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124"/>
  </p:notesMasterIdLst>
  <p:sldIdLst>
    <p:sldId id="258" r:id="rId2"/>
    <p:sldId id="335" r:id="rId3"/>
    <p:sldId id="356" r:id="rId4"/>
    <p:sldId id="357" r:id="rId5"/>
    <p:sldId id="359" r:id="rId6"/>
    <p:sldId id="360" r:id="rId7"/>
    <p:sldId id="361" r:id="rId8"/>
    <p:sldId id="362" r:id="rId9"/>
    <p:sldId id="363" r:id="rId10"/>
    <p:sldId id="364" r:id="rId11"/>
    <p:sldId id="257" r:id="rId12"/>
    <p:sldId id="365" r:id="rId13"/>
    <p:sldId id="366" r:id="rId14"/>
    <p:sldId id="367" r:id="rId15"/>
    <p:sldId id="368" r:id="rId16"/>
    <p:sldId id="370" r:id="rId17"/>
    <p:sldId id="371" r:id="rId18"/>
    <p:sldId id="372" r:id="rId19"/>
    <p:sldId id="373" r:id="rId20"/>
    <p:sldId id="374" r:id="rId21"/>
    <p:sldId id="375" r:id="rId22"/>
    <p:sldId id="388" r:id="rId23"/>
    <p:sldId id="389" r:id="rId24"/>
    <p:sldId id="390" r:id="rId25"/>
    <p:sldId id="391" r:id="rId26"/>
    <p:sldId id="376" r:id="rId27"/>
    <p:sldId id="377" r:id="rId28"/>
    <p:sldId id="379" r:id="rId29"/>
    <p:sldId id="380" r:id="rId30"/>
    <p:sldId id="381" r:id="rId31"/>
    <p:sldId id="378" r:id="rId32"/>
    <p:sldId id="382" r:id="rId33"/>
    <p:sldId id="385" r:id="rId34"/>
    <p:sldId id="383" r:id="rId35"/>
    <p:sldId id="386" r:id="rId36"/>
    <p:sldId id="384" r:id="rId37"/>
    <p:sldId id="387" r:id="rId38"/>
    <p:sldId id="392" r:id="rId39"/>
    <p:sldId id="393" r:id="rId40"/>
    <p:sldId id="395" r:id="rId41"/>
    <p:sldId id="394" r:id="rId42"/>
    <p:sldId id="396" r:id="rId43"/>
    <p:sldId id="397" r:id="rId44"/>
    <p:sldId id="398" r:id="rId45"/>
    <p:sldId id="400" r:id="rId46"/>
    <p:sldId id="401" r:id="rId47"/>
    <p:sldId id="402" r:id="rId48"/>
    <p:sldId id="403" r:id="rId49"/>
    <p:sldId id="404" r:id="rId50"/>
    <p:sldId id="405" r:id="rId51"/>
    <p:sldId id="406" r:id="rId52"/>
    <p:sldId id="399" r:id="rId53"/>
    <p:sldId id="407" r:id="rId54"/>
    <p:sldId id="409" r:id="rId55"/>
    <p:sldId id="410" r:id="rId56"/>
    <p:sldId id="411" r:id="rId57"/>
    <p:sldId id="412" r:id="rId58"/>
    <p:sldId id="413" r:id="rId59"/>
    <p:sldId id="414" r:id="rId60"/>
    <p:sldId id="415" r:id="rId61"/>
    <p:sldId id="416" r:id="rId62"/>
    <p:sldId id="417" r:id="rId63"/>
    <p:sldId id="418" r:id="rId64"/>
    <p:sldId id="419" r:id="rId65"/>
    <p:sldId id="420" r:id="rId66"/>
    <p:sldId id="421" r:id="rId67"/>
    <p:sldId id="425" r:id="rId68"/>
    <p:sldId id="423" r:id="rId69"/>
    <p:sldId id="422" r:id="rId70"/>
    <p:sldId id="426" r:id="rId71"/>
    <p:sldId id="427" r:id="rId72"/>
    <p:sldId id="428" r:id="rId73"/>
    <p:sldId id="429" r:id="rId74"/>
    <p:sldId id="430" r:id="rId75"/>
    <p:sldId id="438" r:id="rId76"/>
    <p:sldId id="439" r:id="rId77"/>
    <p:sldId id="441" r:id="rId78"/>
    <p:sldId id="442" r:id="rId79"/>
    <p:sldId id="443" r:id="rId80"/>
    <p:sldId id="444" r:id="rId81"/>
    <p:sldId id="446" r:id="rId82"/>
    <p:sldId id="447" r:id="rId83"/>
    <p:sldId id="408" r:id="rId84"/>
    <p:sldId id="431" r:id="rId85"/>
    <p:sldId id="432" r:id="rId86"/>
    <p:sldId id="433" r:id="rId87"/>
    <p:sldId id="434" r:id="rId88"/>
    <p:sldId id="436" r:id="rId89"/>
    <p:sldId id="437" r:id="rId90"/>
    <p:sldId id="435" r:id="rId91"/>
    <p:sldId id="448" r:id="rId92"/>
    <p:sldId id="449" r:id="rId93"/>
    <p:sldId id="450" r:id="rId94"/>
    <p:sldId id="451" r:id="rId95"/>
    <p:sldId id="452" r:id="rId96"/>
    <p:sldId id="453" r:id="rId97"/>
    <p:sldId id="455" r:id="rId98"/>
    <p:sldId id="456" r:id="rId99"/>
    <p:sldId id="457" r:id="rId100"/>
    <p:sldId id="458" r:id="rId101"/>
    <p:sldId id="459" r:id="rId102"/>
    <p:sldId id="460" r:id="rId103"/>
    <p:sldId id="461" r:id="rId104"/>
    <p:sldId id="462" r:id="rId105"/>
    <p:sldId id="464" r:id="rId106"/>
    <p:sldId id="465" r:id="rId107"/>
    <p:sldId id="467" r:id="rId108"/>
    <p:sldId id="468" r:id="rId109"/>
    <p:sldId id="469" r:id="rId110"/>
    <p:sldId id="470" r:id="rId111"/>
    <p:sldId id="471" r:id="rId112"/>
    <p:sldId id="472" r:id="rId113"/>
    <p:sldId id="473" r:id="rId114"/>
    <p:sldId id="474" r:id="rId115"/>
    <p:sldId id="475" r:id="rId116"/>
    <p:sldId id="476" r:id="rId117"/>
    <p:sldId id="477" r:id="rId118"/>
    <p:sldId id="478" r:id="rId119"/>
    <p:sldId id="480" r:id="rId120"/>
    <p:sldId id="481" r:id="rId121"/>
    <p:sldId id="483" r:id="rId122"/>
    <p:sldId id="484" r:id="rId1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p:restoredTop sz="95833"/>
  </p:normalViewPr>
  <p:slideViewPr>
    <p:cSldViewPr snapToGrid="0">
      <p:cViewPr varScale="1">
        <p:scale>
          <a:sx n="75" d="100"/>
          <a:sy n="75" d="100"/>
        </p:scale>
        <p:origin x="62" y="21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0042D1-8692-B54D-96E8-F7FCC67D10F9}"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2E39F-7261-2B4F-AC6B-E839379154B3}" type="slidenum">
              <a:rPr lang="en-US" smtClean="0"/>
              <a:t>‹#›</a:t>
            </a:fld>
            <a:endParaRPr lang="en-US"/>
          </a:p>
        </p:txBody>
      </p:sp>
    </p:spTree>
    <p:extLst>
      <p:ext uri="{BB962C8B-B14F-4D97-AF65-F5344CB8AC3E}">
        <p14:creationId xmlns:p14="http://schemas.microsoft.com/office/powerpoint/2010/main" val="1666869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ED5D8A9-C12E-C87C-9816-1C596D21FA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8D1A58-5961-9146-95F0-5B356B9EC81E}" type="slidenum">
              <a:rPr lang="en-US" altLang="en-US"/>
              <a:pPr eaLnBrk="1" hangingPunct="1"/>
              <a:t>1</a:t>
            </a:fld>
            <a:endParaRPr lang="en-US" altLang="en-US"/>
          </a:p>
        </p:txBody>
      </p:sp>
      <p:sp>
        <p:nvSpPr>
          <p:cNvPr id="52227" name="Rectangle 2">
            <a:extLst>
              <a:ext uri="{FF2B5EF4-FFF2-40B4-BE49-F238E27FC236}">
                <a16:creationId xmlns:a16="http://schemas.microsoft.com/office/drawing/2014/main" id="{4C02E9FC-BD2D-20E4-AFCD-4EB1CE4A4CE8}"/>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085A3FEE-3F89-4341-1E6D-40D94FA7E0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GB"/>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9B8A80F-0D5C-F249-AC31-F30D5014E566}" type="datetimeFigureOut">
              <a:rPr lang="en-US" smtClean="0"/>
              <a:t>7/14/2025</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A9103156-FF8E-6F41-B4E1-3A65C6DD6BAA}"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159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9B8A80F-0D5C-F249-AC31-F30D5014E566}"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03156-FF8E-6F41-B4E1-3A65C6DD6BAA}" type="slidenum">
              <a:rPr lang="en-US" smtClean="0"/>
              <a:t>‹#›</a:t>
            </a:fld>
            <a:endParaRPr lang="en-US"/>
          </a:p>
        </p:txBody>
      </p:sp>
    </p:spTree>
    <p:extLst>
      <p:ext uri="{BB962C8B-B14F-4D97-AF65-F5344CB8AC3E}">
        <p14:creationId xmlns:p14="http://schemas.microsoft.com/office/powerpoint/2010/main" val="2440488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9B8A80F-0D5C-F249-AC31-F30D5014E566}"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03156-FF8E-6F41-B4E1-3A65C6DD6BAA}" type="slidenum">
              <a:rPr lang="en-US" smtClean="0"/>
              <a:t>‹#›</a:t>
            </a:fld>
            <a:endParaRPr lang="en-US"/>
          </a:p>
        </p:txBody>
      </p:sp>
    </p:spTree>
    <p:extLst>
      <p:ext uri="{BB962C8B-B14F-4D97-AF65-F5344CB8AC3E}">
        <p14:creationId xmlns:p14="http://schemas.microsoft.com/office/powerpoint/2010/main" val="234111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9B8A80F-0D5C-F249-AC31-F30D5014E566}"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03156-FF8E-6F41-B4E1-3A65C6DD6BAA}" type="slidenum">
              <a:rPr lang="en-US" smtClean="0"/>
              <a:t>‹#›</a:t>
            </a:fld>
            <a:endParaRPr lang="en-US"/>
          </a:p>
        </p:txBody>
      </p:sp>
    </p:spTree>
    <p:extLst>
      <p:ext uri="{BB962C8B-B14F-4D97-AF65-F5344CB8AC3E}">
        <p14:creationId xmlns:p14="http://schemas.microsoft.com/office/powerpoint/2010/main" val="256569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79B8A80F-0D5C-F249-AC31-F30D5014E566}" type="datetimeFigureOut">
              <a:rPr lang="en-US" smtClean="0"/>
              <a:t>7/14/2025</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A9103156-FF8E-6F41-B4E1-3A65C6DD6BAA}"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6297809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9B8A80F-0D5C-F249-AC31-F30D5014E566}" type="datetimeFigureOut">
              <a:rPr lang="en-US" smtClean="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03156-FF8E-6F41-B4E1-3A65C6DD6BAA}" type="slidenum">
              <a:rPr lang="en-US" smtClean="0"/>
              <a:t>‹#›</a:t>
            </a:fld>
            <a:endParaRPr lang="en-US"/>
          </a:p>
        </p:txBody>
      </p:sp>
    </p:spTree>
    <p:extLst>
      <p:ext uri="{BB962C8B-B14F-4D97-AF65-F5344CB8AC3E}">
        <p14:creationId xmlns:p14="http://schemas.microsoft.com/office/powerpoint/2010/main" val="407197553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9B8A80F-0D5C-F249-AC31-F30D5014E566}" type="datetimeFigureOut">
              <a:rPr lang="en-US" smtClean="0"/>
              <a:t>7/14/2025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103156-FF8E-6F41-B4E1-3A65C6DD6BAA}" type="slidenum">
              <a:rPr lang="en-US" smtClean="0"/>
              <a:t>‹#›</a:t>
            </a:fld>
            <a:endParaRPr lang="en-US"/>
          </a:p>
        </p:txBody>
      </p:sp>
    </p:spTree>
    <p:extLst>
      <p:ext uri="{BB962C8B-B14F-4D97-AF65-F5344CB8AC3E}">
        <p14:creationId xmlns:p14="http://schemas.microsoft.com/office/powerpoint/2010/main" val="121206304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9B8A80F-0D5C-F249-AC31-F30D5014E566}" type="datetimeFigureOut">
              <a:rPr lang="en-US" smtClean="0"/>
              <a:t>7/14/2025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103156-FF8E-6F41-B4E1-3A65C6DD6BAA}" type="slidenum">
              <a:rPr lang="en-US" smtClean="0"/>
              <a:t>‹#›</a:t>
            </a:fld>
            <a:endParaRPr lang="en-US"/>
          </a:p>
        </p:txBody>
      </p:sp>
    </p:spTree>
    <p:extLst>
      <p:ext uri="{BB962C8B-B14F-4D97-AF65-F5344CB8AC3E}">
        <p14:creationId xmlns:p14="http://schemas.microsoft.com/office/powerpoint/2010/main" val="28163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8A80F-0D5C-F249-AC31-F30D5014E566}" type="datetimeFigureOut">
              <a:rPr lang="en-US" smtClean="0"/>
              <a:t>7/14/2025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103156-FF8E-6F41-B4E1-3A65C6DD6BAA}" type="slidenum">
              <a:rPr lang="en-US" smtClean="0"/>
              <a:t>‹#›</a:t>
            </a:fld>
            <a:endParaRPr lang="en-US"/>
          </a:p>
        </p:txBody>
      </p:sp>
    </p:spTree>
    <p:extLst>
      <p:ext uri="{BB962C8B-B14F-4D97-AF65-F5344CB8AC3E}">
        <p14:creationId xmlns:p14="http://schemas.microsoft.com/office/powerpoint/2010/main" val="61079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GB"/>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79B8A80F-0D5C-F249-AC31-F30D5014E566}" type="datetimeFigureOut">
              <a:rPr lang="en-US" smtClean="0"/>
              <a:t>7/14/2025</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A9103156-FF8E-6F41-B4E1-3A65C6DD6BAA}"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131791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GB"/>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79B8A80F-0D5C-F249-AC31-F30D5014E566}" type="datetimeFigureOut">
              <a:rPr lang="en-US" smtClean="0"/>
              <a:t>7/14/2025</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A9103156-FF8E-6F41-B4E1-3A65C6DD6BAA}" type="slidenum">
              <a:rPr lang="en-US" smtClean="0"/>
              <a:t>‹#›</a:t>
            </a:fld>
            <a:endParaRPr lang="en-US"/>
          </a:p>
        </p:txBody>
      </p:sp>
    </p:spTree>
    <p:extLst>
      <p:ext uri="{BB962C8B-B14F-4D97-AF65-F5344CB8AC3E}">
        <p14:creationId xmlns:p14="http://schemas.microsoft.com/office/powerpoint/2010/main" val="2841406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79B8A80F-0D5C-F249-AC31-F30D5014E566}" type="datetimeFigureOut">
              <a:rPr lang="en-US" smtClean="0"/>
              <a:t>7/14/2025</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9103156-FF8E-6F41-B4E1-3A65C6DD6BAA}"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546805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294391FA-BA73-E496-6AF4-7B57C42F9551}"/>
              </a:ext>
            </a:extLst>
          </p:cNvPr>
          <p:cNvSpPr>
            <a:spLocks noGrp="1" noChangeArrowheads="1"/>
          </p:cNvSpPr>
          <p:nvPr>
            <p:ph type="title"/>
          </p:nvPr>
        </p:nvSpPr>
        <p:spPr>
          <a:xfrm>
            <a:off x="1981200" y="377826"/>
            <a:ext cx="8229600" cy="5184775"/>
          </a:xfrm>
        </p:spPr>
        <p:txBody>
          <a:bodyPr/>
          <a:lstStyle/>
          <a:p>
            <a:pPr algn="ctr">
              <a:defRPr/>
            </a:pPr>
            <a:br>
              <a:rPr lang="en-US" sz="4000" dirty="0"/>
            </a:br>
            <a:br>
              <a:rPr lang="en-US" sz="4000" dirty="0"/>
            </a:br>
            <a:br>
              <a:rPr lang="en-US" sz="4000" dirty="0"/>
            </a:br>
            <a:br>
              <a:rPr lang="en-US" sz="4000" dirty="0"/>
            </a:br>
            <a:r>
              <a:rPr lang="en-US" sz="4000" dirty="0"/>
              <a:t>USER INTERFACE DESIGN</a:t>
            </a:r>
            <a:br>
              <a:rPr lang="en-US" sz="4000" dirty="0"/>
            </a:br>
            <a:endParaRPr lang="en-US" dirty="0"/>
          </a:p>
        </p:txBody>
      </p:sp>
      <p:sp>
        <p:nvSpPr>
          <p:cNvPr id="9218" name="Footer Placeholder 4">
            <a:extLst>
              <a:ext uri="{FF2B5EF4-FFF2-40B4-BE49-F238E27FC236}">
                <a16:creationId xmlns:a16="http://schemas.microsoft.com/office/drawing/2014/main" id="{38A78093-C000-21D5-5846-4F262A195E1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UNIT-1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4E76C8-8D92-23C4-87C2-7E7AF086B064}"/>
              </a:ext>
            </a:extLst>
          </p:cNvPr>
          <p:cNvSpPr>
            <a:spLocks noGrp="1"/>
          </p:cNvSpPr>
          <p:nvPr>
            <p:ph type="title"/>
          </p:nvPr>
        </p:nvSpPr>
        <p:spPr/>
        <p:txBody>
          <a:bodyPr>
            <a:normAutofit/>
          </a:bodyPr>
          <a:lstStyle/>
          <a:p>
            <a:r>
              <a:rPr lang="en-IN" sz="4000" b="1" dirty="0">
                <a:solidFill>
                  <a:srgbClr val="FF0000"/>
                </a:solidFill>
                <a:latin typeface="Gill Sans MT" panose="020B0502020104020203" pitchFamily="34" charset="77"/>
              </a:rPr>
              <a:t>Effective Interface Design</a:t>
            </a:r>
            <a:endParaRPr lang="en-US" sz="4000" dirty="0">
              <a:solidFill>
                <a:srgbClr val="FF0000"/>
              </a:solidFill>
              <a:latin typeface="Gill Sans MT" panose="020B0502020104020203" pitchFamily="34" charset="77"/>
            </a:endParaRPr>
          </a:p>
        </p:txBody>
      </p:sp>
      <p:sp>
        <p:nvSpPr>
          <p:cNvPr id="2" name="Content Placeholder 1">
            <a:extLst>
              <a:ext uri="{FF2B5EF4-FFF2-40B4-BE49-F238E27FC236}">
                <a16:creationId xmlns:a16="http://schemas.microsoft.com/office/drawing/2014/main" id="{C0668DB2-0564-3573-F929-02228F2F3925}"/>
              </a:ext>
            </a:extLst>
          </p:cNvPr>
          <p:cNvSpPr>
            <a:spLocks noGrp="1"/>
          </p:cNvSpPr>
          <p:nvPr>
            <p:ph idx="1"/>
          </p:nvPr>
        </p:nvSpPr>
        <p:spPr>
          <a:xfrm>
            <a:off x="1251678" y="1443789"/>
            <a:ext cx="10178322" cy="4435803"/>
          </a:xfrm>
        </p:spPr>
        <p:txBody>
          <a:bodyPr/>
          <a:lstStyle/>
          <a:p>
            <a:pPr>
              <a:buFont typeface="Arial" panose="020B0604020202020204" pitchFamily="34" charset="0"/>
              <a:buChar char="•"/>
            </a:pPr>
            <a:r>
              <a:rPr lang="en-IN" sz="2800" dirty="0">
                <a:latin typeface="Gill Sans MT" panose="020B0502020104020203" pitchFamily="34" charset="77"/>
              </a:rPr>
              <a:t>Effective interface design combines well-designed input and output mechanisms that meet user needs, capabilities, and limitations.</a:t>
            </a:r>
          </a:p>
          <a:p>
            <a:pPr>
              <a:buFont typeface="Arial" panose="020B0604020202020204" pitchFamily="34" charset="0"/>
              <a:buChar char="•"/>
            </a:pPr>
            <a:r>
              <a:rPr lang="en-IN" sz="2800" dirty="0">
                <a:latin typeface="Gill Sans MT" panose="020B0502020104020203" pitchFamily="34" charset="77"/>
              </a:rPr>
              <a:t>The best interface is unobtrusive, allowing users to focus on the information and tasks rather than the mechanisms used to present and perform them.</a:t>
            </a:r>
          </a:p>
          <a:p>
            <a:endParaRPr lang="en-US" dirty="0"/>
          </a:p>
        </p:txBody>
      </p:sp>
      <p:sp>
        <p:nvSpPr>
          <p:cNvPr id="4" name="Footer Placeholder 3">
            <a:extLst>
              <a:ext uri="{FF2B5EF4-FFF2-40B4-BE49-F238E27FC236}">
                <a16:creationId xmlns:a16="http://schemas.microsoft.com/office/drawing/2014/main" id="{20B91089-DF75-B57B-E002-EC783AFB7AE4}"/>
              </a:ext>
            </a:extLst>
          </p:cNvPr>
          <p:cNvSpPr>
            <a:spLocks noGrp="1"/>
          </p:cNvSpPr>
          <p:nvPr>
            <p:ph type="ftr" sz="quarter" idx="11"/>
          </p:nvPr>
        </p:nvSpPr>
        <p:spPr/>
        <p:txBody>
          <a:bodyPr/>
          <a:lstStyle/>
          <a:p>
            <a:pPr>
              <a:defRPr/>
            </a:pPr>
            <a:r>
              <a:rPr lang="en-US"/>
              <a:t>UNIT-1</a:t>
            </a:r>
          </a:p>
        </p:txBody>
      </p:sp>
    </p:spTree>
    <p:extLst>
      <p:ext uri="{BB962C8B-B14F-4D97-AF65-F5344CB8AC3E}">
        <p14:creationId xmlns:p14="http://schemas.microsoft.com/office/powerpoint/2010/main" val="31611005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2400" b="1" dirty="0"/>
              <a:t>3</a:t>
            </a:r>
            <a:r>
              <a:rPr lang="en-IN" sz="3600" dirty="0">
                <a:latin typeface="Gill Sans MT" panose="020B0502020104020203" pitchFamily="34" charset="77"/>
              </a:rPr>
              <a:t>. </a:t>
            </a:r>
            <a:r>
              <a:rPr lang="en-IN" sz="2800" b="1" i="1" dirty="0">
                <a:effectLst/>
                <a:latin typeface="Gill Sans MT" panose="020B0502020104020203" pitchFamily="34" charset="77"/>
              </a:rPr>
              <a:t>Availability </a:t>
            </a:r>
            <a:endParaRPr lang="en-IN" sz="4000" b="1" dirty="0">
              <a:latin typeface="Gill Sans MT" panose="020B0502020104020203" pitchFamily="34" charset="77"/>
            </a:endParaRPr>
          </a:p>
          <a:p>
            <a:r>
              <a:rPr lang="en-IN" sz="2800" dirty="0">
                <a:effectLst/>
                <a:latin typeface="Gill Sans MT" panose="020B0502020104020203" pitchFamily="34" charset="77"/>
              </a:rPr>
              <a:t> Make all objects available at all times. (</a:t>
            </a:r>
            <a:r>
              <a:rPr lang="en-IN" sz="2400" dirty="0"/>
              <a:t>Users should be able to access any feature or function whenever they need it.)</a:t>
            </a:r>
            <a:endParaRPr lang="en-IN" sz="2800" dirty="0">
              <a:effectLst/>
              <a:latin typeface="Gill Sans MT" panose="020B0502020104020203" pitchFamily="34" charset="77"/>
            </a:endParaRPr>
          </a:p>
          <a:p>
            <a:r>
              <a:rPr lang="en-IN" sz="2800" dirty="0">
                <a:latin typeface="Gill Sans MT" panose="020B0502020104020203" pitchFamily="34" charset="77"/>
              </a:rPr>
              <a:t>Avoid the use of modes. (Avoid creating different modes where some actions are restricted or unavailable.)</a:t>
            </a:r>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216856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fontScale="92500" lnSpcReduction="10000"/>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2400" b="1" dirty="0"/>
              <a:t>4</a:t>
            </a:r>
            <a:r>
              <a:rPr lang="en-IN" sz="3600" dirty="0">
                <a:latin typeface="Gill Sans MT" panose="020B0502020104020203" pitchFamily="34" charset="77"/>
              </a:rPr>
              <a:t>. </a:t>
            </a:r>
            <a:r>
              <a:rPr lang="en-IN" sz="2800" b="1" i="1" dirty="0">
                <a:effectLst/>
                <a:latin typeface="Gill Sans MT" panose="020B0502020104020203" pitchFamily="34" charset="77"/>
              </a:rPr>
              <a:t>Clarity</a:t>
            </a:r>
            <a:endParaRPr lang="en-IN" sz="4000" b="1" dirty="0">
              <a:latin typeface="Gill Sans MT" panose="020B0502020104020203" pitchFamily="34" charset="77"/>
            </a:endParaRPr>
          </a:p>
          <a:p>
            <a:r>
              <a:rPr lang="en-IN" sz="2800" dirty="0">
                <a:effectLst/>
                <a:latin typeface="Gill Sans MT" panose="020B0502020104020203" pitchFamily="34" charset="77"/>
              </a:rPr>
              <a:t> </a:t>
            </a:r>
            <a:r>
              <a:rPr lang="en-IN" sz="3200" dirty="0"/>
              <a:t>Ensure that the interface is easy to understand in terms of looks, functions, and wording.</a:t>
            </a:r>
          </a:p>
          <a:p>
            <a:r>
              <a:rPr lang="en-IN" sz="2800" dirty="0"/>
              <a:t>Visual Elements(Make sure that icons, buttons, and other visual elements are easy to recognize and understand.)</a:t>
            </a:r>
          </a:p>
          <a:p>
            <a:r>
              <a:rPr lang="en-IN" sz="2800" b="1" dirty="0"/>
              <a:t>Functions( </a:t>
            </a:r>
            <a:r>
              <a:rPr lang="en-IN" sz="2800" dirty="0"/>
              <a:t>Ensure that the functions (what the software does) are clear and easy to understand.)</a:t>
            </a:r>
          </a:p>
          <a:p>
            <a:r>
              <a:rPr lang="en-IN" sz="2800" b="1" dirty="0"/>
              <a:t>Metaphors(</a:t>
            </a:r>
            <a:r>
              <a:rPr lang="en-IN" sz="2800" dirty="0"/>
              <a:t>Use familiar analogies that relate to real-world concepts to explain functions).</a:t>
            </a:r>
          </a:p>
          <a:p>
            <a:r>
              <a:rPr lang="en-IN" sz="3500" b="1" dirty="0"/>
              <a:t>Words and Text( </a:t>
            </a:r>
            <a:r>
              <a:rPr lang="en-IN" sz="3500" dirty="0"/>
              <a:t>Use simple and clear language, avoiding </a:t>
            </a:r>
            <a:r>
              <a:rPr lang="en-IN" sz="2600" dirty="0"/>
              <a:t>technical jargon.)</a:t>
            </a:r>
          </a:p>
          <a:p>
            <a:endParaRPr lang="en-IN" dirty="0"/>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242487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2400" b="1" dirty="0"/>
              <a:t>4</a:t>
            </a:r>
            <a:r>
              <a:rPr lang="en-IN" sz="3600" dirty="0">
                <a:latin typeface="Gill Sans MT" panose="020B0502020104020203" pitchFamily="34" charset="77"/>
              </a:rPr>
              <a:t>. </a:t>
            </a:r>
            <a:r>
              <a:rPr lang="en-IN" sz="3600" b="1" i="1" dirty="0">
                <a:effectLst/>
                <a:latin typeface="Gill Sans MT" panose="020B0502020104020203" pitchFamily="34" charset="77"/>
              </a:rPr>
              <a:t>Compatibility </a:t>
            </a:r>
            <a:endParaRPr lang="en-IN" b="1" dirty="0">
              <a:latin typeface="Gill Sans MT" panose="020B0502020104020203" pitchFamily="34" charset="77"/>
            </a:endParaRPr>
          </a:p>
          <a:p>
            <a:pPr fontAlgn="auto">
              <a:buFont typeface="Arial" panose="020B0604020202020204" pitchFamily="34" charset="0"/>
              <a:buChar char="•"/>
            </a:pPr>
            <a:r>
              <a:rPr lang="en-IN" sz="2400" b="1" dirty="0">
                <a:effectLst/>
                <a:latin typeface="Gill Sans MT" panose="020B0502020104020203" pitchFamily="34" charset="77"/>
              </a:rPr>
              <a:t>Provide compatibility with the following: </a:t>
            </a:r>
          </a:p>
          <a:p>
            <a:pPr marL="0" indent="0" fontAlgn="auto">
              <a:buNone/>
            </a:pPr>
            <a:r>
              <a:rPr lang="en-IN" sz="2400" b="1" dirty="0">
                <a:effectLst/>
                <a:latin typeface="Gill Sans MT" panose="020B0502020104020203" pitchFamily="34" charset="77"/>
              </a:rPr>
              <a:t>–– </a:t>
            </a:r>
            <a:r>
              <a:rPr lang="en-IN" dirty="0"/>
              <a:t>The user (Design should meet the needs and perspectives of the user.)</a:t>
            </a:r>
            <a:br>
              <a:rPr lang="en-IN" dirty="0"/>
            </a:br>
            <a:r>
              <a:rPr lang="en-IN" dirty="0"/>
              <a:t>–– The task and job(The system should align with the tasks users need to perform.)</a:t>
            </a:r>
            <a:br>
              <a:rPr lang="en-IN" dirty="0"/>
            </a:br>
            <a:r>
              <a:rPr lang="en-IN" dirty="0"/>
              <a:t>–– The product (Make sure the new system works well with other systems the user already knows.)</a:t>
            </a:r>
          </a:p>
          <a:p>
            <a:pPr fontAlgn="auto">
              <a:buFont typeface="Arial" panose="020B0604020202020204" pitchFamily="34" charset="0"/>
              <a:buChar char="•"/>
            </a:pPr>
            <a:r>
              <a:rPr lang="en-IN" dirty="0"/>
              <a:t>Adopt the user’s perspective. </a:t>
            </a:r>
          </a:p>
          <a:p>
            <a:endParaRPr lang="en-IN" dirty="0"/>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225759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2400" b="1" dirty="0"/>
              <a:t>5</a:t>
            </a:r>
            <a:r>
              <a:rPr lang="en-IN" dirty="0"/>
              <a:t>.</a:t>
            </a:r>
            <a:r>
              <a:rPr lang="en-IN" b="1" dirty="0"/>
              <a:t> Configurability :</a:t>
            </a:r>
            <a:r>
              <a:rPr lang="en-IN" dirty="0"/>
              <a:t>Allow users to easily personalize and adjust settings to fit their needs and preferences.</a:t>
            </a:r>
          </a:p>
          <a:p>
            <a:r>
              <a:rPr lang="en-IN" sz="2800" dirty="0"/>
              <a:t>Permit easy personalization, configuration, and reconfiguration of settings to do the following:</a:t>
            </a:r>
            <a:br>
              <a:rPr lang="en-IN" sz="2800" dirty="0"/>
            </a:br>
            <a:r>
              <a:rPr lang="en-IN" sz="2800" dirty="0"/>
              <a:t>–– Enhance a sense of control. (Users should be able to customize the interface to suit their personal preferences.)</a:t>
            </a:r>
            <a:br>
              <a:rPr lang="en-IN" sz="2400" dirty="0">
                <a:effectLst/>
              </a:rPr>
            </a:br>
            <a:r>
              <a:rPr lang="en-IN" sz="2400" dirty="0">
                <a:effectLst/>
              </a:rPr>
              <a:t>–– Encourage an active role in understanding. (</a:t>
            </a:r>
            <a:r>
              <a:rPr lang="en-IN" sz="2800" dirty="0"/>
              <a:t>Personalizing settings helps users engage more deeply with the system, leading to better understanding and efficiency.)</a:t>
            </a:r>
            <a:endParaRPr lang="en-IN" sz="2800" dirty="0">
              <a:effectLst/>
            </a:endParaRPr>
          </a:p>
          <a:p>
            <a:endParaRPr lang="en-IN" b="1" dirty="0"/>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802713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2400" b="1" dirty="0"/>
              <a:t>5</a:t>
            </a:r>
            <a:r>
              <a:rPr lang="en-IN" sz="2800" dirty="0">
                <a:latin typeface="Gill Sans MT" panose="020B0502020104020203" pitchFamily="34" charset="77"/>
              </a:rPr>
              <a:t>. </a:t>
            </a:r>
            <a:r>
              <a:rPr lang="en-IN" sz="2400" i="1" dirty="0">
                <a:effectLst/>
                <a:latin typeface="Gill Sans MT" panose="020B0502020104020203" pitchFamily="34" charset="77"/>
              </a:rPr>
              <a:t>Consistency </a:t>
            </a:r>
            <a:endParaRPr lang="en-IN" sz="2800" dirty="0">
              <a:latin typeface="Gill Sans MT" panose="020B0502020104020203" pitchFamily="34" charset="77"/>
            </a:endParaRPr>
          </a:p>
          <a:p>
            <a:pPr fontAlgn="auto">
              <a:buFont typeface="Arial" panose="020B0604020202020204" pitchFamily="34" charset="0"/>
              <a:buChar char="•"/>
            </a:pPr>
            <a:r>
              <a:rPr lang="en-IN" sz="2400" dirty="0">
                <a:effectLst/>
                <a:latin typeface="Gill Sans MT" panose="020B0502020104020203" pitchFamily="34" charset="77"/>
              </a:rPr>
              <a:t>A system should look, act, and operate the same throughout. </a:t>
            </a:r>
          </a:p>
          <a:p>
            <a:pPr fontAlgn="auto">
              <a:buFont typeface="Arial" panose="020B0604020202020204" pitchFamily="34" charset="0"/>
              <a:buChar char="•"/>
            </a:pPr>
            <a:r>
              <a:rPr lang="en-IN" sz="2400" dirty="0">
                <a:effectLst/>
                <a:latin typeface="Gill Sans MT" panose="020B0502020104020203" pitchFamily="34" charset="77"/>
              </a:rPr>
              <a:t>Similar components should: </a:t>
            </a:r>
          </a:p>
          <a:p>
            <a:pPr marL="0" indent="0" fontAlgn="auto">
              <a:buNone/>
            </a:pPr>
            <a:r>
              <a:rPr lang="en-IN" sz="2400" dirty="0">
                <a:effectLst/>
                <a:latin typeface="Gill Sans MT" panose="020B0502020104020203" pitchFamily="34" charset="77"/>
              </a:rPr>
              <a:t>–– Have a similar look. –– Have similar uses. –– Operate similarly. </a:t>
            </a:r>
          </a:p>
          <a:p>
            <a:pPr fontAlgn="auto">
              <a:buFont typeface="Arial" panose="020B0604020202020204" pitchFamily="34" charset="0"/>
              <a:buChar char="•"/>
            </a:pPr>
            <a:r>
              <a:rPr lang="en-IN" sz="2400" dirty="0">
                <a:effectLst/>
                <a:latin typeface="Gill Sans MT" panose="020B0502020104020203" pitchFamily="34" charset="77"/>
              </a:rPr>
              <a:t>The same action should always yield the same result. </a:t>
            </a:r>
          </a:p>
          <a:p>
            <a:pPr fontAlgn="auto">
              <a:buFont typeface="Arial" panose="020B0604020202020204" pitchFamily="34" charset="0"/>
              <a:buChar char="•"/>
            </a:pPr>
            <a:r>
              <a:rPr lang="en-IN" sz="2400" dirty="0">
                <a:effectLst/>
                <a:latin typeface="Gill Sans MT" panose="020B0502020104020203" pitchFamily="34" charset="77"/>
              </a:rPr>
              <a:t>The function of elements should not change. </a:t>
            </a:r>
          </a:p>
          <a:p>
            <a:pPr fontAlgn="auto">
              <a:buFont typeface="Arial" panose="020B0604020202020204" pitchFamily="34" charset="0"/>
              <a:buChar char="•"/>
            </a:pPr>
            <a:r>
              <a:rPr lang="en-IN" sz="2400" dirty="0">
                <a:effectLst/>
                <a:latin typeface="Gill Sans MT" panose="020B0502020104020203" pitchFamily="34" charset="77"/>
              </a:rPr>
              <a:t>The position of standard elements should not change. </a:t>
            </a:r>
          </a:p>
          <a:p>
            <a:endParaRPr lang="en-IN" b="1" dirty="0"/>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140363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2400" b="1" dirty="0"/>
              <a:t>6</a:t>
            </a:r>
            <a:r>
              <a:rPr lang="en-IN" sz="2800" dirty="0">
                <a:latin typeface="Gill Sans MT" panose="020B0502020104020203" pitchFamily="34" charset="77"/>
              </a:rPr>
              <a:t>. </a:t>
            </a:r>
            <a:r>
              <a:rPr lang="en-IN" b="0" i="1" dirty="0">
                <a:effectLst/>
                <a:latin typeface="Gill Sans MT" panose="020B0502020104020203" pitchFamily="34" charset="77"/>
              </a:rPr>
              <a:t>Control </a:t>
            </a:r>
            <a:endParaRPr lang="en-IN" dirty="0">
              <a:latin typeface="Gill Sans MT" panose="020B0502020104020203" pitchFamily="34" charset="77"/>
            </a:endParaRPr>
          </a:p>
          <a:p>
            <a:pPr fontAlgn="auto">
              <a:buFont typeface="Arial" panose="020B0604020202020204" pitchFamily="34" charset="0"/>
              <a:buChar char="•"/>
            </a:pPr>
            <a:r>
              <a:rPr lang="en-IN" dirty="0">
                <a:effectLst/>
                <a:latin typeface="Gill Sans MT" panose="020B0502020104020203" pitchFamily="34" charset="77"/>
              </a:rPr>
              <a:t>The user must control the interaction.</a:t>
            </a:r>
            <a:br>
              <a:rPr lang="en-IN" dirty="0">
                <a:effectLst/>
                <a:latin typeface="Gill Sans MT" panose="020B0502020104020203" pitchFamily="34" charset="77"/>
              </a:rPr>
            </a:br>
            <a:r>
              <a:rPr lang="en-IN" dirty="0">
                <a:effectLst/>
                <a:latin typeface="Gill Sans MT" panose="020B0502020104020203" pitchFamily="34" charset="77"/>
              </a:rPr>
              <a:t>–– Actions should result from explicit user requests.</a:t>
            </a:r>
            <a:br>
              <a:rPr lang="en-IN" dirty="0">
                <a:effectLst/>
                <a:latin typeface="Gill Sans MT" panose="020B0502020104020203" pitchFamily="34" charset="77"/>
              </a:rPr>
            </a:br>
            <a:r>
              <a:rPr lang="en-IN" dirty="0">
                <a:effectLst/>
                <a:latin typeface="Gill Sans MT" panose="020B0502020104020203" pitchFamily="34" charset="77"/>
              </a:rPr>
              <a:t>–– Actions should be performed quickly.</a:t>
            </a:r>
            <a:br>
              <a:rPr lang="en-IN" dirty="0">
                <a:effectLst/>
                <a:latin typeface="Gill Sans MT" panose="020B0502020104020203" pitchFamily="34" charset="77"/>
              </a:rPr>
            </a:br>
            <a:r>
              <a:rPr lang="en-IN" dirty="0">
                <a:effectLst/>
                <a:latin typeface="Gill Sans MT" panose="020B0502020104020203" pitchFamily="34" charset="77"/>
              </a:rPr>
              <a:t>–– Actions should be capable of interruption or termination. </a:t>
            </a:r>
          </a:p>
          <a:p>
            <a:pPr fontAlgn="auto">
              <a:buFont typeface="Arial" panose="020B0604020202020204" pitchFamily="34" charset="0"/>
              <a:buChar char="•"/>
            </a:pPr>
            <a:r>
              <a:rPr lang="en-IN" dirty="0">
                <a:effectLst/>
                <a:latin typeface="Gill Sans MT" panose="020B0502020104020203" pitchFamily="34" charset="77"/>
              </a:rPr>
              <a:t>–– The user should never be interrupted for errors. </a:t>
            </a:r>
          </a:p>
          <a:p>
            <a:pPr fontAlgn="auto">
              <a:buFont typeface="Arial" panose="020B0604020202020204" pitchFamily="34" charset="0"/>
              <a:buChar char="•"/>
            </a:pPr>
            <a:r>
              <a:rPr lang="en-IN" dirty="0">
                <a:effectLst/>
                <a:latin typeface="Gill Sans MT" panose="020B0502020104020203" pitchFamily="34" charset="77"/>
              </a:rPr>
              <a:t>The context maintained must be from the perspective of the user. (</a:t>
            </a:r>
            <a:r>
              <a:rPr lang="en-IN" dirty="0"/>
              <a:t>The system should keep context from the user’s point of view.)</a:t>
            </a:r>
            <a:endParaRPr lang="en-IN" dirty="0">
              <a:effectLst/>
              <a:latin typeface="Gill Sans MT" panose="020B0502020104020203" pitchFamily="34" charset="77"/>
            </a:endParaRPr>
          </a:p>
          <a:p>
            <a:pPr fontAlgn="auto">
              <a:buFont typeface="Arial" panose="020B0604020202020204" pitchFamily="34" charset="0"/>
              <a:buChar char="•"/>
            </a:pPr>
            <a:r>
              <a:rPr lang="en-IN" dirty="0"/>
              <a:t>Users should have different ways to achieve their goals.</a:t>
            </a:r>
          </a:p>
          <a:p>
            <a:pPr fontAlgn="auto">
              <a:buFont typeface="Arial" panose="020B0604020202020204" pitchFamily="34" charset="0"/>
              <a:buChar char="•"/>
            </a:pPr>
            <a:r>
              <a:rPr lang="en-IN" dirty="0"/>
              <a:t>Avoid states where some actions aren’t available.</a:t>
            </a:r>
          </a:p>
          <a:p>
            <a:pPr fontAlgn="auto">
              <a:buFont typeface="Arial" panose="020B0604020202020204" pitchFamily="34" charset="0"/>
              <a:buChar char="•"/>
            </a:pPr>
            <a:r>
              <a:rPr lang="en-IN" dirty="0"/>
              <a:t>Users should be able to personalize the interface.</a:t>
            </a:r>
          </a:p>
          <a:p>
            <a:pPr fontAlgn="auto">
              <a:buFont typeface="Arial" panose="020B0604020202020204" pitchFamily="34" charset="0"/>
              <a:buChar char="•"/>
            </a:pPr>
            <a:r>
              <a:rPr lang="en-IN" dirty="0"/>
              <a:t>Provide good default settings for beginners.</a:t>
            </a:r>
            <a:endParaRPr lang="en-IN" b="1"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635583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2400" b="1" dirty="0"/>
              <a:t>6</a:t>
            </a:r>
            <a:r>
              <a:rPr lang="en-IN" sz="2800" dirty="0">
                <a:latin typeface="Gill Sans MT" panose="020B0502020104020203" pitchFamily="34" charset="77"/>
              </a:rPr>
              <a:t>. </a:t>
            </a:r>
            <a:r>
              <a:rPr lang="en-IN" sz="2400" b="0" i="1" dirty="0">
                <a:effectLst/>
                <a:latin typeface="Gill Sans MT" panose="020B0502020104020203" pitchFamily="34" charset="77"/>
              </a:rPr>
              <a:t>Directness (</a:t>
            </a:r>
            <a:r>
              <a:rPr lang="en-IN" sz="2000" dirty="0"/>
              <a:t>Directness means that when you perform an action, you immediately see its effect.)</a:t>
            </a:r>
            <a:endParaRPr lang="en-IN" sz="2400" dirty="0">
              <a:latin typeface="Gill Sans MT" panose="020B0502020104020203" pitchFamily="34" charset="77"/>
            </a:endParaRPr>
          </a:p>
          <a:p>
            <a:r>
              <a:rPr lang="en-IN" sz="2400" dirty="0">
                <a:effectLst/>
                <a:latin typeface="Gill Sans MT" panose="020B0502020104020203" pitchFamily="34" charset="77"/>
              </a:rPr>
              <a:t> Provide direct ways to accomplish tasks.</a:t>
            </a:r>
            <a:br>
              <a:rPr lang="en-IN" sz="2400" dirty="0">
                <a:effectLst/>
                <a:latin typeface="Gill Sans MT" panose="020B0502020104020203" pitchFamily="34" charset="77"/>
              </a:rPr>
            </a:br>
            <a:r>
              <a:rPr lang="en-IN" sz="2400" dirty="0">
                <a:effectLst/>
                <a:latin typeface="Gill Sans MT" panose="020B0502020104020203" pitchFamily="34" charset="77"/>
              </a:rPr>
              <a:t>–– Available alternatives should be visible.(</a:t>
            </a:r>
            <a:r>
              <a:rPr lang="en-IN" sz="2000" dirty="0"/>
              <a:t>All available options or choices should be clearly visible to the user)</a:t>
            </a:r>
            <a:br>
              <a:rPr lang="en-IN" sz="2400" dirty="0">
                <a:effectLst/>
                <a:latin typeface="Gill Sans MT" panose="020B0502020104020203" pitchFamily="34" charset="77"/>
              </a:rPr>
            </a:br>
            <a:r>
              <a:rPr lang="en-IN" sz="2400" dirty="0">
                <a:effectLst/>
                <a:latin typeface="Gill Sans MT" panose="020B0502020104020203" pitchFamily="34" charset="77"/>
              </a:rPr>
              <a:t>–– The effect of actions on objects should be visible. (</a:t>
            </a:r>
            <a:r>
              <a:rPr lang="en-IN" sz="2000" dirty="0"/>
              <a:t>In direct manipulation systems, tasks are performed by directly interacting with objects.)</a:t>
            </a:r>
            <a:endParaRPr lang="en-IN" sz="2400"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714902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2400" b="1" dirty="0"/>
              <a:t>7</a:t>
            </a:r>
            <a:r>
              <a:rPr lang="en-IN" sz="2800" dirty="0">
                <a:latin typeface="Gill Sans MT" panose="020B0502020104020203" pitchFamily="34" charset="77"/>
              </a:rPr>
              <a:t>. </a:t>
            </a:r>
            <a:r>
              <a:rPr lang="en-IN" sz="2400" b="0" i="1" dirty="0">
                <a:effectLst/>
                <a:latin typeface="Gill Sans MT" panose="020B0502020104020203" pitchFamily="34" charset="77"/>
              </a:rPr>
              <a:t>Efficiency </a:t>
            </a:r>
            <a:endParaRPr lang="en-IN" sz="2800" dirty="0">
              <a:latin typeface="Gill Sans MT" panose="020B0502020104020203" pitchFamily="34" charset="77"/>
            </a:endParaRPr>
          </a:p>
          <a:p>
            <a:pPr fontAlgn="auto">
              <a:buFont typeface="Arial" panose="020B0604020202020204" pitchFamily="34" charset="0"/>
              <a:buChar char="•"/>
            </a:pPr>
            <a:r>
              <a:rPr lang="en-IN" sz="2400" dirty="0">
                <a:effectLst/>
                <a:latin typeface="Gill Sans MT" panose="020B0502020104020203" pitchFamily="34" charset="77"/>
              </a:rPr>
              <a:t>Minimize eye and hand movements, and other control actions.</a:t>
            </a:r>
          </a:p>
          <a:p>
            <a:pPr marL="0" indent="0" fontAlgn="auto">
              <a:buNone/>
            </a:pPr>
            <a:r>
              <a:rPr lang="en-IN" sz="2400" dirty="0">
                <a:effectLst/>
                <a:latin typeface="Gill Sans MT" panose="020B0502020104020203" pitchFamily="34" charset="77"/>
              </a:rPr>
              <a:t>–– Transitions between various system controls should flow easily and freely. </a:t>
            </a:r>
          </a:p>
          <a:p>
            <a:pPr marL="0" indent="0" fontAlgn="auto">
              <a:buNone/>
            </a:pPr>
            <a:r>
              <a:rPr lang="en-IN" sz="2400" dirty="0">
                <a:effectLst/>
                <a:latin typeface="Gill Sans MT" panose="020B0502020104020203" pitchFamily="34" charset="77"/>
              </a:rPr>
              <a:t>–– Navigation paths should be as short as possible.</a:t>
            </a:r>
            <a:br>
              <a:rPr lang="en-IN" sz="2400" dirty="0">
                <a:effectLst/>
                <a:latin typeface="Gill Sans MT" panose="020B0502020104020203" pitchFamily="34" charset="77"/>
              </a:rPr>
            </a:br>
            <a:r>
              <a:rPr lang="en-IN" sz="2400" dirty="0">
                <a:effectLst/>
                <a:latin typeface="Gill Sans MT" panose="020B0502020104020203" pitchFamily="34" charset="77"/>
              </a:rPr>
              <a:t>–– Eye movement through a screen should be obvious and sequential. (</a:t>
            </a:r>
            <a:r>
              <a:rPr lang="en-IN" sz="2000" dirty="0"/>
              <a:t>When users look at a screen, their eye movement should be natural and sequential. )</a:t>
            </a:r>
            <a:endParaRPr lang="en-IN" sz="2400" dirty="0">
              <a:effectLst/>
              <a:latin typeface="Gill Sans MT" panose="020B0502020104020203" pitchFamily="34" charset="77"/>
            </a:endParaRPr>
          </a:p>
          <a:p>
            <a:pPr fontAlgn="auto">
              <a:buFont typeface="Arial" panose="020B0604020202020204" pitchFamily="34" charset="0"/>
              <a:buChar char="•"/>
            </a:pPr>
            <a:r>
              <a:rPr lang="en-IN" sz="2400" dirty="0">
                <a:effectLst/>
                <a:latin typeface="Gill Sans MT" panose="020B0502020104020203" pitchFamily="34" charset="77"/>
              </a:rPr>
              <a:t>Anticipate the user’s wants and needs whenever possible. (</a:t>
            </a:r>
            <a:r>
              <a:rPr lang="en-IN" sz="2000" dirty="0"/>
              <a:t>Good interface design anticipates what users might want)</a:t>
            </a:r>
            <a:endParaRPr lang="en-IN" sz="2400" dirty="0">
              <a:effectLst/>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269610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4000" dirty="0">
                <a:latin typeface="Gill Sans MT" panose="020B0502020104020203" pitchFamily="34" charset="77"/>
              </a:rPr>
              <a:t>8. </a:t>
            </a:r>
            <a:r>
              <a:rPr lang="en-IN" sz="3200" i="1" dirty="0">
                <a:effectLst/>
                <a:latin typeface="Gill Sans MT" panose="020B0502020104020203" pitchFamily="34" charset="77"/>
              </a:rPr>
              <a:t>Familiarity </a:t>
            </a:r>
          </a:p>
          <a:p>
            <a:r>
              <a:rPr lang="en-IN" sz="2400" dirty="0">
                <a:effectLst/>
                <a:latin typeface="Gill Sans MT" panose="020B0502020104020203" pitchFamily="34" charset="77"/>
              </a:rPr>
              <a:t>Employ familiar concepts and use a language that is familiar to the user. </a:t>
            </a:r>
          </a:p>
          <a:p>
            <a:r>
              <a:rPr lang="en-IN" sz="2400" dirty="0">
                <a:effectLst/>
                <a:latin typeface="Gill Sans MT" panose="020B0502020104020203" pitchFamily="34" charset="77"/>
              </a:rPr>
              <a:t>Keep the interface natural, mimicking the user’s </a:t>
            </a:r>
            <a:r>
              <a:rPr lang="en-IN" sz="2400" dirty="0" err="1">
                <a:effectLst/>
                <a:latin typeface="Gill Sans MT" panose="020B0502020104020203" pitchFamily="34" charset="77"/>
              </a:rPr>
              <a:t>behavior</a:t>
            </a:r>
            <a:r>
              <a:rPr lang="en-IN" sz="2400" dirty="0">
                <a:effectLst/>
                <a:latin typeface="Gill Sans MT" panose="020B0502020104020203" pitchFamily="34" charset="77"/>
              </a:rPr>
              <a:t> patterns.</a:t>
            </a:r>
          </a:p>
          <a:p>
            <a:r>
              <a:rPr lang="en-IN" sz="2400" dirty="0">
                <a:effectLst/>
                <a:latin typeface="Gill Sans MT" panose="020B0502020104020203" pitchFamily="34" charset="77"/>
              </a:rPr>
              <a:t>Use real-world metaphors</a:t>
            </a:r>
            <a:r>
              <a:rPr lang="en-IN" sz="1800" dirty="0">
                <a:effectLst/>
                <a:latin typeface="Palatino" pitchFamily="2" charset="77"/>
              </a:rPr>
              <a:t>. </a:t>
            </a:r>
            <a:endParaRPr lang="en-IN" sz="2400" dirty="0"/>
          </a:p>
          <a:p>
            <a:endParaRPr lang="en-IN" sz="2800"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059271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4400" i="1" dirty="0">
                <a:effectLst/>
                <a:latin typeface="Gill Sans MT" panose="020B0502020104020203" pitchFamily="34" charset="77"/>
              </a:rPr>
              <a:t>9.</a:t>
            </a:r>
            <a:r>
              <a:rPr lang="en-IN" b="0" i="1" dirty="0">
                <a:effectLst/>
                <a:latin typeface="Formata"/>
              </a:rPr>
              <a:t> </a:t>
            </a:r>
            <a:r>
              <a:rPr lang="en-IN" sz="2800" b="0" i="1" dirty="0">
                <a:effectLst/>
                <a:latin typeface="Gill Sans MT" panose="020B0502020104020203" pitchFamily="34" charset="77"/>
              </a:rPr>
              <a:t>Flexibility </a:t>
            </a:r>
            <a:endParaRPr lang="en-IN" sz="4000" dirty="0">
              <a:latin typeface="Gill Sans MT" panose="020B0502020104020203" pitchFamily="34" charset="77"/>
            </a:endParaRPr>
          </a:p>
          <a:p>
            <a:r>
              <a:rPr lang="en-IN" sz="2400" dirty="0">
                <a:effectLst/>
                <a:latin typeface="Gill Sans MT" panose="020B0502020104020203" pitchFamily="34" charset="77"/>
              </a:rPr>
              <a:t>A system must be sensitive to the differing needs of its users, enabling a level and type of performance based upon:</a:t>
            </a:r>
            <a:br>
              <a:rPr lang="en-IN" sz="2400" dirty="0">
                <a:effectLst/>
                <a:latin typeface="Gill Sans MT" panose="020B0502020104020203" pitchFamily="34" charset="77"/>
              </a:rPr>
            </a:br>
            <a:r>
              <a:rPr lang="en-IN" sz="2400" dirty="0">
                <a:effectLst/>
                <a:latin typeface="Gill Sans MT" panose="020B0502020104020203" pitchFamily="34" charset="77"/>
              </a:rPr>
              <a:t>–– Each user’s knowledge and skills.</a:t>
            </a:r>
            <a:br>
              <a:rPr lang="en-IN" sz="2400" dirty="0">
                <a:effectLst/>
                <a:latin typeface="Gill Sans MT" panose="020B0502020104020203" pitchFamily="34" charset="77"/>
              </a:rPr>
            </a:br>
            <a:r>
              <a:rPr lang="en-IN" sz="2400" dirty="0">
                <a:effectLst/>
                <a:latin typeface="Gill Sans MT" panose="020B0502020104020203" pitchFamily="34" charset="77"/>
              </a:rPr>
              <a:t>–– Each user’s experience. </a:t>
            </a:r>
            <a:endParaRPr lang="en-IN" sz="3600" dirty="0">
              <a:latin typeface="Gill Sans MT" panose="020B0502020104020203" pitchFamily="34" charset="77"/>
            </a:endParaRPr>
          </a:p>
          <a:p>
            <a:pPr marL="0" indent="0">
              <a:buNone/>
            </a:pPr>
            <a:r>
              <a:rPr lang="en-IN" sz="2400" dirty="0">
                <a:effectLst/>
                <a:latin typeface="Gill Sans MT" panose="020B0502020104020203" pitchFamily="34" charset="77"/>
              </a:rPr>
              <a:t>–– Each user’s personal preference. </a:t>
            </a:r>
          </a:p>
          <a:p>
            <a:pPr marL="0" indent="0">
              <a:buNone/>
            </a:pPr>
            <a:r>
              <a:rPr lang="en-IN" sz="2400" dirty="0">
                <a:effectLst/>
                <a:latin typeface="Gill Sans MT" panose="020B0502020104020203" pitchFamily="34" charset="77"/>
              </a:rPr>
              <a:t>–– Each user’s habits.</a:t>
            </a:r>
            <a:br>
              <a:rPr lang="en-IN" sz="2400" dirty="0">
                <a:effectLst/>
                <a:latin typeface="Gill Sans MT" panose="020B0502020104020203" pitchFamily="34" charset="77"/>
              </a:rPr>
            </a:br>
            <a:r>
              <a:rPr lang="en-IN" sz="2400" dirty="0">
                <a:effectLst/>
                <a:latin typeface="Gill Sans MT" panose="020B0502020104020203" pitchFamily="34" charset="77"/>
              </a:rPr>
              <a:t>–– The conditions at that moment. </a:t>
            </a:r>
            <a:endParaRPr lang="en-IN" sz="3600" dirty="0">
              <a:latin typeface="Gill Sans MT" panose="020B0502020104020203" pitchFamily="34" charset="77"/>
            </a:endParaRPr>
          </a:p>
          <a:p>
            <a:endParaRPr lang="en-IN" sz="2800"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99332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FB9A5-C0F1-605E-BFB2-4B3D00BBA93F}"/>
              </a:ext>
            </a:extLst>
          </p:cNvPr>
          <p:cNvSpPr>
            <a:spLocks noGrp="1"/>
          </p:cNvSpPr>
          <p:nvPr>
            <p:ph type="title"/>
          </p:nvPr>
        </p:nvSpPr>
        <p:spPr/>
        <p:txBody>
          <a:bodyPr>
            <a:normAutofit fontScale="90000"/>
          </a:bodyPr>
          <a:lstStyle/>
          <a:p>
            <a:r>
              <a:rPr lang="en-IN" sz="4000" b="1" dirty="0">
                <a:solidFill>
                  <a:srgbClr val="FF0000"/>
                </a:solidFill>
                <a:effectLst/>
                <a:latin typeface="Gill Sans MT" panose="020B0502020104020203" pitchFamily="34" charset="77"/>
              </a:rPr>
              <a:t>1.2 The Importance of Good Design </a:t>
            </a:r>
            <a:br>
              <a:rPr lang="en-IN" sz="800" dirty="0"/>
            </a:br>
            <a:endParaRPr lang="en-US" dirty="0"/>
          </a:p>
        </p:txBody>
      </p:sp>
      <p:sp>
        <p:nvSpPr>
          <p:cNvPr id="3" name="Content Placeholder 2">
            <a:extLst>
              <a:ext uri="{FF2B5EF4-FFF2-40B4-BE49-F238E27FC236}">
                <a16:creationId xmlns:a16="http://schemas.microsoft.com/office/drawing/2014/main" id="{C5C339E2-1896-879B-CA54-DC77A5225B8F}"/>
              </a:ext>
            </a:extLst>
          </p:cNvPr>
          <p:cNvSpPr>
            <a:spLocks noGrp="1"/>
          </p:cNvSpPr>
          <p:nvPr>
            <p:ph idx="1"/>
          </p:nvPr>
        </p:nvSpPr>
        <p:spPr>
          <a:xfrm>
            <a:off x="1251678" y="1443790"/>
            <a:ext cx="10178322" cy="4688466"/>
          </a:xfrm>
        </p:spPr>
        <p:txBody>
          <a:bodyPr>
            <a:normAutofit/>
          </a:bodyPr>
          <a:lstStyle/>
          <a:p>
            <a:r>
              <a:rPr lang="en-IN" sz="2800" dirty="0">
                <a:effectLst/>
                <a:latin typeface="Gill Sans MT" panose="020B0502020104020203" pitchFamily="34" charset="77"/>
              </a:rPr>
              <a:t>With today’s technology and tools, and motivation  we need to create really effective and usable interfaces and screens, why do we continue to produce systems that are inefficient and confusing or, at worst, just plain unusable? Is it because: </a:t>
            </a:r>
            <a:endParaRPr lang="en-IN" sz="2800" dirty="0">
              <a:latin typeface="Gill Sans MT" panose="020B0502020104020203" pitchFamily="34" charset="77"/>
            </a:endParaRPr>
          </a:p>
          <a:p>
            <a:pPr marL="0" indent="0">
              <a:buNone/>
            </a:pPr>
            <a:r>
              <a:rPr lang="en-IN" sz="2800" dirty="0">
                <a:effectLst/>
                <a:latin typeface="Gill Sans MT" panose="020B0502020104020203" pitchFamily="34" charset="77"/>
              </a:rPr>
              <a:t>1. We don’t care?</a:t>
            </a:r>
            <a:br>
              <a:rPr lang="en-IN" sz="2800" dirty="0">
                <a:effectLst/>
                <a:latin typeface="Gill Sans MT" panose="020B0502020104020203" pitchFamily="34" charset="77"/>
              </a:rPr>
            </a:br>
            <a:r>
              <a:rPr lang="en-IN" sz="2800" dirty="0">
                <a:effectLst/>
                <a:latin typeface="Gill Sans MT" panose="020B0502020104020203" pitchFamily="34" charset="77"/>
              </a:rPr>
              <a:t>2. We don’t possess common sense?</a:t>
            </a:r>
            <a:br>
              <a:rPr lang="en-IN" sz="2800" dirty="0">
                <a:effectLst/>
                <a:latin typeface="Gill Sans MT" panose="020B0502020104020203" pitchFamily="34" charset="77"/>
              </a:rPr>
            </a:br>
            <a:r>
              <a:rPr lang="en-IN" sz="2800" dirty="0">
                <a:effectLst/>
                <a:latin typeface="Gill Sans MT" panose="020B0502020104020203" pitchFamily="34" charset="77"/>
              </a:rPr>
              <a:t>3. We don’t have the time?</a:t>
            </a:r>
            <a:br>
              <a:rPr lang="en-IN" sz="2800" dirty="0">
                <a:effectLst/>
                <a:latin typeface="Gill Sans MT" panose="020B0502020104020203" pitchFamily="34" charset="77"/>
              </a:rPr>
            </a:br>
            <a:r>
              <a:rPr lang="en-IN" sz="2800" dirty="0">
                <a:effectLst/>
                <a:latin typeface="Gill Sans MT" panose="020B0502020104020203" pitchFamily="34" charset="77"/>
              </a:rPr>
              <a:t>4. We still don’t know what really makes good design? </a:t>
            </a:r>
            <a:endParaRPr lang="en-IN" sz="2800" dirty="0">
              <a:latin typeface="Gill Sans MT" panose="020B0502020104020203" pitchFamily="34" charset="77"/>
            </a:endParaRPr>
          </a:p>
          <a:p>
            <a:endParaRPr lang="en-US" dirty="0"/>
          </a:p>
        </p:txBody>
      </p:sp>
    </p:spTree>
    <p:extLst>
      <p:ext uri="{BB962C8B-B14F-4D97-AF65-F5344CB8AC3E}">
        <p14:creationId xmlns:p14="http://schemas.microsoft.com/office/powerpoint/2010/main" val="32705109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3200" dirty="0">
                <a:latin typeface="Gill Sans MT" panose="020B0502020104020203" pitchFamily="34" charset="77"/>
              </a:rPr>
              <a:t>10.</a:t>
            </a:r>
            <a:r>
              <a:rPr lang="en-IN" b="0" i="1" dirty="0">
                <a:effectLst/>
                <a:latin typeface="Gill Sans MT" panose="020B0502020104020203" pitchFamily="34" charset="77"/>
              </a:rPr>
              <a:t> </a:t>
            </a:r>
            <a:r>
              <a:rPr lang="en-IN" sz="3200" dirty="0">
                <a:latin typeface="Gill Sans MT" panose="020B0502020104020203" pitchFamily="34" charset="77"/>
              </a:rPr>
              <a:t>Forgiveness </a:t>
            </a:r>
            <a:endParaRPr lang="en-IN" sz="2800" dirty="0"/>
          </a:p>
          <a:p>
            <a:r>
              <a:rPr lang="en-IN" sz="2400" dirty="0">
                <a:effectLst/>
              </a:rPr>
              <a:t>Tolerate and forgive common and unavoidable human errors.</a:t>
            </a:r>
          </a:p>
          <a:p>
            <a:r>
              <a:rPr lang="en-IN" sz="2400" dirty="0">
                <a:effectLst/>
              </a:rPr>
              <a:t> Prevent errors from occurring whenever possible.</a:t>
            </a:r>
          </a:p>
          <a:p>
            <a:r>
              <a:rPr lang="en-IN" sz="2400" dirty="0">
                <a:effectLst/>
              </a:rPr>
              <a:t>Protect against possible catastrophic errors.</a:t>
            </a:r>
          </a:p>
          <a:p>
            <a:r>
              <a:rPr lang="en-IN" sz="2400" dirty="0">
                <a:effectLst/>
              </a:rPr>
              <a:t>Provide constructive messages when an error does occur. </a:t>
            </a:r>
            <a:endParaRPr lang="en-IN" sz="2400" dirty="0"/>
          </a:p>
          <a:p>
            <a:endParaRPr lang="en-IN" sz="3200" dirty="0">
              <a:latin typeface="Gill Sans MT" panose="020B0502020104020203" pitchFamily="34" charset="77"/>
            </a:endParaRPr>
          </a:p>
          <a:p>
            <a:endParaRPr lang="en-IN" sz="2800"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522344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3200" dirty="0">
                <a:latin typeface="Gill Sans MT" panose="020B0502020104020203" pitchFamily="34" charset="77"/>
              </a:rPr>
              <a:t>10. Immersion</a:t>
            </a:r>
            <a:endParaRPr lang="en-IN" sz="2800" dirty="0"/>
          </a:p>
          <a:p>
            <a:r>
              <a:rPr lang="en-IN" sz="2000" dirty="0"/>
              <a:t>Immersion means creating a seamless, engaging experience that keeps users focused and involved in their tasks without getting distracted or frustrated.</a:t>
            </a:r>
            <a:endParaRPr lang="en-IN" sz="3200" dirty="0">
              <a:latin typeface="Gill Sans MT" panose="020B0502020104020203" pitchFamily="34" charset="77"/>
            </a:endParaRPr>
          </a:p>
          <a:p>
            <a:endParaRPr lang="en-IN" sz="2800"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697235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lnSpcReduction="10000"/>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3200" dirty="0">
                <a:latin typeface="Gill Sans MT" panose="020B0502020104020203" pitchFamily="34" charset="77"/>
              </a:rPr>
              <a:t>10. </a:t>
            </a:r>
            <a:r>
              <a:rPr lang="en-IN" sz="2800" b="0" i="1" dirty="0">
                <a:effectLst/>
                <a:latin typeface="Gill Sans MT" panose="020B0502020104020203" pitchFamily="34" charset="77"/>
              </a:rPr>
              <a:t>Obviousness </a:t>
            </a:r>
            <a:endParaRPr lang="en-IN" sz="4000" dirty="0">
              <a:latin typeface="Gill Sans MT" panose="020B0502020104020203" pitchFamily="34" charset="77"/>
            </a:endParaRPr>
          </a:p>
          <a:p>
            <a:pPr fontAlgn="auto">
              <a:buFont typeface="Arial" panose="020B0604020202020204" pitchFamily="34" charset="0"/>
              <a:buChar char="•"/>
            </a:pPr>
            <a:r>
              <a:rPr lang="en-IN" sz="2800" dirty="0">
                <a:effectLst/>
                <a:latin typeface="Gill Sans MT" panose="020B0502020104020203" pitchFamily="34" charset="77"/>
              </a:rPr>
              <a:t>A system should be easily learned and understood. A user should know the following: –– What to look at</a:t>
            </a:r>
            <a:br>
              <a:rPr lang="en-IN" sz="2800" dirty="0">
                <a:effectLst/>
                <a:latin typeface="Gill Sans MT" panose="020B0502020104020203" pitchFamily="34" charset="77"/>
              </a:rPr>
            </a:br>
            <a:r>
              <a:rPr lang="en-IN" sz="2800" dirty="0">
                <a:effectLst/>
                <a:latin typeface="Gill Sans MT" panose="020B0502020104020203" pitchFamily="34" charset="77"/>
              </a:rPr>
              <a:t>–– What it is</a:t>
            </a:r>
            <a:br>
              <a:rPr lang="en-IN" sz="2800" dirty="0">
                <a:effectLst/>
                <a:latin typeface="Gill Sans MT" panose="020B0502020104020203" pitchFamily="34" charset="77"/>
              </a:rPr>
            </a:br>
            <a:r>
              <a:rPr lang="en-IN" sz="2800" dirty="0">
                <a:effectLst/>
                <a:latin typeface="Gill Sans MT" panose="020B0502020104020203" pitchFamily="34" charset="77"/>
              </a:rPr>
              <a:t>–– What to do </a:t>
            </a:r>
          </a:p>
          <a:p>
            <a:pPr fontAlgn="auto">
              <a:buFont typeface="Arial" panose="020B0604020202020204" pitchFamily="34" charset="0"/>
              <a:buChar char="•"/>
            </a:pPr>
            <a:r>
              <a:rPr lang="en-IN" sz="2800" dirty="0">
                <a:effectLst/>
                <a:latin typeface="Gill Sans MT" panose="020B0502020104020203" pitchFamily="34" charset="77"/>
              </a:rPr>
              <a:t>–– When to do it –– Where to do it –– Why to do it –– How to do it </a:t>
            </a:r>
          </a:p>
          <a:p>
            <a:pPr fontAlgn="auto">
              <a:buFont typeface="Arial" panose="020B0604020202020204" pitchFamily="34" charset="0"/>
              <a:buChar char="•"/>
            </a:pPr>
            <a:r>
              <a:rPr lang="en-IN" sz="2800" dirty="0">
                <a:effectLst/>
                <a:latin typeface="Gill Sans MT" panose="020B0502020104020203" pitchFamily="34" charset="77"/>
              </a:rPr>
              <a:t>The flow of actions, responses, visual presentations, and information should be in a sensible order that is easy to recollect and place in context. </a:t>
            </a:r>
          </a:p>
          <a:p>
            <a:pPr marL="0" indent="0">
              <a:buNone/>
            </a:pPr>
            <a:endParaRPr lang="en-IN" sz="4400" dirty="0">
              <a:latin typeface="Gill Sans MT" panose="020B0502020104020203" pitchFamily="34" charset="77"/>
            </a:endParaRPr>
          </a:p>
          <a:p>
            <a:endParaRPr lang="en-IN" sz="2800"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504083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pPr marL="0" indent="0">
              <a:buNone/>
            </a:pPr>
            <a:r>
              <a:rPr lang="en-IN" sz="3200" dirty="0">
                <a:latin typeface="Gill Sans MT" panose="020B0502020104020203" pitchFamily="34" charset="77"/>
              </a:rPr>
              <a:t>11. </a:t>
            </a:r>
            <a:r>
              <a:rPr lang="en-IN" sz="2800" b="0" i="1" dirty="0">
                <a:effectLst/>
                <a:latin typeface="Formata"/>
              </a:rPr>
              <a:t>Operability </a:t>
            </a:r>
            <a:endParaRPr lang="en-IN" sz="2800" dirty="0">
              <a:effectLst/>
            </a:endParaRPr>
          </a:p>
          <a:p>
            <a:pPr marL="0" indent="0">
              <a:buNone/>
            </a:pPr>
            <a:r>
              <a:rPr lang="en-IN" sz="2800" dirty="0">
                <a:effectLst/>
                <a:latin typeface="ZapfDingbats"/>
              </a:rPr>
              <a:t>■ </a:t>
            </a:r>
            <a:r>
              <a:rPr lang="en-IN" sz="2800" dirty="0">
                <a:effectLst/>
                <a:latin typeface="Palatino" pitchFamily="2" charset="77"/>
              </a:rPr>
              <a:t>Ensure that a system’s design can be used by everyone, regardless of physical abilities. </a:t>
            </a:r>
            <a:endParaRPr lang="en-IN" sz="2800" dirty="0">
              <a:effectLst/>
            </a:endParaRPr>
          </a:p>
          <a:p>
            <a:endParaRPr lang="en-IN" sz="2800" dirty="0">
              <a:latin typeface="Gill Sans MT" panose="020B0502020104020203" pitchFamily="34" charset="77"/>
            </a:endParaRPr>
          </a:p>
          <a:p>
            <a:endParaRPr lang="en-IN"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425279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effectLst/>
              <a:latin typeface="Gill Sans MT" panose="020B0502020104020203" pitchFamily="34" charset="77"/>
            </a:endParaRPr>
          </a:p>
          <a:p>
            <a:pPr marL="0" indent="0">
              <a:buNone/>
            </a:pPr>
            <a:r>
              <a:rPr lang="en-IN" sz="3200" dirty="0">
                <a:latin typeface="Gill Sans MT" panose="020B0502020104020203" pitchFamily="34" charset="77"/>
              </a:rPr>
              <a:t>12. </a:t>
            </a:r>
            <a:r>
              <a:rPr lang="en-IN" sz="3200" b="0" i="1" dirty="0">
                <a:effectLst/>
                <a:latin typeface="Formata"/>
              </a:rPr>
              <a:t>Perceptibility </a:t>
            </a:r>
            <a:endParaRPr lang="en-IN" sz="4000" b="0" i="1" dirty="0"/>
          </a:p>
          <a:p>
            <a:pPr marL="0" indent="0">
              <a:buNone/>
            </a:pPr>
            <a:r>
              <a:rPr lang="en-IN" sz="3200" dirty="0">
                <a:effectLst/>
                <a:latin typeface="ZapfDingbats"/>
              </a:rPr>
              <a:t>■ </a:t>
            </a:r>
            <a:r>
              <a:rPr lang="en-IN" sz="3200" dirty="0">
                <a:effectLst/>
                <a:latin typeface="Palatino" pitchFamily="2" charset="77"/>
              </a:rPr>
              <a:t>Assure that a system’s design can be perceived, regardless of a person’s sensory abilities. </a:t>
            </a:r>
            <a:endParaRPr lang="en-IN" sz="4000" dirty="0">
              <a:effectLst/>
            </a:endParaRPr>
          </a:p>
          <a:p>
            <a:endParaRPr lang="en-IN" sz="5400" dirty="0">
              <a:latin typeface="Gill Sans MT" panose="020B0502020104020203" pitchFamily="34" charset="77"/>
            </a:endParaRPr>
          </a:p>
          <a:p>
            <a:endParaRPr lang="en-IN"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507335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effectLst/>
              <a:latin typeface="Gill Sans MT" panose="020B0502020104020203" pitchFamily="34" charset="77"/>
            </a:endParaRPr>
          </a:p>
          <a:p>
            <a:r>
              <a:rPr lang="en-IN" sz="3200" dirty="0">
                <a:latin typeface="Gill Sans MT" panose="020B0502020104020203" pitchFamily="34" charset="77"/>
              </a:rPr>
              <a:t>13. </a:t>
            </a:r>
            <a:r>
              <a:rPr lang="en-IN" sz="2800" b="0" i="1" dirty="0">
                <a:effectLst/>
                <a:latin typeface="Gill Sans MT" panose="020B0502020104020203" pitchFamily="34" charset="77"/>
              </a:rPr>
              <a:t>Predictability </a:t>
            </a:r>
            <a:endParaRPr lang="en-IN" sz="4000" dirty="0">
              <a:latin typeface="Gill Sans MT" panose="020B0502020104020203" pitchFamily="34" charset="77"/>
            </a:endParaRPr>
          </a:p>
          <a:p>
            <a:pPr fontAlgn="auto">
              <a:buFont typeface="Arial" panose="020B0604020202020204" pitchFamily="34" charset="0"/>
              <a:buChar char="•"/>
            </a:pPr>
            <a:r>
              <a:rPr lang="en-IN" sz="2800" dirty="0">
                <a:effectLst/>
                <a:latin typeface="Gill Sans MT" panose="020B0502020104020203" pitchFamily="34" charset="77"/>
              </a:rPr>
              <a:t>The user should be able to anticipate the natural progression of each task. –– Provide distinct and recognizable screen elements.</a:t>
            </a:r>
            <a:br>
              <a:rPr lang="en-IN" sz="2800" dirty="0">
                <a:effectLst/>
                <a:latin typeface="Gill Sans MT" panose="020B0502020104020203" pitchFamily="34" charset="77"/>
              </a:rPr>
            </a:br>
            <a:r>
              <a:rPr lang="en-IN" sz="2800" dirty="0">
                <a:effectLst/>
                <a:latin typeface="Gill Sans MT" panose="020B0502020104020203" pitchFamily="34" charset="77"/>
              </a:rPr>
              <a:t>–– Provide cues to the result of an action to be performed. </a:t>
            </a:r>
          </a:p>
          <a:p>
            <a:pPr fontAlgn="auto">
              <a:buFont typeface="Arial" panose="020B0604020202020204" pitchFamily="34" charset="0"/>
              <a:buChar char="•"/>
            </a:pPr>
            <a:r>
              <a:rPr lang="en-IN" sz="2800" dirty="0">
                <a:effectLst/>
                <a:latin typeface="Gill Sans MT" panose="020B0502020104020203" pitchFamily="34" charset="77"/>
              </a:rPr>
              <a:t>Do not bundle or combine actions. </a:t>
            </a:r>
          </a:p>
          <a:p>
            <a:pPr fontAlgn="auto">
              <a:buFont typeface="Arial" panose="020B0604020202020204" pitchFamily="34" charset="0"/>
              <a:buChar char="•"/>
            </a:pPr>
            <a:r>
              <a:rPr lang="en-IN" sz="2800" dirty="0">
                <a:effectLst/>
                <a:latin typeface="Gill Sans MT" panose="020B0502020104020203" pitchFamily="34" charset="77"/>
              </a:rPr>
              <a:t>All expectations should be fulfilled uniformly and completely. </a:t>
            </a:r>
          </a:p>
          <a:p>
            <a:endParaRPr lang="en-IN" sz="5400" dirty="0">
              <a:latin typeface="Gill Sans MT" panose="020B0502020104020203" pitchFamily="34" charset="77"/>
            </a:endParaRPr>
          </a:p>
          <a:p>
            <a:endParaRPr lang="en-IN"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9990732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effectLst/>
              <a:latin typeface="Gill Sans MT" panose="020B0502020104020203" pitchFamily="34" charset="77"/>
            </a:endParaRPr>
          </a:p>
          <a:p>
            <a:r>
              <a:rPr lang="en-IN" sz="3200" dirty="0">
                <a:latin typeface="Gill Sans MT" panose="020B0502020104020203" pitchFamily="34" charset="77"/>
              </a:rPr>
              <a:t>13. </a:t>
            </a:r>
            <a:r>
              <a:rPr lang="en-IN" sz="2400" b="0" i="1" dirty="0">
                <a:effectLst/>
                <a:latin typeface="Gill Sans MT" panose="020B0502020104020203" pitchFamily="34" charset="77"/>
              </a:rPr>
              <a:t>Recovery </a:t>
            </a:r>
            <a:endParaRPr lang="en-IN" sz="3200" dirty="0">
              <a:latin typeface="Gill Sans MT" panose="020B0502020104020203" pitchFamily="34" charset="77"/>
            </a:endParaRPr>
          </a:p>
          <a:p>
            <a:pPr fontAlgn="auto">
              <a:buFont typeface="Arial" panose="020B0604020202020204" pitchFamily="34" charset="0"/>
              <a:buChar char="•"/>
            </a:pPr>
            <a:r>
              <a:rPr lang="en-IN" sz="2400" dirty="0">
                <a:effectLst/>
                <a:latin typeface="Gill Sans MT" panose="020B0502020104020203" pitchFamily="34" charset="77"/>
              </a:rPr>
              <a:t>A system should permit:</a:t>
            </a:r>
            <a:br>
              <a:rPr lang="en-IN" sz="2400" dirty="0">
                <a:effectLst/>
                <a:latin typeface="Gill Sans MT" panose="020B0502020104020203" pitchFamily="34" charset="77"/>
              </a:rPr>
            </a:br>
            <a:r>
              <a:rPr lang="en-IN" sz="2400" dirty="0">
                <a:effectLst/>
                <a:latin typeface="Gill Sans MT" panose="020B0502020104020203" pitchFamily="34" charset="77"/>
              </a:rPr>
              <a:t>–– Commands or actions to be abolished or reversed.</a:t>
            </a:r>
            <a:br>
              <a:rPr lang="en-IN" sz="2400" dirty="0">
                <a:effectLst/>
                <a:latin typeface="Gill Sans MT" panose="020B0502020104020203" pitchFamily="34" charset="77"/>
              </a:rPr>
            </a:br>
            <a:r>
              <a:rPr lang="en-IN" sz="2400" dirty="0">
                <a:effectLst/>
                <a:latin typeface="Gill Sans MT" panose="020B0502020104020203" pitchFamily="34" charset="77"/>
              </a:rPr>
              <a:t>–– Immediate return to a certain point if difficulties arise. </a:t>
            </a:r>
          </a:p>
          <a:p>
            <a:pPr fontAlgn="auto">
              <a:buFont typeface="Arial" panose="020B0604020202020204" pitchFamily="34" charset="0"/>
              <a:buChar char="•"/>
            </a:pPr>
            <a:r>
              <a:rPr lang="en-IN" sz="2400" dirty="0">
                <a:effectLst/>
                <a:latin typeface="Gill Sans MT" panose="020B0502020104020203" pitchFamily="34" charset="77"/>
              </a:rPr>
              <a:t>Ensure that users never lose their work as a result of: –– An error on their part.</a:t>
            </a:r>
            <a:br>
              <a:rPr lang="en-IN" sz="2400" dirty="0">
                <a:effectLst/>
                <a:latin typeface="Gill Sans MT" panose="020B0502020104020203" pitchFamily="34" charset="77"/>
              </a:rPr>
            </a:br>
            <a:r>
              <a:rPr lang="en-IN" sz="2400" dirty="0">
                <a:effectLst/>
                <a:latin typeface="Gill Sans MT" panose="020B0502020104020203" pitchFamily="34" charset="77"/>
              </a:rPr>
              <a:t>–– Hardware, software, or communication problems. </a:t>
            </a:r>
          </a:p>
          <a:p>
            <a:pPr marL="0" indent="0" fontAlgn="auto">
              <a:buNone/>
            </a:pPr>
            <a:endParaRPr lang="en-IN" sz="3600" dirty="0">
              <a:effectLst/>
              <a:latin typeface="Gill Sans MT" panose="020B0502020104020203" pitchFamily="34" charset="77"/>
            </a:endParaRPr>
          </a:p>
          <a:p>
            <a:endParaRPr lang="en-IN" sz="5400" dirty="0">
              <a:latin typeface="Gill Sans MT" panose="020B0502020104020203" pitchFamily="34" charset="77"/>
            </a:endParaRPr>
          </a:p>
          <a:p>
            <a:endParaRPr lang="en-IN"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805191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effectLst/>
              <a:latin typeface="Gill Sans MT" panose="020B0502020104020203" pitchFamily="34" charset="77"/>
            </a:endParaRPr>
          </a:p>
          <a:p>
            <a:pPr marL="0" indent="0">
              <a:buNone/>
            </a:pPr>
            <a:r>
              <a:rPr lang="en-IN" sz="3200" dirty="0">
                <a:latin typeface="Gill Sans MT" panose="020B0502020104020203" pitchFamily="34" charset="77"/>
              </a:rPr>
              <a:t>14. </a:t>
            </a:r>
            <a:r>
              <a:rPr lang="en-IN" sz="3200" b="0" i="1" dirty="0">
                <a:effectLst/>
                <a:latin typeface="Formata"/>
              </a:rPr>
              <a:t>Responsiveness </a:t>
            </a:r>
            <a:endParaRPr lang="en-IN" sz="3200" dirty="0">
              <a:effectLst/>
            </a:endParaRPr>
          </a:p>
          <a:p>
            <a:pPr marL="742950" lvl="1" indent="-285750" fontAlgn="auto">
              <a:buFont typeface="Arial" panose="020B0604020202020204" pitchFamily="34" charset="0"/>
              <a:buChar char="•"/>
            </a:pPr>
            <a:r>
              <a:rPr lang="en-IN" sz="3200" dirty="0">
                <a:effectLst/>
                <a:latin typeface="Palatino" pitchFamily="2" charset="77"/>
              </a:rPr>
              <a:t>The system must rapidly respond to the user’s requests. </a:t>
            </a:r>
            <a:endParaRPr lang="en-IN" sz="3200" dirty="0">
              <a:effectLst/>
              <a:latin typeface="ZapfDingbats"/>
            </a:endParaRPr>
          </a:p>
          <a:p>
            <a:pPr marL="742950" lvl="1" indent="-285750" fontAlgn="auto">
              <a:buFont typeface="Arial" panose="020B0604020202020204" pitchFamily="34" charset="0"/>
              <a:buChar char="•"/>
            </a:pPr>
            <a:r>
              <a:rPr lang="en-IN" sz="3200" dirty="0">
                <a:effectLst/>
                <a:latin typeface="Palatino" pitchFamily="2" charset="77"/>
              </a:rPr>
              <a:t>Provide immediate acknowledgment for all user actions: </a:t>
            </a:r>
            <a:endParaRPr lang="en-IN" sz="3200" dirty="0">
              <a:effectLst/>
              <a:latin typeface="ZapfDingbats"/>
            </a:endParaRPr>
          </a:p>
          <a:p>
            <a:pPr marL="742950" lvl="1" indent="-285750" fontAlgn="auto">
              <a:buFont typeface="Arial" panose="020B0604020202020204" pitchFamily="34" charset="0"/>
              <a:buChar char="•"/>
            </a:pPr>
            <a:r>
              <a:rPr lang="en-IN" sz="3200" dirty="0">
                <a:effectLst/>
                <a:latin typeface="Palatino" pitchFamily="2" charset="77"/>
              </a:rPr>
              <a:t>–– Visual. –– Textual. –– Auditory. </a:t>
            </a:r>
            <a:endParaRPr lang="en-IN" sz="3200" dirty="0">
              <a:effectLst/>
              <a:latin typeface="ZapfDingbats"/>
            </a:endParaRPr>
          </a:p>
          <a:p>
            <a:pPr marL="0" indent="0" fontAlgn="auto">
              <a:buNone/>
            </a:pPr>
            <a:endParaRPr lang="en-IN" sz="3200" dirty="0">
              <a:effectLst/>
              <a:latin typeface="Gill Sans MT" panose="020B0502020104020203" pitchFamily="34" charset="77"/>
            </a:endParaRPr>
          </a:p>
          <a:p>
            <a:endParaRPr lang="en-IN" sz="5400" dirty="0">
              <a:latin typeface="Gill Sans MT" panose="020B0502020104020203" pitchFamily="34" charset="77"/>
            </a:endParaRPr>
          </a:p>
          <a:p>
            <a:endParaRPr lang="en-IN"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99675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effectLst/>
              <a:latin typeface="Gill Sans MT" panose="020B0502020104020203" pitchFamily="34" charset="77"/>
            </a:endParaRPr>
          </a:p>
          <a:p>
            <a:r>
              <a:rPr lang="en-IN" sz="3200" dirty="0">
                <a:latin typeface="Gill Sans MT" panose="020B0502020104020203" pitchFamily="34" charset="77"/>
              </a:rPr>
              <a:t>15. </a:t>
            </a:r>
            <a:r>
              <a:rPr lang="en-IN" sz="2800" b="0" i="1" dirty="0">
                <a:effectLst/>
                <a:latin typeface="Formata"/>
              </a:rPr>
              <a:t>Safety </a:t>
            </a:r>
            <a:endParaRPr lang="en-IN" sz="4000" dirty="0"/>
          </a:p>
          <a:p>
            <a:pPr marL="0" indent="0">
              <a:buNone/>
            </a:pPr>
            <a:r>
              <a:rPr lang="en-IN" sz="2800" dirty="0">
                <a:effectLst/>
                <a:latin typeface="ZapfDingbats"/>
              </a:rPr>
              <a:t>■ </a:t>
            </a:r>
            <a:r>
              <a:rPr lang="en-IN" sz="2800" dirty="0">
                <a:effectLst/>
                <a:latin typeface="Palatino" pitchFamily="2" charset="77"/>
              </a:rPr>
              <a:t>Protect the user from making mistakes.</a:t>
            </a:r>
            <a:br>
              <a:rPr lang="en-IN" sz="2800" dirty="0">
                <a:effectLst/>
                <a:latin typeface="Palatino" pitchFamily="2" charset="77"/>
              </a:rPr>
            </a:br>
            <a:r>
              <a:rPr lang="en-IN" sz="2800" dirty="0">
                <a:effectLst/>
                <a:latin typeface="Palatino" pitchFamily="2" charset="77"/>
              </a:rPr>
              <a:t>–– Provide visual cues, reminders, lists of choices, and other aids either automati</a:t>
            </a:r>
            <a:r>
              <a:rPr lang="en-IN" sz="2800" dirty="0">
                <a:latin typeface="Palatino" pitchFamily="2" charset="77"/>
              </a:rPr>
              <a:t>cally </a:t>
            </a:r>
            <a:r>
              <a:rPr lang="en-IN" sz="2800" dirty="0">
                <a:effectLst/>
                <a:latin typeface="Palatino" pitchFamily="2" charset="77"/>
              </a:rPr>
              <a:t>or upon request. </a:t>
            </a:r>
            <a:endParaRPr lang="en-IN" sz="4000" dirty="0"/>
          </a:p>
          <a:p>
            <a:pPr marL="0" indent="0" fontAlgn="auto">
              <a:buNone/>
            </a:pPr>
            <a:endParaRPr lang="en-IN" sz="3200" dirty="0">
              <a:effectLst/>
              <a:latin typeface="Gill Sans MT" panose="020B0502020104020203" pitchFamily="34" charset="77"/>
            </a:endParaRPr>
          </a:p>
          <a:p>
            <a:endParaRPr lang="en-IN" sz="5400" dirty="0">
              <a:latin typeface="Gill Sans MT" panose="020B0502020104020203" pitchFamily="34" charset="77"/>
            </a:endParaRPr>
          </a:p>
          <a:p>
            <a:endParaRPr lang="en-IN"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806660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399"/>
            <a:ext cx="10178322" cy="6490855"/>
          </a:xfrm>
        </p:spPr>
        <p:txBody>
          <a:bodyPr>
            <a:normAutofit fontScale="92500" lnSpcReduction="10000"/>
          </a:bodyPr>
          <a:lstStyle/>
          <a:p>
            <a:r>
              <a:rPr lang="en-IN" sz="3600" b="1" dirty="0">
                <a:effectLst/>
                <a:latin typeface="Gill Sans MT" panose="020B0502020104020203" pitchFamily="34" charset="77"/>
              </a:rPr>
              <a:t>General Principles </a:t>
            </a:r>
          </a:p>
          <a:p>
            <a:pPr marL="0" indent="0">
              <a:buNone/>
            </a:pPr>
            <a:r>
              <a:rPr lang="en-IN" sz="3200" dirty="0">
                <a:latin typeface="Gill Sans MT" panose="020B0502020104020203" pitchFamily="34" charset="77"/>
              </a:rPr>
              <a:t>16</a:t>
            </a:r>
            <a:r>
              <a:rPr lang="en-IN" sz="6500" dirty="0">
                <a:latin typeface="Gill Sans MT" panose="020B0502020104020203" pitchFamily="34" charset="77"/>
              </a:rPr>
              <a:t>. </a:t>
            </a:r>
            <a:r>
              <a:rPr lang="en-IN" sz="3000" b="0" i="1" dirty="0">
                <a:effectLst/>
                <a:latin typeface="Gill Sans MT" panose="020B0502020104020203" pitchFamily="34" charset="77"/>
              </a:rPr>
              <a:t>Simplicity </a:t>
            </a:r>
            <a:endParaRPr lang="en-IN" sz="4800" dirty="0">
              <a:latin typeface="Gill Sans MT" panose="020B0502020104020203" pitchFamily="34" charset="77"/>
            </a:endParaRPr>
          </a:p>
          <a:p>
            <a:pPr fontAlgn="auto">
              <a:buFont typeface="Arial" panose="020B0604020202020204" pitchFamily="34" charset="0"/>
              <a:buChar char="•"/>
            </a:pPr>
            <a:r>
              <a:rPr lang="en-IN" sz="1900" dirty="0">
                <a:effectLst/>
                <a:latin typeface="Gill Sans MT" panose="020B0502020104020203" pitchFamily="34" charset="77"/>
              </a:rPr>
              <a:t>Provide as simple an interface as possible. </a:t>
            </a:r>
            <a:endParaRPr lang="en-IN" sz="1300" dirty="0">
              <a:effectLst/>
              <a:latin typeface="Gill Sans MT" panose="020B0502020104020203" pitchFamily="34" charset="77"/>
            </a:endParaRPr>
          </a:p>
          <a:p>
            <a:pPr fontAlgn="auto">
              <a:buFont typeface="Arial" panose="020B0604020202020204" pitchFamily="34" charset="0"/>
              <a:buChar char="•"/>
            </a:pPr>
            <a:r>
              <a:rPr lang="en-IN" sz="1900" dirty="0">
                <a:effectLst/>
                <a:latin typeface="Gill Sans MT" panose="020B0502020104020203" pitchFamily="34" charset="77"/>
              </a:rPr>
              <a:t>Ways to provide simplicity: </a:t>
            </a:r>
            <a:endParaRPr lang="en-IN" sz="1300" dirty="0">
              <a:effectLst/>
              <a:latin typeface="Gill Sans MT" panose="020B0502020104020203" pitchFamily="34" charset="77"/>
            </a:endParaRPr>
          </a:p>
          <a:p>
            <a:pPr marL="742950" lvl="1" indent="-285750" fontAlgn="auto">
              <a:buFont typeface="Arial" panose="020B0604020202020204" pitchFamily="34" charset="0"/>
              <a:buChar char="•"/>
            </a:pPr>
            <a:r>
              <a:rPr lang="en-IN" sz="1900" dirty="0">
                <a:effectLst/>
                <a:latin typeface="Gill Sans MT" panose="020B0502020104020203" pitchFamily="34" charset="77"/>
              </a:rPr>
              <a:t>––  Use progressive disclosure, hiding things until they are needed. </a:t>
            </a:r>
            <a:endParaRPr lang="en-IN" sz="1300" dirty="0">
              <a:effectLst/>
              <a:latin typeface="Gill Sans MT" panose="020B0502020104020203" pitchFamily="34" charset="77"/>
            </a:endParaRPr>
          </a:p>
          <a:p>
            <a:pPr marL="1143000" lvl="2" indent="-228600" fontAlgn="auto">
              <a:buFont typeface="Arial" panose="020B0604020202020204" pitchFamily="34" charset="0"/>
              <a:buChar char="•"/>
            </a:pPr>
            <a:r>
              <a:rPr lang="en-IN" sz="1900" dirty="0">
                <a:effectLst/>
                <a:latin typeface="Gill Sans MT" panose="020B0502020104020203" pitchFamily="34" charset="77"/>
              </a:rPr>
              <a:t>Present common and necessary functions first. </a:t>
            </a:r>
          </a:p>
          <a:p>
            <a:pPr marL="1143000" lvl="2" indent="-228600" fontAlgn="auto">
              <a:buFont typeface="Arial" panose="020B0604020202020204" pitchFamily="34" charset="0"/>
              <a:buChar char="•"/>
            </a:pPr>
            <a:r>
              <a:rPr lang="en-IN" sz="1900" dirty="0">
                <a:effectLst/>
                <a:latin typeface="Gill Sans MT" panose="020B0502020104020203" pitchFamily="34" charset="77"/>
              </a:rPr>
              <a:t>Prominently feature important functions. </a:t>
            </a:r>
          </a:p>
          <a:p>
            <a:pPr marL="1143000" lvl="2" indent="-228600" fontAlgn="auto">
              <a:buFont typeface="Arial" panose="020B0604020202020204" pitchFamily="34" charset="0"/>
              <a:buChar char="•"/>
            </a:pPr>
            <a:r>
              <a:rPr lang="en-IN" sz="1900" dirty="0">
                <a:effectLst/>
                <a:latin typeface="Gill Sans MT" panose="020B0502020104020203" pitchFamily="34" charset="77"/>
              </a:rPr>
              <a:t>Hide more sophisticated and less frequently used functions. </a:t>
            </a:r>
          </a:p>
          <a:p>
            <a:pPr marL="742950" lvl="1" indent="-285750" fontAlgn="auto">
              <a:buFont typeface="Arial" panose="020B0604020202020204" pitchFamily="34" charset="0"/>
              <a:buChar char="•"/>
            </a:pPr>
            <a:r>
              <a:rPr lang="en-IN" sz="1900" dirty="0">
                <a:effectLst/>
                <a:latin typeface="Gill Sans MT" panose="020B0502020104020203" pitchFamily="34" charset="77"/>
              </a:rPr>
              <a:t>––  Provide an obvious visual hierarchy. </a:t>
            </a:r>
            <a:endParaRPr lang="en-IN" sz="1300" dirty="0">
              <a:effectLst/>
              <a:latin typeface="Gill Sans MT" panose="020B0502020104020203" pitchFamily="34" charset="77"/>
            </a:endParaRPr>
          </a:p>
          <a:p>
            <a:pPr marL="742950" lvl="1" indent="-285750" fontAlgn="auto">
              <a:buFont typeface="Arial" panose="020B0604020202020204" pitchFamily="34" charset="0"/>
              <a:buChar char="•"/>
            </a:pPr>
            <a:r>
              <a:rPr lang="en-IN" sz="1900" dirty="0">
                <a:effectLst/>
                <a:latin typeface="Gill Sans MT" panose="020B0502020104020203" pitchFamily="34" charset="77"/>
              </a:rPr>
              <a:t>––  Provide defaults. </a:t>
            </a:r>
            <a:endParaRPr lang="en-IN" sz="1300" dirty="0">
              <a:effectLst/>
              <a:latin typeface="Gill Sans MT" panose="020B0502020104020203" pitchFamily="34" charset="77"/>
            </a:endParaRPr>
          </a:p>
          <a:p>
            <a:pPr marL="742950" lvl="1" indent="-285750" fontAlgn="auto">
              <a:buFont typeface="Arial" panose="020B0604020202020204" pitchFamily="34" charset="0"/>
              <a:buChar char="•"/>
            </a:pPr>
            <a:r>
              <a:rPr lang="en-IN" sz="1900" dirty="0">
                <a:effectLst/>
                <a:latin typeface="Gill Sans MT" panose="020B0502020104020203" pitchFamily="34" charset="77"/>
              </a:rPr>
              <a:t>––  Minimize screen alignment points. </a:t>
            </a:r>
            <a:endParaRPr lang="en-IN" sz="1300" dirty="0">
              <a:effectLst/>
              <a:latin typeface="Gill Sans MT" panose="020B0502020104020203" pitchFamily="34" charset="77"/>
            </a:endParaRPr>
          </a:p>
          <a:p>
            <a:pPr marL="742950" lvl="1" indent="-285750" fontAlgn="auto">
              <a:buFont typeface="Arial" panose="020B0604020202020204" pitchFamily="34" charset="0"/>
              <a:buChar char="•"/>
            </a:pPr>
            <a:r>
              <a:rPr lang="en-IN" sz="1900" dirty="0">
                <a:effectLst/>
                <a:latin typeface="Gill Sans MT" panose="020B0502020104020203" pitchFamily="34" charset="77"/>
              </a:rPr>
              <a:t>––  Make common actions simple at the expense of uncommon actions being made </a:t>
            </a:r>
            <a:endParaRPr lang="en-IN" sz="1300" dirty="0">
              <a:effectLst/>
              <a:latin typeface="Gill Sans MT" panose="020B0502020104020203" pitchFamily="34" charset="77"/>
            </a:endParaRPr>
          </a:p>
          <a:p>
            <a:pPr marL="742950" lvl="1" indent="-285750" fontAlgn="auto">
              <a:buFont typeface="Arial" panose="020B0604020202020204" pitchFamily="34" charset="0"/>
              <a:buChar char="•"/>
            </a:pPr>
            <a:r>
              <a:rPr lang="en-IN" sz="1900" dirty="0">
                <a:effectLst/>
                <a:latin typeface="Gill Sans MT" panose="020B0502020104020203" pitchFamily="34" charset="77"/>
              </a:rPr>
              <a:t>harder. </a:t>
            </a:r>
            <a:endParaRPr lang="en-IN" sz="1300" dirty="0">
              <a:effectLst/>
              <a:latin typeface="Gill Sans MT" panose="020B0502020104020203" pitchFamily="34" charset="77"/>
            </a:endParaRPr>
          </a:p>
          <a:p>
            <a:pPr marL="742950" lvl="1" indent="-285750" fontAlgn="auto">
              <a:buFont typeface="Arial" panose="020B0604020202020204" pitchFamily="34" charset="0"/>
              <a:buChar char="•"/>
            </a:pPr>
            <a:r>
              <a:rPr lang="en-IN" sz="1900" dirty="0">
                <a:effectLst/>
                <a:latin typeface="Gill Sans MT" panose="020B0502020104020203" pitchFamily="34" charset="77"/>
              </a:rPr>
              <a:t>––  Provide uniformity and consistency. </a:t>
            </a:r>
            <a:endParaRPr lang="en-IN" sz="1300" dirty="0">
              <a:effectLst/>
              <a:latin typeface="Gill Sans MT" panose="020B0502020104020203" pitchFamily="34" charset="77"/>
            </a:endParaRPr>
          </a:p>
          <a:p>
            <a:pPr marL="742950" lvl="1" indent="-285750" fontAlgn="auto">
              <a:buFont typeface="Arial" panose="020B0604020202020204" pitchFamily="34" charset="0"/>
              <a:buChar char="•"/>
            </a:pPr>
            <a:r>
              <a:rPr lang="en-IN" sz="1900" dirty="0">
                <a:effectLst/>
                <a:latin typeface="Gill Sans MT" panose="020B0502020104020203" pitchFamily="34" charset="77"/>
              </a:rPr>
              <a:t>––  Eliminate unnecessary elements. </a:t>
            </a:r>
            <a:endParaRPr lang="en-IN" sz="1300" dirty="0">
              <a:effectLst/>
              <a:latin typeface="Gill Sans MT" panose="020B0502020104020203" pitchFamily="34" charset="77"/>
            </a:endParaRPr>
          </a:p>
          <a:p>
            <a:pPr marL="0" indent="0" fontAlgn="auto">
              <a:buNone/>
            </a:pPr>
            <a:endParaRPr lang="en-IN" sz="3200" dirty="0">
              <a:effectLst/>
              <a:latin typeface="Gill Sans MT" panose="020B0502020104020203" pitchFamily="34" charset="77"/>
            </a:endParaRPr>
          </a:p>
          <a:p>
            <a:endParaRPr lang="en-IN" sz="5400" dirty="0">
              <a:latin typeface="Gill Sans MT" panose="020B0502020104020203" pitchFamily="34" charset="77"/>
            </a:endParaRPr>
          </a:p>
          <a:p>
            <a:endParaRPr lang="en-IN"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47758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4E0DE-C6D4-E8D5-6FFA-C9126C892602}"/>
              </a:ext>
            </a:extLst>
          </p:cNvPr>
          <p:cNvSpPr>
            <a:spLocks noGrp="1"/>
          </p:cNvSpPr>
          <p:nvPr>
            <p:ph type="title"/>
          </p:nvPr>
        </p:nvSpPr>
        <p:spPr/>
        <p:txBody>
          <a:bodyPr>
            <a:normAutofit/>
          </a:bodyPr>
          <a:lstStyle/>
          <a:p>
            <a:r>
              <a:rPr lang="en-IN" b="1" dirty="0">
                <a:solidFill>
                  <a:srgbClr val="FF0000"/>
                </a:solidFill>
                <a:latin typeface="Gill Sans MT" panose="020B0502020104020203" pitchFamily="34" charset="77"/>
              </a:rPr>
              <a:t>Impact of Poor Design</a:t>
            </a:r>
            <a:br>
              <a:rPr lang="en-IN" dirty="0"/>
            </a:br>
            <a:endParaRPr lang="en-US" dirty="0"/>
          </a:p>
        </p:txBody>
      </p:sp>
      <p:sp>
        <p:nvSpPr>
          <p:cNvPr id="3" name="Content Placeholder 2">
            <a:extLst>
              <a:ext uri="{FF2B5EF4-FFF2-40B4-BE49-F238E27FC236}">
                <a16:creationId xmlns:a16="http://schemas.microsoft.com/office/drawing/2014/main" id="{07F6C6AC-774F-A979-E3CE-71C82C8D400C}"/>
              </a:ext>
            </a:extLst>
          </p:cNvPr>
          <p:cNvSpPr>
            <a:spLocks noGrp="1"/>
          </p:cNvSpPr>
          <p:nvPr>
            <p:ph idx="1"/>
          </p:nvPr>
        </p:nvSpPr>
        <p:spPr/>
        <p:txBody>
          <a:bodyPr/>
          <a:lstStyle/>
          <a:p>
            <a:pPr>
              <a:buFont typeface="Arial" panose="020B0604020202020204" pitchFamily="34" charset="0"/>
              <a:buChar char="•"/>
            </a:pPr>
            <a:r>
              <a:rPr lang="en-IN" sz="2400" dirty="0"/>
              <a:t>Confusing and inefficient designs can lead to job difficulties, mistakes, and user frustration.</a:t>
            </a:r>
          </a:p>
          <a:p>
            <a:pPr>
              <a:buFont typeface="Arial" panose="020B0604020202020204" pitchFamily="34" charset="0"/>
              <a:buChar char="•"/>
            </a:pPr>
            <a:r>
              <a:rPr lang="en-IN" sz="2400" dirty="0"/>
              <a:t>Extreme user reactions to poor design include acts of physical violence against computers.</a:t>
            </a:r>
          </a:p>
          <a:p>
            <a:pPr>
              <a:buFont typeface="Arial" panose="020B0604020202020204" pitchFamily="34" charset="0"/>
              <a:buChar char="•"/>
            </a:pPr>
            <a:r>
              <a:rPr lang="en-IN" sz="2400" dirty="0"/>
              <a:t>Poor design can have significant financial costs and, in critical systems, can compromise user and public safety.</a:t>
            </a:r>
          </a:p>
          <a:p>
            <a:endParaRPr lang="en-US" dirty="0"/>
          </a:p>
        </p:txBody>
      </p:sp>
    </p:spTree>
    <p:extLst>
      <p:ext uri="{BB962C8B-B14F-4D97-AF65-F5344CB8AC3E}">
        <p14:creationId xmlns:p14="http://schemas.microsoft.com/office/powerpoint/2010/main" val="27617194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effectLst/>
              <a:latin typeface="Gill Sans MT" panose="020B0502020104020203" pitchFamily="34" charset="77"/>
            </a:endParaRPr>
          </a:p>
          <a:p>
            <a:r>
              <a:rPr lang="en-IN" sz="3200" dirty="0">
                <a:latin typeface="Gill Sans MT" panose="020B0502020104020203" pitchFamily="34" charset="77"/>
              </a:rPr>
              <a:t>17. </a:t>
            </a:r>
            <a:r>
              <a:rPr lang="en-IN" sz="2400" b="0" i="1" dirty="0">
                <a:effectLst/>
                <a:latin typeface="Gill Sans MT" panose="020B0502020104020203" pitchFamily="34" charset="77"/>
              </a:rPr>
              <a:t>Transparency </a:t>
            </a:r>
            <a:endParaRPr lang="en-IN" sz="3200" dirty="0">
              <a:latin typeface="Gill Sans MT" panose="020B0502020104020203" pitchFamily="34" charset="77"/>
            </a:endParaRPr>
          </a:p>
          <a:p>
            <a:r>
              <a:rPr lang="en-IN" sz="2400" dirty="0">
                <a:effectLst/>
                <a:latin typeface="Gill Sans MT" panose="020B0502020104020203" pitchFamily="34" charset="77"/>
              </a:rPr>
              <a:t>■ Permit the user to focus on the task or job, without concern for the mechanics of the interface. </a:t>
            </a:r>
            <a:endParaRPr lang="en-IN" sz="3200" dirty="0">
              <a:latin typeface="Gill Sans MT" panose="020B0502020104020203" pitchFamily="34" charset="77"/>
            </a:endParaRPr>
          </a:p>
          <a:p>
            <a:r>
              <a:rPr lang="en-IN" sz="2400" dirty="0">
                <a:effectLst/>
                <a:latin typeface="Gill Sans MT" panose="020B0502020104020203" pitchFamily="34" charset="77"/>
              </a:rPr>
              <a:t>–– Workings and reminders of workings inside the computer should be invisible to the user. </a:t>
            </a:r>
            <a:endParaRPr lang="en-IN" sz="3200" dirty="0">
              <a:latin typeface="Gill Sans MT" panose="020B0502020104020203" pitchFamily="34" charset="77"/>
            </a:endParaRPr>
          </a:p>
          <a:p>
            <a:pPr marL="0" indent="0" fontAlgn="auto">
              <a:buNone/>
            </a:pPr>
            <a:endParaRPr lang="en-IN" sz="4000" dirty="0">
              <a:effectLst/>
              <a:latin typeface="Gill Sans MT" panose="020B0502020104020203" pitchFamily="34" charset="77"/>
            </a:endParaRPr>
          </a:p>
          <a:p>
            <a:endParaRPr lang="en-IN" sz="6600" dirty="0">
              <a:latin typeface="Gill Sans MT" panose="020B0502020104020203" pitchFamily="34" charset="77"/>
            </a:endParaRPr>
          </a:p>
          <a:p>
            <a:endParaRPr lang="en-IN"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520869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effectLst/>
              <a:latin typeface="Gill Sans MT" panose="020B0502020104020203" pitchFamily="34" charset="77"/>
            </a:endParaRPr>
          </a:p>
          <a:p>
            <a:r>
              <a:rPr lang="en-IN" sz="3200" dirty="0">
                <a:latin typeface="Gill Sans MT" panose="020B0502020104020203" pitchFamily="34" charset="77"/>
              </a:rPr>
              <a:t>18 </a:t>
            </a:r>
            <a:r>
              <a:rPr lang="en-IN" sz="3200" b="0" i="1" dirty="0">
                <a:effectLst/>
                <a:latin typeface="Gill Sans MT" panose="020B0502020104020203" pitchFamily="34" charset="77"/>
              </a:rPr>
              <a:t>Trade-Offs </a:t>
            </a:r>
            <a:endParaRPr lang="en-IN" sz="3600" dirty="0">
              <a:latin typeface="Gill Sans MT" panose="020B0502020104020203" pitchFamily="34" charset="77"/>
            </a:endParaRPr>
          </a:p>
          <a:p>
            <a:r>
              <a:rPr lang="en-IN" sz="3200" dirty="0">
                <a:effectLst/>
                <a:latin typeface="Gill Sans MT" panose="020B0502020104020203" pitchFamily="34" charset="77"/>
              </a:rPr>
              <a:t>■ Final design will be based on a series of trade-offs balancing often-conflicting design principles. </a:t>
            </a:r>
            <a:endParaRPr lang="en-IN" sz="3600" dirty="0">
              <a:latin typeface="Gill Sans MT" panose="020B0502020104020203" pitchFamily="34" charset="77"/>
            </a:endParaRPr>
          </a:p>
          <a:p>
            <a:r>
              <a:rPr lang="en-IN" sz="3200" dirty="0">
                <a:effectLst/>
                <a:latin typeface="Gill Sans MT" panose="020B0502020104020203" pitchFamily="34" charset="77"/>
              </a:rPr>
              <a:t>■ People’s requirements always take precedence over technical requirements. </a:t>
            </a:r>
            <a:endParaRPr lang="en-IN" sz="3600" dirty="0">
              <a:latin typeface="Gill Sans MT" panose="020B0502020104020203" pitchFamily="34" charset="77"/>
            </a:endParaRPr>
          </a:p>
          <a:p>
            <a:pPr marL="0" indent="0" fontAlgn="auto">
              <a:buNone/>
            </a:pPr>
            <a:endParaRPr lang="en-IN" sz="4000" dirty="0">
              <a:effectLst/>
              <a:latin typeface="Gill Sans MT" panose="020B0502020104020203" pitchFamily="34" charset="77"/>
            </a:endParaRPr>
          </a:p>
          <a:p>
            <a:endParaRPr lang="en-IN" sz="6600" dirty="0">
              <a:latin typeface="Gill Sans MT" panose="020B0502020104020203" pitchFamily="34" charset="77"/>
            </a:endParaRPr>
          </a:p>
          <a:p>
            <a:endParaRPr lang="en-IN"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278065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effectLst/>
              <a:latin typeface="Gill Sans MT" panose="020B0502020104020203" pitchFamily="34" charset="77"/>
            </a:endParaRPr>
          </a:p>
          <a:p>
            <a:pPr marL="0" indent="0">
              <a:buNone/>
            </a:pPr>
            <a:r>
              <a:rPr lang="en-IN" sz="3200" dirty="0">
                <a:latin typeface="Gill Sans MT" panose="020B0502020104020203" pitchFamily="34" charset="77"/>
              </a:rPr>
              <a:t>19.</a:t>
            </a:r>
            <a:r>
              <a:rPr lang="en-IN" sz="2400" b="0" i="1" dirty="0">
                <a:effectLst/>
                <a:latin typeface="Gill Sans MT" panose="020B0502020104020203" pitchFamily="34" charset="77"/>
              </a:rPr>
              <a:t>Visibility </a:t>
            </a:r>
            <a:endParaRPr lang="en-IN" sz="3600" dirty="0">
              <a:latin typeface="Gill Sans MT" panose="020B0502020104020203" pitchFamily="34" charset="77"/>
            </a:endParaRPr>
          </a:p>
          <a:p>
            <a:pPr marL="0" indent="0">
              <a:buNone/>
            </a:pPr>
            <a:r>
              <a:rPr lang="en-IN" sz="2400" dirty="0">
                <a:effectLst/>
                <a:latin typeface="Gill Sans MT" panose="020B0502020104020203" pitchFamily="34" charset="77"/>
              </a:rPr>
              <a:t>■ A system’s status and methods of use must be clearly visible. </a:t>
            </a:r>
          </a:p>
          <a:p>
            <a:pPr marL="0" indent="0">
              <a:buNone/>
            </a:pPr>
            <a:r>
              <a:rPr lang="en-IN" sz="2400" dirty="0">
                <a:effectLst/>
                <a:latin typeface="Gill Sans MT" panose="020B0502020104020203" pitchFamily="34" charset="77"/>
              </a:rPr>
              <a:t>■ Improve visibility through: </a:t>
            </a:r>
            <a:endParaRPr lang="en-IN" sz="3600" dirty="0">
              <a:latin typeface="Gill Sans MT" panose="020B0502020104020203" pitchFamily="34" charset="77"/>
            </a:endParaRPr>
          </a:p>
          <a:p>
            <a:pPr marL="0" indent="0">
              <a:buNone/>
            </a:pPr>
            <a:r>
              <a:rPr lang="en-IN" sz="2400" dirty="0">
                <a:effectLst/>
                <a:latin typeface="Gill Sans MT" panose="020B0502020104020203" pitchFamily="34" charset="77"/>
              </a:rPr>
              <a:t>–– Hierarchical organization. </a:t>
            </a:r>
          </a:p>
          <a:p>
            <a:pPr marL="0" indent="0">
              <a:buNone/>
            </a:pPr>
            <a:r>
              <a:rPr lang="en-IN" sz="2400" dirty="0">
                <a:effectLst/>
                <a:latin typeface="Gill Sans MT" panose="020B0502020104020203" pitchFamily="34" charset="77"/>
              </a:rPr>
              <a:t>–– Context sensitivity. </a:t>
            </a:r>
            <a:endParaRPr lang="en-IN" sz="3600" dirty="0">
              <a:latin typeface="Gill Sans MT" panose="020B0502020104020203" pitchFamily="34" charset="77"/>
            </a:endParaRPr>
          </a:p>
          <a:p>
            <a:pPr marL="0" indent="0" fontAlgn="auto">
              <a:buNone/>
            </a:pPr>
            <a:endParaRPr lang="en-IN" sz="4800" dirty="0">
              <a:effectLst/>
              <a:latin typeface="Gill Sans MT" panose="020B0502020104020203" pitchFamily="34" charset="77"/>
            </a:endParaRPr>
          </a:p>
          <a:p>
            <a:endParaRPr lang="en-IN" sz="6600" dirty="0">
              <a:latin typeface="Gill Sans MT" panose="020B0502020104020203" pitchFamily="34" charset="77"/>
            </a:endParaRPr>
          </a:p>
          <a:p>
            <a:endParaRPr lang="en-IN"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4082E124-5497-4737-481F-EC1995DC5104}"/>
              </a:ext>
            </a:extLst>
          </p:cNvPr>
          <p:cNvSpPr txBox="1"/>
          <p:nvPr/>
        </p:nvSpPr>
        <p:spPr>
          <a:xfrm>
            <a:off x="11720945" y="139930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69511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BAE1-6133-E1AB-B6A5-3FC4A75BFE66}"/>
              </a:ext>
            </a:extLst>
          </p:cNvPr>
          <p:cNvSpPr>
            <a:spLocks noGrp="1"/>
          </p:cNvSpPr>
          <p:nvPr>
            <p:ph type="title"/>
          </p:nvPr>
        </p:nvSpPr>
        <p:spPr/>
        <p:txBody>
          <a:bodyPr>
            <a:normAutofit fontScale="90000"/>
          </a:bodyPr>
          <a:lstStyle/>
          <a:p>
            <a:r>
              <a:rPr lang="en-IN" b="1" dirty="0">
                <a:solidFill>
                  <a:srgbClr val="FF0000"/>
                </a:solidFill>
                <a:latin typeface="Gill Sans MT" panose="020B0502020104020203" pitchFamily="34" charset="77"/>
              </a:rPr>
              <a:t>Importance of Good Design</a:t>
            </a:r>
            <a:br>
              <a:rPr lang="en-IN" dirty="0"/>
            </a:br>
            <a:endParaRPr lang="en-US" dirty="0"/>
          </a:p>
        </p:txBody>
      </p:sp>
      <p:sp>
        <p:nvSpPr>
          <p:cNvPr id="3" name="Content Placeholder 2">
            <a:extLst>
              <a:ext uri="{FF2B5EF4-FFF2-40B4-BE49-F238E27FC236}">
                <a16:creationId xmlns:a16="http://schemas.microsoft.com/office/drawing/2014/main" id="{4267A1A2-0E04-BBFC-CD13-3E4380FC24D7}"/>
              </a:ext>
            </a:extLst>
          </p:cNvPr>
          <p:cNvSpPr>
            <a:spLocks noGrp="1"/>
          </p:cNvSpPr>
          <p:nvPr>
            <p:ph idx="1"/>
          </p:nvPr>
        </p:nvSpPr>
        <p:spPr/>
        <p:txBody>
          <a:bodyPr/>
          <a:lstStyle/>
          <a:p>
            <a:pPr algn="just">
              <a:buFont typeface="Arial" panose="020B0604020202020204" pitchFamily="34" charset="0"/>
              <a:buChar char="•"/>
            </a:pPr>
            <a:r>
              <a:rPr lang="en-IN" sz="2800" dirty="0"/>
              <a:t>A well-designed interface and screen are crucial for users as they are the primary interaction points with the system.</a:t>
            </a:r>
          </a:p>
          <a:p>
            <a:pPr algn="just">
              <a:buFont typeface="Arial" panose="020B0604020202020204" pitchFamily="34" charset="0"/>
              <a:buChar char="•"/>
            </a:pPr>
            <a:r>
              <a:rPr lang="en-IN" sz="2800" dirty="0"/>
              <a:t>The interface impacts the user's perception of the system and can influence the organization's relationship with customers and profitability.</a:t>
            </a:r>
          </a:p>
          <a:p>
            <a:endParaRPr lang="en-US" dirty="0"/>
          </a:p>
        </p:txBody>
      </p:sp>
    </p:spTree>
    <p:extLst>
      <p:ext uri="{BB962C8B-B14F-4D97-AF65-F5344CB8AC3E}">
        <p14:creationId xmlns:p14="http://schemas.microsoft.com/office/powerpoint/2010/main" val="3622858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8203-999D-FD24-CFDA-FE82BC698F41}"/>
              </a:ext>
            </a:extLst>
          </p:cNvPr>
          <p:cNvSpPr>
            <a:spLocks noGrp="1"/>
          </p:cNvSpPr>
          <p:nvPr>
            <p:ph type="title"/>
          </p:nvPr>
        </p:nvSpPr>
        <p:spPr/>
        <p:txBody>
          <a:bodyPr/>
          <a:lstStyle/>
          <a:p>
            <a:r>
              <a:rPr lang="en-US" sz="4000" dirty="0">
                <a:solidFill>
                  <a:srgbClr val="FF0000"/>
                </a:solidFill>
                <a:latin typeface="Gill Sans MT" panose="020B0502020104020203" pitchFamily="34" charset="77"/>
              </a:rPr>
              <a:t>1.3 </a:t>
            </a:r>
            <a:r>
              <a:rPr lang="en-IN" sz="4000" b="0" dirty="0">
                <a:solidFill>
                  <a:srgbClr val="FF0000"/>
                </a:solidFill>
                <a:effectLst/>
                <a:latin typeface="Gill Sans MT" panose="020B0502020104020203" pitchFamily="34" charset="77"/>
              </a:rPr>
              <a:t>The Benefits of Good Design </a:t>
            </a:r>
            <a:br>
              <a:rPr lang="en-IN" dirty="0"/>
            </a:br>
            <a:endParaRPr lang="en-US" dirty="0"/>
          </a:p>
        </p:txBody>
      </p:sp>
      <p:sp>
        <p:nvSpPr>
          <p:cNvPr id="3" name="Content Placeholder 2">
            <a:extLst>
              <a:ext uri="{FF2B5EF4-FFF2-40B4-BE49-F238E27FC236}">
                <a16:creationId xmlns:a16="http://schemas.microsoft.com/office/drawing/2014/main" id="{B5DEFCF7-8A66-3749-B3F3-14E516067625}"/>
              </a:ext>
            </a:extLst>
          </p:cNvPr>
          <p:cNvSpPr>
            <a:spLocks noGrp="1"/>
          </p:cNvSpPr>
          <p:nvPr>
            <p:ph idx="1"/>
          </p:nvPr>
        </p:nvSpPr>
        <p:spPr>
          <a:xfrm>
            <a:off x="1251678" y="1335505"/>
            <a:ext cx="10178322" cy="4544087"/>
          </a:xfrm>
        </p:spPr>
        <p:txBody>
          <a:bodyPr>
            <a:normAutofit/>
          </a:bodyPr>
          <a:lstStyle/>
          <a:p>
            <a:r>
              <a:rPr lang="en-IN" sz="2800" b="1" dirty="0"/>
              <a:t>Increased Productivity</a:t>
            </a:r>
          </a:p>
          <a:p>
            <a:r>
              <a:rPr lang="en-IN" sz="2800" b="1" dirty="0"/>
              <a:t>Cost Savings</a:t>
            </a:r>
          </a:p>
          <a:p>
            <a:r>
              <a:rPr lang="en-IN" sz="2800" b="1" dirty="0"/>
              <a:t>Improved Usability and User Satisfaction</a:t>
            </a:r>
          </a:p>
          <a:p>
            <a:r>
              <a:rPr lang="en-IN" sz="2800" b="1" dirty="0"/>
              <a:t>Reduced Training and Support Costs</a:t>
            </a:r>
          </a:p>
          <a:p>
            <a:r>
              <a:rPr lang="en-IN" sz="2800" b="1" dirty="0"/>
              <a:t>Enhanced Customer Service</a:t>
            </a:r>
          </a:p>
          <a:p>
            <a:r>
              <a:rPr lang="en-IN" sz="2800" b="1" dirty="0"/>
              <a:t>Economic Benefits</a:t>
            </a:r>
            <a:endParaRPr lang="en-US" sz="2800" dirty="0">
              <a:latin typeface="Gill Sans MT" panose="020B0502020104020203" pitchFamily="34" charset="77"/>
            </a:endParaRPr>
          </a:p>
        </p:txBody>
      </p:sp>
    </p:spTree>
    <p:extLst>
      <p:ext uri="{BB962C8B-B14F-4D97-AF65-F5344CB8AC3E}">
        <p14:creationId xmlns:p14="http://schemas.microsoft.com/office/powerpoint/2010/main" val="2713159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468C-AF5B-7FA4-6BA7-EE5EE07FBA9E}"/>
              </a:ext>
            </a:extLst>
          </p:cNvPr>
          <p:cNvSpPr>
            <a:spLocks noGrp="1"/>
          </p:cNvSpPr>
          <p:nvPr>
            <p:ph type="title"/>
          </p:nvPr>
        </p:nvSpPr>
        <p:spPr/>
        <p:txBody>
          <a:bodyPr/>
          <a:lstStyle/>
          <a:p>
            <a:br>
              <a:rPr lang="en-IN" b="1" dirty="0"/>
            </a:br>
            <a:endParaRPr lang="en-US" dirty="0"/>
          </a:p>
        </p:txBody>
      </p:sp>
      <p:sp>
        <p:nvSpPr>
          <p:cNvPr id="3" name="Content Placeholder 2">
            <a:extLst>
              <a:ext uri="{FF2B5EF4-FFF2-40B4-BE49-F238E27FC236}">
                <a16:creationId xmlns:a16="http://schemas.microsoft.com/office/drawing/2014/main" id="{4693A028-D8A7-B20F-1C9B-031695EE9D29}"/>
              </a:ext>
            </a:extLst>
          </p:cNvPr>
          <p:cNvSpPr>
            <a:spLocks noGrp="1"/>
          </p:cNvSpPr>
          <p:nvPr>
            <p:ph idx="1"/>
          </p:nvPr>
        </p:nvSpPr>
        <p:spPr>
          <a:xfrm>
            <a:off x="1006839" y="1"/>
            <a:ext cx="10178322" cy="5468108"/>
          </a:xfrm>
        </p:spPr>
        <p:txBody>
          <a:bodyPr>
            <a:normAutofit fontScale="55000" lnSpcReduction="20000"/>
          </a:bodyPr>
          <a:lstStyle/>
          <a:p>
            <a:pPr>
              <a:buFont typeface="Arial" panose="020B0604020202020204" pitchFamily="34" charset="0"/>
              <a:buChar char="•"/>
            </a:pPr>
            <a:endParaRPr lang="en-IN" sz="4500" dirty="0"/>
          </a:p>
          <a:p>
            <a:pPr>
              <a:buFont typeface="Arial" panose="020B0604020202020204" pitchFamily="34" charset="0"/>
              <a:buChar char="•"/>
            </a:pPr>
            <a:r>
              <a:rPr lang="en-IN" sz="5800" b="1" dirty="0">
                <a:solidFill>
                  <a:srgbClr val="FF0000"/>
                </a:solidFill>
                <a:latin typeface="Gill Sans MT" panose="020B0502020104020203" pitchFamily="34" charset="77"/>
              </a:rPr>
              <a:t>Increased Productivity </a:t>
            </a:r>
          </a:p>
          <a:p>
            <a:pPr>
              <a:buFont typeface="Arial" panose="020B0604020202020204" pitchFamily="34" charset="0"/>
              <a:buChar char="•"/>
            </a:pPr>
            <a:r>
              <a:rPr lang="en-IN" sz="4500" dirty="0"/>
              <a:t>Less crowded screens improve productivity by 20%.</a:t>
            </a:r>
          </a:p>
          <a:p>
            <a:pPr>
              <a:buFont typeface="Arial" panose="020B0604020202020204" pitchFamily="34" charset="0"/>
              <a:buChar char="•"/>
            </a:pPr>
            <a:r>
              <a:rPr lang="en-IN" sz="4500" dirty="0"/>
              <a:t>Reformatted screens lead to 25% faster transactions and 25% fewer errors.</a:t>
            </a:r>
          </a:p>
          <a:p>
            <a:pPr>
              <a:buFont typeface="Arial" panose="020B0604020202020204" pitchFamily="34" charset="0"/>
              <a:buChar char="•"/>
            </a:pPr>
            <a:r>
              <a:rPr lang="en-IN" sz="4500" dirty="0"/>
              <a:t>Good design principles reduce decision-making time by about 40%, resulting in significant person-year savings.</a:t>
            </a:r>
          </a:p>
          <a:p>
            <a:r>
              <a:rPr lang="en-IN" sz="5800" b="1" dirty="0">
                <a:solidFill>
                  <a:srgbClr val="FF0000"/>
                </a:solidFill>
              </a:rPr>
              <a:t>Cost Savings</a:t>
            </a:r>
          </a:p>
          <a:p>
            <a:pPr>
              <a:buFont typeface="Arial" panose="020B0604020202020204" pitchFamily="34" charset="0"/>
              <a:buChar char="•"/>
            </a:pPr>
            <a:r>
              <a:rPr lang="en-IN" sz="4500" dirty="0"/>
              <a:t>Properly designed screens can save substantial amounts of money by reducing processing time.</a:t>
            </a:r>
          </a:p>
          <a:p>
            <a:pPr>
              <a:buFont typeface="Arial" panose="020B0604020202020204" pitchFamily="34" charset="0"/>
              <a:buChar char="•"/>
            </a:pPr>
            <a:r>
              <a:rPr lang="en-IN" sz="4500" dirty="0"/>
              <a:t>Example: One graphical window redesign saved a company about $20,000 in its first year.</a:t>
            </a:r>
          </a:p>
          <a:p>
            <a:pPr>
              <a:buFont typeface="Arial" panose="020B0604020202020204" pitchFamily="34" charset="0"/>
              <a:buChar char="•"/>
            </a:pPr>
            <a:endParaRPr lang="en-IN" sz="3200" dirty="0"/>
          </a:p>
          <a:p>
            <a:endParaRPr lang="en-US" dirty="0"/>
          </a:p>
        </p:txBody>
      </p:sp>
    </p:spTree>
    <p:extLst>
      <p:ext uri="{BB962C8B-B14F-4D97-AF65-F5344CB8AC3E}">
        <p14:creationId xmlns:p14="http://schemas.microsoft.com/office/powerpoint/2010/main" val="441438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5C633-B9E1-A418-7F91-12CD289A2547}"/>
              </a:ext>
            </a:extLst>
          </p:cNvPr>
          <p:cNvSpPr>
            <a:spLocks noGrp="1"/>
          </p:cNvSpPr>
          <p:nvPr>
            <p:ph type="title"/>
          </p:nvPr>
        </p:nvSpPr>
        <p:spPr/>
        <p:txBody>
          <a:bodyPr>
            <a:normAutofit/>
          </a:bodyPr>
          <a:lstStyle/>
          <a:p>
            <a:r>
              <a:rPr lang="en-US" sz="4000" dirty="0">
                <a:solidFill>
                  <a:srgbClr val="FF0000"/>
                </a:solidFill>
              </a:rPr>
              <a:t> </a:t>
            </a:r>
          </a:p>
        </p:txBody>
      </p:sp>
      <p:sp>
        <p:nvSpPr>
          <p:cNvPr id="3" name="Content Placeholder 2">
            <a:extLst>
              <a:ext uri="{FF2B5EF4-FFF2-40B4-BE49-F238E27FC236}">
                <a16:creationId xmlns:a16="http://schemas.microsoft.com/office/drawing/2014/main" id="{C458D8CD-3F22-266A-DEA1-1ABE07BAE9B8}"/>
              </a:ext>
            </a:extLst>
          </p:cNvPr>
          <p:cNvSpPr>
            <a:spLocks noGrp="1"/>
          </p:cNvSpPr>
          <p:nvPr>
            <p:ph idx="1"/>
          </p:nvPr>
        </p:nvSpPr>
        <p:spPr>
          <a:xfrm>
            <a:off x="1251678" y="382385"/>
            <a:ext cx="10178322" cy="5759276"/>
          </a:xfrm>
        </p:spPr>
        <p:txBody>
          <a:bodyPr>
            <a:normAutofit/>
          </a:bodyPr>
          <a:lstStyle/>
          <a:p>
            <a:pPr marL="0" indent="0">
              <a:buNone/>
            </a:pPr>
            <a:r>
              <a:rPr lang="en-IN" sz="4000" b="1" dirty="0">
                <a:solidFill>
                  <a:srgbClr val="FF0000"/>
                </a:solidFill>
                <a:latin typeface="Gill Sans MT" panose="020B0502020104020203" pitchFamily="34" charset="77"/>
              </a:rPr>
              <a:t>Improved Usability and User Satisfaction</a:t>
            </a:r>
          </a:p>
          <a:p>
            <a:pPr>
              <a:buFont typeface="Arial" panose="020B0604020202020204" pitchFamily="34" charset="0"/>
              <a:buChar char="•"/>
            </a:pPr>
            <a:r>
              <a:rPr lang="en-IN" sz="2800" dirty="0"/>
              <a:t>Users can locate desired information more efficiently, improving their satisfaction and reducing frustration.</a:t>
            </a:r>
          </a:p>
          <a:p>
            <a:pPr>
              <a:buFont typeface="Arial" panose="020B0604020202020204" pitchFamily="34" charset="0"/>
              <a:buChar char="•"/>
            </a:pPr>
            <a:r>
              <a:rPr lang="en-IN" sz="2800" dirty="0"/>
              <a:t>Example: A redesigned homepage improved search success rate and reduced search time.</a:t>
            </a:r>
          </a:p>
          <a:p>
            <a:pPr>
              <a:buFont typeface="Arial" panose="020B0604020202020204" pitchFamily="34" charset="0"/>
              <a:buChar char="•"/>
            </a:pPr>
            <a:r>
              <a:rPr lang="en-IN" sz="4000" b="1" dirty="0">
                <a:solidFill>
                  <a:srgbClr val="FF0000"/>
                </a:solidFill>
                <a:latin typeface="Gill Sans MT" panose="020B0502020104020203" pitchFamily="34" charset="77"/>
              </a:rPr>
              <a:t>Reduced Training and Support Costs</a:t>
            </a:r>
            <a:br>
              <a:rPr lang="en-IN" sz="6600" dirty="0"/>
            </a:br>
            <a:endParaRPr lang="en-IN" sz="2800" dirty="0">
              <a:latin typeface="Gill Sans MT" panose="020B0502020104020203" pitchFamily="34" charset="77"/>
            </a:endParaRPr>
          </a:p>
          <a:p>
            <a:pPr>
              <a:buFont typeface="Arial" panose="020B0604020202020204" pitchFamily="34" charset="0"/>
              <a:buChar char="•"/>
            </a:pPr>
            <a:r>
              <a:rPr lang="en-IN" sz="2800" dirty="0">
                <a:latin typeface="Gill Sans MT" panose="020B0502020104020203" pitchFamily="34" charset="77"/>
              </a:rPr>
              <a:t>Better design lowers training costs as less training time is needed.</a:t>
            </a:r>
          </a:p>
          <a:p>
            <a:pPr>
              <a:buFont typeface="Arial" panose="020B0604020202020204" pitchFamily="34" charset="0"/>
              <a:buChar char="•"/>
            </a:pPr>
            <a:r>
              <a:rPr lang="en-IN" sz="2800" dirty="0">
                <a:latin typeface="Gill Sans MT" panose="020B0502020104020203" pitchFamily="34" charset="77"/>
              </a:rPr>
              <a:t>Support line costs decrease due to fewer assist calls.</a:t>
            </a:r>
          </a:p>
          <a:p>
            <a:pPr>
              <a:buFont typeface="Arial" panose="020B0604020202020204" pitchFamily="34" charset="0"/>
              <a:buChar char="•"/>
            </a:pPr>
            <a:endParaRPr lang="en-IN" sz="2800" dirty="0"/>
          </a:p>
          <a:p>
            <a:endParaRPr lang="en-US" dirty="0"/>
          </a:p>
        </p:txBody>
      </p:sp>
    </p:spTree>
    <p:extLst>
      <p:ext uri="{BB962C8B-B14F-4D97-AF65-F5344CB8AC3E}">
        <p14:creationId xmlns:p14="http://schemas.microsoft.com/office/powerpoint/2010/main" val="4077270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C9AC-21F8-EF16-D12A-C1F7FAA6141B}"/>
              </a:ext>
            </a:extLst>
          </p:cNvPr>
          <p:cNvSpPr>
            <a:spLocks noGrp="1"/>
          </p:cNvSpPr>
          <p:nvPr>
            <p:ph type="title"/>
          </p:nvPr>
        </p:nvSpPr>
        <p:spPr/>
        <p:txBody>
          <a:bodyPr>
            <a:normAutofit/>
          </a:bodyPr>
          <a:lstStyle/>
          <a:p>
            <a:r>
              <a:rPr lang="en-US" dirty="0"/>
              <a:t> </a:t>
            </a:r>
          </a:p>
        </p:txBody>
      </p:sp>
      <p:sp>
        <p:nvSpPr>
          <p:cNvPr id="3" name="Content Placeholder 2">
            <a:extLst>
              <a:ext uri="{FF2B5EF4-FFF2-40B4-BE49-F238E27FC236}">
                <a16:creationId xmlns:a16="http://schemas.microsoft.com/office/drawing/2014/main" id="{A26DD4F2-2010-E203-3763-24B6198E2AAD}"/>
              </a:ext>
            </a:extLst>
          </p:cNvPr>
          <p:cNvSpPr>
            <a:spLocks noGrp="1"/>
          </p:cNvSpPr>
          <p:nvPr>
            <p:ph idx="1"/>
          </p:nvPr>
        </p:nvSpPr>
        <p:spPr>
          <a:xfrm>
            <a:off x="1251678" y="382385"/>
            <a:ext cx="10178322" cy="5497207"/>
          </a:xfrm>
        </p:spPr>
        <p:txBody>
          <a:bodyPr>
            <a:normAutofit/>
          </a:bodyPr>
          <a:lstStyle/>
          <a:p>
            <a:r>
              <a:rPr lang="en-IN" sz="4000" b="1" dirty="0">
                <a:solidFill>
                  <a:srgbClr val="FF0000"/>
                </a:solidFill>
              </a:rPr>
              <a:t>Enhanced Customer Service</a:t>
            </a:r>
            <a:endParaRPr lang="en-IN" sz="4000" dirty="0">
              <a:solidFill>
                <a:srgbClr val="FF0000"/>
              </a:solidFill>
            </a:endParaRPr>
          </a:p>
          <a:p>
            <a:pPr>
              <a:buFont typeface="Arial" panose="020B0604020202020204" pitchFamily="34" charset="0"/>
              <a:buChar char="•"/>
            </a:pPr>
            <a:r>
              <a:rPr lang="en-IN" sz="2400" dirty="0"/>
              <a:t>Better-designed interfaces lead to improved service quality for customers.</a:t>
            </a:r>
          </a:p>
          <a:p>
            <a:pPr>
              <a:buFont typeface="Arial" panose="020B0604020202020204" pitchFamily="34" charset="0"/>
              <a:buChar char="•"/>
            </a:pPr>
            <a:r>
              <a:rPr lang="en-IN" sz="2400" dirty="0"/>
              <a:t>Users' tasks are more manageable, and errors are minimized.</a:t>
            </a:r>
          </a:p>
          <a:p>
            <a:r>
              <a:rPr lang="en-IN" sz="3600" b="1" dirty="0">
                <a:solidFill>
                  <a:srgbClr val="FF0000"/>
                </a:solidFill>
              </a:rPr>
              <a:t>Economic Benefits</a:t>
            </a:r>
            <a:endParaRPr lang="en-IN" sz="3600" dirty="0">
              <a:solidFill>
                <a:srgbClr val="FF0000"/>
              </a:solidFill>
            </a:endParaRPr>
          </a:p>
          <a:p>
            <a:pPr>
              <a:buFont typeface="Arial" panose="020B0604020202020204" pitchFamily="34" charset="0"/>
              <a:buChar char="•"/>
            </a:pPr>
            <a:r>
              <a:rPr lang="en-IN" sz="2400" dirty="0"/>
              <a:t>Early identification and resolution of design problems during development save significant costs.</a:t>
            </a:r>
          </a:p>
          <a:p>
            <a:pPr>
              <a:buFont typeface="Arial" panose="020B0604020202020204" pitchFamily="34" charset="0"/>
              <a:buChar char="•"/>
            </a:pPr>
            <a:r>
              <a:rPr lang="en-IN" sz="2400" dirty="0"/>
              <a:t>Every dollar invested in usability can return $10 to $100.</a:t>
            </a:r>
          </a:p>
          <a:p>
            <a:pPr>
              <a:buFont typeface="Arial" panose="020B0604020202020204" pitchFamily="34" charset="0"/>
              <a:buChar char="•"/>
            </a:pPr>
            <a:endParaRPr lang="en-IN" sz="2400" dirty="0"/>
          </a:p>
          <a:p>
            <a:pPr>
              <a:buFont typeface="Arial" panose="020B0604020202020204" pitchFamily="34" charset="0"/>
              <a:buChar char="•"/>
            </a:pPr>
            <a:endParaRPr lang="en-IN" sz="2800" dirty="0">
              <a:latin typeface="Gill Sans MT" panose="020B0502020104020203" pitchFamily="34" charset="77"/>
            </a:endParaRPr>
          </a:p>
          <a:p>
            <a:endParaRPr lang="en-US" dirty="0"/>
          </a:p>
        </p:txBody>
      </p:sp>
    </p:spTree>
    <p:extLst>
      <p:ext uri="{BB962C8B-B14F-4D97-AF65-F5344CB8AC3E}">
        <p14:creationId xmlns:p14="http://schemas.microsoft.com/office/powerpoint/2010/main" val="2416925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5F12-C8C0-1295-800B-BBA04FD0229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F46D4D6-FBDC-645F-9B98-F5D2A6C9FE98}"/>
              </a:ext>
            </a:extLst>
          </p:cNvPr>
          <p:cNvPicPr>
            <a:picLocks noGrp="1" noChangeAspect="1"/>
          </p:cNvPicPr>
          <p:nvPr>
            <p:ph idx="1"/>
          </p:nvPr>
        </p:nvPicPr>
        <p:blipFill>
          <a:blip r:embed="rId2"/>
          <a:stretch>
            <a:fillRect/>
          </a:stretch>
        </p:blipFill>
        <p:spPr>
          <a:xfrm>
            <a:off x="1174750" y="293437"/>
            <a:ext cx="9842500" cy="3111500"/>
          </a:xfrm>
        </p:spPr>
      </p:pic>
      <p:sp>
        <p:nvSpPr>
          <p:cNvPr id="7" name="TextBox 6">
            <a:extLst>
              <a:ext uri="{FF2B5EF4-FFF2-40B4-BE49-F238E27FC236}">
                <a16:creationId xmlns:a16="http://schemas.microsoft.com/office/drawing/2014/main" id="{7F5D89DE-F926-8D20-FA5B-F332B30055EE}"/>
              </a:ext>
            </a:extLst>
          </p:cNvPr>
          <p:cNvSpPr txBox="1"/>
          <p:nvPr/>
        </p:nvSpPr>
        <p:spPr>
          <a:xfrm>
            <a:off x="1337844" y="3644656"/>
            <a:ext cx="9679406" cy="2677656"/>
          </a:xfrm>
          <a:prstGeom prst="rect">
            <a:avLst/>
          </a:prstGeom>
          <a:noFill/>
        </p:spPr>
        <p:txBody>
          <a:bodyPr wrap="square">
            <a:spAutoFit/>
          </a:bodyPr>
          <a:lstStyle/>
          <a:p>
            <a:r>
              <a:rPr lang="en-IN" sz="2400" dirty="0"/>
              <a:t>The table shows how small inefficiencies in screen design can significantly increase the total processing time and resource requirements.</a:t>
            </a:r>
          </a:p>
          <a:p>
            <a:r>
              <a:rPr lang="en-IN" sz="2400" b="1" dirty="0"/>
              <a:t>Additional Seconds Required Per Screen in Seconds</a:t>
            </a:r>
            <a:r>
              <a:rPr lang="en-IN" sz="2400" dirty="0"/>
              <a:t>:</a:t>
            </a:r>
          </a:p>
          <a:p>
            <a:pPr>
              <a:buFont typeface="Arial" panose="020B0604020202020204" pitchFamily="34" charset="0"/>
              <a:buChar char="•"/>
            </a:pPr>
            <a:r>
              <a:rPr lang="en-IN" sz="2400" dirty="0"/>
              <a:t>This column indicates the extra time a user needs to spend on each screen due to inefficient design. For example, if poor design forces users to spend 1 additional second per screen, it means that each interaction with the screen is slightly slower than it could be with better design.</a:t>
            </a:r>
          </a:p>
        </p:txBody>
      </p:sp>
    </p:spTree>
    <p:extLst>
      <p:ext uri="{BB962C8B-B14F-4D97-AF65-F5344CB8AC3E}">
        <p14:creationId xmlns:p14="http://schemas.microsoft.com/office/powerpoint/2010/main" val="339507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1765F-552B-5E76-4306-EBD8B8D4590B}"/>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39D71061-64D9-42EB-03BE-B417D9BCFC00}"/>
              </a:ext>
            </a:extLst>
          </p:cNvPr>
          <p:cNvSpPr>
            <a:spLocks noGrp="1"/>
          </p:cNvSpPr>
          <p:nvPr>
            <p:ph idx="1"/>
          </p:nvPr>
        </p:nvSpPr>
        <p:spPr>
          <a:xfrm>
            <a:off x="1251678" y="842211"/>
            <a:ext cx="10178322" cy="5037381"/>
          </a:xfrm>
        </p:spPr>
        <p:txBody>
          <a:bodyPr>
            <a:normAutofit fontScale="92500" lnSpcReduction="20000"/>
          </a:bodyPr>
          <a:lstStyle/>
          <a:p>
            <a:endParaRPr lang="en-IN" sz="2800" dirty="0"/>
          </a:p>
          <a:p>
            <a:r>
              <a:rPr lang="en-IN" sz="3100" dirty="0">
                <a:solidFill>
                  <a:srgbClr val="FF0000"/>
                </a:solidFill>
              </a:rPr>
              <a:t>Additional Person-Years Required to Process 4.8 Million Screens Per Year:</a:t>
            </a:r>
          </a:p>
          <a:p>
            <a:pPr>
              <a:buFont typeface="Arial" panose="020B0604020202020204" pitchFamily="34" charset="0"/>
              <a:buChar char="•"/>
            </a:pPr>
            <a:r>
              <a:rPr lang="en-IN" sz="3100" dirty="0"/>
              <a:t>This column shows how much additional human </a:t>
            </a:r>
            <a:r>
              <a:rPr lang="en-IN" sz="3100" dirty="0" err="1"/>
              <a:t>labor</a:t>
            </a:r>
            <a:r>
              <a:rPr lang="en-IN" sz="3100" dirty="0"/>
              <a:t> is required to process a set number of screens annually due to the extra seconds spent per screen. A person-year is a unit of measurement that represents the amount of work one person can do in a year.</a:t>
            </a:r>
          </a:p>
          <a:p>
            <a:r>
              <a:rPr lang="en-IN" sz="2800" dirty="0"/>
              <a:t>This demonstrates how even small inefficiencies in screen design can accumulate to significant additional time and resource costs, highlighting the critical need for good design practices to enhance productivity and reduce unnecessary </a:t>
            </a:r>
            <a:r>
              <a:rPr lang="en-IN" sz="2800" dirty="0" err="1"/>
              <a:t>labor</a:t>
            </a:r>
            <a:r>
              <a:rPr lang="en-IN" sz="2800" dirty="0"/>
              <a:t>.</a:t>
            </a:r>
          </a:p>
          <a:p>
            <a:endParaRPr lang="en-US" dirty="0"/>
          </a:p>
        </p:txBody>
      </p:sp>
    </p:spTree>
    <p:extLst>
      <p:ext uri="{BB962C8B-B14F-4D97-AF65-F5344CB8AC3E}">
        <p14:creationId xmlns:p14="http://schemas.microsoft.com/office/powerpoint/2010/main" val="1955925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DD551BC3-A07C-FA06-800F-0FBBDB953DBA}"/>
              </a:ext>
            </a:extLst>
          </p:cNvPr>
          <p:cNvSpPr>
            <a:spLocks noGrp="1"/>
          </p:cNvSpPr>
          <p:nvPr>
            <p:ph idx="1"/>
          </p:nvPr>
        </p:nvSpPr>
        <p:spPr>
          <a:xfrm>
            <a:off x="1981200" y="609600"/>
            <a:ext cx="8229600" cy="5410200"/>
          </a:xfrm>
        </p:spPr>
        <p:txBody>
          <a:bodyPr/>
          <a:lstStyle/>
          <a:p>
            <a:pPr eaLnBrk="1" hangingPunct="1">
              <a:lnSpc>
                <a:spcPct val="90000"/>
              </a:lnSpc>
            </a:pPr>
            <a:r>
              <a:rPr lang="en-US" altLang="en-US" sz="2400" u="sng" dirty="0"/>
              <a:t>Prescribed Books:</a:t>
            </a:r>
          </a:p>
          <a:p>
            <a:pPr lvl="1" eaLnBrk="1" hangingPunct="1">
              <a:lnSpc>
                <a:spcPct val="90000"/>
              </a:lnSpc>
            </a:pPr>
            <a:r>
              <a:rPr lang="en-US" altLang="en-US" u="sng" dirty="0"/>
              <a:t>Book -1:</a:t>
            </a:r>
            <a:r>
              <a:rPr lang="en-US" altLang="ko-KR" dirty="0">
                <a:ea typeface="굴림" panose="020B0600000101010101" pitchFamily="34" charset="-127"/>
              </a:rPr>
              <a:t> The essential guide to user interface design, Wilbert O </a:t>
            </a:r>
            <a:r>
              <a:rPr lang="en-US" altLang="ko-KR" dirty="0" err="1">
                <a:ea typeface="굴림" panose="020B0600000101010101" pitchFamily="34" charset="-127"/>
              </a:rPr>
              <a:t>Galitz</a:t>
            </a:r>
            <a:r>
              <a:rPr lang="en-US" altLang="ko-KR" dirty="0">
                <a:ea typeface="굴림" panose="020B0600000101010101" pitchFamily="34" charset="-127"/>
              </a:rPr>
              <a:t>, Wiley </a:t>
            </a:r>
            <a:r>
              <a:rPr lang="en-US" altLang="ko-KR" dirty="0" err="1">
                <a:ea typeface="굴림" panose="020B0600000101010101" pitchFamily="34" charset="-127"/>
              </a:rPr>
              <a:t>DreamTech</a:t>
            </a:r>
            <a:r>
              <a:rPr lang="en-US" altLang="ko-KR" dirty="0">
                <a:ea typeface="굴림" panose="020B0600000101010101" pitchFamily="34" charset="-127"/>
              </a:rPr>
              <a:t>.</a:t>
            </a:r>
          </a:p>
          <a:p>
            <a:pPr lvl="1" eaLnBrk="1" hangingPunct="1">
              <a:lnSpc>
                <a:spcPct val="90000"/>
              </a:lnSpc>
            </a:pPr>
            <a:r>
              <a:rPr lang="en-US" altLang="ko-KR" u="sng" dirty="0">
                <a:ea typeface="굴림" panose="020B0600000101010101" pitchFamily="34" charset="-127"/>
              </a:rPr>
              <a:t>Book-2:</a:t>
            </a:r>
            <a:r>
              <a:rPr lang="en-US" altLang="ko-KR" dirty="0">
                <a:ea typeface="굴림" panose="020B0600000101010101" pitchFamily="34" charset="-127"/>
              </a:rPr>
              <a:t> Designing the user interface. 3rd Edition Ben </a:t>
            </a:r>
            <a:r>
              <a:rPr lang="en-US" altLang="ko-KR" dirty="0" err="1">
                <a:ea typeface="굴림" panose="020B0600000101010101" pitchFamily="34" charset="-127"/>
              </a:rPr>
              <a:t>Shneidermann</a:t>
            </a:r>
            <a:r>
              <a:rPr lang="en-US" altLang="ko-KR" dirty="0">
                <a:ea typeface="굴림" panose="020B0600000101010101" pitchFamily="34" charset="-127"/>
              </a:rPr>
              <a:t>, Pearson Education Asia </a:t>
            </a:r>
            <a:endParaRPr lang="en-US" altLang="en-US" dirty="0">
              <a:ea typeface="굴림" panose="020B0600000101010101" pitchFamily="34" charset="-127"/>
            </a:endParaRPr>
          </a:p>
          <a:p>
            <a:pPr eaLnBrk="1" hangingPunct="1">
              <a:lnSpc>
                <a:spcPct val="90000"/>
              </a:lnSpc>
            </a:pPr>
            <a:endParaRPr lang="en-US" altLang="en-US" sz="2400" dirty="0"/>
          </a:p>
          <a:p>
            <a:pPr eaLnBrk="1" hangingPunct="1">
              <a:lnSpc>
                <a:spcPct val="90000"/>
              </a:lnSpc>
            </a:pPr>
            <a:r>
              <a:rPr lang="en-US" altLang="en-US" sz="2400" u="sng" dirty="0"/>
              <a:t>Reference Books:</a:t>
            </a:r>
          </a:p>
          <a:p>
            <a:pPr lvl="1" eaLnBrk="1" hangingPunct="1">
              <a:lnSpc>
                <a:spcPct val="90000"/>
              </a:lnSpc>
            </a:pPr>
            <a:r>
              <a:rPr lang="en-US" altLang="ko-KR" dirty="0">
                <a:ea typeface="굴림" panose="020B0600000101010101" pitchFamily="34" charset="-127"/>
              </a:rPr>
              <a:t>Book1: Human – Computer Interaction. Alan Dix, Janet </a:t>
            </a:r>
            <a:r>
              <a:rPr lang="en-US" altLang="ko-KR" dirty="0" err="1">
                <a:ea typeface="굴림" panose="020B0600000101010101" pitchFamily="34" charset="-127"/>
              </a:rPr>
              <a:t>Fincay</a:t>
            </a:r>
            <a:r>
              <a:rPr lang="en-US" altLang="ko-KR" dirty="0">
                <a:ea typeface="굴림" panose="020B0600000101010101" pitchFamily="34" charset="-127"/>
              </a:rPr>
              <a:t>, </a:t>
            </a:r>
            <a:r>
              <a:rPr lang="en-US" altLang="ko-KR" dirty="0" err="1">
                <a:ea typeface="굴림" panose="020B0600000101010101" pitchFamily="34" charset="-127"/>
              </a:rPr>
              <a:t>Gre</a:t>
            </a:r>
            <a:r>
              <a:rPr lang="en-US" altLang="ko-KR" dirty="0">
                <a:ea typeface="굴림" panose="020B0600000101010101" pitchFamily="34" charset="-127"/>
              </a:rPr>
              <a:t> </a:t>
            </a:r>
            <a:r>
              <a:rPr lang="en-US" altLang="ko-KR" dirty="0" err="1">
                <a:ea typeface="굴림" panose="020B0600000101010101" pitchFamily="34" charset="-127"/>
              </a:rPr>
              <a:t>Goryd</a:t>
            </a:r>
            <a:r>
              <a:rPr lang="en-US" altLang="ko-KR" dirty="0">
                <a:ea typeface="굴림" panose="020B0600000101010101" pitchFamily="34" charset="-127"/>
              </a:rPr>
              <a:t>, Abowd, Russell </a:t>
            </a:r>
            <a:br>
              <a:rPr lang="en-US" altLang="ko-KR" dirty="0">
                <a:ea typeface="굴림" panose="020B0600000101010101" pitchFamily="34" charset="-127"/>
              </a:rPr>
            </a:br>
            <a:r>
              <a:rPr lang="en-US" altLang="ko-KR" dirty="0" err="1">
                <a:ea typeface="굴림" panose="020B0600000101010101" pitchFamily="34" charset="-127"/>
              </a:rPr>
              <a:t>Bealg</a:t>
            </a:r>
            <a:r>
              <a:rPr lang="en-US" altLang="ko-KR" dirty="0">
                <a:ea typeface="굴림" panose="020B0600000101010101" pitchFamily="34" charset="-127"/>
              </a:rPr>
              <a:t>, Pearson Education</a:t>
            </a:r>
          </a:p>
          <a:p>
            <a:pPr lvl="1" eaLnBrk="1" hangingPunct="1">
              <a:lnSpc>
                <a:spcPct val="90000"/>
              </a:lnSpc>
            </a:pPr>
            <a:r>
              <a:rPr lang="en-US" altLang="ko-KR" dirty="0">
                <a:ea typeface="굴림" panose="020B0600000101010101" pitchFamily="34" charset="-127"/>
              </a:rPr>
              <a:t>Book2: Interaction Design </a:t>
            </a:r>
            <a:r>
              <a:rPr lang="en-US" altLang="ko-KR" dirty="0" err="1">
                <a:ea typeface="굴림" panose="020B0600000101010101" pitchFamily="34" charset="-127"/>
              </a:rPr>
              <a:t>Prece</a:t>
            </a:r>
            <a:r>
              <a:rPr lang="en-US" altLang="ko-KR" dirty="0">
                <a:ea typeface="굴림" panose="020B0600000101010101" pitchFamily="34" charset="-127"/>
              </a:rPr>
              <a:t>, Rogers, Sharps. Wiley </a:t>
            </a:r>
            <a:r>
              <a:rPr lang="en-US" altLang="ko-KR" dirty="0" err="1">
                <a:ea typeface="굴림" panose="020B0600000101010101" pitchFamily="34" charset="-127"/>
              </a:rPr>
              <a:t>Dreamtech</a:t>
            </a:r>
            <a:r>
              <a:rPr lang="en-US" altLang="ko-KR" dirty="0">
                <a:ea typeface="굴림" panose="020B0600000101010101" pitchFamily="34" charset="-127"/>
              </a:rPr>
              <a:t>,</a:t>
            </a:r>
          </a:p>
          <a:p>
            <a:pPr lvl="1" eaLnBrk="1" hangingPunct="1">
              <a:lnSpc>
                <a:spcPct val="90000"/>
              </a:lnSpc>
            </a:pPr>
            <a:r>
              <a:rPr lang="en-US" altLang="ko-KR" dirty="0">
                <a:ea typeface="굴림" panose="020B0600000101010101" pitchFamily="34" charset="-127"/>
              </a:rPr>
              <a:t>Book3: User Interface Design, Soren </a:t>
            </a:r>
            <a:r>
              <a:rPr lang="en-US" altLang="ko-KR" dirty="0" err="1">
                <a:ea typeface="굴림" panose="020B0600000101010101" pitchFamily="34" charset="-127"/>
              </a:rPr>
              <a:t>Lauesen</a:t>
            </a:r>
            <a:r>
              <a:rPr lang="en-US" altLang="ko-KR" dirty="0">
                <a:ea typeface="굴림" panose="020B0600000101010101" pitchFamily="34" charset="-127"/>
              </a:rPr>
              <a:t> , Pearson Education. </a:t>
            </a:r>
            <a:endParaRPr lang="en-US" altLang="en-US" dirty="0"/>
          </a:p>
          <a:p>
            <a:pPr eaLnBrk="1" hangingPunct="1"/>
            <a:endParaRPr lang="en-US" altLang="en-US" dirty="0"/>
          </a:p>
        </p:txBody>
      </p:sp>
      <p:sp>
        <p:nvSpPr>
          <p:cNvPr id="10243" name="Footer Placeholder 3">
            <a:extLst>
              <a:ext uri="{FF2B5EF4-FFF2-40B4-BE49-F238E27FC236}">
                <a16:creationId xmlns:a16="http://schemas.microsoft.com/office/drawing/2014/main" id="{C43E0D56-759A-6C36-E89E-33AA7E101E7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UNIT-1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0BF9E-28EF-7C6D-3BF7-A5700A2055D4}"/>
              </a:ext>
            </a:extLst>
          </p:cNvPr>
          <p:cNvSpPr>
            <a:spLocks noGrp="1"/>
          </p:cNvSpPr>
          <p:nvPr>
            <p:ph type="title"/>
          </p:nvPr>
        </p:nvSpPr>
        <p:spPr/>
        <p:txBody>
          <a:bodyPr>
            <a:normAutofit fontScale="90000"/>
          </a:bodyPr>
          <a:lstStyle/>
          <a:p>
            <a:r>
              <a:rPr lang="en-IN" sz="3200" b="1" dirty="0">
                <a:solidFill>
                  <a:srgbClr val="FF0000"/>
                </a:solidFill>
                <a:effectLst/>
                <a:latin typeface="Gill Sans MT" panose="020B0502020104020203" pitchFamily="34" charset="77"/>
              </a:rPr>
              <a:t>1.4 A Brief History of the Human-Computer Interface </a:t>
            </a:r>
            <a:br>
              <a:rPr lang="en-IN" dirty="0"/>
            </a:br>
            <a:endParaRPr lang="en-US" dirty="0"/>
          </a:p>
        </p:txBody>
      </p:sp>
      <p:sp>
        <p:nvSpPr>
          <p:cNvPr id="3" name="Content Placeholder 2">
            <a:extLst>
              <a:ext uri="{FF2B5EF4-FFF2-40B4-BE49-F238E27FC236}">
                <a16:creationId xmlns:a16="http://schemas.microsoft.com/office/drawing/2014/main" id="{CE2CC555-B0D8-6739-07C9-3752BE131821}"/>
              </a:ext>
            </a:extLst>
          </p:cNvPr>
          <p:cNvSpPr>
            <a:spLocks noGrp="1"/>
          </p:cNvSpPr>
          <p:nvPr>
            <p:ph idx="1"/>
          </p:nvPr>
        </p:nvSpPr>
        <p:spPr>
          <a:xfrm>
            <a:off x="1362516" y="1874517"/>
            <a:ext cx="10178322" cy="4601098"/>
          </a:xfrm>
        </p:spPr>
        <p:txBody>
          <a:bodyPr>
            <a:normAutofit lnSpcReduction="10000"/>
          </a:bodyPr>
          <a:lstStyle/>
          <a:p>
            <a:r>
              <a:rPr lang="en-IN" sz="2800" dirty="0"/>
              <a:t>Initially humans have communicated through gestures, spoken language, and written language for centuries.</a:t>
            </a:r>
          </a:p>
          <a:p>
            <a:r>
              <a:rPr lang="en-IN" sz="2800" dirty="0"/>
              <a:t>Spoken language is usually faster and more efficient than written language, and writing is generally faster than typing.</a:t>
            </a:r>
          </a:p>
          <a:p>
            <a:r>
              <a:rPr lang="en-IN" sz="2400" dirty="0"/>
              <a:t>Earlier computers required users to type commands on keyboards, which was slow and difficult for many people.</a:t>
            </a:r>
          </a:p>
          <a:p>
            <a:pPr>
              <a:lnSpc>
                <a:spcPct val="120000"/>
              </a:lnSpc>
            </a:pPr>
            <a:r>
              <a:rPr lang="en-IN" sz="2400" dirty="0"/>
              <a:t>Popular voice assistants like Siri (Apple), Google Assistant (Google), Alexa (Amazon), and Cortana (Microsoft).</a:t>
            </a:r>
          </a:p>
          <a:p>
            <a:pPr>
              <a:lnSpc>
                <a:spcPct val="120000"/>
              </a:lnSpc>
            </a:pPr>
            <a:r>
              <a:rPr lang="en-IN" sz="2400" dirty="0"/>
              <a:t>Popular apps like Google Keep, Microsoft OneNote, Apple Notes, and Evernote.</a:t>
            </a:r>
          </a:p>
        </p:txBody>
      </p:sp>
    </p:spTree>
    <p:extLst>
      <p:ext uri="{BB962C8B-B14F-4D97-AF65-F5344CB8AC3E}">
        <p14:creationId xmlns:p14="http://schemas.microsoft.com/office/powerpoint/2010/main" val="4174158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A74C-4ED9-78AE-0C7A-0D1FD8AFD445}"/>
              </a:ext>
            </a:extLst>
          </p:cNvPr>
          <p:cNvSpPr>
            <a:spLocks noGrp="1"/>
          </p:cNvSpPr>
          <p:nvPr>
            <p:ph type="title"/>
          </p:nvPr>
        </p:nvSpPr>
        <p:spPr/>
        <p:txBody>
          <a:bodyPr>
            <a:normAutofit fontScale="90000"/>
          </a:bodyPr>
          <a:lstStyle/>
          <a:p>
            <a:r>
              <a:rPr lang="en-IN" sz="3200" b="1" dirty="0">
                <a:solidFill>
                  <a:srgbClr val="FF0000"/>
                </a:solidFill>
                <a:effectLst/>
                <a:latin typeface="Gill Sans MT" panose="020B0502020104020203" pitchFamily="34" charset="77"/>
              </a:rPr>
              <a:t>Introduction of the Graphical User Interface </a:t>
            </a:r>
            <a:br>
              <a:rPr lang="en-IN" dirty="0"/>
            </a:br>
            <a:endParaRPr lang="en-US" dirty="0"/>
          </a:p>
        </p:txBody>
      </p:sp>
      <p:sp>
        <p:nvSpPr>
          <p:cNvPr id="3" name="Content Placeholder 2">
            <a:extLst>
              <a:ext uri="{FF2B5EF4-FFF2-40B4-BE49-F238E27FC236}">
                <a16:creationId xmlns:a16="http://schemas.microsoft.com/office/drawing/2014/main" id="{C1AEE5A2-071A-29AE-8B7D-9375BA2796E8}"/>
              </a:ext>
            </a:extLst>
          </p:cNvPr>
          <p:cNvSpPr>
            <a:spLocks noGrp="1"/>
          </p:cNvSpPr>
          <p:nvPr>
            <p:ph idx="1"/>
          </p:nvPr>
        </p:nvSpPr>
        <p:spPr>
          <a:xfrm>
            <a:off x="1251678" y="1239253"/>
            <a:ext cx="10178322" cy="4640339"/>
          </a:xfrm>
        </p:spPr>
        <p:txBody>
          <a:bodyPr>
            <a:normAutofit lnSpcReduction="10000"/>
          </a:bodyPr>
          <a:lstStyle/>
          <a:p>
            <a:pPr algn="just"/>
            <a:r>
              <a:rPr lang="en-IN" sz="3200" dirty="0"/>
              <a:t>Earlier computers didn't have pictures or icons. Instead, they used text commands, which made them hard to use because people had to remember exact commands to do anything.</a:t>
            </a:r>
          </a:p>
          <a:p>
            <a:pPr algn="just"/>
            <a:r>
              <a:rPr lang="en-IN" sz="3200" dirty="0"/>
              <a:t>Xerox PARC developed the GUI concept, using a mouse for pointing and selecting objects on a graphical interface. Graphical user interface (GUI) allows users to interact with computers using pictures, icons, and a mouse, making it much easier than typing text commands.</a:t>
            </a:r>
          </a:p>
          <a:p>
            <a:endParaRPr lang="en-US" dirty="0"/>
          </a:p>
        </p:txBody>
      </p:sp>
    </p:spTree>
    <p:extLst>
      <p:ext uri="{BB962C8B-B14F-4D97-AF65-F5344CB8AC3E}">
        <p14:creationId xmlns:p14="http://schemas.microsoft.com/office/powerpoint/2010/main" val="2691260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30FBD-5286-DB09-F8E6-CE1300B43FE2}"/>
              </a:ext>
            </a:extLst>
          </p:cNvPr>
          <p:cNvSpPr>
            <a:spLocks noGrp="1"/>
          </p:cNvSpPr>
          <p:nvPr>
            <p:ph type="title"/>
          </p:nvPr>
        </p:nvSpPr>
        <p:spPr/>
        <p:txBody>
          <a:bodyPr/>
          <a:lstStyle/>
          <a:p>
            <a:r>
              <a:rPr lang="en-IN" dirty="0"/>
              <a:t>text-based computer screens </a:t>
            </a:r>
            <a:endParaRPr lang="en-US" dirty="0"/>
          </a:p>
        </p:txBody>
      </p:sp>
      <p:pic>
        <p:nvPicPr>
          <p:cNvPr id="1026" name="Picture 2" descr="Compare Cursive Style with the Green Text on Black Screen of the First  Computer Monitors">
            <a:extLst>
              <a:ext uri="{FF2B5EF4-FFF2-40B4-BE49-F238E27FC236}">
                <a16:creationId xmlns:a16="http://schemas.microsoft.com/office/drawing/2014/main" id="{28E42E2B-B55E-3AAB-D277-E3D7D02EC9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2383" y="1874517"/>
            <a:ext cx="10347234" cy="5007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29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C6BD3-FFC5-1C96-F9AE-602C95BD226F}"/>
              </a:ext>
            </a:extLst>
          </p:cNvPr>
          <p:cNvSpPr>
            <a:spLocks noGrp="1"/>
          </p:cNvSpPr>
          <p:nvPr>
            <p:ph type="title"/>
          </p:nvPr>
        </p:nvSpPr>
        <p:spPr/>
        <p:txBody>
          <a:bodyPr/>
          <a:lstStyle/>
          <a:p>
            <a:r>
              <a:rPr lang="en-US" dirty="0"/>
              <a:t>GUI based screen</a:t>
            </a:r>
          </a:p>
        </p:txBody>
      </p:sp>
      <p:pic>
        <p:nvPicPr>
          <p:cNvPr id="2050" name="Picture 2" descr="GUI Full Form - javatpoint">
            <a:extLst>
              <a:ext uri="{FF2B5EF4-FFF2-40B4-BE49-F238E27FC236}">
                <a16:creationId xmlns:a16="http://schemas.microsoft.com/office/drawing/2014/main" id="{7685E5EA-E10D-2D07-0854-AD7BFA4288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5567" y="2286000"/>
            <a:ext cx="3569815" cy="3594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UI Full Form - javatpoint">
            <a:extLst>
              <a:ext uri="{FF2B5EF4-FFF2-40B4-BE49-F238E27FC236}">
                <a16:creationId xmlns:a16="http://schemas.microsoft.com/office/drawing/2014/main" id="{246119FF-DE5B-994A-1E89-9FEFD6D49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872" y="1574800"/>
            <a:ext cx="8548255" cy="501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793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A74C-4ED9-78AE-0C7A-0D1FD8AFD445}"/>
              </a:ext>
            </a:extLst>
          </p:cNvPr>
          <p:cNvSpPr>
            <a:spLocks noGrp="1"/>
          </p:cNvSpPr>
          <p:nvPr>
            <p:ph type="title"/>
          </p:nvPr>
        </p:nvSpPr>
        <p:spPr/>
        <p:txBody>
          <a:bodyPr>
            <a:normAutofit fontScale="90000"/>
          </a:bodyPr>
          <a:lstStyle/>
          <a:p>
            <a:r>
              <a:rPr lang="en-IN" sz="3200" b="1" dirty="0">
                <a:solidFill>
                  <a:srgbClr val="FF0000"/>
                </a:solidFill>
                <a:effectLst/>
                <a:latin typeface="Gill Sans MT" panose="020B0502020104020203" pitchFamily="34" charset="77"/>
              </a:rPr>
              <a:t>Introduction of the Graphical User Interface </a:t>
            </a:r>
            <a:br>
              <a:rPr lang="en-IN" dirty="0"/>
            </a:br>
            <a:endParaRPr lang="en-US" dirty="0"/>
          </a:p>
        </p:txBody>
      </p:sp>
      <p:sp>
        <p:nvSpPr>
          <p:cNvPr id="3" name="Content Placeholder 2">
            <a:extLst>
              <a:ext uri="{FF2B5EF4-FFF2-40B4-BE49-F238E27FC236}">
                <a16:creationId xmlns:a16="http://schemas.microsoft.com/office/drawing/2014/main" id="{C1AEE5A2-071A-29AE-8B7D-9375BA2796E8}"/>
              </a:ext>
            </a:extLst>
          </p:cNvPr>
          <p:cNvSpPr>
            <a:spLocks noGrp="1"/>
          </p:cNvSpPr>
          <p:nvPr>
            <p:ph idx="1"/>
          </p:nvPr>
        </p:nvSpPr>
        <p:spPr>
          <a:xfrm>
            <a:off x="1251678" y="1239253"/>
            <a:ext cx="10178322" cy="4640339"/>
          </a:xfrm>
        </p:spPr>
        <p:txBody>
          <a:bodyPr>
            <a:normAutofit lnSpcReduction="10000"/>
          </a:bodyPr>
          <a:lstStyle/>
          <a:p>
            <a:pPr algn="just"/>
            <a:r>
              <a:rPr lang="en-IN" sz="2800" b="1" dirty="0"/>
              <a:t>Xerox PARC and the Mouse:</a:t>
            </a:r>
            <a:r>
              <a:rPr lang="en-IN" sz="2800" dirty="0"/>
              <a:t> In 1970s, researchers at Xerox PARC developed the concept of a GUI and invented the mouse, a device to point and click on icons. The mouse made interacting with the computer more intuitive.</a:t>
            </a:r>
          </a:p>
          <a:p>
            <a:pPr algn="just"/>
            <a:r>
              <a:rPr lang="en-IN" sz="2800" b="1" dirty="0"/>
              <a:t>1984 - Apple Macintosh:</a:t>
            </a:r>
            <a:r>
              <a:rPr lang="en-IN" sz="2800" dirty="0"/>
              <a:t> In1984, Apple released the Macintosh, the first commercially successful computer with a GUI. This was a big step because it showed that people preferred using GUIs over text commands.</a:t>
            </a:r>
          </a:p>
          <a:p>
            <a:pPr algn="just"/>
            <a:r>
              <a:rPr lang="en-IN" sz="2800" b="1" dirty="0"/>
              <a:t>1985 - Microsoft Windows 1.0:</a:t>
            </a:r>
            <a:r>
              <a:rPr lang="en-IN" sz="2800" dirty="0"/>
              <a:t> In 1985 Microsoft entered the market with Windows 1.0, bringing the GUI to a broader audience.</a:t>
            </a:r>
            <a:endParaRPr lang="en-US" dirty="0"/>
          </a:p>
        </p:txBody>
      </p:sp>
    </p:spTree>
    <p:extLst>
      <p:ext uri="{BB962C8B-B14F-4D97-AF65-F5344CB8AC3E}">
        <p14:creationId xmlns:p14="http://schemas.microsoft.com/office/powerpoint/2010/main" val="1746295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A74C-4ED9-78AE-0C7A-0D1FD8AFD445}"/>
              </a:ext>
            </a:extLst>
          </p:cNvPr>
          <p:cNvSpPr>
            <a:spLocks noGrp="1"/>
          </p:cNvSpPr>
          <p:nvPr>
            <p:ph type="title"/>
          </p:nvPr>
        </p:nvSpPr>
        <p:spPr/>
        <p:txBody>
          <a:bodyPr>
            <a:normAutofit fontScale="90000"/>
          </a:bodyPr>
          <a:lstStyle/>
          <a:p>
            <a:r>
              <a:rPr lang="en-IN" sz="3200" b="1" dirty="0">
                <a:solidFill>
                  <a:srgbClr val="FF0000"/>
                </a:solidFill>
                <a:effectLst/>
                <a:latin typeface="Gill Sans MT" panose="020B0502020104020203" pitchFamily="34" charset="77"/>
              </a:rPr>
              <a:t>Introduction of the Graphical User Interface </a:t>
            </a:r>
            <a:br>
              <a:rPr lang="en-IN" dirty="0"/>
            </a:br>
            <a:endParaRPr lang="en-US" dirty="0"/>
          </a:p>
        </p:txBody>
      </p:sp>
      <p:sp>
        <p:nvSpPr>
          <p:cNvPr id="3" name="Content Placeholder 2">
            <a:extLst>
              <a:ext uri="{FF2B5EF4-FFF2-40B4-BE49-F238E27FC236}">
                <a16:creationId xmlns:a16="http://schemas.microsoft.com/office/drawing/2014/main" id="{C1AEE5A2-071A-29AE-8B7D-9375BA2796E8}"/>
              </a:ext>
            </a:extLst>
          </p:cNvPr>
          <p:cNvSpPr>
            <a:spLocks noGrp="1"/>
          </p:cNvSpPr>
          <p:nvPr>
            <p:ph idx="1"/>
          </p:nvPr>
        </p:nvSpPr>
        <p:spPr>
          <a:xfrm>
            <a:off x="1251678" y="1239253"/>
            <a:ext cx="10178322" cy="4640339"/>
          </a:xfrm>
        </p:spPr>
        <p:txBody>
          <a:bodyPr>
            <a:normAutofit/>
          </a:bodyPr>
          <a:lstStyle/>
          <a:p>
            <a:pPr algn="just"/>
            <a:r>
              <a:rPr lang="en-IN" sz="3200" dirty="0"/>
              <a:t>Other companies like Commodore and IBM, as well as UNIX-based systems, started developing their own GUIs. Some even included advanced features like 3D interfaces.</a:t>
            </a:r>
          </a:p>
          <a:p>
            <a:pPr algn="just"/>
            <a:r>
              <a:rPr lang="en-IN" sz="3200" dirty="0"/>
              <a:t>In the 1990s and 2000s, Microsoft and Apple became the leading forces in GUIs. They kept improving their interfaces, which helped establish GUIs as the standard way to interact with personal computers.</a:t>
            </a:r>
            <a:endParaRPr lang="en-US" sz="3200" dirty="0"/>
          </a:p>
        </p:txBody>
      </p:sp>
    </p:spTree>
    <p:extLst>
      <p:ext uri="{BB962C8B-B14F-4D97-AF65-F5344CB8AC3E}">
        <p14:creationId xmlns:p14="http://schemas.microsoft.com/office/powerpoint/2010/main" val="1040727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4E7F-6C35-BB00-43BA-C792605676A3}"/>
              </a:ext>
            </a:extLst>
          </p:cNvPr>
          <p:cNvSpPr>
            <a:spLocks noGrp="1"/>
          </p:cNvSpPr>
          <p:nvPr>
            <p:ph type="title"/>
          </p:nvPr>
        </p:nvSpPr>
        <p:spPr/>
        <p:txBody>
          <a:bodyPr/>
          <a:lstStyle/>
          <a:p>
            <a:r>
              <a:rPr lang="en-IN" sz="2900" b="1" dirty="0">
                <a:solidFill>
                  <a:srgbClr val="FF0000"/>
                </a:solidFill>
                <a:latin typeface="Gill Sans MT" panose="020B0502020104020203" pitchFamily="34" charset="77"/>
              </a:rPr>
              <a:t>The Blossoming of the World Wide Web</a:t>
            </a:r>
            <a:endParaRPr lang="en-US" sz="29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A9844AAE-74D6-E37B-4107-9C98A91E31BD}"/>
              </a:ext>
            </a:extLst>
          </p:cNvPr>
          <p:cNvSpPr>
            <a:spLocks noGrp="1"/>
          </p:cNvSpPr>
          <p:nvPr>
            <p:ph idx="1"/>
          </p:nvPr>
        </p:nvSpPr>
        <p:spPr>
          <a:xfrm>
            <a:off x="1251678" y="1108365"/>
            <a:ext cx="10178322" cy="4771228"/>
          </a:xfrm>
        </p:spPr>
        <p:txBody>
          <a:bodyPr>
            <a:normAutofit/>
          </a:bodyPr>
          <a:lstStyle/>
          <a:p>
            <a:r>
              <a:rPr lang="en-IN" sz="2800" b="1" dirty="0"/>
              <a:t>Early Development (1960s-1980s):</a:t>
            </a:r>
            <a:endParaRPr lang="en-IN" sz="2800" dirty="0"/>
          </a:p>
          <a:p>
            <a:pPr>
              <a:buFont typeface="Arial" panose="020B0604020202020204" pitchFamily="34" charset="0"/>
              <a:buChar char="•"/>
            </a:pPr>
            <a:r>
              <a:rPr lang="en-IN" sz="2800" b="1" dirty="0"/>
              <a:t>1962:</a:t>
            </a:r>
            <a:r>
              <a:rPr lang="en-IN" sz="2800" dirty="0"/>
              <a:t> A scientist, J.C.R. </a:t>
            </a:r>
            <a:r>
              <a:rPr lang="en-IN" sz="2800" dirty="0" err="1"/>
              <a:t>Licklider</a:t>
            </a:r>
            <a:r>
              <a:rPr lang="en-IN" sz="2800" dirty="0"/>
              <a:t>, dreamed of connecting computers worldwide.</a:t>
            </a:r>
          </a:p>
          <a:p>
            <a:pPr>
              <a:buFont typeface="Arial" panose="020B0604020202020204" pitchFamily="34" charset="0"/>
              <a:buChar char="•"/>
            </a:pPr>
            <a:r>
              <a:rPr lang="en-IN" sz="2800" b="1" dirty="0"/>
              <a:t>1969:</a:t>
            </a:r>
            <a:r>
              <a:rPr lang="en-IN" sz="2800" dirty="0"/>
              <a:t> The first version of the Internet, called ARPANET, connected four universities.</a:t>
            </a:r>
          </a:p>
          <a:p>
            <a:pPr>
              <a:buFont typeface="Arial" panose="020B0604020202020204" pitchFamily="34" charset="0"/>
              <a:buChar char="•"/>
            </a:pPr>
            <a:r>
              <a:rPr lang="en-IN" sz="2800" b="1" dirty="0"/>
              <a:t>1974:</a:t>
            </a:r>
            <a:r>
              <a:rPr lang="en-IN" sz="2800" dirty="0"/>
              <a:t> The first commercial Internet, </a:t>
            </a:r>
            <a:r>
              <a:rPr lang="en-IN" sz="2800" dirty="0" err="1"/>
              <a:t>Telenet</a:t>
            </a:r>
            <a:r>
              <a:rPr lang="en-IN" sz="2800" dirty="0"/>
              <a:t>, was launched.</a:t>
            </a:r>
          </a:p>
          <a:p>
            <a:pPr>
              <a:buFont typeface="Arial" panose="020B0604020202020204" pitchFamily="34" charset="0"/>
              <a:buChar char="•"/>
            </a:pPr>
            <a:r>
              <a:rPr lang="en-IN" sz="2800" b="1" dirty="0"/>
              <a:t>1982:</a:t>
            </a:r>
            <a:r>
              <a:rPr lang="en-IN" sz="2800" dirty="0"/>
              <a:t> The Internet was officially named, and more places started using it.</a:t>
            </a:r>
          </a:p>
          <a:p>
            <a:pPr marL="0" indent="0">
              <a:buNone/>
            </a:pPr>
            <a:endParaRPr lang="en-US" sz="3200" dirty="0"/>
          </a:p>
        </p:txBody>
      </p:sp>
    </p:spTree>
    <p:extLst>
      <p:ext uri="{BB962C8B-B14F-4D97-AF65-F5344CB8AC3E}">
        <p14:creationId xmlns:p14="http://schemas.microsoft.com/office/powerpoint/2010/main" val="3350598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4E7F-6C35-BB00-43BA-C792605676A3}"/>
              </a:ext>
            </a:extLst>
          </p:cNvPr>
          <p:cNvSpPr>
            <a:spLocks noGrp="1"/>
          </p:cNvSpPr>
          <p:nvPr>
            <p:ph type="title"/>
          </p:nvPr>
        </p:nvSpPr>
        <p:spPr/>
        <p:txBody>
          <a:bodyPr/>
          <a:lstStyle/>
          <a:p>
            <a:r>
              <a:rPr lang="en-IN" sz="2900" b="1" dirty="0">
                <a:solidFill>
                  <a:srgbClr val="FF0000"/>
                </a:solidFill>
                <a:latin typeface="Gill Sans MT" panose="020B0502020104020203" pitchFamily="34" charset="77"/>
              </a:rPr>
              <a:t>The Blossoming of the World Wide Web</a:t>
            </a:r>
            <a:endParaRPr lang="en-US" sz="29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A9844AAE-74D6-E37B-4107-9C98A91E31BD}"/>
              </a:ext>
            </a:extLst>
          </p:cNvPr>
          <p:cNvSpPr>
            <a:spLocks noGrp="1"/>
          </p:cNvSpPr>
          <p:nvPr>
            <p:ph idx="1"/>
          </p:nvPr>
        </p:nvSpPr>
        <p:spPr>
          <a:xfrm>
            <a:off x="1251678" y="1108365"/>
            <a:ext cx="10178322" cy="4771228"/>
          </a:xfrm>
        </p:spPr>
        <p:txBody>
          <a:bodyPr>
            <a:normAutofit/>
          </a:bodyPr>
          <a:lstStyle/>
          <a:p>
            <a:r>
              <a:rPr lang="en-IN" sz="3200" b="1" dirty="0"/>
              <a:t>Formation of the World Wide Web:</a:t>
            </a:r>
            <a:endParaRPr lang="en-IN" sz="3200" dirty="0"/>
          </a:p>
          <a:p>
            <a:pPr>
              <a:buFont typeface="Arial" panose="020B0604020202020204" pitchFamily="34" charset="0"/>
              <a:buChar char="•"/>
            </a:pPr>
            <a:r>
              <a:rPr lang="en-IN" sz="3200" b="1" dirty="0"/>
              <a:t>1989:</a:t>
            </a:r>
            <a:r>
              <a:rPr lang="en-IN" sz="3200" dirty="0"/>
              <a:t> Tim Berners-Lee at CERN had an idea for a way to link information using hypertext.</a:t>
            </a:r>
          </a:p>
          <a:p>
            <a:pPr>
              <a:buFont typeface="Arial" panose="020B0604020202020204" pitchFamily="34" charset="0"/>
              <a:buChar char="•"/>
            </a:pPr>
            <a:r>
              <a:rPr lang="en-IN" sz="3200" b="1" dirty="0"/>
              <a:t>1991:</a:t>
            </a:r>
            <a:r>
              <a:rPr lang="en-IN" sz="3200" dirty="0"/>
              <a:t> He created HTML and launched the World Wide Web, making it easier to share information.</a:t>
            </a:r>
          </a:p>
        </p:txBody>
      </p:sp>
    </p:spTree>
    <p:extLst>
      <p:ext uri="{BB962C8B-B14F-4D97-AF65-F5344CB8AC3E}">
        <p14:creationId xmlns:p14="http://schemas.microsoft.com/office/powerpoint/2010/main" val="1103132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4E7F-6C35-BB00-43BA-C792605676A3}"/>
              </a:ext>
            </a:extLst>
          </p:cNvPr>
          <p:cNvSpPr>
            <a:spLocks noGrp="1"/>
          </p:cNvSpPr>
          <p:nvPr>
            <p:ph type="title"/>
          </p:nvPr>
        </p:nvSpPr>
        <p:spPr/>
        <p:txBody>
          <a:bodyPr/>
          <a:lstStyle/>
          <a:p>
            <a:r>
              <a:rPr lang="en-IN" sz="2900" b="1" dirty="0">
                <a:solidFill>
                  <a:srgbClr val="FF0000"/>
                </a:solidFill>
                <a:latin typeface="Gill Sans MT" panose="020B0502020104020203" pitchFamily="34" charset="77"/>
              </a:rPr>
              <a:t>The Blossoming of the World Wide Web</a:t>
            </a:r>
            <a:endParaRPr lang="en-US" sz="29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A9844AAE-74D6-E37B-4107-9C98A91E31BD}"/>
              </a:ext>
            </a:extLst>
          </p:cNvPr>
          <p:cNvSpPr>
            <a:spLocks noGrp="1"/>
          </p:cNvSpPr>
          <p:nvPr>
            <p:ph idx="1"/>
          </p:nvPr>
        </p:nvSpPr>
        <p:spPr>
          <a:xfrm>
            <a:off x="1251678" y="1108365"/>
            <a:ext cx="10178322" cy="4771228"/>
          </a:xfrm>
        </p:spPr>
        <p:txBody>
          <a:bodyPr>
            <a:noAutofit/>
          </a:bodyPr>
          <a:lstStyle/>
          <a:p>
            <a:r>
              <a:rPr lang="en-IN" sz="3200" b="1" dirty="0"/>
              <a:t>Key Milestones:</a:t>
            </a:r>
            <a:endParaRPr lang="en-IN" sz="3200" dirty="0"/>
          </a:p>
          <a:p>
            <a:pPr>
              <a:buFont typeface="Arial" panose="020B0604020202020204" pitchFamily="34" charset="0"/>
              <a:buChar char="•"/>
            </a:pPr>
            <a:r>
              <a:rPr lang="en-IN" sz="3200" b="1" dirty="0"/>
              <a:t>1991:</a:t>
            </a:r>
            <a:r>
              <a:rPr lang="en-IN" sz="3200" dirty="0"/>
              <a:t> The Gopher system was created to make Internet navigation easier.</a:t>
            </a:r>
          </a:p>
          <a:p>
            <a:pPr>
              <a:buFont typeface="Arial" panose="020B0604020202020204" pitchFamily="34" charset="0"/>
              <a:buChar char="•"/>
            </a:pPr>
            <a:r>
              <a:rPr lang="en-IN" sz="3200" b="1" dirty="0"/>
              <a:t>1992:</a:t>
            </a:r>
            <a:r>
              <a:rPr lang="en-IN" sz="3200" dirty="0"/>
              <a:t> Delphi started offering Internet access to the public.</a:t>
            </a:r>
          </a:p>
          <a:p>
            <a:pPr>
              <a:buFont typeface="Arial" panose="020B0604020202020204" pitchFamily="34" charset="0"/>
              <a:buChar char="•"/>
            </a:pPr>
            <a:r>
              <a:rPr lang="en-IN" sz="3200" b="1" dirty="0"/>
              <a:t>1993:</a:t>
            </a:r>
            <a:r>
              <a:rPr lang="en-IN" sz="3200" dirty="0"/>
              <a:t> The Mosaic browser was developed, making the Web more visual and user-friendly.</a:t>
            </a:r>
          </a:p>
          <a:p>
            <a:pPr>
              <a:buFont typeface="Arial" panose="020B0604020202020204" pitchFamily="34" charset="0"/>
              <a:buChar char="•"/>
            </a:pPr>
            <a:r>
              <a:rPr lang="en-IN" sz="3200" b="1" dirty="0"/>
              <a:t>1994:</a:t>
            </a:r>
            <a:r>
              <a:rPr lang="en-IN" sz="3200" dirty="0"/>
              <a:t> Netscape Navigator became the most popular browser until Microsoft released Internet Explorer in 1995.</a:t>
            </a:r>
          </a:p>
        </p:txBody>
      </p:sp>
    </p:spTree>
    <p:extLst>
      <p:ext uri="{BB962C8B-B14F-4D97-AF65-F5344CB8AC3E}">
        <p14:creationId xmlns:p14="http://schemas.microsoft.com/office/powerpoint/2010/main" val="1168848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4E7F-6C35-BB00-43BA-C792605676A3}"/>
              </a:ext>
            </a:extLst>
          </p:cNvPr>
          <p:cNvSpPr>
            <a:spLocks noGrp="1"/>
          </p:cNvSpPr>
          <p:nvPr>
            <p:ph type="title"/>
          </p:nvPr>
        </p:nvSpPr>
        <p:spPr/>
        <p:txBody>
          <a:bodyPr/>
          <a:lstStyle/>
          <a:p>
            <a:r>
              <a:rPr lang="en-IN" sz="2900" b="1" dirty="0">
                <a:solidFill>
                  <a:srgbClr val="FF0000"/>
                </a:solidFill>
                <a:latin typeface="Gill Sans MT" panose="020B0502020104020203" pitchFamily="34" charset="77"/>
              </a:rPr>
              <a:t>The Blossoming of the World Wide Web</a:t>
            </a:r>
            <a:endParaRPr lang="en-US" sz="29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A9844AAE-74D6-E37B-4107-9C98A91E31BD}"/>
              </a:ext>
            </a:extLst>
          </p:cNvPr>
          <p:cNvSpPr>
            <a:spLocks noGrp="1"/>
          </p:cNvSpPr>
          <p:nvPr>
            <p:ph idx="1"/>
          </p:nvPr>
        </p:nvSpPr>
        <p:spPr>
          <a:xfrm>
            <a:off x="1251678" y="1108365"/>
            <a:ext cx="10178322" cy="4771228"/>
          </a:xfrm>
        </p:spPr>
        <p:txBody>
          <a:bodyPr>
            <a:normAutofit/>
          </a:bodyPr>
          <a:lstStyle/>
          <a:p>
            <a:r>
              <a:rPr lang="en-IN" sz="3600" b="1" dirty="0"/>
              <a:t>Commercialization and Competition:</a:t>
            </a:r>
            <a:endParaRPr lang="en-IN" sz="3600" dirty="0"/>
          </a:p>
          <a:p>
            <a:pPr>
              <a:buFont typeface="Arial" panose="020B0604020202020204" pitchFamily="34" charset="0"/>
              <a:buChar char="•"/>
            </a:pPr>
            <a:r>
              <a:rPr lang="en-IN" sz="3600" b="1" dirty="0"/>
              <a:t>1995:</a:t>
            </a:r>
            <a:r>
              <a:rPr lang="en-IN" sz="3600" dirty="0"/>
              <a:t> Companies like AOL, Yahoo, and Lycos made the Internet more commercial.</a:t>
            </a:r>
          </a:p>
          <a:p>
            <a:pPr>
              <a:buFont typeface="Arial" panose="020B0604020202020204" pitchFamily="34" charset="0"/>
              <a:buChar char="•"/>
            </a:pPr>
            <a:r>
              <a:rPr lang="en-IN" sz="3600" b="1" dirty="0"/>
              <a:t>1998:</a:t>
            </a:r>
            <a:r>
              <a:rPr lang="en-IN" sz="3600" dirty="0"/>
              <a:t> Netscape made its browser free, leading to the development of Mozilla.</a:t>
            </a:r>
          </a:p>
          <a:p>
            <a:pPr>
              <a:buFont typeface="Arial" panose="020B0604020202020204" pitchFamily="34" charset="0"/>
              <a:buChar char="•"/>
            </a:pPr>
            <a:r>
              <a:rPr lang="en-IN" sz="3600" b="1" dirty="0"/>
              <a:t>2003:</a:t>
            </a:r>
            <a:r>
              <a:rPr lang="en-IN" sz="3600" dirty="0"/>
              <a:t> Apple launched Safari, and Mozilla Firefox was released in 2004, challenging Internet Explorer.</a:t>
            </a:r>
          </a:p>
        </p:txBody>
      </p:sp>
    </p:spTree>
    <p:extLst>
      <p:ext uri="{BB962C8B-B14F-4D97-AF65-F5344CB8AC3E}">
        <p14:creationId xmlns:p14="http://schemas.microsoft.com/office/powerpoint/2010/main" val="2816267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6EA2DE8-569C-EB3B-DBAD-FF062FEBF983}"/>
              </a:ext>
            </a:extLst>
          </p:cNvPr>
          <p:cNvSpPr>
            <a:spLocks noGrp="1"/>
          </p:cNvSpPr>
          <p:nvPr>
            <p:ph type="ftr" sz="quarter" idx="11"/>
          </p:nvPr>
        </p:nvSpPr>
        <p:spPr/>
        <p:txBody>
          <a:bodyPr/>
          <a:lstStyle/>
          <a:p>
            <a:pPr>
              <a:defRPr/>
            </a:pPr>
            <a:r>
              <a:rPr lang="en-US"/>
              <a:t>UNIT-1</a:t>
            </a:r>
          </a:p>
        </p:txBody>
      </p:sp>
      <p:sp>
        <p:nvSpPr>
          <p:cNvPr id="4" name="TextBox 3">
            <a:extLst>
              <a:ext uri="{FF2B5EF4-FFF2-40B4-BE49-F238E27FC236}">
                <a16:creationId xmlns:a16="http://schemas.microsoft.com/office/drawing/2014/main" id="{699961CB-4458-D4C2-C9FA-3BC6797AE5B3}"/>
              </a:ext>
            </a:extLst>
          </p:cNvPr>
          <p:cNvSpPr txBox="1"/>
          <p:nvPr/>
        </p:nvSpPr>
        <p:spPr>
          <a:xfrm>
            <a:off x="2209800" y="762000"/>
            <a:ext cx="8001000" cy="2677656"/>
          </a:xfrm>
          <a:prstGeom prst="rect">
            <a:avLst/>
          </a:prstGeom>
          <a:noFill/>
        </p:spPr>
        <p:txBody>
          <a:bodyPr wrap="square">
            <a:spAutoFit/>
          </a:bodyPr>
          <a:lstStyle/>
          <a:p>
            <a:pPr algn="ctr"/>
            <a:r>
              <a:rPr lang="en-IN" sz="2400" dirty="0">
                <a:solidFill>
                  <a:srgbClr val="FF0000"/>
                </a:solidFill>
                <a:latin typeface="Gill Sans MT" panose="020B0502020104020203" pitchFamily="34" charset="77"/>
              </a:rPr>
              <a:t>UNIT-I</a:t>
            </a:r>
          </a:p>
          <a:p>
            <a:endParaRPr lang="en-IN" sz="2400" dirty="0">
              <a:latin typeface="Gill Sans MT" panose="020B0502020104020203" pitchFamily="34" charset="77"/>
            </a:endParaRPr>
          </a:p>
          <a:p>
            <a:r>
              <a:rPr lang="en-IN" sz="2400" dirty="0">
                <a:latin typeface="Gill Sans MT" panose="020B0502020104020203" pitchFamily="34" charset="77"/>
              </a:rPr>
              <a:t>Introduction to User Interface: </a:t>
            </a:r>
          </a:p>
          <a:p>
            <a:r>
              <a:rPr lang="en-IN" sz="2400" dirty="0">
                <a:latin typeface="Gill Sans MT" panose="020B0502020104020203" pitchFamily="34" charset="77"/>
              </a:rPr>
              <a:t>Defining the user interface and its importance, The importance of Good design, Benefits of Good design, History of Screen design, Characteristics of graphical and web user interfaces, Principles of user interface design </a:t>
            </a:r>
          </a:p>
        </p:txBody>
      </p:sp>
    </p:spTree>
    <p:extLst>
      <p:ext uri="{BB962C8B-B14F-4D97-AF65-F5344CB8AC3E}">
        <p14:creationId xmlns:p14="http://schemas.microsoft.com/office/powerpoint/2010/main" val="356642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4E7F-6C35-BB00-43BA-C792605676A3}"/>
              </a:ext>
            </a:extLst>
          </p:cNvPr>
          <p:cNvSpPr>
            <a:spLocks noGrp="1"/>
          </p:cNvSpPr>
          <p:nvPr>
            <p:ph type="title"/>
          </p:nvPr>
        </p:nvSpPr>
        <p:spPr/>
        <p:txBody>
          <a:bodyPr/>
          <a:lstStyle/>
          <a:p>
            <a:r>
              <a:rPr lang="en-IN" sz="2900" b="1" dirty="0">
                <a:solidFill>
                  <a:srgbClr val="FF0000"/>
                </a:solidFill>
                <a:latin typeface="Gill Sans MT" panose="020B0502020104020203" pitchFamily="34" charset="77"/>
              </a:rPr>
              <a:t>The Blossoming of the World Wide Web</a:t>
            </a:r>
            <a:endParaRPr lang="en-US" sz="29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A9844AAE-74D6-E37B-4107-9C98A91E31BD}"/>
              </a:ext>
            </a:extLst>
          </p:cNvPr>
          <p:cNvSpPr>
            <a:spLocks noGrp="1"/>
          </p:cNvSpPr>
          <p:nvPr>
            <p:ph idx="1"/>
          </p:nvPr>
        </p:nvSpPr>
        <p:spPr>
          <a:xfrm>
            <a:off x="1251678" y="1108365"/>
            <a:ext cx="10178322" cy="4771228"/>
          </a:xfrm>
        </p:spPr>
        <p:txBody>
          <a:bodyPr>
            <a:normAutofit/>
          </a:bodyPr>
          <a:lstStyle/>
          <a:p>
            <a:r>
              <a:rPr lang="en-IN" sz="3600" b="1" dirty="0"/>
              <a:t>Ongoing Development:</a:t>
            </a:r>
            <a:endParaRPr lang="en-IN" sz="3600" dirty="0"/>
          </a:p>
          <a:p>
            <a:pPr>
              <a:buFont typeface="Arial" panose="020B0604020202020204" pitchFamily="34" charset="0"/>
              <a:buChar char="•"/>
            </a:pPr>
            <a:r>
              <a:rPr lang="en-IN" sz="3600" b="1" dirty="0"/>
              <a:t>1994:</a:t>
            </a:r>
            <a:r>
              <a:rPr lang="en-IN" sz="3600" dirty="0"/>
              <a:t> The World Wide Web Consortium (W3C) was formed to develop Web standards.</a:t>
            </a:r>
          </a:p>
          <a:p>
            <a:pPr>
              <a:buFont typeface="Arial" panose="020B0604020202020204" pitchFamily="34" charset="0"/>
              <a:buChar char="•"/>
            </a:pPr>
            <a:r>
              <a:rPr lang="en-IN" sz="3600" b="1" dirty="0"/>
              <a:t>Today:</a:t>
            </a:r>
            <a:r>
              <a:rPr lang="en-IN" sz="3600" dirty="0"/>
              <a:t> The Web is a vast information space where people can read and write using connected computers.</a:t>
            </a:r>
          </a:p>
        </p:txBody>
      </p:sp>
    </p:spTree>
    <p:extLst>
      <p:ext uri="{BB962C8B-B14F-4D97-AF65-F5344CB8AC3E}">
        <p14:creationId xmlns:p14="http://schemas.microsoft.com/office/powerpoint/2010/main" val="1340484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effectLst/>
                <a:latin typeface="Gill Sans MT" panose="020B0502020104020203" pitchFamily="34" charset="77"/>
              </a:rPr>
              <a:t>A Brief History of Screen Design</a:t>
            </a:r>
            <a:br>
              <a:rPr lang="en-IN" sz="3600" b="1" dirty="0">
                <a:solidFill>
                  <a:srgbClr val="FF0000"/>
                </a:solidFill>
                <a:effectLst/>
                <a:latin typeface="Gill Sans MT" panose="020B0502020104020203" pitchFamily="34" charset="77"/>
              </a:rPr>
            </a:br>
            <a:r>
              <a:rPr lang="en-IN" sz="3600" b="1" dirty="0">
                <a:solidFill>
                  <a:srgbClr val="92D050"/>
                </a:solidFill>
                <a:latin typeface="Gill Sans MT" panose="020B0502020104020203" pitchFamily="34" charset="77"/>
              </a:rPr>
              <a:t>Early Screen Design (1970s):</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431787" y="2100626"/>
            <a:ext cx="10178322" cy="4757374"/>
          </a:xfrm>
        </p:spPr>
        <p:txBody>
          <a:bodyPr>
            <a:noAutofit/>
          </a:bodyPr>
          <a:lstStyle/>
          <a:p>
            <a:r>
              <a:rPr lang="en-IN" sz="2800" b="1" dirty="0"/>
              <a:t>Introduction of IBM 3270:</a:t>
            </a:r>
            <a:r>
              <a:rPr lang="en-IN" sz="2800" dirty="0"/>
              <a:t> IBM introduced its 3270 cathode ray tube text-based terminal, sparking interest in screen design.</a:t>
            </a:r>
            <a:r>
              <a:rPr lang="en-IN" sz="2400" dirty="0"/>
              <a:t> </a:t>
            </a:r>
            <a:r>
              <a:rPr lang="en-IN" sz="2800" dirty="0"/>
              <a:t>Early screens were very basic and hard to use. They looked like a list of confusing codes and words.</a:t>
            </a:r>
          </a:p>
          <a:p>
            <a:r>
              <a:rPr lang="en-IN" sz="2800" b="1" dirty="0"/>
              <a:t>Challenges:</a:t>
            </a:r>
            <a:r>
              <a:rPr lang="en-IN" sz="2800" dirty="0"/>
              <a:t> </a:t>
            </a:r>
            <a:r>
              <a:rPr lang="en-IN" sz="2400" dirty="0"/>
              <a:t>Users had to remember a lot of commands and the screens were hard to read.</a:t>
            </a:r>
            <a:endParaRPr lang="en-IN" sz="2800" dirty="0"/>
          </a:p>
        </p:txBody>
      </p:sp>
    </p:spTree>
    <p:extLst>
      <p:ext uri="{BB962C8B-B14F-4D97-AF65-F5344CB8AC3E}">
        <p14:creationId xmlns:p14="http://schemas.microsoft.com/office/powerpoint/2010/main" val="2796483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F82F-81FC-7F00-E72A-1DD448D07D26}"/>
              </a:ext>
            </a:extLst>
          </p:cNvPr>
          <p:cNvSpPr>
            <a:spLocks noGrp="1"/>
          </p:cNvSpPr>
          <p:nvPr>
            <p:ph type="title"/>
          </p:nvPr>
        </p:nvSpPr>
        <p:spPr/>
        <p:txBody>
          <a:bodyPr/>
          <a:lstStyle/>
          <a:p>
            <a:r>
              <a:rPr lang="en-US" dirty="0"/>
              <a:t> </a:t>
            </a:r>
          </a:p>
        </p:txBody>
      </p:sp>
      <p:pic>
        <p:nvPicPr>
          <p:cNvPr id="5" name="Content Placeholder 4">
            <a:extLst>
              <a:ext uri="{FF2B5EF4-FFF2-40B4-BE49-F238E27FC236}">
                <a16:creationId xmlns:a16="http://schemas.microsoft.com/office/drawing/2014/main" id="{97F2189B-B9CB-ACF8-DE38-48A8F26C9AC4}"/>
              </a:ext>
            </a:extLst>
          </p:cNvPr>
          <p:cNvPicPr>
            <a:picLocks noGrp="1" noChangeAspect="1"/>
          </p:cNvPicPr>
          <p:nvPr>
            <p:ph idx="1"/>
          </p:nvPr>
        </p:nvPicPr>
        <p:blipFill>
          <a:blip r:embed="rId2"/>
          <a:stretch>
            <a:fillRect/>
          </a:stretch>
        </p:blipFill>
        <p:spPr>
          <a:xfrm>
            <a:off x="1952240" y="1385456"/>
            <a:ext cx="8065848" cy="5090160"/>
          </a:xfrm>
        </p:spPr>
      </p:pic>
    </p:spTree>
    <p:extLst>
      <p:ext uri="{BB962C8B-B14F-4D97-AF65-F5344CB8AC3E}">
        <p14:creationId xmlns:p14="http://schemas.microsoft.com/office/powerpoint/2010/main" val="1793463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effectLst/>
                <a:latin typeface="Gill Sans MT" panose="020B0502020104020203" pitchFamily="34" charset="77"/>
              </a:rPr>
              <a:t>A Brief History of Screen Design</a:t>
            </a:r>
            <a:br>
              <a:rPr lang="en-IN" sz="3600" b="1" dirty="0">
                <a:solidFill>
                  <a:srgbClr val="FF0000"/>
                </a:solidFill>
                <a:effectLst/>
                <a:latin typeface="Gill Sans MT" panose="020B0502020104020203" pitchFamily="34" charset="77"/>
              </a:rPr>
            </a:br>
            <a:r>
              <a:rPr lang="en-IN" sz="3600" b="1" dirty="0">
                <a:solidFill>
                  <a:srgbClr val="92D050"/>
                </a:solidFill>
                <a:latin typeface="Gill Sans MT" panose="020B0502020104020203" pitchFamily="34" charset="77"/>
              </a:rPr>
              <a:t>Early Screen Design (1980s):</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431787" y="2100626"/>
            <a:ext cx="10178322" cy="4757374"/>
          </a:xfrm>
        </p:spPr>
        <p:txBody>
          <a:bodyPr>
            <a:noAutofit/>
          </a:bodyPr>
          <a:lstStyle/>
          <a:p>
            <a:r>
              <a:rPr lang="en-IN" sz="3200" dirty="0"/>
              <a:t>Screens got a bit better. Designers started to organize information in a clearer way.</a:t>
            </a:r>
          </a:p>
          <a:p>
            <a:r>
              <a:rPr lang="en-IN" sz="3200" dirty="0"/>
              <a:t>Screens were less cluttered, with better labels and some instructions on the screen.</a:t>
            </a:r>
          </a:p>
        </p:txBody>
      </p:sp>
    </p:spTree>
    <p:extLst>
      <p:ext uri="{BB962C8B-B14F-4D97-AF65-F5344CB8AC3E}">
        <p14:creationId xmlns:p14="http://schemas.microsoft.com/office/powerpoint/2010/main" val="341482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ED38-99E3-1CCD-C6C4-F480D83DE42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0E66F06-34F8-7723-589A-697ED80C9538}"/>
              </a:ext>
            </a:extLst>
          </p:cNvPr>
          <p:cNvPicPr>
            <a:picLocks noGrp="1" noChangeAspect="1"/>
          </p:cNvPicPr>
          <p:nvPr>
            <p:ph idx="1"/>
          </p:nvPr>
        </p:nvPicPr>
        <p:blipFill>
          <a:blip r:embed="rId2"/>
          <a:stretch>
            <a:fillRect/>
          </a:stretch>
        </p:blipFill>
        <p:spPr>
          <a:xfrm>
            <a:off x="1995055" y="1745443"/>
            <a:ext cx="9130145" cy="4619336"/>
          </a:xfrm>
        </p:spPr>
      </p:pic>
    </p:spTree>
    <p:extLst>
      <p:ext uri="{BB962C8B-B14F-4D97-AF65-F5344CB8AC3E}">
        <p14:creationId xmlns:p14="http://schemas.microsoft.com/office/powerpoint/2010/main" val="2864821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effectLst/>
                <a:latin typeface="Gill Sans MT" panose="020B0502020104020203" pitchFamily="34" charset="77"/>
              </a:rPr>
              <a:t>A Brief History of Screen Design</a:t>
            </a:r>
            <a:br>
              <a:rPr lang="en-IN" sz="3600" b="1" dirty="0">
                <a:solidFill>
                  <a:srgbClr val="FF0000"/>
                </a:solidFill>
                <a:effectLst/>
                <a:latin typeface="Gill Sans MT" panose="020B0502020104020203" pitchFamily="34" charset="77"/>
              </a:rPr>
            </a:br>
            <a:r>
              <a:rPr lang="en-IN" sz="3600" b="1" dirty="0">
                <a:solidFill>
                  <a:srgbClr val="92D050"/>
                </a:solidFill>
                <a:latin typeface="Gill Sans MT" panose="020B0502020104020203" pitchFamily="34" charset="77"/>
              </a:rPr>
              <a:t>Early Screen Design (1990s):</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431787" y="2100626"/>
            <a:ext cx="10178322" cy="4757374"/>
          </a:xfrm>
        </p:spPr>
        <p:txBody>
          <a:bodyPr>
            <a:noAutofit/>
          </a:bodyPr>
          <a:lstStyle/>
          <a:p>
            <a:r>
              <a:rPr lang="en-IN" sz="3200" dirty="0"/>
              <a:t>The big change came with graphics. Screens started to look more like what we see today, with buttons, menus, and different </a:t>
            </a:r>
            <a:r>
              <a:rPr lang="en-IN" sz="3200" dirty="0" err="1"/>
              <a:t>colors</a:t>
            </a:r>
            <a:r>
              <a:rPr lang="en-IN" sz="3200" dirty="0"/>
              <a:t>.</a:t>
            </a:r>
          </a:p>
          <a:p>
            <a:r>
              <a:rPr lang="en-IN" sz="3200" dirty="0"/>
              <a:t>Easier to use because you could click on things instead of typing commands. More visually appealing.</a:t>
            </a:r>
          </a:p>
        </p:txBody>
      </p:sp>
    </p:spTree>
    <p:extLst>
      <p:ext uri="{BB962C8B-B14F-4D97-AF65-F5344CB8AC3E}">
        <p14:creationId xmlns:p14="http://schemas.microsoft.com/office/powerpoint/2010/main" val="1841333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DBEE-D43F-17DF-9089-0A1A4BB28846}"/>
              </a:ext>
            </a:extLst>
          </p:cNvPr>
          <p:cNvSpPr>
            <a:spLocks noGrp="1"/>
          </p:cNvSpPr>
          <p:nvPr>
            <p:ph type="title"/>
          </p:nvPr>
        </p:nvSpPr>
        <p:spPr/>
        <p:txBody>
          <a:bodyPr/>
          <a:lstStyle/>
          <a:p>
            <a:r>
              <a:rPr lang="en-US" dirty="0"/>
              <a:t> </a:t>
            </a:r>
          </a:p>
        </p:txBody>
      </p:sp>
      <p:pic>
        <p:nvPicPr>
          <p:cNvPr id="5" name="Content Placeholder 4">
            <a:extLst>
              <a:ext uri="{FF2B5EF4-FFF2-40B4-BE49-F238E27FC236}">
                <a16:creationId xmlns:a16="http://schemas.microsoft.com/office/drawing/2014/main" id="{5E19E794-CB1B-C435-25C2-8AA8A5570450}"/>
              </a:ext>
            </a:extLst>
          </p:cNvPr>
          <p:cNvPicPr>
            <a:picLocks noGrp="1" noChangeAspect="1"/>
          </p:cNvPicPr>
          <p:nvPr>
            <p:ph idx="1"/>
          </p:nvPr>
        </p:nvPicPr>
        <p:blipFill>
          <a:blip r:embed="rId2"/>
          <a:stretch>
            <a:fillRect/>
          </a:stretch>
        </p:blipFill>
        <p:spPr>
          <a:xfrm>
            <a:off x="1676401" y="839585"/>
            <a:ext cx="8355340" cy="5497715"/>
          </a:xfrm>
        </p:spPr>
      </p:pic>
    </p:spTree>
    <p:extLst>
      <p:ext uri="{BB962C8B-B14F-4D97-AF65-F5344CB8AC3E}">
        <p14:creationId xmlns:p14="http://schemas.microsoft.com/office/powerpoint/2010/main" val="2373307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effectLst/>
                <a:latin typeface="Gill Sans MT" panose="020B0502020104020203" pitchFamily="34" charset="77"/>
              </a:rPr>
              <a:t>A Brief History of Screen Design</a:t>
            </a:r>
            <a:br>
              <a:rPr lang="en-IN" sz="3600" b="1" dirty="0">
                <a:solidFill>
                  <a:srgbClr val="FF0000"/>
                </a:solidFill>
                <a:effectLst/>
                <a:latin typeface="Gill Sans MT" panose="020B0502020104020203" pitchFamily="34" charset="77"/>
              </a:rPr>
            </a:br>
            <a:r>
              <a:rPr lang="en-IN" sz="3600" b="1" dirty="0">
                <a:solidFill>
                  <a:srgbClr val="92D050"/>
                </a:solidFill>
                <a:latin typeface="Gill Sans MT" panose="020B0502020104020203" pitchFamily="34" charset="77"/>
              </a:rPr>
              <a:t>Screen Design (Now):</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431787" y="2100626"/>
            <a:ext cx="10178322" cy="4757374"/>
          </a:xfrm>
        </p:spPr>
        <p:txBody>
          <a:bodyPr>
            <a:noAutofit/>
          </a:bodyPr>
          <a:lstStyle/>
          <a:p>
            <a:r>
              <a:rPr lang="en-IN" sz="2800" dirty="0"/>
              <a:t>Today, screens are very advanced, user-friendly, and visually engaging.</a:t>
            </a:r>
          </a:p>
          <a:p>
            <a:r>
              <a:rPr lang="en-IN" sz="2800" dirty="0"/>
              <a:t>Technology allows for smooth and interactive designs that are easy to use and understand.</a:t>
            </a:r>
            <a:endParaRPr lang="en-IN" sz="3200" dirty="0"/>
          </a:p>
        </p:txBody>
      </p:sp>
    </p:spTree>
    <p:extLst>
      <p:ext uri="{BB962C8B-B14F-4D97-AF65-F5344CB8AC3E}">
        <p14:creationId xmlns:p14="http://schemas.microsoft.com/office/powerpoint/2010/main" val="1084607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Characteristics of graphical and web user interfaces</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431787" y="1330036"/>
            <a:ext cx="10178322" cy="5527964"/>
          </a:xfrm>
        </p:spPr>
        <p:txBody>
          <a:bodyPr>
            <a:noAutofit/>
          </a:bodyPr>
          <a:lstStyle/>
          <a:p>
            <a:r>
              <a:rPr lang="en-IN" sz="3200" dirty="0">
                <a:latin typeface="Gill Sans MT" panose="020B0502020104020203" pitchFamily="34" charset="77"/>
              </a:rPr>
              <a:t>T</a:t>
            </a:r>
            <a:r>
              <a:rPr lang="en-IN" sz="3200" dirty="0">
                <a:effectLst/>
                <a:latin typeface="Gill Sans MT" panose="020B0502020104020203" pitchFamily="34" charset="77"/>
              </a:rPr>
              <a:t>he following are the characteristics of GUI  interfaces are  </a:t>
            </a:r>
            <a:endParaRPr lang="en-IN" sz="3200" dirty="0">
              <a:latin typeface="Gill Sans MT" panose="020B0502020104020203" pitchFamily="34" charset="77"/>
            </a:endParaRPr>
          </a:p>
          <a:p>
            <a:pPr>
              <a:buFont typeface="Arial" panose="020B0604020202020204" pitchFamily="34" charset="0"/>
              <a:buChar char="•"/>
            </a:pPr>
            <a:r>
              <a:rPr lang="en-IN" sz="3200" dirty="0">
                <a:effectLst/>
                <a:latin typeface="Gill Sans MT" panose="020B0502020104020203" pitchFamily="34" charset="77"/>
              </a:rPr>
              <a:t> Interaction styles. </a:t>
            </a:r>
          </a:p>
          <a:p>
            <a:pPr>
              <a:buFont typeface="Arial" panose="020B0604020202020204" pitchFamily="34" charset="0"/>
              <a:buChar char="•"/>
            </a:pPr>
            <a:r>
              <a:rPr lang="en-IN" sz="3200" dirty="0">
                <a:effectLst/>
                <a:latin typeface="Gill Sans MT" panose="020B0502020104020203" pitchFamily="34" charset="77"/>
              </a:rPr>
              <a:t> The concept of direct manipulation. </a:t>
            </a:r>
          </a:p>
          <a:p>
            <a:pPr>
              <a:buFont typeface="Arial" panose="020B0604020202020204" pitchFamily="34" charset="0"/>
              <a:buChar char="•"/>
            </a:pPr>
            <a:r>
              <a:rPr lang="en-IN" sz="3200" dirty="0">
                <a:effectLst/>
                <a:latin typeface="Gill Sans MT" panose="020B0502020104020203" pitchFamily="34" charset="77"/>
              </a:rPr>
              <a:t> The characteristics of graphical interfaces. </a:t>
            </a:r>
          </a:p>
          <a:p>
            <a:pPr>
              <a:buFont typeface="Arial" panose="020B0604020202020204" pitchFamily="34" charset="0"/>
              <a:buChar char="•"/>
            </a:pPr>
            <a:r>
              <a:rPr lang="en-IN" sz="3200" dirty="0">
                <a:effectLst/>
                <a:latin typeface="Gill Sans MT" panose="020B0502020104020203" pitchFamily="34" charset="77"/>
              </a:rPr>
              <a:t> The characteristics of Web interfaces. </a:t>
            </a:r>
          </a:p>
          <a:p>
            <a:pPr>
              <a:buFont typeface="Arial" panose="020B0604020202020204" pitchFamily="34" charset="0"/>
              <a:buChar char="•"/>
            </a:pPr>
            <a:r>
              <a:rPr lang="en-IN" sz="3200" dirty="0">
                <a:effectLst/>
                <a:latin typeface="Gill Sans MT" panose="020B0502020104020203" pitchFamily="34" charset="77"/>
              </a:rPr>
              <a:t> Web page versus Web application design. </a:t>
            </a:r>
          </a:p>
          <a:p>
            <a:pPr>
              <a:buFont typeface="Arial" panose="020B0604020202020204" pitchFamily="34" charset="0"/>
              <a:buChar char="•"/>
            </a:pPr>
            <a:r>
              <a:rPr lang="en-IN" sz="3200" dirty="0">
                <a:effectLst/>
                <a:latin typeface="Gill Sans MT" panose="020B0502020104020203" pitchFamily="34" charset="77"/>
              </a:rPr>
              <a:t>The general principles of user interface design. </a:t>
            </a:r>
          </a:p>
        </p:txBody>
      </p:sp>
    </p:spTree>
    <p:extLst>
      <p:ext uri="{BB962C8B-B14F-4D97-AF65-F5344CB8AC3E}">
        <p14:creationId xmlns:p14="http://schemas.microsoft.com/office/powerpoint/2010/main" val="4102078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431787" y="1330036"/>
            <a:ext cx="10178322" cy="5527964"/>
          </a:xfrm>
        </p:spPr>
        <p:txBody>
          <a:bodyPr>
            <a:noAutofit/>
          </a:bodyPr>
          <a:lstStyle/>
          <a:p>
            <a:r>
              <a:rPr lang="en-IN" sz="2800" dirty="0"/>
              <a:t>An interaction style is the way users communicate with a computer system. When designing graphical systems, web pages, or applications, designers can choose from several interaction styles.</a:t>
            </a:r>
          </a:p>
          <a:p>
            <a:r>
              <a:rPr lang="en-IN" sz="2800" dirty="0"/>
              <a:t>When designing a computer system, the choice of interaction styles can be influenced by the type of system and the devices used to interact with it (like keyboards, mice, touchscreens, etc.).</a:t>
            </a:r>
            <a:endParaRPr lang="en-IN" sz="3200" dirty="0">
              <a:effectLst/>
              <a:latin typeface="Gill Sans MT" panose="020B0502020104020203" pitchFamily="34" charset="77"/>
            </a:endParaRPr>
          </a:p>
        </p:txBody>
      </p:sp>
    </p:spTree>
    <p:extLst>
      <p:ext uri="{BB962C8B-B14F-4D97-AF65-F5344CB8AC3E}">
        <p14:creationId xmlns:p14="http://schemas.microsoft.com/office/powerpoint/2010/main" val="1729167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A136234-B2CA-2463-3627-12480270B8CA}"/>
              </a:ext>
            </a:extLst>
          </p:cNvPr>
          <p:cNvSpPr>
            <a:spLocks noGrp="1"/>
          </p:cNvSpPr>
          <p:nvPr>
            <p:ph type="ftr" sz="quarter" idx="11"/>
          </p:nvPr>
        </p:nvSpPr>
        <p:spPr/>
        <p:txBody>
          <a:bodyPr/>
          <a:lstStyle/>
          <a:p>
            <a:pPr>
              <a:defRPr/>
            </a:pPr>
            <a:r>
              <a:rPr lang="en-US"/>
              <a:t>UNIT-1</a:t>
            </a:r>
          </a:p>
        </p:txBody>
      </p:sp>
      <p:sp>
        <p:nvSpPr>
          <p:cNvPr id="4" name="TextBox 3">
            <a:extLst>
              <a:ext uri="{FF2B5EF4-FFF2-40B4-BE49-F238E27FC236}">
                <a16:creationId xmlns:a16="http://schemas.microsoft.com/office/drawing/2014/main" id="{8FD8C6C9-A2D7-3299-B3F1-57A949F956DB}"/>
              </a:ext>
            </a:extLst>
          </p:cNvPr>
          <p:cNvSpPr txBox="1"/>
          <p:nvPr/>
        </p:nvSpPr>
        <p:spPr>
          <a:xfrm>
            <a:off x="1981200" y="609600"/>
            <a:ext cx="7638574" cy="4154984"/>
          </a:xfrm>
          <a:prstGeom prst="rect">
            <a:avLst/>
          </a:prstGeom>
          <a:noFill/>
        </p:spPr>
        <p:txBody>
          <a:bodyPr wrap="square">
            <a:spAutoFit/>
          </a:bodyPr>
          <a:lstStyle/>
          <a:p>
            <a:r>
              <a:rPr lang="en-IN" sz="4000" b="1" dirty="0">
                <a:solidFill>
                  <a:srgbClr val="FF0000"/>
                </a:solidFill>
                <a:latin typeface="Gill Sans MT" panose="020B0502020104020203" pitchFamily="34" charset="77"/>
              </a:rPr>
              <a:t>Defining the User Interface</a:t>
            </a:r>
          </a:p>
          <a:p>
            <a:endParaRPr lang="en-IN" sz="2800" dirty="0">
              <a:latin typeface="Gill Sans MT" panose="020B0502020104020203" pitchFamily="34" charset="77"/>
            </a:endParaRPr>
          </a:p>
          <a:p>
            <a:r>
              <a:rPr lang="en-IN" sz="2800" dirty="0">
                <a:latin typeface="Gill Sans MT" panose="020B0502020104020203" pitchFamily="34" charset="77"/>
              </a:rPr>
              <a:t>User interface (UI) design is the process designers use to build interfaces in software or computerized devices, focusing on looks or style. Designers aim to create interfaces which users find easy to use and pleasurable. UI design refers to graphical user interfaces and other forms.</a:t>
            </a:r>
          </a:p>
          <a:p>
            <a:endParaRPr lang="en-IN" sz="2800" dirty="0">
              <a:latin typeface="Gill Sans MT" panose="020B0502020104020203" pitchFamily="34" charset="77"/>
            </a:endParaRPr>
          </a:p>
        </p:txBody>
      </p:sp>
    </p:spTree>
    <p:extLst>
      <p:ext uri="{BB962C8B-B14F-4D97-AF65-F5344CB8AC3E}">
        <p14:creationId xmlns:p14="http://schemas.microsoft.com/office/powerpoint/2010/main" val="1592048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2800" b="1" dirty="0"/>
              <a:t>1.1 Command Line</a:t>
            </a:r>
            <a:r>
              <a:rPr lang="en-IN" sz="2800" dirty="0"/>
              <a:t>:</a:t>
            </a:r>
          </a:p>
          <a:p>
            <a:pPr>
              <a:buFont typeface="Arial" panose="020B0604020202020204" pitchFamily="34" charset="0"/>
              <a:buChar char="•"/>
            </a:pPr>
            <a:r>
              <a:rPr lang="en-IN" sz="2800" b="1" dirty="0"/>
              <a:t>Description</a:t>
            </a:r>
            <a:r>
              <a:rPr lang="en-IN" sz="2800" dirty="0"/>
              <a:t>: The </a:t>
            </a:r>
            <a:r>
              <a:rPr lang="en-IN" sz="2800" b="1" dirty="0"/>
              <a:t>Command Line Interface (CLI)</a:t>
            </a:r>
            <a:r>
              <a:rPr lang="en-IN" sz="2800" dirty="0"/>
              <a:t> is the oldest way of interacting with a computer. Imagine it as a blank screen where you have to type specific commands to tell the computer what to do.</a:t>
            </a:r>
          </a:p>
          <a:p>
            <a:pPr>
              <a:buFont typeface="Arial" panose="020B0604020202020204" pitchFamily="34" charset="0"/>
              <a:buChar char="•"/>
            </a:pPr>
            <a:r>
              <a:rPr lang="en-IN" sz="2400" dirty="0"/>
              <a:t>We  press a function key or type a command into a special area on the screen. Commands can be simple letters, short words, or even multiple words.</a:t>
            </a:r>
          </a:p>
          <a:p>
            <a:pPr>
              <a:buFont typeface="+mj-lt"/>
              <a:buAutoNum type="arabicPeriod"/>
            </a:pPr>
            <a:r>
              <a:rPr lang="en-IN" sz="2400" b="1" dirty="0"/>
              <a:t>Examples</a:t>
            </a:r>
            <a:r>
              <a:rPr lang="en-IN" sz="2400" dirty="0"/>
              <a:t>:</a:t>
            </a:r>
          </a:p>
          <a:p>
            <a:pPr marL="742950" lvl="1" indent="-285750">
              <a:buFont typeface="+mj-lt"/>
              <a:buAutoNum type="arabicPeriod"/>
            </a:pPr>
            <a:r>
              <a:rPr lang="en-IN" sz="2400" dirty="0"/>
              <a:t>Typing "copy </a:t>
            </a:r>
            <a:r>
              <a:rPr lang="en-IN" sz="2400" dirty="0" err="1"/>
              <a:t>file.txt</a:t>
            </a:r>
            <a:r>
              <a:rPr lang="en-IN" sz="2400" dirty="0"/>
              <a:t> D:" to copy a file.</a:t>
            </a:r>
          </a:p>
          <a:p>
            <a:pPr marL="742950" lvl="1" indent="-285750">
              <a:buFont typeface="+mj-lt"/>
              <a:buAutoNum type="arabicPeriod"/>
            </a:pPr>
            <a:r>
              <a:rPr lang="en-IN" sz="2400" dirty="0"/>
              <a:t>Typing "delete </a:t>
            </a:r>
            <a:r>
              <a:rPr lang="en-IN" sz="2400" dirty="0" err="1"/>
              <a:t>file.txt</a:t>
            </a:r>
            <a:r>
              <a:rPr lang="en-IN" sz="2400" dirty="0"/>
              <a:t>" to delete a file.</a:t>
            </a:r>
          </a:p>
          <a:p>
            <a:pPr>
              <a:buFont typeface="Arial" panose="020B0604020202020204" pitchFamily="34" charset="0"/>
              <a:buChar char="•"/>
            </a:pPr>
            <a:endParaRPr lang="en-IN" sz="2800" dirty="0"/>
          </a:p>
        </p:txBody>
      </p:sp>
      <p:pic>
        <p:nvPicPr>
          <p:cNvPr id="3074" name="Picture 2" descr="HCI - Interaction styles">
            <a:extLst>
              <a:ext uri="{FF2B5EF4-FFF2-40B4-BE49-F238E27FC236}">
                <a16:creationId xmlns:a16="http://schemas.microsoft.com/office/drawing/2014/main" id="{8DC4C307-0065-908E-416F-5DD91DD3F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163" y="4269972"/>
            <a:ext cx="4627417" cy="2421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821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762000" y="817418"/>
            <a:ext cx="10178322" cy="5527964"/>
          </a:xfrm>
        </p:spPr>
        <p:txBody>
          <a:bodyPr>
            <a:noAutofit/>
          </a:bodyPr>
          <a:lstStyle/>
          <a:p>
            <a:r>
              <a:rPr lang="en-IN" sz="2400" b="1" dirty="0"/>
              <a:t>Advantages:</a:t>
            </a:r>
            <a:endParaRPr lang="en-IN" sz="2400" dirty="0"/>
          </a:p>
          <a:p>
            <a:pPr>
              <a:buFont typeface="Arial" panose="020B0604020202020204" pitchFamily="34" charset="0"/>
              <a:buChar char="•"/>
            </a:pPr>
            <a:r>
              <a:rPr lang="en-IN" sz="2400" b="1" dirty="0"/>
              <a:t>Powerful</a:t>
            </a:r>
            <a:r>
              <a:rPr lang="en-IN" sz="2400" dirty="0"/>
              <a:t>: It gives us direct access to almost all functions of the computer.</a:t>
            </a:r>
          </a:p>
          <a:p>
            <a:pPr>
              <a:buFont typeface="Arial" panose="020B0604020202020204" pitchFamily="34" charset="0"/>
              <a:buChar char="•"/>
            </a:pPr>
            <a:r>
              <a:rPr lang="en-IN" sz="2400" b="1" dirty="0"/>
              <a:t>Flexible</a:t>
            </a:r>
            <a:r>
              <a:rPr lang="en-IN" sz="2400" dirty="0"/>
              <a:t>: We can add options to commands to make them do different things. For example, "copy </a:t>
            </a:r>
            <a:r>
              <a:rPr lang="en-IN" sz="2400" dirty="0" err="1"/>
              <a:t>file.txt</a:t>
            </a:r>
            <a:r>
              <a:rPr lang="en-IN" sz="2400" dirty="0"/>
              <a:t> D:\backup" tells the computer to copy the file to a specific folder.</a:t>
            </a:r>
          </a:p>
          <a:p>
            <a:r>
              <a:rPr lang="en-IN" sz="2400" b="1" dirty="0"/>
              <a:t>Disadvantages:</a:t>
            </a:r>
            <a:endParaRPr lang="en-IN" sz="2400" dirty="0"/>
          </a:p>
          <a:p>
            <a:pPr>
              <a:buFont typeface="Arial" panose="020B0604020202020204" pitchFamily="34" charset="0"/>
              <a:buChar char="•"/>
            </a:pPr>
            <a:r>
              <a:rPr lang="en-IN" sz="2400" b="1" dirty="0"/>
              <a:t>Memory-Dependent</a:t>
            </a:r>
            <a:r>
              <a:rPr lang="en-IN" sz="2400" dirty="0"/>
              <a:t>: We have to remember the exact commands, as there are no hints or lists on the screen to help you.</a:t>
            </a:r>
          </a:p>
          <a:p>
            <a:pPr>
              <a:buFont typeface="Arial" panose="020B0604020202020204" pitchFamily="34" charset="0"/>
              <a:buChar char="•"/>
            </a:pPr>
            <a:r>
              <a:rPr lang="en-IN" sz="2400" b="1" dirty="0"/>
              <a:t>Complexity</a:t>
            </a:r>
            <a:r>
              <a:rPr lang="en-IN" sz="2400" dirty="0"/>
              <a:t>: Commands can be hard to understand and use, with complicated rules for typing them correctly.</a:t>
            </a:r>
          </a:p>
          <a:p>
            <a:pPr>
              <a:buFont typeface="Arial" panose="020B0604020202020204" pitchFamily="34" charset="0"/>
              <a:buChar char="•"/>
            </a:pPr>
            <a:r>
              <a:rPr lang="en-IN" sz="2400" b="1" dirty="0"/>
              <a:t>Error-Prone</a:t>
            </a:r>
            <a:r>
              <a:rPr lang="en-IN" sz="2400" dirty="0"/>
              <a:t>: It's easy to make typing mistakes, and the computer will not understand what you want if there's even one small error.</a:t>
            </a:r>
          </a:p>
        </p:txBody>
      </p:sp>
    </p:spTree>
    <p:extLst>
      <p:ext uri="{BB962C8B-B14F-4D97-AF65-F5344CB8AC3E}">
        <p14:creationId xmlns:p14="http://schemas.microsoft.com/office/powerpoint/2010/main" val="1952286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2800" b="1" dirty="0"/>
              <a:t>1.2 Menu Selection</a:t>
            </a:r>
            <a:r>
              <a:rPr lang="en-IN" sz="2800" dirty="0"/>
              <a:t> </a:t>
            </a:r>
          </a:p>
          <a:p>
            <a:pPr marL="0" indent="0">
              <a:buNone/>
            </a:pPr>
            <a:r>
              <a:rPr lang="en-IN" sz="2800" b="1" dirty="0"/>
              <a:t>Description</a:t>
            </a:r>
            <a:r>
              <a:rPr lang="en-IN" sz="2800" dirty="0"/>
              <a:t>: </a:t>
            </a:r>
            <a:r>
              <a:rPr lang="en-IN" sz="2400" b="1" dirty="0"/>
              <a:t>Menu Selection</a:t>
            </a:r>
            <a:r>
              <a:rPr lang="en-IN" sz="2400" dirty="0"/>
              <a:t> is an interaction style where users choose from a list of options or choices presented on the screen. These choices can be selected using a mouse, keyboard, or even by voice commands.</a:t>
            </a:r>
          </a:p>
          <a:p>
            <a:pPr marL="0" indent="0">
              <a:buNone/>
            </a:pPr>
            <a:endParaRPr lang="en-IN" sz="2800" dirty="0"/>
          </a:p>
        </p:txBody>
      </p:sp>
    </p:spTree>
    <p:extLst>
      <p:ext uri="{BB962C8B-B14F-4D97-AF65-F5344CB8AC3E}">
        <p14:creationId xmlns:p14="http://schemas.microsoft.com/office/powerpoint/2010/main" val="1583567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2800" b="1" dirty="0"/>
              <a:t>1.2 Menu Selection</a:t>
            </a:r>
            <a:r>
              <a:rPr lang="en-IN" sz="2800" dirty="0"/>
              <a:t> :</a:t>
            </a:r>
          </a:p>
          <a:p>
            <a:pPr>
              <a:buFont typeface="+mj-lt"/>
              <a:buAutoNum type="arabicPeriod"/>
            </a:pPr>
            <a:r>
              <a:rPr lang="en-IN" sz="2800" b="1" dirty="0"/>
              <a:t>On Screens</a:t>
            </a:r>
            <a:r>
              <a:rPr lang="en-IN" sz="2800" dirty="0"/>
              <a:t>:</a:t>
            </a:r>
          </a:p>
          <a:p>
            <a:pPr marL="742950" lvl="1" indent="-285750">
              <a:buFont typeface="+mj-lt"/>
              <a:buAutoNum type="arabicPeriod"/>
            </a:pPr>
            <a:r>
              <a:rPr lang="en-IN" sz="2800" dirty="0"/>
              <a:t>Users see a list of options.</a:t>
            </a:r>
          </a:p>
          <a:p>
            <a:pPr marL="742950" lvl="1" indent="-285750">
              <a:buFont typeface="+mj-lt"/>
              <a:buAutoNum type="arabicPeriod"/>
            </a:pPr>
            <a:r>
              <a:rPr lang="en-IN" sz="2800" dirty="0"/>
              <a:t>They use a mouse, keyboard, or touchscreen to select an option.</a:t>
            </a:r>
          </a:p>
          <a:p>
            <a:pPr marL="742950" lvl="1" indent="-285750">
              <a:buFont typeface="+mj-lt"/>
              <a:buAutoNum type="arabicPeriod"/>
            </a:pPr>
            <a:r>
              <a:rPr lang="en-IN" sz="2800" dirty="0"/>
              <a:t>For example, clicking "File" and then "Save" in a software application.</a:t>
            </a:r>
          </a:p>
          <a:p>
            <a:pPr>
              <a:buFont typeface="+mj-lt"/>
              <a:buAutoNum type="arabicPeriod"/>
            </a:pPr>
            <a:r>
              <a:rPr lang="en-IN" sz="2800" b="1" dirty="0"/>
              <a:t>By Voice</a:t>
            </a:r>
            <a:r>
              <a:rPr lang="en-IN" sz="2800" dirty="0"/>
              <a:t>:</a:t>
            </a:r>
          </a:p>
          <a:p>
            <a:pPr marL="742950" lvl="1" indent="-285750">
              <a:buFont typeface="+mj-lt"/>
              <a:buAutoNum type="arabicPeriod"/>
            </a:pPr>
            <a:r>
              <a:rPr lang="en-IN" sz="2800" dirty="0"/>
              <a:t>Users can select options by speaking.</a:t>
            </a:r>
          </a:p>
          <a:p>
            <a:pPr marL="742950" lvl="1" indent="-285750">
              <a:buFont typeface="+mj-lt"/>
              <a:buAutoNum type="arabicPeriod"/>
            </a:pPr>
            <a:r>
              <a:rPr lang="en-IN" sz="2800" dirty="0"/>
              <a:t>For example, when you call a business and hear "Press 1 for customer service," you are using a menu selection by voice.</a:t>
            </a:r>
          </a:p>
          <a:p>
            <a:pPr marL="0" indent="0">
              <a:buNone/>
            </a:pPr>
            <a:endParaRPr lang="en-IN" sz="2800" dirty="0"/>
          </a:p>
        </p:txBody>
      </p:sp>
    </p:spTree>
    <p:extLst>
      <p:ext uri="{BB962C8B-B14F-4D97-AF65-F5344CB8AC3E}">
        <p14:creationId xmlns:p14="http://schemas.microsoft.com/office/powerpoint/2010/main" val="1887546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2800" b="1" dirty="0"/>
              <a:t>1.2 Menu Selection</a:t>
            </a:r>
            <a:r>
              <a:rPr lang="en-IN" sz="2800" dirty="0"/>
              <a:t> :</a:t>
            </a:r>
          </a:p>
          <a:p>
            <a:pPr marL="0" indent="0">
              <a:buNone/>
            </a:pPr>
            <a:r>
              <a:rPr lang="en-IN" sz="2800" b="1" dirty="0"/>
              <a:t>Advantages</a:t>
            </a:r>
          </a:p>
          <a:p>
            <a:r>
              <a:rPr lang="en-IN" sz="2400" dirty="0"/>
              <a:t>Menus help users recognize options rather than recall commands from memory.</a:t>
            </a:r>
          </a:p>
          <a:p>
            <a:r>
              <a:rPr lang="en-IN" sz="2400" dirty="0"/>
              <a:t>Menus guide users through complex tasks by breaking them into smaller, manageable steps.</a:t>
            </a:r>
            <a:endParaRPr lang="en-IN" sz="2800" dirty="0"/>
          </a:p>
          <a:p>
            <a:r>
              <a:rPr lang="en-IN" sz="2800" b="1" dirty="0"/>
              <a:t>Disadvantages</a:t>
            </a:r>
          </a:p>
          <a:p>
            <a:r>
              <a:rPr lang="en-IN" sz="2400" dirty="0"/>
              <a:t>Experienced users might find menus slower because they have to go through several steps to complete a task.</a:t>
            </a:r>
          </a:p>
          <a:p>
            <a:r>
              <a:rPr lang="en-IN" sz="2400" dirty="0"/>
              <a:t>If labels are confusing, users may make errors or take longer to make a selection.</a:t>
            </a:r>
            <a:endParaRPr lang="en-IN" sz="2800" dirty="0"/>
          </a:p>
        </p:txBody>
      </p:sp>
    </p:spTree>
    <p:extLst>
      <p:ext uri="{BB962C8B-B14F-4D97-AF65-F5344CB8AC3E}">
        <p14:creationId xmlns:p14="http://schemas.microsoft.com/office/powerpoint/2010/main" val="3845140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37260"/>
            <a:ext cx="10178322" cy="5538355"/>
          </a:xfrm>
        </p:spPr>
        <p:txBody>
          <a:bodyPr>
            <a:noAutofit/>
          </a:bodyPr>
          <a:lstStyle/>
          <a:p>
            <a:pPr marL="0" indent="0">
              <a:buNone/>
            </a:pPr>
            <a:r>
              <a:rPr lang="en-IN" sz="2800" b="1" dirty="0"/>
              <a:t>1.2 Menu Selection</a:t>
            </a:r>
            <a:r>
              <a:rPr lang="en-IN" sz="2800" dirty="0"/>
              <a:t> :</a:t>
            </a:r>
          </a:p>
          <a:p>
            <a:pPr marL="0" indent="0">
              <a:buNone/>
            </a:pPr>
            <a:endParaRPr lang="en-IN" sz="2800" dirty="0"/>
          </a:p>
        </p:txBody>
      </p:sp>
      <p:pic>
        <p:nvPicPr>
          <p:cNvPr id="5122" name="Picture 2" descr="Windows 7 Menus (Design basics) - Win32 apps | Microsoft Learn">
            <a:extLst>
              <a:ext uri="{FF2B5EF4-FFF2-40B4-BE49-F238E27FC236}">
                <a16:creationId xmlns:a16="http://schemas.microsoft.com/office/drawing/2014/main" id="{23741110-9EE1-3AC0-B994-E6EE7F8E1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475" y="1508760"/>
            <a:ext cx="7891463" cy="534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428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2800" b="1" dirty="0"/>
              <a:t>1.3 Form Fill-in</a:t>
            </a:r>
            <a:r>
              <a:rPr lang="en-IN" sz="1800" b="0" dirty="0">
                <a:effectLst/>
                <a:latin typeface="Formata"/>
              </a:rPr>
              <a:t> </a:t>
            </a:r>
            <a:r>
              <a:rPr lang="en-IN" sz="2800" dirty="0"/>
              <a:t>:</a:t>
            </a:r>
          </a:p>
          <a:p>
            <a:r>
              <a:rPr lang="en-IN" sz="2800" b="1" dirty="0"/>
              <a:t>Form Fill-In Style</a:t>
            </a:r>
            <a:r>
              <a:rPr lang="en-IN" sz="2800" dirty="0"/>
              <a:t> is a method used to collect information from users by having them fill out fields on a screen. These fields can be text boxes, drop-down lists, checkboxes, and other controls where users enter or select information. </a:t>
            </a:r>
          </a:p>
        </p:txBody>
      </p:sp>
      <p:pic>
        <p:nvPicPr>
          <p:cNvPr id="6146" name="Picture 2" descr="Design a better form. For desktop &amp; mobile screens | by Allie Paschal |  Bootcamp">
            <a:extLst>
              <a:ext uri="{FF2B5EF4-FFF2-40B4-BE49-F238E27FC236}">
                <a16:creationId xmlns:a16="http://schemas.microsoft.com/office/drawing/2014/main" id="{CC2A1345-E649-EFFA-B5A4-64A4C3193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4929" y="3429000"/>
            <a:ext cx="5104765" cy="3348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712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2800" b="1" dirty="0"/>
              <a:t>1.3Form Fill-in</a:t>
            </a:r>
            <a:r>
              <a:rPr lang="en-IN" sz="2800" dirty="0"/>
              <a:t>:</a:t>
            </a:r>
          </a:p>
          <a:p>
            <a:pPr marL="0" indent="0">
              <a:buNone/>
            </a:pPr>
            <a:r>
              <a:rPr lang="en-IN" sz="2800" b="1" dirty="0"/>
              <a:t>Advantages</a:t>
            </a:r>
          </a:p>
          <a:p>
            <a:r>
              <a:rPr lang="en-IN" sz="2800" dirty="0"/>
              <a:t>Forms are easy to understand because they look like paper forms most people use it.</a:t>
            </a:r>
          </a:p>
          <a:p>
            <a:r>
              <a:rPr lang="en-IN" sz="2800" dirty="0"/>
              <a:t> Well-designed forms help users to quickly enter information.</a:t>
            </a:r>
          </a:p>
          <a:p>
            <a:r>
              <a:rPr lang="en-IN" sz="2800" b="1" dirty="0"/>
              <a:t>Disadvantages</a:t>
            </a:r>
          </a:p>
          <a:p>
            <a:r>
              <a:rPr lang="en-IN" sz="2800" dirty="0"/>
              <a:t>A poorly designed form can be frustrating and slow to complete. </a:t>
            </a:r>
          </a:p>
        </p:txBody>
      </p:sp>
    </p:spTree>
    <p:extLst>
      <p:ext uri="{BB962C8B-B14F-4D97-AF65-F5344CB8AC3E}">
        <p14:creationId xmlns:p14="http://schemas.microsoft.com/office/powerpoint/2010/main" val="736457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2800" b="1" dirty="0"/>
              <a:t>1.4 Direct Manipulation</a:t>
            </a:r>
            <a:r>
              <a:rPr lang="en-IN" sz="2800" dirty="0"/>
              <a:t> :</a:t>
            </a:r>
          </a:p>
          <a:p>
            <a:r>
              <a:rPr lang="en-IN" sz="2400" b="1" dirty="0"/>
              <a:t>Direct Manipulation</a:t>
            </a:r>
            <a:r>
              <a:rPr lang="en-IN" sz="2400" dirty="0"/>
              <a:t> is an interaction style where users directly interact with the objects on the screen. </a:t>
            </a:r>
          </a:p>
          <a:p>
            <a:r>
              <a:rPr lang="en-IN" sz="2400" dirty="0"/>
              <a:t>For example, icons, buttons, and sliders.</a:t>
            </a:r>
            <a:endParaRPr lang="en-IN" sz="2800" dirty="0"/>
          </a:p>
          <a:p>
            <a:r>
              <a:rPr lang="en-IN" sz="2400" dirty="0"/>
              <a:t>Instead of typing commands or selecting from menus, users use pointing devices like a mouse or joystick.</a:t>
            </a:r>
          </a:p>
          <a:p>
            <a:r>
              <a:rPr lang="en-IN" sz="2400" dirty="0"/>
              <a:t>Users navigate the interface using visual elements like menu bars and pull-down menus.</a:t>
            </a:r>
            <a:endParaRPr lang="en-IN" sz="2800" dirty="0"/>
          </a:p>
        </p:txBody>
      </p:sp>
    </p:spTree>
    <p:extLst>
      <p:ext uri="{BB962C8B-B14F-4D97-AF65-F5344CB8AC3E}">
        <p14:creationId xmlns:p14="http://schemas.microsoft.com/office/powerpoint/2010/main" val="1795725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2800" b="1" dirty="0"/>
              <a:t>1.4 Direct Manipulation</a:t>
            </a:r>
            <a:r>
              <a:rPr lang="en-IN" sz="2800" dirty="0"/>
              <a:t> :</a:t>
            </a:r>
          </a:p>
          <a:p>
            <a:pPr marL="0" indent="0">
              <a:buNone/>
            </a:pPr>
            <a:r>
              <a:rPr lang="en-IN" sz="2800" b="1" dirty="0"/>
              <a:t>Advantages</a:t>
            </a:r>
          </a:p>
          <a:p>
            <a:r>
              <a:rPr lang="en-IN" sz="2400" dirty="0"/>
              <a:t>Users can see the effects of their actions immediately, making it easier to understand.</a:t>
            </a:r>
          </a:p>
          <a:p>
            <a:r>
              <a:rPr lang="en-IN" sz="2400" dirty="0"/>
              <a:t>Users receive immediate visual feedback from the system, helping them understand what actions they are performing.</a:t>
            </a:r>
          </a:p>
          <a:p>
            <a:r>
              <a:rPr lang="en-IN" sz="2800" b="1" dirty="0"/>
              <a:t>Disadvantages</a:t>
            </a:r>
          </a:p>
          <a:p>
            <a:r>
              <a:rPr lang="en-IN" sz="2400" dirty="0"/>
              <a:t>Limited screen space can make it difficult to display all necessary objects and options.</a:t>
            </a:r>
          </a:p>
          <a:p>
            <a:r>
              <a:rPr lang="en-IN" sz="2400" dirty="0"/>
              <a:t>Direct manipulation interfaces can require more computing power and resources to support graphics and interactivity.</a:t>
            </a:r>
          </a:p>
          <a:p>
            <a:pPr marL="0" indent="0">
              <a:buNone/>
            </a:pPr>
            <a:r>
              <a:rPr lang="en-IN" sz="2800" dirty="0"/>
              <a:t> </a:t>
            </a:r>
          </a:p>
        </p:txBody>
      </p:sp>
    </p:spTree>
    <p:extLst>
      <p:ext uri="{BB962C8B-B14F-4D97-AF65-F5344CB8AC3E}">
        <p14:creationId xmlns:p14="http://schemas.microsoft.com/office/powerpoint/2010/main" val="121775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888F63-13C2-58F8-FC58-7601375BB2D5}"/>
              </a:ext>
            </a:extLst>
          </p:cNvPr>
          <p:cNvSpPr>
            <a:spLocks noGrp="1"/>
          </p:cNvSpPr>
          <p:nvPr>
            <p:ph type="title"/>
          </p:nvPr>
        </p:nvSpPr>
        <p:spPr/>
        <p:txBody>
          <a:bodyPr>
            <a:normAutofit/>
          </a:bodyPr>
          <a:lstStyle/>
          <a:p>
            <a:r>
              <a:rPr lang="en-IN" dirty="0">
                <a:solidFill>
                  <a:srgbClr val="FF0000"/>
                </a:solidFill>
                <a:latin typeface="Gill Sans MT" panose="020B0502020104020203" pitchFamily="34" charset="77"/>
              </a:rPr>
              <a:t>Defining the User Interface</a:t>
            </a:r>
            <a:br>
              <a:rPr lang="en-IN" dirty="0">
                <a:solidFill>
                  <a:srgbClr val="FF0000"/>
                </a:solidFill>
                <a:latin typeface="Gill Sans MT" panose="020B0502020104020203" pitchFamily="34" charset="77"/>
              </a:rPr>
            </a:br>
            <a:endParaRPr lang="en-US" dirty="0"/>
          </a:p>
        </p:txBody>
      </p:sp>
      <p:sp>
        <p:nvSpPr>
          <p:cNvPr id="2" name="Content Placeholder 1">
            <a:extLst>
              <a:ext uri="{FF2B5EF4-FFF2-40B4-BE49-F238E27FC236}">
                <a16:creationId xmlns:a16="http://schemas.microsoft.com/office/drawing/2014/main" id="{2D005708-3E6E-A9D4-F9A1-65C5F17BDA2C}"/>
              </a:ext>
            </a:extLst>
          </p:cNvPr>
          <p:cNvSpPr>
            <a:spLocks noGrp="1"/>
          </p:cNvSpPr>
          <p:nvPr>
            <p:ph idx="1"/>
          </p:nvPr>
        </p:nvSpPr>
        <p:spPr/>
        <p:txBody>
          <a:bodyPr/>
          <a:lstStyle/>
          <a:p>
            <a:pPr marL="457200" indent="-457200"/>
            <a:r>
              <a:rPr lang="en-IN" sz="2800" dirty="0">
                <a:latin typeface="Gill Sans MT" panose="020B0502020104020203" pitchFamily="34" charset="77"/>
              </a:rPr>
              <a:t>Human-Computer Interaction (HCI)</a:t>
            </a:r>
          </a:p>
          <a:p>
            <a:pPr marL="457200" indent="-457200"/>
            <a:r>
              <a:rPr lang="en-IN" sz="2800" dirty="0">
                <a:latin typeface="Gill Sans MT" panose="020B0502020104020203" pitchFamily="34" charset="77"/>
              </a:rPr>
              <a:t>User Interface (UI) Components.</a:t>
            </a:r>
          </a:p>
          <a:p>
            <a:pPr marL="457200" indent="-457200"/>
            <a:r>
              <a:rPr lang="en-IN" sz="2800" dirty="0">
                <a:latin typeface="Gill Sans MT" panose="020B0502020104020203" pitchFamily="34" charset="77"/>
              </a:rPr>
              <a:t>Input Components</a:t>
            </a:r>
          </a:p>
          <a:p>
            <a:pPr marL="457200" indent="-457200"/>
            <a:r>
              <a:rPr lang="en-IN" sz="2800" dirty="0">
                <a:latin typeface="Gill Sans MT" panose="020B0502020104020203" pitchFamily="34" charset="77"/>
              </a:rPr>
              <a:t>Output Components</a:t>
            </a:r>
          </a:p>
          <a:p>
            <a:pPr marL="457200" indent="-457200"/>
            <a:r>
              <a:rPr lang="en-IN" sz="2800" dirty="0">
                <a:latin typeface="Gill Sans MT" panose="020B0502020104020203" pitchFamily="34" charset="77"/>
              </a:rPr>
              <a:t>Effective Interface Design</a:t>
            </a:r>
          </a:p>
          <a:p>
            <a:endParaRPr lang="en-US" dirty="0"/>
          </a:p>
        </p:txBody>
      </p:sp>
      <p:sp>
        <p:nvSpPr>
          <p:cNvPr id="4" name="Footer Placeholder 3">
            <a:extLst>
              <a:ext uri="{FF2B5EF4-FFF2-40B4-BE49-F238E27FC236}">
                <a16:creationId xmlns:a16="http://schemas.microsoft.com/office/drawing/2014/main" id="{32B91A73-F79F-9235-7430-4E76A98EE00E}"/>
              </a:ext>
            </a:extLst>
          </p:cNvPr>
          <p:cNvSpPr>
            <a:spLocks noGrp="1"/>
          </p:cNvSpPr>
          <p:nvPr>
            <p:ph type="ftr" sz="quarter" idx="11"/>
          </p:nvPr>
        </p:nvSpPr>
        <p:spPr/>
        <p:txBody>
          <a:bodyPr/>
          <a:lstStyle/>
          <a:p>
            <a:pPr>
              <a:defRPr/>
            </a:pPr>
            <a:r>
              <a:rPr lang="en-US"/>
              <a:t>UNIT-1</a:t>
            </a:r>
          </a:p>
        </p:txBody>
      </p:sp>
    </p:spTree>
    <p:extLst>
      <p:ext uri="{BB962C8B-B14F-4D97-AF65-F5344CB8AC3E}">
        <p14:creationId xmlns:p14="http://schemas.microsoft.com/office/powerpoint/2010/main" val="30500984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656971"/>
            <a:ext cx="10178322" cy="5818644"/>
          </a:xfrm>
        </p:spPr>
        <p:txBody>
          <a:bodyPr>
            <a:noAutofit/>
          </a:bodyPr>
          <a:lstStyle/>
          <a:p>
            <a:pPr marL="0" indent="0">
              <a:buNone/>
            </a:pPr>
            <a:r>
              <a:rPr lang="en-IN" sz="2800" b="1" dirty="0"/>
              <a:t>1.5 Anthropomorphic Interface </a:t>
            </a:r>
            <a:r>
              <a:rPr lang="en-IN" sz="2800" dirty="0"/>
              <a:t>:</a:t>
            </a:r>
          </a:p>
          <a:p>
            <a:pPr marL="0" indent="0">
              <a:buNone/>
            </a:pPr>
            <a:r>
              <a:rPr lang="en-IN" sz="2800" b="1" dirty="0"/>
              <a:t>Anthropomorphic Interface</a:t>
            </a:r>
            <a:r>
              <a:rPr lang="en-IN" sz="2800" dirty="0"/>
              <a:t>: This type of interface aims to interact with people the same way humans interact with each other.</a:t>
            </a:r>
          </a:p>
          <a:p>
            <a:pPr marL="0" indent="0">
              <a:buNone/>
            </a:pPr>
            <a:r>
              <a:rPr lang="en-IN" sz="2800" dirty="0"/>
              <a:t>It includes natural language dialogues, hand gestures, facial expressions, and eye movements.</a:t>
            </a:r>
          </a:p>
        </p:txBody>
      </p:sp>
      <p:pic>
        <p:nvPicPr>
          <p:cNvPr id="8194" name="Picture 2" descr="Anthropomorphic user interface | Download Scientific Diagram">
            <a:extLst>
              <a:ext uri="{FF2B5EF4-FFF2-40B4-BE49-F238E27FC236}">
                <a16:creationId xmlns:a16="http://schemas.microsoft.com/office/drawing/2014/main" id="{1F038133-5501-800B-CBFA-4A94C00D0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2635" y="3355979"/>
            <a:ext cx="3656330" cy="3255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3750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2800" b="1" dirty="0"/>
              <a:t>1.5 Anthropomorphic Interface </a:t>
            </a:r>
            <a:r>
              <a:rPr lang="en-IN" sz="2800" dirty="0"/>
              <a:t>:</a:t>
            </a:r>
          </a:p>
          <a:p>
            <a:pPr marL="0" indent="0">
              <a:buNone/>
            </a:pPr>
            <a:r>
              <a:rPr lang="en-IN" sz="2800" b="1" dirty="0"/>
              <a:t>Advantages</a:t>
            </a:r>
          </a:p>
          <a:p>
            <a:r>
              <a:rPr lang="en-IN" sz="2800" dirty="0"/>
              <a:t>These interfaces mimic human behaviour, making them feel more intuitive and natural. </a:t>
            </a:r>
          </a:p>
          <a:p>
            <a:r>
              <a:rPr lang="en-IN" sz="2800" b="1" dirty="0"/>
              <a:t>Disadvantages</a:t>
            </a:r>
          </a:p>
          <a:p>
            <a:pPr>
              <a:buFont typeface="Arial" panose="020B0604020202020204" pitchFamily="34" charset="0"/>
              <a:buChar char="•"/>
            </a:pPr>
            <a:r>
              <a:rPr lang="en-IN" sz="2000" dirty="0"/>
              <a:t>Developing these interfaces requires a deep understanding of human </a:t>
            </a:r>
            <a:r>
              <a:rPr lang="en-IN" sz="2000" dirty="0" err="1"/>
              <a:t>behavior</a:t>
            </a:r>
            <a:r>
              <a:rPr lang="en-IN" sz="2000" dirty="0"/>
              <a:t> and advanced technology.</a:t>
            </a:r>
          </a:p>
          <a:p>
            <a:endParaRPr lang="en-IN" sz="2400" dirty="0"/>
          </a:p>
          <a:p>
            <a:pPr marL="0" indent="0">
              <a:buNone/>
            </a:pPr>
            <a:r>
              <a:rPr lang="en-IN" sz="2800" dirty="0"/>
              <a:t> </a:t>
            </a:r>
          </a:p>
        </p:txBody>
      </p:sp>
    </p:spTree>
    <p:extLst>
      <p:ext uri="{BB962C8B-B14F-4D97-AF65-F5344CB8AC3E}">
        <p14:creationId xmlns:p14="http://schemas.microsoft.com/office/powerpoint/2010/main" val="3625333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1AB9-6EBC-6B79-CF7C-7250F8D520CE}"/>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5CE7754B-1E16-CEBD-9F4D-29828E2CF2A5}"/>
              </a:ext>
            </a:extLst>
          </p:cNvPr>
          <p:cNvPicPr>
            <a:picLocks noGrp="1" noChangeAspect="1"/>
          </p:cNvPicPr>
          <p:nvPr>
            <p:ph idx="1"/>
          </p:nvPr>
        </p:nvPicPr>
        <p:blipFill>
          <a:blip r:embed="rId2"/>
          <a:stretch>
            <a:fillRect/>
          </a:stretch>
        </p:blipFill>
        <p:spPr>
          <a:xfrm>
            <a:off x="2229141" y="2081048"/>
            <a:ext cx="8724900" cy="3815255"/>
          </a:xfrm>
        </p:spPr>
      </p:pic>
    </p:spTree>
    <p:extLst>
      <p:ext uri="{BB962C8B-B14F-4D97-AF65-F5344CB8AC3E}">
        <p14:creationId xmlns:p14="http://schemas.microsoft.com/office/powerpoint/2010/main" val="1148440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E87F-9F8F-D8EB-33F2-DD19FB82D6C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CF871AF-5381-F636-FC72-AF8684031505}"/>
              </a:ext>
            </a:extLst>
          </p:cNvPr>
          <p:cNvPicPr>
            <a:picLocks noGrp="1" noChangeAspect="1"/>
          </p:cNvPicPr>
          <p:nvPr>
            <p:ph idx="1"/>
          </p:nvPr>
        </p:nvPicPr>
        <p:blipFill>
          <a:blip r:embed="rId2"/>
          <a:stretch>
            <a:fillRect/>
          </a:stretch>
        </p:blipFill>
        <p:spPr>
          <a:xfrm>
            <a:off x="599090" y="0"/>
            <a:ext cx="11592910" cy="6858000"/>
          </a:xfrm>
          <a:prstGeom prst="rect">
            <a:avLst/>
          </a:prstGeom>
        </p:spPr>
      </p:pic>
    </p:spTree>
    <p:extLst>
      <p:ext uri="{BB962C8B-B14F-4D97-AF65-F5344CB8AC3E}">
        <p14:creationId xmlns:p14="http://schemas.microsoft.com/office/powerpoint/2010/main" val="10443527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2.</a:t>
            </a:r>
            <a:r>
              <a:rPr lang="en-IN" sz="2700" b="1" dirty="0">
                <a:solidFill>
                  <a:srgbClr val="FF0000"/>
                </a:solidFill>
                <a:effectLst/>
                <a:latin typeface="+mn-lt"/>
              </a:rPr>
              <a:t> The Concept of Direct Manipulation </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r>
              <a:rPr lang="en-IN" sz="3200" dirty="0"/>
              <a:t>A type of graphical system where users interact directly with on-screen </a:t>
            </a:r>
            <a:r>
              <a:rPr lang="en-IN" sz="3200" dirty="0" err="1"/>
              <a:t>elements.The</a:t>
            </a:r>
            <a:r>
              <a:rPr lang="en-IN" sz="3200" dirty="0"/>
              <a:t> characteristics include</a:t>
            </a:r>
          </a:p>
          <a:p>
            <a:r>
              <a:rPr lang="en-IN" sz="3200" dirty="0">
                <a:effectLst/>
                <a:latin typeface="Gill Sans MT" panose="020B0502020104020203" pitchFamily="34" charset="77"/>
              </a:rPr>
              <a:t>The system is portrayed as an extension of the real world. </a:t>
            </a:r>
            <a:endParaRPr lang="en-IN" sz="3200" dirty="0">
              <a:latin typeface="Gill Sans MT" panose="020B0502020104020203" pitchFamily="34" charset="77"/>
            </a:endParaRPr>
          </a:p>
          <a:p>
            <a:r>
              <a:rPr lang="en-IN" sz="3200" dirty="0">
                <a:effectLst/>
                <a:latin typeface="Gill Sans MT" panose="020B0502020104020203" pitchFamily="34" charset="77"/>
              </a:rPr>
              <a:t>Objects and actions are continuously visible. </a:t>
            </a:r>
            <a:endParaRPr lang="en-IN" sz="3200" dirty="0">
              <a:latin typeface="Gill Sans MT" panose="020B0502020104020203" pitchFamily="34" charset="77"/>
            </a:endParaRPr>
          </a:p>
          <a:p>
            <a:r>
              <a:rPr lang="en-IN" sz="3200" dirty="0">
                <a:effectLst/>
                <a:latin typeface="Gill Sans MT" panose="020B0502020104020203" pitchFamily="34" charset="77"/>
              </a:rPr>
              <a:t>Actions are rapid and incremental with visible display of results. </a:t>
            </a:r>
            <a:endParaRPr lang="en-IN" sz="3200" dirty="0">
              <a:latin typeface="Gill Sans MT" panose="020B0502020104020203" pitchFamily="34" charset="77"/>
            </a:endParaRPr>
          </a:p>
          <a:p>
            <a:r>
              <a:rPr lang="en-IN" sz="3200" dirty="0">
                <a:effectLst/>
                <a:latin typeface="Gill Sans MT" panose="020B0502020104020203" pitchFamily="34" charset="77"/>
              </a:rPr>
              <a:t>Incremental actions are easily reversible. </a:t>
            </a:r>
            <a:endParaRPr lang="en-IN" sz="3200" dirty="0">
              <a:latin typeface="Gill Sans MT" panose="020B0502020104020203" pitchFamily="34" charset="77"/>
            </a:endParaRPr>
          </a:p>
          <a:p>
            <a:endParaRPr lang="en-IN" sz="3200" dirty="0"/>
          </a:p>
          <a:p>
            <a:pPr marL="0" indent="0">
              <a:buNone/>
            </a:pPr>
            <a:r>
              <a:rPr lang="en-IN" sz="2800" dirty="0"/>
              <a:t> </a:t>
            </a:r>
          </a:p>
        </p:txBody>
      </p:sp>
    </p:spTree>
    <p:extLst>
      <p:ext uri="{BB962C8B-B14F-4D97-AF65-F5344CB8AC3E}">
        <p14:creationId xmlns:p14="http://schemas.microsoft.com/office/powerpoint/2010/main" val="640003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2.</a:t>
            </a:r>
            <a:r>
              <a:rPr lang="en-IN" sz="2700" b="1" dirty="0">
                <a:solidFill>
                  <a:srgbClr val="FF0000"/>
                </a:solidFill>
                <a:effectLst/>
                <a:latin typeface="+mn-lt"/>
              </a:rPr>
              <a:t> The Concept of Direct Manipulation </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3200" dirty="0">
                <a:solidFill>
                  <a:srgbClr val="FF0000"/>
                </a:solidFill>
                <a:effectLst/>
                <a:latin typeface="Gill Sans MT" panose="020B0502020104020203" pitchFamily="34" charset="77"/>
              </a:rPr>
              <a:t>2.1The system is portrayed as an extension of the real world. </a:t>
            </a:r>
            <a:endParaRPr lang="en-IN" sz="3200" dirty="0">
              <a:solidFill>
                <a:srgbClr val="FF0000"/>
              </a:solidFill>
              <a:latin typeface="Gill Sans MT" panose="020B0502020104020203" pitchFamily="34" charset="77"/>
            </a:endParaRPr>
          </a:p>
          <a:p>
            <a:r>
              <a:rPr lang="en-IN" sz="2800" dirty="0"/>
              <a:t>The system replicates real-world objects and actions on the screen.</a:t>
            </a:r>
          </a:p>
          <a:p>
            <a:r>
              <a:rPr lang="en-IN" sz="2800" dirty="0"/>
              <a:t>Users interact with these objects as they would in the real world, making the interface intuitive.</a:t>
            </a:r>
          </a:p>
          <a:p>
            <a:r>
              <a:rPr lang="en-IN" sz="2800" dirty="0"/>
              <a:t>A computer desktop mimics a real desk, with files and folders.</a:t>
            </a:r>
            <a:endParaRPr lang="en-IN" sz="3200" dirty="0"/>
          </a:p>
          <a:p>
            <a:pPr marL="0" indent="0">
              <a:buNone/>
            </a:pPr>
            <a:r>
              <a:rPr lang="en-IN" sz="2800" dirty="0"/>
              <a:t> </a:t>
            </a:r>
          </a:p>
        </p:txBody>
      </p:sp>
    </p:spTree>
    <p:extLst>
      <p:ext uri="{BB962C8B-B14F-4D97-AF65-F5344CB8AC3E}">
        <p14:creationId xmlns:p14="http://schemas.microsoft.com/office/powerpoint/2010/main" val="2067389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2.</a:t>
            </a:r>
            <a:r>
              <a:rPr lang="en-IN" sz="2700" b="1" dirty="0">
                <a:solidFill>
                  <a:srgbClr val="FF0000"/>
                </a:solidFill>
                <a:effectLst/>
                <a:latin typeface="+mn-lt"/>
              </a:rPr>
              <a:t> The Concept of Direct Manipulation </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3200" dirty="0">
                <a:solidFill>
                  <a:srgbClr val="FF0000"/>
                </a:solidFill>
                <a:effectLst/>
                <a:latin typeface="Gill Sans MT" panose="020B0502020104020203" pitchFamily="34" charset="77"/>
              </a:rPr>
              <a:t>2.2 Objects and actions are continuously visible. </a:t>
            </a:r>
            <a:endParaRPr lang="en-IN" sz="3200" dirty="0">
              <a:solidFill>
                <a:srgbClr val="FF0000"/>
              </a:solidFill>
              <a:latin typeface="Gill Sans MT" panose="020B0502020104020203" pitchFamily="34" charset="77"/>
            </a:endParaRPr>
          </a:p>
          <a:p>
            <a:r>
              <a:rPr lang="en-IN" sz="2800" dirty="0"/>
              <a:t>Just like how objects on a physical desk are always visible and accessible, in a direct manipulation interface, screen objects are continuously visible.</a:t>
            </a:r>
          </a:p>
          <a:p>
            <a:r>
              <a:rPr lang="en-IN" sz="2800" dirty="0" err="1"/>
              <a:t>Eg</a:t>
            </a:r>
            <a:r>
              <a:rPr lang="en-IN" sz="2800" dirty="0"/>
              <a:t>: how icons on a computer desktop are always visible, and users can interact with them by clicking or dragging.</a:t>
            </a:r>
            <a:endParaRPr lang="en-IN" sz="3200" dirty="0"/>
          </a:p>
          <a:p>
            <a:pPr marL="0" indent="0">
              <a:buNone/>
            </a:pPr>
            <a:r>
              <a:rPr lang="en-IN" sz="2800" dirty="0"/>
              <a:t> </a:t>
            </a:r>
            <a:r>
              <a:rPr lang="en-IN" sz="2400" dirty="0">
                <a:solidFill>
                  <a:srgbClr val="FF0000"/>
                </a:solidFill>
              </a:rPr>
              <a:t>Advantages</a:t>
            </a:r>
          </a:p>
          <a:p>
            <a:r>
              <a:rPr lang="en-IN" sz="2400" dirty="0"/>
              <a:t>Actions are rapid and incremental with immediate display of results, making the system responsive and user-friendly.</a:t>
            </a:r>
          </a:p>
          <a:p>
            <a:r>
              <a:rPr lang="en-IN" sz="2400" dirty="0"/>
              <a:t>Easy to understand</a:t>
            </a:r>
            <a:endParaRPr lang="en-IN" sz="2800" dirty="0"/>
          </a:p>
        </p:txBody>
      </p:sp>
    </p:spTree>
    <p:extLst>
      <p:ext uri="{BB962C8B-B14F-4D97-AF65-F5344CB8AC3E}">
        <p14:creationId xmlns:p14="http://schemas.microsoft.com/office/powerpoint/2010/main" val="136315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2.</a:t>
            </a:r>
            <a:r>
              <a:rPr lang="en-IN" sz="2700" b="1" dirty="0">
                <a:solidFill>
                  <a:srgbClr val="FF0000"/>
                </a:solidFill>
                <a:effectLst/>
                <a:latin typeface="+mn-lt"/>
              </a:rPr>
              <a:t> The Concept of Direct Manipulation </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en-IN" sz="3200" dirty="0">
                <a:solidFill>
                  <a:srgbClr val="FF0000"/>
                </a:solidFill>
                <a:effectLst/>
                <a:latin typeface="Gill Sans MT" panose="020B0502020104020203" pitchFamily="34" charset="77"/>
              </a:rPr>
              <a:t>2.3 Actions are rapid and incremental with visible display of results. </a:t>
            </a:r>
            <a:endParaRPr lang="en-IN" sz="3200" dirty="0">
              <a:solidFill>
                <a:srgbClr val="FF0000"/>
              </a:solidFill>
              <a:latin typeface="Gill Sans MT" panose="020B0502020104020203" pitchFamily="34" charset="77"/>
            </a:endParaRPr>
          </a:p>
          <a:p>
            <a:r>
              <a:rPr lang="en-IN" sz="2800" dirty="0"/>
              <a:t>Actions are designed to be quick and happen in small steps. This means users can see the effects of their actions right away, without waiting (They can’t touch).</a:t>
            </a:r>
          </a:p>
          <a:p>
            <a:r>
              <a:rPr lang="en-IN" sz="2800" dirty="0"/>
              <a:t>In addition to visual feedback, some systems also provide sounds to indicate that an action has been performed. This is called auditory feedback.(</a:t>
            </a:r>
            <a:r>
              <a:rPr lang="en-IN" sz="2800" dirty="0" err="1"/>
              <a:t>eg</a:t>
            </a:r>
            <a:r>
              <a:rPr lang="en-IN" sz="2800" dirty="0"/>
              <a:t>: Trash Button)</a:t>
            </a:r>
          </a:p>
          <a:p>
            <a:endParaRPr lang="en-IN" sz="2800" dirty="0"/>
          </a:p>
          <a:p>
            <a:pPr marL="0" indent="0">
              <a:buNone/>
            </a:pPr>
            <a:r>
              <a:rPr lang="en-IN" sz="2800" dirty="0"/>
              <a:t> </a:t>
            </a:r>
          </a:p>
        </p:txBody>
      </p:sp>
    </p:spTree>
    <p:extLst>
      <p:ext uri="{BB962C8B-B14F-4D97-AF65-F5344CB8AC3E}">
        <p14:creationId xmlns:p14="http://schemas.microsoft.com/office/powerpoint/2010/main" val="1806032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2.</a:t>
            </a:r>
            <a:r>
              <a:rPr lang="en-IN" sz="2700" b="1" dirty="0">
                <a:solidFill>
                  <a:srgbClr val="FF0000"/>
                </a:solidFill>
                <a:effectLst/>
                <a:latin typeface="+mn-lt"/>
              </a:rPr>
              <a:t> The Concept of Direct Manipulation </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3200" dirty="0">
                <a:solidFill>
                  <a:srgbClr val="FF0000"/>
                </a:solidFill>
                <a:effectLst/>
                <a:latin typeface="Gill Sans MT" panose="020B0502020104020203" pitchFamily="34" charset="77"/>
              </a:rPr>
              <a:t>2.4 Incremental actions are easily reversible. </a:t>
            </a:r>
          </a:p>
          <a:p>
            <a:r>
              <a:rPr lang="en-IN" sz="2800" dirty="0">
                <a:effectLst/>
                <a:latin typeface="Gill Sans MT" panose="020B0502020104020203" pitchFamily="34" charset="77"/>
              </a:rPr>
              <a:t>Finally, actions, if discovered to be incorrect or not desired, can be easily undone. </a:t>
            </a:r>
            <a:endParaRPr lang="en-IN" sz="2800" dirty="0">
              <a:latin typeface="Gill Sans MT" panose="020B0502020104020203" pitchFamily="34" charset="77"/>
            </a:endParaRPr>
          </a:p>
          <a:p>
            <a:pPr marL="0" indent="0">
              <a:buNone/>
            </a:pPr>
            <a:endParaRPr lang="en-IN" sz="3200" dirty="0">
              <a:solidFill>
                <a:srgbClr val="FF0000"/>
              </a:solidFill>
              <a:latin typeface="Gill Sans MT" panose="020B0502020104020203" pitchFamily="34" charset="77"/>
            </a:endParaRPr>
          </a:p>
          <a:p>
            <a:endParaRPr lang="en-IN" sz="3200" dirty="0"/>
          </a:p>
          <a:p>
            <a:pPr marL="0" indent="0">
              <a:buNone/>
            </a:pPr>
            <a:r>
              <a:rPr lang="en-IN" sz="2800" dirty="0"/>
              <a:t> </a:t>
            </a:r>
          </a:p>
        </p:txBody>
      </p:sp>
    </p:spTree>
    <p:extLst>
      <p:ext uri="{BB962C8B-B14F-4D97-AF65-F5344CB8AC3E}">
        <p14:creationId xmlns:p14="http://schemas.microsoft.com/office/powerpoint/2010/main" val="38221442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01A262C-1BC0-CDA2-379C-36A90E53A88F}"/>
              </a:ext>
            </a:extLst>
          </p:cNvPr>
          <p:cNvPicPr>
            <a:picLocks noChangeAspect="1"/>
          </p:cNvPicPr>
          <p:nvPr/>
        </p:nvPicPr>
        <p:blipFill>
          <a:blip r:embed="rId2"/>
          <a:stretch>
            <a:fillRect/>
          </a:stretch>
        </p:blipFill>
        <p:spPr>
          <a:xfrm>
            <a:off x="940527" y="108494"/>
            <a:ext cx="10659290" cy="6749506"/>
          </a:xfrm>
          <a:prstGeom prst="rect">
            <a:avLst/>
          </a:prstGeom>
        </p:spPr>
      </p:pic>
    </p:spTree>
    <p:extLst>
      <p:ext uri="{BB962C8B-B14F-4D97-AF65-F5344CB8AC3E}">
        <p14:creationId xmlns:p14="http://schemas.microsoft.com/office/powerpoint/2010/main" val="315076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3C6AF1-9C38-7841-BE55-E7647EDDC830}"/>
              </a:ext>
            </a:extLst>
          </p:cNvPr>
          <p:cNvSpPr>
            <a:spLocks noGrp="1"/>
          </p:cNvSpPr>
          <p:nvPr>
            <p:ph type="title"/>
          </p:nvPr>
        </p:nvSpPr>
        <p:spPr/>
        <p:txBody>
          <a:bodyPr>
            <a:normAutofit fontScale="90000"/>
          </a:bodyPr>
          <a:lstStyle/>
          <a:p>
            <a:r>
              <a:rPr lang="en-IN" dirty="0">
                <a:solidFill>
                  <a:srgbClr val="FF0000"/>
                </a:solidFill>
                <a:latin typeface="Gill Sans MT" panose="020B0502020104020203" pitchFamily="34" charset="77"/>
              </a:rPr>
              <a:t>Human-Computer Interaction (HCI)</a:t>
            </a:r>
            <a:br>
              <a:rPr lang="en-IN" dirty="0">
                <a:latin typeface="Gill Sans MT" panose="020B0502020104020203" pitchFamily="34" charset="77"/>
              </a:rPr>
            </a:br>
            <a:endParaRPr lang="en-US" dirty="0"/>
          </a:p>
        </p:txBody>
      </p:sp>
      <p:sp>
        <p:nvSpPr>
          <p:cNvPr id="2" name="Content Placeholder 1">
            <a:extLst>
              <a:ext uri="{FF2B5EF4-FFF2-40B4-BE49-F238E27FC236}">
                <a16:creationId xmlns:a16="http://schemas.microsoft.com/office/drawing/2014/main" id="{37982679-F3C2-20BF-D826-23F9040B8308}"/>
              </a:ext>
            </a:extLst>
          </p:cNvPr>
          <p:cNvSpPr>
            <a:spLocks noGrp="1"/>
          </p:cNvSpPr>
          <p:nvPr>
            <p:ph idx="1"/>
          </p:nvPr>
        </p:nvSpPr>
        <p:spPr/>
        <p:txBody>
          <a:bodyPr/>
          <a:lstStyle/>
          <a:p>
            <a:pPr>
              <a:buFont typeface="Arial" panose="020B0604020202020204" pitchFamily="34" charset="0"/>
              <a:buChar char="•"/>
            </a:pPr>
            <a:r>
              <a:rPr lang="en-IN" dirty="0">
                <a:latin typeface="Gill Sans MT" panose="020B0502020104020203" pitchFamily="34" charset="77"/>
              </a:rPr>
              <a:t>HCI involves the study, planning, and design of how people and computers work together to meet user needs effectively.</a:t>
            </a:r>
          </a:p>
          <a:p>
            <a:pPr>
              <a:buFont typeface="Arial" panose="020B0604020202020204" pitchFamily="34" charset="0"/>
              <a:buChar char="•"/>
            </a:pPr>
            <a:r>
              <a:rPr lang="en-IN" dirty="0">
                <a:latin typeface="Gill Sans MT" panose="020B0502020104020203" pitchFamily="34" charset="77"/>
              </a:rPr>
              <a:t>HCI designers consider user expectations, physical abilities, perceptual and information processing systems, and user enjoyment and attractiveness.</a:t>
            </a:r>
          </a:p>
          <a:p>
            <a:pPr>
              <a:buFont typeface="Arial" panose="020B0604020202020204" pitchFamily="34" charset="0"/>
              <a:buChar char="•"/>
            </a:pPr>
            <a:r>
              <a:rPr lang="en-IN" dirty="0">
                <a:latin typeface="Gill Sans MT" panose="020B0502020104020203" pitchFamily="34" charset="77"/>
              </a:rPr>
              <a:t>Technical characteristics and limitations of computer hardware and software are also considered.</a:t>
            </a:r>
          </a:p>
          <a:p>
            <a:endParaRPr lang="en-US" dirty="0"/>
          </a:p>
        </p:txBody>
      </p:sp>
      <p:sp>
        <p:nvSpPr>
          <p:cNvPr id="4" name="Footer Placeholder 3">
            <a:extLst>
              <a:ext uri="{FF2B5EF4-FFF2-40B4-BE49-F238E27FC236}">
                <a16:creationId xmlns:a16="http://schemas.microsoft.com/office/drawing/2014/main" id="{E518EF22-CCAF-EBC3-03FD-5E2B9BF84480}"/>
              </a:ext>
            </a:extLst>
          </p:cNvPr>
          <p:cNvSpPr>
            <a:spLocks noGrp="1"/>
          </p:cNvSpPr>
          <p:nvPr>
            <p:ph type="ftr" sz="quarter" idx="11"/>
          </p:nvPr>
        </p:nvSpPr>
        <p:spPr/>
        <p:txBody>
          <a:bodyPr/>
          <a:lstStyle/>
          <a:p>
            <a:pPr>
              <a:defRPr/>
            </a:pPr>
            <a:r>
              <a:rPr lang="en-US"/>
              <a:t>UNIT-1</a:t>
            </a:r>
          </a:p>
        </p:txBody>
      </p:sp>
    </p:spTree>
    <p:extLst>
      <p:ext uri="{BB962C8B-B14F-4D97-AF65-F5344CB8AC3E}">
        <p14:creationId xmlns:p14="http://schemas.microsoft.com/office/powerpoint/2010/main" val="9423705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3.</a:t>
            </a:r>
            <a:r>
              <a:rPr lang="en-IN" sz="2700" b="1" dirty="0">
                <a:solidFill>
                  <a:srgbClr val="FF0000"/>
                </a:solidFill>
                <a:effectLst/>
                <a:latin typeface="+mn-lt"/>
              </a:rPr>
              <a:t> The Characteristics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algn="just"/>
            <a:r>
              <a:rPr lang="en-IN" sz="2800" dirty="0"/>
              <a:t>A Graphical User Interface (GUI) is a type of user interface that allows users to interact with electronic devices using graphical icons, visual indicators, and elements such as windows, menus, and buttons, instead of relying solely on text-based commands.</a:t>
            </a:r>
            <a:endParaRPr lang="en-IN" sz="3200" dirty="0">
              <a:solidFill>
                <a:srgbClr val="FF0000"/>
              </a:solidFill>
              <a:latin typeface="Gill Sans MT" panose="020B0502020104020203" pitchFamily="34" charset="77"/>
            </a:endParaRPr>
          </a:p>
          <a:p>
            <a:endParaRPr lang="en-IN" sz="3200" dirty="0"/>
          </a:p>
          <a:p>
            <a:pPr marL="0" indent="0">
              <a:buNone/>
            </a:pPr>
            <a:r>
              <a:rPr lang="en-IN" sz="2800" dirty="0"/>
              <a:t> </a:t>
            </a:r>
          </a:p>
        </p:txBody>
      </p:sp>
    </p:spTree>
    <p:extLst>
      <p:ext uri="{BB962C8B-B14F-4D97-AF65-F5344CB8AC3E}">
        <p14:creationId xmlns:p14="http://schemas.microsoft.com/office/powerpoint/2010/main" val="35138517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3.</a:t>
            </a:r>
            <a:r>
              <a:rPr lang="en-IN" sz="2700" b="1" dirty="0">
                <a:solidFill>
                  <a:srgbClr val="FF0000"/>
                </a:solidFill>
                <a:effectLst/>
                <a:latin typeface="+mn-lt"/>
              </a:rPr>
              <a:t> The Characteristics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lgn="just">
              <a:buNone/>
            </a:pPr>
            <a:r>
              <a:rPr lang="en-IN" sz="2800" dirty="0"/>
              <a:t>The characteristics of the Graphical User Interface (GUI) include</a:t>
            </a:r>
          </a:p>
          <a:p>
            <a:pPr marL="0" indent="0" algn="just">
              <a:buNone/>
            </a:pPr>
            <a:r>
              <a:rPr lang="en-IN" sz="2800" b="1" dirty="0"/>
              <a:t>Sophisticated Visual Presentation</a:t>
            </a:r>
          </a:p>
          <a:p>
            <a:pPr marL="0" indent="0" algn="just">
              <a:buNone/>
            </a:pPr>
            <a:r>
              <a:rPr lang="en-IN" sz="2800" b="1" dirty="0"/>
              <a:t>Pick-and-Click Interaction</a:t>
            </a:r>
          </a:p>
          <a:p>
            <a:pPr marL="0" indent="0" algn="just">
              <a:buNone/>
            </a:pPr>
            <a:r>
              <a:rPr lang="en-IN" sz="2800" b="1" dirty="0"/>
              <a:t>Restricted Set of Interface Options</a:t>
            </a:r>
          </a:p>
          <a:p>
            <a:pPr marL="0" indent="0" algn="just">
              <a:buNone/>
            </a:pPr>
            <a:r>
              <a:rPr lang="en-IN" sz="2800" b="1" dirty="0"/>
              <a:t>Visualization</a:t>
            </a:r>
          </a:p>
          <a:p>
            <a:pPr marL="0" indent="0" algn="just">
              <a:buNone/>
            </a:pPr>
            <a:r>
              <a:rPr lang="en-IN" sz="2800" b="1" dirty="0"/>
              <a:t>Object Orientation</a:t>
            </a:r>
          </a:p>
          <a:p>
            <a:pPr marL="0" indent="0" algn="just">
              <a:buNone/>
            </a:pPr>
            <a:r>
              <a:rPr lang="en-IN" sz="2800" b="1" dirty="0"/>
              <a:t>Extensive Use of Recognition Memory</a:t>
            </a:r>
          </a:p>
          <a:p>
            <a:pPr marL="0" indent="0" algn="just">
              <a:buNone/>
            </a:pPr>
            <a:r>
              <a:rPr lang="en-IN" sz="2800" b="1" dirty="0"/>
              <a:t>Concurrent Performance of Functions</a:t>
            </a:r>
            <a:endParaRPr lang="en-IN" sz="3200" dirty="0"/>
          </a:p>
          <a:p>
            <a:pPr marL="0" indent="0">
              <a:buNone/>
            </a:pPr>
            <a:r>
              <a:rPr lang="en-IN" sz="2800" dirty="0"/>
              <a:t> </a:t>
            </a:r>
          </a:p>
        </p:txBody>
      </p:sp>
    </p:spTree>
    <p:extLst>
      <p:ext uri="{BB962C8B-B14F-4D97-AF65-F5344CB8AC3E}">
        <p14:creationId xmlns:p14="http://schemas.microsoft.com/office/powerpoint/2010/main" val="1733869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a:xfrm>
            <a:off x="1251678" y="201585"/>
            <a:ext cx="10178322" cy="1492132"/>
          </a:xfrm>
        </p:spPr>
        <p:txBody>
          <a:bodyPr>
            <a:normAutofit fontScale="90000"/>
          </a:bodyPr>
          <a:lstStyle/>
          <a:p>
            <a:pPr algn="ctr"/>
            <a:r>
              <a:rPr lang="en-IN" sz="2700" b="1" dirty="0">
                <a:solidFill>
                  <a:srgbClr val="FF0000"/>
                </a:solidFill>
                <a:latin typeface="+mn-lt"/>
              </a:rPr>
              <a:t>3.</a:t>
            </a:r>
            <a:r>
              <a:rPr lang="en-IN" sz="2700" b="1" dirty="0">
                <a:solidFill>
                  <a:srgbClr val="FF0000"/>
                </a:solidFill>
                <a:effectLst/>
                <a:latin typeface="+mn-lt"/>
              </a:rPr>
              <a:t> The Characteristics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665018"/>
            <a:ext cx="10178322" cy="5527964"/>
          </a:xfrm>
        </p:spPr>
        <p:txBody>
          <a:bodyPr>
            <a:noAutofit/>
          </a:bodyPr>
          <a:lstStyle/>
          <a:p>
            <a:pPr marL="0" indent="0" algn="just">
              <a:buNone/>
            </a:pPr>
            <a:r>
              <a:rPr lang="en-IN" sz="2800" b="1" dirty="0"/>
              <a:t>3.1 Sophisticated Visual Presentation</a:t>
            </a:r>
          </a:p>
          <a:p>
            <a:pPr marL="0" indent="0">
              <a:buNone/>
            </a:pPr>
            <a:r>
              <a:rPr lang="en-IN" sz="2800" dirty="0"/>
              <a:t> </a:t>
            </a:r>
            <a:r>
              <a:rPr lang="en-IN" sz="2400" dirty="0"/>
              <a:t>Visual presentation refers to everything we see on a computer screen.</a:t>
            </a:r>
          </a:p>
          <a:p>
            <a:r>
              <a:rPr lang="en-IN" sz="2400" b="1" dirty="0"/>
              <a:t>Visual Elements and Capabilities:</a:t>
            </a:r>
            <a:r>
              <a:rPr lang="en-IN" sz="2400" dirty="0"/>
              <a:t> Modern graphical systems display lines, drawings, icons, various fonts, up to 16 million </a:t>
            </a:r>
            <a:r>
              <a:rPr lang="en-IN" sz="2400" dirty="0" err="1"/>
              <a:t>colors</a:t>
            </a:r>
            <a:r>
              <a:rPr lang="en-IN" sz="2400" dirty="0"/>
              <a:t>, animations, photos, and videos.</a:t>
            </a:r>
          </a:p>
          <a:p>
            <a:r>
              <a:rPr lang="en-IN" sz="2400" b="1" dirty="0"/>
              <a:t>Interface Components:</a:t>
            </a:r>
            <a:r>
              <a:rPr lang="en-IN" sz="2400" dirty="0"/>
              <a:t> These include windows (primary, secondary, or dialog boxes), menus (menu bar, pull-down, pop-up, cascading), icons, and screen-based controls (text boxes, list boxes, combo boxes, settings, scroll bars, and buttons).</a:t>
            </a:r>
          </a:p>
          <a:p>
            <a:r>
              <a:rPr lang="en-IN" sz="2400" b="1" dirty="0"/>
              <a:t>Interaction Tools:</a:t>
            </a:r>
            <a:r>
              <a:rPr lang="en-IN" sz="2400" dirty="0"/>
              <a:t> Users interact with the interface using a mouse or pointing device and a cursor.</a:t>
            </a:r>
          </a:p>
          <a:p>
            <a:r>
              <a:rPr lang="en-IN" sz="2400" b="1" dirty="0"/>
              <a:t>Objective of Visual Presentation:</a:t>
            </a:r>
            <a:r>
              <a:rPr lang="en-IN" sz="2400" dirty="0"/>
              <a:t> The aim is to create an interface that is realistic, meaningful, simple, and clear, making it user-friendly and reflective of the real world.</a:t>
            </a:r>
          </a:p>
          <a:p>
            <a:pPr marL="0" indent="0">
              <a:buNone/>
            </a:pPr>
            <a:endParaRPr lang="en-IN" sz="2800" dirty="0"/>
          </a:p>
        </p:txBody>
      </p:sp>
    </p:spTree>
    <p:extLst>
      <p:ext uri="{BB962C8B-B14F-4D97-AF65-F5344CB8AC3E}">
        <p14:creationId xmlns:p14="http://schemas.microsoft.com/office/powerpoint/2010/main" val="4445577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3.</a:t>
            </a:r>
            <a:r>
              <a:rPr lang="en-IN" sz="2700" b="1" dirty="0">
                <a:solidFill>
                  <a:srgbClr val="FF0000"/>
                </a:solidFill>
                <a:effectLst/>
                <a:latin typeface="+mn-lt"/>
              </a:rPr>
              <a:t> The Characteristics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lgn="just">
              <a:buNone/>
            </a:pPr>
            <a:r>
              <a:rPr lang="en-IN" sz="2800" b="1" dirty="0"/>
              <a:t>3.2 Pick-and-Click Interaction</a:t>
            </a:r>
          </a:p>
          <a:p>
            <a:pPr marL="0" indent="0" algn="just">
              <a:buNone/>
            </a:pPr>
            <a:r>
              <a:rPr lang="en-IN" sz="2800" b="1" dirty="0"/>
              <a:t>Pick:</a:t>
            </a:r>
            <a:r>
              <a:rPr lang="en-IN" sz="2800" dirty="0"/>
              <a:t> Identifying the element on the screen we want to interact with.</a:t>
            </a:r>
          </a:p>
          <a:p>
            <a:pPr marL="0" indent="0" algn="just">
              <a:buNone/>
            </a:pPr>
            <a:r>
              <a:rPr lang="en-IN" sz="2800" b="1" dirty="0"/>
              <a:t>Click:</a:t>
            </a:r>
            <a:r>
              <a:rPr lang="en-IN" sz="2800" dirty="0"/>
              <a:t> </a:t>
            </a:r>
            <a:r>
              <a:rPr lang="en-IN" sz="2800" dirty="0" err="1"/>
              <a:t>Signaling</a:t>
            </a:r>
            <a:r>
              <a:rPr lang="en-IN" sz="2800" dirty="0"/>
              <a:t> the action we want to perform on that element.</a:t>
            </a:r>
          </a:p>
          <a:p>
            <a:pPr marL="0" indent="0" algn="just">
              <a:buNone/>
            </a:pPr>
            <a:r>
              <a:rPr lang="en-IN" sz="2800" b="1" dirty="0"/>
              <a:t>Primary Mechanism - The Mouse: </a:t>
            </a:r>
            <a:r>
              <a:rPr lang="en-IN" sz="2800" dirty="0"/>
              <a:t>Move the mouse pointer over the element (pick), then press a button on the mouse (click) to perform the action.</a:t>
            </a:r>
          </a:p>
          <a:p>
            <a:r>
              <a:rPr lang="en-IN" sz="2800" b="1" dirty="0"/>
              <a:t>Secondary Mechanism - The Keyboard: </a:t>
            </a:r>
            <a:r>
              <a:rPr lang="en-IN" sz="2800" dirty="0"/>
              <a:t>Many systems allow us to use keys to navigate and select items instead of the mouse.</a:t>
            </a:r>
          </a:p>
          <a:p>
            <a:pPr marL="0" indent="0" algn="just">
              <a:buNone/>
            </a:pPr>
            <a:endParaRPr lang="en-IN" sz="2400" dirty="0"/>
          </a:p>
          <a:p>
            <a:pPr marL="0" indent="0" algn="just">
              <a:buNone/>
            </a:pPr>
            <a:endParaRPr lang="en-IN" sz="2800" b="1" dirty="0"/>
          </a:p>
        </p:txBody>
      </p:sp>
    </p:spTree>
    <p:extLst>
      <p:ext uri="{BB962C8B-B14F-4D97-AF65-F5344CB8AC3E}">
        <p14:creationId xmlns:p14="http://schemas.microsoft.com/office/powerpoint/2010/main" val="37322421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3.</a:t>
            </a:r>
            <a:r>
              <a:rPr lang="en-IN" sz="2700" b="1" dirty="0">
                <a:solidFill>
                  <a:srgbClr val="FF0000"/>
                </a:solidFill>
                <a:effectLst/>
                <a:latin typeface="+mn-lt"/>
              </a:rPr>
              <a:t> The Characteristics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lgn="just">
              <a:buNone/>
            </a:pPr>
            <a:r>
              <a:rPr lang="en-IN" sz="2800" b="1" dirty="0"/>
              <a:t>3.3 Restricted Set of Interface Options</a:t>
            </a:r>
          </a:p>
          <a:p>
            <a:r>
              <a:rPr lang="en-IN" sz="2400" dirty="0"/>
              <a:t>Users can only choose from the options shown on the screen or those that can be accessed through these options. There are no hidden choices. </a:t>
            </a:r>
          </a:p>
          <a:p>
            <a:r>
              <a:rPr lang="en-IN" sz="2400" b="1" dirty="0"/>
              <a:t>WYSIWYG (What You See Is What You Get)</a:t>
            </a:r>
            <a:r>
              <a:rPr lang="en-IN" sz="2800" b="1" dirty="0"/>
              <a:t> </a:t>
            </a:r>
          </a:p>
        </p:txBody>
      </p:sp>
    </p:spTree>
    <p:extLst>
      <p:ext uri="{BB962C8B-B14F-4D97-AF65-F5344CB8AC3E}">
        <p14:creationId xmlns:p14="http://schemas.microsoft.com/office/powerpoint/2010/main" val="30840529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3.</a:t>
            </a:r>
            <a:r>
              <a:rPr lang="en-IN" sz="2700" b="1" dirty="0">
                <a:solidFill>
                  <a:srgbClr val="FF0000"/>
                </a:solidFill>
                <a:effectLst/>
                <a:latin typeface="+mn-lt"/>
              </a:rPr>
              <a:t> The Characteristics of GUI</a:t>
            </a:r>
            <a:br>
              <a:rPr lang="en-IN" sz="1100" dirty="0"/>
            </a:br>
            <a:br>
              <a:rPr lang="en-IN" sz="3600" b="1" dirty="0">
                <a:solidFill>
                  <a:srgbClr val="FF0000"/>
                </a:solidFill>
                <a:latin typeface="Gill Sans MT" panose="020B0502020104020203" pitchFamily="34" charset="77"/>
              </a:rPr>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lgn="just">
              <a:buNone/>
            </a:pPr>
            <a:r>
              <a:rPr lang="en-IN" sz="2800" b="1" dirty="0"/>
              <a:t>3.4 Visualization</a:t>
            </a:r>
          </a:p>
          <a:p>
            <a:pPr algn="just"/>
            <a:r>
              <a:rPr lang="en-IN" sz="2400" dirty="0"/>
              <a:t>Visualization is a way to help people understand complex or large amounts of information by changing how it is represented.</a:t>
            </a:r>
          </a:p>
          <a:p>
            <a:pPr algn="just"/>
            <a:r>
              <a:rPr lang="en-IN" sz="2400" dirty="0"/>
              <a:t>Example: If you want to compare sales over time, a line graph might be best. If you want to see the proportion of different items sold, a bar chart might be better.</a:t>
            </a:r>
          </a:p>
          <a:p>
            <a:pPr algn="just"/>
            <a:r>
              <a:rPr lang="en-IN" sz="2400" dirty="0"/>
              <a:t>Effective visualizations help people gain insights, increase productivity, and use data more quickly and accurately.</a:t>
            </a:r>
            <a:endParaRPr lang="en-IN" sz="2800" b="1" dirty="0"/>
          </a:p>
        </p:txBody>
      </p:sp>
    </p:spTree>
    <p:extLst>
      <p:ext uri="{BB962C8B-B14F-4D97-AF65-F5344CB8AC3E}">
        <p14:creationId xmlns:p14="http://schemas.microsoft.com/office/powerpoint/2010/main" val="30515069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3.</a:t>
            </a:r>
            <a:r>
              <a:rPr lang="en-IN" sz="2700" b="1" dirty="0">
                <a:solidFill>
                  <a:srgbClr val="FF0000"/>
                </a:solidFill>
                <a:effectLst/>
                <a:latin typeface="+mn-lt"/>
              </a:rPr>
              <a:t> The Characteristics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lgn="just">
              <a:buNone/>
            </a:pPr>
            <a:r>
              <a:rPr lang="en-IN" sz="2800" b="1" dirty="0"/>
              <a:t>3.5 Object Orientation</a:t>
            </a:r>
          </a:p>
          <a:p>
            <a:r>
              <a:rPr lang="en-IN" dirty="0"/>
              <a:t>Imagine your computer screen is your workspace:</a:t>
            </a:r>
          </a:p>
          <a:p>
            <a:pPr>
              <a:buFont typeface="Arial" panose="020B0604020202020204" pitchFamily="34" charset="0"/>
              <a:buChar char="•"/>
            </a:pPr>
            <a:r>
              <a:rPr lang="en-IN" b="1" dirty="0"/>
              <a:t>Objects:</a:t>
            </a:r>
            <a:r>
              <a:rPr lang="en-IN" dirty="0"/>
              <a:t> Think of the items on your desk—documents, folders, and your printer. Each of these is an object.</a:t>
            </a:r>
          </a:p>
          <a:p>
            <a:pPr>
              <a:buFont typeface="Arial" panose="020B0604020202020204" pitchFamily="34" charset="0"/>
              <a:buChar char="•"/>
            </a:pPr>
            <a:r>
              <a:rPr lang="en-IN" b="1" dirty="0"/>
              <a:t>Actions:</a:t>
            </a:r>
            <a:r>
              <a:rPr lang="en-IN" dirty="0"/>
              <a:t> What you do with these items—open a document, move a folder, print a file.</a:t>
            </a:r>
          </a:p>
          <a:p>
            <a:pPr>
              <a:buFont typeface="Arial" panose="020B0604020202020204" pitchFamily="34" charset="0"/>
              <a:buChar char="•"/>
            </a:pPr>
            <a:r>
              <a:rPr lang="en-IN" b="1" dirty="0"/>
              <a:t>Types of Objects:</a:t>
            </a:r>
            <a:endParaRPr lang="en-IN" dirty="0"/>
          </a:p>
          <a:p>
            <a:pPr marL="742950" lvl="1" indent="-285750">
              <a:buFont typeface="Arial" panose="020B0604020202020204" pitchFamily="34" charset="0"/>
              <a:buChar char="•"/>
            </a:pPr>
            <a:r>
              <a:rPr lang="en-IN" b="1" dirty="0"/>
              <a:t>Data Objects:</a:t>
            </a:r>
            <a:r>
              <a:rPr lang="en-IN" dirty="0"/>
              <a:t> The text and images in a document.</a:t>
            </a:r>
          </a:p>
          <a:p>
            <a:pPr marL="742950" lvl="1" indent="-285750">
              <a:buFont typeface="Arial" panose="020B0604020202020204" pitchFamily="34" charset="0"/>
              <a:buChar char="•"/>
            </a:pPr>
            <a:r>
              <a:rPr lang="en-IN" b="1" dirty="0"/>
              <a:t>Container Objects:</a:t>
            </a:r>
            <a:r>
              <a:rPr lang="en-IN" dirty="0"/>
              <a:t> Folders on your desk that hold multiple documents.</a:t>
            </a:r>
          </a:p>
          <a:p>
            <a:pPr marL="742950" lvl="1" indent="-285750">
              <a:buFont typeface="Arial" panose="020B0604020202020204" pitchFamily="34" charset="0"/>
              <a:buChar char="•"/>
            </a:pPr>
            <a:r>
              <a:rPr lang="en-IN" b="1" dirty="0"/>
              <a:t>Device Objects:</a:t>
            </a:r>
            <a:r>
              <a:rPr lang="en-IN" dirty="0"/>
              <a:t> Your printer or trash can.</a:t>
            </a:r>
          </a:p>
          <a:p>
            <a:pPr>
              <a:buFont typeface="Arial" panose="020B0604020202020204" pitchFamily="34" charset="0"/>
              <a:buChar char="•"/>
            </a:pPr>
            <a:endParaRPr lang="en-IN" sz="2800" dirty="0"/>
          </a:p>
        </p:txBody>
      </p:sp>
    </p:spTree>
    <p:extLst>
      <p:ext uri="{BB962C8B-B14F-4D97-AF65-F5344CB8AC3E}">
        <p14:creationId xmlns:p14="http://schemas.microsoft.com/office/powerpoint/2010/main" val="32994321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3.</a:t>
            </a:r>
            <a:r>
              <a:rPr lang="en-IN" sz="2700" b="1" dirty="0">
                <a:solidFill>
                  <a:srgbClr val="FF0000"/>
                </a:solidFill>
                <a:effectLst/>
                <a:latin typeface="+mn-lt"/>
              </a:rPr>
              <a:t> The Characteristics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lgn="just">
              <a:buNone/>
            </a:pPr>
            <a:r>
              <a:rPr lang="en-IN" sz="2800" b="1" dirty="0"/>
              <a:t>3.5 Object Orientation</a:t>
            </a:r>
          </a:p>
          <a:p>
            <a:pPr>
              <a:buFont typeface="Arial" panose="020B0604020202020204" pitchFamily="34" charset="0"/>
              <a:buChar char="•"/>
            </a:pPr>
            <a:r>
              <a:rPr lang="en-IN" sz="2800" b="1" dirty="0"/>
              <a:t>Relationships:</a:t>
            </a:r>
            <a:endParaRPr lang="en-IN" sz="2800" dirty="0"/>
          </a:p>
          <a:p>
            <a:pPr marL="742950" lvl="1" indent="-285750">
              <a:buFont typeface="Arial" panose="020B0604020202020204" pitchFamily="34" charset="0"/>
              <a:buChar char="•"/>
            </a:pPr>
            <a:r>
              <a:rPr lang="en-IN" sz="2800" b="1" dirty="0"/>
              <a:t>Collections:</a:t>
            </a:r>
            <a:r>
              <a:rPr lang="en-IN" sz="2800" dirty="0"/>
              <a:t> Selecting multiple documents to move them together.</a:t>
            </a:r>
          </a:p>
          <a:p>
            <a:pPr marL="742950" lvl="1" indent="-285750">
              <a:buFont typeface="Arial" panose="020B0604020202020204" pitchFamily="34" charset="0"/>
              <a:buChar char="•"/>
            </a:pPr>
            <a:r>
              <a:rPr lang="en-IN" sz="2800" b="1" dirty="0"/>
              <a:t>Constraints:</a:t>
            </a:r>
            <a:r>
              <a:rPr lang="en-IN" sz="2800" dirty="0"/>
              <a:t> Changing the size of a picture in a document affects the layout of the text.</a:t>
            </a:r>
          </a:p>
          <a:p>
            <a:pPr marL="742950" lvl="1" indent="-285750">
              <a:buFont typeface="Arial" panose="020B0604020202020204" pitchFamily="34" charset="0"/>
              <a:buChar char="•"/>
            </a:pPr>
            <a:r>
              <a:rPr lang="en-IN" sz="2800" b="1" dirty="0"/>
              <a:t>Composites:</a:t>
            </a:r>
            <a:r>
              <a:rPr lang="en-IN" sz="2800" dirty="0"/>
              <a:t> A paragraph in a document is a composite of sentences and words.</a:t>
            </a:r>
          </a:p>
          <a:p>
            <a:pPr marL="742950" lvl="1" indent="-285750">
              <a:buFont typeface="Arial" panose="020B0604020202020204" pitchFamily="34" charset="0"/>
              <a:buChar char="•"/>
            </a:pPr>
            <a:r>
              <a:rPr lang="en-IN" sz="2800" b="1" dirty="0"/>
              <a:t>Containers:</a:t>
            </a:r>
            <a:r>
              <a:rPr lang="en-IN" sz="2800" dirty="0"/>
              <a:t> A folder on your desk that holds various documents.</a:t>
            </a:r>
            <a:endParaRPr lang="en-US" sz="2800" dirty="0"/>
          </a:p>
          <a:p>
            <a:pPr>
              <a:buFont typeface="Arial" panose="020B0604020202020204" pitchFamily="34" charset="0"/>
              <a:buChar char="•"/>
            </a:pPr>
            <a:endParaRPr lang="en-IN" sz="2800" dirty="0"/>
          </a:p>
        </p:txBody>
      </p:sp>
    </p:spTree>
    <p:extLst>
      <p:ext uri="{BB962C8B-B14F-4D97-AF65-F5344CB8AC3E}">
        <p14:creationId xmlns:p14="http://schemas.microsoft.com/office/powerpoint/2010/main" val="13550306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3.</a:t>
            </a:r>
            <a:r>
              <a:rPr lang="en-IN" sz="2700" b="1" dirty="0">
                <a:solidFill>
                  <a:srgbClr val="FF0000"/>
                </a:solidFill>
                <a:effectLst/>
                <a:latin typeface="+mn-lt"/>
              </a:rPr>
              <a:t> The Characteristics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665018"/>
            <a:ext cx="10178322" cy="5527964"/>
          </a:xfrm>
        </p:spPr>
        <p:txBody>
          <a:bodyPr>
            <a:noAutofit/>
          </a:bodyPr>
          <a:lstStyle/>
          <a:p>
            <a:pPr marL="0" indent="0" algn="just">
              <a:buNone/>
            </a:pPr>
            <a:r>
              <a:rPr lang="en-IN" sz="2800" b="1" dirty="0"/>
              <a:t>3.6 Extensive Use of Recognition Memory</a:t>
            </a:r>
          </a:p>
          <a:p>
            <a:r>
              <a:rPr lang="en-IN" sz="2800" dirty="0"/>
              <a:t> </a:t>
            </a:r>
            <a:r>
              <a:rPr lang="en-IN" sz="2400" dirty="0"/>
              <a:t>Keeping objects and actions visible on the screen helps people remember and use them more easily.</a:t>
            </a:r>
          </a:p>
          <a:p>
            <a:r>
              <a:rPr lang="en-IN" sz="2400" dirty="0"/>
              <a:t>When objects and actions are always on the screen, people can quickly see and use them without having to remember where they are or how to find them.</a:t>
            </a:r>
            <a:endParaRPr lang="en-IN" sz="2800" dirty="0"/>
          </a:p>
        </p:txBody>
      </p:sp>
    </p:spTree>
    <p:extLst>
      <p:ext uri="{BB962C8B-B14F-4D97-AF65-F5344CB8AC3E}">
        <p14:creationId xmlns:p14="http://schemas.microsoft.com/office/powerpoint/2010/main" val="3626104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3.</a:t>
            </a:r>
            <a:r>
              <a:rPr lang="en-IN" sz="2700" b="1" dirty="0">
                <a:solidFill>
                  <a:srgbClr val="FF0000"/>
                </a:solidFill>
                <a:effectLst/>
                <a:latin typeface="+mn-lt"/>
              </a:rPr>
              <a:t> The Characteristics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lgn="just">
              <a:buNone/>
            </a:pPr>
            <a:r>
              <a:rPr lang="en-IN" sz="2800" b="1" dirty="0"/>
              <a:t>3.7 Concurrent Performance of Functions(</a:t>
            </a:r>
            <a:r>
              <a:rPr lang="en-IN" sz="2800" dirty="0"/>
              <a:t>Graphic systems can perform multiple tasks at the same time.)</a:t>
            </a:r>
          </a:p>
          <a:p>
            <a:r>
              <a:rPr lang="en-IN" sz="2800" b="1" dirty="0"/>
              <a:t>Types of Multitasking:</a:t>
            </a:r>
            <a:endParaRPr lang="en-IN" sz="2800" dirty="0"/>
          </a:p>
          <a:p>
            <a:pPr>
              <a:buFont typeface="Arial" panose="020B0604020202020204" pitchFamily="34" charset="0"/>
              <a:buChar char="•"/>
            </a:pPr>
            <a:r>
              <a:rPr lang="en-IN" sz="2800" b="1" dirty="0"/>
              <a:t>Cooperative Multitasking:</a:t>
            </a:r>
            <a:r>
              <a:rPr lang="en-IN" sz="2800" dirty="0"/>
              <a:t> The system handles background tasks when it's not busy with the main task.</a:t>
            </a:r>
          </a:p>
          <a:p>
            <a:pPr>
              <a:buFont typeface="Arial" panose="020B0604020202020204" pitchFamily="34" charset="0"/>
              <a:buChar char="•"/>
            </a:pPr>
            <a:r>
              <a:rPr lang="en-IN" sz="2800" b="1" dirty="0" err="1"/>
              <a:t>Preemptive</a:t>
            </a:r>
            <a:r>
              <a:rPr lang="en-IN" sz="2800" b="1" dirty="0"/>
              <a:t> Multitasking:</a:t>
            </a:r>
            <a:r>
              <a:rPr lang="en-IN" sz="2800" dirty="0"/>
              <a:t> The system divides processing power into time slices and allocates portions to each running application.</a:t>
            </a:r>
          </a:p>
          <a:p>
            <a:pPr marL="0" indent="0" algn="just">
              <a:buNone/>
            </a:pPr>
            <a:endParaRPr lang="en-IN" sz="3200" dirty="0"/>
          </a:p>
          <a:p>
            <a:pPr marL="0" indent="0">
              <a:buNone/>
            </a:pPr>
            <a:r>
              <a:rPr lang="en-IN" sz="2800" dirty="0"/>
              <a:t> </a:t>
            </a:r>
          </a:p>
        </p:txBody>
      </p:sp>
    </p:spTree>
    <p:extLst>
      <p:ext uri="{BB962C8B-B14F-4D97-AF65-F5344CB8AC3E}">
        <p14:creationId xmlns:p14="http://schemas.microsoft.com/office/powerpoint/2010/main" val="1213565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9C22C8-D8A0-57B3-FC0E-49C81F1D98EF}"/>
              </a:ext>
            </a:extLst>
          </p:cNvPr>
          <p:cNvSpPr>
            <a:spLocks noGrp="1"/>
          </p:cNvSpPr>
          <p:nvPr>
            <p:ph type="title"/>
          </p:nvPr>
        </p:nvSpPr>
        <p:spPr/>
        <p:txBody>
          <a:bodyPr>
            <a:normAutofit/>
          </a:bodyPr>
          <a:lstStyle/>
          <a:p>
            <a:r>
              <a:rPr lang="en-IN" dirty="0">
                <a:solidFill>
                  <a:srgbClr val="FF0000"/>
                </a:solidFill>
                <a:latin typeface="Gill Sans MT" panose="020B0502020104020203" pitchFamily="34" charset="77"/>
              </a:rPr>
              <a:t>User Interface (UI) Components</a:t>
            </a:r>
            <a:endParaRPr lang="en-US" dirty="0">
              <a:solidFill>
                <a:srgbClr val="FF0000"/>
              </a:solidFill>
              <a:latin typeface="Gill Sans MT" panose="020B0502020104020203" pitchFamily="34" charset="77"/>
            </a:endParaRPr>
          </a:p>
        </p:txBody>
      </p:sp>
      <p:sp>
        <p:nvSpPr>
          <p:cNvPr id="2" name="Content Placeholder 1">
            <a:extLst>
              <a:ext uri="{FF2B5EF4-FFF2-40B4-BE49-F238E27FC236}">
                <a16:creationId xmlns:a16="http://schemas.microsoft.com/office/drawing/2014/main" id="{2B50206C-B1BC-EEC2-F9A5-800A9C23D8AE}"/>
              </a:ext>
            </a:extLst>
          </p:cNvPr>
          <p:cNvSpPr>
            <a:spLocks noGrp="1"/>
          </p:cNvSpPr>
          <p:nvPr>
            <p:ph idx="1"/>
          </p:nvPr>
        </p:nvSpPr>
        <p:spPr/>
        <p:txBody>
          <a:bodyPr/>
          <a:lstStyle/>
          <a:p>
            <a:pPr>
              <a:buFont typeface="Arial" panose="020B0604020202020204" pitchFamily="34" charset="0"/>
              <a:buChar char="•"/>
            </a:pPr>
            <a:r>
              <a:rPr lang="en-IN" sz="2800" dirty="0">
                <a:latin typeface="Gill Sans MT" panose="020B0502020104020203" pitchFamily="34" charset="77"/>
              </a:rPr>
              <a:t>The UI is the part of a computer and its software that users interact with through sight, hearing, touch, speech, etc.</a:t>
            </a:r>
          </a:p>
          <a:p>
            <a:pPr>
              <a:buFont typeface="Arial" panose="020B0604020202020204" pitchFamily="34" charset="0"/>
              <a:buChar char="•"/>
            </a:pPr>
            <a:r>
              <a:rPr lang="en-IN" sz="2800" dirty="0">
                <a:latin typeface="Gill Sans MT" panose="020B0502020104020203" pitchFamily="34" charset="77"/>
              </a:rPr>
              <a:t>The UI has two main components: input and output.</a:t>
            </a:r>
          </a:p>
          <a:p>
            <a:endParaRPr lang="en-US" dirty="0"/>
          </a:p>
        </p:txBody>
      </p:sp>
      <p:sp>
        <p:nvSpPr>
          <p:cNvPr id="4" name="Footer Placeholder 3">
            <a:extLst>
              <a:ext uri="{FF2B5EF4-FFF2-40B4-BE49-F238E27FC236}">
                <a16:creationId xmlns:a16="http://schemas.microsoft.com/office/drawing/2014/main" id="{B66D7C1B-B385-3C8A-49F6-1755DA693D2F}"/>
              </a:ext>
            </a:extLst>
          </p:cNvPr>
          <p:cNvSpPr>
            <a:spLocks noGrp="1"/>
          </p:cNvSpPr>
          <p:nvPr>
            <p:ph type="ftr" sz="quarter" idx="11"/>
          </p:nvPr>
        </p:nvSpPr>
        <p:spPr/>
        <p:txBody>
          <a:bodyPr/>
          <a:lstStyle/>
          <a:p>
            <a:pPr>
              <a:defRPr/>
            </a:pPr>
            <a:r>
              <a:rPr lang="en-US"/>
              <a:t>UNIT-1</a:t>
            </a:r>
          </a:p>
        </p:txBody>
      </p:sp>
    </p:spTree>
    <p:extLst>
      <p:ext uri="{BB962C8B-B14F-4D97-AF65-F5344CB8AC3E}">
        <p14:creationId xmlns:p14="http://schemas.microsoft.com/office/powerpoint/2010/main" val="3751899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effectLst/>
                <a:latin typeface="+mn-lt"/>
              </a:rPr>
              <a:t>ADVANTAGES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eaLnBrk="1" hangingPunct="1">
              <a:lnSpc>
                <a:spcPct val="90000"/>
              </a:lnSpc>
            </a:pPr>
            <a:r>
              <a:rPr lang="en-US" altLang="en-US" sz="3600" dirty="0"/>
              <a:t>Symbols recognized faster than text</a:t>
            </a:r>
          </a:p>
          <a:p>
            <a:pPr eaLnBrk="1" hangingPunct="1">
              <a:lnSpc>
                <a:spcPct val="90000"/>
              </a:lnSpc>
            </a:pPr>
            <a:r>
              <a:rPr lang="en-US" altLang="en-US" sz="3600" dirty="0"/>
              <a:t>Faster learning</a:t>
            </a:r>
          </a:p>
          <a:p>
            <a:pPr eaLnBrk="1" hangingPunct="1">
              <a:lnSpc>
                <a:spcPct val="90000"/>
              </a:lnSpc>
            </a:pPr>
            <a:r>
              <a:rPr lang="en-US" altLang="en-US" sz="3600" dirty="0"/>
              <a:t>Faster use and problem solving</a:t>
            </a:r>
          </a:p>
          <a:p>
            <a:pPr eaLnBrk="1" hangingPunct="1">
              <a:lnSpc>
                <a:spcPct val="90000"/>
              </a:lnSpc>
            </a:pPr>
            <a:r>
              <a:rPr lang="en-US" altLang="en-US" sz="3600" dirty="0"/>
              <a:t>Easier remembering</a:t>
            </a:r>
          </a:p>
          <a:p>
            <a:pPr eaLnBrk="1" hangingPunct="1">
              <a:lnSpc>
                <a:spcPct val="90000"/>
              </a:lnSpc>
            </a:pPr>
            <a:r>
              <a:rPr lang="en-US" altLang="en-US" sz="3600" dirty="0"/>
              <a:t>More natural</a:t>
            </a:r>
          </a:p>
          <a:p>
            <a:pPr eaLnBrk="1" hangingPunct="1">
              <a:lnSpc>
                <a:spcPct val="90000"/>
              </a:lnSpc>
            </a:pPr>
            <a:r>
              <a:rPr lang="en-US" altLang="en-US" sz="3600" dirty="0"/>
              <a:t>Exploits visual/spatial cues</a:t>
            </a:r>
          </a:p>
          <a:p>
            <a:pPr eaLnBrk="1" hangingPunct="1">
              <a:lnSpc>
                <a:spcPct val="90000"/>
              </a:lnSpc>
            </a:pPr>
            <a:r>
              <a:rPr lang="en-US" altLang="en-US" sz="3600" dirty="0"/>
              <a:t>Fosters more critical thinking</a:t>
            </a:r>
          </a:p>
          <a:p>
            <a:pPr eaLnBrk="1" hangingPunct="1">
              <a:lnSpc>
                <a:spcPct val="90000"/>
              </a:lnSpc>
            </a:pPr>
            <a:r>
              <a:rPr lang="en-US" altLang="en-US" sz="3600" dirty="0"/>
              <a:t>Provides context</a:t>
            </a:r>
          </a:p>
          <a:p>
            <a:pPr marL="0" indent="0">
              <a:buNone/>
            </a:pPr>
            <a:r>
              <a:rPr lang="en-IN" sz="2800" dirty="0"/>
              <a:t> </a:t>
            </a:r>
          </a:p>
        </p:txBody>
      </p:sp>
    </p:spTree>
    <p:extLst>
      <p:ext uri="{BB962C8B-B14F-4D97-AF65-F5344CB8AC3E}">
        <p14:creationId xmlns:p14="http://schemas.microsoft.com/office/powerpoint/2010/main" val="26356552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effectLst/>
                <a:latin typeface="+mn-lt"/>
              </a:rPr>
              <a:t>ADVANTAGES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eaLnBrk="1" hangingPunct="1">
              <a:lnSpc>
                <a:spcPct val="90000"/>
              </a:lnSpc>
            </a:pPr>
            <a:r>
              <a:rPr lang="en-US" altLang="en-US" sz="4400" dirty="0"/>
              <a:t>Fewer errors</a:t>
            </a:r>
          </a:p>
          <a:p>
            <a:pPr eaLnBrk="1" hangingPunct="1">
              <a:lnSpc>
                <a:spcPct val="90000"/>
              </a:lnSpc>
            </a:pPr>
            <a:r>
              <a:rPr lang="en-US" altLang="en-US" sz="4400" dirty="0"/>
              <a:t>Increased feeling of control</a:t>
            </a:r>
          </a:p>
          <a:p>
            <a:pPr eaLnBrk="1" hangingPunct="1">
              <a:lnSpc>
                <a:spcPct val="90000"/>
              </a:lnSpc>
            </a:pPr>
            <a:r>
              <a:rPr lang="en-US" altLang="en-US" sz="4400" dirty="0"/>
              <a:t>Immediate feedback</a:t>
            </a:r>
          </a:p>
          <a:p>
            <a:pPr eaLnBrk="1" hangingPunct="1">
              <a:lnSpc>
                <a:spcPct val="90000"/>
              </a:lnSpc>
            </a:pPr>
            <a:r>
              <a:rPr lang="en-US" altLang="en-US" sz="4400" dirty="0"/>
              <a:t>Predictable system responses</a:t>
            </a:r>
          </a:p>
          <a:p>
            <a:pPr eaLnBrk="1" hangingPunct="1">
              <a:lnSpc>
                <a:spcPct val="90000"/>
              </a:lnSpc>
            </a:pPr>
            <a:r>
              <a:rPr lang="en-US" altLang="en-US" sz="4400" dirty="0"/>
              <a:t>Easily reversible actions</a:t>
            </a:r>
          </a:p>
          <a:p>
            <a:pPr eaLnBrk="1" hangingPunct="1">
              <a:lnSpc>
                <a:spcPct val="90000"/>
              </a:lnSpc>
            </a:pPr>
            <a:r>
              <a:rPr lang="en-US" altLang="en-US" sz="4400" dirty="0"/>
              <a:t>Less anxiety concerning use</a:t>
            </a:r>
          </a:p>
          <a:p>
            <a:pPr eaLnBrk="1" hangingPunct="1">
              <a:lnSpc>
                <a:spcPct val="90000"/>
              </a:lnSpc>
            </a:pPr>
            <a:r>
              <a:rPr lang="en-US" altLang="en-US" sz="4400" dirty="0"/>
              <a:t>More attractive</a:t>
            </a:r>
          </a:p>
          <a:p>
            <a:pPr eaLnBrk="1" hangingPunct="1">
              <a:lnSpc>
                <a:spcPct val="90000"/>
              </a:lnSpc>
            </a:pPr>
            <a:r>
              <a:rPr lang="en-US" altLang="en-US" sz="4400" dirty="0"/>
              <a:t>May consume less space</a:t>
            </a:r>
          </a:p>
          <a:p>
            <a:pPr marL="0" indent="0">
              <a:buNone/>
            </a:pPr>
            <a:r>
              <a:rPr lang="en-IN" sz="2800" dirty="0"/>
              <a:t> </a:t>
            </a:r>
          </a:p>
        </p:txBody>
      </p:sp>
    </p:spTree>
    <p:extLst>
      <p:ext uri="{BB962C8B-B14F-4D97-AF65-F5344CB8AC3E}">
        <p14:creationId xmlns:p14="http://schemas.microsoft.com/office/powerpoint/2010/main" val="16747598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effectLst/>
                <a:latin typeface="+mn-lt"/>
              </a:rPr>
              <a:t>ADVANTAGES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eaLnBrk="1" hangingPunct="1"/>
            <a:r>
              <a:rPr lang="en-US" altLang="en-US" sz="4000" dirty="0"/>
              <a:t>Replaces national languages</a:t>
            </a:r>
          </a:p>
          <a:p>
            <a:pPr eaLnBrk="1" hangingPunct="1"/>
            <a:r>
              <a:rPr lang="en-US" altLang="en-US" sz="4000" dirty="0"/>
              <a:t>Easily augmented with text displays</a:t>
            </a:r>
          </a:p>
          <a:p>
            <a:pPr eaLnBrk="1" hangingPunct="1"/>
            <a:r>
              <a:rPr lang="en-US" altLang="en-US" sz="4000" dirty="0"/>
              <a:t>Low typing requirements</a:t>
            </a:r>
          </a:p>
          <a:p>
            <a:pPr eaLnBrk="1" hangingPunct="1"/>
            <a:r>
              <a:rPr lang="en-US" altLang="en-US" sz="4000" dirty="0"/>
              <a:t>Smooth transition from command language system</a:t>
            </a:r>
          </a:p>
          <a:p>
            <a:pPr marL="0" indent="0">
              <a:buNone/>
            </a:pPr>
            <a:r>
              <a:rPr lang="en-IN" sz="2800" dirty="0"/>
              <a:t> </a:t>
            </a:r>
          </a:p>
        </p:txBody>
      </p:sp>
    </p:spTree>
    <p:extLst>
      <p:ext uri="{BB962C8B-B14F-4D97-AF65-F5344CB8AC3E}">
        <p14:creationId xmlns:p14="http://schemas.microsoft.com/office/powerpoint/2010/main" val="7058303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err="1">
                <a:solidFill>
                  <a:srgbClr val="FF0000"/>
                </a:solidFill>
                <a:effectLst/>
                <a:latin typeface="+mn-lt"/>
              </a:rPr>
              <a:t>disADVANTAGES</a:t>
            </a:r>
            <a:r>
              <a:rPr lang="en-IN" sz="2700" b="1" dirty="0">
                <a:solidFill>
                  <a:srgbClr val="FF0000"/>
                </a:solidFill>
                <a:effectLst/>
                <a:latin typeface="+mn-lt"/>
              </a:rPr>
              <a:t>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eaLnBrk="1" hangingPunct="1"/>
            <a:r>
              <a:rPr lang="en-US" altLang="en-US" sz="3600" dirty="0"/>
              <a:t>Greater design complexity</a:t>
            </a:r>
          </a:p>
          <a:p>
            <a:pPr eaLnBrk="1" hangingPunct="1"/>
            <a:r>
              <a:rPr lang="en-US" altLang="en-US" sz="3600" dirty="0"/>
              <a:t>Learning still necessary</a:t>
            </a:r>
          </a:p>
          <a:p>
            <a:pPr eaLnBrk="1" hangingPunct="1"/>
            <a:r>
              <a:rPr lang="en-US" altLang="en-US" sz="3600" dirty="0"/>
              <a:t>Lack of experimentally-derived design guidelines</a:t>
            </a:r>
          </a:p>
          <a:p>
            <a:pPr eaLnBrk="1" hangingPunct="1"/>
            <a:r>
              <a:rPr lang="en-US" altLang="en-US" sz="3600" dirty="0"/>
              <a:t>Inconsistencies in technique and terminology</a:t>
            </a:r>
          </a:p>
          <a:p>
            <a:pPr eaLnBrk="1" hangingPunct="1"/>
            <a:r>
              <a:rPr lang="en-US" altLang="en-US" sz="3600" dirty="0"/>
              <a:t>Working domain is the present</a:t>
            </a:r>
          </a:p>
          <a:p>
            <a:pPr eaLnBrk="1" hangingPunct="1"/>
            <a:r>
              <a:rPr lang="en-US" altLang="en-US" sz="3600" dirty="0"/>
              <a:t>Not always familiar</a:t>
            </a:r>
          </a:p>
          <a:p>
            <a:pPr marL="0" indent="0">
              <a:buNone/>
            </a:pPr>
            <a:r>
              <a:rPr lang="en-IN" sz="2800" dirty="0"/>
              <a:t> </a:t>
            </a:r>
          </a:p>
        </p:txBody>
      </p:sp>
    </p:spTree>
    <p:extLst>
      <p:ext uri="{BB962C8B-B14F-4D97-AF65-F5344CB8AC3E}">
        <p14:creationId xmlns:p14="http://schemas.microsoft.com/office/powerpoint/2010/main" val="26218441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err="1">
                <a:solidFill>
                  <a:srgbClr val="FF0000"/>
                </a:solidFill>
                <a:effectLst/>
                <a:latin typeface="+mn-lt"/>
              </a:rPr>
              <a:t>disADVANTAGES</a:t>
            </a:r>
            <a:r>
              <a:rPr lang="en-IN" sz="2700" b="1" dirty="0">
                <a:solidFill>
                  <a:srgbClr val="FF0000"/>
                </a:solidFill>
                <a:effectLst/>
                <a:latin typeface="+mn-lt"/>
              </a:rPr>
              <a:t>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eaLnBrk="1" hangingPunct="1">
              <a:lnSpc>
                <a:spcPct val="90000"/>
              </a:lnSpc>
            </a:pPr>
            <a:r>
              <a:rPr lang="en-US" altLang="en-US" sz="3600" dirty="0"/>
              <a:t>Window manipulation requirements</a:t>
            </a:r>
          </a:p>
          <a:p>
            <a:pPr eaLnBrk="1" hangingPunct="1">
              <a:lnSpc>
                <a:spcPct val="90000"/>
              </a:lnSpc>
            </a:pPr>
            <a:r>
              <a:rPr lang="en-US" altLang="en-US" sz="3600" dirty="0"/>
              <a:t>Production limitations</a:t>
            </a:r>
          </a:p>
          <a:p>
            <a:pPr eaLnBrk="1" hangingPunct="1">
              <a:lnSpc>
                <a:spcPct val="90000"/>
              </a:lnSpc>
            </a:pPr>
            <a:r>
              <a:rPr lang="en-US" altLang="en-US" sz="3600" dirty="0"/>
              <a:t>Few tested icons exist</a:t>
            </a:r>
          </a:p>
          <a:p>
            <a:pPr eaLnBrk="1" hangingPunct="1">
              <a:lnSpc>
                <a:spcPct val="90000"/>
              </a:lnSpc>
            </a:pPr>
            <a:r>
              <a:rPr lang="en-US" altLang="en-US" sz="3600" dirty="0"/>
              <a:t>Inefficient for touch typists</a:t>
            </a:r>
          </a:p>
          <a:p>
            <a:pPr eaLnBrk="1" hangingPunct="1">
              <a:lnSpc>
                <a:spcPct val="90000"/>
              </a:lnSpc>
            </a:pPr>
            <a:r>
              <a:rPr lang="en-US" altLang="en-US" sz="3600" dirty="0"/>
              <a:t>Inefficient for expert users</a:t>
            </a:r>
          </a:p>
          <a:p>
            <a:pPr eaLnBrk="1" hangingPunct="1">
              <a:lnSpc>
                <a:spcPct val="90000"/>
              </a:lnSpc>
            </a:pPr>
            <a:r>
              <a:rPr lang="en-US" altLang="en-US" sz="3600" dirty="0"/>
              <a:t>Not always the preferred style of interaction</a:t>
            </a:r>
          </a:p>
          <a:p>
            <a:pPr eaLnBrk="1" hangingPunct="1">
              <a:lnSpc>
                <a:spcPct val="90000"/>
              </a:lnSpc>
            </a:pPr>
            <a:r>
              <a:rPr lang="en-US" altLang="en-US" sz="3600" dirty="0"/>
              <a:t>Not always the fastest style of interaction</a:t>
            </a:r>
          </a:p>
          <a:p>
            <a:pPr marL="0" indent="0">
              <a:buNone/>
            </a:pPr>
            <a:r>
              <a:rPr lang="en-IN" sz="2800" dirty="0"/>
              <a:t> </a:t>
            </a:r>
          </a:p>
        </p:txBody>
      </p:sp>
    </p:spTree>
    <p:extLst>
      <p:ext uri="{BB962C8B-B14F-4D97-AF65-F5344CB8AC3E}">
        <p14:creationId xmlns:p14="http://schemas.microsoft.com/office/powerpoint/2010/main" val="6220585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100" b="1" dirty="0">
                <a:solidFill>
                  <a:srgbClr val="FF0000"/>
                </a:solidFill>
                <a:effectLst/>
                <a:latin typeface="Formata"/>
              </a:rPr>
              <a:t>The Web User Interface </a:t>
            </a:r>
            <a:br>
              <a:rPr lang="en-IN" sz="10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r>
              <a:rPr lang="en-IN" sz="2400" b="1" dirty="0"/>
              <a:t>Revolutionary Impact</a:t>
            </a:r>
            <a:r>
              <a:rPr lang="en-IN" sz="2400" dirty="0"/>
              <a:t>: The Web transformed computing by enabling global communication, information access, and content publishing, giving users unprecedented control over how web pages are displayed and function.</a:t>
            </a:r>
          </a:p>
          <a:p>
            <a:r>
              <a:rPr lang="en-IN" sz="2400" b="1" dirty="0"/>
              <a:t>Rapid Growth</a:t>
            </a:r>
            <a:r>
              <a:rPr lang="en-IN" sz="2400" dirty="0"/>
              <a:t>: The number of internet hosts and users grew exponentially, from over 1,000 hosts in 1984 to over 350 million hosts and one billion users by 2005, with the highest user base in the Asia/Pacific region.</a:t>
            </a:r>
          </a:p>
          <a:p>
            <a:r>
              <a:rPr lang="en-IN" sz="2400" b="1" dirty="0"/>
              <a:t>User Control</a:t>
            </a:r>
            <a:r>
              <a:rPr lang="en-IN" sz="2400" dirty="0"/>
              <a:t>: Users have significant control over web page elements like typography, </a:t>
            </a:r>
            <a:r>
              <a:rPr lang="en-IN" sz="2400" dirty="0" err="1"/>
              <a:t>colors</a:t>
            </a:r>
            <a:r>
              <a:rPr lang="en-IN" sz="2400" dirty="0"/>
              <a:t>, graphics, data transmission, and cookies, which has led to more discerning preferences regarding web design.</a:t>
            </a:r>
          </a:p>
          <a:p>
            <a:r>
              <a:rPr lang="en-IN" sz="2400" b="1" dirty="0"/>
              <a:t>Design Expectations</a:t>
            </a:r>
            <a:r>
              <a:rPr lang="en-IN" sz="2400" dirty="0"/>
              <a:t>: Poor web design, such as slow downloads, confusing navigation, and disturbing animations, leads to user abandonment, emphasizing the need for fast, intuitive, and well-organized websites.</a:t>
            </a:r>
          </a:p>
          <a:p>
            <a:pPr marL="0" indent="0">
              <a:buNone/>
            </a:pPr>
            <a:r>
              <a:rPr lang="en-IN" sz="2800" dirty="0"/>
              <a:t> </a:t>
            </a:r>
          </a:p>
        </p:txBody>
      </p:sp>
    </p:spTree>
    <p:extLst>
      <p:ext uri="{BB962C8B-B14F-4D97-AF65-F5344CB8AC3E}">
        <p14:creationId xmlns:p14="http://schemas.microsoft.com/office/powerpoint/2010/main" val="18331115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BD7F-9A3D-B440-DA25-9E4EA7206ACE}"/>
              </a:ext>
            </a:extLst>
          </p:cNvPr>
          <p:cNvSpPr>
            <a:spLocks noGrp="1"/>
          </p:cNvSpPr>
          <p:nvPr>
            <p:ph type="title"/>
          </p:nvPr>
        </p:nvSpPr>
        <p:spPr/>
        <p:txBody>
          <a:bodyPr/>
          <a:lstStyle/>
          <a:p>
            <a:pPr algn="ctr"/>
            <a:r>
              <a:rPr lang="en-IN" sz="2800" b="1" dirty="0">
                <a:solidFill>
                  <a:srgbClr val="FF0000"/>
                </a:solidFill>
                <a:effectLst/>
                <a:latin typeface="Formata"/>
              </a:rPr>
              <a:t>Characteristics of a Web Interface </a:t>
            </a:r>
            <a:br>
              <a:rPr lang="en-IN" sz="800" dirty="0"/>
            </a:br>
            <a:endParaRPr lang="en-US" dirty="0"/>
          </a:p>
        </p:txBody>
      </p:sp>
      <p:pic>
        <p:nvPicPr>
          <p:cNvPr id="5" name="Content Placeholder 4">
            <a:extLst>
              <a:ext uri="{FF2B5EF4-FFF2-40B4-BE49-F238E27FC236}">
                <a16:creationId xmlns:a16="http://schemas.microsoft.com/office/drawing/2014/main" id="{79D8471A-CCAF-42BD-5FD9-82B13625BC04}"/>
              </a:ext>
            </a:extLst>
          </p:cNvPr>
          <p:cNvPicPr>
            <a:picLocks noGrp="1" noChangeAspect="1"/>
          </p:cNvPicPr>
          <p:nvPr>
            <p:ph idx="1"/>
          </p:nvPr>
        </p:nvPicPr>
        <p:blipFill>
          <a:blip r:embed="rId2"/>
          <a:stretch>
            <a:fillRect/>
          </a:stretch>
        </p:blipFill>
        <p:spPr>
          <a:xfrm>
            <a:off x="997527" y="772968"/>
            <a:ext cx="10432473" cy="5974196"/>
          </a:xfrm>
        </p:spPr>
      </p:pic>
    </p:spTree>
    <p:extLst>
      <p:ext uri="{BB962C8B-B14F-4D97-AF65-F5344CB8AC3E}">
        <p14:creationId xmlns:p14="http://schemas.microsoft.com/office/powerpoint/2010/main" val="21999726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BD7F-9A3D-B440-DA25-9E4EA7206ACE}"/>
              </a:ext>
            </a:extLst>
          </p:cNvPr>
          <p:cNvSpPr>
            <a:spLocks noGrp="1"/>
          </p:cNvSpPr>
          <p:nvPr>
            <p:ph type="title"/>
          </p:nvPr>
        </p:nvSpPr>
        <p:spPr/>
        <p:txBody>
          <a:bodyPr/>
          <a:lstStyle/>
          <a:p>
            <a:pPr algn="ctr"/>
            <a:r>
              <a:rPr lang="en-IN" sz="2800" b="1" dirty="0">
                <a:solidFill>
                  <a:srgbClr val="FF0000"/>
                </a:solidFill>
                <a:effectLst/>
                <a:latin typeface="Formata"/>
              </a:rPr>
              <a:t>Characteristics of a Web Interface </a:t>
            </a:r>
            <a:br>
              <a:rPr lang="en-IN" sz="800" dirty="0"/>
            </a:br>
            <a:endParaRPr lang="en-US" dirty="0"/>
          </a:p>
        </p:txBody>
      </p:sp>
      <p:pic>
        <p:nvPicPr>
          <p:cNvPr id="7" name="Content Placeholder 6">
            <a:extLst>
              <a:ext uri="{FF2B5EF4-FFF2-40B4-BE49-F238E27FC236}">
                <a16:creationId xmlns:a16="http://schemas.microsoft.com/office/drawing/2014/main" id="{537E2C29-2FAF-BA8E-D6E2-F1647A60FFCB}"/>
              </a:ext>
            </a:extLst>
          </p:cNvPr>
          <p:cNvPicPr>
            <a:picLocks noGrp="1" noChangeAspect="1"/>
          </p:cNvPicPr>
          <p:nvPr>
            <p:ph idx="1"/>
          </p:nvPr>
        </p:nvPicPr>
        <p:blipFill>
          <a:blip r:embed="rId2"/>
          <a:stretch>
            <a:fillRect/>
          </a:stretch>
        </p:blipFill>
        <p:spPr>
          <a:xfrm>
            <a:off x="1653214" y="1011382"/>
            <a:ext cx="9374521" cy="4868718"/>
          </a:xfrm>
        </p:spPr>
      </p:pic>
    </p:spTree>
    <p:extLst>
      <p:ext uri="{BB962C8B-B14F-4D97-AF65-F5344CB8AC3E}">
        <p14:creationId xmlns:p14="http://schemas.microsoft.com/office/powerpoint/2010/main" val="40189154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BD7F-9A3D-B440-DA25-9E4EA7206ACE}"/>
              </a:ext>
            </a:extLst>
          </p:cNvPr>
          <p:cNvSpPr>
            <a:spLocks noGrp="1"/>
          </p:cNvSpPr>
          <p:nvPr>
            <p:ph type="title"/>
          </p:nvPr>
        </p:nvSpPr>
        <p:spPr/>
        <p:txBody>
          <a:bodyPr/>
          <a:lstStyle/>
          <a:p>
            <a:pPr algn="ctr"/>
            <a:r>
              <a:rPr lang="en-IN" sz="2800" b="1" dirty="0">
                <a:solidFill>
                  <a:srgbClr val="FF0000"/>
                </a:solidFill>
                <a:effectLst/>
                <a:latin typeface="Formata"/>
              </a:rPr>
              <a:t>Characteristics of a Web Interface </a:t>
            </a:r>
            <a:br>
              <a:rPr lang="en-IN" sz="800" dirty="0"/>
            </a:br>
            <a:endParaRPr lang="en-US" dirty="0"/>
          </a:p>
        </p:txBody>
      </p:sp>
      <p:pic>
        <p:nvPicPr>
          <p:cNvPr id="6" name="Content Placeholder 5">
            <a:extLst>
              <a:ext uri="{FF2B5EF4-FFF2-40B4-BE49-F238E27FC236}">
                <a16:creationId xmlns:a16="http://schemas.microsoft.com/office/drawing/2014/main" id="{7D35F767-45B6-0223-70EA-7DC489090580}"/>
              </a:ext>
            </a:extLst>
          </p:cNvPr>
          <p:cNvPicPr>
            <a:picLocks noGrp="1" noChangeAspect="1"/>
          </p:cNvPicPr>
          <p:nvPr>
            <p:ph idx="1"/>
          </p:nvPr>
        </p:nvPicPr>
        <p:blipFill>
          <a:blip r:embed="rId2"/>
          <a:stretch>
            <a:fillRect/>
          </a:stretch>
        </p:blipFill>
        <p:spPr>
          <a:xfrm>
            <a:off x="1251678" y="1025236"/>
            <a:ext cx="10178322" cy="5943600"/>
          </a:xfrm>
        </p:spPr>
      </p:pic>
    </p:spTree>
    <p:extLst>
      <p:ext uri="{BB962C8B-B14F-4D97-AF65-F5344CB8AC3E}">
        <p14:creationId xmlns:p14="http://schemas.microsoft.com/office/powerpoint/2010/main" val="34567981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BD7F-9A3D-B440-DA25-9E4EA7206ACE}"/>
              </a:ext>
            </a:extLst>
          </p:cNvPr>
          <p:cNvSpPr>
            <a:spLocks noGrp="1"/>
          </p:cNvSpPr>
          <p:nvPr>
            <p:ph type="title"/>
          </p:nvPr>
        </p:nvSpPr>
        <p:spPr/>
        <p:txBody>
          <a:bodyPr/>
          <a:lstStyle/>
          <a:p>
            <a:pPr algn="ctr"/>
            <a:r>
              <a:rPr lang="en-IN" sz="2800" b="1" dirty="0">
                <a:solidFill>
                  <a:srgbClr val="FF0000"/>
                </a:solidFill>
                <a:effectLst/>
                <a:latin typeface="Formata"/>
              </a:rPr>
              <a:t>Characteristics of a Web Interface </a:t>
            </a:r>
            <a:br>
              <a:rPr lang="en-IN" sz="800" dirty="0"/>
            </a:br>
            <a:endParaRPr lang="en-US" dirty="0"/>
          </a:p>
        </p:txBody>
      </p:sp>
      <p:pic>
        <p:nvPicPr>
          <p:cNvPr id="6" name="Content Placeholder 5">
            <a:extLst>
              <a:ext uri="{FF2B5EF4-FFF2-40B4-BE49-F238E27FC236}">
                <a16:creationId xmlns:a16="http://schemas.microsoft.com/office/drawing/2014/main" id="{7D35F767-45B6-0223-70EA-7DC489090580}"/>
              </a:ext>
            </a:extLst>
          </p:cNvPr>
          <p:cNvPicPr>
            <a:picLocks noGrp="1" noChangeAspect="1"/>
          </p:cNvPicPr>
          <p:nvPr>
            <p:ph idx="1"/>
          </p:nvPr>
        </p:nvPicPr>
        <p:blipFill>
          <a:blip r:embed="rId2"/>
          <a:stretch>
            <a:fillRect/>
          </a:stretch>
        </p:blipFill>
        <p:spPr>
          <a:xfrm>
            <a:off x="1251678" y="1025236"/>
            <a:ext cx="10178322" cy="5943600"/>
          </a:xfrm>
        </p:spPr>
      </p:pic>
    </p:spTree>
    <p:extLst>
      <p:ext uri="{BB962C8B-B14F-4D97-AF65-F5344CB8AC3E}">
        <p14:creationId xmlns:p14="http://schemas.microsoft.com/office/powerpoint/2010/main" val="1196658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59FA7F-7092-EFA0-5E36-55B05380A269}"/>
              </a:ext>
            </a:extLst>
          </p:cNvPr>
          <p:cNvSpPr>
            <a:spLocks noGrp="1"/>
          </p:cNvSpPr>
          <p:nvPr>
            <p:ph type="title"/>
          </p:nvPr>
        </p:nvSpPr>
        <p:spPr/>
        <p:txBody>
          <a:bodyPr/>
          <a:lstStyle/>
          <a:p>
            <a:r>
              <a:rPr lang="en-IN" dirty="0">
                <a:solidFill>
                  <a:srgbClr val="FF0000"/>
                </a:solidFill>
                <a:latin typeface="Gill Sans MT" panose="020B0502020104020203" pitchFamily="34" charset="77"/>
              </a:rPr>
              <a:t>Input Components</a:t>
            </a:r>
            <a:endParaRPr lang="en-US" dirty="0">
              <a:solidFill>
                <a:srgbClr val="FF0000"/>
              </a:solidFill>
              <a:latin typeface="Gill Sans MT" panose="020B0502020104020203" pitchFamily="34" charset="77"/>
            </a:endParaRPr>
          </a:p>
        </p:txBody>
      </p:sp>
      <p:sp>
        <p:nvSpPr>
          <p:cNvPr id="2" name="Content Placeholder 1">
            <a:extLst>
              <a:ext uri="{FF2B5EF4-FFF2-40B4-BE49-F238E27FC236}">
                <a16:creationId xmlns:a16="http://schemas.microsoft.com/office/drawing/2014/main" id="{F0614D82-8EB5-91B9-03FE-AFCC21657331}"/>
              </a:ext>
            </a:extLst>
          </p:cNvPr>
          <p:cNvSpPr>
            <a:spLocks noGrp="1"/>
          </p:cNvSpPr>
          <p:nvPr>
            <p:ph idx="1"/>
          </p:nvPr>
        </p:nvSpPr>
        <p:spPr/>
        <p:txBody>
          <a:bodyPr/>
          <a:lstStyle/>
          <a:p>
            <a:pPr>
              <a:buFont typeface="Arial" panose="020B0604020202020204" pitchFamily="34" charset="0"/>
              <a:buChar char="•"/>
            </a:pPr>
            <a:r>
              <a:rPr lang="en-IN" sz="2800" dirty="0">
                <a:latin typeface="Gill Sans MT" panose="020B0502020104020203" pitchFamily="34" charset="77"/>
              </a:rPr>
              <a:t>Input involves how users communicate their needs to the computer.</a:t>
            </a:r>
          </a:p>
          <a:p>
            <a:pPr>
              <a:buFont typeface="Arial" panose="020B0604020202020204" pitchFamily="34" charset="0"/>
              <a:buChar char="•"/>
            </a:pPr>
            <a:r>
              <a:rPr lang="en-IN" sz="2800" dirty="0">
                <a:latin typeface="Gill Sans MT" panose="020B0502020104020203" pitchFamily="34" charset="77"/>
              </a:rPr>
              <a:t>Common input components include keyboards, mice, trackballs, touch-sensitive screens or pads, and voice commands.</a:t>
            </a:r>
          </a:p>
          <a:p>
            <a:endParaRPr lang="en-US" dirty="0"/>
          </a:p>
        </p:txBody>
      </p:sp>
      <p:sp>
        <p:nvSpPr>
          <p:cNvPr id="4" name="Footer Placeholder 3">
            <a:extLst>
              <a:ext uri="{FF2B5EF4-FFF2-40B4-BE49-F238E27FC236}">
                <a16:creationId xmlns:a16="http://schemas.microsoft.com/office/drawing/2014/main" id="{5597BD61-61FF-E8DB-448A-28EF89D97931}"/>
              </a:ext>
            </a:extLst>
          </p:cNvPr>
          <p:cNvSpPr>
            <a:spLocks noGrp="1"/>
          </p:cNvSpPr>
          <p:nvPr>
            <p:ph type="ftr" sz="quarter" idx="11"/>
          </p:nvPr>
        </p:nvSpPr>
        <p:spPr/>
        <p:txBody>
          <a:bodyPr/>
          <a:lstStyle/>
          <a:p>
            <a:pPr>
              <a:defRPr/>
            </a:pPr>
            <a:r>
              <a:rPr lang="en-US"/>
              <a:t>UNIT-1</a:t>
            </a:r>
          </a:p>
        </p:txBody>
      </p:sp>
    </p:spTree>
    <p:extLst>
      <p:ext uri="{BB962C8B-B14F-4D97-AF65-F5344CB8AC3E}">
        <p14:creationId xmlns:p14="http://schemas.microsoft.com/office/powerpoint/2010/main" val="21300471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BD7F-9A3D-B440-DA25-9E4EA7206ACE}"/>
              </a:ext>
            </a:extLst>
          </p:cNvPr>
          <p:cNvSpPr>
            <a:spLocks noGrp="1"/>
          </p:cNvSpPr>
          <p:nvPr>
            <p:ph type="title"/>
          </p:nvPr>
        </p:nvSpPr>
        <p:spPr/>
        <p:txBody>
          <a:bodyPr/>
          <a:lstStyle/>
          <a:p>
            <a:pPr algn="ctr"/>
            <a:r>
              <a:rPr lang="en-IN" sz="2800" b="1" dirty="0">
                <a:solidFill>
                  <a:srgbClr val="FF0000"/>
                </a:solidFill>
                <a:effectLst/>
                <a:latin typeface="Formata"/>
              </a:rPr>
              <a:t>Characteristics of a Web Interface </a:t>
            </a:r>
            <a:br>
              <a:rPr lang="en-IN" sz="800" dirty="0"/>
            </a:br>
            <a:endParaRPr lang="en-US" dirty="0"/>
          </a:p>
        </p:txBody>
      </p:sp>
      <p:pic>
        <p:nvPicPr>
          <p:cNvPr id="4" name="Picture 3">
            <a:extLst>
              <a:ext uri="{FF2B5EF4-FFF2-40B4-BE49-F238E27FC236}">
                <a16:creationId xmlns:a16="http://schemas.microsoft.com/office/drawing/2014/main" id="{2C76C135-5EA0-EFEE-FEC2-373172DB9E2D}"/>
              </a:ext>
            </a:extLst>
          </p:cNvPr>
          <p:cNvPicPr>
            <a:picLocks noChangeAspect="1"/>
          </p:cNvPicPr>
          <p:nvPr/>
        </p:nvPicPr>
        <p:blipFill>
          <a:blip r:embed="rId2"/>
          <a:stretch>
            <a:fillRect/>
          </a:stretch>
        </p:blipFill>
        <p:spPr>
          <a:xfrm>
            <a:off x="942109" y="1008888"/>
            <a:ext cx="10931235" cy="5532754"/>
          </a:xfrm>
          <a:prstGeom prst="rect">
            <a:avLst/>
          </a:prstGeom>
        </p:spPr>
      </p:pic>
      <p:sp>
        <p:nvSpPr>
          <p:cNvPr id="7" name="Content Placeholder 6">
            <a:extLst>
              <a:ext uri="{FF2B5EF4-FFF2-40B4-BE49-F238E27FC236}">
                <a16:creationId xmlns:a16="http://schemas.microsoft.com/office/drawing/2014/main" id="{7CCE876D-3CBE-4ECD-361F-A4A3B38DB9C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415895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BD7F-9A3D-B440-DA25-9E4EA7206ACE}"/>
              </a:ext>
            </a:extLst>
          </p:cNvPr>
          <p:cNvSpPr>
            <a:spLocks noGrp="1"/>
          </p:cNvSpPr>
          <p:nvPr>
            <p:ph type="title"/>
          </p:nvPr>
        </p:nvSpPr>
        <p:spPr/>
        <p:txBody>
          <a:bodyPr/>
          <a:lstStyle/>
          <a:p>
            <a:pPr algn="ctr"/>
            <a:r>
              <a:rPr lang="en-IN" sz="2800" b="1" dirty="0">
                <a:solidFill>
                  <a:srgbClr val="FF0000"/>
                </a:solidFill>
                <a:effectLst/>
                <a:latin typeface="Formata"/>
              </a:rPr>
              <a:t>Characteristics of a Web Interface </a:t>
            </a:r>
            <a:br>
              <a:rPr lang="en-IN" sz="800" dirty="0"/>
            </a:br>
            <a:endParaRPr lang="en-US" dirty="0"/>
          </a:p>
        </p:txBody>
      </p:sp>
      <p:pic>
        <p:nvPicPr>
          <p:cNvPr id="5" name="Content Placeholder 4">
            <a:extLst>
              <a:ext uri="{FF2B5EF4-FFF2-40B4-BE49-F238E27FC236}">
                <a16:creationId xmlns:a16="http://schemas.microsoft.com/office/drawing/2014/main" id="{7ADE51BC-C208-0062-3531-0BE8E9D1F973}"/>
              </a:ext>
            </a:extLst>
          </p:cNvPr>
          <p:cNvPicPr>
            <a:picLocks noGrp="1" noChangeAspect="1"/>
          </p:cNvPicPr>
          <p:nvPr>
            <p:ph idx="1"/>
          </p:nvPr>
        </p:nvPicPr>
        <p:blipFill>
          <a:blip r:embed="rId2"/>
          <a:stretch>
            <a:fillRect/>
          </a:stretch>
        </p:blipFill>
        <p:spPr>
          <a:xfrm>
            <a:off x="1251678" y="1205345"/>
            <a:ext cx="10044546" cy="5118100"/>
          </a:xfrm>
        </p:spPr>
      </p:pic>
    </p:spTree>
    <p:extLst>
      <p:ext uri="{BB962C8B-B14F-4D97-AF65-F5344CB8AC3E}">
        <p14:creationId xmlns:p14="http://schemas.microsoft.com/office/powerpoint/2010/main" val="8618131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BD7F-9A3D-B440-DA25-9E4EA7206ACE}"/>
              </a:ext>
            </a:extLst>
          </p:cNvPr>
          <p:cNvSpPr>
            <a:spLocks noGrp="1"/>
          </p:cNvSpPr>
          <p:nvPr>
            <p:ph type="title"/>
          </p:nvPr>
        </p:nvSpPr>
        <p:spPr/>
        <p:txBody>
          <a:bodyPr/>
          <a:lstStyle/>
          <a:p>
            <a:pPr algn="ctr"/>
            <a:r>
              <a:rPr lang="en-IN" sz="2800" b="1" dirty="0">
                <a:solidFill>
                  <a:srgbClr val="FF0000"/>
                </a:solidFill>
                <a:effectLst/>
                <a:latin typeface="Formata"/>
              </a:rPr>
              <a:t>Characteristics of a Web Interface </a:t>
            </a:r>
            <a:br>
              <a:rPr lang="en-IN" sz="800" dirty="0"/>
            </a:br>
            <a:endParaRPr lang="en-US" dirty="0"/>
          </a:p>
        </p:txBody>
      </p:sp>
      <p:pic>
        <p:nvPicPr>
          <p:cNvPr id="7" name="Content Placeholder 6">
            <a:extLst>
              <a:ext uri="{FF2B5EF4-FFF2-40B4-BE49-F238E27FC236}">
                <a16:creationId xmlns:a16="http://schemas.microsoft.com/office/drawing/2014/main" id="{B4B307BE-BFC3-80C6-FD9D-DFEADD81BAC6}"/>
              </a:ext>
            </a:extLst>
          </p:cNvPr>
          <p:cNvPicPr>
            <a:picLocks noGrp="1" noChangeAspect="1"/>
          </p:cNvPicPr>
          <p:nvPr>
            <p:ph idx="1"/>
          </p:nvPr>
        </p:nvPicPr>
        <p:blipFill>
          <a:blip r:embed="rId2"/>
          <a:stretch>
            <a:fillRect/>
          </a:stretch>
        </p:blipFill>
        <p:spPr>
          <a:xfrm>
            <a:off x="1440278" y="1128451"/>
            <a:ext cx="9801121" cy="4799445"/>
          </a:xfrm>
        </p:spPr>
      </p:pic>
    </p:spTree>
    <p:extLst>
      <p:ext uri="{BB962C8B-B14F-4D97-AF65-F5344CB8AC3E}">
        <p14:creationId xmlns:p14="http://schemas.microsoft.com/office/powerpoint/2010/main" val="3816571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lstStyle/>
          <a:p>
            <a:r>
              <a:rPr lang="en-IN" dirty="0"/>
              <a:t>differences between printed pages and web pages</a:t>
            </a:r>
            <a:endParaRPr lang="en-US" dirty="0"/>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p:txBody>
          <a:bodyPr>
            <a:normAutofit lnSpcReduction="10000"/>
          </a:bodyPr>
          <a:lstStyle/>
          <a:p>
            <a:r>
              <a:rPr lang="en-IN" sz="2800" b="1" dirty="0"/>
              <a:t>Page Layout</a:t>
            </a:r>
          </a:p>
          <a:p>
            <a:pPr marL="0" indent="0">
              <a:buNone/>
            </a:pPr>
            <a:r>
              <a:rPr lang="en-IN" sz="2800" b="1" dirty="0"/>
              <a:t>Printed Pages</a:t>
            </a:r>
            <a:r>
              <a:rPr lang="en-IN" sz="2800" dirty="0"/>
              <a:t>: Precise and consistent layout.</a:t>
            </a:r>
          </a:p>
          <a:p>
            <a:pPr marL="0" indent="0">
              <a:buNone/>
            </a:pPr>
            <a:r>
              <a:rPr lang="en-IN" sz="2800" b="1" dirty="0"/>
              <a:t>Web Pages</a:t>
            </a:r>
            <a:r>
              <a:rPr lang="en-IN" sz="2800" dirty="0"/>
              <a:t>: Approximate layout, influenced by user’s device and browser.</a:t>
            </a:r>
          </a:p>
          <a:p>
            <a:r>
              <a:rPr lang="en-IN" sz="2800" b="1" dirty="0"/>
              <a:t>Page Resolution</a:t>
            </a:r>
          </a:p>
          <a:p>
            <a:pPr marL="0" indent="0">
              <a:buNone/>
            </a:pPr>
            <a:r>
              <a:rPr lang="en-IN" sz="2800" b="1" dirty="0"/>
              <a:t>Printed Pages</a:t>
            </a:r>
            <a:r>
              <a:rPr lang="en-IN" sz="2800" dirty="0"/>
              <a:t>: High resolution, easy to read.</a:t>
            </a:r>
          </a:p>
          <a:p>
            <a:pPr marL="0" indent="0">
              <a:buNone/>
            </a:pPr>
            <a:r>
              <a:rPr lang="en-IN" sz="2800" b="1" dirty="0"/>
              <a:t>Web Pages</a:t>
            </a:r>
            <a:r>
              <a:rPr lang="en-IN" sz="2800" dirty="0"/>
              <a:t>: Lower resolution, screen reading is slower.</a:t>
            </a:r>
          </a:p>
          <a:p>
            <a:endParaRPr lang="en-US" dirty="0"/>
          </a:p>
        </p:txBody>
      </p:sp>
    </p:spTree>
    <p:extLst>
      <p:ext uri="{BB962C8B-B14F-4D97-AF65-F5344CB8AC3E}">
        <p14:creationId xmlns:p14="http://schemas.microsoft.com/office/powerpoint/2010/main" val="23302283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lstStyle/>
          <a:p>
            <a:r>
              <a:rPr lang="en-IN" dirty="0"/>
              <a:t>differences between printed pages and web pages</a:t>
            </a:r>
            <a:endParaRPr lang="en-US" dirty="0"/>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p:txBody>
          <a:bodyPr>
            <a:normAutofit lnSpcReduction="10000"/>
          </a:bodyPr>
          <a:lstStyle/>
          <a:p>
            <a:r>
              <a:rPr lang="en-IN" sz="2800" b="1" dirty="0"/>
              <a:t>Page Size</a:t>
            </a:r>
          </a:p>
          <a:p>
            <a:pPr marL="0" indent="0">
              <a:buNone/>
            </a:pPr>
            <a:r>
              <a:rPr lang="en-IN" sz="2800" b="1" dirty="0"/>
              <a:t>Printed Pages</a:t>
            </a:r>
            <a:r>
              <a:rPr lang="en-IN" sz="2800" dirty="0"/>
              <a:t>: Fixed size, larger, designed as one complete entity.</a:t>
            </a:r>
          </a:p>
          <a:p>
            <a:pPr marL="0" indent="0">
              <a:buNone/>
            </a:pPr>
            <a:r>
              <a:rPr lang="en-IN" sz="2800" b="1" dirty="0"/>
              <a:t>Web Pages</a:t>
            </a:r>
            <a:r>
              <a:rPr lang="en-IN" sz="2800" dirty="0"/>
              <a:t>: Variable size, displayed in pieces, visual impact often fragmented.</a:t>
            </a:r>
          </a:p>
          <a:p>
            <a:r>
              <a:rPr lang="en-IN" sz="2800" b="1" dirty="0"/>
              <a:t>Page Rendering</a:t>
            </a:r>
          </a:p>
          <a:p>
            <a:pPr marL="0" indent="0">
              <a:buNone/>
            </a:pPr>
            <a:r>
              <a:rPr lang="en-IN" sz="2800" b="1" dirty="0"/>
              <a:t>Printed Pages</a:t>
            </a:r>
            <a:r>
              <a:rPr lang="en-IN" sz="2800" dirty="0"/>
              <a:t>: Instant, complete view.</a:t>
            </a:r>
          </a:p>
          <a:p>
            <a:pPr marL="0" indent="0">
              <a:buNone/>
            </a:pPr>
            <a:r>
              <a:rPr lang="en-IN" sz="2800" b="1" dirty="0"/>
              <a:t>Web Pages</a:t>
            </a:r>
            <a:r>
              <a:rPr lang="en-IN" sz="2800" dirty="0"/>
              <a:t>: May load slowly, content appears piece by piece.</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396797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lstStyle/>
          <a:p>
            <a:r>
              <a:rPr lang="en-IN" dirty="0"/>
              <a:t>differences between printed pages and web pages</a:t>
            </a:r>
            <a:endParaRPr lang="en-US" dirty="0"/>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p:txBody>
          <a:bodyPr>
            <a:normAutofit fontScale="92500"/>
          </a:bodyPr>
          <a:lstStyle/>
          <a:p>
            <a:r>
              <a:rPr lang="en-IN" sz="2800" b="1" dirty="0"/>
              <a:t>User Focus</a:t>
            </a:r>
          </a:p>
          <a:p>
            <a:pPr marL="0" indent="0">
              <a:buNone/>
            </a:pPr>
            <a:r>
              <a:rPr lang="en-IN" sz="2800" b="1" dirty="0"/>
              <a:t>Printed Pages</a:t>
            </a:r>
            <a:r>
              <a:rPr lang="en-IN" sz="2800" dirty="0"/>
              <a:t>: Complete information set, easy to gauge effort required.</a:t>
            </a:r>
          </a:p>
          <a:p>
            <a:pPr marL="0" indent="0">
              <a:buNone/>
            </a:pPr>
            <a:r>
              <a:rPr lang="en-IN" sz="2800" b="1" dirty="0"/>
              <a:t>Web Pages</a:t>
            </a:r>
            <a:r>
              <a:rPr lang="en-IN" sz="2800" dirty="0"/>
              <a:t>: Individual snapshots, often skimmed, less sense of overall structure.</a:t>
            </a:r>
          </a:p>
          <a:p>
            <a:r>
              <a:rPr lang="en-IN" sz="2800" b="1" dirty="0"/>
              <a:t>Page Navigation</a:t>
            </a:r>
          </a:p>
          <a:p>
            <a:pPr marL="0" indent="0">
              <a:buNone/>
            </a:pPr>
            <a:r>
              <a:rPr lang="en-IN" sz="2800" b="1" dirty="0"/>
              <a:t>Printed Pages</a:t>
            </a:r>
            <a:r>
              <a:rPr lang="en-IN" sz="2800" dirty="0"/>
              <a:t>: Simple page turning.</a:t>
            </a:r>
          </a:p>
          <a:p>
            <a:pPr marL="0" indent="0">
              <a:buNone/>
            </a:pPr>
            <a:r>
              <a:rPr lang="en-IN" sz="2800" b="1" dirty="0"/>
              <a:t>Web Pages</a:t>
            </a:r>
            <a:r>
              <a:rPr lang="en-IN" sz="2800" dirty="0"/>
              <a:t>: Requires deciding on links to follow, can be complex.</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185782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lstStyle/>
          <a:p>
            <a:r>
              <a:rPr lang="en-IN" dirty="0"/>
              <a:t>differences between printed pages and web pages</a:t>
            </a:r>
            <a:endParaRPr lang="en-US" dirty="0"/>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874517"/>
            <a:ext cx="10178322" cy="4983483"/>
          </a:xfrm>
        </p:spPr>
        <p:txBody>
          <a:bodyPr>
            <a:normAutofit/>
          </a:bodyPr>
          <a:lstStyle/>
          <a:p>
            <a:r>
              <a:rPr lang="en-IN" sz="2400" b="1" dirty="0"/>
              <a:t>Sense of Place</a:t>
            </a:r>
          </a:p>
          <a:p>
            <a:pPr marL="0" indent="0">
              <a:buNone/>
            </a:pPr>
            <a:r>
              <a:rPr lang="en-IN" sz="2400" b="1" dirty="0"/>
              <a:t>Printed Pages</a:t>
            </a:r>
            <a:r>
              <a:rPr lang="en-IN" sz="2400" dirty="0"/>
              <a:t>: Physical cues and organization provide a sense of location.</a:t>
            </a:r>
          </a:p>
          <a:p>
            <a:pPr marL="0" indent="0">
              <a:buNone/>
            </a:pPr>
            <a:r>
              <a:rPr lang="en-IN" sz="2400" b="1" dirty="0"/>
              <a:t>Web Pages</a:t>
            </a:r>
            <a:r>
              <a:rPr lang="en-IN" sz="2400" dirty="0"/>
              <a:t>: Lack physical cues, can cause disorientation.</a:t>
            </a:r>
          </a:p>
          <a:p>
            <a:r>
              <a:rPr lang="en-IN" sz="2400" b="1" dirty="0"/>
              <a:t>Interactivity</a:t>
            </a:r>
          </a:p>
          <a:p>
            <a:pPr marL="0" indent="0">
              <a:buNone/>
            </a:pPr>
            <a:r>
              <a:rPr lang="en-IN" sz="2400" b="1" dirty="0"/>
              <a:t>Printed Pages</a:t>
            </a:r>
            <a:r>
              <a:rPr lang="en-IN" sz="2400" dirty="0"/>
              <a:t>: Static information, visually focused.</a:t>
            </a:r>
          </a:p>
          <a:p>
            <a:pPr marL="0" indent="0">
              <a:buNone/>
            </a:pPr>
            <a:r>
              <a:rPr lang="en-IN" sz="2400" b="1" dirty="0"/>
              <a:t>Web Pages</a:t>
            </a:r>
            <a:r>
              <a:rPr lang="en-IN" sz="2400" dirty="0"/>
              <a:t>: Dynamic interaction (scrolling, clicking), more engaging.</a:t>
            </a:r>
          </a:p>
          <a:p>
            <a:r>
              <a:rPr lang="en-IN" sz="2400" b="1" dirty="0"/>
              <a:t>Page Independence</a:t>
            </a:r>
          </a:p>
          <a:p>
            <a:pPr marL="0" indent="0">
              <a:buNone/>
            </a:pPr>
            <a:r>
              <a:rPr lang="en-IN" sz="2400" b="1" dirty="0"/>
              <a:t>Printed Pages</a:t>
            </a:r>
            <a:r>
              <a:rPr lang="en-IN" sz="2400" dirty="0"/>
              <a:t>: Sequential, contextually dependent.</a:t>
            </a:r>
          </a:p>
          <a:p>
            <a:pPr marL="0" indent="0">
              <a:buNone/>
            </a:pPr>
            <a:r>
              <a:rPr lang="en-IN" sz="2400" b="1" dirty="0"/>
              <a:t>Web Pages</a:t>
            </a:r>
            <a:r>
              <a:rPr lang="en-IN" sz="2400" dirty="0"/>
              <a:t>: Independent, each page must be self-explanatory.</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335762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lstStyle/>
          <a:p>
            <a:r>
              <a:rPr lang="en-IN" dirty="0"/>
              <a:t>comparison between intranets and the Internet</a:t>
            </a:r>
            <a:endParaRPr lang="en-US" dirty="0"/>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874517"/>
            <a:ext cx="10178322" cy="4983483"/>
          </a:xfrm>
        </p:spPr>
        <p:txBody>
          <a:bodyPr>
            <a:normAutofit lnSpcReduction="10000"/>
          </a:bodyPr>
          <a:lstStyle/>
          <a:p>
            <a:r>
              <a:rPr lang="en-IN" sz="2800" b="1" dirty="0"/>
              <a:t>Users</a:t>
            </a:r>
          </a:p>
          <a:p>
            <a:pPr marL="0" indent="0">
              <a:buNone/>
            </a:pPr>
            <a:r>
              <a:rPr lang="en-IN" sz="2800" b="1" dirty="0"/>
              <a:t>Intranet</a:t>
            </a:r>
            <a:r>
              <a:rPr lang="en-IN" sz="2800" dirty="0"/>
              <a:t>: Used by organization employees who are familiar with the organization’s structure, products, jargon, and culture.</a:t>
            </a:r>
          </a:p>
          <a:p>
            <a:pPr marL="0" indent="0">
              <a:buNone/>
            </a:pPr>
            <a:r>
              <a:rPr lang="en-IN" sz="2800" b="1" dirty="0"/>
              <a:t>Internet</a:t>
            </a:r>
            <a:r>
              <a:rPr lang="en-IN" sz="2800" dirty="0"/>
              <a:t>: Used by a broad audience, including customers who know much less about the organization.</a:t>
            </a:r>
          </a:p>
          <a:p>
            <a:r>
              <a:rPr lang="en-IN" sz="2800" b="1" dirty="0"/>
              <a:t>Tasks</a:t>
            </a:r>
          </a:p>
          <a:p>
            <a:pPr marL="0" indent="0">
              <a:buNone/>
            </a:pPr>
            <a:r>
              <a:rPr lang="en-IN" sz="2800" b="1" dirty="0"/>
              <a:t>Intranet</a:t>
            </a:r>
            <a:r>
              <a:rPr lang="en-IN" sz="2800" dirty="0"/>
              <a:t>: Used for everyday organizational activities like complex transactions, queries, and communications.</a:t>
            </a:r>
          </a:p>
          <a:p>
            <a:pPr marL="0" indent="0">
              <a:buNone/>
            </a:pPr>
            <a:r>
              <a:rPr lang="en-IN" sz="2800" b="1" dirty="0"/>
              <a:t>Internet</a:t>
            </a:r>
            <a:r>
              <a:rPr lang="en-IN" sz="2800" dirty="0"/>
              <a:t>: Mainly used for finding information and performing simple transactions.</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025879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lstStyle/>
          <a:p>
            <a:r>
              <a:rPr lang="en-IN" dirty="0"/>
              <a:t>comparison between intranets and the Internet</a:t>
            </a:r>
            <a:endParaRPr lang="en-US" dirty="0"/>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874517"/>
            <a:ext cx="10178322" cy="4983483"/>
          </a:xfrm>
        </p:spPr>
        <p:txBody>
          <a:bodyPr>
            <a:normAutofit/>
          </a:bodyPr>
          <a:lstStyle/>
          <a:p>
            <a:r>
              <a:rPr lang="en-IN" sz="2400" b="1" dirty="0"/>
              <a:t>Type of Information</a:t>
            </a:r>
          </a:p>
          <a:p>
            <a:pPr>
              <a:buFont typeface="Arial" panose="020B0604020202020204" pitchFamily="34" charset="0"/>
              <a:buChar char="•"/>
            </a:pPr>
            <a:r>
              <a:rPr lang="en-IN" sz="2400" b="1" dirty="0"/>
              <a:t>Intranet</a:t>
            </a:r>
            <a:r>
              <a:rPr lang="en-IN" sz="2400" dirty="0"/>
              <a:t>: Contains detailed, frequently updated information necessary for organizational functioning.</a:t>
            </a:r>
          </a:p>
          <a:p>
            <a:pPr>
              <a:buFont typeface="Arial" panose="020B0604020202020204" pitchFamily="34" charset="0"/>
              <a:buChar char="•"/>
            </a:pPr>
            <a:r>
              <a:rPr lang="en-IN" sz="2400" b="1" dirty="0"/>
              <a:t>Internet</a:t>
            </a:r>
            <a:r>
              <a:rPr lang="en-IN" sz="2400" dirty="0"/>
              <a:t>: Presents more stable information such as marketing materials, customer information, and reports.</a:t>
            </a:r>
          </a:p>
          <a:p>
            <a:r>
              <a:rPr lang="en-IN" sz="2400" b="1" dirty="0"/>
              <a:t>Amount of Information</a:t>
            </a:r>
          </a:p>
          <a:p>
            <a:pPr>
              <a:buFont typeface="Arial" panose="020B0604020202020204" pitchFamily="34" charset="0"/>
              <a:buChar char="•"/>
            </a:pPr>
            <a:r>
              <a:rPr lang="en-IN" sz="2400" b="1" dirty="0"/>
              <a:t>Intranet</a:t>
            </a:r>
            <a:r>
              <a:rPr lang="en-IN" sz="2400" dirty="0"/>
              <a:t>: Typically much larger, possibly ten to one hundred times the size of the organization’s Internet site.</a:t>
            </a:r>
          </a:p>
          <a:p>
            <a:pPr>
              <a:buFont typeface="Arial" panose="020B0604020202020204" pitchFamily="34" charset="0"/>
              <a:buChar char="•"/>
            </a:pPr>
            <a:r>
              <a:rPr lang="en-IN" sz="2400" b="1" dirty="0"/>
              <a:t>Internet</a:t>
            </a:r>
            <a:r>
              <a:rPr lang="en-IN" sz="2400" dirty="0"/>
              <a:t>: Generally smaller in comparison, focusing on broader information for the public</a:t>
            </a:r>
            <a:r>
              <a:rPr lang="en-IN" dirty="0"/>
              <a:t>.</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374832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lstStyle/>
          <a:p>
            <a:r>
              <a:rPr lang="en-IN" dirty="0"/>
              <a:t>comparison between intranets and the Internet</a:t>
            </a:r>
            <a:endParaRPr lang="en-US" dirty="0"/>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874517"/>
            <a:ext cx="10178322" cy="4983483"/>
          </a:xfrm>
        </p:spPr>
        <p:txBody>
          <a:bodyPr>
            <a:normAutofit/>
          </a:bodyPr>
          <a:lstStyle/>
          <a:p>
            <a:r>
              <a:rPr lang="en-IN" sz="2400" b="1" dirty="0"/>
              <a:t>Hardware and Software</a:t>
            </a:r>
          </a:p>
          <a:p>
            <a:pPr>
              <a:buFont typeface="Arial" panose="020B0604020202020204" pitchFamily="34" charset="0"/>
              <a:buChar char="•"/>
            </a:pPr>
            <a:r>
              <a:rPr lang="en-IN" sz="2400" b="1" dirty="0"/>
              <a:t>Intranet</a:t>
            </a:r>
            <a:r>
              <a:rPr lang="en-IN" sz="2400" dirty="0"/>
              <a:t>: Operates in a controlled environment, allowing standardization of computers, monitors, </a:t>
            </a:r>
            <a:r>
              <a:rPr lang="en-IN" sz="2800" dirty="0"/>
              <a:t>browsers</a:t>
            </a:r>
            <a:r>
              <a:rPr lang="en-IN" sz="2400" dirty="0"/>
              <a:t>, and other software. Faster communication speeds enable the use of rich graphics and multimedia.</a:t>
            </a:r>
          </a:p>
          <a:p>
            <a:pPr>
              <a:buFont typeface="Arial" panose="020B0604020202020204" pitchFamily="34" charset="0"/>
              <a:buChar char="•"/>
            </a:pPr>
            <a:r>
              <a:rPr lang="en-IN" sz="2400" b="1" dirty="0"/>
              <a:t>Internet</a:t>
            </a:r>
            <a:r>
              <a:rPr lang="en-IN" sz="2400" dirty="0"/>
              <a:t>: Requires cross-platform compatibility, often resulting in slower download times due to diverse user hardware and slower communication speeds.</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74588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286037-AFE1-2F2C-F74C-1BE8531C6655}"/>
              </a:ext>
            </a:extLst>
          </p:cNvPr>
          <p:cNvSpPr>
            <a:spLocks noGrp="1"/>
          </p:cNvSpPr>
          <p:nvPr>
            <p:ph type="title"/>
          </p:nvPr>
        </p:nvSpPr>
        <p:spPr/>
        <p:txBody>
          <a:bodyPr/>
          <a:lstStyle/>
          <a:p>
            <a:r>
              <a:rPr lang="en-IN" dirty="0">
                <a:solidFill>
                  <a:srgbClr val="FF0000"/>
                </a:solidFill>
                <a:latin typeface="Gill Sans MT" panose="020B0502020104020203" pitchFamily="34" charset="77"/>
              </a:rPr>
              <a:t>Output Components</a:t>
            </a:r>
            <a:endParaRPr lang="en-US" dirty="0">
              <a:solidFill>
                <a:srgbClr val="FF0000"/>
              </a:solidFill>
              <a:latin typeface="Gill Sans MT" panose="020B0502020104020203" pitchFamily="34" charset="77"/>
            </a:endParaRPr>
          </a:p>
        </p:txBody>
      </p:sp>
      <p:sp>
        <p:nvSpPr>
          <p:cNvPr id="2" name="Content Placeholder 1">
            <a:extLst>
              <a:ext uri="{FF2B5EF4-FFF2-40B4-BE49-F238E27FC236}">
                <a16:creationId xmlns:a16="http://schemas.microsoft.com/office/drawing/2014/main" id="{657E9CCE-0BED-9CFF-6583-0519EA3C9D62}"/>
              </a:ext>
            </a:extLst>
          </p:cNvPr>
          <p:cNvSpPr>
            <a:spLocks noGrp="1"/>
          </p:cNvSpPr>
          <p:nvPr>
            <p:ph idx="1"/>
          </p:nvPr>
        </p:nvSpPr>
        <p:spPr/>
        <p:txBody>
          <a:bodyPr/>
          <a:lstStyle/>
          <a:p>
            <a:pPr>
              <a:buFont typeface="Arial" panose="020B0604020202020204" pitchFamily="34" charset="0"/>
              <a:buChar char="•"/>
            </a:pPr>
            <a:r>
              <a:rPr lang="en-IN" sz="2800" dirty="0">
                <a:latin typeface="Gill Sans MT" panose="020B0502020104020203" pitchFamily="34" charset="77"/>
              </a:rPr>
              <a:t>Output is how the computer conveys results and requirements to users.</a:t>
            </a:r>
          </a:p>
          <a:p>
            <a:pPr>
              <a:buFont typeface="Arial" panose="020B0604020202020204" pitchFamily="34" charset="0"/>
              <a:buChar char="•"/>
            </a:pPr>
            <a:r>
              <a:rPr lang="en-IN" sz="2800" dirty="0">
                <a:latin typeface="Gill Sans MT" panose="020B0502020104020203" pitchFamily="34" charset="77"/>
              </a:rPr>
              <a:t>The most common output mechanism is the display screen, followed by auditory outputs like voice and sound.</a:t>
            </a:r>
          </a:p>
          <a:p>
            <a:pPr>
              <a:buFont typeface="Arial" panose="020B0604020202020204" pitchFamily="34" charset="0"/>
              <a:buChar char="•"/>
            </a:pPr>
            <a:r>
              <a:rPr lang="en-IN" sz="2800" dirty="0">
                <a:latin typeface="Gill Sans MT" panose="020B0502020104020203" pitchFamily="34" charset="77"/>
              </a:rPr>
              <a:t>The use of touch for output in interface design is still largely unexplored.</a:t>
            </a:r>
          </a:p>
          <a:p>
            <a:endParaRPr lang="en-US" dirty="0"/>
          </a:p>
        </p:txBody>
      </p:sp>
      <p:sp>
        <p:nvSpPr>
          <p:cNvPr id="4" name="Footer Placeholder 3">
            <a:extLst>
              <a:ext uri="{FF2B5EF4-FFF2-40B4-BE49-F238E27FC236}">
                <a16:creationId xmlns:a16="http://schemas.microsoft.com/office/drawing/2014/main" id="{6C60374F-143C-717D-DBBD-2F0358D932FF}"/>
              </a:ext>
            </a:extLst>
          </p:cNvPr>
          <p:cNvSpPr>
            <a:spLocks noGrp="1"/>
          </p:cNvSpPr>
          <p:nvPr>
            <p:ph type="ftr" sz="quarter" idx="11"/>
          </p:nvPr>
        </p:nvSpPr>
        <p:spPr/>
        <p:txBody>
          <a:bodyPr/>
          <a:lstStyle/>
          <a:p>
            <a:pPr>
              <a:defRPr/>
            </a:pPr>
            <a:r>
              <a:rPr lang="en-US"/>
              <a:t>UNIT-1</a:t>
            </a:r>
          </a:p>
        </p:txBody>
      </p:sp>
    </p:spTree>
    <p:extLst>
      <p:ext uri="{BB962C8B-B14F-4D97-AF65-F5344CB8AC3E}">
        <p14:creationId xmlns:p14="http://schemas.microsoft.com/office/powerpoint/2010/main" val="12998333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lstStyle/>
          <a:p>
            <a:r>
              <a:rPr lang="en-IN" dirty="0"/>
              <a:t>comparison between intranets and the Internet</a:t>
            </a:r>
            <a:endParaRPr lang="en-US" dirty="0"/>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874517"/>
            <a:ext cx="10178322" cy="4983483"/>
          </a:xfrm>
        </p:spPr>
        <p:txBody>
          <a:bodyPr>
            <a:normAutofit/>
          </a:bodyPr>
          <a:lstStyle/>
          <a:p>
            <a:r>
              <a:rPr lang="en-IN" sz="2800" b="1" dirty="0"/>
              <a:t>Design Philosophy</a:t>
            </a:r>
          </a:p>
          <a:p>
            <a:pPr>
              <a:buFont typeface="Arial" panose="020B0604020202020204" pitchFamily="34" charset="0"/>
              <a:buChar char="•"/>
            </a:pPr>
            <a:r>
              <a:rPr lang="en-IN" sz="2800" b="1" dirty="0"/>
              <a:t>Intranet</a:t>
            </a:r>
            <a:r>
              <a:rPr lang="en-IN" sz="2800" dirty="0"/>
              <a:t>: Leans towards traditional GUI designs that are familiar to users, incorporating effective and visually appealing elements while avoiding unnecessary and distracting features.</a:t>
            </a:r>
          </a:p>
          <a:p>
            <a:pPr>
              <a:buFont typeface="Arial" panose="020B0604020202020204" pitchFamily="34" charset="0"/>
              <a:buChar char="•"/>
            </a:pPr>
            <a:r>
              <a:rPr lang="en-IN" sz="2800" b="1" dirty="0"/>
              <a:t>Internet</a:t>
            </a:r>
            <a:r>
              <a:rPr lang="en-IN" sz="2800" dirty="0"/>
              <a:t>: Often includes promotional and diverse design elements to attract and engage a wide audience.</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20576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066801"/>
            <a:ext cx="10178322" cy="5791200"/>
          </a:xfrm>
        </p:spPr>
        <p:txBody>
          <a:bodyPr>
            <a:normAutofit/>
          </a:bodyPr>
          <a:lstStyle/>
          <a:p>
            <a:r>
              <a:rPr lang="en-IN" sz="2800" dirty="0">
                <a:effectLst/>
                <a:latin typeface="Gill Sans MT" panose="020B0502020104020203" pitchFamily="34" charset="77"/>
              </a:rPr>
              <a:t>The history of the human-computer interface, various researchers and writers have attempted to define a set of general principles of interface design. </a:t>
            </a:r>
            <a:endParaRPr lang="en-IN" sz="3600" dirty="0">
              <a:latin typeface="Gill Sans MT" panose="020B0502020104020203" pitchFamily="34" charset="77"/>
            </a:endParaRP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545461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066801"/>
            <a:ext cx="10178322" cy="5791200"/>
          </a:xfrm>
        </p:spPr>
        <p:txBody>
          <a:bodyPr>
            <a:normAutofit/>
          </a:bodyPr>
          <a:lstStyle/>
          <a:p>
            <a:r>
              <a:rPr lang="en-IN" sz="3200" b="1" dirty="0"/>
              <a:t>Principles for the Xerox STAR</a:t>
            </a:r>
          </a:p>
          <a:p>
            <a:pPr>
              <a:buFont typeface="+mj-lt"/>
              <a:buAutoNum type="arabicPeriod"/>
            </a:pPr>
            <a:r>
              <a:rPr lang="en-IN" sz="3200" b="1" dirty="0"/>
              <a:t>Illusion of Manipulable Objects</a:t>
            </a:r>
          </a:p>
          <a:p>
            <a:pPr marL="0" indent="0">
              <a:buNone/>
            </a:pPr>
            <a:r>
              <a:rPr lang="en-IN" sz="2800" dirty="0"/>
              <a:t>Create objects on the screen that look and act like real objects you can interact with.</a:t>
            </a:r>
          </a:p>
          <a:p>
            <a:pPr marL="0" indent="0">
              <a:buNone/>
            </a:pPr>
            <a:r>
              <a:rPr lang="en-IN" sz="2800" b="1" dirty="0"/>
              <a:t>Key Points</a:t>
            </a:r>
            <a:r>
              <a:rPr lang="en-IN" sz="2800" dirty="0"/>
              <a:t>:</a:t>
            </a:r>
          </a:p>
          <a:p>
            <a:pPr marL="1143000" lvl="2" indent="-228600">
              <a:buFont typeface="+mj-lt"/>
              <a:buAutoNum type="arabicPeriod"/>
            </a:pPr>
            <a:r>
              <a:rPr lang="en-IN" sz="2400" dirty="0"/>
              <a:t>Objects should be easy to understand and use.</a:t>
            </a:r>
          </a:p>
          <a:p>
            <a:pPr marL="1143000" lvl="2" indent="-228600">
              <a:buFont typeface="+mj-lt"/>
              <a:buAutoNum type="arabicPeriod"/>
            </a:pPr>
            <a:r>
              <a:rPr lang="en-IN" sz="2400" dirty="0"/>
              <a:t>It should be obvious how to select and interact with these objects.</a:t>
            </a:r>
          </a:p>
          <a:p>
            <a:pPr marL="1143000" lvl="2" indent="-228600">
              <a:buFont typeface="+mj-lt"/>
              <a:buAutoNum type="arabicPeriod"/>
            </a:pPr>
            <a:r>
              <a:rPr lang="en-IN" sz="2400" dirty="0"/>
              <a:t>Selected objects should clearly show they are selected.</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477152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066801"/>
            <a:ext cx="10178322" cy="5791200"/>
          </a:xfrm>
        </p:spPr>
        <p:txBody>
          <a:bodyPr>
            <a:normAutofit/>
          </a:bodyPr>
          <a:lstStyle/>
          <a:p>
            <a:r>
              <a:rPr lang="en-IN" sz="3200" b="1" dirty="0"/>
              <a:t>Principles for the Xerox STAR</a:t>
            </a:r>
          </a:p>
          <a:p>
            <a:pPr marL="0" indent="0">
              <a:buNone/>
            </a:pPr>
            <a:r>
              <a:rPr lang="en-IN" sz="2800" b="1" dirty="0"/>
              <a:t>2.Visual Order and Viewer Focus</a:t>
            </a:r>
            <a:endParaRPr lang="en-IN" sz="2800" dirty="0"/>
          </a:p>
          <a:p>
            <a:pPr marL="0" indent="0">
              <a:buNone/>
            </a:pPr>
            <a:r>
              <a:rPr lang="en-IN" sz="2800" dirty="0"/>
              <a:t>Highlight important elements on the screen at the right time.</a:t>
            </a:r>
          </a:p>
          <a:p>
            <a:pPr>
              <a:buFont typeface="Arial" panose="020B0604020202020204" pitchFamily="34" charset="0"/>
              <a:buChar char="•"/>
            </a:pPr>
            <a:r>
              <a:rPr lang="en-IN" sz="2800" b="1" dirty="0"/>
              <a:t>Key Points</a:t>
            </a:r>
            <a:r>
              <a:rPr lang="en-IN" sz="2800" dirty="0"/>
              <a:t>:</a:t>
            </a:r>
          </a:p>
          <a:p>
            <a:pPr marL="742950" lvl="1" indent="-285750">
              <a:buFont typeface="Arial" panose="020B0604020202020204" pitchFamily="34" charset="0"/>
              <a:buChar char="•"/>
            </a:pPr>
            <a:r>
              <a:rPr lang="en-IN" sz="2400" dirty="0"/>
              <a:t>Use visual contrast to make key parts stand out.</a:t>
            </a:r>
          </a:p>
          <a:p>
            <a:pPr marL="742950" lvl="1" indent="-285750">
              <a:buFont typeface="Arial" panose="020B0604020202020204" pitchFamily="34" charset="0"/>
              <a:buChar char="•"/>
            </a:pPr>
            <a:r>
              <a:rPr lang="en-IN" sz="2400" dirty="0"/>
              <a:t>Use animation and sound to draw attention.</a:t>
            </a:r>
          </a:p>
          <a:p>
            <a:pPr marL="742950" lvl="1" indent="-285750">
              <a:buFont typeface="Arial" panose="020B0604020202020204" pitchFamily="34" charset="0"/>
              <a:buChar char="•"/>
            </a:pPr>
            <a:r>
              <a:rPr lang="en-IN" sz="2400" dirty="0"/>
              <a:t>Provide feedback through the pointer, which often changes shape.</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311232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066801"/>
            <a:ext cx="10178322" cy="5791200"/>
          </a:xfrm>
        </p:spPr>
        <p:txBody>
          <a:bodyPr>
            <a:normAutofit/>
          </a:bodyPr>
          <a:lstStyle/>
          <a:p>
            <a:r>
              <a:rPr lang="en-IN" sz="3200" b="1" dirty="0"/>
              <a:t>Principles for the Xerox STAR</a:t>
            </a:r>
          </a:p>
          <a:p>
            <a:pPr marL="0" indent="0">
              <a:buNone/>
            </a:pPr>
            <a:r>
              <a:rPr lang="en-IN" sz="2800" b="1" dirty="0"/>
              <a:t>3 . Revealed Structure</a:t>
            </a:r>
            <a:endParaRPr lang="en-IN" sz="2800" dirty="0"/>
          </a:p>
          <a:p>
            <a:pPr>
              <a:buFont typeface="Arial" panose="020B0604020202020204" pitchFamily="34" charset="0"/>
              <a:buChar char="•"/>
            </a:pPr>
            <a:r>
              <a:rPr lang="en-IN" sz="2800" b="1" dirty="0"/>
              <a:t>Concept</a:t>
            </a:r>
            <a:r>
              <a:rPr lang="en-IN" sz="2800" dirty="0"/>
              <a:t>: Make the relationship between user actions and system responses clear and direct.</a:t>
            </a:r>
          </a:p>
          <a:p>
            <a:pPr>
              <a:buFont typeface="Arial" panose="020B0604020202020204" pitchFamily="34" charset="0"/>
              <a:buChar char="•"/>
            </a:pPr>
            <a:r>
              <a:rPr lang="en-IN" sz="2800" b="1" dirty="0"/>
              <a:t>Key Points</a:t>
            </a:r>
            <a:r>
              <a:rPr lang="en-IN" sz="2800" dirty="0"/>
              <a:t>:</a:t>
            </a:r>
          </a:p>
          <a:p>
            <a:pPr marL="742950" lvl="1" indent="-285750">
              <a:buFont typeface="Arial" panose="020B0604020202020204" pitchFamily="34" charset="0"/>
              <a:buChar char="•"/>
            </a:pPr>
            <a:r>
              <a:rPr lang="en-IN" sz="2400" dirty="0"/>
              <a:t>Minimize the steps between what the user wants to do and the effect.</a:t>
            </a:r>
          </a:p>
          <a:p>
            <a:pPr marL="742950" lvl="1" indent="-285750">
              <a:buFont typeface="Arial" panose="020B0604020202020204" pitchFamily="34" charset="0"/>
              <a:buChar char="•"/>
            </a:pPr>
            <a:r>
              <a:rPr lang="en-IN" sz="2400" dirty="0"/>
              <a:t>Reveal the underlying structure during the selection process to help users understand their actions.</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609659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066801"/>
            <a:ext cx="10178322" cy="5791200"/>
          </a:xfrm>
        </p:spPr>
        <p:txBody>
          <a:bodyPr>
            <a:normAutofit/>
          </a:bodyPr>
          <a:lstStyle/>
          <a:p>
            <a:r>
              <a:rPr lang="en-IN" sz="3200" b="1" dirty="0"/>
              <a:t>Principles for the Xerox STAR</a:t>
            </a:r>
          </a:p>
          <a:p>
            <a:pPr marL="0" indent="0">
              <a:buNone/>
            </a:pPr>
            <a:r>
              <a:rPr lang="en-IN" b="1" dirty="0"/>
              <a:t>4</a:t>
            </a:r>
            <a:r>
              <a:rPr lang="en-IN" sz="2800" b="1" dirty="0"/>
              <a:t>. Consistency</a:t>
            </a:r>
            <a:endParaRPr lang="en-IN" sz="2800" dirty="0"/>
          </a:p>
          <a:p>
            <a:pPr marL="0" indent="0">
              <a:buNone/>
            </a:pPr>
            <a:r>
              <a:rPr lang="en-IN" sz="2800" dirty="0"/>
              <a:t>Keep the interface consistent to make it easier to learn and use.</a:t>
            </a:r>
          </a:p>
          <a:p>
            <a:pPr>
              <a:buFont typeface="Arial" panose="020B0604020202020204" pitchFamily="34" charset="0"/>
              <a:buChar char="•"/>
            </a:pPr>
            <a:r>
              <a:rPr lang="en-IN" sz="2800" b="1" dirty="0"/>
              <a:t>Key Points</a:t>
            </a:r>
            <a:r>
              <a:rPr lang="en-IN" sz="2800" dirty="0"/>
              <a:t>:</a:t>
            </a:r>
          </a:p>
          <a:p>
            <a:pPr marL="742950" lvl="1" indent="-285750">
              <a:buFont typeface="Arial" panose="020B0604020202020204" pitchFamily="34" charset="0"/>
              <a:buChar char="•"/>
            </a:pPr>
            <a:r>
              <a:rPr lang="en-IN" sz="2400" dirty="0"/>
              <a:t>Maintain consistency in element locations, commands, fonts, and selection indicators.</a:t>
            </a:r>
          </a:p>
          <a:p>
            <a:pPr marL="742950" lvl="1" indent="-285750">
              <a:buFont typeface="Arial" panose="020B0604020202020204" pitchFamily="34" charset="0"/>
              <a:buChar char="•"/>
            </a:pPr>
            <a:r>
              <a:rPr lang="en-IN" sz="2400" dirty="0"/>
              <a:t>Use consistent techniques for contrast and emphasis.</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863929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066801"/>
            <a:ext cx="10178322" cy="5791200"/>
          </a:xfrm>
        </p:spPr>
        <p:txBody>
          <a:bodyPr>
            <a:normAutofit/>
          </a:bodyPr>
          <a:lstStyle/>
          <a:p>
            <a:r>
              <a:rPr lang="en-IN" sz="3200" b="1" dirty="0"/>
              <a:t>Principles for the Xerox STAR</a:t>
            </a:r>
          </a:p>
          <a:p>
            <a:pPr marL="0" indent="0">
              <a:buNone/>
            </a:pPr>
            <a:r>
              <a:rPr lang="en-IN" sz="3200" b="1" dirty="0"/>
              <a:t>5.Appropriate Effect or Emotional Impact</a:t>
            </a:r>
            <a:endParaRPr lang="en-IN" sz="3200" dirty="0"/>
          </a:p>
          <a:p>
            <a:pPr marL="0" indent="0">
              <a:buNone/>
            </a:pPr>
            <a:r>
              <a:rPr lang="en-IN" sz="3200" dirty="0"/>
              <a:t>Match the interface’s look and feel to the product’s purpose and market.</a:t>
            </a:r>
          </a:p>
          <a:p>
            <a:pPr>
              <a:buFont typeface="Arial" panose="020B0604020202020204" pitchFamily="34" charset="0"/>
              <a:buChar char="•"/>
            </a:pPr>
            <a:r>
              <a:rPr lang="en-IN" sz="3200" b="1" dirty="0"/>
              <a:t>Key Points</a:t>
            </a:r>
            <a:r>
              <a:rPr lang="en-IN" sz="3200" dirty="0"/>
              <a:t>:</a:t>
            </a:r>
          </a:p>
          <a:p>
            <a:pPr marL="742950" lvl="1" indent="-285750">
              <a:buFont typeface="Arial" panose="020B0604020202020204" pitchFamily="34" charset="0"/>
              <a:buChar char="•"/>
            </a:pPr>
            <a:r>
              <a:rPr lang="en-IN" sz="2800" dirty="0"/>
              <a:t>Ensure the interface reflects the product’s intended emotional effect, whether professional, secure, playful, or imaginative.</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823912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066801"/>
            <a:ext cx="10178322" cy="5791200"/>
          </a:xfrm>
        </p:spPr>
        <p:txBody>
          <a:bodyPr>
            <a:normAutofit/>
          </a:bodyPr>
          <a:lstStyle/>
          <a:p>
            <a:r>
              <a:rPr lang="en-IN" sz="3200" b="1" dirty="0"/>
              <a:t>Principles for the Xerox STAR</a:t>
            </a:r>
          </a:p>
          <a:p>
            <a:pPr marL="0" indent="0">
              <a:buNone/>
            </a:pPr>
            <a:r>
              <a:rPr lang="en-IN" sz="2800" b="1" dirty="0"/>
              <a:t>6. Match with the Medium</a:t>
            </a:r>
            <a:endParaRPr lang="en-IN" sz="2800" dirty="0"/>
          </a:p>
          <a:p>
            <a:pPr>
              <a:buFont typeface="Arial" panose="020B0604020202020204" pitchFamily="34" charset="0"/>
              <a:buChar char="•"/>
            </a:pPr>
            <a:r>
              <a:rPr lang="en-IN" sz="2800" dirty="0"/>
              <a:t>Design the interface according to the capabilities of the display device.</a:t>
            </a:r>
          </a:p>
          <a:p>
            <a:pPr>
              <a:buFont typeface="Arial" panose="020B0604020202020204" pitchFamily="34" charset="0"/>
              <a:buChar char="•"/>
            </a:pPr>
            <a:r>
              <a:rPr lang="en-IN" sz="2800" b="1" dirty="0"/>
              <a:t>Key Points</a:t>
            </a:r>
            <a:r>
              <a:rPr lang="en-IN" sz="2800" dirty="0"/>
              <a:t>:</a:t>
            </a:r>
          </a:p>
          <a:p>
            <a:pPr marL="742950" lvl="1" indent="-285750">
              <a:buFont typeface="Arial" panose="020B0604020202020204" pitchFamily="34" charset="0"/>
              <a:buChar char="•"/>
            </a:pPr>
            <a:r>
              <a:rPr lang="en-IN" sz="2400" dirty="0"/>
              <a:t>Consider the device’s resolution and </a:t>
            </a:r>
            <a:r>
              <a:rPr lang="en-IN" sz="2400" dirty="0" err="1"/>
              <a:t>color</a:t>
            </a:r>
            <a:r>
              <a:rPr lang="en-IN" sz="2400" dirty="0"/>
              <a:t> capabilities.</a:t>
            </a:r>
          </a:p>
          <a:p>
            <a:pPr marL="742950" lvl="1" indent="-285750">
              <a:buFont typeface="Arial" panose="020B0604020202020204" pitchFamily="34" charset="0"/>
              <a:buChar char="•"/>
            </a:pPr>
            <a:r>
              <a:rPr lang="en-IN" sz="2400" dirty="0"/>
              <a:t>Ensure the screen images are of high quality based on what the device can display.</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302548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2400" b="1" dirty="0"/>
              <a:t>1. </a:t>
            </a:r>
            <a:r>
              <a:rPr lang="en-IN" sz="3200" b="1" dirty="0">
                <a:latin typeface="Gill Sans MT" panose="020B0502020104020203" pitchFamily="34" charset="77"/>
              </a:rPr>
              <a:t>Accessibility in Design</a:t>
            </a:r>
          </a:p>
          <a:p>
            <a:r>
              <a:rPr lang="en-IN" sz="2400" dirty="0"/>
              <a:t>Systems should be designed so that everyone can use them without needing any special modifications.</a:t>
            </a:r>
          </a:p>
          <a:p>
            <a:r>
              <a:rPr lang="en-IN" sz="2400" b="1" dirty="0"/>
              <a:t>Perceptibility: </a:t>
            </a:r>
            <a:r>
              <a:rPr lang="en-IN" sz="2400" dirty="0"/>
              <a:t>The design should be understandable to everyone, regardless of their sensory abilities (like sight or hearing).</a:t>
            </a:r>
          </a:p>
          <a:p>
            <a:r>
              <a:rPr lang="en-IN" sz="2400" b="1" dirty="0"/>
              <a:t>Operability: </a:t>
            </a:r>
            <a:r>
              <a:rPr lang="en-IN" sz="2400" dirty="0"/>
              <a:t>The design should be usable by everyone, regardless of their physical abilities.</a:t>
            </a:r>
          </a:p>
          <a:p>
            <a:r>
              <a:rPr lang="en-IN" sz="2400" b="1" dirty="0"/>
              <a:t>Simplicity : </a:t>
            </a:r>
            <a:r>
              <a:rPr lang="en-IN" sz="2400" dirty="0"/>
              <a:t>The design should be easy to understand and use, no matter the user’s experience, literacy, or focus level.</a:t>
            </a:r>
          </a:p>
          <a:p>
            <a:r>
              <a:rPr lang="en-IN" sz="2400" b="1" dirty="0"/>
              <a:t>Forgiveness :</a:t>
            </a:r>
            <a:r>
              <a:rPr lang="en-IN" sz="2400" dirty="0"/>
              <a:t>The design should minimize errors and make it easy to fix them when they occur.</a:t>
            </a:r>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64958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2400" b="1" dirty="0"/>
              <a:t>2. </a:t>
            </a:r>
            <a:r>
              <a:rPr lang="en-IN" sz="3200" b="1" dirty="0">
                <a:effectLst/>
                <a:latin typeface="Formata"/>
              </a:rPr>
              <a:t>Aesthetically Pleasing </a:t>
            </a:r>
            <a:endParaRPr lang="en-IN" sz="2800" b="1" dirty="0"/>
          </a:p>
          <a:p>
            <a:r>
              <a:rPr lang="en-IN" sz="2400" dirty="0"/>
              <a:t>Provide visual appeal by following these presentation and graphic design principles: </a:t>
            </a:r>
          </a:p>
          <a:p>
            <a:pPr marL="0" indent="0">
              <a:buNone/>
            </a:pPr>
            <a:r>
              <a:rPr lang="en-IN" sz="2400" dirty="0"/>
              <a:t>–– Provide meaningful contrast between screen elements.(</a:t>
            </a:r>
            <a:r>
              <a:rPr lang="en-IN" sz="2000" dirty="0"/>
              <a:t>Use differences in </a:t>
            </a:r>
            <a:r>
              <a:rPr lang="en-IN" sz="2000" dirty="0" err="1"/>
              <a:t>color</a:t>
            </a:r>
            <a:r>
              <a:rPr lang="en-IN" sz="2000" dirty="0"/>
              <a:t>, size, and style to make important )</a:t>
            </a:r>
            <a:br>
              <a:rPr lang="en-IN" sz="2400" dirty="0"/>
            </a:br>
            <a:r>
              <a:rPr lang="en-IN" sz="2400" dirty="0"/>
              <a:t>–– Create groupings.(</a:t>
            </a:r>
            <a:r>
              <a:rPr lang="en-IN" sz="2000" dirty="0"/>
              <a:t>Group related items together to show they are connected)</a:t>
            </a:r>
            <a:br>
              <a:rPr lang="en-IN" sz="2400" dirty="0"/>
            </a:br>
            <a:r>
              <a:rPr lang="en-IN" sz="2400" dirty="0"/>
              <a:t>–– Align screen elements and groups. (</a:t>
            </a:r>
            <a:r>
              <a:rPr lang="en-IN" sz="2000" dirty="0"/>
              <a:t>Arrange items in a neat and orderly way)</a:t>
            </a:r>
            <a:endParaRPr lang="en-IN" sz="2400" dirty="0"/>
          </a:p>
          <a:p>
            <a:pPr marL="0" indent="0">
              <a:buNone/>
            </a:pPr>
            <a:r>
              <a:rPr lang="en-IN" sz="2400" dirty="0"/>
              <a:t>–– Provide three-dimensional representation.(</a:t>
            </a:r>
            <a:r>
              <a:rPr lang="en-IN" sz="2000" dirty="0"/>
              <a:t>Use shading and shadows to give a sense of depth to objects.)</a:t>
            </a:r>
            <a:br>
              <a:rPr lang="en-IN" sz="2400" dirty="0"/>
            </a:br>
            <a:r>
              <a:rPr lang="en-IN" sz="2400" dirty="0"/>
              <a:t>–– Use </a:t>
            </a:r>
            <a:r>
              <a:rPr lang="en-IN" sz="2400" dirty="0" err="1"/>
              <a:t>color</a:t>
            </a:r>
            <a:r>
              <a:rPr lang="en-IN" sz="2400" dirty="0"/>
              <a:t> and graphics effectively and simply. (</a:t>
            </a:r>
            <a:r>
              <a:rPr lang="en-IN" sz="2000" dirty="0"/>
              <a:t>Choose </a:t>
            </a:r>
            <a:r>
              <a:rPr lang="en-IN" sz="2000" dirty="0" err="1"/>
              <a:t>colors</a:t>
            </a:r>
            <a:r>
              <a:rPr lang="en-IN" sz="2000" dirty="0"/>
              <a:t> and images that are easy to understand and not overwhelming.)</a:t>
            </a:r>
            <a:endParaRPr lang="en-IN" sz="24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2292173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{74E6AEA4-013C-E44E-8FF8-BED39501D56F}tf10001071</Template>
  <TotalTime>1877</TotalTime>
  <Words>6946</Words>
  <Application>Microsoft Office PowerPoint</Application>
  <PresentationFormat>Widescreen</PresentationFormat>
  <Paragraphs>709</Paragraphs>
  <Slides>122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122</vt:i4>
      </vt:variant>
    </vt:vector>
  </HeadingPairs>
  <TitlesOfParts>
    <vt:vector size="131" baseType="lpstr">
      <vt:lpstr>굴림</vt:lpstr>
      <vt:lpstr>Arial</vt:lpstr>
      <vt:lpstr>Calibri</vt:lpstr>
      <vt:lpstr>Formata</vt:lpstr>
      <vt:lpstr>Gill Sans MT</vt:lpstr>
      <vt:lpstr>Impact</vt:lpstr>
      <vt:lpstr>Palatino</vt:lpstr>
      <vt:lpstr>ZapfDingbats</vt:lpstr>
      <vt:lpstr>Badge</vt:lpstr>
      <vt:lpstr>    USER INTERFACE DESIGN </vt:lpstr>
      <vt:lpstr>PowerPoint Presentation</vt:lpstr>
      <vt:lpstr>PowerPoint Presentation</vt:lpstr>
      <vt:lpstr>PowerPoint Presentation</vt:lpstr>
      <vt:lpstr>Defining the User Interface </vt:lpstr>
      <vt:lpstr>Human-Computer Interaction (HCI) </vt:lpstr>
      <vt:lpstr>User Interface (UI) Components</vt:lpstr>
      <vt:lpstr>Input Components</vt:lpstr>
      <vt:lpstr>Output Components</vt:lpstr>
      <vt:lpstr>Effective Interface Design</vt:lpstr>
      <vt:lpstr>1.2 The Importance of Good Design  </vt:lpstr>
      <vt:lpstr>Impact of Poor Design </vt:lpstr>
      <vt:lpstr>Importance of Good Design </vt:lpstr>
      <vt:lpstr>1.3 The Benefits of Good Design  </vt:lpstr>
      <vt:lpstr> </vt:lpstr>
      <vt:lpstr> </vt:lpstr>
      <vt:lpstr> </vt:lpstr>
      <vt:lpstr>PowerPoint Presentation</vt:lpstr>
      <vt:lpstr> </vt:lpstr>
      <vt:lpstr>1.4 A Brief History of the Human-Computer Interface  </vt:lpstr>
      <vt:lpstr>Introduction of the Graphical User Interface  </vt:lpstr>
      <vt:lpstr>text-based computer screens </vt:lpstr>
      <vt:lpstr>GUI based screen</vt:lpstr>
      <vt:lpstr>Introduction of the Graphical User Interface  </vt:lpstr>
      <vt:lpstr>Introduction of the Graphical User Interface  </vt:lpstr>
      <vt:lpstr>The Blossoming of the World Wide Web</vt:lpstr>
      <vt:lpstr>The Blossoming of the World Wide Web</vt:lpstr>
      <vt:lpstr>The Blossoming of the World Wide Web</vt:lpstr>
      <vt:lpstr>The Blossoming of the World Wide Web</vt:lpstr>
      <vt:lpstr>The Blossoming of the World Wide Web</vt:lpstr>
      <vt:lpstr>A Brief History of Screen Design Early Screen Design (1970s):   </vt:lpstr>
      <vt:lpstr> </vt:lpstr>
      <vt:lpstr>A Brief History of Screen Design Early Screen Design (1980s):   </vt:lpstr>
      <vt:lpstr>PowerPoint Presentation</vt:lpstr>
      <vt:lpstr>A Brief History of Screen Design Early Screen Design (1990s):   </vt:lpstr>
      <vt:lpstr> </vt:lpstr>
      <vt:lpstr>A Brief History of Screen Design Screen Design (Now):   </vt:lpstr>
      <vt:lpstr>Characteristics of graphical and web user interfaces   </vt:lpstr>
      <vt:lpstr>1.Interaction Style   </vt:lpstr>
      <vt:lpstr>1.Interaction Style   </vt:lpstr>
      <vt:lpstr>1.Interaction Style   </vt:lpstr>
      <vt:lpstr>1.Interaction Style   </vt:lpstr>
      <vt:lpstr>1.Interaction Style   </vt:lpstr>
      <vt:lpstr>1.Interaction Style   </vt:lpstr>
      <vt:lpstr>1.Interaction Style   </vt:lpstr>
      <vt:lpstr>1.Interaction Style   </vt:lpstr>
      <vt:lpstr>1.Interaction Style   </vt:lpstr>
      <vt:lpstr>1.Interaction Style   </vt:lpstr>
      <vt:lpstr>1.Interaction Style   </vt:lpstr>
      <vt:lpstr>1.Interaction Style   </vt:lpstr>
      <vt:lpstr>1.Interaction Style   </vt:lpstr>
      <vt:lpstr>PowerPoint Presentation</vt:lpstr>
      <vt:lpstr>PowerPoint Presentation</vt:lpstr>
      <vt:lpstr>2. The Concept of Direct Manipulation     </vt:lpstr>
      <vt:lpstr>2. The Concept of Direct Manipulation     </vt:lpstr>
      <vt:lpstr>2. The Concept of Direct Manipulation     </vt:lpstr>
      <vt:lpstr>2. The Concept of Direct Manipulation     </vt:lpstr>
      <vt:lpstr>2. The Concept of Direct Manipulation     </vt:lpstr>
      <vt:lpstr>PowerPoint Presentation</vt:lpstr>
      <vt:lpstr>3. The Characteristics of GUI    </vt:lpstr>
      <vt:lpstr>3. The Characteristics of GUI    </vt:lpstr>
      <vt:lpstr>3. The Characteristics of GUI    </vt:lpstr>
      <vt:lpstr>3. The Characteristics of GUI    </vt:lpstr>
      <vt:lpstr>3. The Characteristics of GUI    </vt:lpstr>
      <vt:lpstr>3. The Characteristics of GUI     </vt:lpstr>
      <vt:lpstr>3. The Characteristics of GUI    </vt:lpstr>
      <vt:lpstr>3. The Characteristics of GUI    </vt:lpstr>
      <vt:lpstr>3. The Characteristics of GUI    </vt:lpstr>
      <vt:lpstr>3. The Characteristics of GUI    </vt:lpstr>
      <vt:lpstr>ADVANTAGES of GUI    </vt:lpstr>
      <vt:lpstr>ADVANTAGES of GUI    </vt:lpstr>
      <vt:lpstr>ADVANTAGES of GUI    </vt:lpstr>
      <vt:lpstr>disADVANTAGES of GUI    </vt:lpstr>
      <vt:lpstr>disADVANTAGES of GUI    </vt:lpstr>
      <vt:lpstr>The Web User Interface     </vt:lpstr>
      <vt:lpstr>Characteristics of a Web Interface  </vt:lpstr>
      <vt:lpstr>Characteristics of a Web Interface  </vt:lpstr>
      <vt:lpstr>Characteristics of a Web Interface  </vt:lpstr>
      <vt:lpstr>Characteristics of a Web Interface  </vt:lpstr>
      <vt:lpstr>Characteristics of a Web Interface  </vt:lpstr>
      <vt:lpstr>Characteristics of a Web Interface  </vt:lpstr>
      <vt:lpstr>Characteristics of a Web Interface  </vt:lpstr>
      <vt:lpstr>differences between printed pages and web pages</vt:lpstr>
      <vt:lpstr>differences between printed pages and web pages</vt:lpstr>
      <vt:lpstr>differences between printed pages and web pages</vt:lpstr>
      <vt:lpstr>differences between printed pages and web pages</vt:lpstr>
      <vt:lpstr>comparison between intranets and the Internet</vt:lpstr>
      <vt:lpstr>comparison between intranets and the Internet</vt:lpstr>
      <vt:lpstr>comparison between intranets and the Internet</vt:lpstr>
      <vt:lpstr>comparison between intranets and the Internet</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INTERFACE DESIGN</dc:title>
  <dc:creator>Uddagiri Sirisha 20PHD7077</dc:creator>
  <cp:lastModifiedBy>adusumillidivya7777@outlook.com</cp:lastModifiedBy>
  <cp:revision>18</cp:revision>
  <dcterms:created xsi:type="dcterms:W3CDTF">2024-06-02T12:17:35Z</dcterms:created>
  <dcterms:modified xsi:type="dcterms:W3CDTF">2025-07-14T04:26:38Z</dcterms:modified>
</cp:coreProperties>
</file>