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Lst>
  <p:sldSz cy="6858000" cx="12192000"/>
  <p:notesSz cx="6858000" cy="9144000"/>
  <p:embeddedFontLst>
    <p:embeddedFont>
      <p:font typeface="Gill Sans"/>
      <p:regular r:id="rId61"/>
      <p:bold r:id="rId62"/>
    </p:embeddedFont>
    <p:embeddedFont>
      <p:font typeface="Century Gothic"/>
      <p:regular r:id="rId63"/>
      <p:bold r:id="rId64"/>
      <p:italic r:id="rId65"/>
      <p:boldItalic r:id="rId6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font" Target="fonts/GillSans-bold.fntdata"/><Relationship Id="rId61" Type="http://schemas.openxmlformats.org/officeDocument/2006/relationships/font" Target="fonts/GillSans-regular.fntdata"/><Relationship Id="rId20" Type="http://schemas.openxmlformats.org/officeDocument/2006/relationships/slide" Target="slides/slide16.xml"/><Relationship Id="rId64" Type="http://schemas.openxmlformats.org/officeDocument/2006/relationships/font" Target="fonts/CenturyGothic-bold.fntdata"/><Relationship Id="rId63" Type="http://schemas.openxmlformats.org/officeDocument/2006/relationships/font" Target="fonts/CenturyGothic-regular.fntdata"/><Relationship Id="rId22" Type="http://schemas.openxmlformats.org/officeDocument/2006/relationships/slide" Target="slides/slide18.xml"/><Relationship Id="rId66" Type="http://schemas.openxmlformats.org/officeDocument/2006/relationships/font" Target="fonts/CenturyGothic-boldItalic.fntdata"/><Relationship Id="rId21" Type="http://schemas.openxmlformats.org/officeDocument/2006/relationships/slide" Target="slides/slide17.xml"/><Relationship Id="rId65" Type="http://schemas.openxmlformats.org/officeDocument/2006/relationships/font" Target="fonts/CenturyGothic-italic.fntdata"/><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4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4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4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5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5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5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5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5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5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5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8" name="Shape 38"/>
        <p:cNvGrpSpPr/>
        <p:nvPr/>
      </p:nvGrpSpPr>
      <p:grpSpPr>
        <a:xfrm>
          <a:off x="0" y="0"/>
          <a:ext cx="0" cy="0"/>
          <a:chOff x="0" y="0"/>
          <a:chExt cx="0" cy="0"/>
        </a:xfrm>
      </p:grpSpPr>
      <p:sp>
        <p:nvSpPr>
          <p:cNvPr id="39" name="Google Shape;39;p2"/>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41" name="Google Shape;41;p2"/>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104" name="Shape 104"/>
        <p:cNvGrpSpPr/>
        <p:nvPr/>
      </p:nvGrpSpPr>
      <p:grpSpPr>
        <a:xfrm>
          <a:off x="0" y="0"/>
          <a:ext cx="0" cy="0"/>
          <a:chOff x="0" y="0"/>
          <a:chExt cx="0" cy="0"/>
        </a:xfrm>
      </p:grpSpPr>
      <p:sp>
        <p:nvSpPr>
          <p:cNvPr id="105" name="Google Shape;105;p11"/>
          <p:cNvSpPr txBox="1"/>
          <p:nvPr>
            <p:ph type="title"/>
          </p:nvPr>
        </p:nvSpPr>
        <p:spPr>
          <a:xfrm>
            <a:off x="2589212" y="609600"/>
            <a:ext cx="8915399" cy="311704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1"/>
          <p:cNvSpPr txBox="1"/>
          <p:nvPr>
            <p:ph idx="1" type="body"/>
          </p:nvPr>
        </p:nvSpPr>
        <p:spPr>
          <a:xfrm>
            <a:off x="2589212" y="4354046"/>
            <a:ext cx="8915399" cy="1555864"/>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800"/>
              <a:buNone/>
              <a:defRPr sz="18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107" name="Google Shape;107;p11"/>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11"/>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1"/>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11" name="Shape 111"/>
        <p:cNvGrpSpPr/>
        <p:nvPr/>
      </p:nvGrpSpPr>
      <p:grpSpPr>
        <a:xfrm>
          <a:off x="0" y="0"/>
          <a:ext cx="0" cy="0"/>
          <a:chOff x="0" y="0"/>
          <a:chExt cx="0" cy="0"/>
        </a:xfrm>
      </p:grpSpPr>
      <p:sp>
        <p:nvSpPr>
          <p:cNvPr id="112" name="Google Shape;112;p12"/>
          <p:cNvSpPr txBox="1"/>
          <p:nvPr>
            <p:ph type="title"/>
          </p:nvPr>
        </p:nvSpPr>
        <p:spPr>
          <a:xfrm>
            <a:off x="2849949" y="609600"/>
            <a:ext cx="8393926" cy="2895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2"/>
          <p:cNvSpPr txBox="1"/>
          <p:nvPr>
            <p:ph idx="1" type="body"/>
          </p:nvPr>
        </p:nvSpPr>
        <p:spPr>
          <a:xfrm>
            <a:off x="3275012" y="3505200"/>
            <a:ext cx="7536554"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600"/>
              <a:buFont typeface="Century Gothic"/>
              <a:buNone/>
              <a:defRPr sz="1600">
                <a:solidFill>
                  <a:srgbClr val="7F7F7F"/>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14" name="Google Shape;114;p12"/>
          <p:cNvSpPr txBox="1"/>
          <p:nvPr>
            <p:ph idx="2" type="body"/>
          </p:nvPr>
        </p:nvSpPr>
        <p:spPr>
          <a:xfrm>
            <a:off x="2589212" y="4354046"/>
            <a:ext cx="8915399" cy="1555864"/>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800"/>
              <a:buNone/>
              <a:defRPr sz="18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115" name="Google Shape;115;p12"/>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12"/>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2"/>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2"/>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
        <p:nvSpPr>
          <p:cNvPr id="119" name="Google Shape;119;p12"/>
          <p:cNvSpPr txBox="1"/>
          <p:nvPr/>
        </p:nvSpPr>
        <p:spPr>
          <a:xfrm>
            <a:off x="2467652" y="648005"/>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IN" sz="8000" u="none" cap="none" strike="noStrike">
                <a:solidFill>
                  <a:schemeClr val="accent1"/>
                </a:solidFill>
                <a:latin typeface="Arial"/>
                <a:ea typeface="Arial"/>
                <a:cs typeface="Arial"/>
                <a:sym typeface="Arial"/>
              </a:rPr>
              <a:t>“</a:t>
            </a:r>
            <a:endParaRPr/>
          </a:p>
        </p:txBody>
      </p:sp>
      <p:sp>
        <p:nvSpPr>
          <p:cNvPr id="120" name="Google Shape;120;p12"/>
          <p:cNvSpPr txBox="1"/>
          <p:nvPr/>
        </p:nvSpPr>
        <p:spPr>
          <a:xfrm>
            <a:off x="11114852" y="290530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IN" sz="8000" u="none" cap="none" strike="noStrike">
                <a:solidFill>
                  <a:schemeClr val="accent1"/>
                </a:solidFill>
                <a:latin typeface="Arial"/>
                <a:ea typeface="Arial"/>
                <a:cs typeface="Arial"/>
                <a:sym typeface="Arial"/>
              </a:rPr>
              <a:t>”</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21" name="Shape 121"/>
        <p:cNvGrpSpPr/>
        <p:nvPr/>
      </p:nvGrpSpPr>
      <p:grpSpPr>
        <a:xfrm>
          <a:off x="0" y="0"/>
          <a:ext cx="0" cy="0"/>
          <a:chOff x="0" y="0"/>
          <a:chExt cx="0" cy="0"/>
        </a:xfrm>
      </p:grpSpPr>
      <p:sp>
        <p:nvSpPr>
          <p:cNvPr id="122" name="Google Shape;122;p13"/>
          <p:cNvSpPr txBox="1"/>
          <p:nvPr>
            <p:ph type="title"/>
          </p:nvPr>
        </p:nvSpPr>
        <p:spPr>
          <a:xfrm>
            <a:off x="2589213" y="2438400"/>
            <a:ext cx="8915400" cy="272484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3"/>
          <p:cNvSpPr txBox="1"/>
          <p:nvPr>
            <p:ph idx="1"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24" name="Google Shape;124;p13"/>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13"/>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13"/>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3"/>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28" name="Shape 128"/>
        <p:cNvGrpSpPr/>
        <p:nvPr/>
      </p:nvGrpSpPr>
      <p:grpSpPr>
        <a:xfrm>
          <a:off x="0" y="0"/>
          <a:ext cx="0" cy="0"/>
          <a:chOff x="0" y="0"/>
          <a:chExt cx="0" cy="0"/>
        </a:xfrm>
      </p:grpSpPr>
      <p:sp>
        <p:nvSpPr>
          <p:cNvPr id="129" name="Google Shape;129;p14"/>
          <p:cNvSpPr txBox="1"/>
          <p:nvPr>
            <p:ph type="title"/>
          </p:nvPr>
        </p:nvSpPr>
        <p:spPr>
          <a:xfrm>
            <a:off x="2849949" y="609600"/>
            <a:ext cx="8393926" cy="2895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4"/>
          <p:cNvSpPr txBox="1"/>
          <p:nvPr>
            <p:ph idx="1" type="body"/>
          </p:nvPr>
        </p:nvSpPr>
        <p:spPr>
          <a:xfrm>
            <a:off x="2589212" y="4343400"/>
            <a:ext cx="8915400" cy="838200"/>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Font typeface="Century Gothic"/>
              <a:buNone/>
              <a:defRPr sz="2400">
                <a:solidFill>
                  <a:schemeClr val="accent1"/>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31" name="Google Shape;131;p14"/>
          <p:cNvSpPr txBox="1"/>
          <p:nvPr>
            <p:ph idx="2"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32" name="Google Shape;132;p14"/>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14"/>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14"/>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4"/>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
        <p:nvSpPr>
          <p:cNvPr id="136" name="Google Shape;136;p14"/>
          <p:cNvSpPr txBox="1"/>
          <p:nvPr/>
        </p:nvSpPr>
        <p:spPr>
          <a:xfrm>
            <a:off x="2467652" y="648005"/>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IN" sz="8000" u="none" cap="none" strike="noStrike">
                <a:solidFill>
                  <a:schemeClr val="accent1"/>
                </a:solidFill>
                <a:latin typeface="Arial"/>
                <a:ea typeface="Arial"/>
                <a:cs typeface="Arial"/>
                <a:sym typeface="Arial"/>
              </a:rPr>
              <a:t>“</a:t>
            </a:r>
            <a:endParaRPr/>
          </a:p>
        </p:txBody>
      </p:sp>
      <p:sp>
        <p:nvSpPr>
          <p:cNvPr id="137" name="Google Shape;137;p14"/>
          <p:cNvSpPr txBox="1"/>
          <p:nvPr/>
        </p:nvSpPr>
        <p:spPr>
          <a:xfrm>
            <a:off x="11114852" y="290530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IN" sz="8000" u="none" cap="none" strike="noStrike">
                <a:solidFill>
                  <a:schemeClr val="accent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38" name="Shape 138"/>
        <p:cNvGrpSpPr/>
        <p:nvPr/>
      </p:nvGrpSpPr>
      <p:grpSpPr>
        <a:xfrm>
          <a:off x="0" y="0"/>
          <a:ext cx="0" cy="0"/>
          <a:chOff x="0" y="0"/>
          <a:chExt cx="0" cy="0"/>
        </a:xfrm>
      </p:grpSpPr>
      <p:sp>
        <p:nvSpPr>
          <p:cNvPr id="139" name="Google Shape;139;p15"/>
          <p:cNvSpPr txBox="1"/>
          <p:nvPr>
            <p:ph type="title"/>
          </p:nvPr>
        </p:nvSpPr>
        <p:spPr>
          <a:xfrm>
            <a:off x="2589212" y="627407"/>
            <a:ext cx="8915399" cy="288002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15"/>
          <p:cNvSpPr txBox="1"/>
          <p:nvPr>
            <p:ph idx="1" type="body"/>
          </p:nvPr>
        </p:nvSpPr>
        <p:spPr>
          <a:xfrm>
            <a:off x="2589212" y="4343400"/>
            <a:ext cx="8915400" cy="838200"/>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Font typeface="Century Gothic"/>
              <a:buNone/>
              <a:defRPr sz="2400">
                <a:solidFill>
                  <a:schemeClr val="accent1"/>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41" name="Google Shape;141;p15"/>
          <p:cNvSpPr txBox="1"/>
          <p:nvPr>
            <p:ph idx="2"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42" name="Google Shape;142;p15"/>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15"/>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15"/>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5"/>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6" name="Shape 146"/>
        <p:cNvGrpSpPr/>
        <p:nvPr/>
      </p:nvGrpSpPr>
      <p:grpSpPr>
        <a:xfrm>
          <a:off x="0" y="0"/>
          <a:ext cx="0" cy="0"/>
          <a:chOff x="0" y="0"/>
          <a:chExt cx="0" cy="0"/>
        </a:xfrm>
      </p:grpSpPr>
      <p:sp>
        <p:nvSpPr>
          <p:cNvPr id="147" name="Google Shape;147;p16"/>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16"/>
          <p:cNvSpPr txBox="1"/>
          <p:nvPr>
            <p:ph idx="1" type="body"/>
          </p:nvPr>
        </p:nvSpPr>
        <p:spPr>
          <a:xfrm rot="5400000">
            <a:off x="5103812" y="-381000"/>
            <a:ext cx="3886200" cy="891540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49" name="Google Shape;149;p16"/>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16"/>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16"/>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6"/>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3" name="Shape 153"/>
        <p:cNvGrpSpPr/>
        <p:nvPr/>
      </p:nvGrpSpPr>
      <p:grpSpPr>
        <a:xfrm>
          <a:off x="0" y="0"/>
          <a:ext cx="0" cy="0"/>
          <a:chOff x="0" y="0"/>
          <a:chExt cx="0" cy="0"/>
        </a:xfrm>
      </p:grpSpPr>
      <p:sp>
        <p:nvSpPr>
          <p:cNvPr id="154" name="Google Shape;154;p17"/>
          <p:cNvSpPr txBox="1"/>
          <p:nvPr>
            <p:ph type="title"/>
          </p:nvPr>
        </p:nvSpPr>
        <p:spPr>
          <a:xfrm rot="5400000">
            <a:off x="7756704" y="2165513"/>
            <a:ext cx="5283817" cy="2207601"/>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17"/>
          <p:cNvSpPr txBox="1"/>
          <p:nvPr>
            <p:ph idx="1" type="body"/>
          </p:nvPr>
        </p:nvSpPr>
        <p:spPr>
          <a:xfrm rot="5400000">
            <a:off x="3185803" y="30814"/>
            <a:ext cx="5283817" cy="647700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56" name="Google Shape;156;p17"/>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17"/>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17"/>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7"/>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5" name="Shape 45"/>
        <p:cNvGrpSpPr/>
        <p:nvPr/>
      </p:nvGrpSpPr>
      <p:grpSpPr>
        <a:xfrm>
          <a:off x="0" y="0"/>
          <a:ext cx="0" cy="0"/>
          <a:chOff x="0" y="0"/>
          <a:chExt cx="0" cy="0"/>
        </a:xfrm>
      </p:grpSpPr>
      <p:sp>
        <p:nvSpPr>
          <p:cNvPr id="46" name="Google Shape;46;p3"/>
          <p:cNvSpPr txBox="1"/>
          <p:nvPr>
            <p:ph type="ctrTitle"/>
          </p:nvPr>
        </p:nvSpPr>
        <p:spPr>
          <a:xfrm>
            <a:off x="2589213" y="2514600"/>
            <a:ext cx="8915399" cy="22627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
          <p:cNvSpPr txBox="1"/>
          <p:nvPr>
            <p:ph idx="1" type="subTitle"/>
          </p:nvPr>
        </p:nvSpPr>
        <p:spPr>
          <a:xfrm>
            <a:off x="2589213" y="4777379"/>
            <a:ext cx="8915399" cy="1126283"/>
          </a:xfrm>
          <a:prstGeom prst="rect">
            <a:avLst/>
          </a:prstGeom>
          <a:noFill/>
          <a:ln>
            <a:noFill/>
          </a:ln>
        </p:spPr>
        <p:txBody>
          <a:bodyPr anchorCtr="0" anchor="t" bIns="45700" lIns="91425" spcFirstLastPara="1" rIns="91425" wrap="square" tIns="45700">
            <a:normAutofit/>
          </a:bodyPr>
          <a:lstStyle>
            <a:lvl1pPr lvl="0" algn="l">
              <a:spcBef>
                <a:spcPts val="1000"/>
              </a:spcBef>
              <a:spcAft>
                <a:spcPts val="0"/>
              </a:spcAft>
              <a:buSzPts val="1800"/>
              <a:buNone/>
              <a:defRPr>
                <a:solidFill>
                  <a:srgbClr val="595959"/>
                </a:solidFill>
              </a:defRPr>
            </a:lvl1pPr>
            <a:lvl2pPr lvl="1" algn="ctr">
              <a:spcBef>
                <a:spcPts val="1000"/>
              </a:spcBef>
              <a:spcAft>
                <a:spcPts val="0"/>
              </a:spcAft>
              <a:buSzPts val="1600"/>
              <a:buNone/>
              <a:defRPr>
                <a:solidFill>
                  <a:srgbClr val="888888"/>
                </a:solidFill>
              </a:defRPr>
            </a:lvl2pPr>
            <a:lvl3pPr lvl="2" algn="ctr">
              <a:spcBef>
                <a:spcPts val="1000"/>
              </a:spcBef>
              <a:spcAft>
                <a:spcPts val="0"/>
              </a:spcAft>
              <a:buSzPts val="1400"/>
              <a:buNone/>
              <a:defRPr>
                <a:solidFill>
                  <a:srgbClr val="888888"/>
                </a:solidFill>
              </a:defRPr>
            </a:lvl3pPr>
            <a:lvl4pPr lvl="3" algn="ctr">
              <a:spcBef>
                <a:spcPts val="1000"/>
              </a:spcBef>
              <a:spcAft>
                <a:spcPts val="0"/>
              </a:spcAft>
              <a:buSzPts val="1200"/>
              <a:buNone/>
              <a:defRPr>
                <a:solidFill>
                  <a:srgbClr val="888888"/>
                </a:solidFill>
              </a:defRPr>
            </a:lvl4pPr>
            <a:lvl5pPr lvl="4" algn="ctr">
              <a:spcBef>
                <a:spcPts val="1000"/>
              </a:spcBef>
              <a:spcAft>
                <a:spcPts val="0"/>
              </a:spcAft>
              <a:buSzPts val="1200"/>
              <a:buNone/>
              <a:defRPr>
                <a:solidFill>
                  <a:srgbClr val="888888"/>
                </a:solidFill>
              </a:defRPr>
            </a:lvl5pPr>
            <a:lvl6pPr lvl="5" algn="ctr">
              <a:spcBef>
                <a:spcPts val="1000"/>
              </a:spcBef>
              <a:spcAft>
                <a:spcPts val="0"/>
              </a:spcAft>
              <a:buSzPts val="1200"/>
              <a:buNone/>
              <a:defRPr>
                <a:solidFill>
                  <a:srgbClr val="888888"/>
                </a:solidFill>
              </a:defRPr>
            </a:lvl6pPr>
            <a:lvl7pPr lvl="6" algn="ctr">
              <a:spcBef>
                <a:spcPts val="1000"/>
              </a:spcBef>
              <a:spcAft>
                <a:spcPts val="0"/>
              </a:spcAft>
              <a:buSzPts val="1200"/>
              <a:buNone/>
              <a:defRPr>
                <a:solidFill>
                  <a:srgbClr val="888888"/>
                </a:solidFill>
              </a:defRPr>
            </a:lvl7pPr>
            <a:lvl8pPr lvl="7" algn="ctr">
              <a:spcBef>
                <a:spcPts val="1000"/>
              </a:spcBef>
              <a:spcAft>
                <a:spcPts val="0"/>
              </a:spcAft>
              <a:buSzPts val="1200"/>
              <a:buNone/>
              <a:defRPr>
                <a:solidFill>
                  <a:srgbClr val="888888"/>
                </a:solidFill>
              </a:defRPr>
            </a:lvl8pPr>
            <a:lvl9pPr lvl="8" algn="ctr">
              <a:spcBef>
                <a:spcPts val="1000"/>
              </a:spcBef>
              <a:spcAft>
                <a:spcPts val="0"/>
              </a:spcAft>
              <a:buSzPts val="1200"/>
              <a:buNone/>
              <a:defRPr>
                <a:solidFill>
                  <a:srgbClr val="888888"/>
                </a:solidFill>
              </a:defRPr>
            </a:lvl9pPr>
          </a:lstStyle>
          <a:p/>
        </p:txBody>
      </p:sp>
      <p:sp>
        <p:nvSpPr>
          <p:cNvPr id="48" name="Google Shape;48;p3"/>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3"/>
          <p:cNvSpPr/>
          <p:nvPr/>
        </p:nvSpPr>
        <p:spPr>
          <a:xfrm>
            <a:off x="0" y="4323810"/>
            <a:ext cx="1744652" cy="778589"/>
          </a:xfrm>
          <a:custGeom>
            <a:rect b="b" l="l" r="r" t="t"/>
            <a:pathLst>
              <a:path extrusionOk="0" h="166" w="372">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3"/>
          <p:cNvSpPr txBox="1"/>
          <p:nvPr>
            <p:ph idx="12" type="sldNum"/>
          </p:nvPr>
        </p:nvSpPr>
        <p:spPr>
          <a:xfrm>
            <a:off x="531812" y="4529540"/>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2" name="Shape 52"/>
        <p:cNvGrpSpPr/>
        <p:nvPr/>
      </p:nvGrpSpPr>
      <p:grpSpPr>
        <a:xfrm>
          <a:off x="0" y="0"/>
          <a:ext cx="0" cy="0"/>
          <a:chOff x="0" y="0"/>
          <a:chExt cx="0" cy="0"/>
        </a:xfrm>
      </p:grpSpPr>
      <p:sp>
        <p:nvSpPr>
          <p:cNvPr id="53" name="Google Shape;53;p4"/>
          <p:cNvSpPr txBox="1"/>
          <p:nvPr>
            <p:ph type="title"/>
          </p:nvPr>
        </p:nvSpPr>
        <p:spPr>
          <a:xfrm>
            <a:off x="2589212" y="2058750"/>
            <a:ext cx="8915399" cy="1468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4"/>
          <p:cNvSpPr txBox="1"/>
          <p:nvPr>
            <p:ph idx="1" type="body"/>
          </p:nvPr>
        </p:nvSpPr>
        <p:spPr>
          <a:xfrm>
            <a:off x="2589212" y="3530129"/>
            <a:ext cx="8915399"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2000"/>
              <a:buNone/>
              <a:defRPr sz="20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55" name="Google Shape;55;p4"/>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4"/>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4"/>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4"/>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9" name="Shape 59"/>
        <p:cNvGrpSpPr/>
        <p:nvPr/>
      </p:nvGrpSpPr>
      <p:grpSpPr>
        <a:xfrm>
          <a:off x="0" y="0"/>
          <a:ext cx="0" cy="0"/>
          <a:chOff x="0" y="0"/>
          <a:chExt cx="0" cy="0"/>
        </a:xfrm>
      </p:grpSpPr>
      <p:sp>
        <p:nvSpPr>
          <p:cNvPr id="60" name="Google Shape;60;p5"/>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5"/>
          <p:cNvSpPr txBox="1"/>
          <p:nvPr>
            <p:ph idx="1" type="body"/>
          </p:nvPr>
        </p:nvSpPr>
        <p:spPr>
          <a:xfrm>
            <a:off x="2589212" y="2133600"/>
            <a:ext cx="4313864" cy="3777622"/>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62" name="Google Shape;62;p5"/>
          <p:cNvSpPr txBox="1"/>
          <p:nvPr>
            <p:ph idx="2" type="body"/>
          </p:nvPr>
        </p:nvSpPr>
        <p:spPr>
          <a:xfrm>
            <a:off x="7190747" y="2126222"/>
            <a:ext cx="4313864" cy="3777622"/>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63" name="Google Shape;63;p5"/>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5"/>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5"/>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7" name="Shape 67"/>
        <p:cNvGrpSpPr/>
        <p:nvPr/>
      </p:nvGrpSpPr>
      <p:grpSpPr>
        <a:xfrm>
          <a:off x="0" y="0"/>
          <a:ext cx="0" cy="0"/>
          <a:chOff x="0" y="0"/>
          <a:chExt cx="0" cy="0"/>
        </a:xfrm>
      </p:grpSpPr>
      <p:sp>
        <p:nvSpPr>
          <p:cNvPr id="68" name="Google Shape;68;p6"/>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6"/>
          <p:cNvSpPr txBox="1"/>
          <p:nvPr>
            <p:ph idx="1" type="body"/>
          </p:nvPr>
        </p:nvSpPr>
        <p:spPr>
          <a:xfrm>
            <a:off x="2939373" y="1972703"/>
            <a:ext cx="3992732"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None/>
              <a:defRPr b="0" sz="24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0"/>
              </a:spcAft>
              <a:buSzPts val="1600"/>
              <a:buNone/>
              <a:defRPr b="1" sz="1600"/>
            </a:lvl9pPr>
          </a:lstStyle>
          <a:p/>
        </p:txBody>
      </p:sp>
      <p:sp>
        <p:nvSpPr>
          <p:cNvPr id="70" name="Google Shape;70;p6"/>
          <p:cNvSpPr txBox="1"/>
          <p:nvPr>
            <p:ph idx="2" type="body"/>
          </p:nvPr>
        </p:nvSpPr>
        <p:spPr>
          <a:xfrm>
            <a:off x="2589212" y="2548966"/>
            <a:ext cx="4342893" cy="335406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71" name="Google Shape;71;p6"/>
          <p:cNvSpPr txBox="1"/>
          <p:nvPr>
            <p:ph idx="3" type="body"/>
          </p:nvPr>
        </p:nvSpPr>
        <p:spPr>
          <a:xfrm>
            <a:off x="7506629" y="1969475"/>
            <a:ext cx="3999001"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None/>
              <a:defRPr b="0" sz="24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0"/>
              </a:spcAft>
              <a:buSzPts val="1600"/>
              <a:buNone/>
              <a:defRPr b="1" sz="1600"/>
            </a:lvl9pPr>
          </a:lstStyle>
          <a:p/>
        </p:txBody>
      </p:sp>
      <p:sp>
        <p:nvSpPr>
          <p:cNvPr id="72" name="Google Shape;72;p6"/>
          <p:cNvSpPr txBox="1"/>
          <p:nvPr>
            <p:ph idx="4" type="body"/>
          </p:nvPr>
        </p:nvSpPr>
        <p:spPr>
          <a:xfrm>
            <a:off x="7166957" y="2545738"/>
            <a:ext cx="4338674" cy="335406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73" name="Google Shape;73;p6"/>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6"/>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6"/>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6"/>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7" name="Shape 77"/>
        <p:cNvGrpSpPr/>
        <p:nvPr/>
      </p:nvGrpSpPr>
      <p:grpSpPr>
        <a:xfrm>
          <a:off x="0" y="0"/>
          <a:ext cx="0" cy="0"/>
          <a:chOff x="0" y="0"/>
          <a:chExt cx="0" cy="0"/>
        </a:xfrm>
      </p:grpSpPr>
      <p:sp>
        <p:nvSpPr>
          <p:cNvPr id="78" name="Google Shape;78;p7"/>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7"/>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7"/>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7"/>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7"/>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3" name="Shape 83"/>
        <p:cNvGrpSpPr/>
        <p:nvPr/>
      </p:nvGrpSpPr>
      <p:grpSpPr>
        <a:xfrm>
          <a:off x="0" y="0"/>
          <a:ext cx="0" cy="0"/>
          <a:chOff x="0" y="0"/>
          <a:chExt cx="0" cy="0"/>
        </a:xfrm>
      </p:grpSpPr>
      <p:sp>
        <p:nvSpPr>
          <p:cNvPr id="84" name="Google Shape;84;p8"/>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8"/>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8"/>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8" name="Shape 88"/>
        <p:cNvGrpSpPr/>
        <p:nvPr/>
      </p:nvGrpSpPr>
      <p:grpSpPr>
        <a:xfrm>
          <a:off x="0" y="0"/>
          <a:ext cx="0" cy="0"/>
          <a:chOff x="0" y="0"/>
          <a:chExt cx="0" cy="0"/>
        </a:xfrm>
      </p:grpSpPr>
      <p:sp>
        <p:nvSpPr>
          <p:cNvPr id="89" name="Google Shape;89;p9"/>
          <p:cNvSpPr txBox="1"/>
          <p:nvPr>
            <p:ph type="title"/>
          </p:nvPr>
        </p:nvSpPr>
        <p:spPr>
          <a:xfrm>
            <a:off x="2589212" y="446088"/>
            <a:ext cx="3505199" cy="976312"/>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2000"/>
              <a:buFont typeface="Century Gothic"/>
              <a:buNone/>
              <a:defRPr b="0"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9"/>
          <p:cNvSpPr txBox="1"/>
          <p:nvPr>
            <p:ph idx="1" type="body"/>
          </p:nvPr>
        </p:nvSpPr>
        <p:spPr>
          <a:xfrm>
            <a:off x="6323012" y="446088"/>
            <a:ext cx="5181600" cy="5414963"/>
          </a:xfrm>
          <a:prstGeom prst="rect">
            <a:avLst/>
          </a:prstGeom>
          <a:noFill/>
          <a:ln>
            <a:noFill/>
          </a:ln>
        </p:spPr>
        <p:txBody>
          <a:bodyPr anchorCtr="0" anchor="ctr"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91" name="Google Shape;91;p9"/>
          <p:cNvSpPr txBox="1"/>
          <p:nvPr>
            <p:ph idx="2" type="body"/>
          </p:nvPr>
        </p:nvSpPr>
        <p:spPr>
          <a:xfrm>
            <a:off x="2589212" y="1598613"/>
            <a:ext cx="3505199" cy="4262436"/>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00"/>
              <a:buNone/>
              <a:defRPr sz="14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0"/>
              </a:spcAft>
              <a:buSzPts val="900"/>
              <a:buNone/>
              <a:defRPr sz="900"/>
            </a:lvl9pPr>
          </a:lstStyle>
          <a:p/>
        </p:txBody>
      </p:sp>
      <p:sp>
        <p:nvSpPr>
          <p:cNvPr id="92" name="Google Shape;92;p9"/>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9"/>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9"/>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9"/>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6" name="Shape 96"/>
        <p:cNvGrpSpPr/>
        <p:nvPr/>
      </p:nvGrpSpPr>
      <p:grpSpPr>
        <a:xfrm>
          <a:off x="0" y="0"/>
          <a:ext cx="0" cy="0"/>
          <a:chOff x="0" y="0"/>
          <a:chExt cx="0" cy="0"/>
        </a:xfrm>
      </p:grpSpPr>
      <p:sp>
        <p:nvSpPr>
          <p:cNvPr id="97" name="Google Shape;97;p10"/>
          <p:cNvSpPr txBox="1"/>
          <p:nvPr>
            <p:ph type="title"/>
          </p:nvPr>
        </p:nvSpPr>
        <p:spPr>
          <a:xfrm>
            <a:off x="2589213" y="4800600"/>
            <a:ext cx="8915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0"/>
          <p:cNvSpPr/>
          <p:nvPr>
            <p:ph idx="2" type="pic"/>
          </p:nvPr>
        </p:nvSpPr>
        <p:spPr>
          <a:xfrm>
            <a:off x="2589212" y="634965"/>
            <a:ext cx="8915400" cy="3854970"/>
          </a:xfrm>
          <a:prstGeom prst="rect">
            <a:avLst/>
          </a:prstGeom>
          <a:noFill/>
          <a:ln>
            <a:noFill/>
          </a:ln>
        </p:spPr>
      </p:sp>
      <p:sp>
        <p:nvSpPr>
          <p:cNvPr id="99" name="Google Shape;99;p10"/>
          <p:cNvSpPr txBox="1"/>
          <p:nvPr>
            <p:ph idx="1" type="body"/>
          </p:nvPr>
        </p:nvSpPr>
        <p:spPr>
          <a:xfrm>
            <a:off x="2589213" y="5367338"/>
            <a:ext cx="8915400" cy="49371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200"/>
              <a:buNone/>
              <a:defRPr sz="12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0"/>
              </a:spcAft>
              <a:buSzPts val="900"/>
              <a:buNone/>
              <a:defRPr sz="900"/>
            </a:lvl9pPr>
          </a:lstStyle>
          <a:p/>
        </p:txBody>
      </p:sp>
      <p:sp>
        <p:nvSpPr>
          <p:cNvPr id="100" name="Google Shape;100;p10"/>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0"/>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0"/>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0"/>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DDE6C3"/>
            </a:gs>
          </a:gsLst>
          <a:path path="circle">
            <a:fillToRect b="100%" r="100%"/>
          </a:path>
          <a:tileRect l="-100%" t="-100%"/>
        </a:gradFill>
      </p:bgPr>
    </p:bg>
    <p:spTree>
      <p:nvGrpSpPr>
        <p:cNvPr id="5" name="Shape 5"/>
        <p:cNvGrpSpPr/>
        <p:nvPr/>
      </p:nvGrpSpPr>
      <p:grpSpPr>
        <a:xfrm>
          <a:off x="0" y="0"/>
          <a:ext cx="0" cy="0"/>
          <a:chOff x="0" y="0"/>
          <a:chExt cx="0" cy="0"/>
        </a:xfrm>
      </p:grpSpPr>
      <p:grpSp>
        <p:nvGrpSpPr>
          <p:cNvPr id="6" name="Google Shape;6;p1"/>
          <p:cNvGrpSpPr/>
          <p:nvPr/>
        </p:nvGrpSpPr>
        <p:grpSpPr>
          <a:xfrm>
            <a:off x="1" y="228600"/>
            <a:ext cx="2851516" cy="6638628"/>
            <a:chOff x="2487613" y="285750"/>
            <a:chExt cx="2428875" cy="5654676"/>
          </a:xfrm>
        </p:grpSpPr>
        <p:sp>
          <p:nvSpPr>
            <p:cNvPr id="7" name="Google Shape;7;p1"/>
            <p:cNvSpPr/>
            <p:nvPr/>
          </p:nvSpPr>
          <p:spPr>
            <a:xfrm>
              <a:off x="2487613" y="2284413"/>
              <a:ext cx="85725" cy="533400"/>
            </a:xfrm>
            <a:custGeom>
              <a:rect b="b" l="l" r="r" t="t"/>
              <a:pathLst>
                <a:path extrusionOk="0" h="136" w="22">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 name="Google Shape;8;p1"/>
            <p:cNvSpPr/>
            <p:nvPr/>
          </p:nvSpPr>
          <p:spPr>
            <a:xfrm>
              <a:off x="2597151" y="2779713"/>
              <a:ext cx="550863" cy="1978025"/>
            </a:xfrm>
            <a:custGeom>
              <a:rect b="b" l="l" r="r" t="t"/>
              <a:pathLst>
                <a:path extrusionOk="0" h="504" w="14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 name="Google Shape;9;p1"/>
            <p:cNvSpPr/>
            <p:nvPr/>
          </p:nvSpPr>
          <p:spPr>
            <a:xfrm>
              <a:off x="3175001" y="4730750"/>
              <a:ext cx="519113" cy="1209675"/>
            </a:xfrm>
            <a:custGeom>
              <a:rect b="b" l="l" r="r" t="t"/>
              <a:pathLst>
                <a:path extrusionOk="0" h="308" w="132">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1"/>
            <p:cNvSpPr/>
            <p:nvPr/>
          </p:nvSpPr>
          <p:spPr>
            <a:xfrm>
              <a:off x="3305176" y="5630863"/>
              <a:ext cx="146050" cy="309563"/>
            </a:xfrm>
            <a:custGeom>
              <a:rect b="b" l="l" r="r" t="t"/>
              <a:pathLst>
                <a:path extrusionOk="0" h="79" w="37">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
            <p:cNvSpPr/>
            <p:nvPr/>
          </p:nvSpPr>
          <p:spPr>
            <a:xfrm>
              <a:off x="2573338" y="2817813"/>
              <a:ext cx="700088" cy="2835275"/>
            </a:xfrm>
            <a:custGeom>
              <a:rect b="b" l="l" r="r" t="t"/>
              <a:pathLst>
                <a:path extrusionOk="0" h="722" w="178">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
            <p:cNvSpPr/>
            <p:nvPr/>
          </p:nvSpPr>
          <p:spPr>
            <a:xfrm>
              <a:off x="2506663" y="285750"/>
              <a:ext cx="90488" cy="2493963"/>
            </a:xfrm>
            <a:custGeom>
              <a:rect b="b" l="l" r="r" t="t"/>
              <a:pathLst>
                <a:path extrusionOk="0" h="635" w="23">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1"/>
            <p:cNvSpPr/>
            <p:nvPr/>
          </p:nvSpPr>
          <p:spPr>
            <a:xfrm>
              <a:off x="2554288" y="2598738"/>
              <a:ext cx="66675" cy="420688"/>
            </a:xfrm>
            <a:custGeom>
              <a:rect b="b" l="l" r="r" t="t"/>
              <a:pathLst>
                <a:path extrusionOk="0" h="107" w="1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1"/>
            <p:cNvSpPr/>
            <p:nvPr/>
          </p:nvSpPr>
          <p:spPr>
            <a:xfrm>
              <a:off x="3143251" y="4757738"/>
              <a:ext cx="161925" cy="873125"/>
            </a:xfrm>
            <a:custGeom>
              <a:rect b="b" l="l" r="r" t="t"/>
              <a:pathLst>
                <a:path extrusionOk="0" h="222" w="41">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1"/>
            <p:cNvSpPr/>
            <p:nvPr/>
          </p:nvSpPr>
          <p:spPr>
            <a:xfrm>
              <a:off x="3148013" y="1282700"/>
              <a:ext cx="1768475" cy="3448050"/>
            </a:xfrm>
            <a:custGeom>
              <a:rect b="b" l="l" r="r" t="t"/>
              <a:pathLst>
                <a:path extrusionOk="0" h="878" w="45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
            <p:cNvSpPr/>
            <p:nvPr/>
          </p:nvSpPr>
          <p:spPr>
            <a:xfrm>
              <a:off x="3273426" y="5653088"/>
              <a:ext cx="138113" cy="287338"/>
            </a:xfrm>
            <a:custGeom>
              <a:rect b="b" l="l" r="r" t="t"/>
              <a:pathLst>
                <a:path extrusionOk="0" h="73" w="35">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1"/>
            <p:cNvSpPr/>
            <p:nvPr/>
          </p:nvSpPr>
          <p:spPr>
            <a:xfrm>
              <a:off x="3143251" y="4656138"/>
              <a:ext cx="31750" cy="188913"/>
            </a:xfrm>
            <a:custGeom>
              <a:rect b="b" l="l" r="r" t="t"/>
              <a:pathLst>
                <a:path extrusionOk="0" h="48" w="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1"/>
            <p:cNvSpPr/>
            <p:nvPr/>
          </p:nvSpPr>
          <p:spPr>
            <a:xfrm>
              <a:off x="3211513" y="5410200"/>
              <a:ext cx="203200" cy="530225"/>
            </a:xfrm>
            <a:custGeom>
              <a:rect b="b" l="l" r="r" t="t"/>
              <a:pathLst>
                <a:path extrusionOk="0" h="135" w="52">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 name="Google Shape;19;p1"/>
          <p:cNvGrpSpPr/>
          <p:nvPr/>
        </p:nvGrpSpPr>
        <p:grpSpPr>
          <a:xfrm>
            <a:off x="27221" y="-786"/>
            <a:ext cx="2356674" cy="6854039"/>
            <a:chOff x="6627813" y="194833"/>
            <a:chExt cx="1952625" cy="5678918"/>
          </a:xfrm>
        </p:grpSpPr>
        <p:sp>
          <p:nvSpPr>
            <p:cNvPr id="20" name="Google Shape;20;p1"/>
            <p:cNvSpPr/>
            <p:nvPr/>
          </p:nvSpPr>
          <p:spPr>
            <a:xfrm>
              <a:off x="6627813" y="194833"/>
              <a:ext cx="409575" cy="3646488"/>
            </a:xfrm>
            <a:custGeom>
              <a:rect b="b" l="l" r="r" t="t"/>
              <a:pathLst>
                <a:path extrusionOk="0" h="920" w="103">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1"/>
            <p:cNvSpPr/>
            <p:nvPr/>
          </p:nvSpPr>
          <p:spPr>
            <a:xfrm>
              <a:off x="7061201" y="3771900"/>
              <a:ext cx="350838" cy="1309688"/>
            </a:xfrm>
            <a:custGeom>
              <a:rect b="b" l="l" r="r" t="t"/>
              <a:pathLst>
                <a:path extrusionOk="0" h="330" w="88">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1"/>
            <p:cNvSpPr/>
            <p:nvPr/>
          </p:nvSpPr>
          <p:spPr>
            <a:xfrm>
              <a:off x="7439026" y="5053013"/>
              <a:ext cx="357188" cy="820738"/>
            </a:xfrm>
            <a:custGeom>
              <a:rect b="b" l="l" r="r" t="t"/>
              <a:pathLst>
                <a:path extrusionOk="0" h="207" w="9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1"/>
            <p:cNvSpPr/>
            <p:nvPr/>
          </p:nvSpPr>
          <p:spPr>
            <a:xfrm>
              <a:off x="7037388" y="3811588"/>
              <a:ext cx="457200" cy="1852613"/>
            </a:xfrm>
            <a:custGeom>
              <a:rect b="b" l="l" r="r" t="t"/>
              <a:pathLst>
                <a:path extrusionOk="0" h="467" w="115">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1"/>
            <p:cNvSpPr/>
            <p:nvPr/>
          </p:nvSpPr>
          <p:spPr>
            <a:xfrm>
              <a:off x="6992938" y="1263650"/>
              <a:ext cx="144463" cy="2508250"/>
            </a:xfrm>
            <a:custGeom>
              <a:rect b="b" l="l" r="r" t="t"/>
              <a:pathLst>
                <a:path extrusionOk="0" h="633" w="36">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1"/>
            <p:cNvSpPr/>
            <p:nvPr/>
          </p:nvSpPr>
          <p:spPr>
            <a:xfrm>
              <a:off x="7526338" y="5640388"/>
              <a:ext cx="111125" cy="233363"/>
            </a:xfrm>
            <a:custGeom>
              <a:rect b="b" l="l" r="r" t="t"/>
              <a:pathLst>
                <a:path extrusionOk="0" h="59" w="28">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1"/>
            <p:cNvSpPr/>
            <p:nvPr/>
          </p:nvSpPr>
          <p:spPr>
            <a:xfrm>
              <a:off x="7021513" y="3598863"/>
              <a:ext cx="68263" cy="423863"/>
            </a:xfrm>
            <a:custGeom>
              <a:rect b="b" l="l" r="r" t="t"/>
              <a:pathLst>
                <a:path extrusionOk="0" h="107" w="1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1"/>
            <p:cNvSpPr/>
            <p:nvPr/>
          </p:nvSpPr>
          <p:spPr>
            <a:xfrm>
              <a:off x="7412038" y="2801938"/>
              <a:ext cx="1168400" cy="2251075"/>
            </a:xfrm>
            <a:custGeom>
              <a:rect b="b" l="l" r="r" t="t"/>
              <a:pathLst>
                <a:path extrusionOk="0" h="568" w="294">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1"/>
            <p:cNvSpPr/>
            <p:nvPr/>
          </p:nvSpPr>
          <p:spPr>
            <a:xfrm>
              <a:off x="7494588" y="5664200"/>
              <a:ext cx="100013" cy="209550"/>
            </a:xfrm>
            <a:custGeom>
              <a:rect b="b" l="l" r="r" t="t"/>
              <a:pathLst>
                <a:path extrusionOk="0" h="53" w="25">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1"/>
            <p:cNvSpPr/>
            <p:nvPr/>
          </p:nvSpPr>
          <p:spPr>
            <a:xfrm>
              <a:off x="7412038" y="5081588"/>
              <a:ext cx="114300" cy="558800"/>
            </a:xfrm>
            <a:custGeom>
              <a:rect b="b" l="l" r="r" t="t"/>
              <a:pathLst>
                <a:path extrusionOk="0" h="141" w="29">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1"/>
            <p:cNvSpPr/>
            <p:nvPr/>
          </p:nvSpPr>
          <p:spPr>
            <a:xfrm>
              <a:off x="7412038" y="4978400"/>
              <a:ext cx="31750" cy="188913"/>
            </a:xfrm>
            <a:custGeom>
              <a:rect b="b" l="l" r="r" t="t"/>
              <a:pathLst>
                <a:path extrusionOk="0" h="48" w="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1"/>
            <p:cNvSpPr/>
            <p:nvPr/>
          </p:nvSpPr>
          <p:spPr>
            <a:xfrm>
              <a:off x="7439026" y="5434013"/>
              <a:ext cx="174625" cy="439738"/>
            </a:xfrm>
            <a:custGeom>
              <a:rect b="b" l="l" r="r" t="t"/>
              <a:pathLst>
                <a:path extrusionOk="0" h="111" w="44">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 name="Google Shape;32;p1"/>
          <p:cNvSpPr/>
          <p:nvPr/>
        </p:nvSpPr>
        <p:spPr>
          <a:xfrm>
            <a:off x="0" y="0"/>
            <a:ext cx="18288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1"/>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rgbClr val="262626"/>
              </a:buClr>
              <a:buSzPts val="3600"/>
              <a:buFont typeface="Century Gothic"/>
              <a:buNone/>
              <a:defRPr b="0" i="0" sz="3600" u="none" cap="none" strike="noStrike">
                <a:solidFill>
                  <a:srgbClr val="262626"/>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34" name="Google Shape;34;p1"/>
          <p:cNvSpPr txBox="1"/>
          <p:nvPr>
            <p:ph idx="1" type="body"/>
          </p:nvPr>
        </p:nvSpPr>
        <p:spPr>
          <a:xfrm>
            <a:off x="2589212" y="2133600"/>
            <a:ext cx="8915400" cy="3886200"/>
          </a:xfrm>
          <a:prstGeom prst="rect">
            <a:avLst/>
          </a:prstGeom>
          <a:noFill/>
          <a:ln>
            <a:noFill/>
          </a:ln>
        </p:spPr>
        <p:txBody>
          <a:bodyPr anchorCtr="0" anchor="t" bIns="45700" lIns="91425" spcFirstLastPara="1" rIns="91425" wrap="square" tIns="45700">
            <a:normAutofit/>
          </a:bodyPr>
          <a:lstStyle>
            <a:lvl1pPr indent="-342900" lvl="0" marL="457200" marR="0" rtl="0" algn="l">
              <a:spcBef>
                <a:spcPts val="1000"/>
              </a:spcBef>
              <a:spcAft>
                <a:spcPts val="0"/>
              </a:spcAft>
              <a:buClr>
                <a:schemeClr val="accent1"/>
              </a:buClr>
              <a:buSzPts val="18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35" name="Google Shape;35;p1"/>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36" name="Google Shape;36;p1"/>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37" name="Google Shape;37;p1"/>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000" u="none" cap="none" strike="noStrike">
                <a:solidFill>
                  <a:srgbClr val="FEFFFF"/>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rgbClr val="FEFFFF"/>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rgbClr val="FEFFFF"/>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rgbClr val="FEFFFF"/>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rgbClr val="FEFFFF"/>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rgbClr val="FEFFFF"/>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rgbClr val="FEFFFF"/>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rgbClr val="FEFFFF"/>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I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8"/>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262626"/>
              </a:buClr>
              <a:buSzPts val="3600"/>
              <a:buFont typeface="Century Gothic"/>
              <a:buNone/>
            </a:pPr>
            <a:r>
              <a:rPr b="1" lang="en-IN"/>
              <a:t>UNIT-II</a:t>
            </a:r>
            <a:endParaRPr/>
          </a:p>
        </p:txBody>
      </p:sp>
      <p:sp>
        <p:nvSpPr>
          <p:cNvPr id="165" name="Google Shape;165;p18"/>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rmAutofit/>
          </a:bodyPr>
          <a:lstStyle/>
          <a:p>
            <a:pPr indent="-342900" lvl="0" marL="342900" rtl="0" algn="just">
              <a:spcBef>
                <a:spcPts val="0"/>
              </a:spcBef>
              <a:spcAft>
                <a:spcPts val="0"/>
              </a:spcAft>
              <a:buSzPts val="3200"/>
              <a:buChar char="🠶"/>
            </a:pPr>
            <a:r>
              <a:rPr lang="en-IN" sz="3200">
                <a:latin typeface="Gill Sans"/>
                <a:ea typeface="Gill Sans"/>
                <a:cs typeface="Gill Sans"/>
                <a:sym typeface="Gill Sans"/>
              </a:rPr>
              <a:t>Design Process: </a:t>
            </a:r>
            <a:endParaRPr/>
          </a:p>
          <a:p>
            <a:pPr indent="-342900" lvl="0" marL="342900" rtl="0" algn="just">
              <a:spcBef>
                <a:spcPts val="1000"/>
              </a:spcBef>
              <a:spcAft>
                <a:spcPts val="0"/>
              </a:spcAft>
              <a:buSzPts val="3200"/>
              <a:buChar char="🠶"/>
            </a:pPr>
            <a:r>
              <a:rPr lang="en-IN" sz="3200">
                <a:latin typeface="Gill Sans"/>
                <a:ea typeface="Gill Sans"/>
                <a:cs typeface="Gill Sans"/>
                <a:sym typeface="Gill Sans"/>
              </a:rPr>
              <a:t>Understanding how people interact with computers, Human characteristics in Design, Human Considerations , Human Interaction speeds </a:t>
            </a:r>
            <a:endParaRPr/>
          </a:p>
          <a:p>
            <a:pPr indent="-228600" lvl="0" marL="342900" rtl="0" algn="just">
              <a:spcBef>
                <a:spcPts val="1000"/>
              </a:spcBef>
              <a:spcAft>
                <a:spcPts val="0"/>
              </a:spcAft>
              <a:buSzPts val="1800"/>
              <a:buNone/>
            </a:pPr>
            <a:r>
              <a:t/>
            </a:r>
            <a:endParaRPr>
              <a:latin typeface="Gill Sans"/>
              <a:ea typeface="Gill Sans"/>
              <a:cs typeface="Gill Sans"/>
              <a:sym typeface="Gill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7"/>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b="0" lang="en-IN">
                <a:latin typeface="Gill Sans"/>
                <a:ea typeface="Gill Sans"/>
                <a:cs typeface="Gill Sans"/>
                <a:sym typeface="Gill Sans"/>
              </a:rPr>
              <a:t>Why People Have Trouble with Computers </a:t>
            </a:r>
            <a:br>
              <a:rPr lang="en-IN"/>
            </a:br>
            <a:endParaRPr/>
          </a:p>
        </p:txBody>
      </p:sp>
      <p:sp>
        <p:nvSpPr>
          <p:cNvPr id="219" name="Google Shape;219;p27"/>
          <p:cNvSpPr txBox="1"/>
          <p:nvPr>
            <p:ph idx="1" type="body"/>
          </p:nvPr>
        </p:nvSpPr>
        <p:spPr>
          <a:xfrm>
            <a:off x="2589212" y="2133600"/>
            <a:ext cx="8915400" cy="47244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800"/>
              <a:buChar char="🠶"/>
            </a:pPr>
            <a:r>
              <a:rPr b="1" lang="en-IN" sz="2800"/>
              <a:t>Factors Making Systems Hard to Use</a:t>
            </a:r>
            <a:endParaRPr/>
          </a:p>
          <a:p>
            <a:pPr indent="0" lvl="0" marL="0" rtl="0" algn="l">
              <a:spcBef>
                <a:spcPts val="1000"/>
              </a:spcBef>
              <a:spcAft>
                <a:spcPts val="0"/>
              </a:spcAft>
              <a:buSzPts val="2800"/>
              <a:buNone/>
            </a:pPr>
            <a:r>
              <a:rPr b="1" lang="en-IN" sz="2800"/>
              <a:t>6.Inconsistency</a:t>
            </a:r>
            <a:endParaRPr sz="2800"/>
          </a:p>
          <a:p>
            <a:pPr indent="-342900" lvl="0" marL="342900" rtl="0" algn="l">
              <a:spcBef>
                <a:spcPts val="1000"/>
              </a:spcBef>
              <a:spcAft>
                <a:spcPts val="0"/>
              </a:spcAft>
              <a:buSzPts val="2800"/>
              <a:buFont typeface="Arial"/>
              <a:buChar char="•"/>
            </a:pPr>
            <a:r>
              <a:rPr lang="en-IN" sz="2800"/>
              <a:t>Inconsistent use of terms and actions. For example, "save" might be called "keep" on different screens.</a:t>
            </a:r>
            <a:endParaRPr/>
          </a:p>
          <a:p>
            <a:pPr indent="-228600" lvl="0" marL="342900" rtl="0" algn="l">
              <a:spcBef>
                <a:spcPts val="1000"/>
              </a:spcBef>
              <a:spcAft>
                <a:spcPts val="0"/>
              </a:spcAft>
              <a:buSzPts val="18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8"/>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b="0" lang="en-IN">
                <a:latin typeface="Gill Sans"/>
                <a:ea typeface="Gill Sans"/>
                <a:cs typeface="Gill Sans"/>
                <a:sym typeface="Gill Sans"/>
              </a:rPr>
              <a:t>Responses to Poor Design</a:t>
            </a:r>
            <a:br>
              <a:rPr lang="en-IN"/>
            </a:br>
            <a:endParaRPr/>
          </a:p>
        </p:txBody>
      </p:sp>
      <p:sp>
        <p:nvSpPr>
          <p:cNvPr id="225" name="Google Shape;225;p28"/>
          <p:cNvSpPr txBox="1"/>
          <p:nvPr>
            <p:ph idx="1" type="body"/>
          </p:nvPr>
        </p:nvSpPr>
        <p:spPr>
          <a:xfrm>
            <a:off x="1628775" y="1343025"/>
            <a:ext cx="9875837" cy="551497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400"/>
              <a:buChar char="🠶"/>
            </a:pPr>
            <a:r>
              <a:rPr b="1" lang="en-IN" sz="2400">
                <a:latin typeface="Gill Sans"/>
                <a:ea typeface="Gill Sans"/>
                <a:cs typeface="Gill Sans"/>
                <a:sym typeface="Gill Sans"/>
              </a:rPr>
              <a:t>Psychological Responses</a:t>
            </a:r>
            <a:endParaRPr/>
          </a:p>
          <a:p>
            <a:pPr indent="-342900" lvl="0" marL="342900" rtl="0" algn="l">
              <a:spcBef>
                <a:spcPts val="1000"/>
              </a:spcBef>
              <a:spcAft>
                <a:spcPts val="0"/>
              </a:spcAft>
              <a:buSzPts val="2400"/>
              <a:buFont typeface="Century Gothic"/>
              <a:buAutoNum type="arabicPeriod"/>
            </a:pPr>
            <a:r>
              <a:rPr b="1" lang="en-IN" sz="2400">
                <a:latin typeface="Gill Sans"/>
                <a:ea typeface="Gill Sans"/>
                <a:cs typeface="Gill Sans"/>
                <a:sym typeface="Gill Sans"/>
              </a:rPr>
              <a:t>Confusion</a:t>
            </a:r>
            <a:endParaRPr sz="2400">
              <a:latin typeface="Gill Sans"/>
              <a:ea typeface="Gill Sans"/>
              <a:cs typeface="Gill Sans"/>
              <a:sym typeface="Gill Sans"/>
            </a:endParaRPr>
          </a:p>
          <a:p>
            <a:pPr indent="-285750" lvl="1" marL="742950" rtl="0" algn="l">
              <a:spcBef>
                <a:spcPts val="1000"/>
              </a:spcBef>
              <a:spcAft>
                <a:spcPts val="0"/>
              </a:spcAft>
              <a:buSzPts val="2400"/>
              <a:buFont typeface="Century Gothic"/>
              <a:buAutoNum type="arabicPeriod"/>
            </a:pPr>
            <a:r>
              <a:rPr b="1" lang="en-IN" sz="2400">
                <a:latin typeface="Gill Sans"/>
                <a:ea typeface="Gill Sans"/>
                <a:cs typeface="Gill Sans"/>
                <a:sym typeface="Gill Sans"/>
              </a:rPr>
              <a:t>Cause</a:t>
            </a:r>
            <a:r>
              <a:rPr lang="en-IN" sz="2400">
                <a:latin typeface="Gill Sans"/>
                <a:ea typeface="Gill Sans"/>
                <a:cs typeface="Gill Sans"/>
                <a:sym typeface="Gill Sans"/>
              </a:rPr>
              <a:t>: Overwhelming detail, unclear patterns</a:t>
            </a:r>
            <a:endParaRPr/>
          </a:p>
          <a:p>
            <a:pPr indent="-285750" lvl="1" marL="742950" rtl="0" algn="l">
              <a:spcBef>
                <a:spcPts val="1000"/>
              </a:spcBef>
              <a:spcAft>
                <a:spcPts val="0"/>
              </a:spcAft>
              <a:buSzPts val="2400"/>
              <a:buFont typeface="Century Gothic"/>
              <a:buAutoNum type="arabicPeriod"/>
            </a:pPr>
            <a:r>
              <a:rPr b="1" lang="en-IN" sz="2400">
                <a:latin typeface="Gill Sans"/>
                <a:ea typeface="Gill Sans"/>
                <a:cs typeface="Gill Sans"/>
                <a:sym typeface="Gill Sans"/>
              </a:rPr>
              <a:t>Effect</a:t>
            </a:r>
            <a:r>
              <a:rPr lang="en-IN" sz="2400">
                <a:latin typeface="Gill Sans"/>
                <a:ea typeface="Gill Sans"/>
                <a:cs typeface="Gill Sans"/>
                <a:sym typeface="Gill Sans"/>
              </a:rPr>
              <a:t>: Difficult to understand system structure</a:t>
            </a:r>
            <a:endParaRPr/>
          </a:p>
          <a:p>
            <a:pPr indent="-342900" lvl="0" marL="342900" rtl="0" algn="l">
              <a:spcBef>
                <a:spcPts val="1000"/>
              </a:spcBef>
              <a:spcAft>
                <a:spcPts val="0"/>
              </a:spcAft>
              <a:buSzPts val="2400"/>
              <a:buFont typeface="Century Gothic"/>
              <a:buAutoNum type="arabicPeriod"/>
            </a:pPr>
            <a:r>
              <a:rPr b="1" lang="en-IN" sz="2400">
                <a:latin typeface="Gill Sans"/>
                <a:ea typeface="Gill Sans"/>
                <a:cs typeface="Gill Sans"/>
                <a:sym typeface="Gill Sans"/>
              </a:rPr>
              <a:t>Annoyance(Irritation)</a:t>
            </a:r>
            <a:endParaRPr sz="2400">
              <a:latin typeface="Gill Sans"/>
              <a:ea typeface="Gill Sans"/>
              <a:cs typeface="Gill Sans"/>
              <a:sym typeface="Gill Sans"/>
            </a:endParaRPr>
          </a:p>
          <a:p>
            <a:pPr indent="-285750" lvl="1" marL="742950" rtl="0" algn="l">
              <a:spcBef>
                <a:spcPts val="1000"/>
              </a:spcBef>
              <a:spcAft>
                <a:spcPts val="0"/>
              </a:spcAft>
              <a:buSzPts val="2400"/>
              <a:buFont typeface="Century Gothic"/>
              <a:buAutoNum type="arabicPeriod"/>
            </a:pPr>
            <a:r>
              <a:rPr b="1" lang="en-IN" sz="2400">
                <a:latin typeface="Gill Sans"/>
                <a:ea typeface="Gill Sans"/>
                <a:cs typeface="Gill Sans"/>
                <a:sym typeface="Gill Sans"/>
              </a:rPr>
              <a:t>Cause</a:t>
            </a:r>
            <a:r>
              <a:rPr lang="en-IN" sz="2400">
                <a:latin typeface="Gill Sans"/>
                <a:ea typeface="Gill Sans"/>
                <a:cs typeface="Gill Sans"/>
                <a:sym typeface="Gill Sans"/>
              </a:rPr>
              <a:t>: Task roadblocks(Unnecessary steps to perform a simple action) slow reactions, inconsistent design, outdated information.</a:t>
            </a:r>
            <a:endParaRPr/>
          </a:p>
          <a:p>
            <a:pPr indent="-285750" lvl="1" marL="742950" rtl="0" algn="l">
              <a:spcBef>
                <a:spcPts val="1000"/>
              </a:spcBef>
              <a:spcAft>
                <a:spcPts val="0"/>
              </a:spcAft>
              <a:buSzPts val="2400"/>
              <a:buFont typeface="Century Gothic"/>
              <a:buAutoNum type="arabicPeriod"/>
            </a:pPr>
            <a:r>
              <a:rPr b="1" lang="en-IN" sz="2400">
                <a:latin typeface="Gill Sans"/>
                <a:ea typeface="Gill Sans"/>
                <a:cs typeface="Gill Sans"/>
                <a:sym typeface="Gill Sans"/>
              </a:rPr>
              <a:t>Effect</a:t>
            </a:r>
            <a:r>
              <a:rPr lang="en-IN" sz="2400">
                <a:latin typeface="Gill Sans"/>
                <a:ea typeface="Gill Sans"/>
                <a:cs typeface="Gill Sans"/>
                <a:sym typeface="Gill Sans"/>
              </a:rPr>
              <a:t>: Task completion delays, user irritation</a:t>
            </a:r>
            <a:endParaRPr/>
          </a:p>
          <a:p>
            <a:pPr indent="0" lvl="0" marL="0" rtl="0" algn="l">
              <a:spcBef>
                <a:spcPts val="1000"/>
              </a:spcBef>
              <a:spcAft>
                <a:spcPts val="0"/>
              </a:spcAft>
              <a:buSzPts val="18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9"/>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b="0" lang="en-IN">
                <a:latin typeface="Gill Sans"/>
                <a:ea typeface="Gill Sans"/>
                <a:cs typeface="Gill Sans"/>
                <a:sym typeface="Gill Sans"/>
              </a:rPr>
              <a:t>Responses to Poor Design</a:t>
            </a:r>
            <a:br>
              <a:rPr lang="en-IN"/>
            </a:br>
            <a:endParaRPr/>
          </a:p>
        </p:txBody>
      </p:sp>
      <p:sp>
        <p:nvSpPr>
          <p:cNvPr id="231" name="Google Shape;231;p29"/>
          <p:cNvSpPr txBox="1"/>
          <p:nvPr>
            <p:ph idx="1" type="body"/>
          </p:nvPr>
        </p:nvSpPr>
        <p:spPr>
          <a:xfrm>
            <a:off x="1628775" y="1343025"/>
            <a:ext cx="9875837" cy="5514975"/>
          </a:xfrm>
          <a:prstGeom prst="rect">
            <a:avLst/>
          </a:prstGeom>
          <a:noFill/>
          <a:ln>
            <a:noFill/>
          </a:ln>
        </p:spPr>
        <p:txBody>
          <a:bodyPr anchorCtr="0" anchor="t" bIns="45700" lIns="91425" spcFirstLastPara="1" rIns="91425" wrap="square" tIns="45700">
            <a:normAutofit fontScale="92500"/>
          </a:bodyPr>
          <a:lstStyle/>
          <a:p>
            <a:pPr indent="-342900" lvl="0" marL="342900" rtl="0" algn="l">
              <a:spcBef>
                <a:spcPts val="0"/>
              </a:spcBef>
              <a:spcAft>
                <a:spcPts val="0"/>
              </a:spcAft>
              <a:buSzPct val="100000"/>
              <a:buChar char="🠶"/>
            </a:pPr>
            <a:r>
              <a:rPr b="1" lang="en-IN" sz="2400"/>
              <a:t>Frustration</a:t>
            </a:r>
            <a:endParaRPr sz="2400"/>
          </a:p>
          <a:p>
            <a:pPr indent="-342900" lvl="0" marL="342900" rtl="0" algn="l">
              <a:spcBef>
                <a:spcPts val="1000"/>
              </a:spcBef>
              <a:spcAft>
                <a:spcPts val="0"/>
              </a:spcAft>
              <a:buSzPct val="100000"/>
              <a:buFont typeface="Arial"/>
              <a:buChar char="•"/>
            </a:pPr>
            <a:r>
              <a:rPr b="1" lang="en-IN" sz="2400"/>
              <a:t>Cause</a:t>
            </a:r>
            <a:r>
              <a:rPr lang="en-IN" sz="2400"/>
              <a:t>: Too many annoyances, inability to convey intentions or finish tasks, inflexible systems</a:t>
            </a:r>
            <a:endParaRPr/>
          </a:p>
          <a:p>
            <a:pPr indent="-342900" lvl="0" marL="342900" rtl="0" algn="l">
              <a:spcBef>
                <a:spcPts val="1000"/>
              </a:spcBef>
              <a:spcAft>
                <a:spcPts val="0"/>
              </a:spcAft>
              <a:buSzPct val="100000"/>
              <a:buFont typeface="Arial"/>
              <a:buChar char="•"/>
            </a:pPr>
            <a:r>
              <a:rPr b="1" lang="en-IN" sz="2400"/>
              <a:t>Effect</a:t>
            </a:r>
            <a:r>
              <a:rPr lang="en-IN" sz="2400"/>
              <a:t>: Increased frustration, especially with irreversible or unclear responses</a:t>
            </a:r>
            <a:endParaRPr/>
          </a:p>
          <a:p>
            <a:pPr indent="-342900" lvl="0" marL="342900" rtl="0" algn="l">
              <a:spcBef>
                <a:spcPts val="1000"/>
              </a:spcBef>
              <a:spcAft>
                <a:spcPts val="0"/>
              </a:spcAft>
              <a:buSzPct val="100000"/>
              <a:buChar char="🠶"/>
            </a:pPr>
            <a:r>
              <a:rPr b="1" lang="en-IN" sz="2400"/>
              <a:t>Panic/Stress</a:t>
            </a:r>
            <a:endParaRPr sz="2400"/>
          </a:p>
          <a:p>
            <a:pPr indent="-342900" lvl="0" marL="342900" rtl="0" algn="l">
              <a:spcBef>
                <a:spcPts val="1000"/>
              </a:spcBef>
              <a:spcAft>
                <a:spcPts val="0"/>
              </a:spcAft>
              <a:buSzPct val="100000"/>
              <a:buFont typeface="Arial"/>
              <a:buChar char="•"/>
            </a:pPr>
            <a:r>
              <a:rPr b="1" lang="en-IN" sz="2400"/>
              <a:t>Cause</a:t>
            </a:r>
            <a:r>
              <a:rPr lang="en-IN" sz="2400"/>
              <a:t>: Overly complex systems, long delays, high-pressure situations</a:t>
            </a:r>
            <a:endParaRPr/>
          </a:p>
          <a:p>
            <a:pPr indent="-342900" lvl="0" marL="342900" rtl="0" algn="l">
              <a:spcBef>
                <a:spcPts val="1000"/>
              </a:spcBef>
              <a:spcAft>
                <a:spcPts val="0"/>
              </a:spcAft>
              <a:buSzPct val="100000"/>
              <a:buFont typeface="Arial"/>
              <a:buChar char="•"/>
            </a:pPr>
            <a:r>
              <a:rPr b="1" lang="en-IN" sz="2400"/>
              <a:t>Effect</a:t>
            </a:r>
            <a:r>
              <a:rPr lang="en-IN" sz="2400"/>
              <a:t>: User stress, panic, especially under deadlines or customer pressure</a:t>
            </a:r>
            <a:endParaRPr/>
          </a:p>
          <a:p>
            <a:pPr indent="-342900" lvl="0" marL="342900" rtl="0" algn="l">
              <a:spcBef>
                <a:spcPts val="1000"/>
              </a:spcBef>
              <a:spcAft>
                <a:spcPts val="0"/>
              </a:spcAft>
              <a:buSzPct val="100000"/>
              <a:buChar char="🠶"/>
            </a:pPr>
            <a:r>
              <a:rPr b="1" lang="en-IN" sz="2400"/>
              <a:t>Boredom</a:t>
            </a:r>
            <a:endParaRPr sz="2400"/>
          </a:p>
          <a:p>
            <a:pPr indent="-342900" lvl="0" marL="342900" rtl="0" algn="l">
              <a:spcBef>
                <a:spcPts val="1000"/>
              </a:spcBef>
              <a:spcAft>
                <a:spcPts val="0"/>
              </a:spcAft>
              <a:buSzPct val="100000"/>
              <a:buFont typeface="Arial"/>
              <a:buChar char="•"/>
            </a:pPr>
            <a:r>
              <a:rPr b="1" lang="en-IN" sz="2400"/>
              <a:t>Cause</a:t>
            </a:r>
            <a:r>
              <a:rPr lang="en-IN" sz="2400"/>
              <a:t>: Underuse of cognitive abilities, slow pacing, simplistic tasks</a:t>
            </a:r>
            <a:endParaRPr/>
          </a:p>
          <a:p>
            <a:pPr indent="-342900" lvl="0" marL="342900" rtl="0" algn="l">
              <a:spcBef>
                <a:spcPts val="1000"/>
              </a:spcBef>
              <a:spcAft>
                <a:spcPts val="0"/>
              </a:spcAft>
              <a:buSzPct val="100000"/>
              <a:buFont typeface="Arial"/>
              <a:buChar char="•"/>
            </a:pPr>
            <a:r>
              <a:rPr b="1" lang="en-IN" sz="2400"/>
              <a:t>Effect</a:t>
            </a:r>
            <a:r>
              <a:rPr lang="en-IN" sz="2400"/>
              <a:t>: Apathy, increased error rates</a:t>
            </a:r>
            <a:endParaRPr/>
          </a:p>
          <a:p>
            <a:pPr indent="0" lvl="0" marL="0" rtl="0" algn="l">
              <a:spcBef>
                <a:spcPts val="1000"/>
              </a:spcBef>
              <a:spcAft>
                <a:spcPts val="0"/>
              </a:spcAft>
              <a:buSzPct val="1000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0"/>
          <p:cNvSpPr txBox="1"/>
          <p:nvPr>
            <p:ph type="title"/>
          </p:nvPr>
        </p:nvSpPr>
        <p:spPr>
          <a:xfrm>
            <a:off x="2844385" y="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b="0" lang="en-IN">
                <a:latin typeface="Gill Sans"/>
                <a:ea typeface="Gill Sans"/>
                <a:cs typeface="Gill Sans"/>
                <a:sym typeface="Gill Sans"/>
              </a:rPr>
              <a:t>Responses to Poor Design</a:t>
            </a:r>
            <a:br>
              <a:rPr lang="en-IN"/>
            </a:br>
            <a:endParaRPr/>
          </a:p>
        </p:txBody>
      </p:sp>
      <p:sp>
        <p:nvSpPr>
          <p:cNvPr id="237" name="Google Shape;237;p30"/>
          <p:cNvSpPr txBox="1"/>
          <p:nvPr>
            <p:ph idx="1" type="body"/>
          </p:nvPr>
        </p:nvSpPr>
        <p:spPr>
          <a:xfrm>
            <a:off x="1537335" y="640445"/>
            <a:ext cx="9875837" cy="5514975"/>
          </a:xfrm>
          <a:prstGeom prst="rect">
            <a:avLst/>
          </a:prstGeom>
          <a:noFill/>
          <a:ln>
            <a:noFill/>
          </a:ln>
        </p:spPr>
        <p:txBody>
          <a:bodyPr anchorCtr="0" anchor="t" bIns="45700" lIns="91425" spcFirstLastPara="1" rIns="91425" wrap="square" tIns="45700">
            <a:normAutofit fontScale="92500"/>
          </a:bodyPr>
          <a:lstStyle/>
          <a:p>
            <a:pPr indent="0" lvl="0" marL="0" rtl="0" algn="l">
              <a:spcBef>
                <a:spcPts val="0"/>
              </a:spcBef>
              <a:spcAft>
                <a:spcPts val="0"/>
              </a:spcAft>
              <a:buSzPct val="100000"/>
              <a:buNone/>
            </a:pPr>
            <a:r>
              <a:rPr lang="en-IN" sz="2800">
                <a:latin typeface="Gill Sans"/>
                <a:ea typeface="Gill Sans"/>
                <a:cs typeface="Gill Sans"/>
                <a:sym typeface="Gill Sans"/>
              </a:rPr>
              <a:t>Physical Responses to Poor Design</a:t>
            </a:r>
            <a:endParaRPr/>
          </a:p>
          <a:p>
            <a:pPr indent="-342900" lvl="0" marL="342900" rtl="0" algn="l">
              <a:spcBef>
                <a:spcPts val="1000"/>
              </a:spcBef>
              <a:spcAft>
                <a:spcPts val="0"/>
              </a:spcAft>
              <a:buSzPct val="100000"/>
              <a:buChar char="🠶"/>
            </a:pPr>
            <a:r>
              <a:rPr b="1" lang="en-IN" sz="2800">
                <a:latin typeface="Gill Sans"/>
                <a:ea typeface="Gill Sans"/>
                <a:cs typeface="Gill Sans"/>
                <a:sym typeface="Gill Sans"/>
              </a:rPr>
              <a:t>Abandonment of the System</a:t>
            </a:r>
            <a:endParaRPr sz="2800">
              <a:latin typeface="Gill Sans"/>
              <a:ea typeface="Gill Sans"/>
              <a:cs typeface="Gill Sans"/>
              <a:sym typeface="Gill Sans"/>
            </a:endParaRPr>
          </a:p>
          <a:p>
            <a:pPr indent="-342900" lvl="0" marL="342900" rtl="0" algn="l">
              <a:spcBef>
                <a:spcPts val="1000"/>
              </a:spcBef>
              <a:spcAft>
                <a:spcPts val="0"/>
              </a:spcAft>
              <a:buSzPct val="100000"/>
              <a:buFont typeface="Arial"/>
              <a:buChar char="•"/>
            </a:pPr>
            <a:r>
              <a:rPr b="1" lang="en-IN" sz="2800">
                <a:latin typeface="Gill Sans"/>
                <a:ea typeface="Gill Sans"/>
                <a:cs typeface="Gill Sans"/>
                <a:sym typeface="Gill Sans"/>
              </a:rPr>
              <a:t>What?</a:t>
            </a:r>
            <a:r>
              <a:rPr lang="en-IN" sz="2800">
                <a:latin typeface="Gill Sans"/>
                <a:ea typeface="Gill Sans"/>
                <a:cs typeface="Gill Sans"/>
                <a:sym typeface="Gill Sans"/>
              </a:rPr>
              <a:t> Users stop using it.</a:t>
            </a:r>
            <a:endParaRPr/>
          </a:p>
          <a:p>
            <a:pPr indent="-342900" lvl="0" marL="342900" rtl="0" algn="l">
              <a:spcBef>
                <a:spcPts val="1000"/>
              </a:spcBef>
              <a:spcAft>
                <a:spcPts val="0"/>
              </a:spcAft>
              <a:buSzPct val="100000"/>
              <a:buFont typeface="Arial"/>
              <a:buChar char="•"/>
            </a:pPr>
            <a:r>
              <a:rPr b="1" lang="en-IN" sz="2800">
                <a:latin typeface="Gill Sans"/>
                <a:ea typeface="Gill Sans"/>
                <a:cs typeface="Gill Sans"/>
                <a:sym typeface="Gill Sans"/>
              </a:rPr>
              <a:t>Why?</a:t>
            </a:r>
            <a:r>
              <a:rPr lang="en-IN" sz="2800">
                <a:latin typeface="Gill Sans"/>
                <a:ea typeface="Gill Sans"/>
                <a:cs typeface="Gill Sans"/>
                <a:sym typeface="Gill Sans"/>
              </a:rPr>
              <a:t> They find other ways to get their work done.</a:t>
            </a:r>
            <a:endParaRPr/>
          </a:p>
          <a:p>
            <a:pPr indent="-342900" lvl="0" marL="342900" rtl="0" algn="l">
              <a:spcBef>
                <a:spcPts val="1000"/>
              </a:spcBef>
              <a:spcAft>
                <a:spcPts val="0"/>
              </a:spcAft>
              <a:buSzPct val="100000"/>
              <a:buFont typeface="Arial"/>
              <a:buChar char="•"/>
            </a:pPr>
            <a:r>
              <a:rPr b="1" lang="en-IN" sz="2800">
                <a:latin typeface="Gill Sans"/>
                <a:ea typeface="Gill Sans"/>
                <a:cs typeface="Gill Sans"/>
                <a:sym typeface="Gill Sans"/>
              </a:rPr>
              <a:t>Example</a:t>
            </a:r>
            <a:r>
              <a:rPr lang="en-IN" sz="2800">
                <a:latin typeface="Gill Sans"/>
                <a:ea typeface="Gill Sans"/>
                <a:cs typeface="Gill Sans"/>
                <a:sym typeface="Gill Sans"/>
              </a:rPr>
              <a:t>: A manager choosing to use paper records instead of a confusing software.</a:t>
            </a:r>
            <a:endParaRPr/>
          </a:p>
          <a:p>
            <a:pPr indent="-342900" lvl="0" marL="342900" rtl="0" algn="l">
              <a:spcBef>
                <a:spcPts val="1000"/>
              </a:spcBef>
              <a:spcAft>
                <a:spcPts val="0"/>
              </a:spcAft>
              <a:buSzPct val="100000"/>
              <a:buChar char="🠶"/>
            </a:pPr>
            <a:r>
              <a:rPr b="1" lang="en-IN" sz="2800"/>
              <a:t>Partial Use of the System</a:t>
            </a:r>
            <a:endParaRPr/>
          </a:p>
          <a:p>
            <a:pPr indent="-342900" lvl="0" marL="342900" rtl="0" algn="l">
              <a:spcBef>
                <a:spcPts val="1000"/>
              </a:spcBef>
              <a:spcAft>
                <a:spcPts val="0"/>
              </a:spcAft>
              <a:buSzPct val="100000"/>
              <a:buFont typeface="Arial"/>
              <a:buChar char="•"/>
            </a:pPr>
            <a:r>
              <a:rPr b="1" lang="en-IN" sz="2800"/>
              <a:t>What?</a:t>
            </a:r>
            <a:r>
              <a:rPr lang="en-IN" sz="2800"/>
              <a:t> Users only use the easiest or most beneficial parts.</a:t>
            </a:r>
            <a:endParaRPr/>
          </a:p>
          <a:p>
            <a:pPr indent="-342900" lvl="0" marL="342900" rtl="0" algn="l">
              <a:spcBef>
                <a:spcPts val="1000"/>
              </a:spcBef>
              <a:spcAft>
                <a:spcPts val="0"/>
              </a:spcAft>
              <a:buSzPct val="100000"/>
              <a:buFont typeface="Arial"/>
              <a:buChar char="•"/>
            </a:pPr>
            <a:r>
              <a:rPr b="1" lang="en-IN" sz="2800"/>
              <a:t>Why?</a:t>
            </a:r>
            <a:r>
              <a:rPr lang="en-IN" sz="2800"/>
              <a:t> Complex features are avoided.</a:t>
            </a:r>
            <a:endParaRPr/>
          </a:p>
          <a:p>
            <a:pPr indent="-342900" lvl="0" marL="342900" rtl="0" algn="l">
              <a:spcBef>
                <a:spcPts val="1000"/>
              </a:spcBef>
              <a:spcAft>
                <a:spcPts val="0"/>
              </a:spcAft>
              <a:buSzPct val="100000"/>
              <a:buFont typeface="Arial"/>
              <a:buChar char="•"/>
            </a:pPr>
            <a:r>
              <a:rPr b="1" lang="en-IN" sz="2800"/>
              <a:t>Example</a:t>
            </a:r>
            <a:r>
              <a:rPr lang="en-IN" sz="2800"/>
              <a:t>: Using a word processor only for typing, not for advanced formatting.</a:t>
            </a:r>
            <a:endParaRPr b="1" sz="2800">
              <a:latin typeface="Gill Sans"/>
              <a:ea typeface="Gill Sans"/>
              <a:cs typeface="Gill Sans"/>
              <a:sym typeface="Gill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1"/>
          <p:cNvSpPr txBox="1"/>
          <p:nvPr>
            <p:ph type="title"/>
          </p:nvPr>
        </p:nvSpPr>
        <p:spPr>
          <a:xfrm>
            <a:off x="2844385" y="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b="0" lang="en-IN">
                <a:latin typeface="Gill Sans"/>
                <a:ea typeface="Gill Sans"/>
                <a:cs typeface="Gill Sans"/>
                <a:sym typeface="Gill Sans"/>
              </a:rPr>
              <a:t>Responses to Poor Design</a:t>
            </a:r>
            <a:br>
              <a:rPr lang="en-IN"/>
            </a:br>
            <a:endParaRPr/>
          </a:p>
        </p:txBody>
      </p:sp>
      <p:sp>
        <p:nvSpPr>
          <p:cNvPr id="243" name="Google Shape;243;p31"/>
          <p:cNvSpPr txBox="1"/>
          <p:nvPr>
            <p:ph idx="1" type="body"/>
          </p:nvPr>
        </p:nvSpPr>
        <p:spPr>
          <a:xfrm>
            <a:off x="1537335" y="640445"/>
            <a:ext cx="9875837" cy="5514975"/>
          </a:xfrm>
          <a:prstGeom prst="rect">
            <a:avLst/>
          </a:prstGeom>
          <a:noFill/>
          <a:ln>
            <a:noFill/>
          </a:ln>
        </p:spPr>
        <p:txBody>
          <a:bodyPr anchorCtr="0" anchor="t" bIns="45700" lIns="91425" spcFirstLastPara="1" rIns="91425" wrap="square" tIns="45700">
            <a:normAutofit fontScale="92500"/>
          </a:bodyPr>
          <a:lstStyle/>
          <a:p>
            <a:pPr indent="0" lvl="0" marL="0" rtl="0" algn="l">
              <a:spcBef>
                <a:spcPts val="0"/>
              </a:spcBef>
              <a:spcAft>
                <a:spcPts val="0"/>
              </a:spcAft>
              <a:buSzPct val="100000"/>
              <a:buNone/>
            </a:pPr>
            <a:r>
              <a:rPr lang="en-IN" sz="2800">
                <a:latin typeface="Gill Sans"/>
                <a:ea typeface="Gill Sans"/>
                <a:cs typeface="Gill Sans"/>
                <a:sym typeface="Gill Sans"/>
              </a:rPr>
              <a:t>Physical Responses to Poor Design</a:t>
            </a:r>
            <a:endParaRPr/>
          </a:p>
          <a:p>
            <a:pPr indent="-342900" lvl="0" marL="342900" rtl="0" algn="l">
              <a:spcBef>
                <a:spcPts val="1000"/>
              </a:spcBef>
              <a:spcAft>
                <a:spcPts val="0"/>
              </a:spcAft>
              <a:buSzPct val="100000"/>
              <a:buChar char="🠶"/>
            </a:pPr>
            <a:r>
              <a:rPr b="1" lang="en-IN" sz="2800">
                <a:latin typeface="Gill Sans"/>
                <a:ea typeface="Gill Sans"/>
                <a:cs typeface="Gill Sans"/>
                <a:sym typeface="Gill Sans"/>
              </a:rPr>
              <a:t>Indirect use of the System</a:t>
            </a:r>
            <a:endParaRPr sz="2800">
              <a:latin typeface="Gill Sans"/>
              <a:ea typeface="Gill Sans"/>
              <a:cs typeface="Gill Sans"/>
              <a:sym typeface="Gill Sans"/>
            </a:endParaRPr>
          </a:p>
          <a:p>
            <a:pPr indent="-342900" lvl="0" marL="342900" rtl="0" algn="l">
              <a:spcBef>
                <a:spcPts val="1000"/>
              </a:spcBef>
              <a:spcAft>
                <a:spcPts val="0"/>
              </a:spcAft>
              <a:buSzPct val="100000"/>
              <a:buFont typeface="Arial"/>
              <a:buChar char="•"/>
            </a:pPr>
            <a:r>
              <a:rPr b="1" lang="en-IN" sz="2800"/>
              <a:t>What?</a:t>
            </a:r>
            <a:r>
              <a:rPr lang="en-IN" sz="2800"/>
              <a:t> Users ask someone else to use the system for them.</a:t>
            </a:r>
            <a:endParaRPr/>
          </a:p>
          <a:p>
            <a:pPr indent="-342900" lvl="0" marL="342900" rtl="0" algn="l">
              <a:spcBef>
                <a:spcPts val="1000"/>
              </a:spcBef>
              <a:spcAft>
                <a:spcPts val="0"/>
              </a:spcAft>
              <a:buSzPct val="100000"/>
              <a:buFont typeface="Arial"/>
              <a:buChar char="•"/>
            </a:pPr>
            <a:r>
              <a:rPr b="1" lang="en-IN" sz="2800"/>
              <a:t>Why?</a:t>
            </a:r>
            <a:r>
              <a:rPr lang="en-IN" sz="2800"/>
              <a:t> They prefer not to deal with it themselves.</a:t>
            </a:r>
            <a:endParaRPr/>
          </a:p>
          <a:p>
            <a:pPr indent="-342900" lvl="0" marL="342900" rtl="0" algn="l">
              <a:spcBef>
                <a:spcPts val="1000"/>
              </a:spcBef>
              <a:spcAft>
                <a:spcPts val="0"/>
              </a:spcAft>
              <a:buSzPct val="100000"/>
              <a:buFont typeface="Arial"/>
              <a:buChar char="•"/>
            </a:pPr>
            <a:r>
              <a:rPr b="1" lang="en-IN" sz="2800"/>
              <a:t>Example</a:t>
            </a:r>
            <a:r>
              <a:rPr lang="en-IN" sz="2800"/>
              <a:t>: Asking an assistant to enter data into a complicated system.</a:t>
            </a:r>
            <a:endParaRPr/>
          </a:p>
          <a:p>
            <a:pPr indent="-342900" lvl="0" marL="342900" rtl="0" algn="l">
              <a:spcBef>
                <a:spcPts val="1000"/>
              </a:spcBef>
              <a:spcAft>
                <a:spcPts val="0"/>
              </a:spcAft>
              <a:buSzPct val="100000"/>
              <a:buChar char="🠶"/>
            </a:pPr>
            <a:r>
              <a:rPr lang="en-IN" sz="2800"/>
              <a:t> </a:t>
            </a:r>
            <a:r>
              <a:rPr b="1" lang="en-IN" sz="2800"/>
              <a:t>Modification of the Task</a:t>
            </a:r>
            <a:endParaRPr/>
          </a:p>
          <a:p>
            <a:pPr indent="-342900" lvl="0" marL="342900" rtl="0" algn="l">
              <a:spcBef>
                <a:spcPts val="1000"/>
              </a:spcBef>
              <a:spcAft>
                <a:spcPts val="0"/>
              </a:spcAft>
              <a:buSzPct val="100000"/>
              <a:buFont typeface="Arial"/>
              <a:buChar char="•"/>
            </a:pPr>
            <a:r>
              <a:rPr b="1" lang="en-IN" sz="2800"/>
              <a:t>What?</a:t>
            </a:r>
            <a:r>
              <a:rPr lang="en-IN" sz="2800"/>
              <a:t> Users modify what they need to do to fit the system.</a:t>
            </a:r>
            <a:endParaRPr/>
          </a:p>
          <a:p>
            <a:pPr indent="-342900" lvl="0" marL="342900" rtl="0" algn="l">
              <a:spcBef>
                <a:spcPts val="1000"/>
              </a:spcBef>
              <a:spcAft>
                <a:spcPts val="0"/>
              </a:spcAft>
              <a:buSzPct val="100000"/>
              <a:buFont typeface="Arial"/>
              <a:buChar char="•"/>
            </a:pPr>
            <a:r>
              <a:rPr b="1" lang="en-IN" sz="2800"/>
              <a:t>Why?</a:t>
            </a:r>
            <a:r>
              <a:rPr lang="en-IN" sz="2800"/>
              <a:t> The system can't handle the original task.</a:t>
            </a:r>
            <a:endParaRPr/>
          </a:p>
          <a:p>
            <a:pPr indent="-342900" lvl="0" marL="342900" rtl="0" algn="l">
              <a:spcBef>
                <a:spcPts val="1000"/>
              </a:spcBef>
              <a:spcAft>
                <a:spcPts val="0"/>
              </a:spcAft>
              <a:buSzPct val="100000"/>
              <a:buFont typeface="Arial"/>
              <a:buChar char="•"/>
            </a:pPr>
            <a:r>
              <a:rPr b="1" lang="en-IN" sz="2800"/>
              <a:t>Example</a:t>
            </a:r>
            <a:r>
              <a:rPr lang="en-IN" sz="2800"/>
              <a:t>: Simplifying a report because the software can't handle complex calculations.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2"/>
          <p:cNvSpPr txBox="1"/>
          <p:nvPr>
            <p:ph type="title"/>
          </p:nvPr>
        </p:nvSpPr>
        <p:spPr>
          <a:xfrm>
            <a:off x="2844385" y="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b="0" lang="en-IN">
                <a:latin typeface="Gill Sans"/>
                <a:ea typeface="Gill Sans"/>
                <a:cs typeface="Gill Sans"/>
                <a:sym typeface="Gill Sans"/>
              </a:rPr>
              <a:t>Responses to Poor Design</a:t>
            </a:r>
            <a:br>
              <a:rPr lang="en-IN"/>
            </a:br>
            <a:endParaRPr/>
          </a:p>
        </p:txBody>
      </p:sp>
      <p:sp>
        <p:nvSpPr>
          <p:cNvPr id="249" name="Google Shape;249;p32"/>
          <p:cNvSpPr txBox="1"/>
          <p:nvPr>
            <p:ph idx="1" type="body"/>
          </p:nvPr>
        </p:nvSpPr>
        <p:spPr>
          <a:xfrm>
            <a:off x="1537335" y="640445"/>
            <a:ext cx="9875837" cy="5514975"/>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spcBef>
                <a:spcPts val="0"/>
              </a:spcBef>
              <a:spcAft>
                <a:spcPts val="0"/>
              </a:spcAft>
              <a:buSzPct val="100000"/>
              <a:buNone/>
            </a:pPr>
            <a:r>
              <a:rPr lang="en-IN" sz="2800">
                <a:latin typeface="Gill Sans"/>
                <a:ea typeface="Gill Sans"/>
                <a:cs typeface="Gill Sans"/>
                <a:sym typeface="Gill Sans"/>
              </a:rPr>
              <a:t>Physical Responses to Poor Design</a:t>
            </a:r>
            <a:endParaRPr/>
          </a:p>
          <a:p>
            <a:pPr indent="-342900" lvl="0" marL="342900" rtl="0" algn="l">
              <a:spcBef>
                <a:spcPts val="1000"/>
              </a:spcBef>
              <a:spcAft>
                <a:spcPts val="0"/>
              </a:spcAft>
              <a:buSzPct val="100000"/>
              <a:buChar char="🠶"/>
            </a:pPr>
            <a:r>
              <a:rPr b="1" lang="en-IN" sz="2800"/>
              <a:t>Compensatory Activity </a:t>
            </a:r>
            <a:endParaRPr/>
          </a:p>
          <a:p>
            <a:pPr indent="0" lvl="0" marL="0" rtl="0" algn="l">
              <a:spcBef>
                <a:spcPts val="1000"/>
              </a:spcBef>
              <a:spcAft>
                <a:spcPts val="0"/>
              </a:spcAft>
              <a:buSzPct val="100000"/>
              <a:buNone/>
            </a:pPr>
            <a:r>
              <a:rPr b="1" lang="en-IN" sz="2800"/>
              <a:t>What?</a:t>
            </a:r>
            <a:r>
              <a:rPr lang="en-IN" sz="2800"/>
              <a:t> Users do extra work to make up for system issues.</a:t>
            </a:r>
            <a:endParaRPr/>
          </a:p>
          <a:p>
            <a:pPr indent="0" lvl="0" marL="0" rtl="0" algn="l">
              <a:spcBef>
                <a:spcPts val="1000"/>
              </a:spcBef>
              <a:spcAft>
                <a:spcPts val="0"/>
              </a:spcAft>
              <a:buSzPct val="100000"/>
              <a:buNone/>
            </a:pPr>
            <a:r>
              <a:rPr b="1" lang="en-IN" sz="2800"/>
              <a:t>Why?</a:t>
            </a:r>
            <a:r>
              <a:rPr lang="en-IN" sz="2800"/>
              <a:t> To get things done properly.</a:t>
            </a:r>
            <a:endParaRPr/>
          </a:p>
          <a:p>
            <a:pPr indent="0" lvl="0" marL="0" rtl="0" algn="l">
              <a:spcBef>
                <a:spcPts val="1000"/>
              </a:spcBef>
              <a:spcAft>
                <a:spcPts val="0"/>
              </a:spcAft>
              <a:buSzPct val="100000"/>
              <a:buNone/>
            </a:pPr>
            <a:r>
              <a:rPr b="1" lang="en-IN" sz="2800"/>
              <a:t>Example</a:t>
            </a:r>
            <a:r>
              <a:rPr lang="en-IN" sz="2800"/>
              <a:t>: Manually adjusting data before entering it into a system. </a:t>
            </a:r>
            <a:endParaRPr/>
          </a:p>
          <a:p>
            <a:pPr indent="0" lvl="0" marL="0" rtl="0" algn="l">
              <a:spcBef>
                <a:spcPts val="1000"/>
              </a:spcBef>
              <a:spcAft>
                <a:spcPts val="0"/>
              </a:spcAft>
              <a:buSzPct val="100000"/>
              <a:buNone/>
            </a:pPr>
            <a:r>
              <a:rPr b="1" lang="en-IN" sz="2800"/>
              <a:t>Misuse of the System </a:t>
            </a:r>
            <a:endParaRPr/>
          </a:p>
          <a:p>
            <a:pPr indent="-342900" lvl="0" marL="342900" rtl="0" algn="l">
              <a:spcBef>
                <a:spcPts val="1000"/>
              </a:spcBef>
              <a:spcAft>
                <a:spcPts val="0"/>
              </a:spcAft>
              <a:buSzPct val="100000"/>
              <a:buChar char="🠶"/>
            </a:pPr>
            <a:r>
              <a:rPr b="1" lang="en-IN" sz="2800"/>
              <a:t>What?</a:t>
            </a:r>
            <a:r>
              <a:rPr lang="en-IN" sz="2800"/>
              <a:t> Users find shortcuts that aren't intended by the system.</a:t>
            </a:r>
            <a:endParaRPr/>
          </a:p>
          <a:p>
            <a:pPr indent="-342900" lvl="0" marL="342900" rtl="0" algn="l">
              <a:spcBef>
                <a:spcPts val="1000"/>
              </a:spcBef>
              <a:spcAft>
                <a:spcPts val="0"/>
              </a:spcAft>
              <a:buSzPct val="100000"/>
              <a:buChar char="🠶"/>
            </a:pPr>
            <a:r>
              <a:rPr b="1" lang="en-IN" sz="2800"/>
              <a:t>Why?</a:t>
            </a:r>
            <a:r>
              <a:rPr lang="en-IN" sz="2800"/>
              <a:t> To make things easier or faster.</a:t>
            </a:r>
            <a:endParaRPr/>
          </a:p>
          <a:p>
            <a:pPr indent="-342900" lvl="0" marL="342900" rtl="0" algn="l">
              <a:spcBef>
                <a:spcPts val="1000"/>
              </a:spcBef>
              <a:spcAft>
                <a:spcPts val="0"/>
              </a:spcAft>
              <a:buSzPct val="100000"/>
              <a:buChar char="🠶"/>
            </a:pPr>
            <a:r>
              <a:rPr b="1" lang="en-IN" sz="2800"/>
              <a:t>Example</a:t>
            </a:r>
            <a:r>
              <a:rPr lang="en-IN" sz="2800"/>
              <a:t>: Using unofficial methods to speed up a slow process.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3"/>
          <p:cNvSpPr txBox="1"/>
          <p:nvPr>
            <p:ph type="title"/>
          </p:nvPr>
        </p:nvSpPr>
        <p:spPr>
          <a:xfrm>
            <a:off x="2844385" y="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b="0" lang="en-IN">
                <a:latin typeface="Gill Sans"/>
                <a:ea typeface="Gill Sans"/>
                <a:cs typeface="Gill Sans"/>
                <a:sym typeface="Gill Sans"/>
              </a:rPr>
              <a:t>Responses to Poor Design</a:t>
            </a:r>
            <a:br>
              <a:rPr lang="en-IN"/>
            </a:br>
            <a:endParaRPr/>
          </a:p>
        </p:txBody>
      </p:sp>
      <p:sp>
        <p:nvSpPr>
          <p:cNvPr id="255" name="Google Shape;255;p33"/>
          <p:cNvSpPr txBox="1"/>
          <p:nvPr>
            <p:ph idx="1" type="body"/>
          </p:nvPr>
        </p:nvSpPr>
        <p:spPr>
          <a:xfrm>
            <a:off x="1537335" y="640445"/>
            <a:ext cx="9875837" cy="551497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2800"/>
              <a:buNone/>
            </a:pPr>
            <a:r>
              <a:rPr lang="en-IN" sz="2800">
                <a:latin typeface="Gill Sans"/>
                <a:ea typeface="Gill Sans"/>
                <a:cs typeface="Gill Sans"/>
                <a:sym typeface="Gill Sans"/>
              </a:rPr>
              <a:t>Physical Responses to Poor Design</a:t>
            </a:r>
            <a:endParaRPr/>
          </a:p>
          <a:p>
            <a:pPr indent="-342900" lvl="0" marL="342900" rtl="0" algn="l">
              <a:spcBef>
                <a:spcPts val="1000"/>
              </a:spcBef>
              <a:spcAft>
                <a:spcPts val="0"/>
              </a:spcAft>
              <a:buSzPts val="2800"/>
              <a:buChar char="🠶"/>
            </a:pPr>
            <a:r>
              <a:rPr b="1" lang="en-IN" sz="2800"/>
              <a:t>Direct Programming </a:t>
            </a:r>
            <a:endParaRPr/>
          </a:p>
          <a:p>
            <a:pPr indent="0" lvl="0" marL="0" rtl="0" algn="l">
              <a:spcBef>
                <a:spcPts val="1000"/>
              </a:spcBef>
              <a:spcAft>
                <a:spcPts val="0"/>
              </a:spcAft>
              <a:buSzPts val="2800"/>
              <a:buNone/>
            </a:pPr>
            <a:r>
              <a:rPr b="1" lang="en-IN" sz="2800"/>
              <a:t>What?</a:t>
            </a:r>
            <a:r>
              <a:rPr lang="en-IN" sz="2800"/>
              <a:t> Users change the system's code to suit their needs.</a:t>
            </a:r>
            <a:endParaRPr/>
          </a:p>
          <a:p>
            <a:pPr indent="0" lvl="0" marL="0" rtl="0" algn="l">
              <a:spcBef>
                <a:spcPts val="1000"/>
              </a:spcBef>
              <a:spcAft>
                <a:spcPts val="0"/>
              </a:spcAft>
              <a:buSzPts val="2800"/>
              <a:buNone/>
            </a:pPr>
            <a:r>
              <a:rPr b="1" lang="en-IN" sz="2800"/>
              <a:t>Why?</a:t>
            </a:r>
            <a:r>
              <a:rPr lang="en-IN" sz="2800"/>
              <a:t> To make the system work better for them.</a:t>
            </a:r>
            <a:endParaRPr/>
          </a:p>
          <a:p>
            <a:pPr indent="0" lvl="0" marL="0" rtl="0" algn="l">
              <a:spcBef>
                <a:spcPts val="1000"/>
              </a:spcBef>
              <a:spcAft>
                <a:spcPts val="0"/>
              </a:spcAft>
              <a:buSzPts val="2800"/>
              <a:buNone/>
            </a:pPr>
            <a:r>
              <a:rPr b="1" lang="en-IN" sz="2800"/>
              <a:t>Example</a:t>
            </a:r>
            <a:r>
              <a:rPr lang="en-IN" sz="2800"/>
              <a:t>: A tech-savvy user creating custom scripts to automate tasks.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4"/>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200"/>
              <a:buFont typeface="Gill Sans"/>
              <a:buNone/>
            </a:pPr>
            <a:r>
              <a:rPr b="0" lang="en-IN" sz="3200">
                <a:latin typeface="Gill Sans"/>
                <a:ea typeface="Gill Sans"/>
                <a:cs typeface="Gill Sans"/>
                <a:sym typeface="Gill Sans"/>
              </a:rPr>
              <a:t>Important Human Characteristics in Design </a:t>
            </a:r>
            <a:br>
              <a:rPr lang="en-IN"/>
            </a:br>
            <a:endParaRPr/>
          </a:p>
        </p:txBody>
      </p:sp>
      <p:sp>
        <p:nvSpPr>
          <p:cNvPr id="261" name="Google Shape;261;p34"/>
          <p:cNvSpPr txBox="1"/>
          <p:nvPr>
            <p:ph idx="1" type="body"/>
          </p:nvPr>
        </p:nvSpPr>
        <p:spPr>
          <a:xfrm>
            <a:off x="2589212" y="1360170"/>
            <a:ext cx="8915400" cy="4551052"/>
          </a:xfrm>
          <a:prstGeom prst="rect">
            <a:avLst/>
          </a:prstGeom>
          <a:noFill/>
          <a:ln>
            <a:noFill/>
          </a:ln>
        </p:spPr>
        <p:txBody>
          <a:bodyPr anchorCtr="0" anchor="t" bIns="45700" lIns="91425" spcFirstLastPara="1" rIns="91425" wrap="square" tIns="45700">
            <a:normAutofit fontScale="92500"/>
          </a:bodyPr>
          <a:lstStyle/>
          <a:p>
            <a:pPr indent="-342900" lvl="0" marL="342900" rtl="0" algn="l">
              <a:spcBef>
                <a:spcPts val="0"/>
              </a:spcBef>
              <a:spcAft>
                <a:spcPts val="0"/>
              </a:spcAft>
              <a:buSzPct val="100000"/>
              <a:buChar char="🠶"/>
            </a:pPr>
            <a:r>
              <a:rPr b="1" lang="en-IN"/>
              <a:t>Characteristics Influencing Interface Design</a:t>
            </a:r>
            <a:endParaRPr/>
          </a:p>
          <a:p>
            <a:pPr indent="-342900" lvl="0" marL="342900" rtl="0" algn="l">
              <a:spcBef>
                <a:spcPts val="1000"/>
              </a:spcBef>
              <a:spcAft>
                <a:spcPts val="0"/>
              </a:spcAft>
              <a:buSzPct val="100000"/>
              <a:buFont typeface="Century Gothic"/>
              <a:buAutoNum type="arabicPeriod"/>
            </a:pPr>
            <a:r>
              <a:rPr b="1" lang="en-IN"/>
              <a:t>Perception</a:t>
            </a:r>
            <a:r>
              <a:rPr lang="en-IN"/>
              <a:t>: How users interpret sensory information from the interface.</a:t>
            </a:r>
            <a:endParaRPr/>
          </a:p>
          <a:p>
            <a:pPr indent="-342900" lvl="0" marL="342900" rtl="0" algn="l">
              <a:spcBef>
                <a:spcPts val="1000"/>
              </a:spcBef>
              <a:spcAft>
                <a:spcPts val="0"/>
              </a:spcAft>
              <a:buSzPct val="100000"/>
              <a:buFont typeface="Century Gothic"/>
              <a:buAutoNum type="arabicPeriod"/>
            </a:pPr>
            <a:r>
              <a:rPr b="1" lang="en-IN"/>
              <a:t>Memory</a:t>
            </a:r>
            <a:r>
              <a:rPr lang="en-IN"/>
              <a:t>: The ability to remember and recall information when using the interface.</a:t>
            </a:r>
            <a:endParaRPr/>
          </a:p>
          <a:p>
            <a:pPr indent="-342900" lvl="0" marL="342900" rtl="0" algn="l">
              <a:spcBef>
                <a:spcPts val="1000"/>
              </a:spcBef>
              <a:spcAft>
                <a:spcPts val="0"/>
              </a:spcAft>
              <a:buSzPct val="100000"/>
              <a:buFont typeface="Century Gothic"/>
              <a:buAutoNum type="arabicPeriod"/>
            </a:pPr>
            <a:r>
              <a:rPr b="1" lang="en-IN"/>
              <a:t>Visual Acuity</a:t>
            </a:r>
            <a:r>
              <a:rPr lang="en-IN"/>
              <a:t>: The clarity of vision affecting how users see details on the screen.</a:t>
            </a:r>
            <a:endParaRPr/>
          </a:p>
          <a:p>
            <a:pPr indent="-342900" lvl="0" marL="342900" rtl="0" algn="l">
              <a:spcBef>
                <a:spcPts val="1000"/>
              </a:spcBef>
              <a:spcAft>
                <a:spcPts val="0"/>
              </a:spcAft>
              <a:buSzPct val="100000"/>
              <a:buFont typeface="Century Gothic"/>
              <a:buAutoNum type="arabicPeriod"/>
            </a:pPr>
            <a:r>
              <a:rPr b="1" lang="en-IN"/>
              <a:t>Foveal Vision</a:t>
            </a:r>
            <a:r>
              <a:rPr lang="en-IN"/>
              <a:t>: The central vision used for focusing on details.</a:t>
            </a:r>
            <a:endParaRPr/>
          </a:p>
          <a:p>
            <a:pPr indent="-342900" lvl="0" marL="342900" rtl="0" algn="l">
              <a:spcBef>
                <a:spcPts val="1000"/>
              </a:spcBef>
              <a:spcAft>
                <a:spcPts val="0"/>
              </a:spcAft>
              <a:buSzPct val="100000"/>
              <a:buFont typeface="Century Gothic"/>
              <a:buAutoNum type="arabicPeriod"/>
            </a:pPr>
            <a:r>
              <a:rPr b="1" lang="en-IN"/>
              <a:t>Peripheral Vision</a:t>
            </a:r>
            <a:r>
              <a:rPr lang="en-IN"/>
              <a:t>: The side vision that detects surroundings and movement.</a:t>
            </a:r>
            <a:endParaRPr/>
          </a:p>
          <a:p>
            <a:pPr indent="-342900" lvl="0" marL="342900" rtl="0" algn="l">
              <a:spcBef>
                <a:spcPts val="1000"/>
              </a:spcBef>
              <a:spcAft>
                <a:spcPts val="0"/>
              </a:spcAft>
              <a:buSzPct val="100000"/>
              <a:buFont typeface="Century Gothic"/>
              <a:buAutoNum type="arabicPeriod"/>
            </a:pPr>
            <a:r>
              <a:rPr b="1" lang="en-IN"/>
              <a:t>Sensory Storage</a:t>
            </a:r>
            <a:r>
              <a:rPr lang="en-IN"/>
              <a:t>: The short-term holding of sensory information.</a:t>
            </a:r>
            <a:endParaRPr/>
          </a:p>
          <a:p>
            <a:pPr indent="-342900" lvl="0" marL="342900" rtl="0" algn="l">
              <a:spcBef>
                <a:spcPts val="1000"/>
              </a:spcBef>
              <a:spcAft>
                <a:spcPts val="0"/>
              </a:spcAft>
              <a:buSzPct val="100000"/>
              <a:buFont typeface="Century Gothic"/>
              <a:buAutoNum type="arabicPeriod"/>
            </a:pPr>
            <a:r>
              <a:rPr b="1" lang="en-IN"/>
              <a:t>Information Processing</a:t>
            </a:r>
            <a:r>
              <a:rPr lang="en-IN"/>
              <a:t>: How users understand and act on information.</a:t>
            </a:r>
            <a:endParaRPr/>
          </a:p>
          <a:p>
            <a:pPr indent="-342900" lvl="0" marL="342900" rtl="0" algn="l">
              <a:spcBef>
                <a:spcPts val="1000"/>
              </a:spcBef>
              <a:spcAft>
                <a:spcPts val="0"/>
              </a:spcAft>
              <a:buSzPct val="100000"/>
              <a:buFont typeface="Century Gothic"/>
              <a:buAutoNum type="arabicPeriod"/>
            </a:pPr>
            <a:r>
              <a:rPr b="1" lang="en-IN"/>
              <a:t>Learning</a:t>
            </a:r>
            <a:r>
              <a:rPr lang="en-IN"/>
              <a:t>: The process of gaining knowledge or skills over time.</a:t>
            </a:r>
            <a:endParaRPr/>
          </a:p>
          <a:p>
            <a:pPr indent="-342900" lvl="0" marL="342900" rtl="0" algn="l">
              <a:spcBef>
                <a:spcPts val="1000"/>
              </a:spcBef>
              <a:spcAft>
                <a:spcPts val="0"/>
              </a:spcAft>
              <a:buSzPct val="100000"/>
              <a:buFont typeface="Century Gothic"/>
              <a:buAutoNum type="arabicPeriod"/>
            </a:pPr>
            <a:r>
              <a:rPr b="1" lang="en-IN"/>
              <a:t>Skill</a:t>
            </a:r>
            <a:r>
              <a:rPr lang="en-IN"/>
              <a:t>: The proficiency with which users can perform tasks.</a:t>
            </a:r>
            <a:endParaRPr/>
          </a:p>
          <a:p>
            <a:pPr indent="-342900" lvl="0" marL="342900" rtl="0" algn="l">
              <a:spcBef>
                <a:spcPts val="1000"/>
              </a:spcBef>
              <a:spcAft>
                <a:spcPts val="0"/>
              </a:spcAft>
              <a:buSzPct val="100000"/>
              <a:buFont typeface="Century Gothic"/>
              <a:buAutoNum type="arabicPeriod"/>
            </a:pPr>
            <a:r>
              <a:rPr b="1" lang="en-IN"/>
              <a:t>Individual Differences</a:t>
            </a:r>
            <a:r>
              <a:rPr lang="en-IN"/>
              <a:t>: The unique attributes and preferences of each user.</a:t>
            </a:r>
            <a:endParaRPr/>
          </a:p>
          <a:p>
            <a:pPr indent="-237172" lvl="0" marL="342900" rtl="0" algn="l">
              <a:spcBef>
                <a:spcPts val="1000"/>
              </a:spcBef>
              <a:spcAft>
                <a:spcPts val="0"/>
              </a:spcAft>
              <a:buSzPct val="1000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5"/>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200"/>
              <a:buFont typeface="Gill Sans"/>
              <a:buNone/>
            </a:pPr>
            <a:r>
              <a:rPr b="0" lang="en-IN" sz="3200">
                <a:latin typeface="Gill Sans"/>
                <a:ea typeface="Gill Sans"/>
                <a:cs typeface="Gill Sans"/>
                <a:sym typeface="Gill Sans"/>
              </a:rPr>
              <a:t>Important Human Characteristics in Design </a:t>
            </a:r>
            <a:br>
              <a:rPr lang="en-IN"/>
            </a:br>
            <a:endParaRPr/>
          </a:p>
        </p:txBody>
      </p:sp>
      <p:sp>
        <p:nvSpPr>
          <p:cNvPr id="267" name="Google Shape;267;p35"/>
          <p:cNvSpPr txBox="1"/>
          <p:nvPr>
            <p:ph idx="1" type="body"/>
          </p:nvPr>
        </p:nvSpPr>
        <p:spPr>
          <a:xfrm>
            <a:off x="2589212" y="1360170"/>
            <a:ext cx="8915400" cy="4551052"/>
          </a:xfrm>
          <a:prstGeom prst="rect">
            <a:avLst/>
          </a:prstGeom>
          <a:noFill/>
          <a:ln>
            <a:noFill/>
          </a:ln>
        </p:spPr>
        <p:txBody>
          <a:bodyPr anchorCtr="0" anchor="t" bIns="45700" lIns="91425" spcFirstLastPara="1" rIns="91425" wrap="square" tIns="45700">
            <a:normAutofit fontScale="85000" lnSpcReduction="20000"/>
          </a:bodyPr>
          <a:lstStyle/>
          <a:p>
            <a:pPr indent="-342900" lvl="0" marL="342900" rtl="0" algn="l">
              <a:spcBef>
                <a:spcPts val="0"/>
              </a:spcBef>
              <a:spcAft>
                <a:spcPts val="0"/>
              </a:spcAft>
              <a:buSzPct val="100000"/>
              <a:buChar char="🠶"/>
            </a:pPr>
            <a:r>
              <a:rPr b="1" lang="en-IN"/>
              <a:t>Characteristics Influencing Interface Design</a:t>
            </a:r>
            <a:endParaRPr/>
          </a:p>
          <a:p>
            <a:pPr indent="-342900" lvl="0" marL="342900" rtl="0" algn="l">
              <a:spcBef>
                <a:spcPts val="1000"/>
              </a:spcBef>
              <a:spcAft>
                <a:spcPts val="0"/>
              </a:spcAft>
              <a:buSzPct val="100000"/>
              <a:buFont typeface="Century Gothic"/>
              <a:buAutoNum type="arabicPeriod"/>
            </a:pPr>
            <a:r>
              <a:rPr b="1" lang="en-IN" sz="2000">
                <a:latin typeface="Gill Sans"/>
                <a:ea typeface="Gill Sans"/>
                <a:cs typeface="Gill Sans"/>
                <a:sym typeface="Gill Sans"/>
              </a:rPr>
              <a:t>Perception</a:t>
            </a:r>
            <a:r>
              <a:rPr lang="en-IN" sz="2000">
                <a:latin typeface="Gill Sans"/>
                <a:ea typeface="Gill Sans"/>
                <a:cs typeface="Gill Sans"/>
                <a:sym typeface="Gill Sans"/>
              </a:rPr>
              <a:t>:</a:t>
            </a:r>
            <a:r>
              <a:rPr b="1" lang="en-IN" sz="2000">
                <a:latin typeface="Gill Sans"/>
                <a:ea typeface="Gill Sans"/>
                <a:cs typeface="Gill Sans"/>
                <a:sym typeface="Gill Sans"/>
              </a:rPr>
              <a:t> </a:t>
            </a:r>
            <a:r>
              <a:rPr lang="en-IN" sz="2000">
                <a:latin typeface="Gill Sans"/>
                <a:ea typeface="Gill Sans"/>
                <a:cs typeface="Gill Sans"/>
                <a:sym typeface="Gill Sans"/>
              </a:rPr>
              <a:t>Awareness and understanding of our environment through our senses (sight, sound, etc.)</a:t>
            </a:r>
            <a:endParaRPr/>
          </a:p>
          <a:p>
            <a:pPr indent="0" lvl="0" marL="0" rtl="0" algn="l">
              <a:spcBef>
                <a:spcPts val="1000"/>
              </a:spcBef>
              <a:spcAft>
                <a:spcPts val="0"/>
              </a:spcAft>
              <a:buSzPct val="100000"/>
              <a:buNone/>
            </a:pPr>
            <a:r>
              <a:rPr b="1" lang="en-IN" sz="2100">
                <a:latin typeface="Gill Sans"/>
                <a:ea typeface="Gill Sans"/>
                <a:cs typeface="Gill Sans"/>
                <a:sym typeface="Gill Sans"/>
              </a:rPr>
              <a:t>Perceptual Characteristics</a:t>
            </a:r>
            <a:endParaRPr/>
          </a:p>
          <a:p>
            <a:pPr indent="-342900" lvl="0" marL="342900" rtl="0" algn="l">
              <a:spcBef>
                <a:spcPts val="1000"/>
              </a:spcBef>
              <a:spcAft>
                <a:spcPts val="0"/>
              </a:spcAft>
              <a:buSzPct val="100000"/>
              <a:buChar char="🠶"/>
            </a:pPr>
            <a:r>
              <a:rPr b="1" lang="en-IN" sz="2000"/>
              <a:t>Proximity</a:t>
            </a:r>
            <a:endParaRPr sz="2000"/>
          </a:p>
          <a:p>
            <a:pPr indent="-342900" lvl="0" marL="342900" rtl="0" algn="l">
              <a:spcBef>
                <a:spcPts val="1000"/>
              </a:spcBef>
              <a:spcAft>
                <a:spcPts val="0"/>
              </a:spcAft>
              <a:buSzPct val="100000"/>
              <a:buFont typeface="Arial"/>
              <a:buChar char="•"/>
            </a:pPr>
            <a:r>
              <a:rPr b="1" lang="en-IN" sz="2000"/>
              <a:t>Importance</a:t>
            </a:r>
            <a:r>
              <a:rPr lang="en-IN" sz="2000"/>
              <a:t>: Group related items together.</a:t>
            </a:r>
            <a:endParaRPr/>
          </a:p>
          <a:p>
            <a:pPr indent="-342900" lvl="0" marL="342900" rtl="0" algn="l">
              <a:spcBef>
                <a:spcPts val="1000"/>
              </a:spcBef>
              <a:spcAft>
                <a:spcPts val="0"/>
              </a:spcAft>
              <a:buSzPct val="100000"/>
              <a:buFont typeface="Arial"/>
              <a:buChar char="•"/>
            </a:pPr>
            <a:r>
              <a:rPr b="1" lang="en-IN" sz="2000"/>
              <a:t>Example</a:t>
            </a:r>
            <a:r>
              <a:rPr lang="en-IN" sz="2000"/>
              <a:t>: Place buttons for similar actions near each other to indicate they are related.</a:t>
            </a:r>
            <a:endParaRPr/>
          </a:p>
          <a:p>
            <a:pPr indent="-342900" lvl="0" marL="342900" rtl="0" algn="l">
              <a:spcBef>
                <a:spcPts val="1000"/>
              </a:spcBef>
              <a:spcAft>
                <a:spcPts val="0"/>
              </a:spcAft>
              <a:buSzPct val="100000"/>
              <a:buChar char="🠶"/>
            </a:pPr>
            <a:r>
              <a:rPr b="1" lang="en-IN" sz="2000"/>
              <a:t>Similarity</a:t>
            </a:r>
            <a:endParaRPr sz="2000"/>
          </a:p>
          <a:p>
            <a:pPr indent="-342900" lvl="0" marL="342900" rtl="0" algn="l">
              <a:spcBef>
                <a:spcPts val="1000"/>
              </a:spcBef>
              <a:spcAft>
                <a:spcPts val="0"/>
              </a:spcAft>
              <a:buSzPct val="100000"/>
              <a:buFont typeface="Arial"/>
              <a:buChar char="•"/>
            </a:pPr>
            <a:r>
              <a:rPr b="1" lang="en-IN" sz="2000"/>
              <a:t>Importance</a:t>
            </a:r>
            <a:r>
              <a:rPr lang="en-IN" sz="2000"/>
              <a:t>: Use similar visual properties (color, shape) for similar functions.</a:t>
            </a:r>
            <a:endParaRPr/>
          </a:p>
          <a:p>
            <a:pPr indent="-342900" lvl="0" marL="342900" rtl="0" algn="l">
              <a:spcBef>
                <a:spcPts val="1000"/>
              </a:spcBef>
              <a:spcAft>
                <a:spcPts val="0"/>
              </a:spcAft>
              <a:buSzPct val="100000"/>
              <a:buFont typeface="Arial"/>
              <a:buChar char="•"/>
            </a:pPr>
            <a:r>
              <a:rPr b="1" lang="en-IN" sz="2000"/>
              <a:t>Example</a:t>
            </a:r>
            <a:r>
              <a:rPr lang="en-IN" sz="2000"/>
              <a:t>: All "submit" buttons across different pages should look alike.</a:t>
            </a:r>
            <a:endParaRPr/>
          </a:p>
          <a:p>
            <a:pPr indent="-342900" lvl="0" marL="342900" rtl="0" algn="l">
              <a:spcBef>
                <a:spcPts val="1000"/>
              </a:spcBef>
              <a:spcAft>
                <a:spcPts val="0"/>
              </a:spcAft>
              <a:buSzPct val="100000"/>
              <a:buChar char="🠶"/>
            </a:pPr>
            <a:r>
              <a:rPr b="1" lang="en-IN" sz="2000"/>
              <a:t>Matching Patterns</a:t>
            </a:r>
            <a:endParaRPr sz="2000"/>
          </a:p>
          <a:p>
            <a:pPr indent="-342900" lvl="0" marL="342900" rtl="0" algn="l">
              <a:spcBef>
                <a:spcPts val="1000"/>
              </a:spcBef>
              <a:spcAft>
                <a:spcPts val="0"/>
              </a:spcAft>
              <a:buSzPct val="100000"/>
              <a:buFont typeface="Arial"/>
              <a:buChar char="•"/>
            </a:pPr>
            <a:r>
              <a:rPr b="1" lang="en-IN" sz="2000"/>
              <a:t>Importance</a:t>
            </a:r>
            <a:r>
              <a:rPr lang="en-IN" sz="2000"/>
              <a:t>: Ensure users can recognize patterns in different contexts.</a:t>
            </a:r>
            <a:endParaRPr/>
          </a:p>
          <a:p>
            <a:pPr indent="-342900" lvl="0" marL="342900" rtl="0" algn="l">
              <a:spcBef>
                <a:spcPts val="1000"/>
              </a:spcBef>
              <a:spcAft>
                <a:spcPts val="0"/>
              </a:spcAft>
              <a:buSzPct val="100000"/>
              <a:buFont typeface="Arial"/>
              <a:buChar char="•"/>
            </a:pPr>
            <a:r>
              <a:rPr b="1" lang="en-IN" sz="2000"/>
              <a:t>Example</a:t>
            </a:r>
            <a:r>
              <a:rPr lang="en-IN" sz="2000"/>
              <a:t>: Icons for 'save' should be recognizable whether large or small.</a:t>
            </a:r>
            <a:endParaRPr/>
          </a:p>
          <a:p>
            <a:pPr indent="-234950" lvl="0" marL="342900" rtl="0" algn="l">
              <a:spcBef>
                <a:spcPts val="1000"/>
              </a:spcBef>
              <a:spcAft>
                <a:spcPts val="0"/>
              </a:spcAft>
              <a:buSzPct val="100000"/>
              <a:buFont typeface="Century Gothic"/>
              <a:buNone/>
            </a:pPr>
            <a:r>
              <a:t/>
            </a:r>
            <a:endParaRPr sz="2000">
              <a:latin typeface="Gill Sans"/>
              <a:ea typeface="Gill Sans"/>
              <a:cs typeface="Gill Sans"/>
              <a:sym typeface="Gill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6"/>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200"/>
              <a:buFont typeface="Gill Sans"/>
              <a:buNone/>
            </a:pPr>
            <a:r>
              <a:rPr b="0" lang="en-IN" sz="3200">
                <a:latin typeface="Gill Sans"/>
                <a:ea typeface="Gill Sans"/>
                <a:cs typeface="Gill Sans"/>
                <a:sym typeface="Gill Sans"/>
              </a:rPr>
              <a:t>Important Human Characteristics in Design </a:t>
            </a:r>
            <a:br>
              <a:rPr lang="en-IN"/>
            </a:br>
            <a:endParaRPr/>
          </a:p>
        </p:txBody>
      </p:sp>
      <p:sp>
        <p:nvSpPr>
          <p:cNvPr id="273" name="Google Shape;273;p36"/>
          <p:cNvSpPr txBox="1"/>
          <p:nvPr>
            <p:ph idx="1" type="body"/>
          </p:nvPr>
        </p:nvSpPr>
        <p:spPr>
          <a:xfrm>
            <a:off x="2589212" y="1360170"/>
            <a:ext cx="8915400" cy="4551052"/>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1800"/>
              <a:buNone/>
            </a:pPr>
            <a:r>
              <a:rPr b="1" lang="en-IN" sz="1800">
                <a:latin typeface="Gill Sans"/>
                <a:ea typeface="Gill Sans"/>
                <a:cs typeface="Gill Sans"/>
                <a:sym typeface="Gill Sans"/>
              </a:rPr>
              <a:t>Perceptual Characteristics</a:t>
            </a:r>
            <a:endParaRPr b="1"/>
          </a:p>
          <a:p>
            <a:pPr indent="-342900" lvl="0" marL="342900" rtl="0" algn="l">
              <a:spcBef>
                <a:spcPts val="1000"/>
              </a:spcBef>
              <a:spcAft>
                <a:spcPts val="0"/>
              </a:spcAft>
              <a:buSzPts val="1800"/>
              <a:buChar char="🠶"/>
            </a:pPr>
            <a:r>
              <a:rPr b="1" lang="en-IN"/>
              <a:t>Succinctness</a:t>
            </a:r>
            <a:endParaRPr/>
          </a:p>
          <a:p>
            <a:pPr indent="-342900" lvl="0" marL="342900" rtl="0" algn="l">
              <a:spcBef>
                <a:spcPts val="1000"/>
              </a:spcBef>
              <a:spcAft>
                <a:spcPts val="0"/>
              </a:spcAft>
              <a:buSzPts val="1800"/>
              <a:buFont typeface="Arial"/>
              <a:buChar char="•"/>
            </a:pPr>
            <a:r>
              <a:rPr b="1" lang="en-IN"/>
              <a:t>Importance</a:t>
            </a:r>
            <a:r>
              <a:rPr lang="en-IN"/>
              <a:t>: Design simple and memorable shapes.</a:t>
            </a:r>
            <a:endParaRPr/>
          </a:p>
          <a:p>
            <a:pPr indent="-342900" lvl="0" marL="342900" rtl="0" algn="l">
              <a:spcBef>
                <a:spcPts val="1000"/>
              </a:spcBef>
              <a:spcAft>
                <a:spcPts val="0"/>
              </a:spcAft>
              <a:buSzPts val="1800"/>
              <a:buFont typeface="Arial"/>
              <a:buChar char="•"/>
            </a:pPr>
            <a:r>
              <a:rPr b="1" lang="en-IN"/>
              <a:t>Example</a:t>
            </a:r>
            <a:r>
              <a:rPr lang="en-IN"/>
              <a:t>: Use clear, simple icons for common actions.</a:t>
            </a:r>
            <a:endParaRPr/>
          </a:p>
          <a:p>
            <a:pPr indent="-342900" lvl="0" marL="342900" rtl="0" algn="l">
              <a:spcBef>
                <a:spcPts val="1000"/>
              </a:spcBef>
              <a:spcAft>
                <a:spcPts val="0"/>
              </a:spcAft>
              <a:buSzPts val="1800"/>
              <a:buChar char="🠶"/>
            </a:pPr>
            <a:r>
              <a:rPr b="1" lang="en-IN"/>
              <a:t>Closure</a:t>
            </a:r>
            <a:endParaRPr/>
          </a:p>
          <a:p>
            <a:pPr indent="-342900" lvl="0" marL="342900" rtl="0" algn="l">
              <a:spcBef>
                <a:spcPts val="1000"/>
              </a:spcBef>
              <a:spcAft>
                <a:spcPts val="0"/>
              </a:spcAft>
              <a:buSzPts val="1800"/>
              <a:buFont typeface="Arial"/>
              <a:buChar char="•"/>
            </a:pPr>
            <a:r>
              <a:rPr b="1" lang="en-IN"/>
              <a:t>Importance</a:t>
            </a:r>
            <a:r>
              <a:rPr lang="en-IN"/>
              <a:t>: Help users see complete objects even if parts are missing.</a:t>
            </a:r>
            <a:endParaRPr/>
          </a:p>
          <a:p>
            <a:pPr indent="-342900" lvl="0" marL="342900" rtl="0" algn="l">
              <a:spcBef>
                <a:spcPts val="1000"/>
              </a:spcBef>
              <a:spcAft>
                <a:spcPts val="0"/>
              </a:spcAft>
              <a:buSzPts val="1800"/>
              <a:buFont typeface="Arial"/>
              <a:buChar char="•"/>
            </a:pPr>
            <a:r>
              <a:rPr b="1" lang="en-IN"/>
              <a:t>Example</a:t>
            </a:r>
            <a:r>
              <a:rPr lang="en-IN"/>
              <a:t>: Ensure incomplete shapes still suggest the full shape (like a loading circle).</a:t>
            </a:r>
            <a:endParaRPr/>
          </a:p>
          <a:p>
            <a:pPr indent="-342900" lvl="0" marL="342900" rtl="0" algn="l">
              <a:spcBef>
                <a:spcPts val="1000"/>
              </a:spcBef>
              <a:spcAft>
                <a:spcPts val="0"/>
              </a:spcAft>
              <a:buSzPts val="1800"/>
              <a:buChar char="🠶"/>
            </a:pPr>
            <a:r>
              <a:rPr b="1" lang="en-IN"/>
              <a:t>Unity</a:t>
            </a:r>
            <a:endParaRPr/>
          </a:p>
          <a:p>
            <a:pPr indent="-342900" lvl="0" marL="342900" rtl="0" algn="l">
              <a:spcBef>
                <a:spcPts val="1000"/>
              </a:spcBef>
              <a:spcAft>
                <a:spcPts val="0"/>
              </a:spcAft>
              <a:buSzPts val="1800"/>
              <a:buFont typeface="Arial"/>
              <a:buChar char="•"/>
            </a:pPr>
            <a:r>
              <a:rPr b="1" lang="en-IN"/>
              <a:t>Importance</a:t>
            </a:r>
            <a:r>
              <a:rPr lang="en-IN"/>
              <a:t>: Create a sense of cohesion with closed shapes.</a:t>
            </a:r>
            <a:endParaRPr/>
          </a:p>
          <a:p>
            <a:pPr indent="-342900" lvl="0" marL="342900" rtl="0" algn="l">
              <a:spcBef>
                <a:spcPts val="1000"/>
              </a:spcBef>
              <a:spcAft>
                <a:spcPts val="0"/>
              </a:spcAft>
              <a:buSzPts val="1800"/>
              <a:buFont typeface="Arial"/>
              <a:buChar char="•"/>
            </a:pPr>
            <a:r>
              <a:rPr b="1" lang="en-IN"/>
              <a:t>Example</a:t>
            </a:r>
            <a:r>
              <a:rPr lang="en-IN"/>
              <a:t>: Group elements within a well-defined boundary or box.</a:t>
            </a:r>
            <a:endParaRPr/>
          </a:p>
          <a:p>
            <a:pPr indent="0" lvl="0" marL="0" rtl="0" algn="l">
              <a:spcBef>
                <a:spcPts val="1000"/>
              </a:spcBef>
              <a:spcAft>
                <a:spcPts val="0"/>
              </a:spcAft>
              <a:buSzPts val="18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9"/>
          <p:cNvSpPr txBox="1"/>
          <p:nvPr>
            <p:ph type="title"/>
          </p:nvPr>
        </p:nvSpPr>
        <p:spPr>
          <a:xfrm>
            <a:off x="2164300" y="33337"/>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IN"/>
              <a:t>2.1 </a:t>
            </a:r>
            <a:r>
              <a:rPr lang="en-IN" sz="3600">
                <a:latin typeface="Times New Roman"/>
                <a:ea typeface="Times New Roman"/>
                <a:cs typeface="Times New Roman"/>
                <a:sym typeface="Times New Roman"/>
              </a:rPr>
              <a:t>Understanding how people interact with computers</a:t>
            </a:r>
            <a:endParaRPr/>
          </a:p>
        </p:txBody>
      </p:sp>
      <p:sp>
        <p:nvSpPr>
          <p:cNvPr id="171" name="Google Shape;171;p19"/>
          <p:cNvSpPr txBox="1"/>
          <p:nvPr>
            <p:ph idx="1" type="body"/>
          </p:nvPr>
        </p:nvSpPr>
        <p:spPr>
          <a:xfrm>
            <a:off x="942975" y="1185863"/>
            <a:ext cx="10561637" cy="5638800"/>
          </a:xfrm>
          <a:prstGeom prst="rect">
            <a:avLst/>
          </a:prstGeom>
          <a:noFill/>
          <a:ln>
            <a:noFill/>
          </a:ln>
        </p:spPr>
        <p:txBody>
          <a:bodyPr anchorCtr="0" anchor="t" bIns="45700" lIns="91425" spcFirstLastPara="1" rIns="91425" wrap="square" tIns="45700">
            <a:normAutofit fontScale="92500"/>
          </a:bodyPr>
          <a:lstStyle/>
          <a:p>
            <a:pPr indent="-342900" lvl="0" marL="342900" rtl="0" algn="l">
              <a:spcBef>
                <a:spcPts val="0"/>
              </a:spcBef>
              <a:spcAft>
                <a:spcPts val="0"/>
              </a:spcAft>
              <a:buSzPct val="100000"/>
              <a:buChar char="🠶"/>
            </a:pPr>
            <a:r>
              <a:rPr lang="en-IN" sz="2800">
                <a:latin typeface="Gill Sans"/>
                <a:ea typeface="Gill Sans"/>
                <a:cs typeface="Gill Sans"/>
                <a:sym typeface="Gill Sans"/>
              </a:rPr>
              <a:t>The Human Action Cycle is a model that describes how people interact with computer systems to achieve their goals. It was first introduced by Norman in 1988 and later adapted by Stone and others in 2005.</a:t>
            </a:r>
            <a:endParaRPr/>
          </a:p>
          <a:p>
            <a:pPr indent="-342900" lvl="0" marL="342900" rtl="0" algn="l">
              <a:spcBef>
                <a:spcPts val="1000"/>
              </a:spcBef>
              <a:spcAft>
                <a:spcPts val="0"/>
              </a:spcAft>
              <a:buSzPct val="100000"/>
              <a:buChar char="🠶"/>
            </a:pPr>
            <a:r>
              <a:rPr lang="en-IN" sz="2400">
                <a:latin typeface="Gill Sans"/>
                <a:ea typeface="Gill Sans"/>
                <a:cs typeface="Gill Sans"/>
                <a:sym typeface="Gill Sans"/>
              </a:rPr>
              <a:t>Goal Formation(what you want to achieve.)</a:t>
            </a:r>
            <a:endParaRPr/>
          </a:p>
          <a:p>
            <a:pPr indent="-342900" lvl="0" marL="342900" rtl="0" algn="l">
              <a:spcBef>
                <a:spcPts val="1000"/>
              </a:spcBef>
              <a:spcAft>
                <a:spcPts val="0"/>
              </a:spcAft>
              <a:buSzPct val="100000"/>
              <a:buChar char="🠶"/>
            </a:pPr>
            <a:r>
              <a:rPr lang="en-IN" sz="2400">
                <a:latin typeface="Gill Sans"/>
                <a:ea typeface="Gill Sans"/>
                <a:cs typeface="Gill Sans"/>
                <a:sym typeface="Gill Sans"/>
              </a:rPr>
              <a:t>Execution(how to achieve your goal )</a:t>
            </a:r>
            <a:endParaRPr/>
          </a:p>
          <a:p>
            <a:pPr indent="0" lvl="0" marL="0" rtl="0" algn="l">
              <a:spcBef>
                <a:spcPts val="1000"/>
              </a:spcBef>
              <a:spcAft>
                <a:spcPts val="0"/>
              </a:spcAft>
              <a:buSzPct val="100000"/>
              <a:buNone/>
            </a:pPr>
            <a:r>
              <a:rPr b="1" lang="en-IN" sz="2400">
                <a:latin typeface="Gill Sans"/>
                <a:ea typeface="Gill Sans"/>
                <a:cs typeface="Gill Sans"/>
                <a:sym typeface="Gill Sans"/>
              </a:rPr>
              <a:t>		Plan General Methods</a:t>
            </a:r>
            <a:endParaRPr/>
          </a:p>
          <a:p>
            <a:pPr indent="0" lvl="0" marL="0" rtl="0" algn="l">
              <a:spcBef>
                <a:spcPts val="1000"/>
              </a:spcBef>
              <a:spcAft>
                <a:spcPts val="0"/>
              </a:spcAft>
              <a:buSzPct val="100000"/>
              <a:buNone/>
            </a:pPr>
            <a:r>
              <a:rPr b="1" lang="en-IN" sz="2400">
                <a:latin typeface="Gill Sans"/>
                <a:ea typeface="Gill Sans"/>
                <a:cs typeface="Gill Sans"/>
                <a:sym typeface="Gill Sans"/>
              </a:rPr>
              <a:t>		Plan Action Sequence</a:t>
            </a:r>
            <a:endParaRPr/>
          </a:p>
          <a:p>
            <a:pPr indent="0" lvl="0" marL="0" rtl="0" algn="l">
              <a:spcBef>
                <a:spcPts val="1000"/>
              </a:spcBef>
              <a:spcAft>
                <a:spcPts val="0"/>
              </a:spcAft>
              <a:buSzPct val="100000"/>
              <a:buNone/>
            </a:pPr>
            <a:r>
              <a:rPr b="1" lang="en-IN" sz="2400">
                <a:latin typeface="Gill Sans"/>
                <a:ea typeface="Gill Sans"/>
                <a:cs typeface="Gill Sans"/>
                <a:sym typeface="Gill Sans"/>
              </a:rPr>
              <a:t>		Perform Actions</a:t>
            </a:r>
            <a:endParaRPr/>
          </a:p>
          <a:p>
            <a:pPr indent="-342900" lvl="0" marL="342900" rtl="0" algn="l">
              <a:spcBef>
                <a:spcPts val="1000"/>
              </a:spcBef>
              <a:spcAft>
                <a:spcPts val="0"/>
              </a:spcAft>
              <a:buSzPct val="100000"/>
              <a:buChar char="🠶"/>
            </a:pPr>
            <a:r>
              <a:rPr lang="en-IN" sz="2400">
                <a:latin typeface="Gill Sans"/>
                <a:ea typeface="Gill Sans"/>
                <a:cs typeface="Gill Sans"/>
                <a:sym typeface="Gill Sans"/>
              </a:rPr>
              <a:t>Evaluation(check if what you did achieved your goal.)</a:t>
            </a:r>
            <a:endParaRPr/>
          </a:p>
          <a:p>
            <a:pPr indent="-285750" lvl="1" marL="742950" rtl="0" algn="l">
              <a:spcBef>
                <a:spcPts val="1000"/>
              </a:spcBef>
              <a:spcAft>
                <a:spcPts val="0"/>
              </a:spcAft>
              <a:buSzPct val="100000"/>
              <a:buChar char="🠶"/>
            </a:pPr>
            <a:r>
              <a:rPr b="1" lang="en-IN" sz="2400">
                <a:latin typeface="Gill Sans"/>
                <a:ea typeface="Gill Sans"/>
                <a:cs typeface="Gill Sans"/>
                <a:sym typeface="Gill Sans"/>
              </a:rPr>
              <a:t>Perceive Output</a:t>
            </a:r>
            <a:r>
              <a:rPr lang="en-IN" sz="2400">
                <a:latin typeface="Gill Sans"/>
                <a:ea typeface="Gill Sans"/>
                <a:cs typeface="Gill Sans"/>
                <a:sym typeface="Gill Sans"/>
              </a:rPr>
              <a:t>: See what happens as a result of your actions.</a:t>
            </a:r>
            <a:endParaRPr/>
          </a:p>
          <a:p>
            <a:pPr indent="-285750" lvl="1" marL="742950" rtl="0" algn="l">
              <a:spcBef>
                <a:spcPts val="1000"/>
              </a:spcBef>
              <a:spcAft>
                <a:spcPts val="0"/>
              </a:spcAft>
              <a:buSzPct val="100000"/>
              <a:buChar char="🠶"/>
            </a:pPr>
            <a:r>
              <a:rPr b="1" lang="en-IN" sz="2400">
                <a:latin typeface="Gill Sans"/>
                <a:ea typeface="Gill Sans"/>
                <a:cs typeface="Gill Sans"/>
                <a:sym typeface="Gill Sans"/>
              </a:rPr>
              <a:t>Interpret Outcome</a:t>
            </a:r>
            <a:r>
              <a:rPr lang="en-IN" sz="2400">
                <a:latin typeface="Gill Sans"/>
                <a:ea typeface="Gill Sans"/>
                <a:cs typeface="Gill Sans"/>
                <a:sym typeface="Gill Sans"/>
              </a:rPr>
              <a:t>: Compare what happened to what you expected</a:t>
            </a:r>
            <a:endParaRPr/>
          </a:p>
          <a:p>
            <a:pPr indent="-285750" lvl="1" marL="742950" rtl="0" algn="l">
              <a:spcBef>
                <a:spcPts val="1000"/>
              </a:spcBef>
              <a:spcAft>
                <a:spcPts val="0"/>
              </a:spcAft>
              <a:buSzPct val="100000"/>
              <a:buChar char="🠶"/>
            </a:pPr>
            <a:r>
              <a:rPr b="1" lang="en-IN" sz="2400">
                <a:latin typeface="Gill Sans"/>
                <a:ea typeface="Gill Sans"/>
                <a:cs typeface="Gill Sans"/>
                <a:sym typeface="Gill Sans"/>
              </a:rPr>
              <a:t>Compare with Goal</a:t>
            </a:r>
            <a:r>
              <a:rPr lang="en-IN" sz="2400">
                <a:latin typeface="Gill Sans"/>
                <a:ea typeface="Gill Sans"/>
                <a:cs typeface="Gill Sans"/>
                <a:sym typeface="Gill Sans"/>
              </a:rPr>
              <a:t>: Decide if you reached your goal.</a:t>
            </a:r>
            <a:endParaRPr sz="2400">
              <a:latin typeface="Gill Sans"/>
              <a:ea typeface="Gill Sans"/>
              <a:cs typeface="Gill Sans"/>
              <a:sym typeface="Gill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7"/>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200"/>
              <a:buFont typeface="Gill Sans"/>
              <a:buNone/>
            </a:pPr>
            <a:r>
              <a:rPr b="0" lang="en-IN" sz="3200">
                <a:latin typeface="Gill Sans"/>
                <a:ea typeface="Gill Sans"/>
                <a:cs typeface="Gill Sans"/>
                <a:sym typeface="Gill Sans"/>
              </a:rPr>
              <a:t>Important Human Characteristics in Design </a:t>
            </a:r>
            <a:br>
              <a:rPr lang="en-IN"/>
            </a:br>
            <a:endParaRPr/>
          </a:p>
        </p:txBody>
      </p:sp>
      <p:sp>
        <p:nvSpPr>
          <p:cNvPr id="279" name="Google Shape;279;p37"/>
          <p:cNvSpPr txBox="1"/>
          <p:nvPr>
            <p:ph idx="1" type="body"/>
          </p:nvPr>
        </p:nvSpPr>
        <p:spPr>
          <a:xfrm>
            <a:off x="2589212" y="1360170"/>
            <a:ext cx="8915400" cy="4551052"/>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1800"/>
              <a:buNone/>
            </a:pPr>
            <a:r>
              <a:rPr b="1" lang="en-IN" sz="1800">
                <a:latin typeface="Gill Sans"/>
                <a:ea typeface="Gill Sans"/>
                <a:cs typeface="Gill Sans"/>
                <a:sym typeface="Gill Sans"/>
              </a:rPr>
              <a:t>Perceptual Characteristics</a:t>
            </a:r>
            <a:endParaRPr b="1"/>
          </a:p>
          <a:p>
            <a:pPr indent="-342900" lvl="0" marL="342900" rtl="0" algn="l">
              <a:spcBef>
                <a:spcPts val="1000"/>
              </a:spcBef>
              <a:spcAft>
                <a:spcPts val="0"/>
              </a:spcAft>
              <a:buSzPts val="1800"/>
              <a:buChar char="🠶"/>
            </a:pPr>
            <a:r>
              <a:rPr b="1" lang="en-IN"/>
              <a:t>Continuity</a:t>
            </a:r>
            <a:endParaRPr/>
          </a:p>
          <a:p>
            <a:pPr indent="-342900" lvl="0" marL="342900" rtl="0" algn="l">
              <a:spcBef>
                <a:spcPts val="1000"/>
              </a:spcBef>
              <a:spcAft>
                <a:spcPts val="0"/>
              </a:spcAft>
              <a:buSzPts val="1800"/>
              <a:buFont typeface="Arial"/>
              <a:buChar char="•"/>
            </a:pPr>
            <a:r>
              <a:rPr b="1" lang="en-IN"/>
              <a:t>Importance</a:t>
            </a:r>
            <a:r>
              <a:rPr lang="en-IN"/>
              <a:t>: Design interfaces that guide the user’s eye naturally.</a:t>
            </a:r>
            <a:endParaRPr/>
          </a:p>
          <a:p>
            <a:pPr indent="-342900" lvl="0" marL="342900" rtl="0" algn="l">
              <a:spcBef>
                <a:spcPts val="1000"/>
              </a:spcBef>
              <a:spcAft>
                <a:spcPts val="0"/>
              </a:spcAft>
              <a:buSzPts val="1800"/>
              <a:buFont typeface="Arial"/>
              <a:buChar char="•"/>
            </a:pPr>
            <a:r>
              <a:rPr b="1" lang="en-IN"/>
              <a:t>Example</a:t>
            </a:r>
            <a:r>
              <a:rPr lang="en-IN"/>
              <a:t>: Use lines and arrows to lead users from one step to the next in a process.</a:t>
            </a:r>
            <a:endParaRPr/>
          </a:p>
          <a:p>
            <a:pPr indent="-342900" lvl="0" marL="342900" rtl="0" algn="l">
              <a:spcBef>
                <a:spcPts val="1000"/>
              </a:spcBef>
              <a:spcAft>
                <a:spcPts val="0"/>
              </a:spcAft>
              <a:buSzPts val="1800"/>
              <a:buChar char="🠶"/>
            </a:pPr>
            <a:r>
              <a:rPr b="1" lang="en-IN"/>
              <a:t>Balance</a:t>
            </a:r>
            <a:endParaRPr/>
          </a:p>
          <a:p>
            <a:pPr indent="-342900" lvl="0" marL="342900" rtl="0" algn="l">
              <a:spcBef>
                <a:spcPts val="1000"/>
              </a:spcBef>
              <a:spcAft>
                <a:spcPts val="0"/>
              </a:spcAft>
              <a:buSzPts val="1800"/>
              <a:buFont typeface="Arial"/>
              <a:buChar char="•"/>
            </a:pPr>
            <a:r>
              <a:rPr b="1" lang="en-IN"/>
              <a:t>Importance</a:t>
            </a:r>
            <a:r>
              <a:rPr lang="en-IN"/>
              <a:t>: Create a visually pleasing and stable design.</a:t>
            </a:r>
            <a:endParaRPr/>
          </a:p>
          <a:p>
            <a:pPr indent="-342900" lvl="0" marL="342900" rtl="0" algn="l">
              <a:spcBef>
                <a:spcPts val="1000"/>
              </a:spcBef>
              <a:spcAft>
                <a:spcPts val="0"/>
              </a:spcAft>
              <a:buSzPts val="1800"/>
              <a:buFont typeface="Arial"/>
              <a:buChar char="•"/>
            </a:pPr>
            <a:r>
              <a:rPr b="1" lang="en-IN"/>
              <a:t>Example</a:t>
            </a:r>
            <a:r>
              <a:rPr lang="en-IN"/>
              <a:t>: Use symmetry and consistent alignment.</a:t>
            </a:r>
            <a:endParaRPr/>
          </a:p>
          <a:p>
            <a:pPr indent="-342900" lvl="0" marL="342900" rtl="0" algn="l">
              <a:spcBef>
                <a:spcPts val="1000"/>
              </a:spcBef>
              <a:spcAft>
                <a:spcPts val="0"/>
              </a:spcAft>
              <a:buSzPts val="1800"/>
              <a:buChar char="🠶"/>
            </a:pPr>
            <a:r>
              <a:rPr b="1" lang="en-IN"/>
              <a:t>Three-dimensional Projection</a:t>
            </a:r>
            <a:endParaRPr/>
          </a:p>
          <a:p>
            <a:pPr indent="-342900" lvl="0" marL="342900" rtl="0" algn="l">
              <a:spcBef>
                <a:spcPts val="1000"/>
              </a:spcBef>
              <a:spcAft>
                <a:spcPts val="0"/>
              </a:spcAft>
              <a:buSzPts val="1800"/>
              <a:buFont typeface="Arial"/>
              <a:buChar char="•"/>
            </a:pPr>
            <a:r>
              <a:rPr b="1" lang="en-IN"/>
              <a:t>Importance</a:t>
            </a:r>
            <a:r>
              <a:rPr lang="en-IN"/>
              <a:t>: Give a sense of depth when needed.</a:t>
            </a:r>
            <a:endParaRPr/>
          </a:p>
          <a:p>
            <a:pPr indent="-342900" lvl="0" marL="342900" rtl="0" algn="l">
              <a:spcBef>
                <a:spcPts val="1000"/>
              </a:spcBef>
              <a:spcAft>
                <a:spcPts val="0"/>
              </a:spcAft>
              <a:buSzPts val="1800"/>
              <a:buFont typeface="Arial"/>
              <a:buChar char="•"/>
            </a:pPr>
            <a:r>
              <a:rPr b="1" lang="en-IN"/>
              <a:t>Example</a:t>
            </a:r>
            <a:r>
              <a:rPr lang="en-IN"/>
              <a:t>: Use shadows to make buttons look pressable.</a:t>
            </a:r>
            <a:endParaRPr/>
          </a:p>
          <a:p>
            <a:pPr indent="0" lvl="0" marL="0" rtl="0" algn="l">
              <a:spcBef>
                <a:spcPts val="1000"/>
              </a:spcBef>
              <a:spcAft>
                <a:spcPts val="0"/>
              </a:spcAft>
              <a:buSzPts val="18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8"/>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200"/>
              <a:buFont typeface="Gill Sans"/>
              <a:buNone/>
            </a:pPr>
            <a:r>
              <a:rPr b="0" lang="en-IN" sz="3200">
                <a:latin typeface="Gill Sans"/>
                <a:ea typeface="Gill Sans"/>
                <a:cs typeface="Gill Sans"/>
                <a:sym typeface="Gill Sans"/>
              </a:rPr>
              <a:t>Important Human Characteristics in Design </a:t>
            </a:r>
            <a:br>
              <a:rPr lang="en-IN"/>
            </a:br>
            <a:endParaRPr/>
          </a:p>
        </p:txBody>
      </p:sp>
      <p:sp>
        <p:nvSpPr>
          <p:cNvPr id="285" name="Google Shape;285;p38"/>
          <p:cNvSpPr txBox="1"/>
          <p:nvPr>
            <p:ph idx="1" type="body"/>
          </p:nvPr>
        </p:nvSpPr>
        <p:spPr>
          <a:xfrm>
            <a:off x="1200150" y="1360170"/>
            <a:ext cx="10304462" cy="5257800"/>
          </a:xfrm>
          <a:prstGeom prst="rect">
            <a:avLst/>
          </a:prstGeom>
          <a:noFill/>
          <a:ln>
            <a:noFill/>
          </a:ln>
        </p:spPr>
        <p:txBody>
          <a:bodyPr anchorCtr="0" anchor="t" bIns="45700" lIns="91425" spcFirstLastPara="1" rIns="91425" wrap="square" tIns="45700">
            <a:normAutofit lnSpcReduction="10000"/>
          </a:bodyPr>
          <a:lstStyle/>
          <a:p>
            <a:pPr indent="0" lvl="0" marL="0" rtl="0" algn="ctr">
              <a:spcBef>
                <a:spcPts val="0"/>
              </a:spcBef>
              <a:spcAft>
                <a:spcPts val="0"/>
              </a:spcAft>
              <a:buSzPts val="1800"/>
              <a:buNone/>
            </a:pPr>
            <a:r>
              <a:rPr b="1" lang="en-IN" sz="1800">
                <a:latin typeface="Gill Sans"/>
                <a:ea typeface="Gill Sans"/>
                <a:cs typeface="Gill Sans"/>
                <a:sym typeface="Gill Sans"/>
              </a:rPr>
              <a:t>Perceptual Characteristics</a:t>
            </a:r>
            <a:endParaRPr b="1"/>
          </a:p>
          <a:p>
            <a:pPr indent="-342900" lvl="0" marL="342900" rtl="0" algn="l">
              <a:spcBef>
                <a:spcPts val="1000"/>
              </a:spcBef>
              <a:spcAft>
                <a:spcPts val="0"/>
              </a:spcAft>
              <a:buSzPts val="1800"/>
              <a:buChar char="🠶"/>
            </a:pPr>
            <a:r>
              <a:rPr b="1" lang="en-IN"/>
              <a:t>Top-down Lighting Bias</a:t>
            </a:r>
            <a:endParaRPr/>
          </a:p>
          <a:p>
            <a:pPr indent="-342900" lvl="0" marL="342900" rtl="0" algn="l">
              <a:spcBef>
                <a:spcPts val="1000"/>
              </a:spcBef>
              <a:spcAft>
                <a:spcPts val="0"/>
              </a:spcAft>
              <a:buSzPts val="1800"/>
              <a:buFont typeface="Arial"/>
              <a:buChar char="•"/>
            </a:pPr>
            <a:r>
              <a:rPr b="1" lang="en-IN"/>
              <a:t>Importance</a:t>
            </a:r>
            <a:r>
              <a:rPr lang="en-IN"/>
              <a:t>: Make designs look natural by simulating light from above.</a:t>
            </a:r>
            <a:endParaRPr/>
          </a:p>
          <a:p>
            <a:pPr indent="-342900" lvl="0" marL="342900" rtl="0" algn="l">
              <a:spcBef>
                <a:spcPts val="1000"/>
              </a:spcBef>
              <a:spcAft>
                <a:spcPts val="0"/>
              </a:spcAft>
              <a:buSzPts val="1800"/>
              <a:buFont typeface="Arial"/>
              <a:buChar char="•"/>
            </a:pPr>
            <a:r>
              <a:rPr b="1" lang="en-IN"/>
              <a:t>Example</a:t>
            </a:r>
            <a:r>
              <a:rPr lang="en-IN"/>
              <a:t>: Use shading to enhance 3D effects.</a:t>
            </a:r>
            <a:endParaRPr/>
          </a:p>
          <a:p>
            <a:pPr indent="-342900" lvl="0" marL="342900" rtl="0" algn="l">
              <a:spcBef>
                <a:spcPts val="1000"/>
              </a:spcBef>
              <a:spcAft>
                <a:spcPts val="0"/>
              </a:spcAft>
              <a:buSzPts val="1800"/>
              <a:buChar char="🠶"/>
            </a:pPr>
            <a:r>
              <a:rPr b="1" lang="en-IN"/>
              <a:t>Expectancies</a:t>
            </a:r>
            <a:endParaRPr/>
          </a:p>
          <a:p>
            <a:pPr indent="-342900" lvl="0" marL="342900" rtl="0" algn="l">
              <a:spcBef>
                <a:spcPts val="1000"/>
              </a:spcBef>
              <a:spcAft>
                <a:spcPts val="0"/>
              </a:spcAft>
              <a:buSzPts val="1800"/>
              <a:buFont typeface="Arial"/>
              <a:buChar char="•"/>
            </a:pPr>
            <a:r>
              <a:rPr b="1" lang="en-IN"/>
              <a:t>Importance</a:t>
            </a:r>
            <a:r>
              <a:rPr lang="en-IN"/>
              <a:t>: Meet user expectations to avoid confusion.</a:t>
            </a:r>
            <a:endParaRPr/>
          </a:p>
          <a:p>
            <a:pPr indent="-342900" lvl="0" marL="342900" rtl="0" algn="l">
              <a:spcBef>
                <a:spcPts val="1000"/>
              </a:spcBef>
              <a:spcAft>
                <a:spcPts val="0"/>
              </a:spcAft>
              <a:buSzPts val="1800"/>
              <a:buFont typeface="Arial"/>
              <a:buChar char="•"/>
            </a:pPr>
            <a:r>
              <a:rPr b="1" lang="en-IN"/>
              <a:t>Example</a:t>
            </a:r>
            <a:r>
              <a:rPr lang="en-IN"/>
              <a:t>: Ensure commonly used elements (like navigation bars) are in expected locations.</a:t>
            </a:r>
            <a:endParaRPr/>
          </a:p>
          <a:p>
            <a:pPr indent="-342900" lvl="0" marL="342900" rtl="0" algn="l">
              <a:spcBef>
                <a:spcPts val="1000"/>
              </a:spcBef>
              <a:spcAft>
                <a:spcPts val="0"/>
              </a:spcAft>
              <a:buSzPts val="1800"/>
              <a:buChar char="🠶"/>
            </a:pPr>
            <a:r>
              <a:rPr b="1" lang="en-IN"/>
              <a:t>Context</a:t>
            </a:r>
            <a:endParaRPr/>
          </a:p>
          <a:p>
            <a:pPr indent="-342900" lvl="0" marL="342900" rtl="0" algn="l">
              <a:spcBef>
                <a:spcPts val="1000"/>
              </a:spcBef>
              <a:spcAft>
                <a:spcPts val="0"/>
              </a:spcAft>
              <a:buSzPts val="1800"/>
              <a:buFont typeface="Arial"/>
              <a:buChar char="•"/>
            </a:pPr>
            <a:r>
              <a:rPr b="1" lang="en-IN"/>
              <a:t>Importance</a:t>
            </a:r>
            <a:r>
              <a:rPr lang="en-IN"/>
              <a:t>: Design elements considering their surroundings.</a:t>
            </a:r>
            <a:endParaRPr/>
          </a:p>
          <a:p>
            <a:pPr indent="-342900" lvl="0" marL="342900" rtl="0" algn="l">
              <a:spcBef>
                <a:spcPts val="1000"/>
              </a:spcBef>
              <a:spcAft>
                <a:spcPts val="0"/>
              </a:spcAft>
              <a:buSzPts val="1800"/>
              <a:buFont typeface="Arial"/>
              <a:buChar char="•"/>
            </a:pPr>
            <a:r>
              <a:rPr b="1" lang="en-IN"/>
              <a:t>Example</a:t>
            </a:r>
            <a:r>
              <a:rPr lang="en-IN"/>
              <a:t>: Ensure text contrasts well with the background for readability.</a:t>
            </a:r>
            <a:endParaRPr/>
          </a:p>
          <a:p>
            <a:pPr indent="-342900" lvl="0" marL="342900" rtl="0" algn="l">
              <a:spcBef>
                <a:spcPts val="1000"/>
              </a:spcBef>
              <a:spcAft>
                <a:spcPts val="0"/>
              </a:spcAft>
              <a:buSzPts val="1800"/>
              <a:buChar char="🠶"/>
            </a:pPr>
            <a:r>
              <a:rPr b="1" lang="en-IN"/>
              <a:t>Signals vs. Noise</a:t>
            </a:r>
            <a:endParaRPr/>
          </a:p>
          <a:p>
            <a:pPr indent="-342900" lvl="0" marL="342900" rtl="0" algn="l">
              <a:spcBef>
                <a:spcPts val="1000"/>
              </a:spcBef>
              <a:spcAft>
                <a:spcPts val="0"/>
              </a:spcAft>
              <a:buSzPts val="1800"/>
              <a:buFont typeface="Arial"/>
              <a:buChar char="•"/>
            </a:pPr>
            <a:r>
              <a:rPr b="1" lang="en-IN"/>
              <a:t>Importance</a:t>
            </a:r>
            <a:r>
              <a:rPr lang="en-IN"/>
              <a:t>: Highlight important information, minimize distractions.</a:t>
            </a:r>
            <a:endParaRPr/>
          </a:p>
          <a:p>
            <a:pPr indent="-342900" lvl="0" marL="342900" rtl="0" algn="l">
              <a:spcBef>
                <a:spcPts val="1000"/>
              </a:spcBef>
              <a:spcAft>
                <a:spcPts val="0"/>
              </a:spcAft>
              <a:buSzPts val="1800"/>
              <a:buFont typeface="Arial"/>
              <a:buChar char="•"/>
            </a:pPr>
            <a:r>
              <a:rPr b="1" lang="en-IN"/>
              <a:t>Example</a:t>
            </a:r>
            <a:r>
              <a:rPr lang="en-IN"/>
              <a:t>: Use bold or color to emphasize key actions, keep the background simple.</a:t>
            </a:r>
            <a:endParaRPr/>
          </a:p>
          <a:p>
            <a:pPr indent="0" lvl="0" marL="0" rtl="0" algn="l">
              <a:spcBef>
                <a:spcPts val="1000"/>
              </a:spcBef>
              <a:spcAft>
                <a:spcPts val="0"/>
              </a:spcAft>
              <a:buSzPts val="180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9"/>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200"/>
              <a:buFont typeface="Gill Sans"/>
              <a:buNone/>
            </a:pPr>
            <a:r>
              <a:rPr b="0" lang="en-IN" sz="3200">
                <a:latin typeface="Gill Sans"/>
                <a:ea typeface="Gill Sans"/>
                <a:cs typeface="Gill Sans"/>
                <a:sym typeface="Gill Sans"/>
              </a:rPr>
              <a:t>Important Human Characteristics in Design </a:t>
            </a:r>
            <a:br>
              <a:rPr lang="en-IN"/>
            </a:br>
            <a:endParaRPr/>
          </a:p>
        </p:txBody>
      </p:sp>
      <p:sp>
        <p:nvSpPr>
          <p:cNvPr id="291" name="Google Shape;291;p39"/>
          <p:cNvSpPr txBox="1"/>
          <p:nvPr>
            <p:ph idx="1" type="body"/>
          </p:nvPr>
        </p:nvSpPr>
        <p:spPr>
          <a:xfrm>
            <a:off x="1200150" y="1360170"/>
            <a:ext cx="10304462" cy="52578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Char char="🠶"/>
            </a:pPr>
            <a:r>
              <a:rPr b="1" lang="en-IN"/>
              <a:t>Memory in UI Design</a:t>
            </a:r>
            <a:endParaRPr/>
          </a:p>
          <a:p>
            <a:pPr indent="-342900" lvl="0" marL="342900" rtl="0" algn="l">
              <a:spcBef>
                <a:spcPts val="1000"/>
              </a:spcBef>
              <a:spcAft>
                <a:spcPts val="0"/>
              </a:spcAft>
              <a:buSzPts val="1800"/>
              <a:buChar char="🠶"/>
            </a:pPr>
            <a:r>
              <a:rPr b="1" lang="en-IN"/>
              <a:t>Memory Types:</a:t>
            </a:r>
            <a:endParaRPr/>
          </a:p>
          <a:p>
            <a:pPr indent="-342900" lvl="0" marL="342900" rtl="0" algn="l">
              <a:spcBef>
                <a:spcPts val="1000"/>
              </a:spcBef>
              <a:spcAft>
                <a:spcPts val="0"/>
              </a:spcAft>
              <a:buSzPts val="1800"/>
              <a:buFont typeface="Century Gothic"/>
              <a:buAutoNum type="arabicPeriod"/>
            </a:pPr>
            <a:r>
              <a:rPr b="1" lang="en-IN"/>
              <a:t>Short-Term Memory (Working Memory)</a:t>
            </a:r>
            <a:endParaRPr/>
          </a:p>
          <a:p>
            <a:pPr indent="-285750" lvl="1" marL="742950" rtl="0" algn="l">
              <a:spcBef>
                <a:spcPts val="1000"/>
              </a:spcBef>
              <a:spcAft>
                <a:spcPts val="0"/>
              </a:spcAft>
              <a:buSzPts val="1600"/>
              <a:buFont typeface="Century Gothic"/>
              <a:buAutoNum type="arabicPeriod"/>
            </a:pPr>
            <a:r>
              <a:rPr b="1" lang="en-IN"/>
              <a:t>Definition</a:t>
            </a:r>
            <a:r>
              <a:rPr lang="en-IN"/>
              <a:t>: Holds a small amount of information for a short time (5-30 seconds).</a:t>
            </a:r>
            <a:endParaRPr/>
          </a:p>
          <a:p>
            <a:pPr indent="-285750" lvl="1" marL="742950" rtl="0" algn="l">
              <a:spcBef>
                <a:spcPts val="1000"/>
              </a:spcBef>
              <a:spcAft>
                <a:spcPts val="0"/>
              </a:spcAft>
              <a:buSzPts val="1600"/>
              <a:buFont typeface="Century Gothic"/>
              <a:buAutoNum type="arabicPeriod"/>
            </a:pPr>
            <a:r>
              <a:rPr b="1" lang="en-IN"/>
              <a:t>Capacity</a:t>
            </a:r>
            <a:r>
              <a:rPr lang="en-IN"/>
              <a:t>: Can hold about 3-4 items at once.</a:t>
            </a:r>
            <a:endParaRPr/>
          </a:p>
          <a:p>
            <a:pPr indent="-285750" lvl="1" marL="742950" rtl="0" algn="l">
              <a:spcBef>
                <a:spcPts val="1000"/>
              </a:spcBef>
              <a:spcAft>
                <a:spcPts val="0"/>
              </a:spcAft>
              <a:buSzPts val="1600"/>
              <a:buFont typeface="Century Gothic"/>
              <a:buAutoNum type="arabicPeriod"/>
            </a:pPr>
            <a:r>
              <a:rPr b="1" lang="en-IN"/>
              <a:t>Example</a:t>
            </a:r>
            <a:r>
              <a:rPr lang="en-IN"/>
              <a:t>: Remembering a phone number just long enough to dial it.</a:t>
            </a:r>
            <a:endParaRPr/>
          </a:p>
          <a:p>
            <a:pPr indent="-342900" lvl="0" marL="342900" rtl="0" algn="l">
              <a:spcBef>
                <a:spcPts val="1000"/>
              </a:spcBef>
              <a:spcAft>
                <a:spcPts val="0"/>
              </a:spcAft>
              <a:buSzPts val="1800"/>
              <a:buFont typeface="Century Gothic"/>
              <a:buAutoNum type="arabicPeriod"/>
            </a:pPr>
            <a:r>
              <a:rPr b="1" lang="en-IN"/>
              <a:t>Long-Term Memory</a:t>
            </a:r>
            <a:endParaRPr/>
          </a:p>
          <a:p>
            <a:pPr indent="-285750" lvl="1" marL="742950" rtl="0" algn="l">
              <a:spcBef>
                <a:spcPts val="1000"/>
              </a:spcBef>
              <a:spcAft>
                <a:spcPts val="0"/>
              </a:spcAft>
              <a:buSzPts val="1600"/>
              <a:buFont typeface="Century Gothic"/>
              <a:buAutoNum type="arabicPeriod"/>
            </a:pPr>
            <a:r>
              <a:rPr b="1" lang="en-IN"/>
              <a:t>Definition</a:t>
            </a:r>
            <a:r>
              <a:rPr lang="en-IN"/>
              <a:t>: Stores information permanently.</a:t>
            </a:r>
            <a:endParaRPr/>
          </a:p>
          <a:p>
            <a:pPr indent="-285750" lvl="1" marL="742950" rtl="0" algn="l">
              <a:spcBef>
                <a:spcPts val="1000"/>
              </a:spcBef>
              <a:spcAft>
                <a:spcPts val="0"/>
              </a:spcAft>
              <a:buSzPts val="1600"/>
              <a:buFont typeface="Century Gothic"/>
              <a:buAutoNum type="arabicPeriod"/>
            </a:pPr>
            <a:r>
              <a:rPr b="1" lang="en-IN"/>
              <a:t>Capacity</a:t>
            </a:r>
            <a:r>
              <a:rPr lang="en-IN"/>
              <a:t>: Unlimited.</a:t>
            </a:r>
            <a:endParaRPr/>
          </a:p>
          <a:p>
            <a:pPr indent="-285750" lvl="1" marL="742950" rtl="0" algn="l">
              <a:spcBef>
                <a:spcPts val="1000"/>
              </a:spcBef>
              <a:spcAft>
                <a:spcPts val="0"/>
              </a:spcAft>
              <a:buSzPts val="1600"/>
              <a:buFont typeface="Century Gothic"/>
              <a:buAutoNum type="arabicPeriod"/>
            </a:pPr>
            <a:r>
              <a:rPr b="1" lang="en-IN"/>
              <a:t>Example</a:t>
            </a:r>
            <a:r>
              <a:rPr lang="en-IN"/>
              <a:t>: Remembering how to ride a bike or your home address.</a:t>
            </a:r>
            <a:endParaRPr/>
          </a:p>
          <a:p>
            <a:pPr indent="0" lvl="0" marL="0" rtl="0" algn="l">
              <a:spcBef>
                <a:spcPts val="1000"/>
              </a:spcBef>
              <a:spcAft>
                <a:spcPts val="0"/>
              </a:spcAft>
              <a:buSzPts val="180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0"/>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200"/>
              <a:buFont typeface="Gill Sans"/>
              <a:buNone/>
            </a:pPr>
            <a:r>
              <a:rPr b="0" lang="en-IN" sz="3200">
                <a:latin typeface="Gill Sans"/>
                <a:ea typeface="Gill Sans"/>
                <a:cs typeface="Gill Sans"/>
                <a:sym typeface="Gill Sans"/>
              </a:rPr>
              <a:t>Important Human Characteristics in Design </a:t>
            </a:r>
            <a:br>
              <a:rPr lang="en-IN"/>
            </a:br>
            <a:endParaRPr/>
          </a:p>
        </p:txBody>
      </p:sp>
      <p:sp>
        <p:nvSpPr>
          <p:cNvPr id="297" name="Google Shape;297;p40"/>
          <p:cNvSpPr txBox="1"/>
          <p:nvPr>
            <p:ph idx="1" type="body"/>
          </p:nvPr>
        </p:nvSpPr>
        <p:spPr>
          <a:xfrm>
            <a:off x="1200150" y="1360170"/>
            <a:ext cx="10304462" cy="52578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Char char="🠶"/>
            </a:pPr>
            <a:r>
              <a:rPr b="1" lang="en-IN"/>
              <a:t>Design Strategies to Aid Memory:</a:t>
            </a:r>
            <a:endParaRPr/>
          </a:p>
          <a:p>
            <a:pPr indent="-342900" lvl="0" marL="342900" rtl="0" algn="l">
              <a:spcBef>
                <a:spcPts val="1000"/>
              </a:spcBef>
              <a:spcAft>
                <a:spcPts val="0"/>
              </a:spcAft>
              <a:buSzPts val="1800"/>
              <a:buFont typeface="Century Gothic"/>
              <a:buAutoNum type="arabicPeriod"/>
            </a:pPr>
            <a:r>
              <a:rPr b="1" lang="en-IN"/>
              <a:t>Organized and Structured Information</a:t>
            </a:r>
            <a:endParaRPr/>
          </a:p>
          <a:p>
            <a:pPr indent="-285750" lvl="1" marL="742950" rtl="0" algn="l">
              <a:spcBef>
                <a:spcPts val="1000"/>
              </a:spcBef>
              <a:spcAft>
                <a:spcPts val="0"/>
              </a:spcAft>
              <a:buSzPts val="1600"/>
              <a:buFont typeface="Century Gothic"/>
              <a:buAutoNum type="arabicPeriod"/>
            </a:pPr>
            <a:r>
              <a:rPr b="1" lang="en-IN"/>
              <a:t>Explanation</a:t>
            </a:r>
            <a:r>
              <a:rPr lang="en-IN"/>
              <a:t>: Present information in a clear, logical manner.</a:t>
            </a:r>
            <a:endParaRPr/>
          </a:p>
          <a:p>
            <a:pPr indent="-285750" lvl="1" marL="742950" rtl="0" algn="l">
              <a:spcBef>
                <a:spcPts val="1000"/>
              </a:spcBef>
              <a:spcAft>
                <a:spcPts val="0"/>
              </a:spcAft>
              <a:buSzPts val="1600"/>
              <a:buFont typeface="Century Gothic"/>
              <a:buAutoNum type="arabicPeriod"/>
            </a:pPr>
            <a:r>
              <a:rPr b="1" lang="en-IN"/>
              <a:t>Example</a:t>
            </a:r>
            <a:r>
              <a:rPr lang="en-IN"/>
              <a:t>: Group related options together in a menu.</a:t>
            </a:r>
            <a:endParaRPr/>
          </a:p>
          <a:p>
            <a:pPr indent="-342900" lvl="0" marL="342900" rtl="0" algn="l">
              <a:spcBef>
                <a:spcPts val="1000"/>
              </a:spcBef>
              <a:spcAft>
                <a:spcPts val="0"/>
              </a:spcAft>
              <a:buSzPts val="1800"/>
              <a:buFont typeface="Century Gothic"/>
              <a:buAutoNum type="arabicPeriod"/>
            </a:pPr>
            <a:r>
              <a:rPr b="1" lang="en-IN"/>
              <a:t>User Control</a:t>
            </a:r>
            <a:endParaRPr/>
          </a:p>
          <a:p>
            <a:pPr indent="-285750" lvl="1" marL="742950" rtl="0" algn="l">
              <a:spcBef>
                <a:spcPts val="1000"/>
              </a:spcBef>
              <a:spcAft>
                <a:spcPts val="0"/>
              </a:spcAft>
              <a:buSzPts val="1600"/>
              <a:buFont typeface="Century Gothic"/>
              <a:buAutoNum type="arabicPeriod"/>
            </a:pPr>
            <a:r>
              <a:rPr b="1" lang="en-IN"/>
              <a:t>Explanation</a:t>
            </a:r>
            <a:r>
              <a:rPr lang="en-IN"/>
              <a:t>: Let users control the pace of information.</a:t>
            </a:r>
            <a:endParaRPr/>
          </a:p>
          <a:p>
            <a:pPr indent="-285750" lvl="1" marL="742950" rtl="0" algn="l">
              <a:spcBef>
                <a:spcPts val="1000"/>
              </a:spcBef>
              <a:spcAft>
                <a:spcPts val="0"/>
              </a:spcAft>
              <a:buSzPts val="1600"/>
              <a:buFont typeface="Century Gothic"/>
              <a:buAutoNum type="arabicPeriod"/>
            </a:pPr>
            <a:r>
              <a:rPr b="1" lang="en-IN"/>
              <a:t>Example</a:t>
            </a:r>
            <a:r>
              <a:rPr lang="en-IN"/>
              <a:t>: Allow users to pause or skip through tutorials.</a:t>
            </a:r>
            <a:endParaRPr/>
          </a:p>
          <a:p>
            <a:pPr indent="-342900" lvl="0" marL="342900" rtl="0" algn="l">
              <a:spcBef>
                <a:spcPts val="1000"/>
              </a:spcBef>
              <a:spcAft>
                <a:spcPts val="0"/>
              </a:spcAft>
              <a:buSzPts val="1800"/>
              <a:buFont typeface="Century Gothic"/>
              <a:buAutoNum type="arabicPeriod"/>
            </a:pPr>
            <a:r>
              <a:rPr b="1" lang="en-IN"/>
              <a:t>Close Proximity</a:t>
            </a:r>
            <a:endParaRPr/>
          </a:p>
          <a:p>
            <a:pPr indent="-285750" lvl="1" marL="742950" rtl="0" algn="l">
              <a:spcBef>
                <a:spcPts val="1000"/>
              </a:spcBef>
              <a:spcAft>
                <a:spcPts val="0"/>
              </a:spcAft>
              <a:buSzPts val="1600"/>
              <a:buFont typeface="Century Gothic"/>
              <a:buAutoNum type="arabicPeriod"/>
            </a:pPr>
            <a:r>
              <a:rPr b="1" lang="en-IN"/>
              <a:t>Explanation</a:t>
            </a:r>
            <a:r>
              <a:rPr lang="en-IN"/>
              <a:t>: Keep related information close together.</a:t>
            </a:r>
            <a:endParaRPr/>
          </a:p>
          <a:p>
            <a:pPr indent="-285750" lvl="1" marL="742950" rtl="0" algn="l">
              <a:spcBef>
                <a:spcPts val="1000"/>
              </a:spcBef>
              <a:spcAft>
                <a:spcPts val="0"/>
              </a:spcAft>
              <a:buSzPts val="1600"/>
              <a:buFont typeface="Century Gothic"/>
              <a:buAutoNum type="arabicPeriod"/>
            </a:pPr>
            <a:r>
              <a:rPr b="1" lang="en-IN"/>
              <a:t>Example</a:t>
            </a:r>
            <a:r>
              <a:rPr lang="en-IN"/>
              <a:t>: Place form labels next to their input fields.</a:t>
            </a:r>
            <a:endParaRPr/>
          </a:p>
          <a:p>
            <a:pPr indent="0" lvl="0" marL="0" rtl="0" algn="l">
              <a:spcBef>
                <a:spcPts val="1000"/>
              </a:spcBef>
              <a:spcAft>
                <a:spcPts val="0"/>
              </a:spcAft>
              <a:buSzPts val="18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1"/>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200"/>
              <a:buFont typeface="Gill Sans"/>
              <a:buNone/>
            </a:pPr>
            <a:r>
              <a:rPr b="0" lang="en-IN" sz="3200">
                <a:latin typeface="Gill Sans"/>
                <a:ea typeface="Gill Sans"/>
                <a:cs typeface="Gill Sans"/>
                <a:sym typeface="Gill Sans"/>
              </a:rPr>
              <a:t>Important Human Characteristics in Design </a:t>
            </a:r>
            <a:br>
              <a:rPr lang="en-IN"/>
            </a:br>
            <a:endParaRPr/>
          </a:p>
        </p:txBody>
      </p:sp>
      <p:sp>
        <p:nvSpPr>
          <p:cNvPr id="303" name="Google Shape;303;p41"/>
          <p:cNvSpPr txBox="1"/>
          <p:nvPr>
            <p:ph idx="1" type="body"/>
          </p:nvPr>
        </p:nvSpPr>
        <p:spPr>
          <a:xfrm>
            <a:off x="1200150" y="1360170"/>
            <a:ext cx="10304462" cy="52578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800"/>
              <a:buChar char="🠶"/>
            </a:pPr>
            <a:r>
              <a:rPr b="1" lang="en-IN"/>
              <a:t>Design Strategies to Aid Memory:</a:t>
            </a:r>
            <a:endParaRPr/>
          </a:p>
          <a:p>
            <a:pPr indent="0" lvl="0" marL="0" rtl="0" algn="l">
              <a:spcBef>
                <a:spcPts val="1000"/>
              </a:spcBef>
              <a:spcAft>
                <a:spcPts val="0"/>
              </a:spcAft>
              <a:buSzPts val="1800"/>
              <a:buNone/>
            </a:pPr>
            <a:r>
              <a:rPr b="1" lang="en-IN"/>
              <a:t>4.Important Items First or Last</a:t>
            </a:r>
            <a:endParaRPr/>
          </a:p>
          <a:p>
            <a:pPr indent="-342900" lvl="0" marL="342900" rtl="0" algn="l">
              <a:spcBef>
                <a:spcPts val="1000"/>
              </a:spcBef>
              <a:spcAft>
                <a:spcPts val="0"/>
              </a:spcAft>
              <a:buSzPts val="1800"/>
              <a:buFont typeface="Arial"/>
              <a:buChar char="•"/>
            </a:pPr>
            <a:r>
              <a:rPr b="1" lang="en-IN"/>
              <a:t>Explanation</a:t>
            </a:r>
            <a:r>
              <a:rPr lang="en-IN"/>
              <a:t>: Place crucial information at the beginning or end of lists.</a:t>
            </a:r>
            <a:endParaRPr/>
          </a:p>
          <a:p>
            <a:pPr indent="-342900" lvl="0" marL="342900" rtl="0" algn="l">
              <a:spcBef>
                <a:spcPts val="1000"/>
              </a:spcBef>
              <a:spcAft>
                <a:spcPts val="0"/>
              </a:spcAft>
              <a:buSzPts val="1800"/>
              <a:buFont typeface="Arial"/>
              <a:buChar char="•"/>
            </a:pPr>
            <a:r>
              <a:rPr b="1" lang="en-IN"/>
              <a:t>Example</a:t>
            </a:r>
            <a:r>
              <a:rPr lang="en-IN"/>
              <a:t>: Highlight key instructions at the top or bottom of a webpage.</a:t>
            </a:r>
            <a:endParaRPr/>
          </a:p>
          <a:p>
            <a:pPr indent="0" lvl="0" marL="0" rtl="0" algn="l">
              <a:spcBef>
                <a:spcPts val="1000"/>
              </a:spcBef>
              <a:spcAft>
                <a:spcPts val="0"/>
              </a:spcAft>
              <a:buSzPts val="1800"/>
              <a:buNone/>
            </a:pPr>
            <a:r>
              <a:rPr b="1" lang="en-IN"/>
              <a:t>5.Comparison in Close Proximity</a:t>
            </a:r>
            <a:endParaRPr/>
          </a:p>
          <a:p>
            <a:pPr indent="-342900" lvl="0" marL="342900" rtl="0" algn="l">
              <a:spcBef>
                <a:spcPts val="1000"/>
              </a:spcBef>
              <a:spcAft>
                <a:spcPts val="0"/>
              </a:spcAft>
              <a:buSzPts val="1800"/>
              <a:buFont typeface="Arial"/>
              <a:buChar char="•"/>
            </a:pPr>
            <a:r>
              <a:rPr b="1" lang="en-IN"/>
              <a:t>Explanation</a:t>
            </a:r>
            <a:r>
              <a:rPr lang="en-IN"/>
              <a:t>: Place items that need to be compared close together.</a:t>
            </a:r>
            <a:endParaRPr/>
          </a:p>
          <a:p>
            <a:pPr indent="-342900" lvl="0" marL="342900" rtl="0" algn="l">
              <a:spcBef>
                <a:spcPts val="1000"/>
              </a:spcBef>
              <a:spcAft>
                <a:spcPts val="0"/>
              </a:spcAft>
              <a:buSzPts val="1800"/>
              <a:buFont typeface="Arial"/>
              <a:buChar char="•"/>
            </a:pPr>
            <a:r>
              <a:rPr b="1" lang="en-IN"/>
              <a:t>Example</a:t>
            </a:r>
            <a:r>
              <a:rPr lang="en-IN"/>
              <a:t>: Show side-by-side comparisons of product features.</a:t>
            </a:r>
            <a:endParaRPr/>
          </a:p>
          <a:p>
            <a:pPr indent="0" lvl="0" marL="0" rtl="0" algn="l">
              <a:spcBef>
                <a:spcPts val="1000"/>
              </a:spcBef>
              <a:spcAft>
                <a:spcPts val="0"/>
              </a:spcAft>
              <a:buSzPts val="1800"/>
              <a:buNone/>
            </a:pPr>
            <a:r>
              <a:rPr b="1" lang="en-IN"/>
              <a:t>6.Avoid Multitasking</a:t>
            </a:r>
            <a:endParaRPr/>
          </a:p>
          <a:p>
            <a:pPr indent="-342900" lvl="0" marL="342900" rtl="0" algn="l">
              <a:spcBef>
                <a:spcPts val="1000"/>
              </a:spcBef>
              <a:spcAft>
                <a:spcPts val="0"/>
              </a:spcAft>
              <a:buSzPts val="1800"/>
              <a:buFont typeface="Arial"/>
              <a:buChar char="•"/>
            </a:pPr>
            <a:r>
              <a:rPr b="1" lang="en-IN"/>
              <a:t>Explanation</a:t>
            </a:r>
            <a:r>
              <a:rPr lang="en-IN"/>
              <a:t>: Don't require users to remember information while doing another task.</a:t>
            </a:r>
            <a:endParaRPr/>
          </a:p>
          <a:p>
            <a:pPr indent="-342900" lvl="0" marL="342900" rtl="0" algn="l">
              <a:spcBef>
                <a:spcPts val="1000"/>
              </a:spcBef>
              <a:spcAft>
                <a:spcPts val="0"/>
              </a:spcAft>
              <a:buSzPts val="1800"/>
              <a:buFont typeface="Arial"/>
              <a:buChar char="•"/>
            </a:pPr>
            <a:r>
              <a:rPr b="1" lang="en-IN"/>
              <a:t>Example</a:t>
            </a:r>
            <a:r>
              <a:rPr lang="en-IN"/>
              <a:t>: Avoid asking users to read instructions and perform actions simultaneously.</a:t>
            </a:r>
            <a:endParaRPr/>
          </a:p>
          <a:p>
            <a:pPr indent="0" lvl="0" marL="0" rtl="0" algn="l">
              <a:spcBef>
                <a:spcPts val="1000"/>
              </a:spcBef>
              <a:spcAft>
                <a:spcPts val="0"/>
              </a:spcAft>
              <a:buSzPts val="1800"/>
              <a:buNone/>
            </a:pPr>
            <a:r>
              <a:rPr b="1" lang="en-IN"/>
              <a:t>7.Highlight Key Elements</a:t>
            </a:r>
            <a:endParaRPr/>
          </a:p>
          <a:p>
            <a:pPr indent="-342900" lvl="0" marL="342900" rtl="0" algn="l">
              <a:spcBef>
                <a:spcPts val="1000"/>
              </a:spcBef>
              <a:spcAft>
                <a:spcPts val="0"/>
              </a:spcAft>
              <a:buSzPts val="1800"/>
              <a:buFont typeface="Arial"/>
              <a:buChar char="•"/>
            </a:pPr>
            <a:r>
              <a:rPr b="1" lang="en-IN"/>
              <a:t>Explanation</a:t>
            </a:r>
            <a:r>
              <a:rPr lang="en-IN"/>
              <a:t>: Make important items stand out.</a:t>
            </a:r>
            <a:endParaRPr/>
          </a:p>
          <a:p>
            <a:pPr indent="-342900" lvl="0" marL="342900" rtl="0" algn="l">
              <a:spcBef>
                <a:spcPts val="1000"/>
              </a:spcBef>
              <a:spcAft>
                <a:spcPts val="0"/>
              </a:spcAft>
              <a:buSzPts val="1800"/>
              <a:buFont typeface="Arial"/>
              <a:buChar char="•"/>
            </a:pPr>
            <a:r>
              <a:rPr b="1" lang="en-IN"/>
              <a:t>Example</a:t>
            </a:r>
            <a:r>
              <a:rPr lang="en-IN"/>
              <a:t>: Use bold text or color to emphasize crucial buttons.</a:t>
            </a:r>
            <a:endParaRPr/>
          </a:p>
          <a:p>
            <a:pPr indent="0" lvl="0" marL="0" rtl="0" algn="l">
              <a:spcBef>
                <a:spcPts val="1000"/>
              </a:spcBef>
              <a:spcAft>
                <a:spcPts val="0"/>
              </a:spcAft>
              <a:buSzPts val="180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42"/>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200"/>
              <a:buFont typeface="Gill Sans"/>
              <a:buNone/>
            </a:pPr>
            <a:r>
              <a:rPr b="0" lang="en-IN" sz="3200">
                <a:latin typeface="Gill Sans"/>
                <a:ea typeface="Gill Sans"/>
                <a:cs typeface="Gill Sans"/>
                <a:sym typeface="Gill Sans"/>
              </a:rPr>
              <a:t>Important Human Characteristics in Design </a:t>
            </a:r>
            <a:br>
              <a:rPr lang="en-IN"/>
            </a:br>
            <a:endParaRPr/>
          </a:p>
        </p:txBody>
      </p:sp>
      <p:sp>
        <p:nvSpPr>
          <p:cNvPr id="309" name="Google Shape;309;p42"/>
          <p:cNvSpPr txBox="1"/>
          <p:nvPr>
            <p:ph idx="1" type="body"/>
          </p:nvPr>
        </p:nvSpPr>
        <p:spPr>
          <a:xfrm>
            <a:off x="1200150" y="1360170"/>
            <a:ext cx="10304462" cy="5257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2800"/>
              <a:buNone/>
            </a:pPr>
            <a:r>
              <a:rPr b="1" lang="en-IN" sz="2800">
                <a:latin typeface="Gill Sans"/>
                <a:ea typeface="Gill Sans"/>
                <a:cs typeface="Gill Sans"/>
                <a:sym typeface="Gill Sans"/>
              </a:rPr>
              <a:t>3.Sensory Storage </a:t>
            </a:r>
            <a:endParaRPr/>
          </a:p>
          <a:p>
            <a:pPr indent="-342900" lvl="0" marL="342900" rtl="0" algn="l">
              <a:spcBef>
                <a:spcPts val="1000"/>
              </a:spcBef>
              <a:spcAft>
                <a:spcPts val="0"/>
              </a:spcAft>
              <a:buSzPts val="2800"/>
              <a:buChar char="🠶"/>
            </a:pPr>
            <a:r>
              <a:rPr b="1" lang="en-IN" sz="2800">
                <a:latin typeface="Gill Sans"/>
                <a:ea typeface="Gill Sans"/>
                <a:cs typeface="Gill Sans"/>
                <a:sym typeface="Gill Sans"/>
              </a:rPr>
              <a:t>What is Sensory Storage?</a:t>
            </a:r>
            <a:endParaRPr sz="2800">
              <a:latin typeface="Gill Sans"/>
              <a:ea typeface="Gill Sans"/>
              <a:cs typeface="Gill Sans"/>
              <a:sym typeface="Gill Sans"/>
            </a:endParaRPr>
          </a:p>
          <a:p>
            <a:pPr indent="-342900" lvl="0" marL="342900" rtl="0" algn="l">
              <a:spcBef>
                <a:spcPts val="1000"/>
              </a:spcBef>
              <a:spcAft>
                <a:spcPts val="0"/>
              </a:spcAft>
              <a:buSzPts val="2800"/>
              <a:buFont typeface="Arial"/>
              <a:buChar char="•"/>
            </a:pPr>
            <a:r>
              <a:rPr b="1" lang="en-IN" sz="2800">
                <a:latin typeface="Gill Sans"/>
                <a:ea typeface="Gill Sans"/>
                <a:cs typeface="Gill Sans"/>
                <a:sym typeface="Gill Sans"/>
              </a:rPr>
              <a:t>Definition</a:t>
            </a:r>
            <a:r>
              <a:rPr lang="en-IN" sz="2800">
                <a:latin typeface="Gill Sans"/>
                <a:ea typeface="Gill Sans"/>
                <a:cs typeface="Gill Sans"/>
                <a:sym typeface="Gill Sans"/>
              </a:rPr>
              <a:t>: Sensory storage is like a temporary buffer where our senses (sight, sound, etc.) process information automatically.</a:t>
            </a:r>
            <a:endParaRPr/>
          </a:p>
          <a:p>
            <a:pPr indent="-342900" lvl="0" marL="342900" rtl="0" algn="l">
              <a:spcBef>
                <a:spcPts val="1000"/>
              </a:spcBef>
              <a:spcAft>
                <a:spcPts val="0"/>
              </a:spcAft>
              <a:buSzPts val="2800"/>
              <a:buFont typeface="Arial"/>
              <a:buChar char="•"/>
            </a:pPr>
            <a:r>
              <a:rPr b="1" lang="en-IN" sz="2800">
                <a:latin typeface="Gill Sans"/>
                <a:ea typeface="Gill Sans"/>
                <a:cs typeface="Gill Sans"/>
                <a:sym typeface="Gill Sans"/>
              </a:rPr>
              <a:t>Function</a:t>
            </a:r>
            <a:r>
              <a:rPr lang="en-IN" sz="2800">
                <a:latin typeface="Gill Sans"/>
                <a:ea typeface="Gill Sans"/>
                <a:cs typeface="Gill Sans"/>
                <a:sym typeface="Gill Sans"/>
              </a:rPr>
              <a:t>: It constantly scans the environment for important information and quickly detects changes.</a:t>
            </a:r>
            <a:endParaRPr/>
          </a:p>
          <a:p>
            <a:pPr indent="0" lvl="0" marL="0" rtl="0" algn="l">
              <a:spcBef>
                <a:spcPts val="1000"/>
              </a:spcBef>
              <a:spcAft>
                <a:spcPts val="0"/>
              </a:spcAft>
              <a:buSzPts val="1800"/>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3"/>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200"/>
              <a:buFont typeface="Gill Sans"/>
              <a:buNone/>
            </a:pPr>
            <a:r>
              <a:rPr b="0" lang="en-IN" sz="3200">
                <a:latin typeface="Gill Sans"/>
                <a:ea typeface="Gill Sans"/>
                <a:cs typeface="Gill Sans"/>
                <a:sym typeface="Gill Sans"/>
              </a:rPr>
              <a:t>Important Human Characteristics in Design </a:t>
            </a:r>
            <a:br>
              <a:rPr lang="en-IN"/>
            </a:br>
            <a:endParaRPr/>
          </a:p>
        </p:txBody>
      </p:sp>
      <p:sp>
        <p:nvSpPr>
          <p:cNvPr id="315" name="Google Shape;315;p43"/>
          <p:cNvSpPr txBox="1"/>
          <p:nvPr>
            <p:ph idx="1" type="body"/>
          </p:nvPr>
        </p:nvSpPr>
        <p:spPr>
          <a:xfrm>
            <a:off x="1200150" y="1360170"/>
            <a:ext cx="10304462" cy="5257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2800"/>
              <a:buNone/>
            </a:pPr>
            <a:r>
              <a:rPr b="1" lang="en-IN" sz="2800">
                <a:latin typeface="Gill Sans"/>
                <a:ea typeface="Gill Sans"/>
                <a:cs typeface="Gill Sans"/>
                <a:sym typeface="Gill Sans"/>
              </a:rPr>
              <a:t>3.Sensory Storage </a:t>
            </a:r>
            <a:endParaRPr/>
          </a:p>
          <a:p>
            <a:pPr indent="-342900" lvl="0" marL="342900" rtl="0" algn="l">
              <a:spcBef>
                <a:spcPts val="1000"/>
              </a:spcBef>
              <a:spcAft>
                <a:spcPts val="0"/>
              </a:spcAft>
              <a:buSzPts val="2800"/>
              <a:buChar char="🠶"/>
            </a:pPr>
            <a:r>
              <a:rPr b="1" lang="en-IN" sz="2800">
                <a:latin typeface="Gill Sans"/>
                <a:ea typeface="Gill Sans"/>
                <a:cs typeface="Gill Sans"/>
                <a:sym typeface="Gill Sans"/>
              </a:rPr>
              <a:t>Why Designers Need to Consider Sensory Storage:</a:t>
            </a:r>
            <a:endParaRPr sz="2800">
              <a:latin typeface="Gill Sans"/>
              <a:ea typeface="Gill Sans"/>
              <a:cs typeface="Gill Sans"/>
              <a:sym typeface="Gill Sans"/>
            </a:endParaRPr>
          </a:p>
          <a:p>
            <a:pPr indent="-342900" lvl="0" marL="342900" rtl="0" algn="l">
              <a:spcBef>
                <a:spcPts val="1000"/>
              </a:spcBef>
              <a:spcAft>
                <a:spcPts val="0"/>
              </a:spcAft>
              <a:buSzPts val="2800"/>
              <a:buFont typeface="Century Gothic"/>
              <a:buAutoNum type="arabicPeriod"/>
            </a:pPr>
            <a:r>
              <a:rPr b="1" lang="en-IN" sz="2800">
                <a:latin typeface="Gill Sans"/>
                <a:ea typeface="Gill Sans"/>
                <a:cs typeface="Gill Sans"/>
                <a:sym typeface="Gill Sans"/>
              </a:rPr>
              <a:t>Automatic and Unconscious</a:t>
            </a:r>
            <a:r>
              <a:rPr lang="en-IN" sz="2800">
                <a:latin typeface="Gill Sans"/>
                <a:ea typeface="Gill Sans"/>
                <a:cs typeface="Gill Sans"/>
                <a:sym typeface="Gill Sans"/>
              </a:rPr>
              <a:t>: Since sensory storage works without conscious thought, users can easily get overwhelmed by too much information or visual clutter.</a:t>
            </a:r>
            <a:endParaRPr/>
          </a:p>
          <a:p>
            <a:pPr indent="-342900" lvl="0" marL="342900" rtl="0" algn="l">
              <a:spcBef>
                <a:spcPts val="1000"/>
              </a:spcBef>
              <a:spcAft>
                <a:spcPts val="0"/>
              </a:spcAft>
              <a:buSzPts val="2800"/>
              <a:buFont typeface="Century Gothic"/>
              <a:buAutoNum type="arabicPeriod"/>
            </a:pPr>
            <a:r>
              <a:rPr b="1" lang="en-IN" sz="2800">
                <a:latin typeface="Gill Sans"/>
                <a:ea typeface="Gill Sans"/>
                <a:cs typeface="Gill Sans"/>
                <a:sym typeface="Gill Sans"/>
              </a:rPr>
              <a:t>Quick to Detect Changes</a:t>
            </a:r>
            <a:r>
              <a:rPr lang="en-IN" sz="2800">
                <a:latin typeface="Gill Sans"/>
                <a:ea typeface="Gill Sans"/>
                <a:cs typeface="Gill Sans"/>
                <a:sym typeface="Gill Sans"/>
              </a:rPr>
              <a:t>: Interfaces should highlight changes or important information quickly and clearly so users can notice them easily.</a:t>
            </a:r>
            <a:endParaRPr/>
          </a:p>
          <a:p>
            <a:pPr indent="-342900" lvl="0" marL="342900" rtl="0" algn="l">
              <a:spcBef>
                <a:spcPts val="1000"/>
              </a:spcBef>
              <a:spcAft>
                <a:spcPts val="0"/>
              </a:spcAft>
              <a:buSzPts val="2800"/>
              <a:buFont typeface="Century Gothic"/>
              <a:buAutoNum type="arabicPeriod"/>
            </a:pPr>
            <a:r>
              <a:rPr b="1" lang="en-IN" sz="2800">
                <a:latin typeface="Gill Sans"/>
                <a:ea typeface="Gill Sans"/>
                <a:cs typeface="Gill Sans"/>
                <a:sym typeface="Gill Sans"/>
              </a:rPr>
              <a:t>Noise Overload</a:t>
            </a:r>
            <a:r>
              <a:rPr lang="en-IN" sz="2800">
                <a:latin typeface="Gill Sans"/>
                <a:ea typeface="Gill Sans"/>
                <a:cs typeface="Gill Sans"/>
                <a:sym typeface="Gill Sans"/>
              </a:rPr>
              <a:t>: Excessive irrelevant information can make it harder for users to focus on what’s important.</a:t>
            </a:r>
            <a:endParaRPr/>
          </a:p>
          <a:p>
            <a:pPr indent="0" lvl="0" marL="0" rtl="0" algn="l">
              <a:spcBef>
                <a:spcPts val="1000"/>
              </a:spcBef>
              <a:spcAft>
                <a:spcPts val="0"/>
              </a:spcAft>
              <a:buSzPts val="1800"/>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4"/>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200"/>
              <a:buFont typeface="Gill Sans"/>
              <a:buNone/>
            </a:pPr>
            <a:r>
              <a:rPr b="0" lang="en-IN" sz="3200">
                <a:latin typeface="Gill Sans"/>
                <a:ea typeface="Gill Sans"/>
                <a:cs typeface="Gill Sans"/>
                <a:sym typeface="Gill Sans"/>
              </a:rPr>
              <a:t>Important Human Characteristics in Design </a:t>
            </a:r>
            <a:br>
              <a:rPr lang="en-IN"/>
            </a:br>
            <a:endParaRPr/>
          </a:p>
        </p:txBody>
      </p:sp>
      <p:sp>
        <p:nvSpPr>
          <p:cNvPr id="321" name="Google Shape;321;p44"/>
          <p:cNvSpPr txBox="1"/>
          <p:nvPr>
            <p:ph idx="1" type="body"/>
          </p:nvPr>
        </p:nvSpPr>
        <p:spPr>
          <a:xfrm>
            <a:off x="1200150" y="1360170"/>
            <a:ext cx="10304462" cy="5257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2800"/>
              <a:buNone/>
            </a:pPr>
            <a:r>
              <a:rPr b="1" lang="en-IN" sz="2800">
                <a:latin typeface="Gill Sans"/>
                <a:ea typeface="Gill Sans"/>
                <a:cs typeface="Gill Sans"/>
                <a:sym typeface="Gill Sans"/>
              </a:rPr>
              <a:t>3.Sensory Storage </a:t>
            </a:r>
            <a:endParaRPr/>
          </a:p>
          <a:p>
            <a:pPr indent="-342900" lvl="0" marL="342900" rtl="0" algn="l">
              <a:spcBef>
                <a:spcPts val="1000"/>
              </a:spcBef>
              <a:spcAft>
                <a:spcPts val="0"/>
              </a:spcAft>
              <a:buSzPts val="2800"/>
              <a:buChar char="🠶"/>
            </a:pPr>
            <a:r>
              <a:rPr b="1" lang="en-IN" sz="2800">
                <a:latin typeface="Gill Sans"/>
                <a:ea typeface="Gill Sans"/>
                <a:cs typeface="Gill Sans"/>
                <a:sym typeface="Gill Sans"/>
              </a:rPr>
              <a:t>Design Strategies for Sensory Storage:</a:t>
            </a:r>
            <a:endParaRPr sz="2800">
              <a:latin typeface="Gill Sans"/>
              <a:ea typeface="Gill Sans"/>
              <a:cs typeface="Gill Sans"/>
              <a:sym typeface="Gill Sans"/>
            </a:endParaRPr>
          </a:p>
          <a:p>
            <a:pPr indent="-342900" lvl="0" marL="342900" rtl="0" algn="l">
              <a:spcBef>
                <a:spcPts val="1000"/>
              </a:spcBef>
              <a:spcAft>
                <a:spcPts val="0"/>
              </a:spcAft>
              <a:buSzPts val="2800"/>
              <a:buFont typeface="Arial"/>
              <a:buChar char="•"/>
            </a:pPr>
            <a:r>
              <a:rPr b="1" lang="en-IN" sz="2800">
                <a:latin typeface="Gill Sans"/>
                <a:ea typeface="Gill Sans"/>
                <a:cs typeface="Gill Sans"/>
                <a:sym typeface="Gill Sans"/>
              </a:rPr>
              <a:t>Minimize Clutter</a:t>
            </a:r>
            <a:r>
              <a:rPr lang="en-IN" sz="2800">
                <a:latin typeface="Gill Sans"/>
                <a:ea typeface="Gill Sans"/>
                <a:cs typeface="Gill Sans"/>
                <a:sym typeface="Gill Sans"/>
              </a:rPr>
              <a:t>: Keep the interface simple and relevant.</a:t>
            </a:r>
            <a:endParaRPr/>
          </a:p>
          <a:p>
            <a:pPr indent="-285750" lvl="1" marL="742950" rtl="0" algn="l">
              <a:spcBef>
                <a:spcPts val="1000"/>
              </a:spcBef>
              <a:spcAft>
                <a:spcPts val="0"/>
              </a:spcAft>
              <a:buSzPts val="2400"/>
              <a:buFont typeface="Arial"/>
              <a:buChar char="•"/>
            </a:pPr>
            <a:r>
              <a:rPr b="1" lang="en-IN" sz="2400">
                <a:latin typeface="Gill Sans"/>
                <a:ea typeface="Gill Sans"/>
                <a:cs typeface="Gill Sans"/>
                <a:sym typeface="Gill Sans"/>
              </a:rPr>
              <a:t>Example</a:t>
            </a:r>
            <a:r>
              <a:rPr lang="en-IN" sz="2400">
                <a:latin typeface="Gill Sans"/>
                <a:ea typeface="Gill Sans"/>
                <a:cs typeface="Gill Sans"/>
                <a:sym typeface="Gill Sans"/>
              </a:rPr>
              <a:t>: Use only necessary buttons and links.</a:t>
            </a:r>
            <a:endParaRPr/>
          </a:p>
          <a:p>
            <a:pPr indent="-342900" lvl="0" marL="342900" rtl="0" algn="l">
              <a:spcBef>
                <a:spcPts val="1000"/>
              </a:spcBef>
              <a:spcAft>
                <a:spcPts val="0"/>
              </a:spcAft>
              <a:buSzPts val="2800"/>
              <a:buFont typeface="Arial"/>
              <a:buChar char="•"/>
            </a:pPr>
            <a:r>
              <a:rPr b="1" lang="en-IN" sz="2800">
                <a:latin typeface="Gill Sans"/>
                <a:ea typeface="Gill Sans"/>
                <a:cs typeface="Gill Sans"/>
                <a:sym typeface="Gill Sans"/>
              </a:rPr>
              <a:t>Highlight Key Information</a:t>
            </a:r>
            <a:r>
              <a:rPr lang="en-IN" sz="2800">
                <a:latin typeface="Gill Sans"/>
                <a:ea typeface="Gill Sans"/>
                <a:cs typeface="Gill Sans"/>
                <a:sym typeface="Gill Sans"/>
              </a:rPr>
              <a:t>: Make important details stand out.</a:t>
            </a:r>
            <a:endParaRPr/>
          </a:p>
          <a:p>
            <a:pPr indent="-285750" lvl="1" marL="742950" rtl="0" algn="l">
              <a:spcBef>
                <a:spcPts val="1000"/>
              </a:spcBef>
              <a:spcAft>
                <a:spcPts val="0"/>
              </a:spcAft>
              <a:buSzPts val="2400"/>
              <a:buFont typeface="Arial"/>
              <a:buChar char="•"/>
            </a:pPr>
            <a:r>
              <a:rPr b="1" lang="en-IN" sz="2400">
                <a:latin typeface="Gill Sans"/>
                <a:ea typeface="Gill Sans"/>
                <a:cs typeface="Gill Sans"/>
                <a:sym typeface="Gill Sans"/>
              </a:rPr>
              <a:t>Example</a:t>
            </a:r>
            <a:r>
              <a:rPr lang="en-IN" sz="2400">
                <a:latin typeface="Gill Sans"/>
                <a:ea typeface="Gill Sans"/>
                <a:cs typeface="Gill Sans"/>
                <a:sym typeface="Gill Sans"/>
              </a:rPr>
              <a:t>: Use bold text or contrasting colors for alerts.</a:t>
            </a:r>
            <a:endParaRPr/>
          </a:p>
          <a:p>
            <a:pPr indent="-342900" lvl="0" marL="342900" rtl="0" algn="l">
              <a:spcBef>
                <a:spcPts val="1000"/>
              </a:spcBef>
              <a:spcAft>
                <a:spcPts val="0"/>
              </a:spcAft>
              <a:buSzPts val="2800"/>
              <a:buFont typeface="Arial"/>
              <a:buChar char="•"/>
            </a:pPr>
            <a:r>
              <a:rPr b="1" lang="en-IN" sz="2800">
                <a:latin typeface="Gill Sans"/>
                <a:ea typeface="Gill Sans"/>
                <a:cs typeface="Gill Sans"/>
                <a:sym typeface="Gill Sans"/>
              </a:rPr>
              <a:t>Reduce Unnecessary Elements</a:t>
            </a:r>
            <a:r>
              <a:rPr lang="en-IN" sz="2800">
                <a:latin typeface="Gill Sans"/>
                <a:ea typeface="Gill Sans"/>
                <a:cs typeface="Gill Sans"/>
                <a:sym typeface="Gill Sans"/>
              </a:rPr>
              <a:t>: Avoid overloading users with too many options or decorations.</a:t>
            </a:r>
            <a:endParaRPr/>
          </a:p>
          <a:p>
            <a:pPr indent="-285750" lvl="1" marL="742950" rtl="0" algn="l">
              <a:spcBef>
                <a:spcPts val="1000"/>
              </a:spcBef>
              <a:spcAft>
                <a:spcPts val="0"/>
              </a:spcAft>
              <a:buSzPts val="2400"/>
              <a:buFont typeface="Arial"/>
              <a:buChar char="•"/>
            </a:pPr>
            <a:r>
              <a:rPr b="1" lang="en-IN" sz="2400">
                <a:latin typeface="Gill Sans"/>
                <a:ea typeface="Gill Sans"/>
                <a:cs typeface="Gill Sans"/>
                <a:sym typeface="Gill Sans"/>
              </a:rPr>
              <a:t>Example</a:t>
            </a:r>
            <a:r>
              <a:rPr lang="en-IN" sz="2400">
                <a:latin typeface="Gill Sans"/>
                <a:ea typeface="Gill Sans"/>
                <a:cs typeface="Gill Sans"/>
                <a:sym typeface="Gill Sans"/>
              </a:rPr>
              <a:t>: Limit the number of animations or flashing elements.</a:t>
            </a:r>
            <a:endParaRPr/>
          </a:p>
          <a:p>
            <a:pPr indent="0" lvl="0" marL="0" rtl="0" algn="l">
              <a:spcBef>
                <a:spcPts val="1000"/>
              </a:spcBef>
              <a:spcAft>
                <a:spcPts val="0"/>
              </a:spcAft>
              <a:buSzPts val="1800"/>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5"/>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200"/>
              <a:buFont typeface="Gill Sans"/>
              <a:buNone/>
            </a:pPr>
            <a:r>
              <a:rPr b="0" lang="en-IN" sz="3200">
                <a:latin typeface="Gill Sans"/>
                <a:ea typeface="Gill Sans"/>
                <a:cs typeface="Gill Sans"/>
                <a:sym typeface="Gill Sans"/>
              </a:rPr>
              <a:t>Important Human Characteristics in Design </a:t>
            </a:r>
            <a:br>
              <a:rPr lang="en-IN"/>
            </a:br>
            <a:endParaRPr/>
          </a:p>
        </p:txBody>
      </p:sp>
      <p:sp>
        <p:nvSpPr>
          <p:cNvPr id="327" name="Google Shape;327;p45"/>
          <p:cNvSpPr txBox="1"/>
          <p:nvPr>
            <p:ph idx="1" type="body"/>
          </p:nvPr>
        </p:nvSpPr>
        <p:spPr>
          <a:xfrm>
            <a:off x="1200150" y="1360170"/>
            <a:ext cx="10304462" cy="52578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3200"/>
              <a:buChar char="🠶"/>
            </a:pPr>
            <a:r>
              <a:rPr b="1" lang="en-IN" sz="3200">
                <a:latin typeface="Gill Sans"/>
                <a:ea typeface="Gill Sans"/>
                <a:cs typeface="Gill Sans"/>
                <a:sym typeface="Gill Sans"/>
              </a:rPr>
              <a:t>Visual Acuity:</a:t>
            </a:r>
            <a:endParaRPr sz="3200">
              <a:latin typeface="Gill Sans"/>
              <a:ea typeface="Gill Sans"/>
              <a:cs typeface="Gill Sans"/>
              <a:sym typeface="Gill Sans"/>
            </a:endParaRPr>
          </a:p>
          <a:p>
            <a:pPr indent="-342900" lvl="0" marL="342900" rtl="0" algn="l">
              <a:spcBef>
                <a:spcPts val="1000"/>
              </a:spcBef>
              <a:spcAft>
                <a:spcPts val="0"/>
              </a:spcAft>
              <a:buSzPts val="3200"/>
              <a:buFont typeface="Arial"/>
              <a:buChar char="•"/>
            </a:pPr>
            <a:r>
              <a:rPr b="1" lang="en-IN" sz="3200">
                <a:latin typeface="Gill Sans"/>
                <a:ea typeface="Gill Sans"/>
                <a:cs typeface="Gill Sans"/>
                <a:sym typeface="Gill Sans"/>
              </a:rPr>
              <a:t>Definition</a:t>
            </a:r>
            <a:r>
              <a:rPr lang="en-IN" sz="3200">
                <a:latin typeface="Gill Sans"/>
                <a:ea typeface="Gill Sans"/>
                <a:cs typeface="Gill Sans"/>
                <a:sym typeface="Gill Sans"/>
              </a:rPr>
              <a:t>: Visual acuity is the eye's ability to see details clearly. It means that objects become clearer as we focus directly on them and blurrier as we look away.</a:t>
            </a:r>
            <a:endParaRPr/>
          </a:p>
          <a:p>
            <a:pPr indent="0" lvl="0" marL="0" rtl="0" algn="l">
              <a:spcBef>
                <a:spcPts val="1000"/>
              </a:spcBef>
              <a:spcAft>
                <a:spcPts val="0"/>
              </a:spcAft>
              <a:buSzPts val="1800"/>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46"/>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200"/>
              <a:buFont typeface="Gill Sans"/>
              <a:buNone/>
            </a:pPr>
            <a:r>
              <a:rPr b="0" lang="en-IN" sz="3200">
                <a:latin typeface="Gill Sans"/>
                <a:ea typeface="Gill Sans"/>
                <a:cs typeface="Gill Sans"/>
                <a:sym typeface="Gill Sans"/>
              </a:rPr>
              <a:t>Important Human Characteristics in Design </a:t>
            </a:r>
            <a:br>
              <a:rPr lang="en-IN"/>
            </a:br>
            <a:endParaRPr/>
          </a:p>
        </p:txBody>
      </p:sp>
      <p:sp>
        <p:nvSpPr>
          <p:cNvPr id="333" name="Google Shape;333;p46"/>
          <p:cNvSpPr txBox="1"/>
          <p:nvPr>
            <p:ph idx="1" type="body"/>
          </p:nvPr>
        </p:nvSpPr>
        <p:spPr>
          <a:xfrm>
            <a:off x="1200150" y="1360170"/>
            <a:ext cx="10304462" cy="52578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3200"/>
              <a:buChar char="🠶"/>
            </a:pPr>
            <a:r>
              <a:rPr b="1" lang="en-IN" sz="3200">
                <a:latin typeface="Gill Sans"/>
                <a:ea typeface="Gill Sans"/>
                <a:cs typeface="Gill Sans"/>
                <a:sym typeface="Gill Sans"/>
              </a:rPr>
              <a:t>Visual Acuity characteristics</a:t>
            </a:r>
            <a:endParaRPr/>
          </a:p>
          <a:p>
            <a:pPr indent="-342900" lvl="0" marL="342900" rtl="0" algn="l">
              <a:spcBef>
                <a:spcPts val="1000"/>
              </a:spcBef>
              <a:spcAft>
                <a:spcPts val="0"/>
              </a:spcAft>
              <a:buSzPts val="3200"/>
              <a:buChar char="🠶"/>
            </a:pPr>
            <a:r>
              <a:rPr b="1" lang="en-IN" sz="3200">
                <a:latin typeface="Gill Sans"/>
                <a:ea typeface="Gill Sans"/>
                <a:cs typeface="Gill Sans"/>
                <a:sym typeface="Gill Sans"/>
              </a:rPr>
              <a:t>Focus and Clarity (</a:t>
            </a:r>
            <a:r>
              <a:rPr lang="en-IN" sz="3200">
                <a:latin typeface="Gill Sans"/>
                <a:ea typeface="Gill Sans"/>
                <a:cs typeface="Gill Sans"/>
                <a:sym typeface="Gill Sans"/>
              </a:rPr>
              <a:t>The closer an object is to the center of our gaze (the fixation point), the clearer it appears. The further away it is, the less distinct it becomes.)</a:t>
            </a:r>
            <a:endParaRPr sz="3200"/>
          </a:p>
          <a:p>
            <a:pPr indent="-342900" lvl="0" marL="342900" rtl="0" algn="l">
              <a:spcBef>
                <a:spcPts val="1000"/>
              </a:spcBef>
              <a:spcAft>
                <a:spcPts val="0"/>
              </a:spcAft>
              <a:buSzPts val="3200"/>
              <a:buFont typeface="Arial"/>
              <a:buChar char="•"/>
            </a:pPr>
            <a:r>
              <a:rPr b="1" lang="en-IN" sz="3200">
                <a:latin typeface="Gill Sans"/>
                <a:ea typeface="Gill Sans"/>
                <a:cs typeface="Gill Sans"/>
                <a:sym typeface="Gill Sans"/>
              </a:rPr>
              <a:t>Optimum Area</a:t>
            </a:r>
            <a:r>
              <a:rPr lang="en-IN" sz="3200">
                <a:latin typeface="Gill Sans"/>
                <a:ea typeface="Gill Sans"/>
                <a:cs typeface="Gill Sans"/>
                <a:sym typeface="Gill Sans"/>
              </a:rPr>
              <a:t>: The optimal area where we see best is within a small circle around our focal point, about 5 degrees in diameter.</a:t>
            </a:r>
            <a:endParaRPr/>
          </a:p>
          <a:p>
            <a:pPr indent="-139700" lvl="0" marL="342900" rtl="0" algn="l">
              <a:spcBef>
                <a:spcPts val="1000"/>
              </a:spcBef>
              <a:spcAft>
                <a:spcPts val="0"/>
              </a:spcAft>
              <a:buSzPts val="3200"/>
              <a:buNone/>
            </a:pPr>
            <a:r>
              <a:t/>
            </a:r>
            <a:endParaRPr sz="3200">
              <a:latin typeface="Gill Sans"/>
              <a:ea typeface="Gill Sans"/>
              <a:cs typeface="Gill Sans"/>
              <a:sym typeface="Gill Sans"/>
            </a:endParaRPr>
          </a:p>
          <a:p>
            <a:pPr indent="0" lvl="0" marL="0" rtl="0" algn="l">
              <a:spcBef>
                <a:spcPts val="1000"/>
              </a:spcBef>
              <a:spcAft>
                <a:spcPts val="0"/>
              </a:spcAft>
              <a:buSzPts val="18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0"/>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b="0" lang="en-IN">
                <a:latin typeface="Gill Sans"/>
                <a:ea typeface="Gill Sans"/>
                <a:cs typeface="Gill Sans"/>
                <a:sym typeface="Gill Sans"/>
              </a:rPr>
              <a:t>Why People Have Trouble with Computers </a:t>
            </a:r>
            <a:br>
              <a:rPr lang="en-IN"/>
            </a:br>
            <a:endParaRPr/>
          </a:p>
        </p:txBody>
      </p:sp>
      <p:sp>
        <p:nvSpPr>
          <p:cNvPr id="177" name="Google Shape;177;p20"/>
          <p:cNvSpPr txBox="1"/>
          <p:nvPr>
            <p:ph idx="1" type="body"/>
          </p:nvPr>
        </p:nvSpPr>
        <p:spPr>
          <a:xfrm>
            <a:off x="532015" y="1246909"/>
            <a:ext cx="10972597" cy="5611091"/>
          </a:xfrm>
          <a:prstGeom prst="rect">
            <a:avLst/>
          </a:prstGeom>
          <a:noFill/>
          <a:ln>
            <a:noFill/>
          </a:ln>
        </p:spPr>
        <p:txBody>
          <a:bodyPr anchorCtr="0" anchor="t" bIns="45700" lIns="91425" spcFirstLastPara="1" rIns="91425" wrap="square" tIns="45700">
            <a:normAutofit/>
          </a:bodyPr>
          <a:lstStyle/>
          <a:p>
            <a:pPr indent="-342900" lvl="0" marL="342900" rtl="0" algn="just">
              <a:spcBef>
                <a:spcPts val="0"/>
              </a:spcBef>
              <a:spcAft>
                <a:spcPts val="0"/>
              </a:spcAft>
              <a:buSzPts val="2800"/>
              <a:buChar char="🠶"/>
            </a:pPr>
            <a:r>
              <a:rPr b="1" lang="en-IN" sz="2800">
                <a:latin typeface="Gill Sans"/>
                <a:ea typeface="Gill Sans"/>
                <a:cs typeface="Gill Sans"/>
                <a:sym typeface="Gill Sans"/>
              </a:rPr>
              <a:t>Historical Context</a:t>
            </a:r>
            <a:endParaRPr/>
          </a:p>
          <a:p>
            <a:pPr indent="-342900" lvl="0" marL="342900" rtl="0" algn="just">
              <a:spcBef>
                <a:spcPts val="1000"/>
              </a:spcBef>
              <a:spcAft>
                <a:spcPts val="0"/>
              </a:spcAft>
              <a:buSzPts val="2800"/>
              <a:buFont typeface="Arial"/>
              <a:buChar char="•"/>
            </a:pPr>
            <a:r>
              <a:rPr b="1" lang="en-IN" sz="2800">
                <a:latin typeface="Gill Sans"/>
                <a:ea typeface="Gill Sans"/>
                <a:cs typeface="Gill Sans"/>
                <a:sym typeface="Gill Sans"/>
              </a:rPr>
              <a:t>Old Design Practices</a:t>
            </a:r>
            <a:r>
              <a:rPr lang="en-IN" sz="2800">
                <a:latin typeface="Gill Sans"/>
                <a:ea typeface="Gill Sans"/>
                <a:cs typeface="Gill Sans"/>
                <a:sym typeface="Gill Sans"/>
              </a:rPr>
              <a:t>: In the past, computer systems were designed mostly by programmers and system designers who knew a lot about technology but not much about how people use computers.</a:t>
            </a:r>
            <a:endParaRPr/>
          </a:p>
          <a:p>
            <a:pPr indent="-342900" lvl="0" marL="342900" rtl="0" algn="just">
              <a:spcBef>
                <a:spcPts val="1000"/>
              </a:spcBef>
              <a:spcAft>
                <a:spcPts val="0"/>
              </a:spcAft>
              <a:buSzPts val="2800"/>
              <a:buFont typeface="Arial"/>
              <a:buChar char="•"/>
            </a:pPr>
            <a:r>
              <a:rPr b="1" lang="en-IN" sz="2800">
                <a:latin typeface="Gill Sans"/>
                <a:ea typeface="Gill Sans"/>
                <a:cs typeface="Gill Sans"/>
                <a:sym typeface="Gill Sans"/>
              </a:rPr>
              <a:t>Recent Changes</a:t>
            </a:r>
            <a:r>
              <a:rPr lang="en-IN" sz="2800">
                <a:latin typeface="Gill Sans"/>
                <a:ea typeface="Gill Sans"/>
                <a:cs typeface="Gill Sans"/>
                <a:sym typeface="Gill Sans"/>
              </a:rPr>
              <a:t>: Nowadays, with the rise of the Internet and graphical interfaces, graphic artists have joined design teams. However, like their predecessors, they often lack training in making systems easy to use.</a:t>
            </a:r>
            <a:endParaRPr/>
          </a:p>
          <a:p>
            <a:pPr indent="-228600" lvl="0" marL="342900" rtl="0" algn="just">
              <a:spcBef>
                <a:spcPts val="1000"/>
              </a:spcBef>
              <a:spcAft>
                <a:spcPts val="0"/>
              </a:spcAft>
              <a:buSzPts val="1800"/>
              <a:buNone/>
            </a:pPr>
            <a:r>
              <a:t/>
            </a:r>
            <a:endParaRPr>
              <a:latin typeface="Gill Sans"/>
              <a:ea typeface="Gill Sans"/>
              <a:cs typeface="Gill Sans"/>
              <a:sym typeface="Gill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7"/>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200"/>
              <a:buFont typeface="Gill Sans"/>
              <a:buNone/>
            </a:pPr>
            <a:r>
              <a:rPr b="0" lang="en-IN" sz="3200">
                <a:latin typeface="Gill Sans"/>
                <a:ea typeface="Gill Sans"/>
                <a:cs typeface="Gill Sans"/>
                <a:sym typeface="Gill Sans"/>
              </a:rPr>
              <a:t>Important Human Characteristics in Design </a:t>
            </a:r>
            <a:br>
              <a:rPr lang="en-IN"/>
            </a:br>
            <a:endParaRPr/>
          </a:p>
        </p:txBody>
      </p:sp>
      <p:sp>
        <p:nvSpPr>
          <p:cNvPr id="339" name="Google Shape;339;p47"/>
          <p:cNvSpPr txBox="1"/>
          <p:nvPr>
            <p:ph idx="1" type="body"/>
          </p:nvPr>
        </p:nvSpPr>
        <p:spPr>
          <a:xfrm>
            <a:off x="1200150" y="1360170"/>
            <a:ext cx="10304462" cy="52578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3200"/>
              <a:buChar char="🠶"/>
            </a:pPr>
            <a:r>
              <a:rPr b="1" lang="en-IN" sz="3200">
                <a:latin typeface="Gill Sans"/>
                <a:ea typeface="Gill Sans"/>
                <a:cs typeface="Gill Sans"/>
                <a:sym typeface="Gill Sans"/>
              </a:rPr>
              <a:t>Visual Acuity characteristics</a:t>
            </a:r>
            <a:endParaRPr/>
          </a:p>
          <a:p>
            <a:pPr indent="-342900" lvl="0" marL="342900" rtl="0" algn="l">
              <a:spcBef>
                <a:spcPts val="1000"/>
              </a:spcBef>
              <a:spcAft>
                <a:spcPts val="0"/>
              </a:spcAft>
              <a:buSzPts val="3200"/>
              <a:buChar char="🠶"/>
            </a:pPr>
            <a:r>
              <a:rPr b="1" lang="en-IN" sz="3200">
                <a:latin typeface="Gill Sans"/>
                <a:ea typeface="Gill Sans"/>
                <a:cs typeface="Gill Sans"/>
                <a:sym typeface="Gill Sans"/>
              </a:rPr>
              <a:t>Implications for Design</a:t>
            </a:r>
            <a:r>
              <a:rPr lang="en-IN" sz="3200">
                <a:latin typeface="Gill Sans"/>
                <a:ea typeface="Gill Sans"/>
                <a:cs typeface="Gill Sans"/>
                <a:sym typeface="Gill Sans"/>
              </a:rPr>
              <a:t>:Place the most important information within this small circle to ensure it’s easily readable</a:t>
            </a:r>
            <a:endParaRPr/>
          </a:p>
          <a:p>
            <a:pPr indent="-342900" lvl="0" marL="342900" rtl="0" algn="l">
              <a:spcBef>
                <a:spcPts val="1000"/>
              </a:spcBef>
              <a:spcAft>
                <a:spcPts val="0"/>
              </a:spcAft>
              <a:buSzPts val="3200"/>
              <a:buChar char="🠶"/>
            </a:pPr>
            <a:r>
              <a:rPr b="1" lang="en-IN" sz="3200">
                <a:latin typeface="Gill Sans"/>
                <a:ea typeface="Gill Sans"/>
                <a:cs typeface="Gill Sans"/>
                <a:sym typeface="Gill Sans"/>
              </a:rPr>
              <a:t>Sensitivity and Perception</a:t>
            </a:r>
            <a:r>
              <a:rPr lang="en-IN" sz="3200">
                <a:latin typeface="Gill Sans"/>
                <a:ea typeface="Gill Sans"/>
                <a:cs typeface="Gill Sans"/>
                <a:sym typeface="Gill Sans"/>
              </a:rPr>
              <a:t>: Our eyes are most sensitive to characters or objects closest to the focal point and less so to those at the edges of this optimal circle.</a:t>
            </a:r>
            <a:endParaRPr/>
          </a:p>
          <a:p>
            <a:pPr indent="-139700" lvl="0" marL="342900" rtl="0" algn="l">
              <a:spcBef>
                <a:spcPts val="1000"/>
              </a:spcBef>
              <a:spcAft>
                <a:spcPts val="0"/>
              </a:spcAft>
              <a:buSzPts val="3200"/>
              <a:buNone/>
            </a:pPr>
            <a:r>
              <a:t/>
            </a:r>
            <a:endParaRPr sz="3200"/>
          </a:p>
          <a:p>
            <a:pPr indent="-139700" lvl="0" marL="342900" rtl="0" algn="l">
              <a:spcBef>
                <a:spcPts val="1000"/>
              </a:spcBef>
              <a:spcAft>
                <a:spcPts val="0"/>
              </a:spcAft>
              <a:buSzPts val="3200"/>
              <a:buNone/>
            </a:pPr>
            <a:r>
              <a:t/>
            </a:r>
            <a:endParaRPr sz="3200">
              <a:latin typeface="Gill Sans"/>
              <a:ea typeface="Gill Sans"/>
              <a:cs typeface="Gill Sans"/>
              <a:sym typeface="Gill Sans"/>
            </a:endParaRPr>
          </a:p>
          <a:p>
            <a:pPr indent="0" lvl="0" marL="0" rtl="0" algn="l">
              <a:spcBef>
                <a:spcPts val="1000"/>
              </a:spcBef>
              <a:spcAft>
                <a:spcPts val="0"/>
              </a:spcAft>
              <a:buSzPts val="1800"/>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48"/>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200"/>
              <a:buFont typeface="Gill Sans"/>
              <a:buNone/>
            </a:pPr>
            <a:r>
              <a:rPr b="0" lang="en-IN" sz="3200">
                <a:latin typeface="Gill Sans"/>
                <a:ea typeface="Gill Sans"/>
                <a:cs typeface="Gill Sans"/>
                <a:sym typeface="Gill Sans"/>
              </a:rPr>
              <a:t>Important Human Characteristics in Design </a:t>
            </a:r>
            <a:br>
              <a:rPr lang="en-IN"/>
            </a:br>
            <a:endParaRPr/>
          </a:p>
        </p:txBody>
      </p:sp>
      <p:sp>
        <p:nvSpPr>
          <p:cNvPr id="345" name="Google Shape;345;p48"/>
          <p:cNvSpPr txBox="1"/>
          <p:nvPr>
            <p:ph idx="1" type="body"/>
          </p:nvPr>
        </p:nvSpPr>
        <p:spPr>
          <a:xfrm>
            <a:off x="1200150" y="1360170"/>
            <a:ext cx="10304462" cy="5257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3200"/>
              <a:buNone/>
            </a:pPr>
            <a:r>
              <a:t/>
            </a:r>
            <a:endParaRPr b="1" sz="3200">
              <a:latin typeface="Gill Sans"/>
              <a:ea typeface="Gill Sans"/>
              <a:cs typeface="Gill Sans"/>
              <a:sym typeface="Gill Sans"/>
            </a:endParaRPr>
          </a:p>
          <a:p>
            <a:pPr indent="-342900" lvl="0" marL="342900" rtl="0" algn="l">
              <a:spcBef>
                <a:spcPts val="1000"/>
              </a:spcBef>
              <a:spcAft>
                <a:spcPts val="0"/>
              </a:spcAft>
              <a:buSzPts val="3200"/>
              <a:buChar char="🠶"/>
            </a:pPr>
            <a:r>
              <a:rPr b="1" lang="en-IN" sz="3200">
                <a:latin typeface="Gill Sans"/>
                <a:ea typeface="Gill Sans"/>
                <a:cs typeface="Gill Sans"/>
                <a:sym typeface="Gill Sans"/>
              </a:rPr>
              <a:t>Foveal Vision</a:t>
            </a:r>
            <a:r>
              <a:rPr lang="en-IN" sz="3200">
                <a:latin typeface="Gill Sans"/>
                <a:ea typeface="Gill Sans"/>
                <a:cs typeface="Gill Sans"/>
                <a:sym typeface="Gill Sans"/>
              </a:rPr>
              <a:t>: This is the sharp, detailed vision we use to focus directly on something. It's like the spotlight in our vision, giving us a clear view of the details right in front of us.</a:t>
            </a:r>
            <a:endParaRPr/>
          </a:p>
          <a:p>
            <a:pPr indent="-342900" lvl="0" marL="342900" rtl="0" algn="l">
              <a:spcBef>
                <a:spcPts val="1000"/>
              </a:spcBef>
              <a:spcAft>
                <a:spcPts val="0"/>
              </a:spcAft>
              <a:buSzPts val="3200"/>
              <a:buChar char="🠶"/>
            </a:pPr>
            <a:r>
              <a:rPr b="1" lang="en-IN" sz="3200">
                <a:latin typeface="Gill Sans"/>
                <a:ea typeface="Gill Sans"/>
                <a:cs typeface="Gill Sans"/>
                <a:sym typeface="Gill Sans"/>
              </a:rPr>
              <a:t>Peripheral Vision</a:t>
            </a:r>
            <a:r>
              <a:rPr lang="en-IN" sz="3200">
                <a:latin typeface="Gill Sans"/>
                <a:ea typeface="Gill Sans"/>
                <a:cs typeface="Gill Sans"/>
                <a:sym typeface="Gill Sans"/>
              </a:rPr>
              <a:t>: This is the blurry, less detailed vision that senses things around the edges of where we are looking. It helps us detect motion and see general shapes and patterns, but not fine details.</a:t>
            </a:r>
            <a:endParaRPr/>
          </a:p>
          <a:p>
            <a:pPr indent="-139700" lvl="0" marL="342900" rtl="0" algn="l">
              <a:spcBef>
                <a:spcPts val="1000"/>
              </a:spcBef>
              <a:spcAft>
                <a:spcPts val="0"/>
              </a:spcAft>
              <a:buSzPts val="3200"/>
              <a:buNone/>
            </a:pPr>
            <a:r>
              <a:t/>
            </a:r>
            <a:endParaRPr sz="3200"/>
          </a:p>
          <a:p>
            <a:pPr indent="-139700" lvl="0" marL="342900" rtl="0" algn="l">
              <a:spcBef>
                <a:spcPts val="1000"/>
              </a:spcBef>
              <a:spcAft>
                <a:spcPts val="0"/>
              </a:spcAft>
              <a:buSzPts val="3200"/>
              <a:buNone/>
            </a:pPr>
            <a:r>
              <a:t/>
            </a:r>
            <a:endParaRPr sz="3200">
              <a:latin typeface="Gill Sans"/>
              <a:ea typeface="Gill Sans"/>
              <a:cs typeface="Gill Sans"/>
              <a:sym typeface="Gill Sans"/>
            </a:endParaRPr>
          </a:p>
          <a:p>
            <a:pPr indent="0" lvl="0" marL="0" rtl="0" algn="l">
              <a:spcBef>
                <a:spcPts val="1000"/>
              </a:spcBef>
              <a:spcAft>
                <a:spcPts val="0"/>
              </a:spcAft>
              <a:buSzPts val="1800"/>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49"/>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200"/>
              <a:buFont typeface="Gill Sans"/>
              <a:buNone/>
            </a:pPr>
            <a:r>
              <a:rPr b="0" lang="en-IN" sz="3200">
                <a:latin typeface="Gill Sans"/>
                <a:ea typeface="Gill Sans"/>
                <a:cs typeface="Gill Sans"/>
                <a:sym typeface="Gill Sans"/>
              </a:rPr>
              <a:t>Important Human Characteristics in Design </a:t>
            </a:r>
            <a:br>
              <a:rPr lang="en-IN"/>
            </a:br>
            <a:endParaRPr/>
          </a:p>
        </p:txBody>
      </p:sp>
      <p:sp>
        <p:nvSpPr>
          <p:cNvPr id="351" name="Google Shape;351;p49"/>
          <p:cNvSpPr txBox="1"/>
          <p:nvPr>
            <p:ph idx="1" type="body"/>
          </p:nvPr>
        </p:nvSpPr>
        <p:spPr>
          <a:xfrm>
            <a:off x="1200150" y="1360170"/>
            <a:ext cx="10304462" cy="5257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3200"/>
              <a:buNone/>
            </a:pPr>
            <a:r>
              <a:t/>
            </a:r>
            <a:endParaRPr b="1" sz="3200">
              <a:latin typeface="Gill Sans"/>
              <a:ea typeface="Gill Sans"/>
              <a:cs typeface="Gill Sans"/>
              <a:sym typeface="Gill Sans"/>
            </a:endParaRPr>
          </a:p>
          <a:p>
            <a:pPr indent="-342900" lvl="0" marL="342900" rtl="0" algn="l">
              <a:spcBef>
                <a:spcPts val="1000"/>
              </a:spcBef>
              <a:spcAft>
                <a:spcPts val="0"/>
              </a:spcAft>
              <a:buSzPts val="3600"/>
              <a:buChar char="🠶"/>
            </a:pPr>
            <a:r>
              <a:rPr lang="en-IN" sz="3600">
                <a:latin typeface="Gill Sans"/>
                <a:ea typeface="Gill Sans"/>
                <a:cs typeface="Gill Sans"/>
                <a:sym typeface="Gill Sans"/>
              </a:rPr>
              <a:t>Peripheral vision can distract us from what we are focusing on with our foveal vision, especially if there is movement.</a:t>
            </a:r>
            <a:endParaRPr/>
          </a:p>
          <a:p>
            <a:pPr indent="-342900" lvl="0" marL="342900" rtl="0" algn="l">
              <a:spcBef>
                <a:spcPts val="1000"/>
              </a:spcBef>
              <a:spcAft>
                <a:spcPts val="0"/>
              </a:spcAft>
              <a:buSzPts val="3600"/>
              <a:buChar char="🠶"/>
            </a:pPr>
            <a:r>
              <a:rPr lang="en-IN" sz="3600">
                <a:latin typeface="Gill Sans"/>
                <a:ea typeface="Gill Sans"/>
                <a:cs typeface="Gill Sans"/>
                <a:sym typeface="Gill Sans"/>
              </a:rPr>
              <a:t>Use peripheral vision to guide users’ eyes through a screen with patterns and alignments.</a:t>
            </a:r>
            <a:endParaRPr/>
          </a:p>
          <a:p>
            <a:pPr indent="-139700" lvl="0" marL="342900" rtl="0" algn="l">
              <a:spcBef>
                <a:spcPts val="1000"/>
              </a:spcBef>
              <a:spcAft>
                <a:spcPts val="0"/>
              </a:spcAft>
              <a:buSzPts val="3200"/>
              <a:buNone/>
            </a:pPr>
            <a:r>
              <a:t/>
            </a:r>
            <a:endParaRPr sz="3200">
              <a:latin typeface="Gill Sans"/>
              <a:ea typeface="Gill Sans"/>
              <a:cs typeface="Gill Sans"/>
              <a:sym typeface="Gill Sans"/>
            </a:endParaRPr>
          </a:p>
          <a:p>
            <a:pPr indent="0" lvl="0" marL="0" rtl="0" algn="l">
              <a:spcBef>
                <a:spcPts val="1000"/>
              </a:spcBef>
              <a:spcAft>
                <a:spcPts val="0"/>
              </a:spcAft>
              <a:buSzPts val="1800"/>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50"/>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200"/>
              <a:buFont typeface="Gill Sans"/>
              <a:buNone/>
            </a:pPr>
            <a:r>
              <a:rPr b="0" lang="en-IN" sz="3200">
                <a:latin typeface="Gill Sans"/>
                <a:ea typeface="Gill Sans"/>
                <a:cs typeface="Gill Sans"/>
                <a:sym typeface="Gill Sans"/>
              </a:rPr>
              <a:t>Important Human Characteristics in Design </a:t>
            </a:r>
            <a:br>
              <a:rPr lang="en-IN"/>
            </a:br>
            <a:endParaRPr/>
          </a:p>
        </p:txBody>
      </p:sp>
      <p:sp>
        <p:nvSpPr>
          <p:cNvPr id="357" name="Google Shape;357;p50"/>
          <p:cNvSpPr txBox="1"/>
          <p:nvPr>
            <p:ph idx="1" type="body"/>
          </p:nvPr>
        </p:nvSpPr>
        <p:spPr>
          <a:xfrm>
            <a:off x="1200150" y="1360170"/>
            <a:ext cx="10304462" cy="5257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3200"/>
              <a:buNone/>
            </a:pPr>
            <a:r>
              <a:t/>
            </a:r>
            <a:endParaRPr b="1" sz="3200">
              <a:latin typeface="Gill Sans"/>
              <a:ea typeface="Gill Sans"/>
              <a:cs typeface="Gill Sans"/>
              <a:sym typeface="Gill Sans"/>
            </a:endParaRPr>
          </a:p>
          <a:p>
            <a:pPr indent="-342900" lvl="0" marL="342900" rtl="0" algn="l">
              <a:spcBef>
                <a:spcPts val="1000"/>
              </a:spcBef>
              <a:spcAft>
                <a:spcPts val="0"/>
              </a:spcAft>
              <a:buSzPts val="3200"/>
              <a:buChar char="🠶"/>
            </a:pPr>
            <a:r>
              <a:rPr b="1" lang="en-IN" sz="3200">
                <a:latin typeface="Gill Sans"/>
                <a:ea typeface="Gill Sans"/>
                <a:cs typeface="Gill Sans"/>
                <a:sym typeface="Gill Sans"/>
              </a:rPr>
              <a:t>Individual Differences:</a:t>
            </a:r>
            <a:endParaRPr/>
          </a:p>
          <a:p>
            <a:pPr indent="-342900" lvl="0" marL="342900" rtl="0" algn="l">
              <a:spcBef>
                <a:spcPts val="1000"/>
              </a:spcBef>
              <a:spcAft>
                <a:spcPts val="0"/>
              </a:spcAft>
              <a:buSzPts val="3200"/>
              <a:buChar char="🠶"/>
            </a:pPr>
            <a:r>
              <a:rPr lang="en-IN" sz="3200">
                <a:latin typeface="Gill Sans"/>
                <a:ea typeface="Gill Sans"/>
                <a:cs typeface="Gill Sans"/>
                <a:sym typeface="Gill Sans"/>
              </a:rPr>
              <a:t>Everyone has different abilities, speeds, and ways of interacting with technology. This diversity must be considered when designing user interfaces.</a:t>
            </a:r>
            <a:endParaRPr/>
          </a:p>
          <a:p>
            <a:pPr indent="-342900" lvl="0" marL="342900" rtl="0" algn="l">
              <a:spcBef>
                <a:spcPts val="1000"/>
              </a:spcBef>
              <a:spcAft>
                <a:spcPts val="0"/>
              </a:spcAft>
              <a:buSzPts val="3200"/>
              <a:buChar char="🠶"/>
            </a:pPr>
            <a:r>
              <a:rPr lang="en-IN" sz="3200">
                <a:latin typeface="Gill Sans"/>
                <a:ea typeface="Gill Sans"/>
                <a:cs typeface="Gill Sans"/>
                <a:sym typeface="Gill Sans"/>
              </a:rPr>
              <a:t>Because of these differences, designing for a wide range of users is complex.</a:t>
            </a:r>
            <a:endParaRPr/>
          </a:p>
          <a:p>
            <a:pPr indent="0" lvl="0" marL="0" rtl="0" algn="l">
              <a:spcBef>
                <a:spcPts val="1000"/>
              </a:spcBef>
              <a:spcAft>
                <a:spcPts val="0"/>
              </a:spcAft>
              <a:buSzPts val="1800"/>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51"/>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200"/>
              <a:buFont typeface="Gill Sans"/>
              <a:buNone/>
            </a:pPr>
            <a:r>
              <a:rPr b="0" lang="en-IN" sz="3200">
                <a:latin typeface="Gill Sans"/>
                <a:ea typeface="Gill Sans"/>
                <a:cs typeface="Gill Sans"/>
                <a:sym typeface="Gill Sans"/>
              </a:rPr>
              <a:t>Important Human Characteristics in Design </a:t>
            </a:r>
            <a:br>
              <a:rPr lang="en-IN"/>
            </a:br>
            <a:endParaRPr/>
          </a:p>
        </p:txBody>
      </p:sp>
      <p:sp>
        <p:nvSpPr>
          <p:cNvPr id="363" name="Google Shape;363;p51"/>
          <p:cNvSpPr txBox="1"/>
          <p:nvPr>
            <p:ph idx="1" type="body"/>
          </p:nvPr>
        </p:nvSpPr>
        <p:spPr>
          <a:xfrm>
            <a:off x="1200150" y="1360170"/>
            <a:ext cx="10304462" cy="5257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3200"/>
              <a:buNone/>
            </a:pPr>
            <a:r>
              <a:t/>
            </a:r>
            <a:endParaRPr b="1" sz="3200">
              <a:latin typeface="Gill Sans"/>
              <a:ea typeface="Gill Sans"/>
              <a:cs typeface="Gill Sans"/>
              <a:sym typeface="Gill Sans"/>
            </a:endParaRPr>
          </a:p>
          <a:p>
            <a:pPr indent="-342900" lvl="0" marL="342900" rtl="0" algn="l">
              <a:spcBef>
                <a:spcPts val="1000"/>
              </a:spcBef>
              <a:spcAft>
                <a:spcPts val="0"/>
              </a:spcAft>
              <a:buSzPts val="3200"/>
              <a:buChar char="🠶"/>
            </a:pPr>
            <a:r>
              <a:rPr lang="en-IN" sz="3200">
                <a:latin typeface="Gill Sans"/>
                <a:ea typeface="Gill Sans"/>
                <a:cs typeface="Gill Sans"/>
                <a:sym typeface="Gill Sans"/>
              </a:rPr>
              <a:t>Skill</a:t>
            </a:r>
            <a:endParaRPr/>
          </a:p>
          <a:p>
            <a:pPr indent="0" lvl="0" marL="0" rtl="0" algn="l">
              <a:spcBef>
                <a:spcPts val="1000"/>
              </a:spcBef>
              <a:spcAft>
                <a:spcPts val="0"/>
              </a:spcAft>
              <a:buSzPts val="3200"/>
              <a:buNone/>
            </a:pPr>
            <a:r>
              <a:rPr lang="en-IN" sz="3200">
                <a:latin typeface="Gill Sans"/>
                <a:ea typeface="Gill Sans"/>
                <a:cs typeface="Gill Sans"/>
                <a:sym typeface="Gill Sans"/>
              </a:rPr>
              <a:t>The goal of human performance is to perform tasks skillfully, which involves doing things in the right order and with the right precision. Skillful performance is consistent and efficient.</a:t>
            </a:r>
            <a:endParaRPr>
              <a:latin typeface="Gill Sans"/>
              <a:ea typeface="Gill Sans"/>
              <a:cs typeface="Gill Sans"/>
              <a:sym typeface="Gill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52"/>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200"/>
              <a:buFont typeface="Gill Sans"/>
              <a:buNone/>
            </a:pPr>
            <a:r>
              <a:rPr b="0" lang="en-IN" sz="3200">
                <a:latin typeface="Gill Sans"/>
                <a:ea typeface="Gill Sans"/>
                <a:cs typeface="Gill Sans"/>
                <a:sym typeface="Gill Sans"/>
              </a:rPr>
              <a:t>Important Human Characteristics in Design </a:t>
            </a:r>
            <a:br>
              <a:rPr lang="en-IN"/>
            </a:br>
            <a:endParaRPr/>
          </a:p>
        </p:txBody>
      </p:sp>
      <p:sp>
        <p:nvSpPr>
          <p:cNvPr id="369" name="Google Shape;369;p52"/>
          <p:cNvSpPr txBox="1"/>
          <p:nvPr>
            <p:ph idx="1" type="body"/>
          </p:nvPr>
        </p:nvSpPr>
        <p:spPr>
          <a:xfrm>
            <a:off x="1200150" y="1360170"/>
            <a:ext cx="10304462" cy="52578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3600"/>
              <a:buChar char="🠶"/>
            </a:pPr>
            <a:r>
              <a:rPr lang="en-IN" sz="3600">
                <a:latin typeface="Gill Sans"/>
                <a:ea typeface="Gill Sans"/>
                <a:cs typeface="Gill Sans"/>
                <a:sym typeface="Gill Sans"/>
              </a:rPr>
              <a:t>Performing actions in the correct order and with enough accuracy.</a:t>
            </a:r>
            <a:endParaRPr/>
          </a:p>
          <a:p>
            <a:pPr indent="-342900" lvl="0" marL="342900" rtl="0" algn="l">
              <a:spcBef>
                <a:spcPts val="1000"/>
              </a:spcBef>
              <a:spcAft>
                <a:spcPts val="0"/>
              </a:spcAft>
              <a:buSzPts val="3600"/>
              <a:buChar char="🠶"/>
            </a:pPr>
            <a:r>
              <a:rPr lang="en-IN" sz="3600">
                <a:latin typeface="Gill Sans"/>
                <a:ea typeface="Gill Sans"/>
                <a:cs typeface="Gill Sans"/>
                <a:sym typeface="Gill Sans"/>
              </a:rPr>
              <a:t>Doing tasks in a reliable way without wasting effort.</a:t>
            </a:r>
            <a:endParaRPr sz="5400">
              <a:latin typeface="Gill Sans"/>
              <a:ea typeface="Gill Sans"/>
              <a:cs typeface="Gill Sans"/>
              <a:sym typeface="Gill Sans"/>
            </a:endParaRPr>
          </a:p>
          <a:p>
            <a:pPr indent="-342900" lvl="0" marL="342900" rtl="0" algn="l">
              <a:spcBef>
                <a:spcPts val="1000"/>
              </a:spcBef>
              <a:spcAft>
                <a:spcPts val="0"/>
              </a:spcAft>
              <a:buSzPts val="3600"/>
              <a:buChar char="🠶"/>
            </a:pPr>
            <a:r>
              <a:rPr lang="en-IN" sz="3600">
                <a:latin typeface="Gill Sans"/>
                <a:ea typeface="Gill Sans"/>
                <a:cs typeface="Gill Sans"/>
                <a:sym typeface="Gill Sans"/>
              </a:rPr>
              <a:t>Skills improve over time with practice and learning shortcuts or more efficient methods.</a:t>
            </a:r>
            <a:endParaRPr sz="5400">
              <a:latin typeface="Gill Sans"/>
              <a:ea typeface="Gill Sans"/>
              <a:cs typeface="Gill Sans"/>
              <a:sym typeface="Gill Sans"/>
            </a:endParaRPr>
          </a:p>
          <a:p>
            <a:pPr indent="-342900" lvl="0" marL="342900" rtl="0" algn="l">
              <a:spcBef>
                <a:spcPts val="1000"/>
              </a:spcBef>
              <a:spcAft>
                <a:spcPts val="0"/>
              </a:spcAft>
              <a:buSzPts val="3600"/>
              <a:buChar char="🠶"/>
            </a:pPr>
            <a:r>
              <a:rPr lang="en-IN" sz="3600">
                <a:latin typeface="Gill Sans"/>
                <a:ea typeface="Gill Sans"/>
                <a:cs typeface="Gill Sans"/>
                <a:sym typeface="Gill Sans"/>
              </a:rPr>
              <a:t>Basic skills combine to form more complex skills.</a:t>
            </a:r>
            <a:endParaRPr sz="5400">
              <a:latin typeface="Gill Sans"/>
              <a:ea typeface="Gill Sans"/>
              <a:cs typeface="Gill Sans"/>
              <a:sym typeface="Gill Sans"/>
            </a:endParaRPr>
          </a:p>
          <a:p>
            <a:pPr indent="-342900" lvl="0" marL="342900" rtl="0" algn="l">
              <a:spcBef>
                <a:spcPts val="1000"/>
              </a:spcBef>
              <a:spcAft>
                <a:spcPts val="0"/>
              </a:spcAft>
              <a:buSzPts val="3600"/>
              <a:buChar char="🠶"/>
            </a:pPr>
            <a:r>
              <a:rPr lang="en-IN" sz="3600">
                <a:latin typeface="Gill Sans"/>
                <a:ea typeface="Gill Sans"/>
                <a:cs typeface="Gill Sans"/>
                <a:sym typeface="Gill Sans"/>
              </a:rPr>
              <a:t>User interfaces should help users develop and improve their skills over time.</a:t>
            </a:r>
            <a:endParaRPr sz="3200">
              <a:latin typeface="Gill Sans"/>
              <a:ea typeface="Gill Sans"/>
              <a:cs typeface="Gill Sans"/>
              <a:sym typeface="Gill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53"/>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200"/>
              <a:buFont typeface="Gill Sans"/>
              <a:buNone/>
            </a:pPr>
            <a:r>
              <a:rPr b="0" lang="en-IN" sz="3200">
                <a:latin typeface="Gill Sans"/>
                <a:ea typeface="Gill Sans"/>
                <a:cs typeface="Gill Sans"/>
                <a:sym typeface="Gill Sans"/>
              </a:rPr>
              <a:t>Important Human Characteristics in Design </a:t>
            </a:r>
            <a:br>
              <a:rPr lang="en-IN"/>
            </a:br>
            <a:endParaRPr/>
          </a:p>
        </p:txBody>
      </p:sp>
      <p:sp>
        <p:nvSpPr>
          <p:cNvPr id="375" name="Google Shape;375;p53"/>
          <p:cNvSpPr txBox="1"/>
          <p:nvPr>
            <p:ph idx="1" type="body"/>
          </p:nvPr>
        </p:nvSpPr>
        <p:spPr>
          <a:xfrm>
            <a:off x="1200150" y="1360170"/>
            <a:ext cx="10304462" cy="52578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3600"/>
              <a:buChar char="🠶"/>
            </a:pPr>
            <a:r>
              <a:rPr lang="en-IN" sz="3600">
                <a:latin typeface="Gill Sans"/>
                <a:ea typeface="Gill Sans"/>
                <a:cs typeface="Gill Sans"/>
                <a:sym typeface="Gill Sans"/>
              </a:rPr>
              <a:t>Information processing:</a:t>
            </a:r>
            <a:endParaRPr/>
          </a:p>
          <a:p>
            <a:pPr indent="0" lvl="0" marL="0" rtl="0" algn="l">
              <a:spcBef>
                <a:spcPts val="1000"/>
              </a:spcBef>
              <a:spcAft>
                <a:spcPts val="0"/>
              </a:spcAft>
              <a:buSzPts val="3600"/>
              <a:buNone/>
            </a:pPr>
            <a:r>
              <a:rPr lang="en-IN" sz="3600">
                <a:latin typeface="Gill Sans"/>
                <a:ea typeface="Gill Sans"/>
                <a:cs typeface="Gill Sans"/>
                <a:sym typeface="Gill Sans"/>
              </a:rPr>
              <a:t>Our brains process information on two levels—conscious (high level) and unconscious (low level). Good design uses this understanding to make interfaces that are easy to use and understand.</a:t>
            </a:r>
            <a:endParaRPr sz="3200">
              <a:latin typeface="Gill Sans"/>
              <a:ea typeface="Gill Sans"/>
              <a:cs typeface="Gill Sans"/>
              <a:sym typeface="Gill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54"/>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200"/>
              <a:buFont typeface="Gill Sans"/>
              <a:buNone/>
            </a:pPr>
            <a:r>
              <a:rPr b="0" lang="en-IN" sz="3200">
                <a:latin typeface="Gill Sans"/>
                <a:ea typeface="Gill Sans"/>
                <a:cs typeface="Gill Sans"/>
                <a:sym typeface="Gill Sans"/>
              </a:rPr>
              <a:t>Important Human Characteristics in Design </a:t>
            </a:r>
            <a:br>
              <a:rPr lang="en-IN"/>
            </a:br>
            <a:endParaRPr/>
          </a:p>
        </p:txBody>
      </p:sp>
      <p:sp>
        <p:nvSpPr>
          <p:cNvPr id="381" name="Google Shape;381;p54"/>
          <p:cNvSpPr txBox="1"/>
          <p:nvPr>
            <p:ph idx="1" type="body"/>
          </p:nvPr>
        </p:nvSpPr>
        <p:spPr>
          <a:xfrm>
            <a:off x="1200150" y="1360170"/>
            <a:ext cx="10304462" cy="52578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3600"/>
              <a:buChar char="🠶"/>
            </a:pPr>
            <a:r>
              <a:rPr b="1" lang="en-IN" sz="3600"/>
              <a:t>Information Processing</a:t>
            </a:r>
            <a:endParaRPr/>
          </a:p>
          <a:p>
            <a:pPr indent="-342900" lvl="0" marL="342900" rtl="0" algn="l">
              <a:spcBef>
                <a:spcPts val="1000"/>
              </a:spcBef>
              <a:spcAft>
                <a:spcPts val="0"/>
              </a:spcAft>
              <a:buSzPts val="3600"/>
              <a:buChar char="🠶"/>
            </a:pPr>
            <a:r>
              <a:rPr b="1" lang="en-IN" sz="3600"/>
              <a:t>Two Levels of Processing</a:t>
            </a:r>
            <a:r>
              <a:rPr lang="en-IN" sz="3600"/>
              <a:t>:</a:t>
            </a:r>
            <a:endParaRPr/>
          </a:p>
          <a:p>
            <a:pPr indent="-342900" lvl="0" marL="342900" rtl="0" algn="l">
              <a:spcBef>
                <a:spcPts val="1000"/>
              </a:spcBef>
              <a:spcAft>
                <a:spcPts val="0"/>
              </a:spcAft>
              <a:buSzPts val="3600"/>
              <a:buFont typeface="Arial"/>
              <a:buChar char="•"/>
            </a:pPr>
            <a:r>
              <a:rPr b="1" lang="en-IN" sz="3600">
                <a:latin typeface="Gill Sans"/>
                <a:ea typeface="Gill Sans"/>
                <a:cs typeface="Gill Sans"/>
                <a:sym typeface="Gill Sans"/>
              </a:rPr>
              <a:t>High-Level Processing</a:t>
            </a:r>
            <a:r>
              <a:rPr lang="en-IN" sz="3600">
                <a:latin typeface="Gill Sans"/>
                <a:ea typeface="Gill Sans"/>
                <a:cs typeface="Gill Sans"/>
                <a:sym typeface="Gill Sans"/>
              </a:rPr>
              <a:t>: Conscious, slow, sequential, used for reading and understanding. Example: Reading a book.</a:t>
            </a:r>
            <a:endParaRPr/>
          </a:p>
          <a:p>
            <a:pPr indent="-342900" lvl="0" marL="342900" rtl="0" algn="l">
              <a:spcBef>
                <a:spcPts val="1000"/>
              </a:spcBef>
              <a:spcAft>
                <a:spcPts val="0"/>
              </a:spcAft>
              <a:buSzPts val="3600"/>
              <a:buFont typeface="Arial"/>
              <a:buChar char="•"/>
            </a:pPr>
            <a:r>
              <a:rPr b="1" lang="en-IN" sz="3600">
                <a:latin typeface="Gill Sans"/>
                <a:ea typeface="Gill Sans"/>
                <a:cs typeface="Gill Sans"/>
                <a:sym typeface="Gill Sans"/>
              </a:rPr>
              <a:t>Low-Level Processing</a:t>
            </a:r>
            <a:r>
              <a:rPr lang="en-IN" sz="3600">
                <a:latin typeface="Gill Sans"/>
                <a:ea typeface="Gill Sans"/>
                <a:cs typeface="Gill Sans"/>
                <a:sym typeface="Gill Sans"/>
              </a:rPr>
              <a:t>: Unconscious, fast, parallel, used for familiar tasks. Example: Recognizing a stop sign while driving.</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55"/>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200"/>
              <a:buFont typeface="Gill Sans"/>
              <a:buNone/>
            </a:pPr>
            <a:r>
              <a:rPr b="0" lang="en-IN" sz="3200">
                <a:latin typeface="Gill Sans"/>
                <a:ea typeface="Gill Sans"/>
                <a:cs typeface="Gill Sans"/>
                <a:sym typeface="Gill Sans"/>
              </a:rPr>
              <a:t>Important Human Characteristics in Design </a:t>
            </a:r>
            <a:br>
              <a:rPr lang="en-IN"/>
            </a:br>
            <a:endParaRPr/>
          </a:p>
        </p:txBody>
      </p:sp>
      <p:sp>
        <p:nvSpPr>
          <p:cNvPr id="387" name="Google Shape;387;p55"/>
          <p:cNvSpPr txBox="1"/>
          <p:nvPr>
            <p:ph idx="1" type="body"/>
          </p:nvPr>
        </p:nvSpPr>
        <p:spPr>
          <a:xfrm>
            <a:off x="1200150" y="1360170"/>
            <a:ext cx="10304462" cy="5257800"/>
          </a:xfrm>
          <a:prstGeom prst="rect">
            <a:avLst/>
          </a:prstGeom>
          <a:noFill/>
          <a:ln>
            <a:noFill/>
          </a:ln>
        </p:spPr>
        <p:txBody>
          <a:bodyPr anchorCtr="0" anchor="t" bIns="45700" lIns="91425" spcFirstLastPara="1" rIns="91425" wrap="square" tIns="45700">
            <a:normAutofit/>
          </a:bodyPr>
          <a:lstStyle/>
          <a:p>
            <a:pPr indent="-342900" lvl="0" marL="342900" rtl="0" algn="just">
              <a:spcBef>
                <a:spcPts val="0"/>
              </a:spcBef>
              <a:spcAft>
                <a:spcPts val="0"/>
              </a:spcAft>
              <a:buSzPts val="3600"/>
              <a:buChar char="🠶"/>
            </a:pPr>
            <a:r>
              <a:rPr lang="en-IN" sz="3600">
                <a:latin typeface="Gill Sans"/>
                <a:ea typeface="Gill Sans"/>
                <a:cs typeface="Gill Sans"/>
                <a:sym typeface="Gill Sans"/>
              </a:rPr>
              <a:t>Both levels work together. The high level handles complex reasoning, while the low level quickly processes familiar information</a:t>
            </a:r>
            <a:endParaRPr/>
          </a:p>
          <a:p>
            <a:pPr indent="-342900" lvl="0" marL="342900" rtl="0" algn="just">
              <a:spcBef>
                <a:spcPts val="1000"/>
              </a:spcBef>
              <a:spcAft>
                <a:spcPts val="0"/>
              </a:spcAft>
              <a:buSzPts val="3600"/>
              <a:buChar char="🠶"/>
            </a:pPr>
            <a:r>
              <a:rPr lang="en-IN" sz="3600">
                <a:latin typeface="Gill Sans"/>
                <a:ea typeface="Gill Sans"/>
                <a:cs typeface="Gill Sans"/>
                <a:sym typeface="Gill Sans"/>
              </a:rPr>
              <a:t>With practice, tasks move from high-level (conscious) to low-level (unconscious). Example: Learning to type without looking at the keyboard.</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56"/>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200"/>
              <a:buFont typeface="Gill Sans"/>
              <a:buNone/>
            </a:pPr>
            <a:r>
              <a:rPr b="0" lang="en-IN" sz="3200">
                <a:latin typeface="Gill Sans"/>
                <a:ea typeface="Gill Sans"/>
                <a:cs typeface="Gill Sans"/>
                <a:sym typeface="Gill Sans"/>
              </a:rPr>
              <a:t>Important Human Characteristics in Design </a:t>
            </a:r>
            <a:br>
              <a:rPr lang="en-IN"/>
            </a:br>
            <a:endParaRPr/>
          </a:p>
        </p:txBody>
      </p:sp>
      <p:sp>
        <p:nvSpPr>
          <p:cNvPr id="393" name="Google Shape;393;p56"/>
          <p:cNvSpPr txBox="1"/>
          <p:nvPr>
            <p:ph idx="1" type="body"/>
          </p:nvPr>
        </p:nvSpPr>
        <p:spPr>
          <a:xfrm>
            <a:off x="1200150" y="1360170"/>
            <a:ext cx="10304462" cy="5257800"/>
          </a:xfrm>
          <a:prstGeom prst="rect">
            <a:avLst/>
          </a:prstGeom>
          <a:noFill/>
          <a:ln>
            <a:noFill/>
          </a:ln>
        </p:spPr>
        <p:txBody>
          <a:bodyPr anchorCtr="0" anchor="t" bIns="45700" lIns="91425" spcFirstLastPara="1" rIns="91425" wrap="square" tIns="45700">
            <a:normAutofit fontScale="92500"/>
          </a:bodyPr>
          <a:lstStyle/>
          <a:p>
            <a:pPr indent="-342900" lvl="0" marL="342900" rtl="0" algn="l">
              <a:spcBef>
                <a:spcPts val="0"/>
              </a:spcBef>
              <a:spcAft>
                <a:spcPts val="0"/>
              </a:spcAft>
              <a:buSzPct val="100000"/>
              <a:buFont typeface="Arial"/>
              <a:buChar char="•"/>
            </a:pPr>
            <a:r>
              <a:rPr b="1" lang="en-IN" sz="3600">
                <a:latin typeface="Gill Sans"/>
                <a:ea typeface="Gill Sans"/>
                <a:cs typeface="Gill Sans"/>
                <a:sym typeface="Gill Sans"/>
              </a:rPr>
              <a:t>Types of Interference</a:t>
            </a:r>
            <a:r>
              <a:rPr lang="en-IN" sz="3600">
                <a:latin typeface="Gill Sans"/>
                <a:ea typeface="Gill Sans"/>
                <a:cs typeface="Gill Sans"/>
                <a:sym typeface="Gill Sans"/>
              </a:rPr>
              <a:t>:</a:t>
            </a:r>
            <a:endParaRPr/>
          </a:p>
          <a:p>
            <a:pPr indent="-342900" lvl="0" marL="342900" rtl="0" algn="l">
              <a:spcBef>
                <a:spcPts val="1000"/>
              </a:spcBef>
              <a:spcAft>
                <a:spcPts val="0"/>
              </a:spcAft>
              <a:buSzPct val="100000"/>
              <a:buFont typeface="Arial"/>
              <a:buChar char="•"/>
            </a:pPr>
            <a:r>
              <a:rPr b="1" lang="en-IN" sz="3600">
                <a:latin typeface="Gill Sans"/>
                <a:ea typeface="Gill Sans"/>
                <a:cs typeface="Gill Sans"/>
                <a:sym typeface="Gill Sans"/>
              </a:rPr>
              <a:t>Stroop Interference</a:t>
            </a:r>
            <a:r>
              <a:rPr lang="en-IN" sz="3600">
                <a:latin typeface="Gill Sans"/>
                <a:ea typeface="Gill Sans"/>
                <a:cs typeface="Gill Sans"/>
                <a:sym typeface="Gill Sans"/>
              </a:rPr>
              <a:t>: Conflict between aspects of a stimulus. Example: The word "RED" printed in blue ink.</a:t>
            </a:r>
            <a:endParaRPr/>
          </a:p>
          <a:p>
            <a:pPr indent="-342900" lvl="0" marL="342900" rtl="0" algn="l">
              <a:spcBef>
                <a:spcPts val="1000"/>
              </a:spcBef>
              <a:spcAft>
                <a:spcPts val="0"/>
              </a:spcAft>
              <a:buSzPct val="100000"/>
              <a:buFont typeface="Arial"/>
              <a:buChar char="•"/>
            </a:pPr>
            <a:r>
              <a:rPr b="1" lang="en-IN" sz="3600">
                <a:latin typeface="Gill Sans"/>
                <a:ea typeface="Gill Sans"/>
                <a:cs typeface="Gill Sans"/>
                <a:sym typeface="Gill Sans"/>
              </a:rPr>
              <a:t>Proactive Interference</a:t>
            </a:r>
            <a:r>
              <a:rPr lang="en-IN" sz="3600">
                <a:latin typeface="Gill Sans"/>
                <a:ea typeface="Gill Sans"/>
                <a:cs typeface="Gill Sans"/>
                <a:sym typeface="Gill Sans"/>
              </a:rPr>
              <a:t>: Old memories interfere with new learning. Example: Mixing up grammar rules when learning a new language.</a:t>
            </a:r>
            <a:endParaRPr/>
          </a:p>
          <a:p>
            <a:pPr indent="-342900" lvl="0" marL="342900" rtl="0" algn="l">
              <a:spcBef>
                <a:spcPts val="1000"/>
              </a:spcBef>
              <a:spcAft>
                <a:spcPts val="0"/>
              </a:spcAft>
              <a:buSzPct val="100000"/>
              <a:buFont typeface="Arial"/>
              <a:buChar char="•"/>
            </a:pPr>
            <a:r>
              <a:rPr b="1" lang="en-IN" sz="3600">
                <a:latin typeface="Gill Sans"/>
                <a:ea typeface="Gill Sans"/>
                <a:cs typeface="Gill Sans"/>
                <a:sym typeface="Gill Sans"/>
              </a:rPr>
              <a:t>Retroactive Interference</a:t>
            </a:r>
            <a:r>
              <a:rPr lang="en-IN" sz="3600">
                <a:latin typeface="Gill Sans"/>
                <a:ea typeface="Gill Sans"/>
                <a:cs typeface="Gill Sans"/>
                <a:sym typeface="Gill Sans"/>
              </a:rPr>
              <a:t>: New learning interferes with old memories. Example: Forgetting an old phone number after learning a new one.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1"/>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b="0" lang="en-IN">
                <a:latin typeface="Gill Sans"/>
                <a:ea typeface="Gill Sans"/>
                <a:cs typeface="Gill Sans"/>
                <a:sym typeface="Gill Sans"/>
              </a:rPr>
              <a:t>Why People Have Trouble with Computers </a:t>
            </a:r>
            <a:br>
              <a:rPr lang="en-IN"/>
            </a:br>
            <a:endParaRPr/>
          </a:p>
        </p:txBody>
      </p:sp>
      <p:sp>
        <p:nvSpPr>
          <p:cNvPr id="183" name="Google Shape;183;p21"/>
          <p:cNvSpPr txBox="1"/>
          <p:nvPr>
            <p:ph idx="1" type="body"/>
          </p:nvPr>
        </p:nvSpPr>
        <p:spPr>
          <a:xfrm>
            <a:off x="1638300" y="1264555"/>
            <a:ext cx="8915400" cy="47244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3200"/>
              <a:buChar char="🠶"/>
            </a:pPr>
            <a:r>
              <a:rPr b="1" lang="en-IN" sz="3200">
                <a:latin typeface="Gill Sans"/>
                <a:ea typeface="Gill Sans"/>
                <a:cs typeface="Gill Sans"/>
                <a:sym typeface="Gill Sans"/>
              </a:rPr>
              <a:t>Factors Making Systems Hard to Use</a:t>
            </a:r>
            <a:endParaRPr/>
          </a:p>
          <a:p>
            <a:pPr indent="-342900" lvl="0" marL="342900" rtl="0" algn="l">
              <a:spcBef>
                <a:spcPts val="1000"/>
              </a:spcBef>
              <a:spcAft>
                <a:spcPts val="0"/>
              </a:spcAft>
              <a:buSzPts val="3200"/>
              <a:buFont typeface="Century Gothic"/>
              <a:buAutoNum type="arabicPeriod"/>
            </a:pPr>
            <a:r>
              <a:rPr b="1" lang="en-IN" sz="3200">
                <a:latin typeface="Gill Sans"/>
                <a:ea typeface="Gill Sans"/>
                <a:cs typeface="Gill Sans"/>
                <a:sym typeface="Gill Sans"/>
              </a:rPr>
              <a:t>Too Much Flexibility</a:t>
            </a:r>
            <a:endParaRPr/>
          </a:p>
          <a:p>
            <a:pPr indent="0" lvl="0" marL="0" rtl="0" algn="l">
              <a:spcBef>
                <a:spcPts val="1000"/>
              </a:spcBef>
              <a:spcAft>
                <a:spcPts val="0"/>
              </a:spcAft>
              <a:buSzPts val="2800"/>
              <a:buNone/>
            </a:pPr>
            <a:r>
              <a:rPr lang="en-IN" sz="2800">
                <a:latin typeface="Gill Sans"/>
                <a:ea typeface="Gill Sans"/>
                <a:cs typeface="Gill Sans"/>
                <a:sym typeface="Gill Sans"/>
              </a:rPr>
              <a:t>Designers add too many functions because they don’t fully understand what users need.</a:t>
            </a:r>
            <a:endParaRPr/>
          </a:p>
          <a:p>
            <a:pPr indent="-215900" lvl="0" marL="342900" rtl="0" algn="l">
              <a:spcBef>
                <a:spcPts val="1000"/>
              </a:spcBef>
              <a:spcAft>
                <a:spcPts val="0"/>
              </a:spcAft>
              <a:buSzPts val="2000"/>
              <a:buNone/>
            </a:pPr>
            <a:r>
              <a:t/>
            </a:r>
            <a:endParaRPr sz="2000">
              <a:latin typeface="Gill Sans"/>
              <a:ea typeface="Gill Sans"/>
              <a:cs typeface="Gill Sans"/>
              <a:sym typeface="Gill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57"/>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200"/>
              <a:buFont typeface="Gill Sans"/>
              <a:buNone/>
            </a:pPr>
            <a:r>
              <a:rPr b="0" lang="en-IN" sz="3200">
                <a:latin typeface="Gill Sans"/>
                <a:ea typeface="Gill Sans"/>
                <a:cs typeface="Gill Sans"/>
                <a:sym typeface="Gill Sans"/>
              </a:rPr>
              <a:t>Important Human Characteristics in Design </a:t>
            </a:r>
            <a:br>
              <a:rPr lang="en-IN"/>
            </a:br>
            <a:endParaRPr/>
          </a:p>
        </p:txBody>
      </p:sp>
      <p:sp>
        <p:nvSpPr>
          <p:cNvPr id="399" name="Google Shape;399;p57"/>
          <p:cNvSpPr txBox="1"/>
          <p:nvPr>
            <p:ph idx="1" type="body"/>
          </p:nvPr>
        </p:nvSpPr>
        <p:spPr>
          <a:xfrm>
            <a:off x="1200150" y="1360170"/>
            <a:ext cx="10304462" cy="52578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3600"/>
              <a:buFont typeface="Arial"/>
              <a:buChar char="•"/>
            </a:pPr>
            <a:r>
              <a:rPr lang="en-IN" sz="3600">
                <a:latin typeface="Gill Sans"/>
                <a:ea typeface="Gill Sans"/>
                <a:cs typeface="Gill Sans"/>
                <a:sym typeface="Gill Sans"/>
              </a:rPr>
              <a:t>Performance Load</a:t>
            </a:r>
            <a:endParaRPr/>
          </a:p>
          <a:p>
            <a:pPr indent="-342900" lvl="0" marL="342900" rtl="0" algn="l">
              <a:spcBef>
                <a:spcPts val="1000"/>
              </a:spcBef>
              <a:spcAft>
                <a:spcPts val="0"/>
              </a:spcAft>
              <a:buSzPts val="3600"/>
              <a:buFont typeface="Arial"/>
              <a:buChar char="•"/>
            </a:pPr>
            <a:r>
              <a:rPr lang="en-IN" sz="3600">
                <a:latin typeface="Gill Sans"/>
                <a:ea typeface="Gill Sans"/>
                <a:cs typeface="Gill Sans"/>
                <a:sym typeface="Gill Sans"/>
              </a:rPr>
              <a:t>Performance load refers to how much effort is needed to complete a task. The less effort required, the more likely the task will be completed successfully. Performance load includes both mental (cognitive) and physical (kinematic) effort.</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58"/>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200"/>
              <a:buFont typeface="Gill Sans"/>
              <a:buNone/>
            </a:pPr>
            <a:r>
              <a:rPr b="0" lang="en-IN" sz="3200">
                <a:latin typeface="Gill Sans"/>
                <a:ea typeface="Gill Sans"/>
                <a:cs typeface="Gill Sans"/>
                <a:sym typeface="Gill Sans"/>
              </a:rPr>
              <a:t>Important Human Characteristics in Design </a:t>
            </a:r>
            <a:br>
              <a:rPr lang="en-IN"/>
            </a:br>
            <a:endParaRPr/>
          </a:p>
        </p:txBody>
      </p:sp>
      <p:sp>
        <p:nvSpPr>
          <p:cNvPr id="405" name="Google Shape;405;p58"/>
          <p:cNvSpPr txBox="1"/>
          <p:nvPr>
            <p:ph idx="1" type="body"/>
          </p:nvPr>
        </p:nvSpPr>
        <p:spPr>
          <a:xfrm>
            <a:off x="1200150" y="1360170"/>
            <a:ext cx="10304462" cy="52578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3600"/>
              <a:buFont typeface="Arial"/>
              <a:buChar char="•"/>
            </a:pPr>
            <a:r>
              <a:rPr lang="en-IN" sz="3600">
                <a:latin typeface="Gill Sans"/>
                <a:ea typeface="Gill Sans"/>
                <a:cs typeface="Gill Sans"/>
                <a:sym typeface="Gill Sans"/>
              </a:rPr>
              <a:t>Performance Load</a:t>
            </a:r>
            <a:endParaRPr/>
          </a:p>
          <a:p>
            <a:pPr indent="-342900" lvl="0" marL="342900" rtl="0" algn="l">
              <a:spcBef>
                <a:spcPts val="1000"/>
              </a:spcBef>
              <a:spcAft>
                <a:spcPts val="0"/>
              </a:spcAft>
              <a:buSzPts val="3600"/>
              <a:buChar char="🠶"/>
            </a:pPr>
            <a:r>
              <a:rPr b="1" lang="en-IN" sz="3600"/>
              <a:t>Two Types of Performance Load</a:t>
            </a:r>
            <a:r>
              <a:rPr lang="en-IN" sz="3600"/>
              <a:t>:</a:t>
            </a:r>
            <a:endParaRPr/>
          </a:p>
          <a:p>
            <a:pPr indent="-342900" lvl="0" marL="342900" rtl="0" algn="l">
              <a:spcBef>
                <a:spcPts val="1000"/>
              </a:spcBef>
              <a:spcAft>
                <a:spcPts val="0"/>
              </a:spcAft>
              <a:buSzPts val="3600"/>
              <a:buFont typeface="Arial"/>
              <a:buChar char="•"/>
            </a:pPr>
            <a:r>
              <a:rPr b="1" lang="en-IN" sz="3600"/>
              <a:t>Cognitive Load</a:t>
            </a:r>
            <a:r>
              <a:rPr lang="en-IN" sz="3600"/>
              <a:t>: The mental effort needed to perform a task. Example: Remembering a password.</a:t>
            </a:r>
            <a:endParaRPr/>
          </a:p>
          <a:p>
            <a:pPr indent="-342900" lvl="0" marL="342900" rtl="0" algn="l">
              <a:spcBef>
                <a:spcPts val="1000"/>
              </a:spcBef>
              <a:spcAft>
                <a:spcPts val="0"/>
              </a:spcAft>
              <a:buSzPts val="3600"/>
              <a:buFont typeface="Arial"/>
              <a:buChar char="•"/>
            </a:pPr>
            <a:r>
              <a:rPr b="1" lang="en-IN" sz="3600"/>
              <a:t>Kinematic Load</a:t>
            </a:r>
            <a:r>
              <a:rPr lang="en-IN" sz="3600"/>
              <a:t>: The physical effort needed to perform a task. Example: Typing a long command.</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59"/>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200"/>
              <a:buFont typeface="Gill Sans"/>
              <a:buNone/>
            </a:pPr>
            <a:r>
              <a:rPr b="0" lang="en-IN" sz="3200">
                <a:latin typeface="Gill Sans"/>
                <a:ea typeface="Gill Sans"/>
                <a:cs typeface="Gill Sans"/>
                <a:sym typeface="Gill Sans"/>
              </a:rPr>
              <a:t>Important Human Characteristics in Design </a:t>
            </a:r>
            <a:br>
              <a:rPr lang="en-IN"/>
            </a:br>
            <a:endParaRPr/>
          </a:p>
        </p:txBody>
      </p:sp>
      <p:sp>
        <p:nvSpPr>
          <p:cNvPr id="411" name="Google Shape;411;p59"/>
          <p:cNvSpPr txBox="1"/>
          <p:nvPr>
            <p:ph idx="1" type="body"/>
          </p:nvPr>
        </p:nvSpPr>
        <p:spPr>
          <a:xfrm>
            <a:off x="1200150" y="1360170"/>
            <a:ext cx="10304462" cy="52578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3600"/>
              <a:buFont typeface="Arial"/>
              <a:buChar char="•"/>
            </a:pPr>
            <a:r>
              <a:rPr lang="en-IN" sz="3600">
                <a:latin typeface="Gill Sans"/>
                <a:ea typeface="Gill Sans"/>
                <a:cs typeface="Gill Sans"/>
                <a:sym typeface="Gill Sans"/>
              </a:rPr>
              <a:t>Performance Load</a:t>
            </a:r>
            <a:endParaRPr/>
          </a:p>
          <a:p>
            <a:pPr indent="-342900" lvl="0" marL="342900" rtl="0" algn="l">
              <a:spcBef>
                <a:spcPts val="1000"/>
              </a:spcBef>
              <a:spcAft>
                <a:spcPts val="0"/>
              </a:spcAft>
              <a:buSzPts val="3600"/>
              <a:buChar char="🠶"/>
            </a:pPr>
            <a:r>
              <a:rPr b="1" lang="en-IN" sz="3600"/>
              <a:t>Reducing Cognitive Load</a:t>
            </a:r>
            <a:endParaRPr/>
          </a:p>
          <a:p>
            <a:pPr indent="-342900" lvl="0" marL="342900" rtl="0" algn="l">
              <a:spcBef>
                <a:spcPts val="1000"/>
              </a:spcBef>
              <a:spcAft>
                <a:spcPts val="0"/>
              </a:spcAft>
              <a:buSzPts val="3600"/>
              <a:buFont typeface="Century Gothic"/>
              <a:buAutoNum type="arabicPeriod"/>
            </a:pPr>
            <a:r>
              <a:rPr b="1" lang="en-IN" sz="3600"/>
              <a:t>Eliminate Unnecessary Information</a:t>
            </a:r>
            <a:endParaRPr/>
          </a:p>
          <a:p>
            <a:pPr indent="-342900" lvl="0" marL="342900" rtl="0" algn="l">
              <a:spcBef>
                <a:spcPts val="1000"/>
              </a:spcBef>
              <a:spcAft>
                <a:spcPts val="0"/>
              </a:spcAft>
              <a:buSzPts val="3600"/>
              <a:buFont typeface="Century Gothic"/>
              <a:buAutoNum type="arabicPeriod"/>
            </a:pPr>
            <a:r>
              <a:rPr b="1" lang="en-IN" sz="3600"/>
              <a:t>Properly Format and Group Information</a:t>
            </a:r>
            <a:endParaRPr/>
          </a:p>
          <a:p>
            <a:pPr indent="-342900" lvl="0" marL="342900" rtl="0" algn="l">
              <a:spcBef>
                <a:spcPts val="1000"/>
              </a:spcBef>
              <a:spcAft>
                <a:spcPts val="0"/>
              </a:spcAft>
              <a:buSzPts val="3600"/>
              <a:buFont typeface="Century Gothic"/>
              <a:buAutoNum type="arabicPeriod"/>
            </a:pPr>
            <a:r>
              <a:rPr b="1" lang="en-IN" sz="3600"/>
              <a:t>Use Recognition Over Recall</a:t>
            </a:r>
            <a:endParaRPr/>
          </a:p>
          <a:p>
            <a:pPr indent="-342900" lvl="0" marL="342900" rtl="0" algn="l">
              <a:spcBef>
                <a:spcPts val="1000"/>
              </a:spcBef>
              <a:spcAft>
                <a:spcPts val="0"/>
              </a:spcAft>
              <a:buSzPts val="3600"/>
              <a:buFont typeface="Century Gothic"/>
              <a:buAutoNum type="arabicPeriod"/>
            </a:pPr>
            <a:r>
              <a:rPr b="1" lang="en-IN" sz="3600"/>
              <a:t>Automate Memory-Intensive Tasks</a:t>
            </a:r>
            <a:endParaRPr sz="36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60"/>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200"/>
              <a:buFont typeface="Gill Sans"/>
              <a:buNone/>
            </a:pPr>
            <a:r>
              <a:rPr b="0" lang="en-IN" sz="3200">
                <a:latin typeface="Gill Sans"/>
                <a:ea typeface="Gill Sans"/>
                <a:cs typeface="Gill Sans"/>
                <a:sym typeface="Gill Sans"/>
              </a:rPr>
              <a:t>Important Human Characteristics in Design </a:t>
            </a:r>
            <a:br>
              <a:rPr lang="en-IN"/>
            </a:br>
            <a:endParaRPr/>
          </a:p>
        </p:txBody>
      </p:sp>
      <p:sp>
        <p:nvSpPr>
          <p:cNvPr id="417" name="Google Shape;417;p60"/>
          <p:cNvSpPr txBox="1"/>
          <p:nvPr>
            <p:ph idx="1" type="body"/>
          </p:nvPr>
        </p:nvSpPr>
        <p:spPr>
          <a:xfrm>
            <a:off x="1200150" y="1360170"/>
            <a:ext cx="10304462" cy="52578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3600"/>
              <a:buFont typeface="Arial"/>
              <a:buChar char="•"/>
            </a:pPr>
            <a:r>
              <a:rPr lang="en-IN" sz="3600">
                <a:latin typeface="Gill Sans"/>
                <a:ea typeface="Gill Sans"/>
                <a:cs typeface="Gill Sans"/>
                <a:sym typeface="Gill Sans"/>
              </a:rPr>
              <a:t>Performance Load</a:t>
            </a:r>
            <a:endParaRPr/>
          </a:p>
          <a:p>
            <a:pPr indent="-342900" lvl="0" marL="342900" rtl="0" algn="l">
              <a:spcBef>
                <a:spcPts val="1000"/>
              </a:spcBef>
              <a:spcAft>
                <a:spcPts val="0"/>
              </a:spcAft>
              <a:buSzPts val="3600"/>
              <a:buChar char="🠶"/>
            </a:pPr>
            <a:r>
              <a:rPr lang="en-IN" sz="3600">
                <a:latin typeface="Gill Sans"/>
                <a:ea typeface="Gill Sans"/>
                <a:cs typeface="Gill Sans"/>
                <a:sym typeface="Gill Sans"/>
              </a:rPr>
              <a:t>Reducing Kinematic Load</a:t>
            </a:r>
            <a:endParaRPr/>
          </a:p>
          <a:p>
            <a:pPr indent="-342900" lvl="0" marL="342900" rtl="0" algn="l">
              <a:spcBef>
                <a:spcPts val="1000"/>
              </a:spcBef>
              <a:spcAft>
                <a:spcPts val="0"/>
              </a:spcAft>
              <a:buSzPts val="3600"/>
              <a:buFont typeface="Century Gothic"/>
              <a:buAutoNum type="arabicPeriod"/>
            </a:pPr>
            <a:r>
              <a:rPr b="1" lang="en-IN" sz="3600"/>
              <a:t>Minimize Steps</a:t>
            </a:r>
            <a:endParaRPr/>
          </a:p>
          <a:p>
            <a:pPr indent="-342900" lvl="0" marL="342900" rtl="0" algn="l">
              <a:spcBef>
                <a:spcPts val="1000"/>
              </a:spcBef>
              <a:spcAft>
                <a:spcPts val="0"/>
              </a:spcAft>
              <a:buSzPts val="3600"/>
              <a:buFont typeface="Century Gothic"/>
              <a:buAutoNum type="arabicPeriod"/>
            </a:pPr>
            <a:r>
              <a:rPr b="1" lang="en-IN" sz="3600"/>
              <a:t>Minimize Movements</a:t>
            </a:r>
            <a:endParaRPr/>
          </a:p>
          <a:p>
            <a:pPr indent="-342900" lvl="0" marL="342900" rtl="0" algn="l">
              <a:spcBef>
                <a:spcPts val="1000"/>
              </a:spcBef>
              <a:spcAft>
                <a:spcPts val="0"/>
              </a:spcAft>
              <a:buSzPts val="3600"/>
              <a:buFont typeface="Century Gothic"/>
              <a:buAutoNum type="arabicPeriod"/>
            </a:pPr>
            <a:r>
              <a:rPr b="1" lang="en-IN" sz="3600"/>
              <a:t>Automate Repetitive Tasks</a:t>
            </a:r>
            <a:endParaRPr sz="36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61"/>
          <p:cNvSpPr txBox="1"/>
          <p:nvPr>
            <p:ph type="title"/>
          </p:nvPr>
        </p:nvSpPr>
        <p:spPr>
          <a:xfrm>
            <a:off x="1601788" y="240030"/>
            <a:ext cx="10590212" cy="1280890"/>
          </a:xfrm>
          <a:prstGeom prst="rect">
            <a:avLst/>
          </a:prstGeom>
          <a:noFill/>
          <a:ln>
            <a:noFill/>
          </a:ln>
        </p:spPr>
        <p:txBody>
          <a:bodyPr anchorCtr="0" anchor="t" bIns="45700" lIns="91425" spcFirstLastPara="1" rIns="91425" wrap="square" tIns="45700">
            <a:normAutofit fontScale="90000"/>
          </a:bodyPr>
          <a:lstStyle/>
          <a:p>
            <a:pPr indent="0" lvl="0" marL="0" rtl="0" algn="ctr">
              <a:spcBef>
                <a:spcPts val="0"/>
              </a:spcBef>
              <a:spcAft>
                <a:spcPts val="0"/>
              </a:spcAft>
              <a:buClr>
                <a:srgbClr val="262626"/>
              </a:buClr>
              <a:buSzPct val="100000"/>
              <a:buFont typeface="Gill Sans"/>
              <a:buNone/>
            </a:pPr>
            <a:r>
              <a:rPr b="0" lang="en-IN" sz="3100">
                <a:latin typeface="Gill Sans"/>
                <a:ea typeface="Gill Sans"/>
                <a:cs typeface="Gill Sans"/>
                <a:sym typeface="Gill Sans"/>
              </a:rPr>
              <a:t>Human Considerations in the Design of Business Systems </a:t>
            </a:r>
            <a:br>
              <a:rPr lang="en-IN" sz="1050"/>
            </a:br>
            <a:br>
              <a:rPr lang="en-IN"/>
            </a:br>
            <a:endParaRPr/>
          </a:p>
        </p:txBody>
      </p:sp>
      <p:sp>
        <p:nvSpPr>
          <p:cNvPr id="423" name="Google Shape;423;p61"/>
          <p:cNvSpPr txBox="1"/>
          <p:nvPr>
            <p:ph idx="1" type="body"/>
          </p:nvPr>
        </p:nvSpPr>
        <p:spPr>
          <a:xfrm>
            <a:off x="1200150" y="1360170"/>
            <a:ext cx="10304462" cy="5257800"/>
          </a:xfrm>
          <a:prstGeom prst="rect">
            <a:avLst/>
          </a:prstGeom>
          <a:noFill/>
          <a:ln>
            <a:noFill/>
          </a:ln>
        </p:spPr>
        <p:txBody>
          <a:bodyPr anchorCtr="0" anchor="t" bIns="45700" lIns="91425" spcFirstLastPara="1" rIns="91425" wrap="square" tIns="45700">
            <a:normAutofit/>
          </a:bodyPr>
          <a:lstStyle/>
          <a:p>
            <a:pPr indent="-342900" lvl="0" marL="342900" rtl="0" algn="just">
              <a:spcBef>
                <a:spcPts val="0"/>
              </a:spcBef>
              <a:spcAft>
                <a:spcPts val="0"/>
              </a:spcAft>
              <a:buSzPts val="3600"/>
              <a:buChar char="🠶"/>
            </a:pPr>
            <a:r>
              <a:rPr lang="en-IN" sz="3600">
                <a:latin typeface="Gill Sans"/>
                <a:ea typeface="Gill Sans"/>
                <a:cs typeface="Gill Sans"/>
                <a:sym typeface="Gill Sans"/>
              </a:rPr>
              <a:t>When designing systems or interfaces, it's important to take into account a variety of user and task characteristics. This helps ensure that the system is usable and effective for its intended audience. Below is a summary of these characteristics, followed by a more detailed description based on Mayhew (1992)</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62"/>
          <p:cNvSpPr txBox="1"/>
          <p:nvPr>
            <p:ph type="title"/>
          </p:nvPr>
        </p:nvSpPr>
        <p:spPr>
          <a:xfrm>
            <a:off x="1057275" y="240030"/>
            <a:ext cx="10590212" cy="879643"/>
          </a:xfrm>
          <a:prstGeom prst="rect">
            <a:avLst/>
          </a:prstGeom>
          <a:noFill/>
          <a:ln>
            <a:noFill/>
          </a:ln>
        </p:spPr>
        <p:txBody>
          <a:bodyPr anchorCtr="0" anchor="t" bIns="45700" lIns="91425" spcFirstLastPara="1" rIns="91425" wrap="square" tIns="45700">
            <a:normAutofit fontScale="90000"/>
          </a:bodyPr>
          <a:lstStyle/>
          <a:p>
            <a:pPr indent="0" lvl="0" marL="0" rtl="0" algn="ctr">
              <a:spcBef>
                <a:spcPts val="0"/>
              </a:spcBef>
              <a:spcAft>
                <a:spcPts val="0"/>
              </a:spcAft>
              <a:buClr>
                <a:srgbClr val="262626"/>
              </a:buClr>
              <a:buSzPct val="100000"/>
              <a:buFont typeface="Gill Sans"/>
              <a:buNone/>
            </a:pPr>
            <a:r>
              <a:rPr b="0" lang="en-IN" sz="3100">
                <a:latin typeface="Gill Sans"/>
                <a:ea typeface="Gill Sans"/>
                <a:cs typeface="Gill Sans"/>
                <a:sym typeface="Gill Sans"/>
              </a:rPr>
              <a:t>Human Considerations in the Design of Business Systems </a:t>
            </a:r>
            <a:br>
              <a:rPr lang="en-IN" sz="1050"/>
            </a:br>
            <a:br>
              <a:rPr lang="en-IN"/>
            </a:br>
            <a:endParaRPr/>
          </a:p>
        </p:txBody>
      </p:sp>
      <p:sp>
        <p:nvSpPr>
          <p:cNvPr id="429" name="Google Shape;429;p62"/>
          <p:cNvSpPr txBox="1"/>
          <p:nvPr>
            <p:ph idx="1" type="body"/>
          </p:nvPr>
        </p:nvSpPr>
        <p:spPr>
          <a:xfrm>
            <a:off x="1200150" y="1360170"/>
            <a:ext cx="10304462" cy="52578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3600"/>
              <a:buChar char="🠶"/>
            </a:pPr>
            <a:r>
              <a:rPr b="0" lang="en-IN" sz="3600">
                <a:latin typeface="Gill Sans"/>
                <a:ea typeface="Gill Sans"/>
                <a:cs typeface="Gill Sans"/>
                <a:sym typeface="Gill Sans"/>
              </a:rPr>
              <a:t>The User’s Knowledge and Experience.</a:t>
            </a:r>
            <a:endParaRPr/>
          </a:p>
          <a:p>
            <a:pPr indent="-342900" lvl="0" marL="342900" rtl="0" algn="l">
              <a:spcBef>
                <a:spcPts val="1000"/>
              </a:spcBef>
              <a:spcAft>
                <a:spcPts val="0"/>
              </a:spcAft>
              <a:buSzPts val="3600"/>
              <a:buChar char="🠶"/>
            </a:pPr>
            <a:r>
              <a:rPr lang="en-IN" sz="3600">
                <a:latin typeface="Gill Sans"/>
                <a:ea typeface="Gill Sans"/>
                <a:cs typeface="Gill Sans"/>
                <a:sym typeface="Gill Sans"/>
              </a:rPr>
              <a:t>The User’s Tasks and Needs.</a:t>
            </a:r>
            <a:endParaRPr/>
          </a:p>
          <a:p>
            <a:pPr indent="-342900" lvl="0" marL="342900" rtl="0" algn="l">
              <a:spcBef>
                <a:spcPts val="1000"/>
              </a:spcBef>
              <a:spcAft>
                <a:spcPts val="0"/>
              </a:spcAft>
              <a:buSzPts val="3600"/>
              <a:buChar char="🠶"/>
            </a:pPr>
            <a:r>
              <a:rPr lang="en-IN" sz="3600">
                <a:latin typeface="Gill Sans"/>
                <a:ea typeface="Gill Sans"/>
                <a:cs typeface="Gill Sans"/>
                <a:sym typeface="Gill Sans"/>
              </a:rPr>
              <a:t>The User’s Psychological Characteristics.</a:t>
            </a:r>
            <a:endParaRPr/>
          </a:p>
          <a:p>
            <a:pPr indent="-342900" lvl="0" marL="342900" rtl="0" algn="l">
              <a:spcBef>
                <a:spcPts val="1000"/>
              </a:spcBef>
              <a:spcAft>
                <a:spcPts val="0"/>
              </a:spcAft>
              <a:buSzPts val="3600"/>
              <a:buChar char="🠶"/>
            </a:pPr>
            <a:r>
              <a:rPr lang="en-IN" sz="3600">
                <a:latin typeface="Gill Sans"/>
                <a:ea typeface="Gill Sans"/>
                <a:cs typeface="Gill Sans"/>
                <a:sym typeface="Gill Sans"/>
              </a:rPr>
              <a:t>The User’s Physical Characteristics.</a:t>
            </a:r>
            <a:endParaRPr/>
          </a:p>
          <a:p>
            <a:pPr indent="0" lvl="0" marL="0" rtl="0" algn="l">
              <a:spcBef>
                <a:spcPts val="1000"/>
              </a:spcBef>
              <a:spcAft>
                <a:spcPts val="0"/>
              </a:spcAft>
              <a:buSzPts val="6000"/>
              <a:buNone/>
            </a:pPr>
            <a:r>
              <a:t/>
            </a:r>
            <a:endParaRPr sz="6000"/>
          </a:p>
          <a:p>
            <a:pPr indent="0" lvl="0" marL="342900" rtl="0" algn="l">
              <a:spcBef>
                <a:spcPts val="1000"/>
              </a:spcBef>
              <a:spcAft>
                <a:spcPts val="0"/>
              </a:spcAft>
              <a:buSzPts val="6000"/>
              <a:buNone/>
            </a:pPr>
            <a:r>
              <a:t/>
            </a:r>
            <a:endParaRPr sz="6000">
              <a:latin typeface="Gill Sans"/>
              <a:ea typeface="Gill Sans"/>
              <a:cs typeface="Gill Sans"/>
              <a:sym typeface="Gill Sans"/>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63"/>
          <p:cNvSpPr txBox="1"/>
          <p:nvPr>
            <p:ph type="title"/>
          </p:nvPr>
        </p:nvSpPr>
        <p:spPr>
          <a:xfrm>
            <a:off x="1057275" y="240030"/>
            <a:ext cx="10590212" cy="879643"/>
          </a:xfrm>
          <a:prstGeom prst="rect">
            <a:avLst/>
          </a:prstGeom>
          <a:noFill/>
          <a:ln>
            <a:noFill/>
          </a:ln>
        </p:spPr>
        <p:txBody>
          <a:bodyPr anchorCtr="0" anchor="t" bIns="45700" lIns="91425" spcFirstLastPara="1" rIns="91425" wrap="square" tIns="45700">
            <a:normAutofit fontScale="90000"/>
          </a:bodyPr>
          <a:lstStyle/>
          <a:p>
            <a:pPr indent="0" lvl="0" marL="0" rtl="0" algn="ctr">
              <a:spcBef>
                <a:spcPts val="0"/>
              </a:spcBef>
              <a:spcAft>
                <a:spcPts val="0"/>
              </a:spcAft>
              <a:buClr>
                <a:srgbClr val="262626"/>
              </a:buClr>
              <a:buSzPct val="100000"/>
              <a:buFont typeface="Gill Sans"/>
              <a:buNone/>
            </a:pPr>
            <a:r>
              <a:rPr b="0" lang="en-IN" sz="3100">
                <a:latin typeface="Gill Sans"/>
                <a:ea typeface="Gill Sans"/>
                <a:cs typeface="Gill Sans"/>
                <a:sym typeface="Gill Sans"/>
              </a:rPr>
              <a:t>Human Considerations in the Design of Business Systems </a:t>
            </a:r>
            <a:br>
              <a:rPr lang="en-IN" sz="1050"/>
            </a:br>
            <a:br>
              <a:rPr lang="en-IN"/>
            </a:br>
            <a:endParaRPr/>
          </a:p>
        </p:txBody>
      </p:sp>
      <p:sp>
        <p:nvSpPr>
          <p:cNvPr id="435" name="Google Shape;435;p63"/>
          <p:cNvSpPr txBox="1"/>
          <p:nvPr>
            <p:ph idx="1" type="body"/>
          </p:nvPr>
        </p:nvSpPr>
        <p:spPr>
          <a:xfrm>
            <a:off x="1200150" y="1360170"/>
            <a:ext cx="10304462" cy="52578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3600"/>
              <a:buChar char="🠶"/>
            </a:pPr>
            <a:r>
              <a:rPr b="0" lang="en-IN" sz="3600">
                <a:latin typeface="Gill Sans"/>
                <a:ea typeface="Gill Sans"/>
                <a:cs typeface="Gill Sans"/>
                <a:sym typeface="Gill Sans"/>
              </a:rPr>
              <a:t>The User’s Knowledge and Experience.</a:t>
            </a:r>
            <a:endParaRPr/>
          </a:p>
          <a:p>
            <a:pPr indent="0" lvl="0" marL="0" rtl="0" algn="l">
              <a:spcBef>
                <a:spcPts val="1000"/>
              </a:spcBef>
              <a:spcAft>
                <a:spcPts val="0"/>
              </a:spcAft>
              <a:buSzPts val="6000"/>
              <a:buNone/>
            </a:pPr>
            <a:r>
              <a:t/>
            </a:r>
            <a:endParaRPr sz="6000"/>
          </a:p>
          <a:p>
            <a:pPr indent="0" lvl="0" marL="342900" rtl="0" algn="l">
              <a:spcBef>
                <a:spcPts val="1000"/>
              </a:spcBef>
              <a:spcAft>
                <a:spcPts val="0"/>
              </a:spcAft>
              <a:buSzPts val="6000"/>
              <a:buNone/>
            </a:pPr>
            <a:r>
              <a:t/>
            </a:r>
            <a:endParaRPr sz="6000">
              <a:latin typeface="Gill Sans"/>
              <a:ea typeface="Gill Sans"/>
              <a:cs typeface="Gill Sans"/>
              <a:sym typeface="Gill Sans"/>
            </a:endParaRPr>
          </a:p>
        </p:txBody>
      </p:sp>
      <p:pic>
        <p:nvPicPr>
          <p:cNvPr id="436" name="Google Shape;436;p63"/>
          <p:cNvPicPr preferRelativeResize="0"/>
          <p:nvPr/>
        </p:nvPicPr>
        <p:blipFill rotWithShape="1">
          <a:blip r:embed="rId3">
            <a:alphaModFix/>
          </a:blip>
          <a:srcRect b="0" l="0" r="0" t="0"/>
          <a:stretch/>
        </p:blipFill>
        <p:spPr>
          <a:xfrm>
            <a:off x="2058521" y="2190376"/>
            <a:ext cx="7772400" cy="4063104"/>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64"/>
          <p:cNvSpPr txBox="1"/>
          <p:nvPr>
            <p:ph type="title"/>
          </p:nvPr>
        </p:nvSpPr>
        <p:spPr>
          <a:xfrm>
            <a:off x="1057275" y="240030"/>
            <a:ext cx="10590212" cy="879643"/>
          </a:xfrm>
          <a:prstGeom prst="rect">
            <a:avLst/>
          </a:prstGeom>
          <a:noFill/>
          <a:ln>
            <a:noFill/>
          </a:ln>
        </p:spPr>
        <p:txBody>
          <a:bodyPr anchorCtr="0" anchor="t" bIns="45700" lIns="91425" spcFirstLastPara="1" rIns="91425" wrap="square" tIns="45700">
            <a:normAutofit fontScale="90000"/>
          </a:bodyPr>
          <a:lstStyle/>
          <a:p>
            <a:pPr indent="0" lvl="0" marL="0" rtl="0" algn="ctr">
              <a:spcBef>
                <a:spcPts val="0"/>
              </a:spcBef>
              <a:spcAft>
                <a:spcPts val="0"/>
              </a:spcAft>
              <a:buClr>
                <a:srgbClr val="262626"/>
              </a:buClr>
              <a:buSzPct val="100000"/>
              <a:buFont typeface="Gill Sans"/>
              <a:buNone/>
            </a:pPr>
            <a:r>
              <a:rPr b="0" lang="en-IN" sz="3100">
                <a:latin typeface="Gill Sans"/>
                <a:ea typeface="Gill Sans"/>
                <a:cs typeface="Gill Sans"/>
                <a:sym typeface="Gill Sans"/>
              </a:rPr>
              <a:t>Human Considerations in the Design of Business Systems </a:t>
            </a:r>
            <a:br>
              <a:rPr lang="en-IN" sz="1050"/>
            </a:br>
            <a:br>
              <a:rPr lang="en-IN"/>
            </a:br>
            <a:endParaRPr/>
          </a:p>
        </p:txBody>
      </p:sp>
      <p:sp>
        <p:nvSpPr>
          <p:cNvPr id="442" name="Google Shape;442;p64"/>
          <p:cNvSpPr txBox="1"/>
          <p:nvPr>
            <p:ph idx="1" type="body"/>
          </p:nvPr>
        </p:nvSpPr>
        <p:spPr>
          <a:xfrm>
            <a:off x="1200150" y="1360170"/>
            <a:ext cx="10304462" cy="52578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3600"/>
              <a:buChar char="🠶"/>
            </a:pPr>
            <a:r>
              <a:rPr lang="en-IN" sz="3600">
                <a:latin typeface="Gill Sans"/>
                <a:ea typeface="Gill Sans"/>
                <a:cs typeface="Gill Sans"/>
                <a:sym typeface="Gill Sans"/>
              </a:rPr>
              <a:t>The User’s Tasks and Needs.</a:t>
            </a:r>
            <a:endParaRPr/>
          </a:p>
          <a:p>
            <a:pPr indent="0" lvl="0" marL="0" rtl="0" algn="l">
              <a:spcBef>
                <a:spcPts val="1000"/>
              </a:spcBef>
              <a:spcAft>
                <a:spcPts val="0"/>
              </a:spcAft>
              <a:buSzPts val="6000"/>
              <a:buNone/>
            </a:pPr>
            <a:r>
              <a:t/>
            </a:r>
            <a:endParaRPr sz="6000"/>
          </a:p>
          <a:p>
            <a:pPr indent="0" lvl="0" marL="342900" rtl="0" algn="l">
              <a:spcBef>
                <a:spcPts val="1000"/>
              </a:spcBef>
              <a:spcAft>
                <a:spcPts val="0"/>
              </a:spcAft>
              <a:buSzPts val="6000"/>
              <a:buNone/>
            </a:pPr>
            <a:r>
              <a:t/>
            </a:r>
            <a:endParaRPr sz="6000">
              <a:latin typeface="Gill Sans"/>
              <a:ea typeface="Gill Sans"/>
              <a:cs typeface="Gill Sans"/>
              <a:sym typeface="Gill Sans"/>
            </a:endParaRPr>
          </a:p>
        </p:txBody>
      </p:sp>
      <p:pic>
        <p:nvPicPr>
          <p:cNvPr id="443" name="Google Shape;443;p64"/>
          <p:cNvPicPr preferRelativeResize="0"/>
          <p:nvPr/>
        </p:nvPicPr>
        <p:blipFill rotWithShape="1">
          <a:blip r:embed="rId3">
            <a:alphaModFix/>
          </a:blip>
          <a:srcRect b="0" l="0" r="0" t="0"/>
          <a:stretch/>
        </p:blipFill>
        <p:spPr>
          <a:xfrm>
            <a:off x="2209799" y="2028338"/>
            <a:ext cx="9437687" cy="4589632"/>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65"/>
          <p:cNvSpPr txBox="1"/>
          <p:nvPr>
            <p:ph type="title"/>
          </p:nvPr>
        </p:nvSpPr>
        <p:spPr>
          <a:xfrm>
            <a:off x="1057275" y="240030"/>
            <a:ext cx="10590212" cy="879643"/>
          </a:xfrm>
          <a:prstGeom prst="rect">
            <a:avLst/>
          </a:prstGeom>
          <a:noFill/>
          <a:ln>
            <a:noFill/>
          </a:ln>
        </p:spPr>
        <p:txBody>
          <a:bodyPr anchorCtr="0" anchor="t" bIns="45700" lIns="91425" spcFirstLastPara="1" rIns="91425" wrap="square" tIns="45700">
            <a:normAutofit fontScale="90000"/>
          </a:bodyPr>
          <a:lstStyle/>
          <a:p>
            <a:pPr indent="0" lvl="0" marL="0" rtl="0" algn="ctr">
              <a:spcBef>
                <a:spcPts val="0"/>
              </a:spcBef>
              <a:spcAft>
                <a:spcPts val="0"/>
              </a:spcAft>
              <a:buClr>
                <a:srgbClr val="262626"/>
              </a:buClr>
              <a:buSzPct val="100000"/>
              <a:buFont typeface="Gill Sans"/>
              <a:buNone/>
            </a:pPr>
            <a:r>
              <a:rPr b="0" lang="en-IN" sz="3100">
                <a:latin typeface="Gill Sans"/>
                <a:ea typeface="Gill Sans"/>
                <a:cs typeface="Gill Sans"/>
                <a:sym typeface="Gill Sans"/>
              </a:rPr>
              <a:t>Human Considerations in the Design of Business Systems </a:t>
            </a:r>
            <a:br>
              <a:rPr lang="en-IN" sz="1050"/>
            </a:br>
            <a:br>
              <a:rPr lang="en-IN"/>
            </a:br>
            <a:endParaRPr/>
          </a:p>
        </p:txBody>
      </p:sp>
      <p:sp>
        <p:nvSpPr>
          <p:cNvPr id="449" name="Google Shape;449;p65"/>
          <p:cNvSpPr txBox="1"/>
          <p:nvPr>
            <p:ph idx="1" type="body"/>
          </p:nvPr>
        </p:nvSpPr>
        <p:spPr>
          <a:xfrm>
            <a:off x="1200150" y="1360170"/>
            <a:ext cx="10304462" cy="52578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3600"/>
              <a:buChar char="🠶"/>
            </a:pPr>
            <a:r>
              <a:rPr lang="en-IN" sz="3600">
                <a:latin typeface="Gill Sans"/>
                <a:ea typeface="Gill Sans"/>
                <a:cs typeface="Gill Sans"/>
                <a:sym typeface="Gill Sans"/>
              </a:rPr>
              <a:t>The User’s Tasks and Needs.</a:t>
            </a:r>
            <a:endParaRPr/>
          </a:p>
          <a:p>
            <a:pPr indent="0" lvl="0" marL="0" rtl="0" algn="l">
              <a:spcBef>
                <a:spcPts val="1000"/>
              </a:spcBef>
              <a:spcAft>
                <a:spcPts val="0"/>
              </a:spcAft>
              <a:buSzPts val="6000"/>
              <a:buNone/>
            </a:pPr>
            <a:r>
              <a:t/>
            </a:r>
            <a:endParaRPr sz="6000"/>
          </a:p>
          <a:p>
            <a:pPr indent="0" lvl="0" marL="342900" rtl="0" algn="l">
              <a:spcBef>
                <a:spcPts val="1000"/>
              </a:spcBef>
              <a:spcAft>
                <a:spcPts val="0"/>
              </a:spcAft>
              <a:buSzPts val="6000"/>
              <a:buNone/>
            </a:pPr>
            <a:r>
              <a:t/>
            </a:r>
            <a:endParaRPr sz="6000">
              <a:latin typeface="Gill Sans"/>
              <a:ea typeface="Gill Sans"/>
              <a:cs typeface="Gill Sans"/>
              <a:sym typeface="Gill Sans"/>
            </a:endParaRPr>
          </a:p>
        </p:txBody>
      </p:sp>
      <p:pic>
        <p:nvPicPr>
          <p:cNvPr id="450" name="Google Shape;450;p65"/>
          <p:cNvPicPr preferRelativeResize="0"/>
          <p:nvPr/>
        </p:nvPicPr>
        <p:blipFill rotWithShape="1">
          <a:blip r:embed="rId3">
            <a:alphaModFix/>
          </a:blip>
          <a:srcRect b="0" l="0" r="0" t="0"/>
          <a:stretch/>
        </p:blipFill>
        <p:spPr>
          <a:xfrm>
            <a:off x="1587499" y="2387600"/>
            <a:ext cx="10304461" cy="311023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66"/>
          <p:cNvSpPr txBox="1"/>
          <p:nvPr>
            <p:ph type="title"/>
          </p:nvPr>
        </p:nvSpPr>
        <p:spPr>
          <a:xfrm>
            <a:off x="1057275" y="240030"/>
            <a:ext cx="10590212" cy="879643"/>
          </a:xfrm>
          <a:prstGeom prst="rect">
            <a:avLst/>
          </a:prstGeom>
          <a:noFill/>
          <a:ln>
            <a:noFill/>
          </a:ln>
        </p:spPr>
        <p:txBody>
          <a:bodyPr anchorCtr="0" anchor="t" bIns="45700" lIns="91425" spcFirstLastPara="1" rIns="91425" wrap="square" tIns="45700">
            <a:normAutofit fontScale="90000"/>
          </a:bodyPr>
          <a:lstStyle/>
          <a:p>
            <a:pPr indent="0" lvl="0" marL="0" rtl="0" algn="ctr">
              <a:spcBef>
                <a:spcPts val="0"/>
              </a:spcBef>
              <a:spcAft>
                <a:spcPts val="0"/>
              </a:spcAft>
              <a:buClr>
                <a:srgbClr val="262626"/>
              </a:buClr>
              <a:buSzPct val="100000"/>
              <a:buFont typeface="Gill Sans"/>
              <a:buNone/>
            </a:pPr>
            <a:r>
              <a:rPr b="0" lang="en-IN" sz="3100">
                <a:latin typeface="Gill Sans"/>
                <a:ea typeface="Gill Sans"/>
                <a:cs typeface="Gill Sans"/>
                <a:sym typeface="Gill Sans"/>
              </a:rPr>
              <a:t>Human Considerations in the Design of Business Systems </a:t>
            </a:r>
            <a:br>
              <a:rPr lang="en-IN" sz="1050"/>
            </a:br>
            <a:br>
              <a:rPr lang="en-IN"/>
            </a:br>
            <a:endParaRPr/>
          </a:p>
        </p:txBody>
      </p:sp>
      <p:sp>
        <p:nvSpPr>
          <p:cNvPr id="456" name="Google Shape;456;p66"/>
          <p:cNvSpPr txBox="1"/>
          <p:nvPr>
            <p:ph idx="1" type="body"/>
          </p:nvPr>
        </p:nvSpPr>
        <p:spPr>
          <a:xfrm>
            <a:off x="1200150" y="1360170"/>
            <a:ext cx="10304462" cy="52578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3600"/>
              <a:buChar char="🠶"/>
            </a:pPr>
            <a:r>
              <a:rPr lang="en-IN" sz="3600">
                <a:latin typeface="Gill Sans"/>
                <a:ea typeface="Gill Sans"/>
                <a:cs typeface="Gill Sans"/>
                <a:sym typeface="Gill Sans"/>
              </a:rPr>
              <a:t>The User’s Psychological Characteristics.</a:t>
            </a:r>
            <a:endParaRPr/>
          </a:p>
          <a:p>
            <a:pPr indent="0" lvl="0" marL="0" rtl="0" algn="l">
              <a:spcBef>
                <a:spcPts val="1000"/>
              </a:spcBef>
              <a:spcAft>
                <a:spcPts val="0"/>
              </a:spcAft>
              <a:buSzPts val="6000"/>
              <a:buNone/>
            </a:pPr>
            <a:r>
              <a:t/>
            </a:r>
            <a:endParaRPr sz="6000"/>
          </a:p>
          <a:p>
            <a:pPr indent="0" lvl="0" marL="342900" rtl="0" algn="l">
              <a:spcBef>
                <a:spcPts val="1000"/>
              </a:spcBef>
              <a:spcAft>
                <a:spcPts val="0"/>
              </a:spcAft>
              <a:buSzPts val="6000"/>
              <a:buNone/>
            </a:pPr>
            <a:r>
              <a:t/>
            </a:r>
            <a:endParaRPr sz="6000">
              <a:latin typeface="Gill Sans"/>
              <a:ea typeface="Gill Sans"/>
              <a:cs typeface="Gill Sans"/>
              <a:sym typeface="Gill Sans"/>
            </a:endParaRPr>
          </a:p>
        </p:txBody>
      </p:sp>
      <p:pic>
        <p:nvPicPr>
          <p:cNvPr id="457" name="Google Shape;457;p66"/>
          <p:cNvPicPr preferRelativeResize="0"/>
          <p:nvPr/>
        </p:nvPicPr>
        <p:blipFill rotWithShape="1">
          <a:blip r:embed="rId3">
            <a:alphaModFix/>
          </a:blip>
          <a:srcRect b="0" l="0" r="0" t="0"/>
          <a:stretch/>
        </p:blipFill>
        <p:spPr>
          <a:xfrm>
            <a:off x="1689100" y="2000249"/>
            <a:ext cx="10502900" cy="425711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2"/>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b="0" lang="en-IN">
                <a:latin typeface="Gill Sans"/>
                <a:ea typeface="Gill Sans"/>
                <a:cs typeface="Gill Sans"/>
                <a:sym typeface="Gill Sans"/>
              </a:rPr>
              <a:t>Why People Have Trouble with Computers </a:t>
            </a:r>
            <a:br>
              <a:rPr lang="en-IN"/>
            </a:br>
            <a:endParaRPr/>
          </a:p>
        </p:txBody>
      </p:sp>
      <p:sp>
        <p:nvSpPr>
          <p:cNvPr id="189" name="Google Shape;189;p22"/>
          <p:cNvSpPr txBox="1"/>
          <p:nvPr>
            <p:ph idx="1" type="body"/>
          </p:nvPr>
        </p:nvSpPr>
        <p:spPr>
          <a:xfrm>
            <a:off x="2589212" y="2133600"/>
            <a:ext cx="8915400" cy="47244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800"/>
              <a:buChar char="🠶"/>
            </a:pPr>
            <a:r>
              <a:rPr b="1" lang="en-IN" sz="2800"/>
              <a:t>Factors Making Systems Hard to Use</a:t>
            </a:r>
            <a:endParaRPr/>
          </a:p>
          <a:p>
            <a:pPr indent="0" lvl="0" marL="0" rtl="0" algn="l">
              <a:spcBef>
                <a:spcPts val="1000"/>
              </a:spcBef>
              <a:spcAft>
                <a:spcPts val="0"/>
              </a:spcAft>
              <a:buSzPts val="2800"/>
              <a:buNone/>
            </a:pPr>
            <a:r>
              <a:rPr b="1" lang="en-IN" sz="2800"/>
              <a:t>2.Use of Jargon</a:t>
            </a:r>
            <a:endParaRPr sz="2800"/>
          </a:p>
          <a:p>
            <a:pPr indent="-342900" lvl="0" marL="342900" rtl="0" algn="l">
              <a:spcBef>
                <a:spcPts val="1000"/>
              </a:spcBef>
              <a:spcAft>
                <a:spcPts val="0"/>
              </a:spcAft>
              <a:buSzPts val="2800"/>
              <a:buFont typeface="Arial"/>
              <a:buChar char="•"/>
            </a:pPr>
            <a:r>
              <a:rPr lang="en-IN" sz="2800"/>
              <a:t>Systems use unfamiliar or technical language (like "filespec" or "boot").</a:t>
            </a:r>
            <a:endParaRPr/>
          </a:p>
          <a:p>
            <a:pPr indent="-228600" lvl="0" marL="342900" rtl="0" algn="l">
              <a:spcBef>
                <a:spcPts val="1000"/>
              </a:spcBef>
              <a:spcAft>
                <a:spcPts val="0"/>
              </a:spcAft>
              <a:buSzPts val="1800"/>
              <a:buNone/>
            </a:pPr>
            <a:r>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67"/>
          <p:cNvSpPr txBox="1"/>
          <p:nvPr>
            <p:ph type="title"/>
          </p:nvPr>
        </p:nvSpPr>
        <p:spPr>
          <a:xfrm>
            <a:off x="1057275" y="240030"/>
            <a:ext cx="10590212" cy="879643"/>
          </a:xfrm>
          <a:prstGeom prst="rect">
            <a:avLst/>
          </a:prstGeom>
          <a:noFill/>
          <a:ln>
            <a:noFill/>
          </a:ln>
        </p:spPr>
        <p:txBody>
          <a:bodyPr anchorCtr="0" anchor="t" bIns="45700" lIns="91425" spcFirstLastPara="1" rIns="91425" wrap="square" tIns="45700">
            <a:normAutofit fontScale="90000"/>
          </a:bodyPr>
          <a:lstStyle/>
          <a:p>
            <a:pPr indent="0" lvl="0" marL="0" rtl="0" algn="ctr">
              <a:spcBef>
                <a:spcPts val="0"/>
              </a:spcBef>
              <a:spcAft>
                <a:spcPts val="0"/>
              </a:spcAft>
              <a:buClr>
                <a:srgbClr val="262626"/>
              </a:buClr>
              <a:buSzPct val="100000"/>
              <a:buFont typeface="Gill Sans"/>
              <a:buNone/>
            </a:pPr>
            <a:r>
              <a:rPr b="0" lang="en-IN" sz="3100">
                <a:latin typeface="Gill Sans"/>
                <a:ea typeface="Gill Sans"/>
                <a:cs typeface="Gill Sans"/>
                <a:sym typeface="Gill Sans"/>
              </a:rPr>
              <a:t>Human Considerations in the Design of Business Systems </a:t>
            </a:r>
            <a:br>
              <a:rPr lang="en-IN" sz="1050"/>
            </a:br>
            <a:br>
              <a:rPr lang="en-IN"/>
            </a:br>
            <a:endParaRPr/>
          </a:p>
        </p:txBody>
      </p:sp>
      <p:sp>
        <p:nvSpPr>
          <p:cNvPr id="463" name="Google Shape;463;p67"/>
          <p:cNvSpPr txBox="1"/>
          <p:nvPr>
            <p:ph idx="1" type="body"/>
          </p:nvPr>
        </p:nvSpPr>
        <p:spPr>
          <a:xfrm>
            <a:off x="1200150" y="1360170"/>
            <a:ext cx="10304462" cy="52578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3600"/>
              <a:buChar char="🠶"/>
            </a:pPr>
            <a:r>
              <a:rPr lang="en-IN" sz="3600">
                <a:latin typeface="Gill Sans"/>
                <a:ea typeface="Gill Sans"/>
                <a:cs typeface="Gill Sans"/>
                <a:sym typeface="Gill Sans"/>
              </a:rPr>
              <a:t>The User’s Physical Characteristics.</a:t>
            </a:r>
            <a:endParaRPr/>
          </a:p>
          <a:p>
            <a:pPr indent="0" lvl="0" marL="0" rtl="0" algn="l">
              <a:spcBef>
                <a:spcPts val="1000"/>
              </a:spcBef>
              <a:spcAft>
                <a:spcPts val="0"/>
              </a:spcAft>
              <a:buSzPts val="6000"/>
              <a:buNone/>
            </a:pPr>
            <a:r>
              <a:t/>
            </a:r>
            <a:endParaRPr sz="6000"/>
          </a:p>
          <a:p>
            <a:pPr indent="0" lvl="0" marL="342900" rtl="0" algn="l">
              <a:spcBef>
                <a:spcPts val="1000"/>
              </a:spcBef>
              <a:spcAft>
                <a:spcPts val="0"/>
              </a:spcAft>
              <a:buSzPts val="6000"/>
              <a:buNone/>
            </a:pPr>
            <a:r>
              <a:t/>
            </a:r>
            <a:endParaRPr sz="6000">
              <a:latin typeface="Gill Sans"/>
              <a:ea typeface="Gill Sans"/>
              <a:cs typeface="Gill Sans"/>
              <a:sym typeface="Gill Sans"/>
            </a:endParaRPr>
          </a:p>
        </p:txBody>
      </p:sp>
      <p:pic>
        <p:nvPicPr>
          <p:cNvPr id="464" name="Google Shape;464;p67"/>
          <p:cNvPicPr preferRelativeResize="0"/>
          <p:nvPr/>
        </p:nvPicPr>
        <p:blipFill rotWithShape="1">
          <a:blip r:embed="rId3">
            <a:alphaModFix/>
          </a:blip>
          <a:srcRect b="0" l="0" r="0" t="0"/>
          <a:stretch/>
        </p:blipFill>
        <p:spPr>
          <a:xfrm>
            <a:off x="1473200" y="2095500"/>
            <a:ext cx="10031412" cy="3874994"/>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68"/>
          <p:cNvSpPr txBox="1"/>
          <p:nvPr>
            <p:ph type="title"/>
          </p:nvPr>
        </p:nvSpPr>
        <p:spPr>
          <a:xfrm>
            <a:off x="1057275" y="240030"/>
            <a:ext cx="10590212" cy="879643"/>
          </a:xfrm>
          <a:prstGeom prst="rect">
            <a:avLst/>
          </a:prstGeom>
          <a:noFill/>
          <a:ln>
            <a:noFill/>
          </a:ln>
        </p:spPr>
        <p:txBody>
          <a:bodyPr anchorCtr="0" anchor="t" bIns="45700" lIns="91425" spcFirstLastPara="1" rIns="91425" wrap="square" tIns="45700">
            <a:normAutofit fontScale="90000"/>
          </a:bodyPr>
          <a:lstStyle/>
          <a:p>
            <a:pPr indent="0" lvl="0" marL="0" rtl="0" algn="ctr">
              <a:spcBef>
                <a:spcPts val="0"/>
              </a:spcBef>
              <a:spcAft>
                <a:spcPts val="0"/>
              </a:spcAft>
              <a:buClr>
                <a:srgbClr val="262626"/>
              </a:buClr>
              <a:buSzPct val="100000"/>
              <a:buFont typeface="Gill Sans"/>
              <a:buNone/>
            </a:pPr>
            <a:r>
              <a:rPr b="0" lang="en-IN" sz="3100">
                <a:latin typeface="Gill Sans"/>
                <a:ea typeface="Gill Sans"/>
                <a:cs typeface="Gill Sans"/>
                <a:sym typeface="Gill Sans"/>
              </a:rPr>
              <a:t>Human Considerations in the Design of Business Systems </a:t>
            </a:r>
            <a:br>
              <a:rPr lang="en-IN" sz="1050"/>
            </a:br>
            <a:br>
              <a:rPr lang="en-IN"/>
            </a:br>
            <a:endParaRPr/>
          </a:p>
        </p:txBody>
      </p:sp>
      <p:sp>
        <p:nvSpPr>
          <p:cNvPr id="470" name="Google Shape;470;p68"/>
          <p:cNvSpPr txBox="1"/>
          <p:nvPr>
            <p:ph idx="1" type="body"/>
          </p:nvPr>
        </p:nvSpPr>
        <p:spPr>
          <a:xfrm>
            <a:off x="1200150" y="1360170"/>
            <a:ext cx="10304462" cy="52578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3600"/>
              <a:buChar char="🠶"/>
            </a:pPr>
            <a:r>
              <a:rPr lang="en-IN" sz="3600">
                <a:latin typeface="Gill Sans"/>
                <a:ea typeface="Gill Sans"/>
                <a:cs typeface="Gill Sans"/>
                <a:sym typeface="Gill Sans"/>
              </a:rPr>
              <a:t>The User’s Physical Characteristics.</a:t>
            </a:r>
            <a:endParaRPr/>
          </a:p>
          <a:p>
            <a:pPr indent="0" lvl="0" marL="0" rtl="0" algn="l">
              <a:spcBef>
                <a:spcPts val="1000"/>
              </a:spcBef>
              <a:spcAft>
                <a:spcPts val="0"/>
              </a:spcAft>
              <a:buSzPts val="6000"/>
              <a:buNone/>
            </a:pPr>
            <a:r>
              <a:t/>
            </a:r>
            <a:endParaRPr sz="6000"/>
          </a:p>
          <a:p>
            <a:pPr indent="0" lvl="0" marL="342900" rtl="0" algn="l">
              <a:spcBef>
                <a:spcPts val="1000"/>
              </a:spcBef>
              <a:spcAft>
                <a:spcPts val="0"/>
              </a:spcAft>
              <a:buSzPts val="6000"/>
              <a:buNone/>
            </a:pPr>
            <a:r>
              <a:t/>
            </a:r>
            <a:endParaRPr sz="6000">
              <a:latin typeface="Gill Sans"/>
              <a:ea typeface="Gill Sans"/>
              <a:cs typeface="Gill Sans"/>
              <a:sym typeface="Gill Sans"/>
            </a:endParaRPr>
          </a:p>
        </p:txBody>
      </p:sp>
      <p:pic>
        <p:nvPicPr>
          <p:cNvPr id="471" name="Google Shape;471;p68"/>
          <p:cNvPicPr preferRelativeResize="0"/>
          <p:nvPr/>
        </p:nvPicPr>
        <p:blipFill rotWithShape="1">
          <a:blip r:embed="rId3">
            <a:alphaModFix/>
          </a:blip>
          <a:srcRect b="0" l="0" r="0" t="0"/>
          <a:stretch/>
        </p:blipFill>
        <p:spPr>
          <a:xfrm>
            <a:off x="108405" y="2025435"/>
            <a:ext cx="11591225" cy="3141700"/>
          </a:xfrm>
          <a:prstGeom prst="rect">
            <a:avLst/>
          </a:prstGeom>
          <a:noFill/>
          <a:ln>
            <a:noFill/>
          </a:ln>
        </p:spPr>
      </p:pic>
      <p:pic>
        <p:nvPicPr>
          <p:cNvPr id="472" name="Google Shape;472;p68"/>
          <p:cNvPicPr preferRelativeResize="0"/>
          <p:nvPr/>
        </p:nvPicPr>
        <p:blipFill rotWithShape="1">
          <a:blip r:embed="rId4">
            <a:alphaModFix/>
          </a:blip>
          <a:srcRect b="0" l="0" r="0" t="0"/>
          <a:stretch/>
        </p:blipFill>
        <p:spPr>
          <a:xfrm>
            <a:off x="6399259" y="2176182"/>
            <a:ext cx="5549900" cy="4305300"/>
          </a:xfrm>
          <a:prstGeom prst="rect">
            <a:avLst/>
          </a:prstGeom>
          <a:noFill/>
          <a:ln>
            <a:noFill/>
          </a:ln>
        </p:spPr>
      </p:pic>
      <p:pic>
        <p:nvPicPr>
          <p:cNvPr id="473" name="Google Shape;473;p68"/>
          <p:cNvPicPr preferRelativeResize="0"/>
          <p:nvPr/>
        </p:nvPicPr>
        <p:blipFill rotWithShape="1">
          <a:blip r:embed="rId5">
            <a:alphaModFix/>
          </a:blip>
          <a:srcRect b="0" l="0" r="0" t="0"/>
          <a:stretch/>
        </p:blipFill>
        <p:spPr>
          <a:xfrm>
            <a:off x="1523136" y="5402458"/>
            <a:ext cx="3251200" cy="11938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69"/>
          <p:cNvSpPr txBox="1"/>
          <p:nvPr>
            <p:ph type="title"/>
          </p:nvPr>
        </p:nvSpPr>
        <p:spPr>
          <a:xfrm>
            <a:off x="1173626" y="0"/>
            <a:ext cx="8911687" cy="128089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Gill Sans"/>
              <a:buNone/>
            </a:pPr>
            <a:r>
              <a:rPr b="0" lang="en-IN" sz="4400">
                <a:latin typeface="Gill Sans"/>
                <a:ea typeface="Gill Sans"/>
                <a:cs typeface="Gill Sans"/>
                <a:sym typeface="Gill Sans"/>
              </a:rPr>
              <a:t>Human Interaction Speeds </a:t>
            </a:r>
            <a:br>
              <a:rPr lang="en-IN" sz="4400">
                <a:latin typeface="Gill Sans"/>
                <a:ea typeface="Gill Sans"/>
                <a:cs typeface="Gill Sans"/>
                <a:sym typeface="Gill Sans"/>
              </a:rPr>
            </a:br>
            <a:br>
              <a:rPr lang="en-IN"/>
            </a:br>
            <a:endParaRPr/>
          </a:p>
        </p:txBody>
      </p:sp>
      <p:sp>
        <p:nvSpPr>
          <p:cNvPr id="479" name="Google Shape;479;p69"/>
          <p:cNvSpPr txBox="1"/>
          <p:nvPr>
            <p:ph idx="1" type="body"/>
          </p:nvPr>
        </p:nvSpPr>
        <p:spPr>
          <a:xfrm>
            <a:off x="1169912" y="1540189"/>
            <a:ext cx="11022087" cy="3777622"/>
          </a:xfrm>
          <a:prstGeom prst="rect">
            <a:avLst/>
          </a:prstGeom>
          <a:noFill/>
          <a:ln>
            <a:noFill/>
          </a:ln>
        </p:spPr>
        <p:txBody>
          <a:bodyPr anchorCtr="0" anchor="t" bIns="45700" lIns="91425" spcFirstLastPara="1" rIns="91425" wrap="square" tIns="45700">
            <a:normAutofit/>
          </a:bodyPr>
          <a:lstStyle/>
          <a:p>
            <a:pPr indent="-342900" lvl="0" marL="342900" rtl="0" algn="just">
              <a:spcBef>
                <a:spcPts val="0"/>
              </a:spcBef>
              <a:spcAft>
                <a:spcPts val="0"/>
              </a:spcAft>
              <a:buSzPts val="4000"/>
              <a:buChar char="🠶"/>
            </a:pPr>
            <a:r>
              <a:rPr lang="en-IN" sz="4000">
                <a:solidFill>
                  <a:srgbClr val="262626"/>
                </a:solidFill>
                <a:latin typeface="Gill Sans"/>
                <a:ea typeface="Gill Sans"/>
                <a:cs typeface="Gill Sans"/>
                <a:sym typeface="Gill Sans"/>
              </a:rPr>
              <a:t>These speeds, as summarized by Bailey (2000), provide insight into how efficiently users can interact with different systems. Here are the typical interaction speeds for various tasks.</a:t>
            </a:r>
            <a:endParaRPr sz="4000">
              <a:solidFill>
                <a:srgbClr val="262626"/>
              </a:solidFill>
              <a:latin typeface="Gill Sans"/>
              <a:ea typeface="Gill Sans"/>
              <a:cs typeface="Gill Sans"/>
              <a:sym typeface="Gill Sans"/>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70"/>
          <p:cNvSpPr txBox="1"/>
          <p:nvPr>
            <p:ph type="title"/>
          </p:nvPr>
        </p:nvSpPr>
        <p:spPr>
          <a:xfrm>
            <a:off x="1173626" y="0"/>
            <a:ext cx="8911687" cy="128089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Gill Sans"/>
              <a:buNone/>
            </a:pPr>
            <a:r>
              <a:rPr b="0" lang="en-IN" sz="4400">
                <a:latin typeface="Gill Sans"/>
                <a:ea typeface="Gill Sans"/>
                <a:cs typeface="Gill Sans"/>
                <a:sym typeface="Gill Sans"/>
              </a:rPr>
              <a:t>Human Interaction Speeds </a:t>
            </a:r>
            <a:br>
              <a:rPr lang="en-IN" sz="4400">
                <a:latin typeface="Gill Sans"/>
                <a:ea typeface="Gill Sans"/>
                <a:cs typeface="Gill Sans"/>
                <a:sym typeface="Gill Sans"/>
              </a:rPr>
            </a:br>
            <a:br>
              <a:rPr lang="en-IN"/>
            </a:br>
            <a:endParaRPr/>
          </a:p>
        </p:txBody>
      </p:sp>
      <p:pic>
        <p:nvPicPr>
          <p:cNvPr id="485" name="Google Shape;485;p70"/>
          <p:cNvPicPr preferRelativeResize="0"/>
          <p:nvPr>
            <p:ph idx="1" type="body"/>
          </p:nvPr>
        </p:nvPicPr>
        <p:blipFill rotWithShape="1">
          <a:blip r:embed="rId3">
            <a:alphaModFix/>
          </a:blip>
          <a:srcRect b="0" l="0" r="0" t="0"/>
          <a:stretch/>
        </p:blipFill>
        <p:spPr>
          <a:xfrm>
            <a:off x="559838" y="877078"/>
            <a:ext cx="11632162" cy="5980922"/>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71"/>
          <p:cNvSpPr txBox="1"/>
          <p:nvPr>
            <p:ph type="title"/>
          </p:nvPr>
        </p:nvSpPr>
        <p:spPr>
          <a:xfrm>
            <a:off x="1173626" y="0"/>
            <a:ext cx="8911687" cy="128089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Gill Sans"/>
              <a:buNone/>
            </a:pPr>
            <a:r>
              <a:rPr b="0" lang="en-IN" sz="4400">
                <a:latin typeface="Gill Sans"/>
                <a:ea typeface="Gill Sans"/>
                <a:cs typeface="Gill Sans"/>
                <a:sym typeface="Gill Sans"/>
              </a:rPr>
              <a:t>Performance vs Peference</a:t>
            </a:r>
            <a:br>
              <a:rPr lang="en-IN" sz="4400">
                <a:latin typeface="Gill Sans"/>
                <a:ea typeface="Gill Sans"/>
                <a:cs typeface="Gill Sans"/>
                <a:sym typeface="Gill Sans"/>
              </a:rPr>
            </a:br>
            <a:br>
              <a:rPr lang="en-IN"/>
            </a:br>
            <a:endParaRPr/>
          </a:p>
        </p:txBody>
      </p:sp>
      <p:sp>
        <p:nvSpPr>
          <p:cNvPr id="491" name="Google Shape;491;p71"/>
          <p:cNvSpPr txBox="1"/>
          <p:nvPr>
            <p:ph idx="1" type="body"/>
          </p:nvPr>
        </p:nvSpPr>
        <p:spPr>
          <a:xfrm>
            <a:off x="727788" y="877078"/>
            <a:ext cx="10776824" cy="5034144"/>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800"/>
              <a:buChar char="🠶"/>
            </a:pPr>
            <a:r>
              <a:rPr b="1" lang="en-IN" sz="2800">
                <a:latin typeface="Gill Sans"/>
                <a:ea typeface="Gill Sans"/>
                <a:cs typeface="Gill Sans"/>
                <a:sym typeface="Gill Sans"/>
              </a:rPr>
              <a:t>Performance:</a:t>
            </a:r>
            <a:r>
              <a:rPr lang="en-IN" sz="2800">
                <a:latin typeface="Gill Sans"/>
                <a:ea typeface="Gill Sans"/>
                <a:cs typeface="Gill Sans"/>
                <a:sym typeface="Gill Sans"/>
              </a:rPr>
              <a:t> In the context of interface design, performance refers to how well an interface allows users to complete tasks. This is often measured by:</a:t>
            </a:r>
            <a:endParaRPr/>
          </a:p>
          <a:p>
            <a:pPr indent="-342900" lvl="0" marL="342900" rtl="0" algn="l">
              <a:spcBef>
                <a:spcPts val="1000"/>
              </a:spcBef>
              <a:spcAft>
                <a:spcPts val="0"/>
              </a:spcAft>
              <a:buSzPts val="2800"/>
              <a:buFont typeface="Arial"/>
              <a:buChar char="•"/>
            </a:pPr>
            <a:r>
              <a:rPr b="1" lang="en-IN" sz="2800">
                <a:latin typeface="Gill Sans"/>
                <a:ea typeface="Gill Sans"/>
                <a:cs typeface="Gill Sans"/>
                <a:sym typeface="Gill Sans"/>
              </a:rPr>
              <a:t>Speed:</a:t>
            </a:r>
            <a:r>
              <a:rPr lang="en-IN" sz="2800">
                <a:latin typeface="Gill Sans"/>
                <a:ea typeface="Gill Sans"/>
                <a:cs typeface="Gill Sans"/>
                <a:sym typeface="Gill Sans"/>
              </a:rPr>
              <a:t> How quickly users can accomplish tasks.</a:t>
            </a:r>
            <a:endParaRPr/>
          </a:p>
          <a:p>
            <a:pPr indent="-342900" lvl="0" marL="342900" rtl="0" algn="l">
              <a:spcBef>
                <a:spcPts val="1000"/>
              </a:spcBef>
              <a:spcAft>
                <a:spcPts val="0"/>
              </a:spcAft>
              <a:buSzPts val="2800"/>
              <a:buFont typeface="Arial"/>
              <a:buChar char="•"/>
            </a:pPr>
            <a:r>
              <a:rPr b="1" lang="en-IN" sz="2800">
                <a:latin typeface="Gill Sans"/>
                <a:ea typeface="Gill Sans"/>
                <a:cs typeface="Gill Sans"/>
                <a:sym typeface="Gill Sans"/>
              </a:rPr>
              <a:t>Accuracy:</a:t>
            </a:r>
            <a:r>
              <a:rPr lang="en-IN" sz="2800">
                <a:latin typeface="Gill Sans"/>
                <a:ea typeface="Gill Sans"/>
                <a:cs typeface="Gill Sans"/>
                <a:sym typeface="Gill Sans"/>
              </a:rPr>
              <a:t> How correctly users can perform tasks without errors.</a:t>
            </a:r>
            <a:endParaRPr/>
          </a:p>
          <a:p>
            <a:pPr indent="-342900" lvl="0" marL="342900" rtl="0" algn="l">
              <a:spcBef>
                <a:spcPts val="1000"/>
              </a:spcBef>
              <a:spcAft>
                <a:spcPts val="0"/>
              </a:spcAft>
              <a:buSzPts val="2800"/>
              <a:buFont typeface="Arial"/>
              <a:buChar char="•"/>
            </a:pPr>
            <a:r>
              <a:rPr b="1" lang="en-IN" sz="2800">
                <a:latin typeface="Gill Sans"/>
                <a:ea typeface="Gill Sans"/>
                <a:cs typeface="Gill Sans"/>
                <a:sym typeface="Gill Sans"/>
              </a:rPr>
              <a:t>Efficiency:</a:t>
            </a:r>
            <a:r>
              <a:rPr lang="en-IN" sz="2800">
                <a:latin typeface="Gill Sans"/>
                <a:ea typeface="Gill Sans"/>
                <a:cs typeface="Gill Sans"/>
                <a:sym typeface="Gill Sans"/>
              </a:rPr>
              <a:t> How easily users can complete tasks with minimal effort and resources.</a:t>
            </a:r>
            <a:endParaRPr/>
          </a:p>
          <a:p>
            <a:pPr indent="-228600" lvl="0" marL="342900" rtl="0" algn="l">
              <a:spcBef>
                <a:spcPts val="1000"/>
              </a:spcBef>
              <a:spcAft>
                <a:spcPts val="0"/>
              </a:spcAft>
              <a:buSzPts val="1800"/>
              <a:buNone/>
            </a:pPr>
            <a:r>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72"/>
          <p:cNvSpPr txBox="1"/>
          <p:nvPr>
            <p:ph type="title"/>
          </p:nvPr>
        </p:nvSpPr>
        <p:spPr>
          <a:xfrm>
            <a:off x="1173626" y="0"/>
            <a:ext cx="8911687" cy="128089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Gill Sans"/>
              <a:buNone/>
            </a:pPr>
            <a:r>
              <a:rPr b="0" lang="en-IN" sz="4400">
                <a:latin typeface="Gill Sans"/>
                <a:ea typeface="Gill Sans"/>
                <a:cs typeface="Gill Sans"/>
                <a:sym typeface="Gill Sans"/>
              </a:rPr>
              <a:t>Performance vs Peference</a:t>
            </a:r>
            <a:br>
              <a:rPr lang="en-IN" sz="4400">
                <a:latin typeface="Gill Sans"/>
                <a:ea typeface="Gill Sans"/>
                <a:cs typeface="Gill Sans"/>
                <a:sym typeface="Gill Sans"/>
              </a:rPr>
            </a:br>
            <a:br>
              <a:rPr lang="en-IN"/>
            </a:br>
            <a:endParaRPr/>
          </a:p>
        </p:txBody>
      </p:sp>
      <p:sp>
        <p:nvSpPr>
          <p:cNvPr id="497" name="Google Shape;497;p72"/>
          <p:cNvSpPr txBox="1"/>
          <p:nvPr>
            <p:ph idx="1" type="body"/>
          </p:nvPr>
        </p:nvSpPr>
        <p:spPr>
          <a:xfrm>
            <a:off x="707588" y="1280890"/>
            <a:ext cx="10776824" cy="5034144"/>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800"/>
              <a:buChar char="🠶"/>
            </a:pPr>
            <a:r>
              <a:rPr b="1" lang="en-IN" sz="2800"/>
              <a:t>Preference:</a:t>
            </a:r>
            <a:r>
              <a:rPr lang="en-IN" sz="2800"/>
              <a:t> Preference in interface design is about what users like or choose based on their:</a:t>
            </a:r>
            <a:endParaRPr/>
          </a:p>
          <a:p>
            <a:pPr indent="-342900" lvl="0" marL="342900" rtl="0" algn="l">
              <a:spcBef>
                <a:spcPts val="1000"/>
              </a:spcBef>
              <a:spcAft>
                <a:spcPts val="0"/>
              </a:spcAft>
              <a:buSzPts val="2800"/>
              <a:buFont typeface="Arial"/>
              <a:buChar char="•"/>
            </a:pPr>
            <a:r>
              <a:rPr b="1" lang="en-IN" sz="2800"/>
              <a:t>Personal Tastes:</a:t>
            </a:r>
            <a:r>
              <a:rPr lang="en-IN" sz="2800"/>
              <a:t> Individual likes and dislikes.</a:t>
            </a:r>
            <a:endParaRPr/>
          </a:p>
          <a:p>
            <a:pPr indent="-342900" lvl="0" marL="342900" rtl="0" algn="l">
              <a:spcBef>
                <a:spcPts val="1000"/>
              </a:spcBef>
              <a:spcAft>
                <a:spcPts val="0"/>
              </a:spcAft>
              <a:buSzPts val="2800"/>
              <a:buFont typeface="Arial"/>
              <a:buChar char="•"/>
            </a:pPr>
            <a:r>
              <a:rPr b="1" lang="en-IN" sz="2800"/>
              <a:t>Familiarity:</a:t>
            </a:r>
            <a:r>
              <a:rPr lang="en-IN" sz="2800"/>
              <a:t> Comfort with interfaces they have used before.</a:t>
            </a:r>
            <a:endParaRPr/>
          </a:p>
          <a:p>
            <a:pPr indent="-342900" lvl="0" marL="342900" rtl="0" algn="l">
              <a:spcBef>
                <a:spcPts val="1000"/>
              </a:spcBef>
              <a:spcAft>
                <a:spcPts val="0"/>
              </a:spcAft>
              <a:buSzPts val="2800"/>
              <a:buFont typeface="Arial"/>
              <a:buChar char="•"/>
            </a:pPr>
            <a:r>
              <a:rPr b="1" lang="en-IN" sz="2800"/>
              <a:t>Aesthetics:</a:t>
            </a:r>
            <a:r>
              <a:rPr lang="en-IN" sz="2800"/>
              <a:t> Visual appeal and design elements.</a:t>
            </a:r>
            <a:endParaRPr/>
          </a:p>
          <a:p>
            <a:pPr indent="-342900" lvl="0" marL="342900" rtl="0" algn="l">
              <a:spcBef>
                <a:spcPts val="1000"/>
              </a:spcBef>
              <a:spcAft>
                <a:spcPts val="0"/>
              </a:spcAft>
              <a:buSzPts val="2800"/>
              <a:buFont typeface="Arial"/>
              <a:buChar char="•"/>
            </a:pPr>
            <a:r>
              <a:rPr b="1" lang="en-IN" sz="2800"/>
              <a:t>Perceived Effort:</a:t>
            </a:r>
            <a:r>
              <a:rPr lang="en-IN" sz="2800"/>
              <a:t> How easy or difficult they think the interface is to use.</a:t>
            </a:r>
            <a:endParaRPr/>
          </a:p>
          <a:p>
            <a:pPr indent="-228600" lvl="0" marL="342900" rtl="0" algn="l">
              <a:spcBef>
                <a:spcPts val="1000"/>
              </a:spcBef>
              <a:spcAft>
                <a:spcPts val="0"/>
              </a:spcAft>
              <a:buSzPts val="1800"/>
              <a:buNone/>
            </a:pPr>
            <a:r>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73"/>
          <p:cNvSpPr txBox="1"/>
          <p:nvPr>
            <p:ph type="title"/>
          </p:nvPr>
        </p:nvSpPr>
        <p:spPr>
          <a:xfrm>
            <a:off x="1173626" y="0"/>
            <a:ext cx="8911687" cy="128089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rgbClr val="262626"/>
              </a:buClr>
              <a:buSzPct val="100000"/>
              <a:buFont typeface="Gill Sans"/>
              <a:buNone/>
            </a:pPr>
            <a:r>
              <a:rPr b="0" lang="en-IN" sz="4400">
                <a:latin typeface="Gill Sans"/>
                <a:ea typeface="Gill Sans"/>
                <a:cs typeface="Gill Sans"/>
                <a:sym typeface="Gill Sans"/>
              </a:rPr>
              <a:t>Methods for Gaining an Understanding of Users </a:t>
            </a:r>
            <a:br>
              <a:rPr lang="en-IN" sz="4400">
                <a:latin typeface="Gill Sans"/>
                <a:ea typeface="Gill Sans"/>
                <a:cs typeface="Gill Sans"/>
                <a:sym typeface="Gill Sans"/>
              </a:rPr>
            </a:br>
            <a:br>
              <a:rPr lang="en-IN" sz="4400">
                <a:latin typeface="Gill Sans"/>
                <a:ea typeface="Gill Sans"/>
                <a:cs typeface="Gill Sans"/>
                <a:sym typeface="Gill Sans"/>
              </a:rPr>
            </a:br>
            <a:br>
              <a:rPr lang="en-IN"/>
            </a:br>
            <a:endParaRPr/>
          </a:p>
        </p:txBody>
      </p:sp>
      <p:sp>
        <p:nvSpPr>
          <p:cNvPr id="503" name="Google Shape;503;p73"/>
          <p:cNvSpPr txBox="1"/>
          <p:nvPr>
            <p:ph idx="1" type="body"/>
          </p:nvPr>
        </p:nvSpPr>
        <p:spPr>
          <a:xfrm>
            <a:off x="707588" y="1280890"/>
            <a:ext cx="10776824" cy="5034144"/>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800"/>
              <a:buChar char="🠶"/>
            </a:pPr>
            <a:r>
              <a:rPr b="1" lang="en-IN" sz="2800"/>
              <a:t>Preference:</a:t>
            </a:r>
            <a:r>
              <a:rPr lang="en-IN" sz="2800"/>
              <a:t> Preference in interface design is about what users like or choose based on their:</a:t>
            </a:r>
            <a:endParaRPr/>
          </a:p>
          <a:p>
            <a:pPr indent="-342900" lvl="0" marL="342900" rtl="0" algn="l">
              <a:spcBef>
                <a:spcPts val="1000"/>
              </a:spcBef>
              <a:spcAft>
                <a:spcPts val="0"/>
              </a:spcAft>
              <a:buSzPts val="2800"/>
              <a:buFont typeface="Arial"/>
              <a:buChar char="•"/>
            </a:pPr>
            <a:r>
              <a:rPr b="1" lang="en-IN" sz="2800"/>
              <a:t>Personal Tastes:</a:t>
            </a:r>
            <a:r>
              <a:rPr lang="en-IN" sz="2800"/>
              <a:t> Individual likes and dislikes.</a:t>
            </a:r>
            <a:endParaRPr/>
          </a:p>
          <a:p>
            <a:pPr indent="-342900" lvl="0" marL="342900" rtl="0" algn="l">
              <a:spcBef>
                <a:spcPts val="1000"/>
              </a:spcBef>
              <a:spcAft>
                <a:spcPts val="0"/>
              </a:spcAft>
              <a:buSzPts val="2800"/>
              <a:buFont typeface="Arial"/>
              <a:buChar char="•"/>
            </a:pPr>
            <a:r>
              <a:rPr b="1" lang="en-IN" sz="2800"/>
              <a:t>Familiarity:</a:t>
            </a:r>
            <a:r>
              <a:rPr lang="en-IN" sz="2800"/>
              <a:t> Comfort with interfaces they have used before.</a:t>
            </a:r>
            <a:endParaRPr/>
          </a:p>
          <a:p>
            <a:pPr indent="-342900" lvl="0" marL="342900" rtl="0" algn="l">
              <a:spcBef>
                <a:spcPts val="1000"/>
              </a:spcBef>
              <a:spcAft>
                <a:spcPts val="0"/>
              </a:spcAft>
              <a:buSzPts val="2800"/>
              <a:buFont typeface="Arial"/>
              <a:buChar char="•"/>
            </a:pPr>
            <a:r>
              <a:rPr b="1" lang="en-IN" sz="2800"/>
              <a:t>Aesthetics:</a:t>
            </a:r>
            <a:r>
              <a:rPr lang="en-IN" sz="2800"/>
              <a:t> Visual appeal and design elements.</a:t>
            </a:r>
            <a:endParaRPr/>
          </a:p>
          <a:p>
            <a:pPr indent="-342900" lvl="0" marL="342900" rtl="0" algn="l">
              <a:spcBef>
                <a:spcPts val="1000"/>
              </a:spcBef>
              <a:spcAft>
                <a:spcPts val="0"/>
              </a:spcAft>
              <a:buSzPts val="2800"/>
              <a:buFont typeface="Arial"/>
              <a:buChar char="•"/>
            </a:pPr>
            <a:r>
              <a:rPr b="1" lang="en-IN" sz="2800"/>
              <a:t>Perceived Effort:</a:t>
            </a:r>
            <a:r>
              <a:rPr lang="en-IN" sz="2800"/>
              <a:t> How easy or difficult they think the interface is to use.</a:t>
            </a:r>
            <a:endParaRPr/>
          </a:p>
          <a:p>
            <a:pPr indent="-228600" lvl="0" marL="342900" rtl="0" algn="l">
              <a:spcBef>
                <a:spcPts val="1000"/>
              </a:spcBef>
              <a:spcAft>
                <a:spcPts val="0"/>
              </a:spcAft>
              <a:buSzPts val="18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3"/>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b="0" lang="en-IN">
                <a:latin typeface="Gill Sans"/>
                <a:ea typeface="Gill Sans"/>
                <a:cs typeface="Gill Sans"/>
                <a:sym typeface="Gill Sans"/>
              </a:rPr>
              <a:t>Why People Have Trouble with Computers </a:t>
            </a:r>
            <a:br>
              <a:rPr lang="en-IN"/>
            </a:br>
            <a:endParaRPr/>
          </a:p>
        </p:txBody>
      </p:sp>
      <p:sp>
        <p:nvSpPr>
          <p:cNvPr id="195" name="Google Shape;195;p23"/>
          <p:cNvSpPr txBox="1"/>
          <p:nvPr>
            <p:ph idx="1" type="body"/>
          </p:nvPr>
        </p:nvSpPr>
        <p:spPr>
          <a:xfrm>
            <a:off x="2589212" y="2133600"/>
            <a:ext cx="8915400" cy="47244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800"/>
              <a:buChar char="🠶"/>
            </a:pPr>
            <a:r>
              <a:rPr b="1" lang="en-IN" sz="2800"/>
              <a:t>Factors Making Systems Hard to Use</a:t>
            </a:r>
            <a:endParaRPr/>
          </a:p>
          <a:p>
            <a:pPr indent="0" lvl="0" marL="0" rtl="0" algn="l">
              <a:spcBef>
                <a:spcPts val="1000"/>
              </a:spcBef>
              <a:spcAft>
                <a:spcPts val="0"/>
              </a:spcAft>
              <a:buSzPts val="2800"/>
              <a:buNone/>
            </a:pPr>
            <a:r>
              <a:rPr b="1" lang="en-IN" sz="2800"/>
              <a:t>3.Non-obvious Design</a:t>
            </a:r>
            <a:endParaRPr sz="2800"/>
          </a:p>
          <a:p>
            <a:pPr indent="-342900" lvl="0" marL="342900" rtl="0" algn="l">
              <a:spcBef>
                <a:spcPts val="1000"/>
              </a:spcBef>
              <a:spcAft>
                <a:spcPts val="0"/>
              </a:spcAft>
              <a:buSzPts val="2800"/>
              <a:buFont typeface="Arial"/>
              <a:buChar char="•"/>
            </a:pPr>
            <a:r>
              <a:rPr lang="en-IN" sz="2800"/>
              <a:t>Complex designs are not intuitive and require mastery. Sometimes, actions have preconditions or delayed outcomes that are not clear.</a:t>
            </a:r>
            <a:endParaRPr/>
          </a:p>
          <a:p>
            <a:pPr indent="-228600" lvl="0" marL="342900" rtl="0" algn="l">
              <a:spcBef>
                <a:spcPts val="1000"/>
              </a:spcBef>
              <a:spcAft>
                <a:spcPts val="0"/>
              </a:spcAft>
              <a:buSzPts val="18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4"/>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b="0" lang="en-IN">
                <a:latin typeface="Gill Sans"/>
                <a:ea typeface="Gill Sans"/>
                <a:cs typeface="Gill Sans"/>
                <a:sym typeface="Gill Sans"/>
              </a:rPr>
              <a:t>Why People Have Trouble with Computers </a:t>
            </a:r>
            <a:br>
              <a:rPr lang="en-IN"/>
            </a:br>
            <a:endParaRPr/>
          </a:p>
        </p:txBody>
      </p:sp>
      <p:sp>
        <p:nvSpPr>
          <p:cNvPr id="201" name="Google Shape;201;p24"/>
          <p:cNvSpPr txBox="1"/>
          <p:nvPr>
            <p:ph idx="1" type="body"/>
          </p:nvPr>
        </p:nvSpPr>
        <p:spPr>
          <a:xfrm>
            <a:off x="2589212" y="2133600"/>
            <a:ext cx="8915400" cy="47244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800"/>
              <a:buChar char="🠶"/>
            </a:pPr>
            <a:r>
              <a:rPr b="1" lang="en-IN" sz="2800"/>
              <a:t>Factors Making Systems Hard to Use</a:t>
            </a:r>
            <a:endParaRPr/>
          </a:p>
          <a:p>
            <a:pPr indent="0" lvl="0" marL="0" rtl="0" algn="l">
              <a:spcBef>
                <a:spcPts val="1000"/>
              </a:spcBef>
              <a:spcAft>
                <a:spcPts val="0"/>
              </a:spcAft>
              <a:buSzPts val="2800"/>
              <a:buNone/>
            </a:pPr>
            <a:r>
              <a:rPr b="1" lang="en-IN" sz="2800"/>
              <a:t>4.Fine Distinctions</a:t>
            </a:r>
            <a:endParaRPr sz="2800"/>
          </a:p>
          <a:p>
            <a:pPr indent="-342900" lvl="0" marL="342900" rtl="0" algn="l">
              <a:spcBef>
                <a:spcPts val="1000"/>
              </a:spcBef>
              <a:spcAft>
                <a:spcPts val="0"/>
              </a:spcAft>
              <a:buSzPts val="2800"/>
              <a:buFont typeface="Arial"/>
              <a:buChar char="•"/>
            </a:pPr>
            <a:r>
              <a:rPr lang="en-IN" sz="2800"/>
              <a:t>Small differences in actions can lead to different outcomes, or the same action can have different effects.</a:t>
            </a:r>
            <a:endParaRPr/>
          </a:p>
          <a:p>
            <a:pPr indent="-228600" lvl="0" marL="342900" rtl="0" algn="l">
              <a:spcBef>
                <a:spcPts val="1000"/>
              </a:spcBef>
              <a:spcAft>
                <a:spcPts val="0"/>
              </a:spcAft>
              <a:buSzPts val="18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5"/>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b="0" lang="en-IN">
                <a:latin typeface="Gill Sans"/>
                <a:ea typeface="Gill Sans"/>
                <a:cs typeface="Gill Sans"/>
                <a:sym typeface="Gill Sans"/>
              </a:rPr>
              <a:t>Why People Have Trouble with Computers </a:t>
            </a:r>
            <a:br>
              <a:rPr lang="en-IN"/>
            </a:br>
            <a:endParaRPr/>
          </a:p>
        </p:txBody>
      </p:sp>
      <p:sp>
        <p:nvSpPr>
          <p:cNvPr id="207" name="Google Shape;207;p25"/>
          <p:cNvSpPr txBox="1"/>
          <p:nvPr>
            <p:ph idx="1" type="body"/>
          </p:nvPr>
        </p:nvSpPr>
        <p:spPr>
          <a:xfrm>
            <a:off x="2589212" y="2133600"/>
            <a:ext cx="8915400" cy="47244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800"/>
              <a:buChar char="🠶"/>
            </a:pPr>
            <a:r>
              <a:rPr b="1" lang="en-IN" sz="2800"/>
              <a:t>Factors Making Systems Hard to Use</a:t>
            </a:r>
            <a:endParaRPr/>
          </a:p>
          <a:p>
            <a:pPr indent="0" lvl="0" marL="0" rtl="0" algn="l">
              <a:spcBef>
                <a:spcPts val="1000"/>
              </a:spcBef>
              <a:spcAft>
                <a:spcPts val="0"/>
              </a:spcAft>
              <a:buSzPts val="2800"/>
              <a:buNone/>
            </a:pPr>
            <a:r>
              <a:rPr b="1" lang="en-IN" sz="2800"/>
              <a:t>4.Fine Distinctions</a:t>
            </a:r>
            <a:endParaRPr sz="2800"/>
          </a:p>
          <a:p>
            <a:pPr indent="-342900" lvl="0" marL="342900" rtl="0" algn="l">
              <a:spcBef>
                <a:spcPts val="1000"/>
              </a:spcBef>
              <a:spcAft>
                <a:spcPts val="0"/>
              </a:spcAft>
              <a:buSzPts val="2800"/>
              <a:buFont typeface="Arial"/>
              <a:buChar char="•"/>
            </a:pPr>
            <a:r>
              <a:rPr lang="en-IN" sz="2800"/>
              <a:t>Small differences in actions can lead to different outcomes, or the same action can have different effects.</a:t>
            </a:r>
            <a:endParaRPr/>
          </a:p>
          <a:p>
            <a:pPr indent="-228600" lvl="0" marL="342900" rtl="0" algn="l">
              <a:spcBef>
                <a:spcPts val="1000"/>
              </a:spcBef>
              <a:spcAft>
                <a:spcPts val="0"/>
              </a:spcAft>
              <a:buSzPts val="18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6"/>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3600"/>
              <a:buFont typeface="Gill Sans"/>
              <a:buNone/>
            </a:pPr>
            <a:r>
              <a:rPr b="0" lang="en-IN">
                <a:latin typeface="Gill Sans"/>
                <a:ea typeface="Gill Sans"/>
                <a:cs typeface="Gill Sans"/>
                <a:sym typeface="Gill Sans"/>
              </a:rPr>
              <a:t>Why People Have Trouble with Computers </a:t>
            </a:r>
            <a:br>
              <a:rPr lang="en-IN"/>
            </a:br>
            <a:endParaRPr/>
          </a:p>
        </p:txBody>
      </p:sp>
      <p:sp>
        <p:nvSpPr>
          <p:cNvPr id="213" name="Google Shape;213;p26"/>
          <p:cNvSpPr txBox="1"/>
          <p:nvPr>
            <p:ph idx="1" type="body"/>
          </p:nvPr>
        </p:nvSpPr>
        <p:spPr>
          <a:xfrm>
            <a:off x="2589212" y="2133600"/>
            <a:ext cx="8915400" cy="47244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800"/>
              <a:buChar char="🠶"/>
            </a:pPr>
            <a:r>
              <a:rPr b="1" lang="en-IN" sz="2800"/>
              <a:t>Factors Making Systems Hard to Use</a:t>
            </a:r>
            <a:endParaRPr/>
          </a:p>
          <a:p>
            <a:pPr indent="0" lvl="0" marL="0" rtl="0" algn="l">
              <a:spcBef>
                <a:spcPts val="1000"/>
              </a:spcBef>
              <a:spcAft>
                <a:spcPts val="0"/>
              </a:spcAft>
              <a:buSzPts val="2800"/>
              <a:buNone/>
            </a:pPr>
            <a:r>
              <a:rPr b="1" lang="en-IN" sz="2800"/>
              <a:t>5.Disparity in Problem-solving Strategies</a:t>
            </a:r>
            <a:endParaRPr sz="2800"/>
          </a:p>
          <a:p>
            <a:pPr indent="-342900" lvl="0" marL="342900" rtl="0" algn="l">
              <a:spcBef>
                <a:spcPts val="1000"/>
              </a:spcBef>
              <a:spcAft>
                <a:spcPts val="0"/>
              </a:spcAft>
              <a:buSzPts val="2800"/>
              <a:buFont typeface="Arial"/>
              <a:buChar char="•"/>
            </a:pPr>
            <a:r>
              <a:rPr lang="en-IN" sz="2800"/>
              <a:t>People learn by doing and often use trial and error to solve problems.</a:t>
            </a:r>
            <a:endParaRPr/>
          </a:p>
          <a:p>
            <a:pPr indent="-228600" lvl="0" marL="342900" rtl="0" algn="l">
              <a:spcBef>
                <a:spcPts val="1000"/>
              </a:spcBef>
              <a:spcAft>
                <a:spcPts val="0"/>
              </a:spcAft>
              <a:buSzPts val="18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Wisp">
  <a:themeElements>
    <a:clrScheme name="Wisp">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