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Lst>
  <p:sldSz cy="6858000" cx="12192000"/>
  <p:notesSz cx="6858000" cy="9144000"/>
  <p:embeddedFontLst>
    <p:embeddedFont>
      <p:font typeface="Gill Sans"/>
      <p:regular r:id="rId86"/>
      <p:bold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slide" Target="slides/slide80.xml"/><Relationship Id="rId83" Type="http://schemas.openxmlformats.org/officeDocument/2006/relationships/slide" Target="slides/slide79.xml"/><Relationship Id="rId42" Type="http://schemas.openxmlformats.org/officeDocument/2006/relationships/slide" Target="slides/slide38.xml"/><Relationship Id="rId86" Type="http://schemas.openxmlformats.org/officeDocument/2006/relationships/font" Target="fonts/GillSans-regular.fntdata"/><Relationship Id="rId41" Type="http://schemas.openxmlformats.org/officeDocument/2006/relationships/slide" Target="slides/slide37.xml"/><Relationship Id="rId85" Type="http://schemas.openxmlformats.org/officeDocument/2006/relationships/slide" Target="slides/slide81.xml"/><Relationship Id="rId44" Type="http://schemas.openxmlformats.org/officeDocument/2006/relationships/slide" Target="slides/slide40.xml"/><Relationship Id="rId43" Type="http://schemas.openxmlformats.org/officeDocument/2006/relationships/slide" Target="slides/slide39.xml"/><Relationship Id="rId87" Type="http://schemas.openxmlformats.org/officeDocument/2006/relationships/font" Target="fonts/GillSans-bold.fntdata"/><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2" Type="http://schemas.openxmlformats.org/officeDocument/2006/relationships/slide" Target="slides/slide78.xml"/><Relationship Id="rId81" Type="http://schemas.openxmlformats.org/officeDocument/2006/relationships/slide" Target="slides/slide7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7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7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8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pic>
        <p:nvPicPr>
          <p:cNvPr descr="Droplets-HD-Content-R1d.png" id="13" name="Google Shape;13;p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6" name="Google Shape;16;p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pic>
        <p:nvPicPr>
          <p:cNvPr descr="Droplets-HD-Content-R1d.png" id="79" name="Google Shape;79;p1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11"/>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p:nvPr>
            <p:ph idx="2" type="pic"/>
          </p:nvPr>
        </p:nvSpPr>
        <p:spPr>
          <a:xfrm>
            <a:off x="1184744" y="698261"/>
            <a:ext cx="9822532" cy="3214136"/>
          </a:xfrm>
          <a:prstGeom prst="roundRect">
            <a:avLst>
              <a:gd fmla="val 4944" name="adj"/>
            </a:avLst>
          </a:prstGeom>
          <a:noFill/>
          <a:ln cap="sq" cmpd="sng" w="82550">
            <a:solidFill>
              <a:srgbClr val="EAEAEA"/>
            </a:solidFill>
            <a:prstDash val="solid"/>
            <a:miter lim="800000"/>
            <a:headEnd len="sm" w="sm" type="none"/>
            <a:tailEnd len="sm" w="sm" type="none"/>
          </a:ln>
        </p:spPr>
      </p:sp>
      <p:sp>
        <p:nvSpPr>
          <p:cNvPr id="82" name="Google Shape;82;p11"/>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3" name="Google Shape;83;p1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pic>
        <p:nvPicPr>
          <p:cNvPr descr="Droplets-HD-Content-R1d.png" id="87" name="Google Shape;87;p1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12"/>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2"/>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0" name="Google Shape;90;p1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3" name="Shape 93"/>
        <p:cNvGrpSpPr/>
        <p:nvPr/>
      </p:nvGrpSpPr>
      <p:grpSpPr>
        <a:xfrm>
          <a:off x="0" y="0"/>
          <a:ext cx="0" cy="0"/>
          <a:chOff x="0" y="0"/>
          <a:chExt cx="0" cy="0"/>
        </a:xfrm>
      </p:grpSpPr>
      <p:pic>
        <p:nvPicPr>
          <p:cNvPr descr="Droplets-HD-Content-R1d.png" id="94" name="Google Shape;94;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13"/>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7" name="Google Shape;97;p13"/>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1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
        <p:nvSpPr>
          <p:cNvPr id="101" name="Google Shape;101;p13"/>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IN" sz="8000" cap="none">
                <a:solidFill>
                  <a:schemeClr val="dk1"/>
                </a:solidFill>
                <a:latin typeface="Twentieth Century"/>
                <a:ea typeface="Twentieth Century"/>
                <a:cs typeface="Twentieth Century"/>
                <a:sym typeface="Twentieth Century"/>
              </a:rPr>
              <a:t>“</a:t>
            </a:r>
            <a:endParaRPr/>
          </a:p>
        </p:txBody>
      </p:sp>
      <p:sp>
        <p:nvSpPr>
          <p:cNvPr id="102" name="Google Shape;102;p13"/>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IN"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pic>
        <p:nvPicPr>
          <p:cNvPr descr="Droplets-HD-Content-R1d.png" id="104" name="Google Shape;104;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14"/>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4"/>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1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0" name="Shape 110"/>
        <p:cNvGrpSpPr/>
        <p:nvPr/>
      </p:nvGrpSpPr>
      <p:grpSpPr>
        <a:xfrm>
          <a:off x="0" y="0"/>
          <a:ext cx="0" cy="0"/>
          <a:chOff x="0" y="0"/>
          <a:chExt cx="0" cy="0"/>
        </a:xfrm>
      </p:grpSpPr>
      <p:pic>
        <p:nvPicPr>
          <p:cNvPr descr="Droplets-HD-Content-R1d.png" id="111" name="Google Shape;111;p1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15"/>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5"/>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4" name="Google Shape;114;p15"/>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5" name="Google Shape;115;p15"/>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6" name="Google Shape;116;p15"/>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7" name="Google Shape;117;p15"/>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15"/>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1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1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2" name="Shape 122"/>
        <p:cNvGrpSpPr/>
        <p:nvPr/>
      </p:nvGrpSpPr>
      <p:grpSpPr>
        <a:xfrm>
          <a:off x="0" y="0"/>
          <a:ext cx="0" cy="0"/>
          <a:chOff x="0" y="0"/>
          <a:chExt cx="0" cy="0"/>
        </a:xfrm>
      </p:grpSpPr>
      <p:pic>
        <p:nvPicPr>
          <p:cNvPr descr="Droplets-HD-Content-R1d.png" id="123" name="Google Shape;123;p1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16"/>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16"/>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16"/>
          <p:cNvSpPr/>
          <p:nvPr>
            <p:ph idx="2" type="pic"/>
          </p:nvPr>
        </p:nvSpPr>
        <p:spPr>
          <a:xfrm>
            <a:off x="913774" y="2367093"/>
            <a:ext cx="3296409" cy="1524000"/>
          </a:xfrm>
          <a:prstGeom prst="roundRect">
            <a:avLst>
              <a:gd fmla="val 9363" name="adj"/>
            </a:avLst>
          </a:prstGeom>
          <a:noFill/>
          <a:ln cap="sq" cmpd="sng" w="82550">
            <a:solidFill>
              <a:srgbClr val="EAEAEA"/>
            </a:solidFill>
            <a:prstDash val="solid"/>
            <a:miter lim="800000"/>
            <a:headEnd len="sm" w="sm" type="none"/>
            <a:tailEnd len="sm" w="sm" type="none"/>
          </a:ln>
        </p:spPr>
      </p:sp>
      <p:sp>
        <p:nvSpPr>
          <p:cNvPr id="127" name="Google Shape;127;p16"/>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8" name="Google Shape;128;p16"/>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16"/>
          <p:cNvSpPr/>
          <p:nvPr>
            <p:ph idx="5" type="pic"/>
          </p:nvPr>
        </p:nvSpPr>
        <p:spPr>
          <a:xfrm>
            <a:off x="4441348" y="2367093"/>
            <a:ext cx="3303352"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0" name="Google Shape;130;p16"/>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1" name="Google Shape;131;p16"/>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2" name="Google Shape;132;p16"/>
          <p:cNvSpPr/>
          <p:nvPr>
            <p:ph idx="8" type="pic"/>
          </p:nvPr>
        </p:nvSpPr>
        <p:spPr>
          <a:xfrm>
            <a:off x="7973298" y="2367093"/>
            <a:ext cx="3304928" cy="1524000"/>
          </a:xfrm>
          <a:prstGeom prst="roundRect">
            <a:avLst>
              <a:gd fmla="val 8841" name="adj"/>
            </a:avLst>
          </a:prstGeom>
          <a:noFill/>
          <a:ln cap="sq" cmpd="sng" w="82550">
            <a:solidFill>
              <a:srgbClr val="EAEAEA"/>
            </a:solidFill>
            <a:prstDash val="solid"/>
            <a:miter lim="800000"/>
            <a:headEnd len="sm" w="sm" type="none"/>
            <a:tailEnd len="sm" w="sm" type="none"/>
          </a:ln>
        </p:spPr>
      </p:sp>
      <p:sp>
        <p:nvSpPr>
          <p:cNvPr id="133" name="Google Shape;133;p16"/>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4" name="Google Shape;134;p1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1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pic>
        <p:nvPicPr>
          <p:cNvPr descr="Droplets-HD-Content-R1d.png" id="138" name="Google Shape;138;p1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1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17"/>
          <p:cNvSpPr txBox="1"/>
          <p:nvPr>
            <p:ph idx="1" type="body"/>
          </p:nvPr>
        </p:nvSpPr>
        <p:spPr>
          <a:xfrm rot="5400000">
            <a:off x="4383948" y="-1103080"/>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1" name="Google Shape;141;p1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1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pic>
        <p:nvPicPr>
          <p:cNvPr descr="Droplets-HD-Content-R1d.png" id="145" name="Google Shape;145;p1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18"/>
          <p:cNvSpPr txBox="1"/>
          <p:nvPr>
            <p:ph type="title"/>
          </p:nvPr>
        </p:nvSpPr>
        <p:spPr>
          <a:xfrm rot="5400000">
            <a:off x="7410763" y="1923738"/>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18"/>
          <p:cNvSpPr txBox="1"/>
          <p:nvPr>
            <p:ph idx="1" type="body"/>
          </p:nvPr>
        </p:nvSpPr>
        <p:spPr>
          <a:xfrm rot="5400000">
            <a:off x="2152338" y="-628962"/>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8" name="Google Shape;148;p1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1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1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pic>
        <p:nvPicPr>
          <p:cNvPr descr="Droplets-HD-Title-R1d.png" id="20" name="Google Shape;20;p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3"/>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23" name="Google Shape;23;p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pic>
        <p:nvPicPr>
          <p:cNvPr descr="Droplets-HD-Content-R1d.png" id="27" name="Google Shape;27;p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4"/>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0" name="Google Shape;30;p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pic>
        <p:nvPicPr>
          <p:cNvPr descr="Droplets-HD-Content-R1d.png" id="34" name="Google Shape;34;p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5" name="Google Shape;35;p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5"/>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7" name="Google Shape;37;p5"/>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38" name="Google Shape;38;p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pic>
        <p:nvPicPr>
          <p:cNvPr descr="Droplets-HD-Content-R1d.png" id="42" name="Google Shape;42;p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3" name="Google Shape;43;p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6"/>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5" name="Google Shape;45;p6"/>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6" name="Google Shape;46;p6"/>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47" name="Google Shape;47;p6"/>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8" name="Google Shape;48;p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pic>
        <p:nvPicPr>
          <p:cNvPr descr="Droplets-HD-Content-R1d.png" id="52" name="Google Shape;52;p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3" name="Google Shape;53;p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pic>
        <p:nvPicPr>
          <p:cNvPr descr="Droplets-HD-Content-R1d.png" id="58" name="Google Shape;58;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9" name="Google Shape;59;p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pic>
        <p:nvPicPr>
          <p:cNvPr descr="Droplets-HD-Content-R1d.png" id="63" name="Google Shape;63;p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9"/>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9"/>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9"/>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pic>
        <p:nvPicPr>
          <p:cNvPr descr="Droplets-HD-Content-R1d.png" id="71" name="Google Shape;71;p1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10"/>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10"/>
          <p:cNvSpPr/>
          <p:nvPr>
            <p:ph idx="2" type="pic"/>
          </p:nvPr>
        </p:nvSpPr>
        <p:spPr>
          <a:xfrm>
            <a:off x="7424803" y="609601"/>
            <a:ext cx="3255358" cy="5181600"/>
          </a:xfrm>
          <a:prstGeom prst="roundRect">
            <a:avLst>
              <a:gd fmla="val 4943" name="adj"/>
            </a:avLst>
          </a:prstGeom>
          <a:noFill/>
          <a:ln cap="sq" cmpd="sng" w="82550">
            <a:solidFill>
              <a:srgbClr val="EAEAEA"/>
            </a:solidFill>
            <a:prstDash val="solid"/>
            <a:miter lim="800000"/>
            <a:headEnd len="sm" w="sm" type="none"/>
            <a:tailEnd len="sm" w="sm" type="none"/>
          </a:ln>
        </p:spPr>
      </p:sp>
      <p:sp>
        <p:nvSpPr>
          <p:cNvPr id="74" name="Google Shape;74;p10"/>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5" name="Google Shape;75;p1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lt1"/>
            </a:gs>
            <a:gs pos="100000">
              <a:srgbClr val="B7B7B7"/>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1"/>
          <p:cNvPicPr preferRelativeResize="0"/>
          <p:nvPr/>
        </p:nvPicPr>
        <p:blipFill rotWithShape="1">
          <a:blip r:embed="rId1">
            <a:alphaModFix/>
          </a:blip>
          <a:srcRect b="0" l="0" r="0" t="0"/>
          <a:stretch/>
        </p:blipFill>
        <p:spPr>
          <a:xfrm>
            <a:off x="0" y="-1"/>
            <a:ext cx="12192003" cy="6858001"/>
          </a:xfrm>
          <a:prstGeom prst="rect">
            <a:avLst/>
          </a:prstGeom>
          <a:noFill/>
          <a:ln>
            <a:noFill/>
          </a:ln>
        </p:spPr>
      </p:pic>
      <p:sp>
        <p:nvSpPr>
          <p:cNvPr id="7" name="Google Shape;7;p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4.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27.png"/><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9.png"/><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6.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20.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2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2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UNIT-IV</a:t>
            </a:r>
            <a:endParaRPr/>
          </a:p>
        </p:txBody>
      </p:sp>
      <p:sp>
        <p:nvSpPr>
          <p:cNvPr id="156" name="Google Shape;156;p19"/>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3600"/>
              <a:buNone/>
            </a:pPr>
            <a:r>
              <a:rPr lang="en-IN" sz="3600" cap="none">
                <a:latin typeface="Twentieth Century"/>
                <a:ea typeface="Twentieth Century"/>
                <a:cs typeface="Twentieth Century"/>
                <a:sym typeface="Twentieth Century"/>
              </a:rPr>
              <a:t>Windows: Characteristics, Components, Types, Selection Of Device Based And Screen Based Controls.</a:t>
            </a:r>
            <a:br>
              <a:rPr lang="en-IN" sz="3600" cap="none">
                <a:latin typeface="Twentieth Century"/>
                <a:ea typeface="Twentieth Century"/>
                <a:cs typeface="Twentieth Century"/>
                <a:sym typeface="Twentieth Century"/>
              </a:rPr>
            </a:br>
            <a:endParaRPr sz="3600" cap="none">
              <a:latin typeface="Twentieth Century"/>
              <a:ea typeface="Twentieth Century"/>
              <a:cs typeface="Twentieth Century"/>
              <a:sym typeface="Twentieth Century"/>
            </a:endParaRPr>
          </a:p>
          <a:p>
            <a:pPr indent="0" lvl="0" marL="0" rtl="0" algn="just">
              <a:lnSpc>
                <a:spcPct val="90000"/>
              </a:lnSpc>
              <a:spcBef>
                <a:spcPts val="0"/>
              </a:spcBef>
              <a:spcAft>
                <a:spcPts val="0"/>
              </a:spcAft>
              <a:buSzPts val="3600"/>
              <a:buNone/>
            </a:pPr>
            <a:r>
              <a:rPr lang="en-IN" sz="3600" cap="none">
                <a:latin typeface="Twentieth Century"/>
                <a:ea typeface="Twentieth Century"/>
                <a:cs typeface="Twentieth Century"/>
                <a:sym typeface="Twentieth Century"/>
              </a:rPr>
              <a:t>Components: Icons And Images, Multimedia, Color And Its Uses </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8"/>
          <p:cNvSpPr txBox="1"/>
          <p:nvPr>
            <p:ph type="title"/>
          </p:nvPr>
        </p:nvSpPr>
        <p:spPr>
          <a:xfrm>
            <a:off x="342900" y="173462"/>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en-IN" sz="3200" cap="none">
                <a:latin typeface="Twentieth Century"/>
                <a:ea typeface="Twentieth Century"/>
                <a:cs typeface="Twentieth Century"/>
                <a:sym typeface="Twentieth Century"/>
              </a:rPr>
              <a:t>Constraints in Window System Design</a:t>
            </a:r>
            <a:br>
              <a:rPr lang="en-IN"/>
            </a:br>
            <a:endParaRPr/>
          </a:p>
        </p:txBody>
      </p:sp>
      <p:sp>
        <p:nvSpPr>
          <p:cNvPr id="210" name="Google Shape;210;p28"/>
          <p:cNvSpPr txBox="1"/>
          <p:nvPr>
            <p:ph idx="1" type="body"/>
          </p:nvPr>
        </p:nvSpPr>
        <p:spPr>
          <a:xfrm>
            <a:off x="1485274" y="1143000"/>
            <a:ext cx="10363826" cy="597217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SzPts val="3200"/>
              <a:buNone/>
            </a:pPr>
            <a:r>
              <a:rPr lang="en-IN" sz="3200" cap="none"/>
              <a:t>The problems with windowing systems can be attributed to three factors: </a:t>
            </a:r>
            <a:endParaRPr/>
          </a:p>
          <a:p>
            <a:pPr indent="-228600" lvl="0" marL="228600" rtl="0" algn="just">
              <a:lnSpc>
                <a:spcPct val="90000"/>
              </a:lnSpc>
              <a:spcBef>
                <a:spcPts val="0"/>
              </a:spcBef>
              <a:spcAft>
                <a:spcPts val="0"/>
              </a:spcAft>
              <a:buSzPts val="3200"/>
              <a:buChar char="•"/>
            </a:pPr>
            <a:r>
              <a:rPr lang="en-IN" sz="3200" cap="none"/>
              <a:t>historical considerations, </a:t>
            </a:r>
            <a:endParaRPr/>
          </a:p>
          <a:p>
            <a:pPr indent="-228600" lvl="0" marL="228600" rtl="0" algn="just">
              <a:lnSpc>
                <a:spcPct val="90000"/>
              </a:lnSpc>
              <a:spcBef>
                <a:spcPts val="0"/>
              </a:spcBef>
              <a:spcAft>
                <a:spcPts val="0"/>
              </a:spcAft>
              <a:buSzPts val="3200"/>
              <a:buChar char="•"/>
            </a:pPr>
            <a:r>
              <a:rPr lang="en-IN" sz="3200" cap="none"/>
              <a:t>hardware limitations, </a:t>
            </a:r>
            <a:endParaRPr/>
          </a:p>
          <a:p>
            <a:pPr indent="-228600" lvl="0" marL="228600" rtl="0" algn="just">
              <a:lnSpc>
                <a:spcPct val="90000"/>
              </a:lnSpc>
              <a:spcBef>
                <a:spcPts val="0"/>
              </a:spcBef>
              <a:spcAft>
                <a:spcPts val="0"/>
              </a:spcAft>
              <a:buSzPts val="3200"/>
              <a:buChar char="•"/>
            </a:pPr>
            <a:r>
              <a:rPr lang="en-IN" sz="3200" cap="none"/>
              <a:t>and human limitations. </a:t>
            </a:r>
            <a:endParaRPr/>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type="title"/>
          </p:nvPr>
        </p:nvSpPr>
        <p:spPr>
          <a:xfrm>
            <a:off x="1285875" y="-183726"/>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Twentieth Century"/>
              <a:buNone/>
            </a:pPr>
            <a:r>
              <a:rPr lang="en-IN" sz="2800" cap="none">
                <a:latin typeface="Twentieth Century"/>
                <a:ea typeface="Twentieth Century"/>
                <a:cs typeface="Twentieth Century"/>
                <a:sym typeface="Twentieth Century"/>
              </a:rPr>
              <a:t>Constraints in Window System Design-</a:t>
            </a:r>
            <a:r>
              <a:rPr lang="en-IN" sz="3200" cap="none"/>
              <a:t> historical considerations</a:t>
            </a:r>
            <a:br>
              <a:rPr lang="en-IN"/>
            </a:br>
            <a:endParaRPr/>
          </a:p>
        </p:txBody>
      </p:sp>
      <p:sp>
        <p:nvSpPr>
          <p:cNvPr id="216" name="Google Shape;216;p29"/>
          <p:cNvSpPr txBox="1"/>
          <p:nvPr>
            <p:ph idx="1" type="body"/>
          </p:nvPr>
        </p:nvSpPr>
        <p:spPr>
          <a:xfrm>
            <a:off x="1442411" y="614362"/>
            <a:ext cx="10363826" cy="597217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0000"/>
              <a:buChar char="•"/>
            </a:pPr>
            <a:r>
              <a:rPr b="1" lang="en-IN" sz="3200" cap="none"/>
              <a:t>Focus on Technical Problems Over User Considerations:</a:t>
            </a:r>
            <a:endParaRPr/>
          </a:p>
          <a:p>
            <a:pPr indent="-228600" lvl="0" marL="228600" rtl="0" algn="l">
              <a:lnSpc>
                <a:spcPct val="120000"/>
              </a:lnSpc>
              <a:spcBef>
                <a:spcPts val="1000"/>
              </a:spcBef>
              <a:spcAft>
                <a:spcPts val="0"/>
              </a:spcAft>
              <a:buSzPct val="100000"/>
              <a:buFont typeface="Arial"/>
              <a:buChar char="•"/>
            </a:pPr>
            <a:r>
              <a:rPr lang="en-IN" sz="3200" cap="none"/>
              <a:t>Historically, system developers have prioritized solving technical and hardware-related issues over considering user experience and usability. This has led to a lack of research and attention to design issues that directly impact how easy and intuitive window systems are for users.</a:t>
            </a:r>
            <a:endParaRPr/>
          </a:p>
          <a:p>
            <a:pPr indent="-228600" lvl="0" marL="228600" rtl="0" algn="l">
              <a:lnSpc>
                <a:spcPct val="120000"/>
              </a:lnSpc>
              <a:spcBef>
                <a:spcPts val="1000"/>
              </a:spcBef>
              <a:spcAft>
                <a:spcPts val="0"/>
              </a:spcAft>
              <a:buSzPct val="100000"/>
              <a:buChar char="•"/>
            </a:pPr>
            <a:r>
              <a:rPr b="1" lang="en-IN" sz="3200" cap="none"/>
              <a:t>Lack of Concrete Design Guidelines:</a:t>
            </a:r>
            <a:endParaRPr/>
          </a:p>
          <a:p>
            <a:pPr indent="-228600" lvl="0" marL="228600" rtl="0" algn="l">
              <a:lnSpc>
                <a:spcPct val="120000"/>
              </a:lnSpc>
              <a:spcBef>
                <a:spcPts val="1000"/>
              </a:spcBef>
              <a:spcAft>
                <a:spcPts val="0"/>
              </a:spcAft>
              <a:buSzPct val="100000"/>
              <a:buFont typeface="Arial"/>
              <a:buChar char="•"/>
            </a:pPr>
            <a:r>
              <a:rPr lang="en-IN" sz="3200" cap="none"/>
              <a:t>Due to the limited research and focus on usability, there are few established guidelines for designing window systems. This makes it challenging for designers to create consistent and user-friendly interfaces, as they have little concrete guidance to follow.</a:t>
            </a:r>
            <a:endParaRPr/>
          </a:p>
          <a:p>
            <a:pPr indent="-40639" lvl="0" marL="228600" rtl="0" algn="l">
              <a:lnSpc>
                <a:spcPct val="120000"/>
              </a:lnSpc>
              <a:spcBef>
                <a:spcPts val="1000"/>
              </a:spcBef>
              <a:spcAft>
                <a:spcPts val="0"/>
              </a:spcAft>
              <a:buSzPct val="100000"/>
              <a:buFont typeface="Arial"/>
              <a:buNone/>
            </a:pPr>
            <a:r>
              <a:t/>
            </a:r>
            <a:endParaRPr sz="3200" cap="none"/>
          </a:p>
          <a:p>
            <a:pPr indent="-6413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40639"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0"/>
          <p:cNvSpPr txBox="1"/>
          <p:nvPr>
            <p:ph type="title"/>
          </p:nvPr>
        </p:nvSpPr>
        <p:spPr>
          <a:xfrm>
            <a:off x="1285875" y="-183726"/>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800"/>
              <a:buFont typeface="Twentieth Century"/>
              <a:buNone/>
            </a:pP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historical considerations</a:t>
            </a:r>
            <a:br>
              <a:rPr lang="en-IN"/>
            </a:br>
            <a:endParaRPr/>
          </a:p>
        </p:txBody>
      </p:sp>
      <p:sp>
        <p:nvSpPr>
          <p:cNvPr id="222" name="Google Shape;222;p30"/>
          <p:cNvSpPr txBox="1"/>
          <p:nvPr>
            <p:ph idx="1" type="body"/>
          </p:nvPr>
        </p:nvSpPr>
        <p:spPr>
          <a:xfrm>
            <a:off x="1442411" y="614362"/>
            <a:ext cx="10363826" cy="5972175"/>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120000"/>
              </a:lnSpc>
              <a:spcBef>
                <a:spcPts val="0"/>
              </a:spcBef>
              <a:spcAft>
                <a:spcPts val="0"/>
              </a:spcAft>
              <a:buSzPct val="100000"/>
              <a:buChar char="•"/>
            </a:pPr>
            <a:r>
              <a:rPr b="1" lang="en-IN" sz="3200" cap="none"/>
              <a:t>Resistance to Standardization:</a:t>
            </a:r>
            <a:endParaRPr/>
          </a:p>
          <a:p>
            <a:pPr indent="-228600" lvl="0" marL="228600" rtl="0" algn="just">
              <a:lnSpc>
                <a:spcPct val="120000"/>
              </a:lnSpc>
              <a:spcBef>
                <a:spcPts val="1000"/>
              </a:spcBef>
              <a:spcAft>
                <a:spcPts val="0"/>
              </a:spcAft>
              <a:buSzPct val="100000"/>
              <a:buFont typeface="Arial"/>
              <a:buChar char="•"/>
            </a:pPr>
            <a:r>
              <a:rPr lang="en-IN" sz="3200" cap="none"/>
              <a:t>Standardization efforts are also hindered by several factors:</a:t>
            </a:r>
            <a:endParaRPr/>
          </a:p>
          <a:p>
            <a:pPr indent="-285750" lvl="1" marL="742950" rtl="0" algn="just">
              <a:lnSpc>
                <a:spcPct val="120000"/>
              </a:lnSpc>
              <a:spcBef>
                <a:spcPts val="500"/>
              </a:spcBef>
              <a:spcAft>
                <a:spcPts val="0"/>
              </a:spcAft>
              <a:buSzPct val="100000"/>
              <a:buFont typeface="Arial"/>
              <a:buChar char="•"/>
            </a:pPr>
            <a:r>
              <a:rPr b="1" lang="en-IN" sz="3200" cap="none"/>
              <a:t>Creativity and Originality Concerns: </a:t>
            </a:r>
            <a:r>
              <a:rPr lang="en-IN" sz="3200" cap="none"/>
              <a:t>Some software developers resist standardization because they see it as a threat to their creativity and the potential financial rewards that come with creating unique interfaces.</a:t>
            </a:r>
            <a:endParaRPr/>
          </a:p>
          <a:p>
            <a:pPr indent="-285750" lvl="1" marL="742950" rtl="0" algn="just">
              <a:lnSpc>
                <a:spcPct val="120000"/>
              </a:lnSpc>
              <a:spcBef>
                <a:spcPts val="500"/>
              </a:spcBef>
              <a:spcAft>
                <a:spcPts val="0"/>
              </a:spcAft>
              <a:buSzPct val="100000"/>
              <a:buFont typeface="Arial"/>
              <a:buChar char="•"/>
            </a:pPr>
            <a:r>
              <a:rPr b="1" lang="en-IN" sz="3200" cap="none"/>
              <a:t>Corporate Competition: </a:t>
            </a:r>
            <a:r>
              <a:rPr lang="en-IN" sz="3200" cap="none"/>
              <a:t>Companies may fear that standards promoted by others are biased towards those companies approaches, leading to reluctance in adopting them.</a:t>
            </a:r>
            <a:endParaRPr/>
          </a:p>
          <a:p>
            <a:pPr indent="-285750" lvl="1" marL="742950" rtl="0" algn="just">
              <a:lnSpc>
                <a:spcPct val="120000"/>
              </a:lnSpc>
              <a:spcBef>
                <a:spcPts val="500"/>
              </a:spcBef>
              <a:spcAft>
                <a:spcPts val="0"/>
              </a:spcAft>
              <a:buSzPct val="100000"/>
              <a:buFont typeface="Arial"/>
              <a:buChar char="•"/>
            </a:pPr>
            <a:r>
              <a:rPr b="1" lang="en-IN" sz="3200" cap="none"/>
              <a:t>Legal Concerns: </a:t>
            </a:r>
            <a:r>
              <a:rPr lang="en-IN" sz="3200" cap="none"/>
              <a:t>Some companies have even resorted to legal action to protect their proprietary designs, further complicating efforts to standardize windowing interfaces.</a:t>
            </a:r>
            <a:endParaRPr/>
          </a:p>
          <a:p>
            <a:pPr indent="-40639" lvl="0" marL="228600" rtl="0" algn="l">
              <a:lnSpc>
                <a:spcPct val="120000"/>
              </a:lnSpc>
              <a:spcBef>
                <a:spcPts val="1000"/>
              </a:spcBef>
              <a:spcAft>
                <a:spcPts val="0"/>
              </a:spcAft>
              <a:buSzPct val="100000"/>
              <a:buFont typeface="Arial"/>
              <a:buNone/>
            </a:pPr>
            <a:r>
              <a:t/>
            </a:r>
            <a:endParaRPr sz="3200" cap="none"/>
          </a:p>
          <a:p>
            <a:pPr indent="-6413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40639"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txBox="1"/>
          <p:nvPr>
            <p:ph type="title"/>
          </p:nvPr>
        </p:nvSpPr>
        <p:spPr>
          <a:xfrm>
            <a:off x="1285875" y="-183726"/>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800"/>
              <a:buFont typeface="Twentieth Century"/>
              <a:buNone/>
            </a:pP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historical considerations</a:t>
            </a:r>
            <a:br>
              <a:rPr lang="en-IN"/>
            </a:br>
            <a:endParaRPr/>
          </a:p>
        </p:txBody>
      </p:sp>
      <p:sp>
        <p:nvSpPr>
          <p:cNvPr id="228" name="Google Shape;228;p31"/>
          <p:cNvSpPr txBox="1"/>
          <p:nvPr>
            <p:ph idx="1" type="body"/>
          </p:nvPr>
        </p:nvSpPr>
        <p:spPr>
          <a:xfrm>
            <a:off x="541674" y="614362"/>
            <a:ext cx="11264563" cy="597217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3200"/>
              <a:buChar char="•"/>
            </a:pPr>
            <a:r>
              <a:rPr b="1" lang="en-IN" sz="3200" cap="none"/>
              <a:t>Resulting Fragmentation:</a:t>
            </a:r>
            <a:endParaRPr/>
          </a:p>
          <a:p>
            <a:pPr indent="-228600" lvl="0" marL="228600" rtl="0" algn="just">
              <a:lnSpc>
                <a:spcPct val="120000"/>
              </a:lnSpc>
              <a:spcBef>
                <a:spcPts val="1000"/>
              </a:spcBef>
              <a:spcAft>
                <a:spcPts val="0"/>
              </a:spcAft>
              <a:buSzPts val="3200"/>
              <a:buFont typeface="Arial"/>
              <a:buChar char="•"/>
            </a:pPr>
            <a:r>
              <a:rPr lang="en-IN" sz="3200" cap="none"/>
              <a:t>Due to these factors, each new system tends to introduce its own variation of windowing interfaces, leading to a fragmented experience where users must learn and adapt to a new interface with every new system they use.</a:t>
            </a:r>
            <a:endParaRPr/>
          </a:p>
          <a:p>
            <a:pPr indent="-25400" lvl="0" marL="228600" rtl="0" algn="l">
              <a:lnSpc>
                <a:spcPct val="120000"/>
              </a:lnSpc>
              <a:spcBef>
                <a:spcPts val="1000"/>
              </a:spcBef>
              <a:spcAft>
                <a:spcPts val="0"/>
              </a:spcAft>
              <a:buSzPts val="3200"/>
              <a:buFont typeface="Arial"/>
              <a:buNone/>
            </a:pPr>
            <a:r>
              <a:t/>
            </a:r>
            <a:endParaRPr sz="3200" cap="none"/>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2"/>
          <p:cNvSpPr txBox="1"/>
          <p:nvPr>
            <p:ph type="title"/>
          </p:nvPr>
        </p:nvSpPr>
        <p:spPr>
          <a:xfrm>
            <a:off x="1285875" y="-18372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Twentieth Century"/>
              <a:buNone/>
            </a:pPr>
            <a:br>
              <a:rPr b="0" i="0" lang="en-IN" sz="2800" u="none" cap="none" strike="noStrike">
                <a:solidFill>
                  <a:srgbClr val="000000"/>
                </a:solidFill>
                <a:latin typeface="Twentieth Century"/>
                <a:ea typeface="Twentieth Century"/>
                <a:cs typeface="Twentieth Century"/>
                <a:sym typeface="Twentieth Century"/>
              </a:rPr>
            </a:b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a:t>
            </a:r>
            <a:r>
              <a:rPr lang="en-IN" sz="3200" cap="none"/>
              <a:t>hardware limitations, </a:t>
            </a:r>
            <a:br>
              <a:rPr lang="en-IN" sz="3200" cap="none"/>
            </a:br>
            <a:br>
              <a:rPr lang="en-IN"/>
            </a:br>
            <a:endParaRPr/>
          </a:p>
        </p:txBody>
      </p:sp>
      <p:sp>
        <p:nvSpPr>
          <p:cNvPr id="234" name="Google Shape;234;p32"/>
          <p:cNvSpPr txBox="1"/>
          <p:nvPr>
            <p:ph idx="1" type="body"/>
          </p:nvPr>
        </p:nvSpPr>
        <p:spPr>
          <a:xfrm>
            <a:off x="541674" y="614362"/>
            <a:ext cx="11264563" cy="597217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800"/>
              <a:buNone/>
            </a:pPr>
            <a:r>
              <a:rPr b="1" lang="en-IN" sz="2800"/>
              <a:t>1.</a:t>
            </a:r>
            <a:r>
              <a:rPr b="1" lang="en-IN" sz="2500" cap="none">
                <a:solidFill>
                  <a:srgbClr val="000000"/>
                </a:solidFill>
                <a:latin typeface="Twentieth Century"/>
                <a:ea typeface="Twentieth Century"/>
                <a:cs typeface="Twentieth Century"/>
                <a:sym typeface="Twentieth Century"/>
              </a:rPr>
              <a:t>Screen Size:</a:t>
            </a:r>
            <a:endParaRPr/>
          </a:p>
          <a:p>
            <a:pPr indent="-228600" lvl="0" marL="228600" rtl="0" algn="l">
              <a:lnSpc>
                <a:spcPct val="120000"/>
              </a:lnSpc>
              <a:spcBef>
                <a:spcPts val="1000"/>
              </a:spcBef>
              <a:spcAft>
                <a:spcPts val="0"/>
              </a:spcAft>
              <a:buSzPts val="2500"/>
              <a:buFont typeface="Arial"/>
              <a:buChar char="•"/>
            </a:pPr>
            <a:r>
              <a:rPr lang="en-IN" sz="2500" cap="none">
                <a:solidFill>
                  <a:srgbClr val="000000"/>
                </a:solidFill>
                <a:latin typeface="Twentieth Century"/>
                <a:ea typeface="Twentieth Century"/>
                <a:cs typeface="Twentieth Century"/>
                <a:sym typeface="Twentieth Century"/>
              </a:rPr>
              <a:t>Small Screens: Many of the screens we use today, like those on laptops or tablets, are not big enough to show multiple windows clearly.</a:t>
            </a:r>
            <a:endParaRPr/>
          </a:p>
          <a:p>
            <a:pPr indent="-228600" lvl="0" marL="228600" rtl="0" algn="l">
              <a:lnSpc>
                <a:spcPct val="120000"/>
              </a:lnSpc>
              <a:spcBef>
                <a:spcPts val="1000"/>
              </a:spcBef>
              <a:spcAft>
                <a:spcPts val="0"/>
              </a:spcAft>
              <a:buSzPts val="2500"/>
              <a:buFont typeface="Arial"/>
              <a:buChar char="•"/>
            </a:pPr>
            <a:r>
              <a:rPr lang="en-IN" sz="2500" cap="none">
                <a:solidFill>
                  <a:srgbClr val="000000"/>
                </a:solidFill>
                <a:latin typeface="Twentieth Century"/>
                <a:ea typeface="Twentieth Century"/>
                <a:cs typeface="Twentieth Century"/>
                <a:sym typeface="Twentieth Century"/>
              </a:rPr>
              <a:t>Full-Screen Windows: Some people prefer to make one window big enough to cover the whole screen, just like using a big notebook so they can see the whole drawing at once. </a:t>
            </a:r>
            <a:endParaRPr/>
          </a:p>
          <a:p>
            <a:pPr indent="-228600" lvl="0" marL="228600" rtl="0" algn="l">
              <a:lnSpc>
                <a:spcPct val="130000"/>
              </a:lnSpc>
              <a:spcBef>
                <a:spcPts val="1000"/>
              </a:spcBef>
              <a:spcAft>
                <a:spcPts val="0"/>
              </a:spcAft>
              <a:buSzPts val="3200"/>
              <a:buChar char="•"/>
            </a:pPr>
            <a:r>
              <a:rPr lang="en-IN" sz="3200" cap="none"/>
              <a:t>2.</a:t>
            </a:r>
            <a:r>
              <a:rPr b="1" lang="en-IN" sz="2800"/>
              <a:t> </a:t>
            </a:r>
            <a:r>
              <a:rPr b="1" lang="en-IN" sz="2500" cap="none">
                <a:solidFill>
                  <a:srgbClr val="000000"/>
                </a:solidFill>
                <a:latin typeface="Twentieth Century"/>
                <a:ea typeface="Twentieth Century"/>
                <a:cs typeface="Twentieth Century"/>
                <a:sym typeface="Twentieth Century"/>
              </a:rPr>
              <a:t>Computer Power:</a:t>
            </a:r>
            <a:endParaRPr/>
          </a:p>
          <a:p>
            <a:pPr indent="-228600" lvl="0" marL="228600" rtl="0" algn="l">
              <a:lnSpc>
                <a:spcPct val="130000"/>
              </a:lnSpc>
              <a:spcBef>
                <a:spcPts val="1000"/>
              </a:spcBef>
              <a:spcAft>
                <a:spcPts val="0"/>
              </a:spcAft>
              <a:buSzPts val="2500"/>
              <a:buChar char="•"/>
            </a:pPr>
            <a:r>
              <a:rPr lang="en-IN" sz="2500" cap="none">
                <a:solidFill>
                  <a:srgbClr val="000000"/>
                </a:solidFill>
                <a:latin typeface="Twentieth Century"/>
                <a:ea typeface="Twentieth Century"/>
                <a:cs typeface="Twentieth Century"/>
                <a:sym typeface="Twentieth Century"/>
              </a:rPr>
              <a:t>Processing Speed: Computers have a certain amount of power to do tasks.</a:t>
            </a:r>
            <a:endParaRPr/>
          </a:p>
          <a:p>
            <a:pPr indent="-228600" lvl="0" marL="228600" rtl="0" algn="l">
              <a:lnSpc>
                <a:spcPct val="130000"/>
              </a:lnSpc>
              <a:spcBef>
                <a:spcPts val="1000"/>
              </a:spcBef>
              <a:spcAft>
                <a:spcPts val="0"/>
              </a:spcAft>
              <a:buSzPts val="2500"/>
              <a:buChar char="•"/>
            </a:pPr>
            <a:r>
              <a:rPr lang="en-IN" sz="2500" cap="none">
                <a:solidFill>
                  <a:srgbClr val="000000"/>
                </a:solidFill>
                <a:latin typeface="Twentieth Century"/>
                <a:ea typeface="Twentieth Century"/>
                <a:cs typeface="Twentieth Century"/>
                <a:sym typeface="Twentieth Century"/>
              </a:rPr>
              <a:t>Memory Size: Just like our brains can only remember so much at one time, a computer has a limited amount of memory. </a:t>
            </a:r>
            <a:endParaRPr/>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3"/>
          <p:cNvSpPr txBox="1"/>
          <p:nvPr>
            <p:ph type="title"/>
          </p:nvPr>
        </p:nvSpPr>
        <p:spPr>
          <a:xfrm>
            <a:off x="385763" y="-18372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Twentieth Century"/>
              <a:buNone/>
            </a:pPr>
            <a:br>
              <a:rPr b="0" i="0" lang="en-IN" sz="2800" u="none" cap="none" strike="noStrike">
                <a:solidFill>
                  <a:srgbClr val="000000"/>
                </a:solidFill>
                <a:latin typeface="Twentieth Century"/>
                <a:ea typeface="Twentieth Century"/>
                <a:cs typeface="Twentieth Century"/>
                <a:sym typeface="Twentieth Century"/>
              </a:rPr>
            </a:b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a:t>
            </a:r>
            <a:r>
              <a:rPr lang="en-IN" sz="3200" cap="none"/>
              <a:t>hardware limitations, </a:t>
            </a:r>
            <a:br>
              <a:rPr lang="en-IN" sz="3200" cap="none"/>
            </a:br>
            <a:br>
              <a:rPr lang="en-IN"/>
            </a:br>
            <a:endParaRPr/>
          </a:p>
        </p:txBody>
      </p:sp>
      <p:sp>
        <p:nvSpPr>
          <p:cNvPr id="240" name="Google Shape;240;p33"/>
          <p:cNvSpPr txBox="1"/>
          <p:nvPr>
            <p:ph idx="1" type="body"/>
          </p:nvPr>
        </p:nvSpPr>
        <p:spPr>
          <a:xfrm>
            <a:off x="541674" y="614362"/>
            <a:ext cx="11264563" cy="5972175"/>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500"/>
              <a:buChar char="•"/>
            </a:pPr>
            <a:r>
              <a:rPr lang="en-IN" sz="2500" cap="none">
                <a:solidFill>
                  <a:srgbClr val="000000"/>
                </a:solidFill>
                <a:latin typeface="Twentieth Century"/>
                <a:ea typeface="Twentieth Century"/>
                <a:cs typeface="Twentieth Century"/>
                <a:sym typeface="Twentieth Century"/>
              </a:rPr>
              <a:t>3. Screen Quality:</a:t>
            </a:r>
            <a:endParaRPr/>
          </a:p>
          <a:p>
            <a:pPr indent="0" lvl="0" marL="0" rtl="0" algn="l">
              <a:lnSpc>
                <a:spcPct val="120000"/>
              </a:lnSpc>
              <a:spcBef>
                <a:spcPts val="1000"/>
              </a:spcBef>
              <a:spcAft>
                <a:spcPts val="0"/>
              </a:spcAft>
              <a:buSzPts val="2500"/>
              <a:buNone/>
            </a:pPr>
            <a:r>
              <a:rPr b="1" lang="en-IN" sz="2500" cap="none">
                <a:solidFill>
                  <a:srgbClr val="000000"/>
                </a:solidFill>
                <a:latin typeface="Twentieth Century"/>
                <a:ea typeface="Twentieth Century"/>
                <a:cs typeface="Twentieth Century"/>
                <a:sym typeface="Twentieth Century"/>
              </a:rPr>
              <a:t>Resolution: </a:t>
            </a:r>
            <a:r>
              <a:rPr lang="en-IN" sz="2500" cap="none">
                <a:solidFill>
                  <a:srgbClr val="000000"/>
                </a:solidFill>
                <a:latin typeface="Twentieth Century"/>
                <a:ea typeface="Twentieth Century"/>
                <a:cs typeface="Twentieth Century"/>
                <a:sym typeface="Twentieth Century"/>
              </a:rPr>
              <a:t>The sharpness of what you see on the screen (called resolution) matters too. If the resolution isn’t good, the pictures, text, and shapes in the windows might look blurry or unclear, just like a fuzzy picture. This can make it hard to work with detailed content.</a:t>
            </a:r>
            <a:endParaRPr/>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385763" y="-18372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Twentieth Century"/>
              <a:buNone/>
            </a:pPr>
            <a:br>
              <a:rPr b="0" i="0" lang="en-IN" sz="2800" u="none" cap="none" strike="noStrike">
                <a:solidFill>
                  <a:srgbClr val="000000"/>
                </a:solidFill>
                <a:latin typeface="Twentieth Century"/>
                <a:ea typeface="Twentieth Century"/>
                <a:cs typeface="Twentieth Century"/>
                <a:sym typeface="Twentieth Century"/>
              </a:rPr>
            </a:b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a:t>
            </a:r>
            <a:r>
              <a:rPr lang="en-IN" sz="3200" cap="none"/>
              <a:t>human limitations, </a:t>
            </a:r>
            <a:br>
              <a:rPr lang="en-IN" sz="3200" cap="none"/>
            </a:br>
            <a:br>
              <a:rPr lang="en-IN"/>
            </a:br>
            <a:endParaRPr/>
          </a:p>
        </p:txBody>
      </p:sp>
      <p:sp>
        <p:nvSpPr>
          <p:cNvPr id="246" name="Google Shape;246;p34"/>
          <p:cNvSpPr txBox="1"/>
          <p:nvPr>
            <p:ph idx="1" type="body"/>
          </p:nvPr>
        </p:nvSpPr>
        <p:spPr>
          <a:xfrm>
            <a:off x="541674" y="614362"/>
            <a:ext cx="11264563" cy="5972175"/>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500"/>
              <a:buNone/>
            </a:pPr>
            <a:r>
              <a:rPr lang="en-IN" sz="2500" cap="none">
                <a:solidFill>
                  <a:srgbClr val="000000"/>
                </a:solidFill>
                <a:latin typeface="Twentieth Century"/>
                <a:ea typeface="Twentieth Century"/>
                <a:cs typeface="Twentieth Century"/>
                <a:sym typeface="Twentieth Century"/>
              </a:rPr>
              <a:t>1.</a:t>
            </a:r>
            <a:r>
              <a:rPr b="1" lang="en-IN" sz="3200" cap="none">
                <a:solidFill>
                  <a:srgbClr val="000000"/>
                </a:solidFill>
                <a:latin typeface="Twentieth Century"/>
                <a:ea typeface="Twentieth Century"/>
                <a:cs typeface="Twentieth Century"/>
                <a:sym typeface="Twentieth Century"/>
              </a:rPr>
              <a:t>Increased Complexity: </a:t>
            </a:r>
            <a:r>
              <a:rPr lang="en-IN" sz="3200" cap="none">
                <a:solidFill>
                  <a:srgbClr val="000000"/>
                </a:solidFill>
                <a:latin typeface="Twentieth Century"/>
                <a:ea typeface="Twentieth Century"/>
                <a:cs typeface="Twentieth Century"/>
                <a:sym typeface="Twentieth Century"/>
              </a:rPr>
              <a:t>Using a windowing system adds complexity because it requires learning and managing additional operations.</a:t>
            </a:r>
            <a:endParaRPr/>
          </a:p>
          <a:p>
            <a:pPr indent="0" lvl="0" marL="0" rtl="0" algn="l">
              <a:lnSpc>
                <a:spcPct val="120000"/>
              </a:lnSpc>
              <a:spcBef>
                <a:spcPts val="1000"/>
              </a:spcBef>
              <a:spcAft>
                <a:spcPts val="0"/>
              </a:spcAft>
              <a:buSzPts val="3200"/>
              <a:buNone/>
            </a:pPr>
            <a:r>
              <a:rPr lang="en-IN" sz="3200" cap="none">
                <a:solidFill>
                  <a:srgbClr val="000000"/>
                </a:solidFill>
                <a:latin typeface="Twentieth Century"/>
                <a:ea typeface="Twentieth Century"/>
                <a:cs typeface="Twentieth Century"/>
                <a:sym typeface="Twentieth Century"/>
              </a:rPr>
              <a:t>2.</a:t>
            </a:r>
            <a:r>
              <a:rPr b="1" lang="en-IN" sz="3200" cap="none">
                <a:solidFill>
                  <a:srgbClr val="000000"/>
                </a:solidFill>
                <a:latin typeface="Twentieth Century"/>
                <a:ea typeface="Twentieth Century"/>
                <a:cs typeface="Twentieth Century"/>
                <a:sym typeface="Twentieth Century"/>
              </a:rPr>
              <a:t>Impact on Task Focus: </a:t>
            </a:r>
            <a:r>
              <a:rPr lang="en-IN" sz="3200" cap="none">
                <a:solidFill>
                  <a:srgbClr val="000000"/>
                </a:solidFill>
                <a:latin typeface="Twentieth Century"/>
                <a:ea typeface="Twentieth Century"/>
                <a:cs typeface="Twentieth Century"/>
                <a:sym typeface="Twentieth Century"/>
              </a:rPr>
              <a:t>Managing windows can distract from the actual task, making it harder to concentrate on the work at hand.</a:t>
            </a:r>
            <a:endParaRPr/>
          </a:p>
          <a:p>
            <a:pPr indent="0" lvl="0" marL="0" rtl="0" algn="l">
              <a:lnSpc>
                <a:spcPct val="120000"/>
              </a:lnSpc>
              <a:spcBef>
                <a:spcPts val="1000"/>
              </a:spcBef>
              <a:spcAft>
                <a:spcPts val="0"/>
              </a:spcAft>
              <a:buSzPts val="3200"/>
              <a:buNone/>
            </a:pPr>
            <a:r>
              <a:rPr lang="en-IN" sz="3200" cap="none">
                <a:solidFill>
                  <a:srgbClr val="000000"/>
                </a:solidFill>
                <a:latin typeface="Twentieth Century"/>
                <a:ea typeface="Twentieth Century"/>
                <a:cs typeface="Twentieth Century"/>
                <a:sym typeface="Twentieth Century"/>
              </a:rPr>
              <a:t>3.</a:t>
            </a:r>
            <a:r>
              <a:rPr b="1" lang="en-IN" sz="3200" cap="none">
                <a:solidFill>
                  <a:srgbClr val="000000"/>
                </a:solidFill>
                <a:latin typeface="Twentieth Century"/>
                <a:ea typeface="Twentieth Century"/>
                <a:cs typeface="Twentieth Century"/>
                <a:sym typeface="Twentieth Century"/>
              </a:rPr>
              <a:t>Performance Trade-Offs: </a:t>
            </a:r>
            <a:r>
              <a:rPr lang="en-IN" sz="3200" cap="none">
                <a:solidFill>
                  <a:srgbClr val="000000"/>
                </a:solidFill>
                <a:latin typeface="Twentieth Century"/>
                <a:ea typeface="Twentieth Century"/>
                <a:cs typeface="Twentieth Century"/>
                <a:sym typeface="Twentieth Century"/>
              </a:rPr>
              <a:t>Studies show that while window systems can make it easier to organize information, they can also slow down task completion due to the time spent on window management.</a:t>
            </a:r>
            <a:endParaRPr/>
          </a:p>
          <a:p>
            <a:pPr indent="0" lvl="0" marL="0" rtl="0" algn="l">
              <a:lnSpc>
                <a:spcPct val="120000"/>
              </a:lnSpc>
              <a:spcBef>
                <a:spcPts val="1000"/>
              </a:spcBef>
              <a:spcAft>
                <a:spcPts val="0"/>
              </a:spcAft>
              <a:buSzPts val="2500"/>
              <a:buNone/>
            </a:pPr>
            <a:r>
              <a:t/>
            </a:r>
            <a:endParaRPr sz="2500" cap="none">
              <a:solidFill>
                <a:srgbClr val="000000"/>
              </a:solidFill>
              <a:latin typeface="Twentieth Century"/>
              <a:ea typeface="Twentieth Century"/>
              <a:cs typeface="Twentieth Century"/>
              <a:sym typeface="Twentieth Century"/>
            </a:endParaRPr>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5"/>
          <p:cNvSpPr txBox="1"/>
          <p:nvPr>
            <p:ph type="title"/>
          </p:nvPr>
        </p:nvSpPr>
        <p:spPr>
          <a:xfrm>
            <a:off x="385763" y="-183727"/>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000000"/>
              </a:buClr>
              <a:buSzPct val="100000"/>
              <a:buFont typeface="Twentieth Century"/>
              <a:buNone/>
            </a:pPr>
            <a:br>
              <a:rPr b="0" i="0" lang="en-IN" sz="2800" u="none" cap="none" strike="noStrike">
                <a:solidFill>
                  <a:srgbClr val="000000"/>
                </a:solidFill>
                <a:latin typeface="Twentieth Century"/>
                <a:ea typeface="Twentieth Century"/>
                <a:cs typeface="Twentieth Century"/>
                <a:sym typeface="Twentieth Century"/>
              </a:rPr>
            </a:br>
            <a:r>
              <a:rPr b="0" i="0" lang="en-IN" sz="2800" u="none" cap="none" strike="noStrike">
                <a:solidFill>
                  <a:srgbClr val="000000"/>
                </a:solidFill>
                <a:latin typeface="Twentieth Century"/>
                <a:ea typeface="Twentieth Century"/>
                <a:cs typeface="Twentieth Century"/>
                <a:sym typeface="Twentieth Century"/>
              </a:rPr>
              <a:t>Constraints in Window System Design-</a:t>
            </a:r>
            <a:r>
              <a:rPr b="0" i="0" lang="en-IN" sz="3200" u="none" cap="none" strike="noStrike">
                <a:solidFill>
                  <a:srgbClr val="000000"/>
                </a:solidFill>
                <a:latin typeface="Twentieth Century"/>
                <a:ea typeface="Twentieth Century"/>
                <a:cs typeface="Twentieth Century"/>
                <a:sym typeface="Twentieth Century"/>
              </a:rPr>
              <a:t> </a:t>
            </a:r>
            <a:r>
              <a:rPr lang="en-IN" sz="3200" cap="none"/>
              <a:t>human limitations, </a:t>
            </a:r>
            <a:br>
              <a:rPr lang="en-IN" sz="3200" cap="none"/>
            </a:br>
            <a:br>
              <a:rPr lang="en-IN"/>
            </a:br>
            <a:endParaRPr/>
          </a:p>
        </p:txBody>
      </p:sp>
      <p:sp>
        <p:nvSpPr>
          <p:cNvPr id="252" name="Google Shape;252;p35"/>
          <p:cNvSpPr txBox="1"/>
          <p:nvPr>
            <p:ph idx="1" type="body"/>
          </p:nvPr>
        </p:nvSpPr>
        <p:spPr>
          <a:xfrm>
            <a:off x="541674" y="614362"/>
            <a:ext cx="11264563" cy="597217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SzPts val="3200"/>
              <a:buChar char="•"/>
            </a:pPr>
            <a:r>
              <a:rPr b="1" lang="en-IN" sz="3200" cap="none">
                <a:solidFill>
                  <a:srgbClr val="000000"/>
                </a:solidFill>
                <a:latin typeface="Twentieth Century"/>
                <a:ea typeface="Twentieth Century"/>
                <a:cs typeface="Twentieth Century"/>
                <a:sym typeface="Twentieth Century"/>
              </a:rPr>
              <a:t>Error Rates: </a:t>
            </a:r>
            <a:r>
              <a:rPr lang="en-IN" sz="3200" cap="none">
                <a:solidFill>
                  <a:srgbClr val="000000"/>
                </a:solidFill>
                <a:latin typeface="Twentieth Century"/>
                <a:ea typeface="Twentieth Century"/>
                <a:cs typeface="Twentieth Century"/>
                <a:sym typeface="Twentieth Century"/>
              </a:rPr>
              <a:t>Non-window systems may lead to more user errors, even though tasks might be completed faster when window arrangement time is excluded.</a:t>
            </a:r>
            <a:endParaRPr/>
          </a:p>
          <a:p>
            <a:pPr indent="-228600" lvl="0" marL="228600" rtl="0" algn="l">
              <a:lnSpc>
                <a:spcPct val="120000"/>
              </a:lnSpc>
              <a:spcBef>
                <a:spcPts val="1000"/>
              </a:spcBef>
              <a:spcAft>
                <a:spcPts val="0"/>
              </a:spcAft>
              <a:buSzPts val="3200"/>
              <a:buChar char="•"/>
            </a:pPr>
            <a:r>
              <a:rPr b="1" lang="en-IN" sz="3200" cap="none">
                <a:solidFill>
                  <a:srgbClr val="000000"/>
                </a:solidFill>
                <a:latin typeface="Twentieth Century"/>
                <a:ea typeface="Twentieth Century"/>
                <a:cs typeface="Twentieth Century"/>
                <a:sym typeface="Twentieth Century"/>
              </a:rPr>
              <a:t>Implicit vs. Explicit Management: </a:t>
            </a:r>
            <a:r>
              <a:rPr lang="en-IN" sz="3200" cap="none">
                <a:solidFill>
                  <a:srgbClr val="000000"/>
                </a:solidFill>
                <a:latin typeface="Twentieth Century"/>
                <a:ea typeface="Twentieth Century"/>
                <a:cs typeface="Twentieth Century"/>
                <a:sym typeface="Twentieth Century"/>
              </a:rPr>
              <a:t>Effective window management should ideally happen automatically (implicitly) based on user actions, rather than requiring the user to explicitly manage the windows.</a:t>
            </a:r>
            <a:endParaRPr/>
          </a:p>
          <a:p>
            <a:pPr indent="-228600" lvl="0" marL="228600" rtl="0" algn="l">
              <a:lnSpc>
                <a:spcPct val="120000"/>
              </a:lnSpc>
              <a:spcBef>
                <a:spcPts val="1000"/>
              </a:spcBef>
              <a:spcAft>
                <a:spcPts val="0"/>
              </a:spcAft>
              <a:buSzPts val="3200"/>
              <a:buChar char="•"/>
            </a:pPr>
            <a:r>
              <a:rPr b="1" lang="en-IN" sz="3200" cap="none">
                <a:solidFill>
                  <a:srgbClr val="000000"/>
                </a:solidFill>
                <a:latin typeface="Twentieth Century"/>
                <a:ea typeface="Twentieth Century"/>
                <a:cs typeface="Twentieth Century"/>
                <a:sym typeface="Twentieth Century"/>
              </a:rPr>
              <a:t>Balance is Key: </a:t>
            </a:r>
            <a:r>
              <a:rPr lang="en-IN" sz="3200" cap="none">
                <a:solidFill>
                  <a:srgbClr val="000000"/>
                </a:solidFill>
                <a:latin typeface="Twentieth Century"/>
                <a:ea typeface="Twentieth Century"/>
                <a:cs typeface="Twentieth Century"/>
                <a:sym typeface="Twentieth Century"/>
              </a:rPr>
              <a:t>The benefits of using windows can be lost if the system requires too much manual window manipulation, so a balance is necessary for windows to be truly effective.</a:t>
            </a:r>
            <a:endParaRPr/>
          </a:p>
          <a:p>
            <a:pPr indent="0" lvl="0" marL="0" rtl="0" algn="l">
              <a:lnSpc>
                <a:spcPct val="120000"/>
              </a:lnSpc>
              <a:spcBef>
                <a:spcPts val="1000"/>
              </a:spcBef>
              <a:spcAft>
                <a:spcPts val="0"/>
              </a:spcAft>
              <a:buSzPts val="2500"/>
              <a:buNone/>
            </a:pPr>
            <a:r>
              <a:t/>
            </a:r>
            <a:endParaRPr sz="2500" cap="none">
              <a:solidFill>
                <a:srgbClr val="000000"/>
              </a:solidFill>
              <a:latin typeface="Twentieth Century"/>
              <a:ea typeface="Twentieth Century"/>
              <a:cs typeface="Twentieth Century"/>
              <a:sym typeface="Twentieth Century"/>
            </a:endParaRPr>
          </a:p>
          <a:p>
            <a:pPr indent="-50800" lvl="0" marL="228600" rtl="0" algn="l">
              <a:lnSpc>
                <a:spcPct val="120000"/>
              </a:lnSpc>
              <a:spcBef>
                <a:spcPts val="1000"/>
              </a:spcBef>
              <a:spcAft>
                <a:spcPts val="0"/>
              </a:spcAft>
              <a:buSzPts val="2800"/>
              <a:buFont typeface="Arial"/>
              <a:buNone/>
            </a:pPr>
            <a:r>
              <a:t/>
            </a:r>
            <a:endParaRPr sz="2800"/>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913775" y="30152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0" lang="en-IN" sz="3200" cap="none"/>
              <a:t>Components Of A Window </a:t>
            </a:r>
            <a:br>
              <a:rPr lang="en-IN" sz="5400"/>
            </a:br>
            <a:endParaRPr sz="5400"/>
          </a:p>
        </p:txBody>
      </p:sp>
      <p:sp>
        <p:nvSpPr>
          <p:cNvPr id="258" name="Google Shape;258;p36"/>
          <p:cNvSpPr txBox="1"/>
          <p:nvPr>
            <p:ph idx="1" type="body"/>
          </p:nvPr>
        </p:nvSpPr>
        <p:spPr>
          <a:xfrm>
            <a:off x="914399" y="1313688"/>
            <a:ext cx="10363826" cy="4230623"/>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200"/>
              <a:buChar char="•"/>
            </a:pPr>
            <a:r>
              <a:rPr lang="en-IN" sz="3200" cap="none">
                <a:latin typeface="Twentieth Century"/>
                <a:ea typeface="Twentieth Century"/>
                <a:cs typeface="Twentieth Century"/>
                <a:sym typeface="Twentieth Century"/>
              </a:rPr>
              <a:t>A window typically consists of numerous elements, some of which are universally present across all windows, while others appear only in specific types of windows or under certain conditions. </a:t>
            </a:r>
            <a:endParaRPr sz="3200" cap="none">
              <a:latin typeface="Twentieth Century"/>
              <a:ea typeface="Twentieth Century"/>
              <a:cs typeface="Twentieth Century"/>
              <a:sym typeface="Twentieth Century"/>
            </a:endParaRPr>
          </a:p>
        </p:txBody>
      </p:sp>
      <p:pic>
        <p:nvPicPr>
          <p:cNvPr id="259" name="Google Shape;259;p36"/>
          <p:cNvPicPr preferRelativeResize="0"/>
          <p:nvPr/>
        </p:nvPicPr>
        <p:blipFill rotWithShape="1">
          <a:blip r:embed="rId3">
            <a:alphaModFix/>
          </a:blip>
          <a:srcRect b="0" l="0" r="0" t="0"/>
          <a:stretch/>
        </p:blipFill>
        <p:spPr>
          <a:xfrm>
            <a:off x="3083560" y="3156753"/>
            <a:ext cx="6756400" cy="3258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7"/>
          <p:cNvSpPr txBox="1"/>
          <p:nvPr>
            <p:ph type="title"/>
          </p:nvPr>
        </p:nvSpPr>
        <p:spPr>
          <a:xfrm>
            <a:off x="1218575" y="0"/>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0" lang="en-IN" sz="3200" cap="none"/>
              <a:t>Components Of A Window </a:t>
            </a:r>
            <a:br>
              <a:rPr lang="en-IN" sz="5400"/>
            </a:br>
            <a:endParaRPr sz="5400"/>
          </a:p>
        </p:txBody>
      </p:sp>
      <p:sp>
        <p:nvSpPr>
          <p:cNvPr id="265" name="Google Shape;265;p37"/>
          <p:cNvSpPr txBox="1"/>
          <p:nvPr>
            <p:ph idx="1" type="body"/>
          </p:nvPr>
        </p:nvSpPr>
        <p:spPr>
          <a:xfrm>
            <a:off x="914398" y="841248"/>
            <a:ext cx="11277601" cy="5888736"/>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3200"/>
              <a:buNone/>
            </a:pPr>
            <a:r>
              <a:rPr lang="en-IN" sz="3200" cap="none">
                <a:latin typeface="Twentieth Century"/>
                <a:ea typeface="Twentieth Century"/>
                <a:cs typeface="Twentieth Century"/>
                <a:sym typeface="Twentieth Century"/>
              </a:rPr>
              <a:t>1.</a:t>
            </a:r>
            <a:r>
              <a:rPr b="1" lang="en-IN" sz="3200" cap="none">
                <a:latin typeface="Twentieth Century"/>
                <a:ea typeface="Twentieth Century"/>
                <a:cs typeface="Twentieth Century"/>
                <a:sym typeface="Twentieth Century"/>
              </a:rPr>
              <a:t>Frame or Border</a:t>
            </a:r>
            <a:endParaRPr/>
          </a:p>
          <a:p>
            <a:pPr indent="-228600" lvl="0" marL="228600" rtl="0" algn="just">
              <a:lnSpc>
                <a:spcPct val="120000"/>
              </a:lnSpc>
              <a:spcBef>
                <a:spcPts val="1000"/>
              </a:spcBef>
              <a:spcAft>
                <a:spcPts val="0"/>
              </a:spcAft>
              <a:buSzPts val="2800"/>
              <a:buFont typeface="Noto Sans Symbols"/>
              <a:buChar char="⮚"/>
            </a:pPr>
            <a:r>
              <a:rPr lang="en-IN" sz="2800" cap="none"/>
              <a:t>A window typically has a frame or border, usually rectangular, that defines its boundaries and differentiates it from other windows. </a:t>
            </a:r>
            <a:endParaRPr/>
          </a:p>
          <a:p>
            <a:pPr indent="-228600" lvl="0" marL="228600" rtl="0" algn="just">
              <a:lnSpc>
                <a:spcPct val="120000"/>
              </a:lnSpc>
              <a:spcBef>
                <a:spcPts val="1000"/>
              </a:spcBef>
              <a:spcAft>
                <a:spcPts val="0"/>
              </a:spcAft>
              <a:buSzPts val="2800"/>
              <a:buFont typeface="Noto Sans Symbols"/>
              <a:buChar char="⮚"/>
            </a:pPr>
            <a:r>
              <a:rPr lang="en-IN" sz="2800" cap="none"/>
              <a:t>The rectangular shape is preferred because it efficiently accommodates textual content, which is typically read from left to right. </a:t>
            </a:r>
            <a:endParaRPr/>
          </a:p>
          <a:p>
            <a:pPr indent="-228600" lvl="0" marL="228600" rtl="0" algn="just">
              <a:lnSpc>
                <a:spcPct val="120000"/>
              </a:lnSpc>
              <a:spcBef>
                <a:spcPts val="1000"/>
              </a:spcBef>
              <a:spcAft>
                <a:spcPts val="0"/>
              </a:spcAft>
              <a:buSzPts val="2800"/>
              <a:buFont typeface="Noto Sans Symbols"/>
              <a:buChar char="⮚"/>
            </a:pPr>
            <a:r>
              <a:rPr lang="en-IN" sz="2800" cap="none"/>
              <a:t>The border can vary in thickness and color, helping to identify the type of window. For windows that fill the entire screen, the screen edge may serve as the border. </a:t>
            </a:r>
            <a:endParaRPr/>
          </a:p>
          <a:p>
            <a:pPr indent="-228600" lvl="0" marL="228600" rtl="0" algn="just">
              <a:lnSpc>
                <a:spcPct val="120000"/>
              </a:lnSpc>
              <a:spcBef>
                <a:spcPts val="1000"/>
              </a:spcBef>
              <a:spcAft>
                <a:spcPts val="0"/>
              </a:spcAft>
              <a:buSzPts val="2800"/>
              <a:buFont typeface="Noto Sans Symbols"/>
              <a:buChar char="⮚"/>
            </a:pPr>
            <a:r>
              <a:rPr lang="en-IN" sz="2800" cap="none"/>
              <a:t>Resizable windows may include control points for adjusting their size, while non-resizable windows have borders that align with the window's edge.</a:t>
            </a:r>
            <a:endParaRPr sz="3200" cap="none">
              <a:latin typeface="Twentieth Century"/>
              <a:ea typeface="Twentieth Century"/>
              <a:cs typeface="Twentieth Century"/>
              <a:sym typeface="Twentieth Centur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0"/>
          <p:cNvSpPr txBox="1"/>
          <p:nvPr>
            <p:ph type="title"/>
          </p:nvPr>
        </p:nvSpPr>
        <p:spPr>
          <a:xfrm>
            <a:off x="913774" y="-324459"/>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4.1 </a:t>
            </a:r>
            <a:r>
              <a:rPr lang="en-IN" sz="3600" cap="none">
                <a:latin typeface="Twentieth Century"/>
                <a:ea typeface="Twentieth Century"/>
                <a:cs typeface="Twentieth Century"/>
                <a:sym typeface="Twentieth Century"/>
              </a:rPr>
              <a:t>Window</a:t>
            </a:r>
            <a:endParaRPr/>
          </a:p>
        </p:txBody>
      </p:sp>
      <p:sp>
        <p:nvSpPr>
          <p:cNvPr id="162" name="Google Shape;162;p20"/>
          <p:cNvSpPr txBox="1"/>
          <p:nvPr>
            <p:ph idx="1" type="body"/>
          </p:nvPr>
        </p:nvSpPr>
        <p:spPr>
          <a:xfrm>
            <a:off x="913774" y="885825"/>
            <a:ext cx="10363826" cy="5614987"/>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20000"/>
              </a:lnSpc>
              <a:spcBef>
                <a:spcPts val="0"/>
              </a:spcBef>
              <a:spcAft>
                <a:spcPts val="0"/>
              </a:spcAft>
              <a:buSzPct val="100000"/>
              <a:buChar char="•"/>
            </a:pPr>
            <a:r>
              <a:rPr lang="en-IN" sz="3200" cap="none"/>
              <a:t>A window is an area of the screen, usually rectangular in shape, defined by a border that contains a particular view of some area of the computer or some portion of a person’s dialog with the computer.</a:t>
            </a:r>
            <a:endParaRPr/>
          </a:p>
          <a:p>
            <a:pPr indent="-228600" lvl="0" marL="228600" rtl="0" algn="just">
              <a:lnSpc>
                <a:spcPct val="120000"/>
              </a:lnSpc>
              <a:spcBef>
                <a:spcPts val="1000"/>
              </a:spcBef>
              <a:spcAft>
                <a:spcPts val="0"/>
              </a:spcAft>
              <a:buSzPct val="100000"/>
              <a:buChar char="•"/>
            </a:pPr>
            <a:r>
              <a:rPr lang="en-IN" sz="3200" cap="none"/>
              <a:t> It can be moved and rendered independently on the screen. A window may be small, containing a short message or a single field, or it may be large, consuming most or all of the available display space. </a:t>
            </a:r>
            <a:endParaRPr/>
          </a:p>
          <a:p>
            <a:pPr indent="-228600" lvl="0" marL="228600" rtl="0" algn="just">
              <a:lnSpc>
                <a:spcPct val="120000"/>
              </a:lnSpc>
              <a:spcBef>
                <a:spcPts val="1000"/>
              </a:spcBef>
              <a:spcAft>
                <a:spcPts val="0"/>
              </a:spcAft>
              <a:buSzPct val="100000"/>
              <a:buChar char="•"/>
            </a:pPr>
            <a:r>
              <a:rPr lang="en-IN" sz="3200" cap="none"/>
              <a:t>A display may contain one, two, or more windows within its boundaries.</a:t>
            </a:r>
            <a:endParaRPr sz="3200" cap="none"/>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8"/>
          <p:cNvSpPr txBox="1"/>
          <p:nvPr>
            <p:ph type="title"/>
          </p:nvPr>
        </p:nvSpPr>
        <p:spPr>
          <a:xfrm>
            <a:off x="1145423" y="0"/>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0" lang="en-IN" sz="3200" cap="none"/>
              <a:t>Components Of A Window </a:t>
            </a:r>
            <a:br>
              <a:rPr lang="en-IN" sz="5400"/>
            </a:br>
            <a:endParaRPr sz="5400"/>
          </a:p>
        </p:txBody>
      </p:sp>
      <p:sp>
        <p:nvSpPr>
          <p:cNvPr id="271" name="Google Shape;271;p38"/>
          <p:cNvSpPr txBox="1"/>
          <p:nvPr>
            <p:ph idx="1" type="body"/>
          </p:nvPr>
        </p:nvSpPr>
        <p:spPr>
          <a:xfrm>
            <a:off x="268225" y="798088"/>
            <a:ext cx="11448287" cy="544982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20000"/>
              </a:lnSpc>
              <a:spcBef>
                <a:spcPts val="0"/>
              </a:spcBef>
              <a:spcAft>
                <a:spcPts val="0"/>
              </a:spcAft>
              <a:buSzPct val="100000"/>
              <a:buNone/>
            </a:pPr>
            <a:r>
              <a:rPr lang="en-IN" sz="3200" cap="none">
                <a:latin typeface="Twentieth Century"/>
                <a:ea typeface="Twentieth Century"/>
                <a:cs typeface="Twentieth Century"/>
                <a:sym typeface="Twentieth Century"/>
              </a:rPr>
              <a:t>2.</a:t>
            </a:r>
            <a:r>
              <a:rPr b="1" lang="en-IN" sz="3200" cap="none">
                <a:latin typeface="Twentieth Century"/>
                <a:ea typeface="Twentieth Century"/>
                <a:cs typeface="Twentieth Century"/>
                <a:sym typeface="Twentieth Century"/>
              </a:rPr>
              <a:t>Title Bar</a:t>
            </a:r>
            <a:endParaRPr/>
          </a:p>
          <a:p>
            <a:pPr indent="-228600" lvl="0" marL="228600" rtl="0" algn="just">
              <a:lnSpc>
                <a:spcPct val="120000"/>
              </a:lnSpc>
              <a:spcBef>
                <a:spcPts val="1000"/>
              </a:spcBef>
              <a:spcAft>
                <a:spcPts val="0"/>
              </a:spcAft>
              <a:buSzPct val="100000"/>
              <a:buFont typeface="Noto Sans Symbols"/>
              <a:buChar char="⮚"/>
            </a:pPr>
            <a:r>
              <a:rPr lang="en-IN" sz="2800" cap="none"/>
              <a:t>The title bar, located at the top edge of a window within its border, spans the entire width of the window and contains a descriptive title that identifies the window's purpose or content.</a:t>
            </a:r>
            <a:endParaRPr/>
          </a:p>
          <a:p>
            <a:pPr indent="-228600" lvl="0" marL="228600" rtl="0" algn="just">
              <a:lnSpc>
                <a:spcPct val="120000"/>
              </a:lnSpc>
              <a:spcBef>
                <a:spcPts val="1000"/>
              </a:spcBef>
              <a:spcAft>
                <a:spcPts val="0"/>
              </a:spcAft>
              <a:buSzPct val="100000"/>
              <a:buFont typeface="Noto Sans Symbols"/>
              <a:buChar char="⮚"/>
            </a:pPr>
            <a:r>
              <a:rPr lang="en-IN" sz="2800" cap="none"/>
              <a:t> Also known as the caption or title area on some platforms, the title bar in Microsoft Windows may include control buttons on the far left and right ends for accessing the system menu and resizing the window.</a:t>
            </a:r>
            <a:endParaRPr/>
          </a:p>
          <a:p>
            <a:pPr indent="-228600" lvl="0" marL="228600" rtl="0" algn="just">
              <a:lnSpc>
                <a:spcPct val="120000"/>
              </a:lnSpc>
              <a:spcBef>
                <a:spcPts val="1000"/>
              </a:spcBef>
              <a:spcAft>
                <a:spcPts val="0"/>
              </a:spcAft>
              <a:buSzPct val="100000"/>
              <a:buFont typeface="Noto Sans Symbols"/>
              <a:buChar char="⮚"/>
            </a:pPr>
            <a:r>
              <a:rPr lang="en-IN" sz="2800" cap="none"/>
              <a:t> It also serves as a control point for moving the window and provides access to commands, such as displaying a shortcut menu when clicked with the secondary mouse button or using the Alt+Spacebar key combination. </a:t>
            </a:r>
            <a:endParaRPr/>
          </a:p>
          <a:p>
            <a:pPr indent="-228600" lvl="0" marL="228600" rtl="0" algn="just">
              <a:lnSpc>
                <a:spcPct val="120000"/>
              </a:lnSpc>
              <a:spcBef>
                <a:spcPts val="1000"/>
              </a:spcBef>
              <a:spcAft>
                <a:spcPts val="0"/>
              </a:spcAft>
              <a:buSzPct val="100000"/>
              <a:buFont typeface="Noto Sans Symbols"/>
              <a:buChar char="⮚"/>
            </a:pPr>
            <a:r>
              <a:rPr lang="en-IN" sz="2800" cap="none"/>
              <a:t>Title bars are present on all primary and secondary windows. Microsoft advises against placing application commands or other controls in the title bar to avoid conflicts, especially in configurations supporting multiple languages.</a:t>
            </a:r>
            <a:endParaRPr sz="3200" cap="none">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9"/>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0" lang="en-IN" sz="3200" cap="none"/>
              <a:t>Components Of A Window </a:t>
            </a:r>
            <a:br>
              <a:rPr lang="en-IN" sz="5400"/>
            </a:br>
            <a:endParaRPr sz="5400"/>
          </a:p>
        </p:txBody>
      </p:sp>
      <p:sp>
        <p:nvSpPr>
          <p:cNvPr id="277" name="Google Shape;277;p39"/>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2000"/>
              <a:buNone/>
            </a:pPr>
            <a:r>
              <a:rPr b="1" lang="en-IN" cap="none">
                <a:latin typeface="Twentieth Century"/>
                <a:ea typeface="Twentieth Century"/>
                <a:cs typeface="Twentieth Century"/>
                <a:sym typeface="Twentieth Century"/>
              </a:rPr>
              <a:t>3.Title Bar Icon</a:t>
            </a:r>
            <a:endParaRPr/>
          </a:p>
          <a:p>
            <a:pPr indent="-228600" lvl="0" marL="228600" rtl="0" algn="just">
              <a:lnSpc>
                <a:spcPct val="120000"/>
              </a:lnSpc>
              <a:spcBef>
                <a:spcPts val="1000"/>
              </a:spcBef>
              <a:spcAft>
                <a:spcPts val="0"/>
              </a:spcAft>
              <a:buSzPts val="2400"/>
              <a:buFont typeface="Noto Sans Symbols"/>
              <a:buChar char="⮚"/>
            </a:pPr>
            <a:r>
              <a:rPr lang="en-IN" sz="2400" cap="none">
                <a:latin typeface="Twentieth Century"/>
                <a:ea typeface="Twentieth Century"/>
                <a:cs typeface="Twentieth Century"/>
                <a:sym typeface="Twentieth Century"/>
              </a:rPr>
              <a:t>The Title Bar Icon is a small icon located at the left corner of the title bar in a window. It represents the application or file that is currently open in the window.</a:t>
            </a:r>
            <a:endParaRPr/>
          </a:p>
          <a:p>
            <a:pPr indent="-228600" lvl="0" marL="228600" rtl="0" algn="just">
              <a:lnSpc>
                <a:spcPct val="120000"/>
              </a:lnSpc>
              <a:spcBef>
                <a:spcPts val="1000"/>
              </a:spcBef>
              <a:spcAft>
                <a:spcPts val="0"/>
              </a:spcAft>
              <a:buSzPts val="2400"/>
              <a:buFont typeface="Noto Sans Symbols"/>
              <a:buChar char="⮚"/>
            </a:pPr>
            <a:r>
              <a:rPr lang="en-IN" sz="2400" cap="none">
                <a:latin typeface="Twentieth Century"/>
                <a:ea typeface="Twentieth Century"/>
                <a:cs typeface="Twentieth Century"/>
                <a:sym typeface="Twentieth Century"/>
              </a:rPr>
              <a:t>When you click this icon with the secondary mouse button (usually the right mouse button), a menu appears with commands that you can use, like "Minimize," "Maximize," or "Close.</a:t>
            </a:r>
            <a:endParaRPr/>
          </a:p>
          <a:p>
            <a:pPr indent="-228600" lvl="0" marL="228600" rtl="0" algn="just">
              <a:lnSpc>
                <a:spcPct val="120000"/>
              </a:lnSpc>
              <a:spcBef>
                <a:spcPts val="1000"/>
              </a:spcBef>
              <a:spcAft>
                <a:spcPts val="0"/>
              </a:spcAft>
              <a:buSzPts val="2400"/>
              <a:buFont typeface="Noto Sans Symbols"/>
              <a:buChar char="⮚"/>
            </a:pPr>
            <a:r>
              <a:rPr b="1" lang="en-IN" sz="2400" cap="none">
                <a:latin typeface="Twentieth Century"/>
                <a:ea typeface="Twentieth Century"/>
                <a:cs typeface="Twentieth Century"/>
                <a:sym typeface="Twentieth Century"/>
              </a:rPr>
              <a:t>Tools and Utilities: </a:t>
            </a:r>
            <a:r>
              <a:rPr lang="en-IN" sz="2400" cap="none">
                <a:latin typeface="Twentieth Century"/>
                <a:ea typeface="Twentieth Century"/>
                <a:cs typeface="Twentieth Century"/>
                <a:sym typeface="Twentieth Century"/>
              </a:rPr>
              <a:t>If you're using a tool or utility that doesn't create files (like a calculator), the icon in the title bar will usually be a small version of the application's icon.</a:t>
            </a:r>
            <a:endParaRPr/>
          </a:p>
          <a:p>
            <a:pPr indent="-228600" lvl="0" marL="228600" rtl="0" algn="just">
              <a:lnSpc>
                <a:spcPct val="120000"/>
              </a:lnSpc>
              <a:spcBef>
                <a:spcPts val="1000"/>
              </a:spcBef>
              <a:spcAft>
                <a:spcPts val="0"/>
              </a:spcAft>
              <a:buSzPts val="2400"/>
              <a:buFont typeface="Noto Sans Symbols"/>
              <a:buChar char="⮚"/>
            </a:pPr>
            <a:r>
              <a:rPr b="1" lang="en-IN" sz="2400" cap="none">
                <a:latin typeface="Twentieth Century"/>
                <a:ea typeface="Twentieth Century"/>
                <a:cs typeface="Twentieth Century"/>
                <a:sym typeface="Twentieth Century"/>
              </a:rPr>
              <a:t>Documents or Data Files: </a:t>
            </a:r>
            <a:r>
              <a:rPr lang="en-IN" sz="2400" cap="none">
                <a:latin typeface="Twentieth Century"/>
                <a:ea typeface="Twentieth Century"/>
                <a:cs typeface="Twentieth Century"/>
                <a:sym typeface="Twentieth Century"/>
              </a:rPr>
              <a:t>If you're working on a document (like a text file or spreadsheet), the icon will represent the type of file you’re working on, not just the application. For example, if you're editing a Word document, the icon might look like a small page with a "W" on it.</a:t>
            </a:r>
            <a:endParaRPr/>
          </a:p>
          <a:p>
            <a:pPr indent="-228600" lvl="0" marL="228600" rtl="0" algn="just">
              <a:lnSpc>
                <a:spcPct val="120000"/>
              </a:lnSpc>
              <a:spcBef>
                <a:spcPts val="1000"/>
              </a:spcBef>
              <a:spcAft>
                <a:spcPts val="0"/>
              </a:spcAft>
              <a:buSzPts val="2400"/>
              <a:buFont typeface="Noto Sans Symbols"/>
              <a:buChar char="⮚"/>
            </a:pPr>
            <a:r>
              <a:rPr b="1" lang="en-IN" sz="2400" cap="none">
                <a:latin typeface="Twentieth Century"/>
                <a:ea typeface="Twentieth Century"/>
                <a:cs typeface="Twentieth Century"/>
                <a:sym typeface="Twentieth Century"/>
              </a:rPr>
              <a:t>Saving Files: </a:t>
            </a:r>
            <a:r>
              <a:rPr lang="en-IN" sz="2400" cap="none">
                <a:latin typeface="Twentieth Century"/>
                <a:ea typeface="Twentieth Century"/>
                <a:cs typeface="Twentieth Century"/>
                <a:sym typeface="Twentieth Century"/>
              </a:rPr>
              <a:t>Even if you haven’t saved your file yet, the icon will still represent the type of file you're working on. After you save the file, the icon stays the same.</a:t>
            </a:r>
            <a:endParaRPr sz="2400" cap="none">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0"/>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b="0" lang="en-IN" sz="3200" cap="none"/>
              <a:t>Components Of A Window </a:t>
            </a:r>
            <a:br>
              <a:rPr lang="en-IN" sz="5400"/>
            </a:br>
            <a:endParaRPr sz="5400"/>
          </a:p>
        </p:txBody>
      </p:sp>
      <p:sp>
        <p:nvSpPr>
          <p:cNvPr id="283" name="Google Shape;283;p40"/>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20000"/>
              </a:lnSpc>
              <a:spcBef>
                <a:spcPts val="0"/>
              </a:spcBef>
              <a:spcAft>
                <a:spcPts val="0"/>
              </a:spcAft>
              <a:buSzPct val="100000"/>
              <a:buNone/>
            </a:pPr>
            <a:r>
              <a:rPr b="1" lang="en-IN" cap="none">
                <a:latin typeface="Twentieth Century"/>
                <a:ea typeface="Twentieth Century"/>
                <a:cs typeface="Twentieth Century"/>
                <a:sym typeface="Twentieth Century"/>
              </a:rPr>
              <a:t>4.Window Sizing Buttons</a:t>
            </a:r>
            <a:endParaRPr/>
          </a:p>
          <a:p>
            <a:pPr indent="-228600" lvl="0" marL="228600" rtl="0" algn="l">
              <a:lnSpc>
                <a:spcPct val="120000"/>
              </a:lnSpc>
              <a:spcBef>
                <a:spcPts val="1000"/>
              </a:spcBef>
              <a:spcAft>
                <a:spcPts val="0"/>
              </a:spcAft>
              <a:buSzPct val="100000"/>
              <a:buChar char="•"/>
            </a:pPr>
            <a:r>
              <a:rPr b="1" lang="en-IN" sz="2000" cap="none"/>
              <a:t>Minimize button (looks like a small line):</a:t>
            </a:r>
            <a:endParaRPr sz="2000" cap="none"/>
          </a:p>
          <a:p>
            <a:pPr indent="-228600" lvl="0" marL="228600" rtl="0" algn="l">
              <a:lnSpc>
                <a:spcPct val="120000"/>
              </a:lnSpc>
              <a:spcBef>
                <a:spcPts val="1000"/>
              </a:spcBef>
              <a:spcAft>
                <a:spcPts val="0"/>
              </a:spcAft>
              <a:buSzPct val="100000"/>
              <a:buFont typeface="Arial"/>
              <a:buChar char="•"/>
            </a:pPr>
            <a:r>
              <a:rPr lang="en-IN" sz="2000" cap="none"/>
              <a:t>Think of this as putting a piece of paper away in a drawer temporarily. It’s still there, but it’s hidden. When you click the minimize button, the window disappears from your screen and shrinks down to the taskbar (like putting the paper in the drawer).</a:t>
            </a:r>
            <a:endParaRPr/>
          </a:p>
          <a:p>
            <a:pPr indent="-228600" lvl="0" marL="228600" rtl="0" algn="l">
              <a:lnSpc>
                <a:spcPct val="120000"/>
              </a:lnSpc>
              <a:spcBef>
                <a:spcPts val="1000"/>
              </a:spcBef>
              <a:spcAft>
                <a:spcPts val="0"/>
              </a:spcAft>
              <a:buSzPct val="100000"/>
              <a:buChar char="•"/>
            </a:pPr>
            <a:r>
              <a:rPr b="1" lang="en-IN" sz="2000" cap="none"/>
              <a:t>Maximize button (looks like a big box):</a:t>
            </a:r>
            <a:endParaRPr sz="2000" cap="none"/>
          </a:p>
          <a:p>
            <a:pPr indent="-228600" lvl="0" marL="228600" rtl="0" algn="l">
              <a:lnSpc>
                <a:spcPct val="120000"/>
              </a:lnSpc>
              <a:spcBef>
                <a:spcPts val="1000"/>
              </a:spcBef>
              <a:spcAft>
                <a:spcPts val="0"/>
              </a:spcAft>
              <a:buSzPct val="100000"/>
              <a:buFont typeface="Arial"/>
              <a:buChar char="•"/>
            </a:pPr>
            <a:r>
              <a:rPr lang="en-IN" sz="2000" cap="none"/>
              <a:t>This button makes your window take up the entire screen, like spreading out your paper so it covers your whole desk. When you click maximize, the window fills your screen, making it easier to see everything at once.</a:t>
            </a:r>
            <a:endParaRPr/>
          </a:p>
          <a:p>
            <a:pPr indent="-228600" lvl="0" marL="228600" rtl="0" algn="l">
              <a:lnSpc>
                <a:spcPct val="120000"/>
              </a:lnSpc>
              <a:spcBef>
                <a:spcPts val="1000"/>
              </a:spcBef>
              <a:spcAft>
                <a:spcPts val="0"/>
              </a:spcAft>
              <a:buSzPct val="100000"/>
              <a:buChar char="•"/>
            </a:pPr>
            <a:r>
              <a:rPr b="1" lang="en-IN" sz="2000" cap="none"/>
              <a:t>Restore button (looks like two overlapping boxes):</a:t>
            </a:r>
            <a:endParaRPr sz="2000" cap="none"/>
          </a:p>
          <a:p>
            <a:pPr indent="-228600" lvl="0" marL="228600" rtl="0" algn="l">
              <a:lnSpc>
                <a:spcPct val="120000"/>
              </a:lnSpc>
              <a:spcBef>
                <a:spcPts val="1000"/>
              </a:spcBef>
              <a:spcAft>
                <a:spcPts val="0"/>
              </a:spcAft>
              <a:buSzPct val="100000"/>
              <a:buFont typeface="Arial"/>
              <a:buChar char="•"/>
            </a:pPr>
            <a:r>
              <a:rPr lang="en-IN" sz="2000" cap="none"/>
              <a:t>After you maximize a window, the restore button appears. This button shrinks the window back to the size it was before you made it full screen. It’s like taking the paper off the whole desk and putting it back to the corner.</a:t>
            </a:r>
            <a:endParaRPr/>
          </a:p>
          <a:p>
            <a:pPr indent="-228600" lvl="0" marL="228600" rtl="0" algn="l">
              <a:lnSpc>
                <a:spcPct val="120000"/>
              </a:lnSpc>
              <a:spcBef>
                <a:spcPts val="1000"/>
              </a:spcBef>
              <a:spcAft>
                <a:spcPts val="0"/>
              </a:spcAft>
              <a:buSzPct val="100000"/>
              <a:buChar char="•"/>
            </a:pPr>
            <a:r>
              <a:rPr b="1" lang="en-IN" sz="2000" cap="none"/>
              <a:t>Close button (looks like an x):</a:t>
            </a:r>
            <a:endParaRPr sz="2000" cap="none"/>
          </a:p>
          <a:p>
            <a:pPr indent="-228600" lvl="0" marL="228600" rtl="0" algn="l">
              <a:lnSpc>
                <a:spcPct val="120000"/>
              </a:lnSpc>
              <a:spcBef>
                <a:spcPts val="1000"/>
              </a:spcBef>
              <a:spcAft>
                <a:spcPts val="0"/>
              </a:spcAft>
              <a:buSzPct val="100000"/>
              <a:buFont typeface="Arial"/>
              <a:buChar char="•"/>
            </a:pPr>
            <a:r>
              <a:rPr lang="en-IN" sz="2000" cap="none"/>
              <a:t>When you're done with your piece of paper, you can put it away completely. The close button removes the window from your screen entirely, like throwing the paper away or putting it back in a folder.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1"/>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289" name="Google Shape;289;p41"/>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120000"/>
              </a:lnSpc>
              <a:spcBef>
                <a:spcPts val="0"/>
              </a:spcBef>
              <a:spcAft>
                <a:spcPts val="0"/>
              </a:spcAft>
              <a:buSzPct val="100000"/>
              <a:buNone/>
            </a:pPr>
            <a:r>
              <a:rPr b="1" lang="en-IN" cap="none">
                <a:latin typeface="Gill Sans"/>
                <a:ea typeface="Gill Sans"/>
                <a:cs typeface="Gill Sans"/>
                <a:sym typeface="Gill Sans"/>
              </a:rPr>
              <a:t>5.Window Sizing Buttons</a:t>
            </a:r>
            <a:endParaRPr/>
          </a:p>
          <a:p>
            <a:pPr indent="-228600" lvl="0" marL="228600" rtl="0" algn="l">
              <a:lnSpc>
                <a:spcPct val="120000"/>
              </a:lnSpc>
              <a:spcBef>
                <a:spcPts val="1000"/>
              </a:spcBef>
              <a:spcAft>
                <a:spcPts val="0"/>
              </a:spcAft>
              <a:buSzPct val="100000"/>
              <a:buChar char="•"/>
            </a:pPr>
            <a:r>
              <a:rPr b="1" lang="en-IN" sz="2000" cap="none">
                <a:latin typeface="Gill Sans"/>
                <a:ea typeface="Gill Sans"/>
                <a:cs typeface="Gill Sans"/>
                <a:sym typeface="Gill Sans"/>
              </a:rPr>
              <a:t>Minimize button (looks like a small line):</a:t>
            </a:r>
            <a:endParaRPr sz="2000" cap="none">
              <a:latin typeface="Gill Sans"/>
              <a:ea typeface="Gill Sans"/>
              <a:cs typeface="Gill Sans"/>
              <a:sym typeface="Gill Sans"/>
            </a:endParaRPr>
          </a:p>
          <a:p>
            <a:pPr indent="-228600" lvl="0" marL="228600" rtl="0" algn="l">
              <a:lnSpc>
                <a:spcPct val="120000"/>
              </a:lnSpc>
              <a:spcBef>
                <a:spcPts val="1000"/>
              </a:spcBef>
              <a:spcAft>
                <a:spcPts val="0"/>
              </a:spcAft>
              <a:buSzPct val="100000"/>
              <a:buFont typeface="Arial"/>
              <a:buChar char="•"/>
            </a:pPr>
            <a:r>
              <a:rPr lang="en-IN" sz="2000" cap="none">
                <a:latin typeface="Gill Sans"/>
                <a:ea typeface="Gill Sans"/>
                <a:cs typeface="Gill Sans"/>
                <a:sym typeface="Gill Sans"/>
              </a:rPr>
              <a:t>Think of this as putting a piece of paper away in a drawer temporarily. It’s still there, but it’s hidden. When you click the minimize button, the window disappears from your screen and shrinks down to the taskbar (like putting the paper in the drawer).</a:t>
            </a:r>
            <a:endParaRPr/>
          </a:p>
          <a:p>
            <a:pPr indent="-228600" lvl="0" marL="228600" rtl="0" algn="l">
              <a:lnSpc>
                <a:spcPct val="120000"/>
              </a:lnSpc>
              <a:spcBef>
                <a:spcPts val="1000"/>
              </a:spcBef>
              <a:spcAft>
                <a:spcPts val="0"/>
              </a:spcAft>
              <a:buSzPct val="100000"/>
              <a:buChar char="•"/>
            </a:pPr>
            <a:r>
              <a:rPr b="1" lang="en-IN" sz="2000" cap="none">
                <a:latin typeface="Gill Sans"/>
                <a:ea typeface="Gill Sans"/>
                <a:cs typeface="Gill Sans"/>
                <a:sym typeface="Gill Sans"/>
              </a:rPr>
              <a:t>Maximize button (looks like a big box):</a:t>
            </a:r>
            <a:endParaRPr sz="2000" cap="none">
              <a:latin typeface="Gill Sans"/>
              <a:ea typeface="Gill Sans"/>
              <a:cs typeface="Gill Sans"/>
              <a:sym typeface="Gill Sans"/>
            </a:endParaRPr>
          </a:p>
          <a:p>
            <a:pPr indent="-228600" lvl="0" marL="228600" rtl="0" algn="l">
              <a:lnSpc>
                <a:spcPct val="120000"/>
              </a:lnSpc>
              <a:spcBef>
                <a:spcPts val="1000"/>
              </a:spcBef>
              <a:spcAft>
                <a:spcPts val="0"/>
              </a:spcAft>
              <a:buSzPct val="100000"/>
              <a:buFont typeface="Arial"/>
              <a:buChar char="•"/>
            </a:pPr>
            <a:r>
              <a:rPr lang="en-IN" sz="2000" cap="none">
                <a:latin typeface="Gill Sans"/>
                <a:ea typeface="Gill Sans"/>
                <a:cs typeface="Gill Sans"/>
                <a:sym typeface="Gill Sans"/>
              </a:rPr>
              <a:t>This button makes your window take up the entire screen, like spreading out your paper so it covers your whole desk. When you click maximize, the window fills your screen, making it easier to see everything at once.</a:t>
            </a:r>
            <a:endParaRPr/>
          </a:p>
          <a:p>
            <a:pPr indent="-228600" lvl="0" marL="228600" rtl="0" algn="l">
              <a:lnSpc>
                <a:spcPct val="120000"/>
              </a:lnSpc>
              <a:spcBef>
                <a:spcPts val="1000"/>
              </a:spcBef>
              <a:spcAft>
                <a:spcPts val="0"/>
              </a:spcAft>
              <a:buSzPct val="100000"/>
              <a:buChar char="•"/>
            </a:pPr>
            <a:r>
              <a:rPr b="1" lang="en-IN" sz="2000" cap="none">
                <a:latin typeface="Gill Sans"/>
                <a:ea typeface="Gill Sans"/>
                <a:cs typeface="Gill Sans"/>
                <a:sym typeface="Gill Sans"/>
              </a:rPr>
              <a:t>Restore button (looks like two overlapping boxes):</a:t>
            </a:r>
            <a:endParaRPr sz="2000" cap="none">
              <a:latin typeface="Gill Sans"/>
              <a:ea typeface="Gill Sans"/>
              <a:cs typeface="Gill Sans"/>
              <a:sym typeface="Gill Sans"/>
            </a:endParaRPr>
          </a:p>
          <a:p>
            <a:pPr indent="-228600" lvl="0" marL="228600" rtl="0" algn="l">
              <a:lnSpc>
                <a:spcPct val="120000"/>
              </a:lnSpc>
              <a:spcBef>
                <a:spcPts val="1000"/>
              </a:spcBef>
              <a:spcAft>
                <a:spcPts val="0"/>
              </a:spcAft>
              <a:buSzPct val="100000"/>
              <a:buFont typeface="Arial"/>
              <a:buChar char="•"/>
            </a:pPr>
            <a:r>
              <a:rPr lang="en-IN" sz="2000" cap="none">
                <a:latin typeface="Gill Sans"/>
                <a:ea typeface="Gill Sans"/>
                <a:cs typeface="Gill Sans"/>
                <a:sym typeface="Gill Sans"/>
              </a:rPr>
              <a:t>After you maximize a window, the restore button appears. This button shrinks the window back to the size it was before you made it full screen. It’s like taking the paper off the whole desk and putting it back to the corner.</a:t>
            </a:r>
            <a:endParaRPr/>
          </a:p>
          <a:p>
            <a:pPr indent="-228600" lvl="0" marL="228600" rtl="0" algn="l">
              <a:lnSpc>
                <a:spcPct val="120000"/>
              </a:lnSpc>
              <a:spcBef>
                <a:spcPts val="1000"/>
              </a:spcBef>
              <a:spcAft>
                <a:spcPts val="0"/>
              </a:spcAft>
              <a:buSzPct val="100000"/>
              <a:buChar char="•"/>
            </a:pPr>
            <a:r>
              <a:rPr b="1" lang="en-IN" sz="2000" cap="none">
                <a:latin typeface="Gill Sans"/>
                <a:ea typeface="Gill Sans"/>
                <a:cs typeface="Gill Sans"/>
                <a:sym typeface="Gill Sans"/>
              </a:rPr>
              <a:t>Close button (looks like an x):</a:t>
            </a:r>
            <a:endParaRPr sz="2000" cap="none">
              <a:latin typeface="Gill Sans"/>
              <a:ea typeface="Gill Sans"/>
              <a:cs typeface="Gill Sans"/>
              <a:sym typeface="Gill Sans"/>
            </a:endParaRPr>
          </a:p>
          <a:p>
            <a:pPr indent="-228600" lvl="0" marL="228600" rtl="0" algn="l">
              <a:lnSpc>
                <a:spcPct val="120000"/>
              </a:lnSpc>
              <a:spcBef>
                <a:spcPts val="1000"/>
              </a:spcBef>
              <a:spcAft>
                <a:spcPts val="0"/>
              </a:spcAft>
              <a:buSzPct val="100000"/>
              <a:buFont typeface="Arial"/>
              <a:buChar char="•"/>
            </a:pPr>
            <a:r>
              <a:rPr lang="en-IN" sz="2000" cap="none">
                <a:latin typeface="Gill Sans"/>
                <a:ea typeface="Gill Sans"/>
                <a:cs typeface="Gill Sans"/>
                <a:sym typeface="Gill Sans"/>
              </a:rPr>
              <a:t>When you're done with your piece of paper, you can put it away completely. The close button removes the window from your screen entirely, like throwing the paper away or putting it back in a folder.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295" name="Google Shape;295;p42"/>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2400"/>
              <a:buNone/>
            </a:pPr>
            <a:r>
              <a:rPr b="1" lang="en-IN" sz="2400" cap="none">
                <a:latin typeface="Gill Sans"/>
                <a:ea typeface="Gill Sans"/>
                <a:cs typeface="Gill Sans"/>
                <a:sym typeface="Gill Sans"/>
              </a:rPr>
              <a:t>6.</a:t>
            </a:r>
            <a:r>
              <a:rPr b="1" lang="en-IN" sz="2400"/>
              <a:t> </a:t>
            </a:r>
            <a:r>
              <a:rPr b="1" lang="en-IN" sz="2400" cap="none">
                <a:latin typeface="Gill Sans"/>
                <a:ea typeface="Gill Sans"/>
                <a:cs typeface="Gill Sans"/>
                <a:sym typeface="Gill Sans"/>
              </a:rPr>
              <a:t>Menu bar </a:t>
            </a:r>
            <a:endParaRPr b="1" sz="2400"/>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Purpose: </a:t>
            </a:r>
            <a:r>
              <a:rPr lang="en-IN" sz="2400" cap="none">
                <a:latin typeface="Gill Sans"/>
                <a:ea typeface="Gill Sans"/>
                <a:cs typeface="Gill Sans"/>
                <a:sym typeface="Gill Sans"/>
              </a:rPr>
              <a:t>A menu bar is used to organize and provide access to actions within a software application.</a:t>
            </a:r>
            <a:endParaRPr/>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Location: </a:t>
            </a:r>
            <a:r>
              <a:rPr lang="en-IN" sz="2400" cap="none">
                <a:latin typeface="Gill Sans"/>
                <a:ea typeface="Gill Sans"/>
                <a:cs typeface="Gill Sans"/>
                <a:sym typeface="Gill Sans"/>
              </a:rPr>
              <a:t>It is located horizontally at the top of the window, just below the title bar.</a:t>
            </a:r>
            <a:endParaRPr/>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Functionality: </a:t>
            </a:r>
            <a:r>
              <a:rPr lang="en-IN" sz="2400" cap="none">
                <a:latin typeface="Gill Sans"/>
                <a:ea typeface="Gill Sans"/>
                <a:cs typeface="Gill Sans"/>
                <a:sym typeface="Gill Sans"/>
              </a:rPr>
              <a:t>The menu bar contains a list of topics or items, which, when selected, display a pull-down menu with further options.</a:t>
            </a:r>
            <a:endParaRPr/>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Default and Custom Actions: </a:t>
            </a:r>
            <a:r>
              <a:rPr lang="en-IN" sz="2400" cap="none">
                <a:latin typeface="Gill Sans"/>
                <a:ea typeface="Gill Sans"/>
                <a:cs typeface="Gill Sans"/>
                <a:sym typeface="Gill Sans"/>
              </a:rPr>
              <a:t>The system typically provides a default set of menu actions, which can be customized or augmented by the application.</a:t>
            </a:r>
            <a:endParaRPr/>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Context-Sensitivity: </a:t>
            </a:r>
            <a:r>
              <a:rPr lang="en-IN" sz="2400" cap="none">
                <a:latin typeface="Gill Sans"/>
                <a:ea typeface="Gill Sans"/>
                <a:cs typeface="Gill Sans"/>
                <a:sym typeface="Gill Sans"/>
              </a:rPr>
              <a:t>The contents of the menu bar and its options are determined by the application's functionality and the specific context of the user interaction.</a:t>
            </a:r>
            <a:endParaRPr/>
          </a:p>
          <a:p>
            <a:pPr indent="0" lvl="0" marL="0" rtl="0" algn="just">
              <a:lnSpc>
                <a:spcPct val="120000"/>
              </a:lnSpc>
              <a:spcBef>
                <a:spcPts val="1000"/>
              </a:spcBef>
              <a:spcAft>
                <a:spcPts val="0"/>
              </a:spcAft>
              <a:buSzPts val="2400"/>
              <a:buNone/>
            </a:pPr>
            <a:r>
              <a:rPr b="1" lang="en-IN" sz="2400" cap="none">
                <a:latin typeface="Gill Sans"/>
                <a:ea typeface="Gill Sans"/>
                <a:cs typeface="Gill Sans"/>
                <a:sym typeface="Gill Sans"/>
              </a:rPr>
              <a:t>Alternative Name: </a:t>
            </a:r>
            <a:r>
              <a:rPr lang="en-IN" sz="2400" cap="none">
                <a:latin typeface="Gill Sans"/>
                <a:ea typeface="Gill Sans"/>
                <a:cs typeface="Gill Sans"/>
                <a:sym typeface="Gill Sans"/>
              </a:rPr>
              <a:t>In the past, some platforms referred to the menu bar as an "action bar."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3"/>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01" name="Google Shape;301;p43"/>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lnSpcReduction="20000"/>
          </a:bodyPr>
          <a:lstStyle/>
          <a:p>
            <a:pPr indent="0" lvl="0" marL="0" rtl="0" algn="just">
              <a:lnSpc>
                <a:spcPct val="120000"/>
              </a:lnSpc>
              <a:spcBef>
                <a:spcPts val="0"/>
              </a:spcBef>
              <a:spcAft>
                <a:spcPts val="0"/>
              </a:spcAft>
              <a:buSzPct val="100000"/>
              <a:buNone/>
            </a:pPr>
            <a:r>
              <a:rPr b="1" lang="en-IN" sz="2400" cap="none">
                <a:latin typeface="Gill Sans"/>
                <a:ea typeface="Gill Sans"/>
                <a:cs typeface="Gill Sans"/>
                <a:sym typeface="Gill Sans"/>
              </a:rPr>
              <a:t>7.</a:t>
            </a:r>
            <a:r>
              <a:rPr b="1" lang="en-IN" sz="2400"/>
              <a:t> </a:t>
            </a:r>
            <a:r>
              <a:rPr b="1" lang="en-IN" sz="3300" cap="none">
                <a:latin typeface="Gill Sans"/>
                <a:ea typeface="Gill Sans"/>
                <a:cs typeface="Gill Sans"/>
                <a:sym typeface="Gill Sans"/>
              </a:rPr>
              <a:t>Status bar </a:t>
            </a:r>
            <a:endParaRPr b="1" sz="3300"/>
          </a:p>
          <a:p>
            <a:pPr indent="0" lvl="0" marL="0" rtl="0" algn="just">
              <a:lnSpc>
                <a:spcPct val="120000"/>
              </a:lnSpc>
              <a:spcBef>
                <a:spcPts val="1000"/>
              </a:spcBef>
              <a:spcAft>
                <a:spcPts val="0"/>
              </a:spcAft>
              <a:buSzPct val="100000"/>
              <a:buNone/>
            </a:pPr>
            <a:r>
              <a:rPr b="1" lang="en-IN" sz="3300" cap="none">
                <a:latin typeface="Twentieth Century"/>
                <a:ea typeface="Twentieth Century"/>
                <a:cs typeface="Twentieth Century"/>
                <a:sym typeface="Twentieth Century"/>
              </a:rPr>
              <a:t>Purpose: </a:t>
            </a:r>
            <a:r>
              <a:rPr lang="en-IN" sz="3300" cap="none">
                <a:latin typeface="Twentieth Century"/>
                <a:ea typeface="Twentieth Century"/>
                <a:cs typeface="Twentieth Century"/>
                <a:sym typeface="Twentieth Century"/>
              </a:rPr>
              <a:t>A status bar is used to display information useful to the user, such as the current state of what is being viewed or descriptive messages about selected menu or toolbar buttons.</a:t>
            </a:r>
            <a:endParaRPr/>
          </a:p>
          <a:p>
            <a:pPr indent="0" lvl="0" marL="0" rtl="0" algn="just">
              <a:lnSpc>
                <a:spcPct val="120000"/>
              </a:lnSpc>
              <a:spcBef>
                <a:spcPts val="1000"/>
              </a:spcBef>
              <a:spcAft>
                <a:spcPts val="0"/>
              </a:spcAft>
              <a:buSzPct val="100000"/>
              <a:buNone/>
            </a:pPr>
            <a:r>
              <a:rPr b="1" lang="en-IN" sz="3300" cap="none">
                <a:latin typeface="Twentieth Century"/>
                <a:ea typeface="Twentieth Century"/>
                <a:cs typeface="Twentieth Century"/>
                <a:sym typeface="Twentieth Century"/>
              </a:rPr>
              <a:t>Location: </a:t>
            </a:r>
            <a:r>
              <a:rPr lang="en-IN" sz="3300" cap="none">
                <a:latin typeface="Twentieth Century"/>
                <a:ea typeface="Twentieth Century"/>
                <a:cs typeface="Twentieth Century"/>
                <a:sym typeface="Twentieth Century"/>
              </a:rPr>
              <a:t>It is typically located at the bottom of the screen, as recommended by Microsoft, but it may also be at the top on some platforms.</a:t>
            </a:r>
            <a:endParaRPr/>
          </a:p>
          <a:p>
            <a:pPr indent="0" lvl="0" marL="0" rtl="0" algn="just">
              <a:lnSpc>
                <a:spcPct val="120000"/>
              </a:lnSpc>
              <a:spcBef>
                <a:spcPts val="1000"/>
              </a:spcBef>
              <a:spcAft>
                <a:spcPts val="0"/>
              </a:spcAft>
              <a:buSzPct val="100000"/>
              <a:buNone/>
            </a:pPr>
            <a:r>
              <a:rPr b="1" lang="en-IN" sz="3300" cap="none">
                <a:latin typeface="Twentieth Century"/>
                <a:ea typeface="Twentieth Century"/>
                <a:cs typeface="Twentieth Century"/>
                <a:sym typeface="Twentieth Century"/>
              </a:rPr>
              <a:t>Alternative Names: </a:t>
            </a:r>
            <a:r>
              <a:rPr lang="en-IN" sz="3300" cap="none">
                <a:latin typeface="Twentieth Century"/>
                <a:ea typeface="Twentieth Century"/>
                <a:cs typeface="Twentieth Century"/>
                <a:sym typeface="Twentieth Century"/>
              </a:rPr>
              <a:t>Other platforms may refer to it as a status area, message area, or message bar.</a:t>
            </a:r>
            <a:endParaRPr/>
          </a:p>
          <a:p>
            <a:pPr indent="0" lvl="0" marL="0" rtl="0" algn="just">
              <a:lnSpc>
                <a:spcPct val="120000"/>
              </a:lnSpc>
              <a:spcBef>
                <a:spcPts val="1000"/>
              </a:spcBef>
              <a:spcAft>
                <a:spcPts val="0"/>
              </a:spcAft>
              <a:buSzPct val="100000"/>
              <a:buNone/>
            </a:pPr>
            <a:r>
              <a:rPr b="1" lang="en-IN" sz="3300" cap="none">
                <a:latin typeface="Twentieth Century"/>
                <a:ea typeface="Twentieth Century"/>
                <a:cs typeface="Twentieth Century"/>
                <a:sym typeface="Twentieth Century"/>
              </a:rPr>
              <a:t>Functionality: </a:t>
            </a:r>
            <a:r>
              <a:rPr lang="en-IN" sz="3300" cap="none">
                <a:latin typeface="Twentieth Century"/>
                <a:ea typeface="Twentieth Century"/>
                <a:cs typeface="Twentieth Century"/>
                <a:sym typeface="Twentieth Century"/>
              </a:rPr>
              <a:t>The status bar provides noninteractive information and can explain menu and control bar items as they are highlighted by the user</a:t>
            </a:r>
            <a:r>
              <a:rPr lang="en-IN" sz="1900"/>
              <a:t>.</a:t>
            </a:r>
            <a:endParaRPr sz="2400" cap="none">
              <a:latin typeface="Gill Sans"/>
              <a:ea typeface="Gill Sans"/>
              <a:cs typeface="Gill Sans"/>
              <a:sym typeface="Gill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4"/>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07" name="Google Shape;307;p44"/>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just">
              <a:lnSpc>
                <a:spcPct val="120000"/>
              </a:lnSpc>
              <a:spcBef>
                <a:spcPts val="0"/>
              </a:spcBef>
              <a:spcAft>
                <a:spcPts val="0"/>
              </a:spcAft>
              <a:buSzPct val="100000"/>
              <a:buNone/>
            </a:pPr>
            <a:r>
              <a:rPr b="1" lang="en-IN" sz="2400" cap="none">
                <a:latin typeface="Gill Sans"/>
                <a:ea typeface="Gill Sans"/>
                <a:cs typeface="Gill Sans"/>
                <a:sym typeface="Gill Sans"/>
              </a:rPr>
              <a:t>8.</a:t>
            </a:r>
            <a:r>
              <a:rPr b="1" lang="en-IN" sz="2400"/>
              <a:t> </a:t>
            </a:r>
            <a:r>
              <a:rPr b="1" lang="en-IN" sz="3200" cap="none">
                <a:latin typeface="Twentieth Century"/>
                <a:ea typeface="Twentieth Century"/>
                <a:cs typeface="Twentieth Century"/>
                <a:sym typeface="Twentieth Century"/>
              </a:rPr>
              <a:t>Split Box </a:t>
            </a:r>
            <a:endParaRPr b="1" sz="3300"/>
          </a:p>
          <a:p>
            <a:pPr indent="-228600" lvl="0" marL="228600" rtl="0" algn="just">
              <a:lnSpc>
                <a:spcPct val="120000"/>
              </a:lnSpc>
              <a:spcBef>
                <a:spcPts val="1000"/>
              </a:spcBef>
              <a:spcAft>
                <a:spcPts val="0"/>
              </a:spcAft>
              <a:buSzPct val="100000"/>
              <a:buChar char="•"/>
            </a:pPr>
            <a:r>
              <a:rPr lang="en-IN" sz="3600" cap="none">
                <a:latin typeface="Twentieth Century"/>
                <a:ea typeface="Twentieth Century"/>
                <a:cs typeface="Twentieth Century"/>
                <a:sym typeface="Twentieth Century"/>
              </a:rPr>
              <a:t>A split box allows you to divide a window into multiple sections, called panes, enabling you to view different parts of the same document simultaneously. </a:t>
            </a:r>
            <a:endParaRPr/>
          </a:p>
          <a:p>
            <a:pPr indent="-228600" lvl="0" marL="228600" rtl="0" algn="just">
              <a:lnSpc>
                <a:spcPct val="120000"/>
              </a:lnSpc>
              <a:spcBef>
                <a:spcPts val="1000"/>
              </a:spcBef>
              <a:spcAft>
                <a:spcPts val="0"/>
              </a:spcAft>
              <a:buSzPct val="100000"/>
              <a:buChar char="•"/>
            </a:pPr>
            <a:r>
              <a:rPr lang="en-IN" sz="3600" cap="none">
                <a:latin typeface="Twentieth Century"/>
                <a:ea typeface="Twentieth Century"/>
                <a:cs typeface="Twentieth Century"/>
                <a:sym typeface="Twentieth Century"/>
              </a:rPr>
              <a:t>It is located above the vertical scroll bar or to the left of the horizontal scroll bar. By clicking and dragging the split box, you can create separate viewing areas, which is useful for comparing different sections of a document or examining two parts at once.</a:t>
            </a:r>
            <a:endParaRPr/>
          </a:p>
          <a:p>
            <a:pPr indent="-228600" lvl="0" marL="228600" rtl="0" algn="just">
              <a:lnSpc>
                <a:spcPct val="120000"/>
              </a:lnSpc>
              <a:spcBef>
                <a:spcPts val="1000"/>
              </a:spcBef>
              <a:spcAft>
                <a:spcPts val="0"/>
              </a:spcAft>
              <a:buSzPct val="100000"/>
              <a:buChar char="•"/>
            </a:pPr>
            <a:r>
              <a:rPr lang="en-IN" sz="3600" cap="none">
                <a:latin typeface="Twentieth Century"/>
                <a:ea typeface="Twentieth Century"/>
                <a:cs typeface="Twentieth Century"/>
                <a:sym typeface="Twentieth Century"/>
              </a:rPr>
              <a:t>The split box is designed to be easily clickable, making it a convenient tool for multitasking within a single window.</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5"/>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13" name="Google Shape;313;p45"/>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just">
              <a:lnSpc>
                <a:spcPct val="120000"/>
              </a:lnSpc>
              <a:spcBef>
                <a:spcPts val="0"/>
              </a:spcBef>
              <a:spcAft>
                <a:spcPts val="0"/>
              </a:spcAft>
              <a:buSzPct val="100000"/>
              <a:buNone/>
            </a:pPr>
            <a:r>
              <a:rPr b="1" lang="en-IN" sz="2400" cap="none">
                <a:latin typeface="Gill Sans"/>
                <a:ea typeface="Gill Sans"/>
                <a:cs typeface="Gill Sans"/>
                <a:sym typeface="Gill Sans"/>
              </a:rPr>
              <a:t>9.</a:t>
            </a:r>
            <a:r>
              <a:rPr b="1" lang="en-IN" sz="2400"/>
              <a:t> </a:t>
            </a:r>
            <a:r>
              <a:rPr b="1" lang="en-IN" sz="3200" cap="none">
                <a:latin typeface="Twentieth Century"/>
                <a:ea typeface="Twentieth Century"/>
                <a:cs typeface="Twentieth Century"/>
                <a:sym typeface="Twentieth Century"/>
              </a:rPr>
              <a:t>Toolbar</a:t>
            </a:r>
            <a:endParaRPr b="1" sz="3300"/>
          </a:p>
          <a:p>
            <a:pPr indent="-228600" lvl="0" marL="228600" rtl="0" algn="just">
              <a:lnSpc>
                <a:spcPct val="120000"/>
              </a:lnSpc>
              <a:spcBef>
                <a:spcPts val="1000"/>
              </a:spcBef>
              <a:spcAft>
                <a:spcPts val="0"/>
              </a:spcAft>
              <a:buSzPct val="100000"/>
              <a:buChar char="•"/>
            </a:pPr>
            <a:r>
              <a:rPr lang="en-IN" sz="3200" cap="none">
                <a:latin typeface="Twentieth Century"/>
                <a:ea typeface="Twentieth Century"/>
                <a:cs typeface="Twentieth Century"/>
                <a:sym typeface="Twentieth Century"/>
              </a:rPr>
              <a:t>A toolbar is a panel or a row of buttons that gives you quick access to the most commonly used commands or tools in a program, like saving a file, copying text, or undoing an action.</a:t>
            </a:r>
            <a:endParaRPr/>
          </a:p>
          <a:p>
            <a:pPr indent="-228600" lvl="0" marL="228600" rtl="0" algn="just">
              <a:lnSpc>
                <a:spcPct val="120000"/>
              </a:lnSpc>
              <a:spcBef>
                <a:spcPts val="1000"/>
              </a:spcBef>
              <a:spcAft>
                <a:spcPts val="0"/>
              </a:spcAft>
              <a:buSzPct val="100000"/>
              <a:buChar char="•"/>
            </a:pPr>
            <a:r>
              <a:rPr lang="en-IN" sz="3200" cap="none">
                <a:latin typeface="Twentieth Century"/>
                <a:ea typeface="Twentieth Century"/>
                <a:cs typeface="Twentieth Century"/>
                <a:sym typeface="Twentieth Century"/>
              </a:rPr>
              <a:t>Alternate Names: Sometimes, toolbars are called command bars, and specialized versions may be known as ribbons, toolboxes, rulers, or palettes.</a:t>
            </a:r>
            <a:endParaRPr/>
          </a:p>
          <a:p>
            <a:pPr indent="-228600" lvl="0" marL="228600" rtl="0" algn="l">
              <a:lnSpc>
                <a:spcPct val="120000"/>
              </a:lnSpc>
              <a:spcBef>
                <a:spcPts val="1000"/>
              </a:spcBef>
              <a:spcAft>
                <a:spcPts val="0"/>
              </a:spcAft>
              <a:buSzPct val="100000"/>
              <a:buFont typeface="Arial"/>
              <a:buChar char="•"/>
            </a:pPr>
            <a:r>
              <a:rPr lang="en-IN" sz="3200" cap="none">
                <a:latin typeface="Twentieth Century"/>
                <a:ea typeface="Twentieth Century"/>
                <a:cs typeface="Twentieth Century"/>
                <a:sym typeface="Twentieth Century"/>
              </a:rPr>
              <a:t>Easy Access: The toolbar is designed so you can quickly find and use the commands you need without having to search through menus.</a:t>
            </a:r>
            <a:endParaRPr/>
          </a:p>
          <a:p>
            <a:pPr indent="-228600" lvl="0" marL="228600" rtl="0" algn="l">
              <a:lnSpc>
                <a:spcPct val="120000"/>
              </a:lnSpc>
              <a:spcBef>
                <a:spcPts val="1000"/>
              </a:spcBef>
              <a:spcAft>
                <a:spcPts val="0"/>
              </a:spcAft>
              <a:buSzPct val="100000"/>
              <a:buFont typeface="Arial"/>
              <a:buChar char="•"/>
            </a:pPr>
            <a:r>
              <a:rPr lang="en-IN" sz="3200" cap="none">
                <a:latin typeface="Twentieth Century"/>
                <a:ea typeface="Twentieth Century"/>
                <a:cs typeface="Twentieth Century"/>
                <a:sym typeface="Twentieth Century"/>
              </a:rPr>
              <a:t>Location and Movement: Toolbars can be fixed at the top or side of a window, moved around, or even appear in a pop-up window.</a:t>
            </a:r>
            <a:endParaRPr/>
          </a:p>
          <a:p>
            <a:pPr indent="-228600" lvl="0" marL="228600" rtl="0" algn="l">
              <a:lnSpc>
                <a:spcPct val="120000"/>
              </a:lnSpc>
              <a:spcBef>
                <a:spcPts val="1000"/>
              </a:spcBef>
              <a:spcAft>
                <a:spcPts val="0"/>
              </a:spcAft>
              <a:buSzPct val="100000"/>
              <a:buChar char="•"/>
            </a:pPr>
            <a:r>
              <a:rPr lang="en-IN" sz="3200" cap="none">
                <a:latin typeface="Twentieth Century"/>
                <a:ea typeface="Twentieth Century"/>
                <a:cs typeface="Twentieth Century"/>
                <a:sym typeface="Twentieth Century"/>
              </a:rPr>
              <a:t>Example: In programs like Microsoft Word, the toolbar at the top (often called a ribbon) lets you quickly change the font, align text, or insert images with just a click.</a:t>
            </a:r>
            <a:endParaRPr/>
          </a:p>
          <a:p>
            <a:pPr indent="-55879" lvl="0" marL="228600" rtl="0" algn="l">
              <a:lnSpc>
                <a:spcPct val="120000"/>
              </a:lnSpc>
              <a:spcBef>
                <a:spcPts val="1000"/>
              </a:spcBef>
              <a:spcAft>
                <a:spcPts val="0"/>
              </a:spcAft>
              <a:buSzPct val="100000"/>
              <a:buFont typeface="Arial"/>
              <a:buNone/>
            </a:pPr>
            <a:r>
              <a:t/>
            </a:r>
            <a:endParaRPr sz="3200" cap="none">
              <a:latin typeface="Twentieth Century"/>
              <a:ea typeface="Twentieth Century"/>
              <a:cs typeface="Twentieth Century"/>
              <a:sym typeface="Twentieth Century"/>
            </a:endParaRPr>
          </a:p>
          <a:p>
            <a:pPr indent="-55879" lvl="0" marL="228600" rtl="0" algn="just">
              <a:lnSpc>
                <a:spcPct val="120000"/>
              </a:lnSpc>
              <a:spcBef>
                <a:spcPts val="1000"/>
              </a:spcBef>
              <a:spcAft>
                <a:spcPts val="0"/>
              </a:spcAft>
              <a:buSzPct val="100000"/>
              <a:buNone/>
            </a:pPr>
            <a:r>
              <a:t/>
            </a:r>
            <a:endParaRPr sz="3200" cap="none">
              <a:latin typeface="Twentieth Century"/>
              <a:ea typeface="Twentieth Century"/>
              <a:cs typeface="Twentieth Century"/>
              <a:sym typeface="Twentieth Century"/>
            </a:endParaRPr>
          </a:p>
          <a:p>
            <a:pPr indent="-34289" lvl="0" marL="228600" rtl="0" algn="just">
              <a:lnSpc>
                <a:spcPct val="120000"/>
              </a:lnSpc>
              <a:spcBef>
                <a:spcPts val="1000"/>
              </a:spcBef>
              <a:spcAft>
                <a:spcPts val="0"/>
              </a:spcAft>
              <a:buSzPct val="1000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6"/>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19" name="Google Shape;319;p46"/>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Font typeface="Arial"/>
              <a:buChar char="•"/>
            </a:pPr>
            <a:r>
              <a:rPr b="1" lang="en-IN" sz="2400" cap="none">
                <a:latin typeface="Gill Sans"/>
                <a:ea typeface="Gill Sans"/>
                <a:cs typeface="Gill Sans"/>
                <a:sym typeface="Gill Sans"/>
              </a:rPr>
              <a:t>10. </a:t>
            </a:r>
            <a:r>
              <a:rPr b="1" lang="en-IN" sz="3600" cap="none">
                <a:latin typeface="Twentieth Century"/>
                <a:ea typeface="Twentieth Century"/>
                <a:cs typeface="Twentieth Century"/>
                <a:sym typeface="Twentieth Century"/>
              </a:rPr>
              <a:t>Command Area </a:t>
            </a:r>
            <a:endParaRPr/>
          </a:p>
          <a:p>
            <a:pPr indent="-228600" lvl="0" marL="228600" rtl="0" algn="just">
              <a:lnSpc>
                <a:spcPct val="120000"/>
              </a:lnSpc>
              <a:spcBef>
                <a:spcPts val="1000"/>
              </a:spcBef>
              <a:spcAft>
                <a:spcPts val="0"/>
              </a:spcAft>
              <a:buSzPts val="3200"/>
              <a:buFont typeface="Arial"/>
              <a:buChar char="•"/>
            </a:pPr>
            <a:r>
              <a:rPr lang="en-IN" sz="3200" cap="none">
                <a:latin typeface="Twentieth Century"/>
                <a:ea typeface="Twentieth Century"/>
                <a:cs typeface="Twentieth Century"/>
                <a:sym typeface="Twentieth Century"/>
              </a:rPr>
              <a:t>A command area is a specific space on your screen where you can type commands or instructions directly into the computer.</a:t>
            </a:r>
            <a:endParaRPr/>
          </a:p>
          <a:p>
            <a:pPr indent="-228600" lvl="0" marL="228600" rtl="0" algn="just">
              <a:lnSpc>
                <a:spcPct val="120000"/>
              </a:lnSpc>
              <a:spcBef>
                <a:spcPts val="1000"/>
              </a:spcBef>
              <a:spcAft>
                <a:spcPts val="0"/>
              </a:spcAft>
              <a:buSzPts val="3200"/>
              <a:buFont typeface="Arial"/>
              <a:buChar char="•"/>
            </a:pPr>
            <a:r>
              <a:rPr lang="en-IN" sz="3200" cap="none">
                <a:latin typeface="Twentieth Century"/>
                <a:ea typeface="Twentieth Century"/>
                <a:cs typeface="Twentieth Century"/>
                <a:sym typeface="Twentieth Century"/>
              </a:rPr>
              <a:t>Purpose: It’s used when you need to manually enter a command instead of clicking a button or selecting an option from a menu.</a:t>
            </a:r>
            <a:endParaRPr/>
          </a:p>
          <a:p>
            <a:pPr indent="-228600" lvl="0" marL="228600" rtl="0" algn="l">
              <a:lnSpc>
                <a:spcPct val="120000"/>
              </a:lnSpc>
              <a:spcBef>
                <a:spcPts val="1000"/>
              </a:spcBef>
              <a:spcAft>
                <a:spcPts val="0"/>
              </a:spcAft>
              <a:buSzPts val="3200"/>
              <a:buFont typeface="Arial"/>
              <a:buChar char="•"/>
            </a:pPr>
            <a:r>
              <a:rPr lang="en-IN" sz="3200" cap="none">
                <a:latin typeface="Twentieth Century"/>
                <a:ea typeface="Twentieth Century"/>
                <a:cs typeface="Twentieth Century"/>
                <a:sym typeface="Twentieth Century"/>
              </a:rPr>
              <a:t>Positioning: The command area is usually found at the bottom of the window. If there’s a horizontal scroll bar: The command area will be right below it. If there’s a message area: The command area will be just above the message area.</a:t>
            </a:r>
            <a:endParaRPr/>
          </a:p>
          <a:p>
            <a:pPr indent="-25400" lvl="0" marL="228600" rtl="0" algn="just">
              <a:lnSpc>
                <a:spcPct val="120000"/>
              </a:lnSpc>
              <a:spcBef>
                <a:spcPts val="1000"/>
              </a:spcBef>
              <a:spcAft>
                <a:spcPts val="0"/>
              </a:spcAft>
              <a:buSzPts val="3200"/>
              <a:buFont typeface="Arial"/>
              <a:buNone/>
            </a:pPr>
            <a:r>
              <a:t/>
            </a:r>
            <a:endParaRPr sz="3200" cap="none">
              <a:latin typeface="Twentieth Century"/>
              <a:ea typeface="Twentieth Century"/>
              <a:cs typeface="Twentieth Century"/>
              <a:sym typeface="Twentieth Century"/>
            </a:endParaRPr>
          </a:p>
          <a:p>
            <a:pPr indent="0" lvl="0" marL="0" rtl="0" algn="just">
              <a:lnSpc>
                <a:spcPct val="120000"/>
              </a:lnSpc>
              <a:spcBef>
                <a:spcPts val="1000"/>
              </a:spcBef>
              <a:spcAft>
                <a:spcPts val="0"/>
              </a:spcAft>
              <a:buSzPts val="3200"/>
              <a:buNone/>
            </a:pPr>
            <a:r>
              <a:t/>
            </a:r>
            <a:endParaRPr sz="3200" cap="none">
              <a:latin typeface="Twentieth Century"/>
              <a:ea typeface="Twentieth Century"/>
              <a:cs typeface="Twentieth Century"/>
              <a:sym typeface="Twentieth Century"/>
            </a:endParaRPr>
          </a:p>
          <a:p>
            <a:pPr indent="-25400" lvl="0" marL="228600" rtl="0" algn="just">
              <a:lnSpc>
                <a:spcPct val="120000"/>
              </a:lnSpc>
              <a:spcBef>
                <a:spcPts val="1000"/>
              </a:spcBef>
              <a:spcAft>
                <a:spcPts val="0"/>
              </a:spcAft>
              <a:buSzPts val="3200"/>
              <a:buNone/>
            </a:pPr>
            <a:r>
              <a:t/>
            </a:r>
            <a:endParaRPr sz="3200" cap="none">
              <a:latin typeface="Twentieth Century"/>
              <a:ea typeface="Twentieth Century"/>
              <a:cs typeface="Twentieth Century"/>
              <a:sym typeface="Twentieth Century"/>
            </a:endParaRPr>
          </a:p>
          <a:p>
            <a:pPr indent="0" lvl="0" marL="228600" rtl="0" algn="just">
              <a:lnSpc>
                <a:spcPct val="120000"/>
              </a:lnSpc>
              <a:spcBef>
                <a:spcPts val="1000"/>
              </a:spcBef>
              <a:spcAft>
                <a:spcPts val="0"/>
              </a:spcAft>
              <a:buSzPts val="36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7"/>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25" name="Google Shape;325;p47"/>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20000"/>
              </a:lnSpc>
              <a:spcBef>
                <a:spcPts val="0"/>
              </a:spcBef>
              <a:spcAft>
                <a:spcPts val="0"/>
              </a:spcAft>
              <a:buSzPct val="100000"/>
              <a:buFont typeface="Arial"/>
              <a:buChar char="•"/>
            </a:pPr>
            <a:r>
              <a:rPr b="1" lang="en-IN" sz="2400" cap="none">
                <a:latin typeface="Gill Sans"/>
                <a:ea typeface="Gill Sans"/>
                <a:cs typeface="Gill Sans"/>
                <a:sym typeface="Gill Sans"/>
              </a:rPr>
              <a:t>10. </a:t>
            </a:r>
            <a:r>
              <a:rPr b="1" lang="en-IN" sz="3200" cap="none">
                <a:latin typeface="Twentieth Century"/>
                <a:ea typeface="Twentieth Century"/>
                <a:cs typeface="Twentieth Century"/>
                <a:sym typeface="Twentieth Century"/>
              </a:rPr>
              <a:t>Size Grip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A size grip is a small area in the lower-right corner of a window on your computer screen that lets you resize the window.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Imagine it as a little handle that you can click and drag to make the window bigger or smaller. It usually looks like three small lines stacked diagonally.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We can find it at the bottom-right corner of the window, especially if there's a status bar or scroll bars in the window. Just click on it, drag it in any direction, and watch the window change size."</a:t>
            </a:r>
            <a:endParaRPr/>
          </a:p>
          <a:p>
            <a:pPr indent="0" lvl="0" marL="0" rtl="0" algn="just">
              <a:lnSpc>
                <a:spcPct val="120000"/>
              </a:lnSpc>
              <a:spcBef>
                <a:spcPts val="1000"/>
              </a:spcBef>
              <a:spcAft>
                <a:spcPts val="0"/>
              </a:spcAft>
              <a:buSzPct val="100000"/>
              <a:buNone/>
            </a:pPr>
            <a:r>
              <a:t/>
            </a:r>
            <a:endParaRPr sz="3200" cap="none">
              <a:latin typeface="Twentieth Century"/>
              <a:ea typeface="Twentieth Century"/>
              <a:cs typeface="Twentieth Century"/>
              <a:sym typeface="Twentieth Century"/>
            </a:endParaRPr>
          </a:p>
          <a:p>
            <a:pPr indent="-40639" lvl="0" marL="228600" rtl="0" algn="just">
              <a:lnSpc>
                <a:spcPct val="120000"/>
              </a:lnSpc>
              <a:spcBef>
                <a:spcPts val="1000"/>
              </a:spcBef>
              <a:spcAft>
                <a:spcPts val="0"/>
              </a:spcAft>
              <a:buSzPct val="100000"/>
              <a:buNone/>
            </a:pPr>
            <a:r>
              <a:t/>
            </a:r>
            <a:endParaRPr sz="3200" cap="none">
              <a:latin typeface="Twentieth Century"/>
              <a:ea typeface="Twentieth Century"/>
              <a:cs typeface="Twentieth Century"/>
              <a:sym typeface="Twentieth Century"/>
            </a:endParaRPr>
          </a:p>
          <a:p>
            <a:pPr indent="-17145" lvl="0" marL="228600" rtl="0" algn="just">
              <a:lnSpc>
                <a:spcPct val="120000"/>
              </a:lnSpc>
              <a:spcBef>
                <a:spcPts val="1000"/>
              </a:spcBef>
              <a:spcAft>
                <a:spcPts val="0"/>
              </a:spcAft>
              <a:buSzPct val="1000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1686551" y="87736"/>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Twentieth Century"/>
              <a:buNone/>
            </a:pPr>
            <a:r>
              <a:rPr b="1" lang="en-IN" sz="3000" cap="none">
                <a:latin typeface="Twentieth Century"/>
                <a:ea typeface="Twentieth Century"/>
                <a:cs typeface="Twentieth Century"/>
                <a:sym typeface="Twentieth Century"/>
              </a:rPr>
              <a:t>4.1 Window Characteristics </a:t>
            </a:r>
            <a:br>
              <a:rPr lang="en-IN"/>
            </a:br>
            <a:endParaRPr/>
          </a:p>
        </p:txBody>
      </p:sp>
      <p:sp>
        <p:nvSpPr>
          <p:cNvPr id="168" name="Google Shape;168;p21"/>
          <p:cNvSpPr txBox="1"/>
          <p:nvPr>
            <p:ph idx="1" type="body"/>
          </p:nvPr>
        </p:nvSpPr>
        <p:spPr>
          <a:xfrm>
            <a:off x="913774" y="885825"/>
            <a:ext cx="10363826" cy="5614987"/>
          </a:xfrm>
          <a:prstGeom prst="rect">
            <a:avLst/>
          </a:prstGeom>
          <a:noFill/>
          <a:ln>
            <a:noFill/>
          </a:ln>
        </p:spPr>
        <p:txBody>
          <a:bodyPr anchorCtr="0" anchor="t" bIns="45700" lIns="91425" spcFirstLastPara="1" rIns="91425" wrap="square" tIns="45700">
            <a:normAutofit fontScale="92500"/>
          </a:bodyPr>
          <a:lstStyle/>
          <a:p>
            <a:pPr indent="-228600" lvl="0" marL="228600" rtl="0" algn="just">
              <a:lnSpc>
                <a:spcPct val="120000"/>
              </a:lnSpc>
              <a:spcBef>
                <a:spcPts val="0"/>
              </a:spcBef>
              <a:spcAft>
                <a:spcPts val="0"/>
              </a:spcAft>
              <a:buSzPct val="100000"/>
              <a:buChar char="•"/>
            </a:pPr>
            <a:r>
              <a:rPr b="1" lang="en-IN" sz="3200" cap="none"/>
              <a:t>Name or Title: </a:t>
            </a:r>
            <a:r>
              <a:rPr lang="en-IN" sz="3200" cap="none"/>
              <a:t>Every window has a name or title at the top. This helps you know what the window is for.</a:t>
            </a:r>
            <a:endParaRPr/>
          </a:p>
          <a:p>
            <a:pPr indent="-228600" lvl="0" marL="228600" rtl="0" algn="just">
              <a:lnSpc>
                <a:spcPct val="120000"/>
              </a:lnSpc>
              <a:spcBef>
                <a:spcPts val="1000"/>
              </a:spcBef>
              <a:spcAft>
                <a:spcPts val="0"/>
              </a:spcAft>
              <a:buSzPct val="100000"/>
              <a:buChar char="•"/>
            </a:pPr>
            <a:r>
              <a:rPr lang="en-IN" sz="3200" cap="none"/>
              <a:t> </a:t>
            </a:r>
            <a:r>
              <a:rPr b="1" lang="en-IN" sz="3200" cap="none"/>
              <a:t>Size:</a:t>
            </a:r>
            <a:r>
              <a:rPr lang="en-IN" sz="3200" cap="none"/>
              <a:t> A window has a certain height and width, and you can change how big or small it is.</a:t>
            </a:r>
            <a:endParaRPr/>
          </a:p>
          <a:p>
            <a:pPr indent="-228600" lvl="0" marL="228600" rtl="0" algn="just">
              <a:lnSpc>
                <a:spcPct val="120000"/>
              </a:lnSpc>
              <a:spcBef>
                <a:spcPts val="1000"/>
              </a:spcBef>
              <a:spcAft>
                <a:spcPts val="0"/>
              </a:spcAft>
              <a:buSzPct val="100000"/>
              <a:buChar char="•"/>
            </a:pPr>
            <a:r>
              <a:rPr b="1" lang="en-IN" sz="3200" cap="none"/>
              <a:t>State (Active or Not Active): </a:t>
            </a:r>
            <a:r>
              <a:rPr lang="en-IN" sz="3200" cap="none"/>
              <a:t>A window can be active (you’re working on it) or not active (you’re not working on it right now).</a:t>
            </a:r>
            <a:endParaRPr/>
          </a:p>
          <a:p>
            <a:pPr indent="-228600" lvl="0" marL="228600" rtl="0" algn="just">
              <a:lnSpc>
                <a:spcPct val="120000"/>
              </a:lnSpc>
              <a:spcBef>
                <a:spcPts val="1000"/>
              </a:spcBef>
              <a:spcAft>
                <a:spcPts val="0"/>
              </a:spcAft>
              <a:buSzPct val="100000"/>
              <a:buChar char="•"/>
            </a:pPr>
            <a:r>
              <a:rPr b="1" lang="en-IN" sz="3200" cap="none"/>
              <a:t>Visibility: </a:t>
            </a:r>
            <a:r>
              <a:rPr lang="en-IN" sz="3200" cap="none"/>
              <a:t>Sometimes, only part of a window is visible because it might be behind another window or too big to fit on the screen.</a:t>
            </a:r>
            <a:endParaRPr/>
          </a:p>
          <a:p>
            <a:pPr indent="-40639" lvl="0" marL="228600" rtl="0" algn="just">
              <a:lnSpc>
                <a:spcPct val="120000"/>
              </a:lnSpc>
              <a:spcBef>
                <a:spcPts val="1000"/>
              </a:spcBef>
              <a:spcAft>
                <a:spcPts val="0"/>
              </a:spcAft>
              <a:buSzPct val="100000"/>
              <a:buNone/>
            </a:pPr>
            <a:r>
              <a:t/>
            </a:r>
            <a:endParaRPr sz="3200" cap="none"/>
          </a:p>
          <a:p>
            <a:pPr indent="-40639"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Components of A window </a:t>
            </a:r>
            <a:br>
              <a:rPr lang="en-IN" sz="5400"/>
            </a:br>
            <a:endParaRPr sz="5400"/>
          </a:p>
        </p:txBody>
      </p:sp>
      <p:sp>
        <p:nvSpPr>
          <p:cNvPr id="331" name="Google Shape;331;p48"/>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120000"/>
              </a:lnSpc>
              <a:spcBef>
                <a:spcPts val="0"/>
              </a:spcBef>
              <a:spcAft>
                <a:spcPts val="0"/>
              </a:spcAft>
              <a:buSzPct val="100000"/>
              <a:buFont typeface="Arial"/>
              <a:buChar char="•"/>
            </a:pPr>
            <a:r>
              <a:rPr b="1" lang="en-IN" sz="2400" cap="none">
                <a:latin typeface="Gill Sans"/>
                <a:ea typeface="Gill Sans"/>
                <a:cs typeface="Gill Sans"/>
                <a:sym typeface="Gill Sans"/>
              </a:rPr>
              <a:t>10. </a:t>
            </a:r>
            <a:r>
              <a:rPr b="1" lang="en-IN" sz="3200" cap="none">
                <a:latin typeface="Twentieth Century"/>
                <a:ea typeface="Twentieth Century"/>
                <a:cs typeface="Twentieth Century"/>
                <a:sym typeface="Twentieth Century"/>
              </a:rPr>
              <a:t>Work Area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The work area is the part of a window on your screen where you actually do your work.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It's like your workspace inside the window's borders. This area can include tools like menus, scroll bars, or message bars that help you with your tasks.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Depending on what you're doing, the work area might be where you type, fill out forms, or work on things like spreadsheets. </a:t>
            </a:r>
            <a:endParaRPr/>
          </a:p>
          <a:p>
            <a:pPr indent="-228600" lvl="0" marL="228600" rtl="0" algn="just">
              <a:lnSpc>
                <a:spcPct val="120000"/>
              </a:lnSpc>
              <a:spcBef>
                <a:spcPts val="1000"/>
              </a:spcBef>
              <a:spcAft>
                <a:spcPts val="0"/>
              </a:spcAft>
              <a:buSzPct val="100000"/>
              <a:buFont typeface="Arial"/>
              <a:buChar char="•"/>
            </a:pPr>
            <a:r>
              <a:rPr lang="en-IN" sz="3600" cap="none">
                <a:latin typeface="Twentieth Century"/>
                <a:ea typeface="Twentieth Century"/>
                <a:cs typeface="Twentieth Century"/>
                <a:sym typeface="Twentieth Century"/>
              </a:rPr>
              <a:t>It's also known as the client area because it's the main space where you interact with the program."</a:t>
            </a:r>
            <a:endParaRPr/>
          </a:p>
          <a:p>
            <a:pPr indent="-40639" lvl="0" marL="228600" rtl="0" algn="just">
              <a:lnSpc>
                <a:spcPct val="120000"/>
              </a:lnSpc>
              <a:spcBef>
                <a:spcPts val="1000"/>
              </a:spcBef>
              <a:spcAft>
                <a:spcPts val="0"/>
              </a:spcAft>
              <a:buSzPct val="100000"/>
              <a:buNone/>
            </a:pPr>
            <a:r>
              <a:t/>
            </a:r>
            <a:endParaRPr sz="3200" cap="none">
              <a:latin typeface="Twentieth Century"/>
              <a:ea typeface="Twentieth Century"/>
              <a:cs typeface="Twentieth Century"/>
              <a:sym typeface="Twentieth Century"/>
            </a:endParaRPr>
          </a:p>
          <a:p>
            <a:pPr indent="-17145" lvl="0" marL="228600" rtl="0" algn="just">
              <a:lnSpc>
                <a:spcPct val="120000"/>
              </a:lnSpc>
              <a:spcBef>
                <a:spcPts val="1000"/>
              </a:spcBef>
              <a:spcAft>
                <a:spcPts val="0"/>
              </a:spcAft>
              <a:buSzPct val="1000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9"/>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37" name="Google Shape;337;p49"/>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200"/>
              <a:buChar char="•"/>
            </a:pPr>
            <a:r>
              <a:rPr lang="en-IN" sz="3200" cap="none">
                <a:latin typeface="Twentieth Century"/>
                <a:ea typeface="Twentieth Century"/>
                <a:cs typeface="Twentieth Century"/>
                <a:sym typeface="Twentieth Century"/>
              </a:rPr>
              <a:t>There are three basic presentation styles</a:t>
            </a:r>
            <a:endParaRPr/>
          </a:p>
          <a:p>
            <a:pPr indent="-228600" lvl="0" marL="228600" rtl="0" algn="just">
              <a:lnSpc>
                <a:spcPct val="120000"/>
              </a:lnSpc>
              <a:spcBef>
                <a:spcPts val="1000"/>
              </a:spcBef>
              <a:spcAft>
                <a:spcPts val="0"/>
              </a:spcAft>
              <a:buSzPts val="3200"/>
              <a:buChar char="•"/>
            </a:pPr>
            <a:r>
              <a:rPr lang="en-IN" sz="3200" cap="none">
                <a:latin typeface="Twentieth Century"/>
                <a:ea typeface="Twentieth Century"/>
                <a:cs typeface="Twentieth Century"/>
                <a:sym typeface="Twentieth Century"/>
              </a:rPr>
              <a:t>1.Tiled windows.</a:t>
            </a:r>
            <a:endParaRPr/>
          </a:p>
          <a:p>
            <a:pPr indent="-228600" lvl="0" marL="228600" rtl="0" algn="just">
              <a:lnSpc>
                <a:spcPct val="120000"/>
              </a:lnSpc>
              <a:spcBef>
                <a:spcPts val="1000"/>
              </a:spcBef>
              <a:spcAft>
                <a:spcPts val="0"/>
              </a:spcAft>
              <a:buSzPts val="3200"/>
              <a:buChar char="•"/>
            </a:pPr>
            <a:r>
              <a:rPr lang="en-IN" sz="3200" cap="none">
                <a:latin typeface="Twentieth Century"/>
                <a:ea typeface="Twentieth Century"/>
                <a:cs typeface="Twentieth Century"/>
                <a:sym typeface="Twentieth Century"/>
              </a:rPr>
              <a:t>2.</a:t>
            </a:r>
            <a:r>
              <a:rPr b="0" lang="en-IN" sz="1800">
                <a:latin typeface="Arial"/>
                <a:ea typeface="Arial"/>
                <a:cs typeface="Arial"/>
                <a:sym typeface="Arial"/>
              </a:rPr>
              <a:t> </a:t>
            </a:r>
            <a:r>
              <a:rPr lang="en-IN" sz="3200" cap="none">
                <a:latin typeface="Twentieth Century"/>
                <a:ea typeface="Twentieth Century"/>
                <a:cs typeface="Twentieth Century"/>
                <a:sym typeface="Twentieth Century"/>
              </a:rPr>
              <a:t>Overlapping Windows.</a:t>
            </a:r>
            <a:endParaRPr/>
          </a:p>
          <a:p>
            <a:pPr indent="-228600" lvl="0" marL="228600" rtl="0" algn="just">
              <a:lnSpc>
                <a:spcPct val="120000"/>
              </a:lnSpc>
              <a:spcBef>
                <a:spcPts val="1000"/>
              </a:spcBef>
              <a:spcAft>
                <a:spcPts val="0"/>
              </a:spcAft>
              <a:buSzPts val="3200"/>
              <a:buChar char="•"/>
            </a:pPr>
            <a:r>
              <a:rPr lang="en-IN" sz="3200" cap="none">
                <a:latin typeface="Twentieth Century"/>
                <a:ea typeface="Twentieth Century"/>
                <a:cs typeface="Twentieth Century"/>
                <a:sym typeface="Twentieth Century"/>
              </a:rPr>
              <a:t>3.</a:t>
            </a:r>
            <a:r>
              <a:rPr b="0" lang="en-IN" sz="1800">
                <a:latin typeface="Arial"/>
                <a:ea typeface="Arial"/>
                <a:cs typeface="Arial"/>
                <a:sym typeface="Arial"/>
              </a:rPr>
              <a:t> </a:t>
            </a:r>
            <a:r>
              <a:rPr lang="en-IN" sz="3200" cap="none">
                <a:latin typeface="Twentieth Century"/>
                <a:ea typeface="Twentieth Century"/>
                <a:cs typeface="Twentieth Century"/>
                <a:sym typeface="Twentieth Century"/>
              </a:rPr>
              <a:t>Cascading Windows </a:t>
            </a:r>
            <a:endParaRPr/>
          </a:p>
          <a:p>
            <a:pPr indent="-25400" lvl="0" marL="228600" rtl="0" algn="just">
              <a:lnSpc>
                <a:spcPct val="120000"/>
              </a:lnSpc>
              <a:spcBef>
                <a:spcPts val="1000"/>
              </a:spcBef>
              <a:spcAft>
                <a:spcPts val="0"/>
              </a:spcAft>
              <a:buSzPts val="3200"/>
              <a:buNone/>
            </a:pPr>
            <a:r>
              <a:t/>
            </a:r>
            <a:endParaRPr sz="3200" cap="none">
              <a:latin typeface="Twentieth Century"/>
              <a:ea typeface="Twentieth Century"/>
              <a:cs typeface="Twentieth Century"/>
              <a:sym typeface="Twentieth Century"/>
            </a:endParaRPr>
          </a:p>
          <a:p>
            <a:pPr indent="0" lvl="0" marL="228600" rtl="0" algn="just">
              <a:lnSpc>
                <a:spcPct val="120000"/>
              </a:lnSpc>
              <a:spcBef>
                <a:spcPts val="1000"/>
              </a:spcBef>
              <a:spcAft>
                <a:spcPts val="0"/>
              </a:spcAft>
              <a:buSzPts val="36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0"/>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43" name="Google Shape;343;p50"/>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3200"/>
              <a:buNone/>
            </a:pPr>
            <a:r>
              <a:rPr lang="en-IN" sz="3200" cap="none">
                <a:latin typeface="Twentieth Century"/>
                <a:ea typeface="Twentieth Century"/>
                <a:cs typeface="Twentieth Century"/>
                <a:sym typeface="Twentieth Century"/>
              </a:rPr>
              <a:t>1.Tiled windows.</a:t>
            </a:r>
            <a:endParaRPr/>
          </a:p>
          <a:p>
            <a:pPr indent="-228600" lvl="0" marL="228600" rtl="0" algn="just">
              <a:lnSpc>
                <a:spcPct val="120000"/>
              </a:lnSpc>
              <a:spcBef>
                <a:spcPts val="1000"/>
              </a:spcBef>
              <a:spcAft>
                <a:spcPts val="0"/>
              </a:spcAft>
              <a:buSzPts val="2800"/>
              <a:buChar char="•"/>
            </a:pPr>
            <a:r>
              <a:rPr lang="en-IN" sz="2800" cap="none">
                <a:latin typeface="Twentieth Century"/>
                <a:ea typeface="Twentieth Century"/>
                <a:cs typeface="Twentieth Century"/>
                <a:sym typeface="Twentieth Century"/>
              </a:rPr>
              <a:t>Tiled windows are like tiles on a floor or wall. Just like tiles fit together to cover a surface, tiled windows are arranged on your screen so that they fit together neatly without overlapping. </a:t>
            </a:r>
            <a:endParaRPr/>
          </a:p>
          <a:p>
            <a:pPr indent="-228600" lvl="0" marL="228600" rtl="0" algn="just">
              <a:lnSpc>
                <a:spcPct val="120000"/>
              </a:lnSpc>
              <a:spcBef>
                <a:spcPts val="1000"/>
              </a:spcBef>
              <a:spcAft>
                <a:spcPts val="0"/>
              </a:spcAft>
              <a:buSzPts val="2800"/>
              <a:buChar char="•"/>
            </a:pPr>
            <a:r>
              <a:rPr lang="en-IN" sz="2800" cap="none">
                <a:latin typeface="Twentieth Century"/>
                <a:ea typeface="Twentieth Century"/>
                <a:cs typeface="Twentieth Century"/>
                <a:sym typeface="Twentieth Century"/>
              </a:rPr>
              <a:t>They adjust their size to fill up the available space on your screen. Usually, we can change both the height and width of these windows, but on some older or less powerful computers, we might only be able to change one dimension, like just making the window taller or shorter</a:t>
            </a:r>
            <a:r>
              <a:rPr lang="en-IN" sz="3600" cap="none">
                <a:latin typeface="Twentieth Century"/>
                <a:ea typeface="Twentieth Century"/>
                <a:cs typeface="Twentieth Century"/>
                <a:sym typeface="Twentieth Century"/>
              </a:rPr>
              <a:t>.</a:t>
            </a:r>
            <a:endParaRPr/>
          </a:p>
          <a:p>
            <a:pPr indent="-25400" lvl="0" marL="228600" rtl="0" algn="just">
              <a:lnSpc>
                <a:spcPct val="120000"/>
              </a:lnSpc>
              <a:spcBef>
                <a:spcPts val="1000"/>
              </a:spcBef>
              <a:spcAft>
                <a:spcPts val="0"/>
              </a:spcAft>
              <a:buSzPts val="3200"/>
              <a:buNone/>
            </a:pPr>
            <a:r>
              <a:t/>
            </a:r>
            <a:endParaRPr sz="3200" cap="none">
              <a:latin typeface="Twentieth Century"/>
              <a:ea typeface="Twentieth Century"/>
              <a:cs typeface="Twentieth Century"/>
              <a:sym typeface="Twentieth Century"/>
            </a:endParaRPr>
          </a:p>
          <a:p>
            <a:pPr indent="0" lvl="0" marL="228600" rtl="0" algn="just">
              <a:lnSpc>
                <a:spcPct val="120000"/>
              </a:lnSpc>
              <a:spcBef>
                <a:spcPts val="1000"/>
              </a:spcBef>
              <a:spcAft>
                <a:spcPts val="0"/>
              </a:spcAft>
              <a:buSzPts val="3600"/>
              <a:buNone/>
            </a:pPr>
            <a:r>
              <a:t/>
            </a:r>
            <a:endParaRPr sz="3600" cap="none">
              <a:latin typeface="Twentieth Century"/>
              <a:ea typeface="Twentieth Century"/>
              <a:cs typeface="Twentieth Century"/>
              <a:sym typeface="Twentieth Century"/>
            </a:endParaRPr>
          </a:p>
        </p:txBody>
      </p:sp>
      <p:pic>
        <p:nvPicPr>
          <p:cNvPr id="344" name="Google Shape;344;p50"/>
          <p:cNvPicPr preferRelativeResize="0"/>
          <p:nvPr/>
        </p:nvPicPr>
        <p:blipFill rotWithShape="1">
          <a:blip r:embed="rId3">
            <a:alphaModFix/>
          </a:blip>
          <a:srcRect b="0" l="0" r="0" t="0"/>
          <a:stretch/>
        </p:blipFill>
        <p:spPr>
          <a:xfrm>
            <a:off x="6498844" y="4425696"/>
            <a:ext cx="5583428" cy="215684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1"/>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50" name="Google Shape;350;p51"/>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120000"/>
              </a:lnSpc>
              <a:spcBef>
                <a:spcPts val="0"/>
              </a:spcBef>
              <a:spcAft>
                <a:spcPts val="0"/>
              </a:spcAft>
              <a:buSzPct val="100000"/>
              <a:buNone/>
            </a:pPr>
            <a:r>
              <a:rPr lang="en-IN" sz="4600" cap="none">
                <a:latin typeface="Twentieth Century"/>
                <a:ea typeface="Twentieth Century"/>
                <a:cs typeface="Twentieth Century"/>
                <a:sym typeface="Twentieth Century"/>
              </a:rPr>
              <a:t>Tiled windows are the oldest type of window layout and offer several advantages:</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Automatic Arrangement:</a:t>
            </a:r>
            <a:r>
              <a:rPr lang="en-IN" sz="4600" cap="none">
                <a:latin typeface="Twentieth Century"/>
                <a:ea typeface="Twentieth Century"/>
                <a:cs typeface="Twentieth Century"/>
                <a:sym typeface="Twentieth Century"/>
              </a:rPr>
              <a:t> The computer automatically places and sizes the windows for you, so you don't have to decide where to put them.</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Always Visible: </a:t>
            </a:r>
            <a:r>
              <a:rPr lang="en-IN" sz="4600" cap="none">
                <a:latin typeface="Twentieth Century"/>
                <a:ea typeface="Twentieth Century"/>
                <a:cs typeface="Twentieth Century"/>
                <a:sym typeface="Twentieth Century"/>
              </a:rPr>
              <a:t>Since the windows don’t overlap, you can always see all the open windows, so you won’t accidentally lose or forget about any of them.</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Complete Visibility: </a:t>
            </a:r>
            <a:r>
              <a:rPr lang="en-IN" sz="4600" cap="none">
                <a:latin typeface="Twentieth Century"/>
                <a:ea typeface="Twentieth Century"/>
                <a:cs typeface="Twentieth Century"/>
                <a:sym typeface="Twentieth Century"/>
              </a:rPr>
              <a:t>Every part of every window is always visible, so no information gets hidden behind other windows.</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Simplicity: </a:t>
            </a:r>
            <a:r>
              <a:rPr lang="en-IN" sz="4600" cap="none">
                <a:latin typeface="Twentieth Century"/>
                <a:ea typeface="Twentieth Century"/>
                <a:cs typeface="Twentieth Century"/>
                <a:sym typeface="Twentieth Century"/>
              </a:rPr>
              <a:t>Tiled windows are simpler and easier to manage, especially for beginners, because there’s less to worry about compared to overlapping windows.</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Easier Learning Curve: </a:t>
            </a:r>
            <a:r>
              <a:rPr lang="en-IN" sz="4600" cap="none">
                <a:latin typeface="Twentieth Century"/>
                <a:ea typeface="Twentieth Century"/>
                <a:cs typeface="Twentieth Century"/>
                <a:sym typeface="Twentieth Century"/>
              </a:rPr>
              <a:t>Studies show that new users find tiled windows easier to learn and use.</a:t>
            </a:r>
            <a:endParaRPr/>
          </a:p>
          <a:p>
            <a:pPr indent="-228600" lvl="0" marL="228600" rtl="0" algn="l">
              <a:lnSpc>
                <a:spcPct val="120000"/>
              </a:lnSpc>
              <a:spcBef>
                <a:spcPts val="1000"/>
              </a:spcBef>
              <a:spcAft>
                <a:spcPts val="0"/>
              </a:spcAft>
              <a:buSzPct val="100000"/>
              <a:buFont typeface="Twentieth Century"/>
              <a:buAutoNum type="arabicPeriod"/>
            </a:pPr>
            <a:r>
              <a:rPr b="1" lang="en-IN" sz="4600" cap="none">
                <a:latin typeface="Twentieth Century"/>
                <a:ea typeface="Twentieth Century"/>
                <a:cs typeface="Twentieth Century"/>
                <a:sym typeface="Twentieth Century"/>
              </a:rPr>
              <a:t>Efficiency for Simple Tasks: </a:t>
            </a:r>
            <a:r>
              <a:rPr lang="en-IN" sz="4600" cap="none">
                <a:latin typeface="Twentieth Century"/>
                <a:ea typeface="Twentieth Century"/>
                <a:cs typeface="Twentieth Century"/>
                <a:sym typeface="Twentieth Century"/>
              </a:rPr>
              <a:t>Tiled windows are better for tasks that don’t require moving or resizing windows a lot, as they keep everything organized.</a:t>
            </a:r>
            <a:endParaRPr/>
          </a:p>
          <a:p>
            <a:pPr indent="-116840" lvl="0" marL="228600" rtl="0" algn="just">
              <a:lnSpc>
                <a:spcPct val="120000"/>
              </a:lnSpc>
              <a:spcBef>
                <a:spcPts val="1000"/>
              </a:spcBef>
              <a:spcAft>
                <a:spcPts val="0"/>
              </a:spcAft>
              <a:buSzPct val="100000"/>
              <a:buNone/>
            </a:pPr>
            <a:r>
              <a:t/>
            </a:r>
            <a:endParaRPr sz="3200" cap="none">
              <a:latin typeface="Twentieth Century"/>
              <a:ea typeface="Twentieth Century"/>
              <a:cs typeface="Twentieth Century"/>
              <a:sym typeface="Twentieth Century"/>
            </a:endParaRPr>
          </a:p>
          <a:p>
            <a:pPr indent="-102870" lvl="0" marL="228600" rtl="0" algn="just">
              <a:lnSpc>
                <a:spcPct val="120000"/>
              </a:lnSpc>
              <a:spcBef>
                <a:spcPts val="1000"/>
              </a:spcBef>
              <a:spcAft>
                <a:spcPts val="0"/>
              </a:spcAft>
              <a:buSzPct val="100000"/>
              <a:buNone/>
            </a:pPr>
            <a:r>
              <a:t/>
            </a:r>
            <a:endParaRPr sz="3600" cap="none">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2"/>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56" name="Google Shape;356;p52"/>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20000"/>
              </a:lnSpc>
              <a:spcBef>
                <a:spcPts val="0"/>
              </a:spcBef>
              <a:spcAft>
                <a:spcPts val="0"/>
              </a:spcAft>
              <a:buSzPct val="100000"/>
              <a:buNone/>
            </a:pPr>
            <a:r>
              <a:rPr lang="en-IN" sz="2800" cap="none">
                <a:latin typeface="Twentieth Century"/>
                <a:ea typeface="Twentieth Century"/>
                <a:cs typeface="Twentieth Century"/>
                <a:sym typeface="Twentieth Century"/>
              </a:rPr>
              <a:t>Tiled windows also have some downsides:</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Limited Space: </a:t>
            </a:r>
            <a:r>
              <a:rPr lang="en-IN" sz="2800" cap="none">
                <a:latin typeface="Twentieth Century"/>
                <a:ea typeface="Twentieth Century"/>
                <a:cs typeface="Twentieth Century"/>
                <a:sym typeface="Twentieth Century"/>
              </a:rPr>
              <a:t>You can only fit a few windows on the screen.</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Constant Resizing: </a:t>
            </a:r>
            <a:r>
              <a:rPr lang="en-IN" sz="2800" cap="none">
                <a:latin typeface="Twentieth Century"/>
                <a:ea typeface="Twentieth Century"/>
                <a:cs typeface="Twentieth Century"/>
                <a:sym typeface="Twentieth Century"/>
              </a:rPr>
              <a:t>As you open or close windows, others change size, which can be annoying.</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Unpredictable Changes: </a:t>
            </a:r>
            <a:r>
              <a:rPr lang="en-IN" sz="2800" cap="none">
                <a:latin typeface="Twentieth Century"/>
                <a:ea typeface="Twentieth Century"/>
                <a:cs typeface="Twentieth Century"/>
                <a:sym typeface="Twentieth Century"/>
              </a:rPr>
              <a:t>The windows might move or resize unexpectedly, which can be distracting.</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Small Windows: </a:t>
            </a:r>
            <a:r>
              <a:rPr lang="en-IN" sz="2800" cap="none">
                <a:latin typeface="Twentieth Century"/>
                <a:ea typeface="Twentieth Century"/>
                <a:cs typeface="Twentieth Century"/>
                <a:sym typeface="Twentieth Century"/>
              </a:rPr>
              <a:t>With too many windows open, each one can become tiny and hard to use.</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Less User Control: </a:t>
            </a:r>
            <a:r>
              <a:rPr lang="en-IN" sz="2800" cap="none">
                <a:latin typeface="Twentieth Century"/>
                <a:ea typeface="Twentieth Century"/>
                <a:cs typeface="Twentieth Century"/>
                <a:sym typeface="Twentieth Century"/>
              </a:rPr>
              <a:t>The system decides how windows are arranged, which might not suit your needs.</a:t>
            </a:r>
            <a:endParaRPr/>
          </a:p>
          <a:p>
            <a:pPr indent="-228600" lvl="0" marL="228600" rtl="0" algn="l">
              <a:lnSpc>
                <a:spcPct val="120000"/>
              </a:lnSpc>
              <a:spcBef>
                <a:spcPts val="1000"/>
              </a:spcBef>
              <a:spcAft>
                <a:spcPts val="0"/>
              </a:spcAft>
              <a:buSzPct val="100000"/>
              <a:buFont typeface="Twentieth Century"/>
              <a:buAutoNum type="arabicPeriod"/>
            </a:pPr>
            <a:r>
              <a:rPr b="1" lang="en-IN" sz="2800" cap="none">
                <a:latin typeface="Twentieth Century"/>
                <a:ea typeface="Twentieth Century"/>
                <a:cs typeface="Twentieth Century"/>
                <a:sym typeface="Twentieth Century"/>
              </a:rPr>
              <a:t>Crowded Screen: </a:t>
            </a:r>
            <a:r>
              <a:rPr lang="en-IN" sz="2800" cap="none">
                <a:latin typeface="Twentieth Century"/>
                <a:ea typeface="Twentieth Century"/>
                <a:cs typeface="Twentieth Century"/>
                <a:sym typeface="Twentieth Century"/>
              </a:rPr>
              <a:t>The windows fill the entire screen, making it look cluttered, especially with all the borders and controls visible.</a:t>
            </a:r>
            <a:endParaRPr/>
          </a:p>
          <a:p>
            <a:pPr indent="-146367" lvl="0" marL="228600" rtl="0" algn="just">
              <a:lnSpc>
                <a:spcPct val="120000"/>
              </a:lnSpc>
              <a:spcBef>
                <a:spcPts val="1000"/>
              </a:spcBef>
              <a:spcAft>
                <a:spcPts val="0"/>
              </a:spcAft>
              <a:buSzPct val="100000"/>
              <a:buNone/>
            </a:pPr>
            <a:r>
              <a:t/>
            </a:r>
            <a:endParaRPr sz="1400" cap="none">
              <a:latin typeface="Twentieth Century"/>
              <a:ea typeface="Twentieth Century"/>
              <a:cs typeface="Twentieth Century"/>
              <a:sym typeface="Twentieth Century"/>
            </a:endParaRPr>
          </a:p>
          <a:p>
            <a:pPr indent="-146367" lvl="0" marL="228600" rtl="0" algn="just">
              <a:lnSpc>
                <a:spcPct val="120000"/>
              </a:lnSpc>
              <a:spcBef>
                <a:spcPts val="1000"/>
              </a:spcBef>
              <a:spcAft>
                <a:spcPts val="0"/>
              </a:spcAft>
              <a:buSzPct val="100000"/>
              <a:buNone/>
            </a:pPr>
            <a:r>
              <a:t/>
            </a:r>
            <a:endParaRPr sz="1400" cap="none">
              <a:latin typeface="Twentieth Century"/>
              <a:ea typeface="Twentieth Century"/>
              <a:cs typeface="Twentieth Century"/>
              <a:sym typeface="Twentieth Century"/>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53"/>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62" name="Google Shape;362;p53"/>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Overlapping windows </a:t>
            </a:r>
            <a:endParaRPr/>
          </a:p>
          <a:p>
            <a:pPr indent="-228600" lvl="0" marL="228600" rtl="0" algn="l">
              <a:lnSpc>
                <a:spcPct val="120000"/>
              </a:lnSpc>
              <a:spcBef>
                <a:spcPts val="1000"/>
              </a:spcBef>
              <a:spcAft>
                <a:spcPts val="0"/>
              </a:spcAft>
              <a:buSzPts val="3200"/>
              <a:buChar char="•"/>
            </a:pPr>
            <a:r>
              <a:rPr lang="en-IN" sz="3200" cap="none">
                <a:latin typeface="Twentieth Century"/>
                <a:ea typeface="Twentieth Century"/>
                <a:cs typeface="Twentieth Century"/>
                <a:sym typeface="Twentieth Century"/>
              </a:rPr>
              <a:t>Overlapping windows are like papers stacked on a desk, where one window can be placed on top of another. </a:t>
            </a:r>
            <a:endParaRPr/>
          </a:p>
          <a:p>
            <a:pPr indent="-228600" lvl="0" marL="228600" rtl="0" algn="l">
              <a:lnSpc>
                <a:spcPct val="120000"/>
              </a:lnSpc>
              <a:spcBef>
                <a:spcPts val="1000"/>
              </a:spcBef>
              <a:spcAft>
                <a:spcPts val="0"/>
              </a:spcAft>
              <a:buSzPts val="3200"/>
              <a:buChar char="•"/>
            </a:pPr>
            <a:r>
              <a:rPr lang="en-IN" sz="3200" cap="none">
                <a:latin typeface="Twentieth Century"/>
                <a:ea typeface="Twentieth Century"/>
                <a:cs typeface="Twentieth Century"/>
                <a:sym typeface="Twentieth Century"/>
              </a:rPr>
              <a:t>They look like they’re on different layers, giving them a 3D effect. We can control where these windows are placed and which one is on top. We can also resize many of them. This is the style of windows most computers use today.</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pic>
        <p:nvPicPr>
          <p:cNvPr id="363" name="Google Shape;363;p53"/>
          <p:cNvPicPr preferRelativeResize="0"/>
          <p:nvPr/>
        </p:nvPicPr>
        <p:blipFill rotWithShape="1">
          <a:blip r:embed="rId3">
            <a:alphaModFix/>
          </a:blip>
          <a:srcRect b="0" l="0" r="0" t="0"/>
          <a:stretch/>
        </p:blipFill>
        <p:spPr>
          <a:xfrm>
            <a:off x="6912864" y="4425442"/>
            <a:ext cx="5193792" cy="24325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54"/>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69" name="Google Shape;369;p54"/>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120000"/>
              </a:lnSpc>
              <a:spcBef>
                <a:spcPts val="0"/>
              </a:spcBef>
              <a:spcAft>
                <a:spcPts val="0"/>
              </a:spcAft>
              <a:buSzPct val="100000"/>
              <a:buNone/>
            </a:pPr>
            <a:r>
              <a:rPr b="1" lang="en-IN" sz="3200" cap="none">
                <a:latin typeface="Twentieth Century"/>
                <a:ea typeface="Twentieth Century"/>
                <a:cs typeface="Twentieth Century"/>
                <a:sym typeface="Twentieth Century"/>
              </a:rPr>
              <a:t>Overlapping windows </a:t>
            </a:r>
            <a:endParaRPr/>
          </a:p>
          <a:p>
            <a:pPr indent="-228600" lvl="0" marL="228600" rtl="0" algn="l">
              <a:lnSpc>
                <a:spcPct val="120000"/>
              </a:lnSpc>
              <a:spcBef>
                <a:spcPts val="1000"/>
              </a:spcBef>
              <a:spcAft>
                <a:spcPts val="0"/>
              </a:spcAft>
              <a:buSzPct val="100000"/>
              <a:buChar char="•"/>
            </a:pPr>
            <a:r>
              <a:rPr lang="en-IN" sz="4200" cap="none">
                <a:latin typeface="Twentieth Century"/>
                <a:ea typeface="Twentieth Century"/>
                <a:cs typeface="Twentieth Century"/>
                <a:sym typeface="Twentieth Century"/>
              </a:rPr>
              <a:t>Overlapping windows have several benefits:</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Familiar Look: They have a 3D appearance, like papers on a desk, which feels natural.</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More Control: You can arrange and organize the windows exactly how you want.</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Consistent Size and Position: Windows can stay the same size and in the same place.</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Space Flexibility: You can stack windows on top of each other, saving screen space.</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Less Crowding: There's less visual clutter because windows can have clear borders and can even fill the whole screen.</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Better for Complex Tasks: They work well when you need to move and resize windows a lot during a task."</a:t>
            </a:r>
            <a:endParaRPr/>
          </a:p>
          <a:p>
            <a:pPr indent="-180975" lvl="0" marL="228600" rtl="0" algn="just">
              <a:lnSpc>
                <a:spcPct val="120000"/>
              </a:lnSpc>
              <a:spcBef>
                <a:spcPts val="1000"/>
              </a:spcBef>
              <a:spcAft>
                <a:spcPts val="0"/>
              </a:spcAft>
              <a:buSzPct val="100000"/>
              <a:buNone/>
            </a:pPr>
            <a:r>
              <a:t/>
            </a:r>
            <a:endParaRPr sz="1200" cap="none">
              <a:latin typeface="Twentieth Century"/>
              <a:ea typeface="Twentieth Century"/>
              <a:cs typeface="Twentieth Century"/>
              <a:sym typeface="Twentieth Century"/>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5"/>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75" name="Google Shape;375;p55"/>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SzPct val="100000"/>
              <a:buNone/>
            </a:pPr>
            <a:r>
              <a:rPr b="1" lang="en-IN" sz="3200" cap="none">
                <a:latin typeface="Twentieth Century"/>
                <a:ea typeface="Twentieth Century"/>
                <a:cs typeface="Twentieth Century"/>
                <a:sym typeface="Twentieth Century"/>
              </a:rPr>
              <a:t>Overlapping windows </a:t>
            </a:r>
            <a:endParaRPr/>
          </a:p>
          <a:p>
            <a:pPr indent="-228600" lvl="0" marL="228600" rtl="0" algn="l">
              <a:lnSpc>
                <a:spcPct val="120000"/>
              </a:lnSpc>
              <a:spcBef>
                <a:spcPts val="1000"/>
              </a:spcBef>
              <a:spcAft>
                <a:spcPts val="0"/>
              </a:spcAft>
              <a:buSzPct val="100000"/>
              <a:buChar char="•"/>
            </a:pPr>
            <a:r>
              <a:rPr lang="en-IN" sz="4200" cap="none">
                <a:latin typeface="Twentieth Century"/>
                <a:ea typeface="Twentieth Century"/>
                <a:cs typeface="Twentieth Century"/>
                <a:sym typeface="Twentieth Century"/>
              </a:rPr>
              <a:t>Overlapping windows also have some downsides:</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More Complex: They require more effort to manage, which can be distracting.</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Hidden Information: Important information can get covered up by other windows.</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Lost Windows: Windows can get buried and be hard to find, leading to confusion.</a:t>
            </a:r>
            <a:endParaRPr/>
          </a:p>
          <a:p>
            <a:pPr indent="-228600" lvl="0" marL="228600" rtl="0" algn="l">
              <a:lnSpc>
                <a:spcPct val="120000"/>
              </a:lnSpc>
              <a:spcBef>
                <a:spcPts val="1000"/>
              </a:spcBef>
              <a:spcAft>
                <a:spcPts val="0"/>
              </a:spcAft>
              <a:buSzPct val="100000"/>
              <a:buFont typeface="Twentieth Century"/>
              <a:buAutoNum type="arabicPeriod"/>
            </a:pPr>
            <a:r>
              <a:rPr lang="en-IN" sz="4200" cap="none">
                <a:latin typeface="Twentieth Century"/>
                <a:ea typeface="Twentieth Century"/>
                <a:cs typeface="Twentieth Century"/>
                <a:sym typeface="Twentieth Century"/>
              </a:rPr>
              <a:t>Visual Clutter: Too many overlapping windows can make the screen look messy and overwhelming.</a:t>
            </a:r>
            <a:endParaRPr/>
          </a:p>
          <a:p>
            <a:pPr indent="-163830" lvl="0" marL="228600" rtl="0" algn="just">
              <a:lnSpc>
                <a:spcPct val="120000"/>
              </a:lnSpc>
              <a:spcBef>
                <a:spcPts val="1000"/>
              </a:spcBef>
              <a:spcAft>
                <a:spcPts val="0"/>
              </a:spcAft>
              <a:buSzPct val="100000"/>
              <a:buNone/>
            </a:pPr>
            <a:r>
              <a:t/>
            </a:r>
            <a:endParaRPr sz="1200" cap="none">
              <a:latin typeface="Twentieth Century"/>
              <a:ea typeface="Twentieth Century"/>
              <a:cs typeface="Twentieth Century"/>
              <a:sym typeface="Twentieth Century"/>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6"/>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81" name="Google Shape;381;p56"/>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3600"/>
              <a:buNone/>
            </a:pPr>
            <a:r>
              <a:rPr b="1" lang="en-IN" sz="3600" cap="none">
                <a:latin typeface="Twentieth Century"/>
                <a:ea typeface="Twentieth Century"/>
                <a:cs typeface="Twentieth Century"/>
                <a:sym typeface="Twentieth Century"/>
              </a:rPr>
              <a:t>Cascading Windows </a:t>
            </a:r>
            <a:endParaRPr/>
          </a:p>
          <a:p>
            <a:pPr indent="-228600" lvl="0" marL="228600" rtl="0" algn="just">
              <a:lnSpc>
                <a:spcPct val="90000"/>
              </a:lnSpc>
              <a:spcBef>
                <a:spcPts val="0"/>
              </a:spcBef>
              <a:spcAft>
                <a:spcPts val="0"/>
              </a:spcAft>
              <a:buSzPts val="3600"/>
              <a:buChar char="•"/>
            </a:pPr>
            <a:r>
              <a:rPr lang="en-IN" sz="3600" cap="none">
                <a:latin typeface="Twentieth Century"/>
                <a:ea typeface="Twentieth Century"/>
                <a:cs typeface="Twentieth Century"/>
                <a:sym typeface="Twentieth Century"/>
              </a:rPr>
              <a:t>A special type of overlapping window has the windows automatically arranged in a regular progression. Each window is slightly offset from others, as illustrated in Figure 5.6.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pic>
        <p:nvPicPr>
          <p:cNvPr id="382" name="Google Shape;382;p56"/>
          <p:cNvPicPr preferRelativeResize="0"/>
          <p:nvPr/>
        </p:nvPicPr>
        <p:blipFill rotWithShape="1">
          <a:blip r:embed="rId3">
            <a:alphaModFix/>
          </a:blip>
          <a:srcRect b="0" l="0" r="0" t="0"/>
          <a:stretch/>
        </p:blipFill>
        <p:spPr>
          <a:xfrm>
            <a:off x="3098292" y="2989072"/>
            <a:ext cx="4800600" cy="37084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7"/>
          <p:cNvSpPr txBox="1"/>
          <p:nvPr>
            <p:ph type="title"/>
          </p:nvPr>
        </p:nvSpPr>
        <p:spPr>
          <a:xfrm>
            <a:off x="1133231" y="-170688"/>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b="0" lang="en-IN" cap="none"/>
              <a:t>Window’s presentation styles</a:t>
            </a:r>
            <a:br>
              <a:rPr lang="en-IN" sz="5400"/>
            </a:br>
            <a:endParaRPr sz="5400"/>
          </a:p>
        </p:txBody>
      </p:sp>
      <p:sp>
        <p:nvSpPr>
          <p:cNvPr id="388" name="Google Shape;388;p57"/>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152400" lvl="0" marL="228600" rtl="0" algn="just">
              <a:lnSpc>
                <a:spcPct val="120000"/>
              </a:lnSpc>
              <a:spcBef>
                <a:spcPts val="0"/>
              </a:spcBef>
              <a:spcAft>
                <a:spcPts val="0"/>
              </a:spcAft>
              <a:buSzPts val="1200"/>
              <a:buNone/>
            </a:pPr>
            <a:r>
              <a:t/>
            </a:r>
            <a:endParaRPr sz="1200" cap="none">
              <a:latin typeface="Twentieth Century"/>
              <a:ea typeface="Twentieth Century"/>
              <a:cs typeface="Twentieth Century"/>
              <a:sym typeface="Twentieth Century"/>
            </a:endParaRPr>
          </a:p>
        </p:txBody>
      </p:sp>
      <p:pic>
        <p:nvPicPr>
          <p:cNvPr id="389" name="Google Shape;389;p57"/>
          <p:cNvPicPr preferRelativeResize="0"/>
          <p:nvPr/>
        </p:nvPicPr>
        <p:blipFill rotWithShape="1">
          <a:blip r:embed="rId3">
            <a:alphaModFix/>
          </a:blip>
          <a:srcRect b="0" l="0" r="0" t="0"/>
          <a:stretch/>
        </p:blipFill>
        <p:spPr>
          <a:xfrm>
            <a:off x="574548" y="463296"/>
            <a:ext cx="10923134" cy="60350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570874" y="-12657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Twentieth Century"/>
              <a:buNone/>
            </a:pPr>
            <a:r>
              <a:rPr b="1" lang="en-IN" sz="3000" cap="none">
                <a:latin typeface="Twentieth Century"/>
                <a:ea typeface="Twentieth Century"/>
                <a:cs typeface="Twentieth Century"/>
                <a:sym typeface="Twentieth Century"/>
              </a:rPr>
              <a:t>4.1 Window Characteristics </a:t>
            </a:r>
            <a:br>
              <a:rPr lang="en-IN"/>
            </a:br>
            <a:endParaRPr/>
          </a:p>
        </p:txBody>
      </p:sp>
      <p:sp>
        <p:nvSpPr>
          <p:cNvPr id="174" name="Google Shape;174;p22"/>
          <p:cNvSpPr txBox="1"/>
          <p:nvPr>
            <p:ph idx="1" type="body"/>
          </p:nvPr>
        </p:nvSpPr>
        <p:spPr>
          <a:xfrm>
            <a:off x="913774" y="885825"/>
            <a:ext cx="10363826" cy="5614987"/>
          </a:xfrm>
          <a:prstGeom prst="rect">
            <a:avLst/>
          </a:prstGeom>
          <a:noFill/>
          <a:ln>
            <a:noFill/>
          </a:ln>
        </p:spPr>
        <p:txBody>
          <a:bodyPr anchorCtr="0" anchor="t" bIns="45700" lIns="91425" spcFirstLastPara="1" rIns="91425" wrap="square" tIns="45700">
            <a:normAutofit fontScale="92500" lnSpcReduction="20000"/>
          </a:bodyPr>
          <a:lstStyle/>
          <a:p>
            <a:pPr indent="-228631" lvl="0" marL="228600" rtl="0" algn="just">
              <a:lnSpc>
                <a:spcPct val="120000"/>
              </a:lnSpc>
              <a:spcBef>
                <a:spcPts val="0"/>
              </a:spcBef>
              <a:spcAft>
                <a:spcPts val="0"/>
              </a:spcAft>
              <a:buSzPct val="100000"/>
              <a:buChar char="•"/>
            </a:pPr>
            <a:r>
              <a:rPr b="1" lang="en-IN" sz="3300" cap="none"/>
              <a:t>Location:</a:t>
            </a:r>
            <a:r>
              <a:rPr lang="en-IN" sz="3300" cap="none"/>
              <a:t> A window has a specific place on your screen</a:t>
            </a:r>
            <a:endParaRPr/>
          </a:p>
          <a:p>
            <a:pPr indent="-228600" lvl="0" marL="228600" rtl="0" algn="just">
              <a:lnSpc>
                <a:spcPct val="120000"/>
              </a:lnSpc>
              <a:spcBef>
                <a:spcPts val="1000"/>
              </a:spcBef>
              <a:spcAft>
                <a:spcPts val="0"/>
              </a:spcAft>
              <a:buSzPct val="100000"/>
              <a:buChar char="•"/>
            </a:pPr>
            <a:r>
              <a:rPr b="1" lang="en-IN" sz="3400" cap="none"/>
              <a:t>Presentation: </a:t>
            </a:r>
            <a:r>
              <a:rPr lang="en-IN" sz="3300" cap="none"/>
              <a:t>Windows can be arranged in different ways: side by side (tiled), overlapping each other, or in a cascading pattern like falling dominos.</a:t>
            </a:r>
            <a:endParaRPr/>
          </a:p>
          <a:p>
            <a:pPr indent="-228600" lvl="0" marL="228600" rtl="0" algn="just">
              <a:lnSpc>
                <a:spcPct val="120000"/>
              </a:lnSpc>
              <a:spcBef>
                <a:spcPts val="1000"/>
              </a:spcBef>
              <a:spcAft>
                <a:spcPts val="0"/>
              </a:spcAft>
              <a:buSzPct val="100000"/>
              <a:buChar char="•"/>
            </a:pPr>
            <a:r>
              <a:rPr b="1" lang="en-IN" sz="3400" cap="none"/>
              <a:t>Management Capabilities: </a:t>
            </a:r>
            <a:r>
              <a:rPr lang="en-IN" sz="3300" cap="none"/>
              <a:t>You can move, resize, minimize, maximize, or close a window.</a:t>
            </a:r>
            <a:endParaRPr/>
          </a:p>
          <a:p>
            <a:pPr indent="-228600" lvl="0" marL="228600" rtl="0" algn="just">
              <a:lnSpc>
                <a:spcPct val="120000"/>
              </a:lnSpc>
              <a:spcBef>
                <a:spcPts val="1000"/>
              </a:spcBef>
              <a:spcAft>
                <a:spcPts val="0"/>
              </a:spcAft>
              <a:buSzPct val="100000"/>
              <a:buChar char="•"/>
            </a:pPr>
            <a:r>
              <a:rPr b="1" lang="en-IN" sz="3400" cap="none"/>
              <a:t>Highlight: </a:t>
            </a:r>
            <a:r>
              <a:rPr lang="en-IN" sz="3300" cap="none"/>
              <a:t>The highlight shows the part of the window you’re working on.</a:t>
            </a:r>
            <a:endParaRPr/>
          </a:p>
          <a:p>
            <a:pPr indent="-228600" lvl="0" marL="228600" rtl="0" algn="just">
              <a:lnSpc>
                <a:spcPct val="120000"/>
              </a:lnSpc>
              <a:spcBef>
                <a:spcPts val="1000"/>
              </a:spcBef>
              <a:spcAft>
                <a:spcPts val="0"/>
              </a:spcAft>
              <a:buSzPct val="100000"/>
              <a:buChar char="•"/>
            </a:pPr>
            <a:r>
              <a:rPr b="1" lang="en-IN" sz="3400" cap="none"/>
              <a:t>Function: </a:t>
            </a:r>
            <a:r>
              <a:rPr lang="en-IN" sz="3300" cap="none"/>
              <a:t>Each window is dedicated to a specific task or application.</a:t>
            </a:r>
            <a:endParaRPr/>
          </a:p>
          <a:p>
            <a:pPr indent="-6413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40639"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8"/>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a:br>
            <a:endParaRPr sz="5400"/>
          </a:p>
        </p:txBody>
      </p:sp>
      <p:sp>
        <p:nvSpPr>
          <p:cNvPr id="395" name="Google Shape;395;p58"/>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600"/>
              <a:buChar char="•"/>
            </a:pPr>
            <a:r>
              <a:rPr lang="en-IN" sz="3600" cap="none">
                <a:latin typeface="Twentieth Century"/>
                <a:ea typeface="Twentieth Century"/>
                <a:cs typeface="Twentieth Century"/>
                <a:sym typeface="Twentieth Century"/>
              </a:rPr>
              <a:t>Primary Window </a:t>
            </a:r>
            <a:endParaRPr/>
          </a:p>
          <a:p>
            <a:pPr indent="-228600" lvl="0" marL="228600" rtl="0" algn="just">
              <a:lnSpc>
                <a:spcPct val="120000"/>
              </a:lnSpc>
              <a:spcBef>
                <a:spcPts val="1000"/>
              </a:spcBef>
              <a:spcAft>
                <a:spcPts val="0"/>
              </a:spcAft>
              <a:buSzPts val="3600"/>
              <a:buChar char="•"/>
            </a:pPr>
            <a:r>
              <a:rPr lang="en-IN" sz="3600" cap="none">
                <a:latin typeface="Twentieth Century"/>
                <a:ea typeface="Twentieth Century"/>
                <a:cs typeface="Twentieth Century"/>
                <a:sym typeface="Twentieth Century"/>
              </a:rPr>
              <a:t>Secondary Windows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9"/>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a:br>
            <a:endParaRPr sz="5400"/>
          </a:p>
        </p:txBody>
      </p:sp>
      <p:sp>
        <p:nvSpPr>
          <p:cNvPr id="401" name="Google Shape;401;p59"/>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fontScale="47500" lnSpcReduction="20000"/>
          </a:bodyPr>
          <a:lstStyle/>
          <a:p>
            <a:pPr indent="-228600" lvl="0" marL="228600" rtl="0" algn="l">
              <a:lnSpc>
                <a:spcPct val="120000"/>
              </a:lnSpc>
              <a:spcBef>
                <a:spcPts val="0"/>
              </a:spcBef>
              <a:spcAft>
                <a:spcPts val="0"/>
              </a:spcAft>
              <a:buSzPct val="100000"/>
              <a:buChar char="•"/>
            </a:pPr>
            <a:r>
              <a:rPr lang="en-IN" sz="4800" cap="none">
                <a:latin typeface="Twentieth Century"/>
                <a:ea typeface="Twentieth Century"/>
                <a:cs typeface="Twentieth Century"/>
                <a:sym typeface="Twentieth Century"/>
              </a:rPr>
              <a:t>Primary Window </a:t>
            </a:r>
            <a:endParaRPr/>
          </a:p>
          <a:p>
            <a:pPr indent="-228631" lvl="0" marL="228600" rtl="0" algn="l">
              <a:lnSpc>
                <a:spcPct val="120000"/>
              </a:lnSpc>
              <a:spcBef>
                <a:spcPts val="1000"/>
              </a:spcBef>
              <a:spcAft>
                <a:spcPts val="0"/>
              </a:spcAft>
              <a:buSzPct val="100000"/>
              <a:buFont typeface="Arial"/>
              <a:buChar char="•"/>
            </a:pPr>
            <a:r>
              <a:rPr lang="en-IN" sz="4900" cap="none">
                <a:latin typeface="Twentieth Century"/>
                <a:ea typeface="Twentieth Century"/>
                <a:cs typeface="Twentieth Century"/>
                <a:sym typeface="Twentieth Century"/>
              </a:rPr>
              <a:t>—  Use to represent an independent function or application. </a:t>
            </a:r>
            <a:endParaRPr/>
          </a:p>
          <a:p>
            <a:pPr indent="-228631" lvl="0" marL="228600" rtl="0" algn="l">
              <a:lnSpc>
                <a:spcPct val="120000"/>
              </a:lnSpc>
              <a:spcBef>
                <a:spcPts val="1000"/>
              </a:spcBef>
              <a:spcAft>
                <a:spcPts val="0"/>
              </a:spcAft>
              <a:buSzPct val="100000"/>
              <a:buFont typeface="Arial"/>
              <a:buChar char="•"/>
            </a:pPr>
            <a:r>
              <a:rPr lang="en-IN" sz="4900" cap="none">
                <a:latin typeface="Twentieth Century"/>
                <a:ea typeface="Twentieth Century"/>
                <a:cs typeface="Twentieth Century"/>
                <a:sym typeface="Twentieth Century"/>
              </a:rPr>
              <a:t>—  Use to present constantly used window components and controls. </a:t>
            </a:r>
            <a:endParaRPr/>
          </a:p>
          <a:p>
            <a:pPr indent="-285781" lvl="1" marL="74295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Menu bar items that are </a:t>
            </a:r>
            <a:endParaRPr/>
          </a:p>
          <a:p>
            <a:pPr indent="-228631" lvl="2" marL="114300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Used frequently. </a:t>
            </a:r>
            <a:endParaRPr/>
          </a:p>
          <a:p>
            <a:pPr indent="-228631" lvl="2" marL="114300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Used by most, or all, primary or secondary windows. </a:t>
            </a:r>
            <a:endParaRPr/>
          </a:p>
          <a:p>
            <a:pPr indent="-285781" lvl="1" marL="74295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Controls used by dependent windows </a:t>
            </a:r>
            <a:endParaRPr/>
          </a:p>
          <a:p>
            <a:pPr indent="-228631" lvl="0" marL="228600" rtl="0" algn="l">
              <a:lnSpc>
                <a:spcPct val="120000"/>
              </a:lnSpc>
              <a:spcBef>
                <a:spcPts val="1000"/>
              </a:spcBef>
              <a:spcAft>
                <a:spcPts val="0"/>
              </a:spcAft>
              <a:buSzPct val="100000"/>
              <a:buFont typeface="Arial"/>
              <a:buChar char="•"/>
            </a:pPr>
            <a:r>
              <a:rPr lang="en-IN" sz="4900" cap="none">
                <a:latin typeface="Twentieth Century"/>
                <a:ea typeface="Twentieth Century"/>
                <a:cs typeface="Twentieth Century"/>
                <a:sym typeface="Twentieth Century"/>
              </a:rPr>
              <a:t>—  Use for presenting information that is continually updated, such as date and time. </a:t>
            </a:r>
            <a:endParaRPr/>
          </a:p>
          <a:p>
            <a:pPr indent="-228631" lvl="0" marL="228600" rtl="0" algn="l">
              <a:lnSpc>
                <a:spcPct val="120000"/>
              </a:lnSpc>
              <a:spcBef>
                <a:spcPts val="1000"/>
              </a:spcBef>
              <a:spcAft>
                <a:spcPts val="0"/>
              </a:spcAft>
              <a:buSzPct val="100000"/>
              <a:buFont typeface="Arial"/>
              <a:buChar char="•"/>
            </a:pPr>
            <a:r>
              <a:rPr lang="en-IN" sz="4900" cap="none">
                <a:latin typeface="Twentieth Century"/>
                <a:ea typeface="Twentieth Century"/>
                <a:cs typeface="Twentieth Century"/>
                <a:sym typeface="Twentieth Century"/>
              </a:rPr>
              <a:t>—  Use for providing context for dependent windows to be created. </a:t>
            </a:r>
            <a:endParaRPr/>
          </a:p>
          <a:p>
            <a:pPr indent="-228631" lvl="0" marL="228600" rtl="0" algn="l">
              <a:lnSpc>
                <a:spcPct val="120000"/>
              </a:lnSpc>
              <a:spcBef>
                <a:spcPts val="1000"/>
              </a:spcBef>
              <a:spcAft>
                <a:spcPts val="0"/>
              </a:spcAft>
              <a:buSzPct val="100000"/>
              <a:buFont typeface="Arial"/>
              <a:buChar char="•"/>
            </a:pPr>
            <a:r>
              <a:rPr lang="en-IN" sz="4900" cap="none">
                <a:latin typeface="Twentieth Century"/>
                <a:ea typeface="Twentieth Century"/>
                <a:cs typeface="Twentieth Century"/>
                <a:sym typeface="Twentieth Century"/>
              </a:rPr>
              <a:t>—  Do not </a:t>
            </a:r>
            <a:endParaRPr/>
          </a:p>
          <a:p>
            <a:pPr indent="-285781" lvl="1" marL="74295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Divide an independent function into two or more primary windows. </a:t>
            </a:r>
            <a:endParaRPr/>
          </a:p>
          <a:p>
            <a:pPr indent="-285781" lvl="1" marL="742950" rtl="0" algn="l">
              <a:lnSpc>
                <a:spcPct val="120000"/>
              </a:lnSpc>
              <a:spcBef>
                <a:spcPts val="500"/>
              </a:spcBef>
              <a:spcAft>
                <a:spcPts val="0"/>
              </a:spcAft>
              <a:buSzPct val="100000"/>
              <a:buFont typeface="Arial"/>
              <a:buChar char="•"/>
            </a:pPr>
            <a:r>
              <a:rPr lang="en-IN" sz="4900" cap="none">
                <a:latin typeface="Twentieth Century"/>
                <a:ea typeface="Twentieth Century"/>
                <a:cs typeface="Twentieth Century"/>
                <a:sym typeface="Twentieth Century"/>
              </a:rPr>
              <a:t>Present unrelated functions in one primary window. </a:t>
            </a:r>
            <a:endParaRPr/>
          </a:p>
          <a:p>
            <a:pPr indent="-192405" lvl="0" marL="228600" rtl="0" algn="just">
              <a:lnSpc>
                <a:spcPct val="120000"/>
              </a:lnSpc>
              <a:spcBef>
                <a:spcPts val="1000"/>
              </a:spcBef>
              <a:spcAft>
                <a:spcPts val="0"/>
              </a:spcAft>
              <a:buSzPct val="100000"/>
              <a:buNone/>
            </a:pPr>
            <a:r>
              <a:t/>
            </a:r>
            <a:endParaRPr sz="1200" cap="none">
              <a:latin typeface="Twentieth Century"/>
              <a:ea typeface="Twentieth Century"/>
              <a:cs typeface="Twentieth Century"/>
              <a:sym typeface="Twentieth Century"/>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0"/>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a:br>
            <a:endParaRPr sz="5400"/>
          </a:p>
        </p:txBody>
      </p:sp>
      <p:sp>
        <p:nvSpPr>
          <p:cNvPr id="407" name="Google Shape;407;p60"/>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600"/>
              <a:buChar char="•"/>
            </a:pPr>
            <a:r>
              <a:rPr lang="en-IN" sz="3600" cap="none">
                <a:latin typeface="Twentieth Century"/>
                <a:ea typeface="Twentieth Century"/>
                <a:cs typeface="Twentieth Century"/>
                <a:sym typeface="Twentieth Century"/>
              </a:rPr>
              <a:t>Primary Window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pic>
        <p:nvPicPr>
          <p:cNvPr id="408" name="Google Shape;408;p60"/>
          <p:cNvPicPr preferRelativeResize="0"/>
          <p:nvPr/>
        </p:nvPicPr>
        <p:blipFill rotWithShape="1">
          <a:blip r:embed="rId3">
            <a:alphaModFix/>
          </a:blip>
          <a:srcRect b="0" l="0" r="0" t="0"/>
          <a:stretch/>
        </p:blipFill>
        <p:spPr>
          <a:xfrm>
            <a:off x="2305050" y="2109236"/>
            <a:ext cx="7581900" cy="43942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1"/>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a:br>
            <a:endParaRPr sz="5400"/>
          </a:p>
        </p:txBody>
      </p:sp>
      <p:sp>
        <p:nvSpPr>
          <p:cNvPr id="414" name="Google Shape;414;p61"/>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600"/>
              <a:buChar char="•"/>
            </a:pPr>
            <a:r>
              <a:rPr lang="en-IN" sz="3600" cap="none">
                <a:latin typeface="Twentieth Century"/>
                <a:ea typeface="Twentieth Century"/>
                <a:cs typeface="Twentieth Century"/>
                <a:sym typeface="Twentieth Century"/>
              </a:rPr>
              <a:t>Primary Window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pic>
        <p:nvPicPr>
          <p:cNvPr id="415" name="Google Shape;415;p61"/>
          <p:cNvPicPr preferRelativeResize="0"/>
          <p:nvPr/>
        </p:nvPicPr>
        <p:blipFill rotWithShape="1">
          <a:blip r:embed="rId3">
            <a:alphaModFix/>
          </a:blip>
          <a:srcRect b="0" l="0" r="0" t="0"/>
          <a:stretch/>
        </p:blipFill>
        <p:spPr>
          <a:xfrm>
            <a:off x="1336413" y="1292352"/>
            <a:ext cx="10197845" cy="529711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62"/>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a:br>
            <a:endParaRPr sz="5400"/>
          </a:p>
        </p:txBody>
      </p:sp>
      <p:sp>
        <p:nvSpPr>
          <p:cNvPr id="421" name="Google Shape;421;p62"/>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600"/>
              <a:buChar char="•"/>
            </a:pPr>
            <a:r>
              <a:rPr lang="en-IN" sz="3600" cap="none">
                <a:latin typeface="Twentieth Century"/>
                <a:ea typeface="Twentieth Century"/>
                <a:cs typeface="Twentieth Century"/>
                <a:sym typeface="Twentieth Century"/>
              </a:rPr>
              <a:t>Secondary Windows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pic>
        <p:nvPicPr>
          <p:cNvPr id="422" name="Google Shape;422;p62"/>
          <p:cNvPicPr preferRelativeResize="0"/>
          <p:nvPr/>
        </p:nvPicPr>
        <p:blipFill rotWithShape="1">
          <a:blip r:embed="rId3">
            <a:alphaModFix/>
          </a:blip>
          <a:srcRect b="0" l="0" r="0" t="0"/>
          <a:stretch/>
        </p:blipFill>
        <p:spPr>
          <a:xfrm>
            <a:off x="1780794" y="1984076"/>
            <a:ext cx="8630412" cy="413435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3"/>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cap="none">
                <a:latin typeface="Twentieth Century"/>
                <a:ea typeface="Twentieth Century"/>
                <a:cs typeface="Twentieth Century"/>
                <a:sym typeface="Twentieth Century"/>
              </a:rPr>
            </a:br>
            <a:br>
              <a:rPr lang="en-IN" sz="5400"/>
            </a:br>
            <a:endParaRPr sz="5400"/>
          </a:p>
        </p:txBody>
      </p:sp>
      <p:sp>
        <p:nvSpPr>
          <p:cNvPr id="428" name="Google Shape;428;p63"/>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228600" lvl="0" marL="228600" rtl="0" algn="just">
              <a:lnSpc>
                <a:spcPct val="120000"/>
              </a:lnSpc>
              <a:spcBef>
                <a:spcPts val="0"/>
              </a:spcBef>
              <a:spcAft>
                <a:spcPts val="0"/>
              </a:spcAft>
              <a:buSzPts val="3600"/>
              <a:buChar char="•"/>
            </a:pPr>
            <a:r>
              <a:rPr lang="en-IN" sz="36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800"/>
              <a:buNone/>
            </a:pPr>
            <a:br>
              <a:rPr lang="en-IN" sz="2800" cap="none">
                <a:latin typeface="Twentieth Century"/>
                <a:ea typeface="Twentieth Century"/>
                <a:cs typeface="Twentieth Century"/>
                <a:sym typeface="Twentieth Century"/>
              </a:rPr>
            </a:br>
            <a:r>
              <a:rPr lang="en-IN" sz="2800" cap="none">
                <a:latin typeface="Twentieth Century"/>
                <a:ea typeface="Twentieth Century"/>
                <a:cs typeface="Twentieth Century"/>
                <a:sym typeface="Twentieth Century"/>
              </a:rPr>
              <a:t>— For performing subordinate, supplemental, or ancillary actions that are </a:t>
            </a:r>
            <a:endParaRPr/>
          </a:p>
          <a:p>
            <a:pPr indent="-228600" lvl="1" marL="228600" rtl="0" algn="just">
              <a:lnSpc>
                <a:spcPct val="120000"/>
              </a:lnSpc>
              <a:spcBef>
                <a:spcPts val="1000"/>
              </a:spcBef>
              <a:spcAft>
                <a:spcPts val="0"/>
              </a:spcAft>
              <a:buSzPts val="2800"/>
              <a:buChar char="•"/>
            </a:pPr>
            <a:r>
              <a:rPr lang="en-IN" sz="2800" cap="none">
                <a:latin typeface="Twentieth Century"/>
                <a:ea typeface="Twentieth Century"/>
                <a:cs typeface="Twentieth Century"/>
                <a:sym typeface="Twentieth Century"/>
              </a:rPr>
              <a:t>Extended or more complex in nature. </a:t>
            </a:r>
            <a:endParaRPr/>
          </a:p>
          <a:p>
            <a:pPr indent="-228600" lvl="1" marL="228600" rtl="0" algn="just">
              <a:lnSpc>
                <a:spcPct val="120000"/>
              </a:lnSpc>
              <a:spcBef>
                <a:spcPts val="1000"/>
              </a:spcBef>
              <a:spcAft>
                <a:spcPts val="0"/>
              </a:spcAft>
              <a:buSzPts val="2800"/>
              <a:buChar char="•"/>
            </a:pPr>
            <a:r>
              <a:rPr lang="en-IN" sz="2800" cap="none">
                <a:latin typeface="Twentieth Century"/>
                <a:ea typeface="Twentieth Century"/>
                <a:cs typeface="Twentieth Century"/>
                <a:sym typeface="Twentieth Century"/>
              </a:rPr>
              <a:t>Related to objects in the primary window.</a:t>
            </a:r>
            <a:br>
              <a:rPr lang="en-IN" sz="2800" cap="none">
                <a:latin typeface="Twentieth Century"/>
                <a:ea typeface="Twentieth Century"/>
                <a:cs typeface="Twentieth Century"/>
                <a:sym typeface="Twentieth Century"/>
              </a:rPr>
            </a:br>
            <a:r>
              <a:rPr lang="en-IN" sz="2800" cap="none">
                <a:latin typeface="Twentieth Century"/>
                <a:ea typeface="Twentieth Century"/>
                <a:cs typeface="Twentieth Century"/>
                <a:sym typeface="Twentieth Century"/>
              </a:rPr>
              <a:t>— For presenting frequently or occasionally used window components. </a:t>
            </a:r>
            <a:endParaRPr/>
          </a:p>
          <a:p>
            <a:pPr indent="-228600" lvl="0" marL="228600" rtl="0" algn="just">
              <a:lnSpc>
                <a:spcPct val="120000"/>
              </a:lnSpc>
              <a:spcBef>
                <a:spcPts val="1000"/>
              </a:spcBef>
              <a:spcAft>
                <a:spcPts val="0"/>
              </a:spcAft>
              <a:buSzPts val="2800"/>
              <a:buChar char="•"/>
            </a:pPr>
            <a:r>
              <a:rPr lang="en-IN" sz="2800" cap="none">
                <a:latin typeface="Twentieth Century"/>
                <a:ea typeface="Twentieth Century"/>
                <a:cs typeface="Twentieth Century"/>
                <a:sym typeface="Twentieth Century"/>
              </a:rPr>
              <a:t>Important guidelines:</a:t>
            </a:r>
            <a:br>
              <a:rPr lang="en-IN" sz="2800" cap="none">
                <a:latin typeface="Twentieth Century"/>
                <a:ea typeface="Twentieth Century"/>
                <a:cs typeface="Twentieth Century"/>
                <a:sym typeface="Twentieth Century"/>
              </a:rPr>
            </a:br>
            <a:r>
              <a:rPr lang="en-IN" sz="2800" cap="none">
                <a:latin typeface="Twentieth Century"/>
                <a:ea typeface="Twentieth Century"/>
                <a:cs typeface="Twentieth Century"/>
                <a:sym typeface="Twentieth Century"/>
              </a:rPr>
              <a:t>— Should typically not appear as an entry on the taskbar.</a:t>
            </a:r>
            <a:br>
              <a:rPr lang="en-IN" sz="2800" cap="none">
                <a:latin typeface="Twentieth Century"/>
                <a:ea typeface="Twentieth Century"/>
                <a:cs typeface="Twentieth Century"/>
                <a:sym typeface="Twentieth Century"/>
              </a:rPr>
            </a:br>
            <a:r>
              <a:rPr lang="en-IN" sz="2800" cap="none">
                <a:latin typeface="Twentieth Century"/>
                <a:ea typeface="Twentieth Century"/>
                <a:cs typeface="Twentieth Century"/>
                <a:sym typeface="Twentieth Century"/>
              </a:rPr>
              <a:t>–– A secondary window should not be larger than 263 dialog units x 263 dialog  units. </a:t>
            </a:r>
            <a:endParaRPr/>
          </a:p>
          <a:p>
            <a:pPr indent="-152400" lvl="0" marL="228600" rtl="0" algn="just">
              <a:lnSpc>
                <a:spcPct val="120000"/>
              </a:lnSpc>
              <a:spcBef>
                <a:spcPts val="1000"/>
              </a:spcBef>
              <a:spcAft>
                <a:spcPts val="0"/>
              </a:spcAft>
              <a:buSzPts val="1200"/>
              <a:buNone/>
            </a:pPr>
            <a:r>
              <a:t/>
            </a:r>
            <a:endParaRPr sz="1200" cap="none">
              <a:latin typeface="Twentieth Century"/>
              <a:ea typeface="Twentieth Century"/>
              <a:cs typeface="Twentieth Century"/>
              <a:sym typeface="Twentieth Century"/>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4"/>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br>
              <a:rPr lang="en-IN" sz="5400" cap="none">
                <a:latin typeface="Twentieth Century"/>
                <a:ea typeface="Twentieth Century"/>
                <a:cs typeface="Twentieth Century"/>
                <a:sym typeface="Twentieth Century"/>
              </a:rPr>
            </a:br>
            <a:br>
              <a:rPr lang="en-IN" sz="5400" cap="none">
                <a:latin typeface="Twentieth Century"/>
                <a:ea typeface="Twentieth Century"/>
                <a:cs typeface="Twentieth Century"/>
                <a:sym typeface="Twentieth Century"/>
              </a:rPr>
            </a:br>
            <a:r>
              <a:rPr lang="en-IN" sz="5400" cap="none">
                <a:latin typeface="Twentieth Century"/>
                <a:ea typeface="Twentieth Century"/>
                <a:cs typeface="Twentieth Century"/>
                <a:sym typeface="Twentieth Century"/>
              </a:rPr>
              <a:t>Types of Windows </a:t>
            </a:r>
            <a:br>
              <a:rPr lang="en-IN" sz="5400" cap="none">
                <a:latin typeface="Twentieth Century"/>
                <a:ea typeface="Twentieth Century"/>
                <a:cs typeface="Twentieth Century"/>
                <a:sym typeface="Twentieth Century"/>
              </a:rPr>
            </a:br>
            <a:br>
              <a:rPr lang="en-IN" sz="5400" cap="none">
                <a:latin typeface="Twentieth Century"/>
                <a:ea typeface="Twentieth Century"/>
                <a:cs typeface="Twentieth Century"/>
                <a:sym typeface="Twentieth Century"/>
              </a:rPr>
            </a:br>
            <a:br>
              <a:rPr lang="en-IN" sz="5400"/>
            </a:br>
            <a:endParaRPr sz="5400"/>
          </a:p>
        </p:txBody>
      </p:sp>
      <p:sp>
        <p:nvSpPr>
          <p:cNvPr id="434" name="Google Shape;434;p64"/>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228600" rtl="0" algn="just">
              <a:lnSpc>
                <a:spcPct val="120000"/>
              </a:lnSpc>
              <a:spcBef>
                <a:spcPts val="0"/>
              </a:spcBef>
              <a:spcAft>
                <a:spcPts val="0"/>
              </a:spcAft>
              <a:buSzPts val="3600"/>
              <a:buNone/>
            </a:pPr>
            <a:r>
              <a:t/>
            </a:r>
            <a:endParaRPr sz="3600" cap="none">
              <a:latin typeface="Twentieth Century"/>
              <a:ea typeface="Twentieth Century"/>
              <a:cs typeface="Twentieth Century"/>
              <a:sym typeface="Twentieth Century"/>
            </a:endParaRPr>
          </a:p>
          <a:p>
            <a:pPr indent="-228600" lvl="0" marL="228600" rtl="0" algn="just">
              <a:lnSpc>
                <a:spcPct val="120000"/>
              </a:lnSpc>
              <a:spcBef>
                <a:spcPts val="1000"/>
              </a:spcBef>
              <a:spcAft>
                <a:spcPts val="0"/>
              </a:spcAft>
              <a:buSzPts val="3600"/>
              <a:buChar char="•"/>
            </a:pPr>
            <a:r>
              <a:rPr lang="en-IN" sz="36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800"/>
              <a:buNone/>
            </a:pPr>
            <a:br>
              <a:rPr lang="en-IN" sz="2800" cap="none">
                <a:latin typeface="Twentieth Century"/>
                <a:ea typeface="Twentieth Century"/>
                <a:cs typeface="Twentieth Century"/>
                <a:sym typeface="Twentieth Century"/>
              </a:rPr>
            </a:br>
            <a:endParaRPr sz="1200" cap="none">
              <a:latin typeface="Twentieth Century"/>
              <a:ea typeface="Twentieth Century"/>
              <a:cs typeface="Twentieth Century"/>
              <a:sym typeface="Twentieth Century"/>
            </a:endParaRPr>
          </a:p>
        </p:txBody>
      </p:sp>
      <p:pic>
        <p:nvPicPr>
          <p:cNvPr id="435" name="Google Shape;435;p64"/>
          <p:cNvPicPr preferRelativeResize="0"/>
          <p:nvPr/>
        </p:nvPicPr>
        <p:blipFill rotWithShape="1">
          <a:blip r:embed="rId3">
            <a:alphaModFix/>
          </a:blip>
          <a:srcRect b="0" l="0" r="0" t="0"/>
          <a:stretch/>
        </p:blipFill>
        <p:spPr>
          <a:xfrm>
            <a:off x="607441" y="2292116"/>
            <a:ext cx="10769854" cy="402844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5"/>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Twentieth Century"/>
              <a:buNone/>
            </a:pPr>
            <a:br>
              <a:rPr lang="en-IN" sz="5400" cap="none">
                <a:latin typeface="Twentieth Century"/>
                <a:ea typeface="Twentieth Century"/>
                <a:cs typeface="Twentieth Century"/>
                <a:sym typeface="Twentieth Century"/>
              </a:rPr>
            </a:br>
            <a:br>
              <a:rPr lang="en-IN" sz="5400" cap="none">
                <a:latin typeface="Twentieth Century"/>
                <a:ea typeface="Twentieth Century"/>
                <a:cs typeface="Twentieth Century"/>
                <a:sym typeface="Twentieth Century"/>
              </a:rPr>
            </a:br>
            <a:br>
              <a:rPr lang="en-IN" sz="5400"/>
            </a:br>
            <a:endParaRPr sz="5400"/>
          </a:p>
        </p:txBody>
      </p:sp>
      <p:sp>
        <p:nvSpPr>
          <p:cNvPr id="441" name="Google Shape;441;p65"/>
          <p:cNvSpPr txBox="1"/>
          <p:nvPr>
            <p:ph idx="1" type="body"/>
          </p:nvPr>
        </p:nvSpPr>
        <p:spPr>
          <a:xfrm>
            <a:off x="268225" y="463296"/>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800"/>
              <a:buNone/>
            </a:pPr>
            <a:br>
              <a:rPr lang="en-IN" sz="2800" cap="none">
                <a:latin typeface="Twentieth Century"/>
                <a:ea typeface="Twentieth Century"/>
                <a:cs typeface="Twentieth Century"/>
                <a:sym typeface="Twentieth Century"/>
              </a:rPr>
            </a:br>
            <a:endParaRPr sz="1200" cap="none">
              <a:latin typeface="Twentieth Century"/>
              <a:ea typeface="Twentieth Century"/>
              <a:cs typeface="Twentieth Century"/>
              <a:sym typeface="Twentieth Century"/>
            </a:endParaRPr>
          </a:p>
        </p:txBody>
      </p:sp>
      <p:sp>
        <p:nvSpPr>
          <p:cNvPr id="442" name="Google Shape;442;p65"/>
          <p:cNvSpPr txBox="1"/>
          <p:nvPr/>
        </p:nvSpPr>
        <p:spPr>
          <a:xfrm>
            <a:off x="475488" y="1131725"/>
            <a:ext cx="10070592" cy="526297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N" sz="2400" u="none" cap="none" strike="noStrike">
                <a:solidFill>
                  <a:schemeClr val="dk1"/>
                </a:solidFill>
                <a:latin typeface="Twentieth Century"/>
                <a:ea typeface="Twentieth Century"/>
                <a:cs typeface="Twentieth Century"/>
                <a:sym typeface="Twentieth Century"/>
              </a:rPr>
              <a:t>Modal and Modeless </a:t>
            </a:r>
            <a:endParaRPr/>
          </a:p>
          <a:p>
            <a:pPr indent="-152400" lvl="0" marL="0" marR="0" rtl="0" algn="l">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Modal: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  Use when interaction with any other window must not be permitted.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  Use for </a:t>
            </a:r>
            <a:endParaRPr/>
          </a:p>
          <a:p>
            <a:pPr indent="-228600" lvl="2" marL="114300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Presenting information; for example, messages (sometimes called a message box). </a:t>
            </a:r>
            <a:endParaRPr/>
          </a:p>
          <a:p>
            <a:pPr indent="-228600" lvl="2" marL="114300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Receiving user input; for example, data or information (sometimes called a prompt box). </a:t>
            </a:r>
            <a:endParaRPr/>
          </a:p>
          <a:p>
            <a:pPr indent="-228600" lvl="2" marL="114300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Asking questions; for example, data, information, or directions (sometimes called a question box).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  Use carefully because it constrains what the user can do. </a:t>
            </a:r>
            <a:endParaRPr/>
          </a:p>
          <a:p>
            <a:pPr indent="-152400" lvl="0" marL="0" marR="0" rtl="0" algn="l">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Modeless: </a:t>
            </a:r>
            <a:endParaRPr/>
          </a:p>
          <a:p>
            <a:pPr indent="-152400" lvl="0" marL="0" marR="0" rtl="0" algn="l">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 Use when interaction with other windows must be permitted.</a:t>
            </a:r>
            <a:endParaRPr/>
          </a:p>
          <a:p>
            <a:pPr indent="-152400" lvl="0" marL="0" marR="0" rtl="0" algn="l">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 — Use when interaction with other windows must be repeated</a:t>
            </a:r>
            <a:r>
              <a:rPr lang="en-IN" sz="700">
                <a:solidFill>
                  <a:schemeClr val="dk1"/>
                </a:solidFill>
                <a:latin typeface="Palatino"/>
                <a:ea typeface="Palatino"/>
                <a:cs typeface="Palatino"/>
                <a:sym typeface="Palatino"/>
              </a:rPr>
              <a:t>. </a:t>
            </a:r>
            <a:endParaRPr sz="400">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6"/>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448" name="Google Shape;448;p66"/>
          <p:cNvSpPr txBox="1"/>
          <p:nvPr>
            <p:ph idx="1" type="body"/>
          </p:nvPr>
        </p:nvSpPr>
        <p:spPr>
          <a:xfrm>
            <a:off x="371856" y="30480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449" name="Google Shape;449;p66"/>
          <p:cNvSpPr txBox="1"/>
          <p:nvPr/>
        </p:nvSpPr>
        <p:spPr>
          <a:xfrm>
            <a:off x="181629" y="1131725"/>
            <a:ext cx="10644867" cy="497059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600">
                <a:solidFill>
                  <a:schemeClr val="dk1"/>
                </a:solidFill>
                <a:latin typeface="Twentieth Century"/>
                <a:ea typeface="Twentieth Century"/>
                <a:cs typeface="Twentieth Century"/>
                <a:sym typeface="Twentieth Century"/>
              </a:rPr>
              <a:t>Cascading window</a:t>
            </a:r>
            <a:endParaRPr/>
          </a:p>
          <a:p>
            <a:pPr indent="-165100" lvl="0" marL="0" marR="0" rtl="0" algn="l">
              <a:spcBef>
                <a:spcPts val="0"/>
              </a:spcBef>
              <a:spcAft>
                <a:spcPts val="0"/>
              </a:spcAft>
              <a:buClr>
                <a:schemeClr val="dk1"/>
              </a:buClr>
              <a:buSzPts val="2600"/>
              <a:buFont typeface="Arial"/>
              <a:buChar char="•"/>
            </a:pPr>
            <a:r>
              <a:rPr b="1" lang="en-IN" sz="2600">
                <a:solidFill>
                  <a:schemeClr val="dk1"/>
                </a:solidFill>
                <a:latin typeface="Twentieth Century"/>
                <a:ea typeface="Twentieth Century"/>
                <a:cs typeface="Twentieth Century"/>
                <a:sym typeface="Twentieth Century"/>
              </a:rPr>
              <a:t>Purpose:</a:t>
            </a:r>
            <a:r>
              <a:rPr lang="en-IN" sz="2600">
                <a:solidFill>
                  <a:schemeClr val="dk1"/>
                </a:solidFill>
                <a:latin typeface="Twentieth Century"/>
                <a:ea typeface="Twentieth Century"/>
                <a:cs typeface="Twentieth Century"/>
                <a:sym typeface="Twentieth Century"/>
              </a:rPr>
              <a:t> Cascading is like opening a series of drawers in a filing cabinet. Each drawer might have more specific or advanced options.</a:t>
            </a:r>
            <a:endParaRPr/>
          </a:p>
          <a:p>
            <a:pPr indent="-165100" lvl="0" marL="0" marR="0" rtl="0" algn="l">
              <a:spcBef>
                <a:spcPts val="0"/>
              </a:spcBef>
              <a:spcAft>
                <a:spcPts val="0"/>
              </a:spcAft>
              <a:buClr>
                <a:schemeClr val="dk1"/>
              </a:buClr>
              <a:buSzPts val="2600"/>
              <a:buFont typeface="Arial"/>
              <a:buChar char="•"/>
            </a:pPr>
            <a:r>
              <a:rPr b="1" lang="en-IN" sz="2600">
                <a:solidFill>
                  <a:schemeClr val="dk1"/>
                </a:solidFill>
                <a:latin typeface="Twentieth Century"/>
                <a:ea typeface="Twentieth Century"/>
                <a:cs typeface="Twentieth Century"/>
                <a:sym typeface="Twentieth Century"/>
              </a:rPr>
              <a:t>How It Works:</a:t>
            </a:r>
            <a:r>
              <a:rPr lang="en-IN" sz="2600">
                <a:solidFill>
                  <a:schemeClr val="dk1"/>
                </a:solidFill>
                <a:latin typeface="Twentieth Century"/>
                <a:ea typeface="Twentieth Century"/>
                <a:cs typeface="Twentieth Century"/>
                <a:sym typeface="Twentieth Century"/>
              </a:rPr>
              <a:t> Imagine you click on a button in a software dialog box, and it opens another smaller box with more choices. </a:t>
            </a:r>
            <a:endParaRPr/>
          </a:p>
          <a:p>
            <a:pPr indent="-165100" lvl="0" marL="0" marR="0" rtl="0" algn="l">
              <a:spcBef>
                <a:spcPts val="0"/>
              </a:spcBef>
              <a:spcAft>
                <a:spcPts val="0"/>
              </a:spcAft>
              <a:buClr>
                <a:schemeClr val="dk1"/>
              </a:buClr>
              <a:buSzPts val="2600"/>
              <a:buFont typeface="Arial"/>
              <a:buChar char="•"/>
            </a:pPr>
            <a:r>
              <a:rPr b="1" lang="en-IN" sz="2600">
                <a:solidFill>
                  <a:schemeClr val="dk1"/>
                </a:solidFill>
                <a:latin typeface="Twentieth Century"/>
                <a:ea typeface="Twentieth Century"/>
                <a:cs typeface="Twentieth Century"/>
                <a:sym typeface="Twentieth Century"/>
              </a:rPr>
              <a:t>Guidelines:</a:t>
            </a:r>
            <a:endParaRPr sz="2600">
              <a:solidFill>
                <a:schemeClr val="dk1"/>
              </a:solidFill>
              <a:latin typeface="Twentieth Century"/>
              <a:ea typeface="Twentieth Century"/>
              <a:cs typeface="Twentieth Century"/>
              <a:sym typeface="Twentieth Century"/>
            </a:endParaRPr>
          </a:p>
          <a:p>
            <a:pPr indent="-285750" lvl="1" marL="742950" marR="0" rtl="0" algn="l">
              <a:spcBef>
                <a:spcPts val="0"/>
              </a:spcBef>
              <a:spcAft>
                <a:spcPts val="0"/>
              </a:spcAft>
              <a:buClr>
                <a:schemeClr val="dk1"/>
              </a:buClr>
              <a:buSzPts val="2600"/>
              <a:buFont typeface="Arial"/>
              <a:buChar char="•"/>
            </a:pPr>
            <a:r>
              <a:rPr b="0" i="0" lang="en-IN" sz="2600" u="none" cap="none" strike="noStrike">
                <a:solidFill>
                  <a:schemeClr val="dk1"/>
                </a:solidFill>
                <a:latin typeface="Twentieth Century"/>
                <a:ea typeface="Twentieth Century"/>
                <a:cs typeface="Twentieth Century"/>
                <a:sym typeface="Twentieth Century"/>
              </a:rPr>
              <a:t>A button with three dots (...) indicates there are more choices available.</a:t>
            </a:r>
            <a:endParaRPr/>
          </a:p>
          <a:p>
            <a:pPr indent="-285750" lvl="1" marL="742950" marR="0" rtl="0" algn="l">
              <a:spcBef>
                <a:spcPts val="0"/>
              </a:spcBef>
              <a:spcAft>
                <a:spcPts val="0"/>
              </a:spcAft>
              <a:buClr>
                <a:schemeClr val="dk1"/>
              </a:buClr>
              <a:buSzPts val="2600"/>
              <a:buFont typeface="Arial"/>
              <a:buChar char="•"/>
            </a:pPr>
            <a:r>
              <a:rPr b="0" i="0" lang="en-IN" sz="2600" u="none" cap="none" strike="noStrike">
                <a:solidFill>
                  <a:schemeClr val="dk1"/>
                </a:solidFill>
                <a:latin typeface="Twentieth Century"/>
                <a:ea typeface="Twentieth Century"/>
                <a:cs typeface="Twentieth Century"/>
                <a:sym typeface="Twentieth Century"/>
              </a:rPr>
              <a:t>The new box (or window) should appear slightly offset (cascaded) from the original one.</a:t>
            </a:r>
            <a:endParaRPr/>
          </a:p>
          <a:p>
            <a:pPr indent="-285750" lvl="1" marL="742950" marR="0" rtl="0" algn="l">
              <a:spcBef>
                <a:spcPts val="0"/>
              </a:spcBef>
              <a:spcAft>
                <a:spcPts val="0"/>
              </a:spcAft>
              <a:buClr>
                <a:schemeClr val="dk1"/>
              </a:buClr>
              <a:buSzPts val="2600"/>
              <a:buFont typeface="Arial"/>
              <a:buChar char="•"/>
            </a:pPr>
            <a:r>
              <a:rPr b="0" i="0" lang="en-IN" sz="2600" u="none" cap="none" strike="noStrike">
                <a:solidFill>
                  <a:schemeClr val="dk1"/>
                </a:solidFill>
                <a:latin typeface="Twentieth Century"/>
                <a:ea typeface="Twentieth Century"/>
                <a:cs typeface="Twentieth Century"/>
                <a:sym typeface="Twentieth Century"/>
              </a:rPr>
              <a:t>Only two levels of these connected boxes should be used, to keep things simple.</a:t>
            </a:r>
            <a:endParaRPr/>
          </a:p>
          <a:p>
            <a:pPr indent="-285750" lvl="1" marL="742950" marR="0" rtl="0" algn="l">
              <a:spcBef>
                <a:spcPts val="0"/>
              </a:spcBef>
              <a:spcAft>
                <a:spcPts val="0"/>
              </a:spcAft>
              <a:buClr>
                <a:schemeClr val="dk1"/>
              </a:buClr>
              <a:buSzPts val="2600"/>
              <a:buFont typeface="Arial"/>
              <a:buChar char="•"/>
            </a:pPr>
            <a:r>
              <a:rPr b="0" i="0" lang="en-IN" sz="2600" u="none" cap="none" strike="noStrike">
                <a:solidFill>
                  <a:schemeClr val="dk1"/>
                </a:solidFill>
                <a:latin typeface="Twentieth Century"/>
                <a:ea typeface="Twentieth Century"/>
                <a:cs typeface="Twentieth Century"/>
                <a:sym typeface="Twentieth Century"/>
              </a:rPr>
              <a:t>The original box should stay visible and not be covered by the new one.</a:t>
            </a:r>
            <a:endParaRPr/>
          </a:p>
          <a:p>
            <a:pPr indent="0" lvl="0" marL="0" marR="0" rtl="0" algn="l">
              <a:spcBef>
                <a:spcPts val="0"/>
              </a:spcBef>
              <a:spcAft>
                <a:spcPts val="0"/>
              </a:spcAft>
              <a:buNone/>
            </a:pPr>
            <a:r>
              <a:t/>
            </a:r>
            <a:endParaRPr sz="500">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6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455" name="Google Shape;455;p67"/>
          <p:cNvPicPr preferRelativeResize="0"/>
          <p:nvPr>
            <p:ph idx="1" type="body"/>
          </p:nvPr>
        </p:nvPicPr>
        <p:blipFill rotWithShape="1">
          <a:blip r:embed="rId3">
            <a:alphaModFix/>
          </a:blip>
          <a:srcRect b="0" l="0" r="0" t="0"/>
          <a:stretch/>
        </p:blipFill>
        <p:spPr>
          <a:xfrm>
            <a:off x="566996" y="72996"/>
            <a:ext cx="6546968" cy="3424237"/>
          </a:xfrm>
          <a:prstGeom prst="rect">
            <a:avLst/>
          </a:prstGeom>
          <a:noFill/>
          <a:ln>
            <a:noFill/>
          </a:ln>
        </p:spPr>
      </p:pic>
      <p:pic>
        <p:nvPicPr>
          <p:cNvPr id="456" name="Google Shape;456;p67"/>
          <p:cNvPicPr preferRelativeResize="0"/>
          <p:nvPr/>
        </p:nvPicPr>
        <p:blipFill rotWithShape="1">
          <a:blip r:embed="rId4">
            <a:alphaModFix/>
          </a:blip>
          <a:srcRect b="0" l="0" r="0" t="0"/>
          <a:stretch/>
        </p:blipFill>
        <p:spPr>
          <a:xfrm>
            <a:off x="3505826" y="3160960"/>
            <a:ext cx="7772400" cy="34777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613736" y="-42661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000"/>
              <a:buFont typeface="Twentieth Century"/>
              <a:buNone/>
            </a:pPr>
            <a:r>
              <a:rPr lang="en-IN" sz="3000" cap="none">
                <a:latin typeface="Twentieth Century"/>
                <a:ea typeface="Twentieth Century"/>
                <a:cs typeface="Twentieth Century"/>
                <a:sym typeface="Twentieth Century"/>
              </a:rPr>
              <a:t>4.1 </a:t>
            </a:r>
            <a:r>
              <a:rPr lang="en-IN" sz="3200" cap="none"/>
              <a:t>Advantages </a:t>
            </a:r>
            <a:endParaRPr/>
          </a:p>
        </p:txBody>
      </p:sp>
      <p:sp>
        <p:nvSpPr>
          <p:cNvPr id="180" name="Google Shape;180;p23"/>
          <p:cNvSpPr txBox="1"/>
          <p:nvPr>
            <p:ph idx="1" type="body"/>
          </p:nvPr>
        </p:nvSpPr>
        <p:spPr>
          <a:xfrm>
            <a:off x="614361" y="714375"/>
            <a:ext cx="10363826" cy="5972175"/>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120000"/>
              </a:lnSpc>
              <a:spcBef>
                <a:spcPts val="0"/>
              </a:spcBef>
              <a:spcAft>
                <a:spcPts val="0"/>
              </a:spcAft>
              <a:buSzPct val="100000"/>
              <a:buChar char="•"/>
            </a:pPr>
            <a:r>
              <a:rPr b="1" lang="en-IN" sz="4500" cap="none"/>
              <a:t>Presentation of Different Levels of Information:</a:t>
            </a:r>
            <a:endParaRPr/>
          </a:p>
          <a:p>
            <a:pPr indent="-228631" lvl="0" marL="228600" rtl="0" algn="just">
              <a:lnSpc>
                <a:spcPct val="120000"/>
              </a:lnSpc>
              <a:spcBef>
                <a:spcPts val="1000"/>
              </a:spcBef>
              <a:spcAft>
                <a:spcPts val="0"/>
              </a:spcAft>
              <a:buSzPct val="100000"/>
              <a:buChar char="•"/>
            </a:pPr>
            <a:r>
              <a:rPr lang="en-IN" sz="4500" cap="none"/>
              <a:t>Windows enable users to explore information at different levels of detail. For example, a table of contents can be shown in one window, and selecting an item from this window can open more detailed content in another. This allows users to drill down into the information as needed.</a:t>
            </a:r>
            <a:endParaRPr/>
          </a:p>
          <a:p>
            <a:pPr indent="-228631" lvl="0" marL="228600" rtl="0" algn="l">
              <a:lnSpc>
                <a:spcPct val="120000"/>
              </a:lnSpc>
              <a:spcBef>
                <a:spcPts val="1000"/>
              </a:spcBef>
              <a:spcAft>
                <a:spcPts val="0"/>
              </a:spcAft>
              <a:buSzPct val="100000"/>
              <a:buChar char="•"/>
            </a:pPr>
            <a:r>
              <a:rPr b="1" lang="en-IN" sz="4500" cap="none"/>
              <a:t>Presentation of Multiple Kinds of Information:</a:t>
            </a:r>
            <a:endParaRPr/>
          </a:p>
          <a:p>
            <a:pPr indent="-228631" lvl="0" marL="228600" rtl="0" algn="just">
              <a:lnSpc>
                <a:spcPct val="120000"/>
              </a:lnSpc>
              <a:spcBef>
                <a:spcPts val="1000"/>
              </a:spcBef>
              <a:spcAft>
                <a:spcPts val="0"/>
              </a:spcAft>
              <a:buSzPct val="100000"/>
              <a:buChar char="•"/>
            </a:pPr>
            <a:r>
              <a:rPr lang="en-IN" sz="4500" cap="none"/>
              <a:t>Windows allow different types of information to be displayed simultaneously. For example, in an order-processing system, one window might show customer details, another the order details, and a third the availability and shipping dates. This helps users manage all relevant information in one view.</a:t>
            </a:r>
            <a:endParaRPr/>
          </a:p>
          <a:p>
            <a:pPr indent="-11747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101600"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8"/>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462" name="Google Shape;462;p68"/>
          <p:cNvSpPr txBox="1"/>
          <p:nvPr>
            <p:ph idx="1" type="body"/>
          </p:nvPr>
        </p:nvSpPr>
        <p:spPr>
          <a:xfrm>
            <a:off x="371856" y="30480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463" name="Google Shape;463;p68"/>
          <p:cNvSpPr txBox="1"/>
          <p:nvPr/>
        </p:nvSpPr>
        <p:spPr>
          <a:xfrm>
            <a:off x="145053" y="1131725"/>
            <a:ext cx="10644867" cy="49090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a:solidFill>
                  <a:schemeClr val="dk1"/>
                </a:solidFill>
                <a:latin typeface="Twentieth Century"/>
                <a:ea typeface="Twentieth Century"/>
                <a:cs typeface="Twentieth Century"/>
                <a:sym typeface="Twentieth Century"/>
              </a:rPr>
              <a:t>Unfolding window</a:t>
            </a:r>
            <a:endParaRPr/>
          </a:p>
          <a:p>
            <a:pPr indent="-177800" lvl="0" marL="0" marR="0" rtl="0" algn="l">
              <a:spcBef>
                <a:spcPts val="0"/>
              </a:spcBef>
              <a:spcAft>
                <a:spcPts val="0"/>
              </a:spcAft>
              <a:buClr>
                <a:schemeClr val="dk1"/>
              </a:buClr>
              <a:buSzPts val="2800"/>
              <a:buFont typeface="Arial"/>
              <a:buChar char="•"/>
            </a:pPr>
            <a:r>
              <a:rPr b="1" lang="en-IN" sz="2800">
                <a:solidFill>
                  <a:schemeClr val="dk1"/>
                </a:solidFill>
                <a:latin typeface="Twentieth Century"/>
                <a:ea typeface="Twentieth Century"/>
                <a:cs typeface="Twentieth Century"/>
                <a:sym typeface="Twentieth Century"/>
              </a:rPr>
              <a:t>Purpose:</a:t>
            </a:r>
            <a:r>
              <a:rPr lang="en-IN" sz="2800">
                <a:solidFill>
                  <a:schemeClr val="dk1"/>
                </a:solidFill>
                <a:latin typeface="Twentieth Century"/>
                <a:ea typeface="Twentieth Century"/>
                <a:cs typeface="Twentieth Century"/>
                <a:sym typeface="Twentieth Century"/>
              </a:rPr>
              <a:t> Unfolding is like pulling down a flap on a backpack to reveal more pockets. It happens on the same level, right where you are.</a:t>
            </a:r>
            <a:endParaRPr/>
          </a:p>
          <a:p>
            <a:pPr indent="-177800" lvl="0" marL="0" marR="0" rtl="0" algn="l">
              <a:spcBef>
                <a:spcPts val="0"/>
              </a:spcBef>
              <a:spcAft>
                <a:spcPts val="0"/>
              </a:spcAft>
              <a:buClr>
                <a:schemeClr val="dk1"/>
              </a:buClr>
              <a:buSzPts val="2800"/>
              <a:buFont typeface="Arial"/>
              <a:buChar char="•"/>
            </a:pPr>
            <a:r>
              <a:rPr b="1" lang="en-IN" sz="2800">
                <a:solidFill>
                  <a:schemeClr val="dk1"/>
                </a:solidFill>
                <a:latin typeface="Twentieth Century"/>
                <a:ea typeface="Twentieth Century"/>
                <a:cs typeface="Twentieth Century"/>
                <a:sym typeface="Twentieth Century"/>
              </a:rPr>
              <a:t>How It Works:</a:t>
            </a:r>
            <a:r>
              <a:rPr lang="en-IN" sz="2800">
                <a:solidFill>
                  <a:schemeClr val="dk1"/>
                </a:solidFill>
                <a:latin typeface="Twentieth Century"/>
                <a:ea typeface="Twentieth Century"/>
                <a:cs typeface="Twentieth Century"/>
                <a:sym typeface="Twentieth Century"/>
              </a:rPr>
              <a:t> If you click on a button with arrows (&gt;&gt;), more options appear, usually right beside or below the current options. It's like your dialog box suddenly has more room to show extra features.</a:t>
            </a:r>
            <a:endParaRPr/>
          </a:p>
          <a:p>
            <a:pPr indent="-177800" lvl="0" marL="0" marR="0" rtl="0" algn="l">
              <a:spcBef>
                <a:spcPts val="0"/>
              </a:spcBef>
              <a:spcAft>
                <a:spcPts val="0"/>
              </a:spcAft>
              <a:buClr>
                <a:schemeClr val="dk1"/>
              </a:buClr>
              <a:buSzPts val="2800"/>
              <a:buFont typeface="Arial"/>
              <a:buChar char="•"/>
            </a:pPr>
            <a:r>
              <a:rPr b="1" lang="en-IN" sz="2800">
                <a:solidFill>
                  <a:schemeClr val="dk1"/>
                </a:solidFill>
                <a:latin typeface="Twentieth Century"/>
                <a:ea typeface="Twentieth Century"/>
                <a:cs typeface="Twentieth Century"/>
                <a:sym typeface="Twentieth Century"/>
              </a:rPr>
              <a:t>Guidelines:</a:t>
            </a:r>
            <a:endParaRPr sz="2800">
              <a:solidFill>
                <a:schemeClr val="dk1"/>
              </a:solidFill>
              <a:latin typeface="Twentieth Century"/>
              <a:ea typeface="Twentieth Century"/>
              <a:cs typeface="Twentieth Century"/>
              <a:sym typeface="Twentieth Century"/>
            </a:endParaRPr>
          </a:p>
          <a:p>
            <a:pPr indent="-285750" lvl="1" marL="742950" marR="0" rtl="0" algn="l">
              <a:spcBef>
                <a:spcPts val="0"/>
              </a:spcBef>
              <a:spcAft>
                <a:spcPts val="0"/>
              </a:spcAft>
              <a:buClr>
                <a:schemeClr val="dk1"/>
              </a:buClr>
              <a:buSzPts val="2800"/>
              <a:buFont typeface="Arial"/>
              <a:buChar char="•"/>
            </a:pPr>
            <a:r>
              <a:rPr b="0" i="0" lang="en-IN" sz="2800" u="none" cap="none" strike="noStrike">
                <a:solidFill>
                  <a:schemeClr val="dk1"/>
                </a:solidFill>
                <a:latin typeface="Twentieth Century"/>
                <a:ea typeface="Twentieth Century"/>
                <a:cs typeface="Twentieth Century"/>
                <a:sym typeface="Twentieth Century"/>
              </a:rPr>
              <a:t>The button with arrows (&gt;&gt;) is used to reveal more choices on the same screen.</a:t>
            </a:r>
            <a:endParaRPr/>
          </a:p>
          <a:p>
            <a:pPr indent="-285750" lvl="1" marL="742950" marR="0" rtl="0" algn="l">
              <a:spcBef>
                <a:spcPts val="0"/>
              </a:spcBef>
              <a:spcAft>
                <a:spcPts val="0"/>
              </a:spcAft>
              <a:buClr>
                <a:schemeClr val="dk1"/>
              </a:buClr>
              <a:buSzPts val="2800"/>
              <a:buFont typeface="Arial"/>
              <a:buChar char="•"/>
            </a:pPr>
            <a:r>
              <a:rPr b="0" i="0" lang="en-IN" sz="2800" u="none" cap="none" strike="noStrike">
                <a:solidFill>
                  <a:schemeClr val="dk1"/>
                </a:solidFill>
                <a:latin typeface="Twentieth Century"/>
                <a:ea typeface="Twentieth Century"/>
                <a:cs typeface="Twentieth Century"/>
                <a:sym typeface="Twentieth Century"/>
              </a:rPr>
              <a:t>The box can expand to the right or down, depending on where there's space.</a:t>
            </a:r>
            <a:endParaRPr/>
          </a:p>
          <a:p>
            <a:pPr indent="0" lvl="0" marL="0" marR="0" rtl="0" algn="l">
              <a:spcBef>
                <a:spcPts val="0"/>
              </a:spcBef>
              <a:spcAft>
                <a:spcPts val="0"/>
              </a:spcAft>
              <a:buNone/>
            </a:pPr>
            <a:r>
              <a:t/>
            </a:r>
            <a:endParaRPr sz="500">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6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469" name="Google Shape;469;p69"/>
          <p:cNvPicPr preferRelativeResize="0"/>
          <p:nvPr>
            <p:ph idx="1" type="body"/>
          </p:nvPr>
        </p:nvPicPr>
        <p:blipFill rotWithShape="1">
          <a:blip r:embed="rId3">
            <a:alphaModFix/>
          </a:blip>
          <a:srcRect b="0" l="0" r="0" t="0"/>
          <a:stretch/>
        </p:blipFill>
        <p:spPr>
          <a:xfrm>
            <a:off x="174655" y="208979"/>
            <a:ext cx="7599873" cy="3424237"/>
          </a:xfrm>
          <a:prstGeom prst="rect">
            <a:avLst/>
          </a:prstGeom>
          <a:noFill/>
          <a:ln>
            <a:noFill/>
          </a:ln>
        </p:spPr>
      </p:pic>
      <p:pic>
        <p:nvPicPr>
          <p:cNvPr id="470" name="Google Shape;470;p69"/>
          <p:cNvPicPr preferRelativeResize="0"/>
          <p:nvPr/>
        </p:nvPicPr>
        <p:blipFill rotWithShape="1">
          <a:blip r:embed="rId4">
            <a:alphaModFix/>
          </a:blip>
          <a:srcRect b="0" l="0" r="0" t="0"/>
          <a:stretch/>
        </p:blipFill>
        <p:spPr>
          <a:xfrm>
            <a:off x="3362960" y="3160776"/>
            <a:ext cx="7416800" cy="4108196"/>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70"/>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476" name="Google Shape;476;p70"/>
          <p:cNvSpPr txBox="1"/>
          <p:nvPr>
            <p:ph idx="1" type="body"/>
          </p:nvPr>
        </p:nvSpPr>
        <p:spPr>
          <a:xfrm>
            <a:off x="371856" y="30480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477" name="Google Shape;477;p70"/>
          <p:cNvSpPr txBox="1"/>
          <p:nvPr/>
        </p:nvSpPr>
        <p:spPr>
          <a:xfrm>
            <a:off x="377326" y="956584"/>
            <a:ext cx="10644867" cy="447814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IN" sz="2800">
                <a:solidFill>
                  <a:schemeClr val="dk1"/>
                </a:solidFill>
                <a:latin typeface="Twentieth Century"/>
                <a:ea typeface="Twentieth Century"/>
                <a:cs typeface="Twentieth Century"/>
                <a:sym typeface="Twentieth Century"/>
              </a:rPr>
              <a:t>Dialog Boxes </a:t>
            </a:r>
            <a:endParaRPr b="1" sz="4000">
              <a:solidFill>
                <a:schemeClr val="dk1"/>
              </a:solidFill>
              <a:latin typeface="Twentieth Century"/>
              <a:ea typeface="Twentieth Century"/>
              <a:cs typeface="Twentieth Century"/>
              <a:sym typeface="Twentieth Century"/>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Use for presenting brief messages.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Use for requesting specific, transient actions.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Use for performing actions that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 Take a short time to complete.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 Are not frequently changed.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Command buttons to include </a:t>
            </a:r>
            <a:endParaRPr/>
          </a:p>
          <a:p>
            <a:pPr indent="-177800" lvl="0" marL="0" marR="0" rtl="0" algn="l">
              <a:spcBef>
                <a:spcPts val="0"/>
              </a:spcBef>
              <a:spcAft>
                <a:spcPts val="0"/>
              </a:spcAft>
              <a:buClr>
                <a:schemeClr val="dk1"/>
              </a:buClr>
              <a:buSzPts val="2800"/>
              <a:buFont typeface="Arial"/>
              <a:buChar char="•"/>
            </a:pPr>
            <a:r>
              <a:rPr lang="en-IN" sz="2800">
                <a:solidFill>
                  <a:schemeClr val="dk1"/>
                </a:solidFill>
                <a:latin typeface="Twentieth Century"/>
                <a:ea typeface="Twentieth Century"/>
                <a:cs typeface="Twentieth Century"/>
                <a:sym typeface="Twentieth Century"/>
              </a:rPr>
              <a:t>— OK.</a:t>
            </a:r>
            <a:br>
              <a:rPr lang="en-IN" sz="2800">
                <a:solidFill>
                  <a:schemeClr val="dk1"/>
                </a:solidFill>
                <a:latin typeface="Twentieth Century"/>
                <a:ea typeface="Twentieth Century"/>
                <a:cs typeface="Twentieth Century"/>
                <a:sym typeface="Twentieth Century"/>
              </a:rPr>
            </a:br>
            <a:r>
              <a:rPr lang="en-IN" sz="2800">
                <a:solidFill>
                  <a:schemeClr val="dk1"/>
                </a:solidFill>
                <a:latin typeface="Twentieth Century"/>
                <a:ea typeface="Twentieth Century"/>
                <a:cs typeface="Twentieth Century"/>
                <a:sym typeface="Twentieth Century"/>
              </a:rPr>
              <a:t>— Cancel.</a:t>
            </a:r>
            <a:br>
              <a:rPr lang="en-IN" sz="2800">
                <a:solidFill>
                  <a:schemeClr val="dk1"/>
                </a:solidFill>
                <a:latin typeface="Twentieth Century"/>
                <a:ea typeface="Twentieth Century"/>
                <a:cs typeface="Twentieth Century"/>
                <a:sym typeface="Twentieth Century"/>
              </a:rPr>
            </a:br>
            <a:r>
              <a:rPr lang="en-IN" sz="2800">
                <a:solidFill>
                  <a:schemeClr val="dk1"/>
                </a:solidFill>
                <a:latin typeface="Twentieth Century"/>
                <a:ea typeface="Twentieth Century"/>
                <a:cs typeface="Twentieth Century"/>
                <a:sym typeface="Twentieth Century"/>
              </a:rPr>
              <a:t>— Others as necessary. </a:t>
            </a:r>
            <a:endParaRPr/>
          </a:p>
          <a:p>
            <a:pPr indent="0" lvl="0" marL="0" marR="0" rtl="0" algn="l">
              <a:spcBef>
                <a:spcPts val="0"/>
              </a:spcBef>
              <a:spcAft>
                <a:spcPts val="0"/>
              </a:spcAft>
              <a:buNone/>
            </a:pPr>
            <a:r>
              <a:t/>
            </a:r>
            <a:endParaRPr sz="500">
              <a:solidFill>
                <a:schemeClr val="dk1"/>
              </a:solidFill>
              <a:latin typeface="Arial"/>
              <a:ea typeface="Arial"/>
              <a:cs typeface="Arial"/>
              <a:sym typeface="Arial"/>
            </a:endParaRPr>
          </a:p>
        </p:txBody>
      </p:sp>
      <p:pic>
        <p:nvPicPr>
          <p:cNvPr id="478" name="Google Shape;478;p70"/>
          <p:cNvPicPr preferRelativeResize="0"/>
          <p:nvPr/>
        </p:nvPicPr>
        <p:blipFill rotWithShape="1">
          <a:blip r:embed="rId3">
            <a:alphaModFix/>
          </a:blip>
          <a:srcRect b="0" l="0" r="0" t="0"/>
          <a:stretch/>
        </p:blipFill>
        <p:spPr>
          <a:xfrm>
            <a:off x="6803136" y="1423267"/>
            <a:ext cx="5388864" cy="5445863"/>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71"/>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484" name="Google Shape;484;p71"/>
          <p:cNvSpPr txBox="1"/>
          <p:nvPr>
            <p:ph idx="1" type="body"/>
          </p:nvPr>
        </p:nvSpPr>
        <p:spPr>
          <a:xfrm>
            <a:off x="366387" y="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485" name="Google Shape;485;p71"/>
          <p:cNvSpPr txBox="1"/>
          <p:nvPr/>
        </p:nvSpPr>
        <p:spPr>
          <a:xfrm>
            <a:off x="366387" y="656502"/>
            <a:ext cx="10644867" cy="526297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IN" sz="2400">
                <a:solidFill>
                  <a:schemeClr val="dk1"/>
                </a:solidFill>
                <a:latin typeface="Twentieth Century"/>
                <a:ea typeface="Twentieth Century"/>
                <a:cs typeface="Twentieth Century"/>
                <a:sym typeface="Twentieth Century"/>
              </a:rPr>
              <a:t>Property Sheets and Property Inspectors </a:t>
            </a:r>
            <a:endParaRPr/>
          </a:p>
          <a:p>
            <a:pPr indent="-152400" lvl="0" marL="0" marR="0" rtl="0" algn="just">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A property sheet is like your one-stop control panel where you can see and adjust all the settings for an object.</a:t>
            </a:r>
            <a:endParaRPr/>
          </a:p>
          <a:p>
            <a:pPr indent="-152400" lvl="0" marL="0" marR="0" rtl="0" algn="just">
              <a:spcBef>
                <a:spcPts val="0"/>
              </a:spcBef>
              <a:spcAft>
                <a:spcPts val="0"/>
              </a:spcAft>
              <a:buClr>
                <a:schemeClr val="dk1"/>
              </a:buClr>
              <a:buSzPts val="2400"/>
              <a:buFont typeface="Arial"/>
              <a:buChar char="•"/>
            </a:pPr>
            <a:r>
              <a:rPr b="1" lang="en-IN" sz="2400">
                <a:solidFill>
                  <a:schemeClr val="dk1"/>
                </a:solidFill>
                <a:latin typeface="Twentieth Century"/>
                <a:ea typeface="Twentieth Century"/>
                <a:cs typeface="Twentieth Century"/>
                <a:sym typeface="Twentieth Century"/>
              </a:rPr>
              <a:t>Organize Settings with Tabs:</a:t>
            </a:r>
            <a:r>
              <a:rPr lang="en-IN" sz="2400">
                <a:solidFill>
                  <a:schemeClr val="dk1"/>
                </a:solidFill>
                <a:latin typeface="Twentieth Century"/>
                <a:ea typeface="Twentieth Century"/>
                <a:cs typeface="Twentieth Century"/>
                <a:sym typeface="Twentieth Century"/>
              </a:rPr>
              <a:t> If there are too many settings, they are organized into different sections using tabs. It's like having tabs for "Personal Info," "Privacy," and "Notifications" in your profile settings. Each tab groups related settings together.</a:t>
            </a:r>
            <a:endParaRPr/>
          </a:p>
          <a:p>
            <a:pPr indent="-152400" lvl="0" marL="0" marR="0" rtl="0" algn="l">
              <a:spcBef>
                <a:spcPts val="0"/>
              </a:spcBef>
              <a:spcAft>
                <a:spcPts val="0"/>
              </a:spcAft>
              <a:buClr>
                <a:schemeClr val="dk1"/>
              </a:buClr>
              <a:buSzPts val="2400"/>
              <a:buFont typeface="Arial"/>
              <a:buChar char="•"/>
            </a:pPr>
            <a:r>
              <a:rPr lang="en-IN" sz="2400">
                <a:solidFill>
                  <a:schemeClr val="dk1"/>
                </a:solidFill>
                <a:latin typeface="Twentieth Century"/>
                <a:ea typeface="Twentieth Century"/>
                <a:cs typeface="Twentieth Century"/>
                <a:sym typeface="Twentieth Century"/>
              </a:rPr>
              <a:t>Command buttons to include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OK.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Cancel.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Apply.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Reset. </a:t>
            </a:r>
            <a:endParaRPr/>
          </a:p>
          <a:p>
            <a:pPr indent="-285750" lvl="1" marL="742950" marR="0" rtl="0" algn="l">
              <a:spcBef>
                <a:spcPts val="0"/>
              </a:spcBef>
              <a:spcAft>
                <a:spcPts val="0"/>
              </a:spcAft>
              <a:buClr>
                <a:schemeClr val="dk1"/>
              </a:buClr>
              <a:buSzPts val="2400"/>
              <a:buFont typeface="Arial"/>
              <a:buChar char="•"/>
            </a:pPr>
            <a:r>
              <a:rPr b="0" i="0" lang="en-IN" sz="2400" u="none" cap="none" strike="noStrike">
                <a:solidFill>
                  <a:schemeClr val="dk1"/>
                </a:solidFill>
                <a:latin typeface="Twentieth Century"/>
                <a:ea typeface="Twentieth Century"/>
                <a:cs typeface="Twentieth Century"/>
                <a:sym typeface="Twentieth Century"/>
              </a:rPr>
              <a:t>Others as necessary. </a:t>
            </a:r>
            <a:endParaRPr/>
          </a:p>
          <a:p>
            <a:pPr indent="0" lvl="0" marL="0" marR="0" rtl="0" algn="just">
              <a:spcBef>
                <a:spcPts val="0"/>
              </a:spcBef>
              <a:spcAft>
                <a:spcPts val="0"/>
              </a:spcAft>
              <a:buClr>
                <a:schemeClr val="dk1"/>
              </a:buClr>
              <a:buSzPts val="2400"/>
              <a:buFont typeface="Arial"/>
              <a:buNone/>
            </a:pPr>
            <a:r>
              <a:t/>
            </a:r>
            <a:endParaRPr sz="2400">
              <a:solidFill>
                <a:schemeClr val="dk1"/>
              </a:solidFill>
              <a:latin typeface="Twentieth Century"/>
              <a:ea typeface="Twentieth Century"/>
              <a:cs typeface="Twentieth Century"/>
              <a:sym typeface="Twentieth Century"/>
            </a:endParaRPr>
          </a:p>
          <a:p>
            <a:pPr indent="0" lvl="0" marL="0" marR="0" rtl="0" algn="just">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2"/>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491" name="Google Shape;491;p72"/>
          <p:cNvSpPr txBox="1"/>
          <p:nvPr>
            <p:ph idx="1" type="body"/>
          </p:nvPr>
        </p:nvSpPr>
        <p:spPr>
          <a:xfrm>
            <a:off x="366387" y="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492" name="Google Shape;492;p72"/>
          <p:cNvSpPr txBox="1"/>
          <p:nvPr/>
        </p:nvSpPr>
        <p:spPr>
          <a:xfrm>
            <a:off x="366387" y="499389"/>
            <a:ext cx="10644867" cy="27546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chemeClr val="dk1"/>
              </a:buClr>
              <a:buSzPts val="2400"/>
              <a:buFont typeface="Arial"/>
              <a:buChar char="•"/>
            </a:pPr>
            <a:r>
              <a:rPr b="1" lang="en-IN" sz="2400">
                <a:solidFill>
                  <a:schemeClr val="dk1"/>
                </a:solidFill>
                <a:latin typeface="Twentieth Century"/>
                <a:ea typeface="Twentieth Century"/>
                <a:cs typeface="Twentieth Century"/>
                <a:sym typeface="Twentieth Century"/>
              </a:rPr>
              <a:t>Single Property Sheet (No Tabs):</a:t>
            </a:r>
            <a:r>
              <a:rPr lang="en-IN" sz="2400">
                <a:solidFill>
                  <a:schemeClr val="dk1"/>
                </a:solidFill>
                <a:latin typeface="Twentieth Century"/>
                <a:ea typeface="Twentieth Century"/>
                <a:cs typeface="Twentieth Century"/>
                <a:sym typeface="Twentieth Century"/>
              </a:rPr>
              <a:t> If there are no tabs and everything is on one page, the command buttons like OK, Cancel, Apply, and Reset are placed right on that page.</a:t>
            </a:r>
            <a:endParaRPr/>
          </a:p>
          <a:p>
            <a:pPr indent="-152400" lvl="0" marL="0" marR="0" rtl="0" algn="l">
              <a:spcBef>
                <a:spcPts val="0"/>
              </a:spcBef>
              <a:spcAft>
                <a:spcPts val="0"/>
              </a:spcAft>
              <a:buClr>
                <a:schemeClr val="dk1"/>
              </a:buClr>
              <a:buSzPts val="2400"/>
              <a:buFont typeface="Arial"/>
              <a:buChar char="•"/>
            </a:pPr>
            <a:r>
              <a:rPr b="1" lang="en-IN" sz="2400">
                <a:solidFill>
                  <a:schemeClr val="dk1"/>
                </a:solidFill>
                <a:latin typeface="Twentieth Century"/>
                <a:ea typeface="Twentieth Century"/>
                <a:cs typeface="Twentieth Century"/>
                <a:sym typeface="Twentieth Century"/>
              </a:rPr>
              <a:t>Tabbed Property Pages:</a:t>
            </a:r>
            <a:r>
              <a:rPr lang="en-IN" sz="2400">
                <a:solidFill>
                  <a:schemeClr val="dk1"/>
                </a:solidFill>
                <a:latin typeface="Twentieth Century"/>
                <a:ea typeface="Twentieth Century"/>
                <a:cs typeface="Twentieth Century"/>
                <a:sym typeface="Twentieth Century"/>
              </a:rPr>
              <a:t> If the settings are divided into tabs, these command buttons are placed outside the tabs, because they apply to all the tabs, not just the one you’re looking at. It’s like having a "Save" button that works for all sections of your profile, not just one</a:t>
            </a:r>
            <a:endParaRPr/>
          </a:p>
          <a:p>
            <a:pPr indent="0" lvl="0" marL="0" marR="0" rtl="0" algn="l">
              <a:spcBef>
                <a:spcPts val="0"/>
              </a:spcBef>
              <a:spcAft>
                <a:spcPts val="0"/>
              </a:spcAft>
              <a:buNone/>
            </a:pPr>
            <a:r>
              <a:t/>
            </a:r>
            <a:endParaRPr sz="400">
              <a:solidFill>
                <a:schemeClr val="dk1"/>
              </a:solidFill>
              <a:latin typeface="Arial"/>
              <a:ea typeface="Arial"/>
              <a:cs typeface="Arial"/>
              <a:sym typeface="Arial"/>
            </a:endParaRPr>
          </a:p>
        </p:txBody>
      </p:sp>
      <p:pic>
        <p:nvPicPr>
          <p:cNvPr id="493" name="Google Shape;493;p72"/>
          <p:cNvPicPr preferRelativeResize="0"/>
          <p:nvPr/>
        </p:nvPicPr>
        <p:blipFill rotWithShape="1">
          <a:blip r:embed="rId3">
            <a:alphaModFix/>
          </a:blip>
          <a:srcRect b="0" l="0" r="0" t="0"/>
          <a:stretch/>
        </p:blipFill>
        <p:spPr>
          <a:xfrm>
            <a:off x="366387" y="3253989"/>
            <a:ext cx="6057900" cy="3815334"/>
          </a:xfrm>
          <a:prstGeom prst="rect">
            <a:avLst/>
          </a:prstGeom>
          <a:noFill/>
          <a:ln>
            <a:noFill/>
          </a:ln>
        </p:spPr>
      </p:pic>
      <p:pic>
        <p:nvPicPr>
          <p:cNvPr id="494" name="Google Shape;494;p72"/>
          <p:cNvPicPr preferRelativeResize="0"/>
          <p:nvPr/>
        </p:nvPicPr>
        <p:blipFill rotWithShape="1">
          <a:blip r:embed="rId4">
            <a:alphaModFix/>
          </a:blip>
          <a:srcRect b="0" l="0" r="0" t="0"/>
          <a:stretch/>
        </p:blipFill>
        <p:spPr>
          <a:xfrm>
            <a:off x="5495762" y="2997200"/>
            <a:ext cx="5205984" cy="38608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73"/>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500" name="Google Shape;500;p73"/>
          <p:cNvSpPr txBox="1"/>
          <p:nvPr>
            <p:ph idx="1" type="body"/>
          </p:nvPr>
        </p:nvSpPr>
        <p:spPr>
          <a:xfrm>
            <a:off x="287138" y="304800"/>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3200"/>
              <a:buNone/>
            </a:pPr>
            <a:r>
              <a:rPr b="1" lang="en-IN" sz="3200" cap="none">
                <a:latin typeface="Twentieth Century"/>
                <a:ea typeface="Twentieth Century"/>
                <a:cs typeface="Twentieth Century"/>
                <a:sym typeface="Twentieth Century"/>
              </a:rPr>
              <a:t>Secondary Windows</a:t>
            </a:r>
            <a:endParaRPr/>
          </a:p>
          <a:p>
            <a:pPr indent="0" lvl="0" marL="0" rtl="0" algn="just">
              <a:lnSpc>
                <a:spcPct val="120000"/>
              </a:lnSpc>
              <a:spcBef>
                <a:spcPts val="1000"/>
              </a:spcBef>
              <a:spcAft>
                <a:spcPts val="0"/>
              </a:spcAft>
              <a:buSzPts val="2800"/>
              <a:buChar char="•"/>
            </a:pPr>
            <a:r>
              <a:rPr lang="en-IN" sz="2800" cap="none"/>
              <a:t>A property inspector only shows you the most common or frequently used properties for an object. It’s like having just the essential tools you need, without digging through complicated menus.</a:t>
            </a:r>
            <a:endParaRPr/>
          </a:p>
          <a:p>
            <a:pPr indent="0" lvl="0" marL="0" rtl="0" algn="just">
              <a:lnSpc>
                <a:spcPct val="120000"/>
              </a:lnSpc>
              <a:spcBef>
                <a:spcPts val="1000"/>
              </a:spcBef>
              <a:spcAft>
                <a:spcPts val="0"/>
              </a:spcAft>
              <a:buSzPts val="24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501" name="Google Shape;501;p73"/>
          <p:cNvSpPr txBox="1"/>
          <p:nvPr/>
        </p:nvSpPr>
        <p:spPr>
          <a:xfrm>
            <a:off x="377326" y="766120"/>
            <a:ext cx="10644867" cy="153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00">
              <a:solidFill>
                <a:schemeClr val="dk1"/>
              </a:solidFill>
              <a:latin typeface="Arial"/>
              <a:ea typeface="Arial"/>
              <a:cs typeface="Arial"/>
              <a:sym typeface="Arial"/>
            </a:endParaRPr>
          </a:p>
        </p:txBody>
      </p:sp>
      <p:pic>
        <p:nvPicPr>
          <p:cNvPr id="502" name="Google Shape;502;p73"/>
          <p:cNvPicPr preferRelativeResize="0"/>
          <p:nvPr/>
        </p:nvPicPr>
        <p:blipFill rotWithShape="1">
          <a:blip r:embed="rId3">
            <a:alphaModFix/>
          </a:blip>
          <a:srcRect b="0" l="0" r="0" t="0"/>
          <a:stretch/>
        </p:blipFill>
        <p:spPr>
          <a:xfrm>
            <a:off x="1296162" y="2992842"/>
            <a:ext cx="7772400" cy="2110486"/>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74"/>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508" name="Google Shape;508;p74"/>
          <p:cNvSpPr txBox="1"/>
          <p:nvPr>
            <p:ph idx="1" type="body"/>
          </p:nvPr>
        </p:nvSpPr>
        <p:spPr>
          <a:xfrm>
            <a:off x="287138" y="304800"/>
            <a:ext cx="11448287" cy="6394704"/>
          </a:xfrm>
          <a:prstGeom prst="rect">
            <a:avLst/>
          </a:prstGeom>
          <a:noFill/>
          <a:ln>
            <a:noFill/>
          </a:ln>
        </p:spPr>
        <p:txBody>
          <a:bodyPr anchorCtr="0" anchor="t" bIns="45700" lIns="91425" spcFirstLastPara="1" rIns="91425" wrap="square" tIns="45700">
            <a:normAutofit fontScale="92500" lnSpcReduction="10000"/>
          </a:bodyPr>
          <a:lstStyle/>
          <a:p>
            <a:pPr indent="0" lvl="0" marL="0" rtl="0" algn="ctr">
              <a:lnSpc>
                <a:spcPct val="120000"/>
              </a:lnSpc>
              <a:spcBef>
                <a:spcPts val="0"/>
              </a:spcBef>
              <a:spcAft>
                <a:spcPts val="0"/>
              </a:spcAft>
              <a:buSzPct val="100000"/>
              <a:buNone/>
            </a:pPr>
            <a:r>
              <a:rPr b="1" lang="en-IN" sz="3200" cap="none">
                <a:latin typeface="Twentieth Century"/>
                <a:ea typeface="Twentieth Century"/>
                <a:cs typeface="Twentieth Century"/>
                <a:sym typeface="Twentieth Century"/>
              </a:rPr>
              <a:t>Secondary Windows</a:t>
            </a:r>
            <a:endParaRPr/>
          </a:p>
          <a:p>
            <a:pPr indent="0" lvl="0" marL="0" rtl="0" algn="l">
              <a:lnSpc>
                <a:spcPct val="120000"/>
              </a:lnSpc>
              <a:spcBef>
                <a:spcPts val="1000"/>
              </a:spcBef>
              <a:spcAft>
                <a:spcPts val="0"/>
              </a:spcAft>
              <a:buSzPct val="100000"/>
              <a:buNone/>
            </a:pPr>
            <a:r>
              <a:rPr b="1" lang="en-IN" sz="2600" cap="none">
                <a:latin typeface="Arial"/>
                <a:ea typeface="Arial"/>
                <a:cs typeface="Arial"/>
                <a:sym typeface="Arial"/>
              </a:rPr>
              <a:t>Message boxes </a:t>
            </a:r>
            <a:endParaRPr b="1" sz="3500" cap="none"/>
          </a:p>
          <a:p>
            <a:pPr indent="0" lvl="0" marL="0" rtl="0" algn="l">
              <a:lnSpc>
                <a:spcPct val="120000"/>
              </a:lnSpc>
              <a:spcBef>
                <a:spcPts val="1000"/>
              </a:spcBef>
              <a:spcAft>
                <a:spcPts val="0"/>
              </a:spcAft>
              <a:buSzPct val="100000"/>
              <a:buChar char="•"/>
            </a:pPr>
            <a:r>
              <a:rPr lang="en-IN" sz="2400" cap="none"/>
              <a:t>Use for displaying a message about a particular situation or condition. </a:t>
            </a:r>
            <a:endParaRPr/>
          </a:p>
          <a:p>
            <a:pPr indent="0" lvl="0" marL="0" rtl="0" algn="l">
              <a:lnSpc>
                <a:spcPct val="120000"/>
              </a:lnSpc>
              <a:spcBef>
                <a:spcPts val="1000"/>
              </a:spcBef>
              <a:spcAft>
                <a:spcPts val="0"/>
              </a:spcAft>
              <a:buSzPct val="100000"/>
              <a:buChar char="•"/>
            </a:pPr>
            <a:r>
              <a:rPr lang="en-IN" sz="2400" cap="none"/>
              <a:t>Command buttons to include </a:t>
            </a:r>
            <a:endParaRPr/>
          </a:p>
          <a:p>
            <a:pPr indent="0" lvl="0" marL="0" rtl="0" algn="l">
              <a:lnSpc>
                <a:spcPct val="120000"/>
              </a:lnSpc>
              <a:spcBef>
                <a:spcPts val="1000"/>
              </a:spcBef>
              <a:spcAft>
                <a:spcPts val="0"/>
              </a:spcAft>
              <a:buSzPct val="100000"/>
              <a:buNone/>
            </a:pPr>
            <a:r>
              <a:rPr lang="en-IN" sz="2400" cap="none"/>
              <a:t>— ok.</a:t>
            </a:r>
            <a:br>
              <a:rPr lang="en-IN" sz="2400" cap="none"/>
            </a:br>
            <a:r>
              <a:rPr lang="en-IN" sz="2400" cap="none"/>
              <a:t>— Cancel.</a:t>
            </a:r>
            <a:br>
              <a:rPr lang="en-IN" sz="2400" cap="none"/>
            </a:br>
            <a:r>
              <a:rPr lang="en-IN" sz="2400" cap="none"/>
              <a:t>— Help.</a:t>
            </a:r>
            <a:br>
              <a:rPr lang="en-IN" sz="2400" cap="none"/>
            </a:br>
            <a:r>
              <a:rPr lang="en-IN" sz="2400" cap="none"/>
              <a:t>— Yes and no.</a:t>
            </a:r>
            <a:br>
              <a:rPr lang="en-IN" sz="2400" cap="none"/>
            </a:br>
            <a:r>
              <a:rPr lang="en-IN" sz="2400" cap="none"/>
              <a:t>— Stop.</a:t>
            </a:r>
            <a:br>
              <a:rPr lang="en-IN" sz="2400" cap="none"/>
            </a:br>
            <a:r>
              <a:rPr lang="en-IN" sz="2400" cap="none"/>
              <a:t>— Buttons to correct the action that caused the message box to be displayed. </a:t>
            </a:r>
            <a:endParaRPr/>
          </a:p>
          <a:p>
            <a:pPr indent="0" lvl="0" marL="0" rtl="0" algn="l">
              <a:lnSpc>
                <a:spcPct val="120000"/>
              </a:lnSpc>
              <a:spcBef>
                <a:spcPts val="1000"/>
              </a:spcBef>
              <a:spcAft>
                <a:spcPts val="0"/>
              </a:spcAft>
              <a:buSzPct val="100000"/>
              <a:buChar char="•"/>
            </a:pPr>
            <a:r>
              <a:rPr lang="en-IN" sz="2400" cap="none"/>
              <a:t>Enable the title bar close box only if the message includes a cancel button. </a:t>
            </a:r>
            <a:endParaRPr/>
          </a:p>
          <a:p>
            <a:pPr indent="0" lvl="0" marL="0" rtl="0" algn="l">
              <a:lnSpc>
                <a:spcPct val="120000"/>
              </a:lnSpc>
              <a:spcBef>
                <a:spcPts val="1000"/>
              </a:spcBef>
              <a:spcAft>
                <a:spcPts val="0"/>
              </a:spcAft>
              <a:buSzPct val="100000"/>
              <a:buChar char="•"/>
            </a:pPr>
            <a:r>
              <a:rPr lang="en-IN" sz="2400" cap="none"/>
              <a:t>Designate the most frequent or least destructive option as the default command  Button. </a:t>
            </a:r>
            <a:endParaRPr/>
          </a:p>
          <a:p>
            <a:pPr indent="0" lvl="0" marL="0" rtl="0" algn="just">
              <a:lnSpc>
                <a:spcPct val="120000"/>
              </a:lnSpc>
              <a:spcBef>
                <a:spcPts val="1000"/>
              </a:spcBef>
              <a:spcAft>
                <a:spcPts val="0"/>
              </a:spcAft>
              <a:buSzPct val="100000"/>
              <a:buNone/>
            </a:pPr>
            <a:br>
              <a:rPr lang="en-IN" sz="2400" cap="none">
                <a:latin typeface="Twentieth Century"/>
                <a:ea typeface="Twentieth Century"/>
                <a:cs typeface="Twentieth Century"/>
                <a:sym typeface="Twentieth Century"/>
              </a:rPr>
            </a:br>
            <a:endParaRPr sz="1100" cap="none">
              <a:latin typeface="Twentieth Century"/>
              <a:ea typeface="Twentieth Century"/>
              <a:cs typeface="Twentieth Century"/>
              <a:sym typeface="Twentieth Century"/>
            </a:endParaRPr>
          </a:p>
        </p:txBody>
      </p:sp>
      <p:sp>
        <p:nvSpPr>
          <p:cNvPr id="509" name="Google Shape;509;p74"/>
          <p:cNvSpPr txBox="1"/>
          <p:nvPr/>
        </p:nvSpPr>
        <p:spPr>
          <a:xfrm>
            <a:off x="377326" y="766120"/>
            <a:ext cx="10644867" cy="153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400">
              <a:solidFill>
                <a:schemeClr val="dk1"/>
              </a:solidFill>
              <a:latin typeface="Arial"/>
              <a:ea typeface="Arial"/>
              <a:cs typeface="Arial"/>
              <a:sym typeface="Arial"/>
            </a:endParaRPr>
          </a:p>
        </p:txBody>
      </p:sp>
      <p:pic>
        <p:nvPicPr>
          <p:cNvPr id="510" name="Google Shape;510;p74"/>
          <p:cNvPicPr preferRelativeResize="0"/>
          <p:nvPr/>
        </p:nvPicPr>
        <p:blipFill rotWithShape="1">
          <a:blip r:embed="rId3">
            <a:alphaModFix/>
          </a:blip>
          <a:srcRect b="0" l="0" r="0" t="0"/>
          <a:stretch/>
        </p:blipFill>
        <p:spPr>
          <a:xfrm>
            <a:off x="4695952" y="1830873"/>
            <a:ext cx="6604000" cy="20701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5"/>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516" name="Google Shape;516;p75"/>
          <p:cNvSpPr txBox="1"/>
          <p:nvPr>
            <p:ph idx="1" type="body"/>
          </p:nvPr>
        </p:nvSpPr>
        <p:spPr>
          <a:xfrm>
            <a:off x="371856" y="13737"/>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4000"/>
              <a:buNone/>
            </a:pPr>
            <a:r>
              <a:rPr b="1" lang="en-IN" sz="4000" cap="none"/>
              <a:t>Secondary Windows</a:t>
            </a:r>
            <a:br>
              <a:rPr lang="en-IN" sz="4000" cap="none"/>
            </a:br>
            <a:r>
              <a:rPr b="1" lang="en-IN" sz="2400" cap="none"/>
              <a:t>What is a palette window?</a:t>
            </a:r>
            <a:endParaRPr/>
          </a:p>
          <a:p>
            <a:pPr indent="-228600" lvl="0" marL="228600" rtl="0" algn="l">
              <a:lnSpc>
                <a:spcPct val="120000"/>
              </a:lnSpc>
              <a:spcBef>
                <a:spcPts val="1000"/>
              </a:spcBef>
              <a:spcAft>
                <a:spcPts val="0"/>
              </a:spcAft>
              <a:buSzPts val="2400"/>
              <a:buFont typeface="Arial"/>
              <a:buChar char="•"/>
            </a:pPr>
            <a:r>
              <a:rPr b="1" lang="en-IN" sz="2400" cap="none"/>
              <a:t>Imagine </a:t>
            </a:r>
            <a:r>
              <a:rPr lang="en-IN" sz="2400" cap="none"/>
              <a:t>you’re doing an art project, and you have a small box with all your tools—like brushes, paints, and pencils—right next to you. A </a:t>
            </a:r>
            <a:r>
              <a:rPr b="1" lang="en-IN" sz="2400" cap="none"/>
              <a:t>palette window</a:t>
            </a:r>
            <a:r>
              <a:rPr lang="en-IN" sz="2400" cap="none"/>
              <a:t> in software is like that toolbox. It’s a small window that contains a set of controls or tools that you can use while working on something else. </a:t>
            </a:r>
            <a:endParaRPr/>
          </a:p>
          <a:p>
            <a:pPr indent="-228600" lvl="0" marL="228600" rtl="0" algn="l">
              <a:lnSpc>
                <a:spcPct val="120000"/>
              </a:lnSpc>
              <a:spcBef>
                <a:spcPts val="1000"/>
              </a:spcBef>
              <a:spcAft>
                <a:spcPts val="0"/>
              </a:spcAft>
              <a:buSzPts val="2400"/>
              <a:buChar char="•"/>
            </a:pPr>
            <a:r>
              <a:rPr lang="en-IN" sz="2400" cap="none"/>
              <a:t>Palette windows are distinguished by their visual appearance, a collection of images, colors or patterns. The title bar for a palette window is shorter and includes only a close button. </a:t>
            </a:r>
            <a:endParaRPr/>
          </a:p>
          <a:p>
            <a:pPr indent="-228600" lvl="0" marL="228600" rtl="0" algn="l">
              <a:lnSpc>
                <a:spcPct val="120000"/>
              </a:lnSpc>
              <a:spcBef>
                <a:spcPts val="1000"/>
              </a:spcBef>
              <a:spcAft>
                <a:spcPts val="0"/>
              </a:spcAft>
              <a:buSzPts val="1800"/>
              <a:buChar char="•"/>
            </a:pPr>
            <a:r>
              <a:rPr lang="en-IN" sz="1800">
                <a:latin typeface="Palatino"/>
                <a:ea typeface="Palatino"/>
                <a:cs typeface="Palatino"/>
                <a:sym typeface="Palatino"/>
              </a:rPr>
              <a:t>A </a:t>
            </a:r>
            <a:r>
              <a:rPr lang="en-IN" sz="2400" cap="none"/>
              <a:t>palette window can be defined as fixed in size, or, more typically, resizable by the user. </a:t>
            </a:r>
            <a:endParaRPr/>
          </a:p>
          <a:p>
            <a:pPr indent="-76200" lvl="0" marL="228600" rtl="0" algn="l">
              <a:lnSpc>
                <a:spcPct val="120000"/>
              </a:lnSpc>
              <a:spcBef>
                <a:spcPts val="1000"/>
              </a:spcBef>
              <a:spcAft>
                <a:spcPts val="0"/>
              </a:spcAft>
              <a:buSzPts val="2400"/>
              <a:buFont typeface="Arial"/>
              <a:buNone/>
            </a:pPr>
            <a:r>
              <a:t/>
            </a:r>
            <a:endParaRPr sz="2400" cap="none"/>
          </a:p>
          <a:p>
            <a:pPr indent="0" lvl="0" marL="0" rtl="0" algn="just">
              <a:lnSpc>
                <a:spcPct val="120000"/>
              </a:lnSpc>
              <a:spcBef>
                <a:spcPts val="1000"/>
              </a:spcBef>
              <a:spcAft>
                <a:spcPts val="0"/>
              </a:spcAft>
              <a:buSzPts val="1800"/>
              <a:buNone/>
            </a:pPr>
            <a:r>
              <a:t/>
            </a:r>
            <a:endParaRPr sz="1800" cap="none"/>
          </a:p>
        </p:txBody>
      </p:sp>
      <p:pic>
        <p:nvPicPr>
          <p:cNvPr id="517" name="Google Shape;517;p75"/>
          <p:cNvPicPr preferRelativeResize="0"/>
          <p:nvPr/>
        </p:nvPicPr>
        <p:blipFill rotWithShape="1">
          <a:blip r:embed="rId3">
            <a:alphaModFix/>
          </a:blip>
          <a:srcRect b="0" l="0" r="0" t="0"/>
          <a:stretch/>
        </p:blipFill>
        <p:spPr>
          <a:xfrm>
            <a:off x="2740777" y="5193792"/>
            <a:ext cx="7467600" cy="180238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76"/>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523" name="Google Shape;523;p76"/>
          <p:cNvSpPr txBox="1"/>
          <p:nvPr>
            <p:ph idx="1" type="body"/>
          </p:nvPr>
        </p:nvSpPr>
        <p:spPr>
          <a:xfrm>
            <a:off x="371856" y="13737"/>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4000"/>
              <a:buNone/>
            </a:pPr>
            <a:r>
              <a:rPr b="1" lang="en-IN" sz="4000" cap="none"/>
              <a:t>Secondary Windows</a:t>
            </a:r>
            <a:br>
              <a:rPr lang="en-IN" sz="4000" cap="none"/>
            </a:br>
            <a:r>
              <a:rPr b="0" lang="en-IN" sz="3600" cap="none">
                <a:latin typeface="Twentieth Century"/>
                <a:ea typeface="Twentieth Century"/>
                <a:cs typeface="Twentieth Century"/>
                <a:sym typeface="Twentieth Century"/>
              </a:rPr>
              <a:t>Pop-up windows </a:t>
            </a:r>
            <a:endParaRPr sz="4800" cap="none">
              <a:latin typeface="Twentieth Century"/>
              <a:ea typeface="Twentieth Century"/>
              <a:cs typeface="Twentieth Century"/>
              <a:sym typeface="Twentieth Century"/>
            </a:endParaRPr>
          </a:p>
          <a:p>
            <a:pPr indent="-228600" lvl="1" marL="6858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Use pop-up windows to </a:t>
            </a:r>
            <a:endParaRPr sz="1400" cap="none">
              <a:latin typeface="Twentieth Century"/>
              <a:ea typeface="Twentieth Century"/>
              <a:cs typeface="Twentieth Century"/>
              <a:sym typeface="Twentieth Century"/>
            </a:endParaRPr>
          </a:p>
          <a:p>
            <a:pPr indent="-228600" lvl="2" marL="11430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  display additional information when an abbreviated form of the information is </a:t>
            </a:r>
            <a:endParaRPr sz="1400" cap="none">
              <a:latin typeface="Twentieth Century"/>
              <a:ea typeface="Twentieth Century"/>
              <a:cs typeface="Twentieth Century"/>
              <a:sym typeface="Twentieth Century"/>
            </a:endParaRPr>
          </a:p>
          <a:p>
            <a:pPr indent="-228600" lvl="2" marL="11430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The main presentation. </a:t>
            </a:r>
            <a:endParaRPr sz="1400" cap="none">
              <a:latin typeface="Twentieth Century"/>
              <a:ea typeface="Twentieth Century"/>
              <a:cs typeface="Twentieth Century"/>
              <a:sym typeface="Twentieth Century"/>
            </a:endParaRPr>
          </a:p>
          <a:p>
            <a:pPr indent="-228600" lvl="2" marL="11430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  Collect secondary information. </a:t>
            </a:r>
            <a:endParaRPr sz="1400" cap="none">
              <a:latin typeface="Twentieth Century"/>
              <a:ea typeface="Twentieth Century"/>
              <a:cs typeface="Twentieth Century"/>
              <a:sym typeface="Twentieth Century"/>
            </a:endParaRPr>
          </a:p>
          <a:p>
            <a:pPr indent="-228600" lvl="2" marL="11430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  Display textual labels for graphical controls. </a:t>
            </a:r>
            <a:endParaRPr sz="1400" cap="none">
              <a:latin typeface="Twentieth Century"/>
              <a:ea typeface="Twentieth Century"/>
              <a:cs typeface="Twentieth Century"/>
              <a:sym typeface="Twentieth Century"/>
            </a:endParaRPr>
          </a:p>
          <a:p>
            <a:pPr indent="-228600" lvl="2" marL="11430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  Display context-sensitive help information. </a:t>
            </a:r>
            <a:endParaRPr sz="1400" cap="none">
              <a:latin typeface="Twentieth Century"/>
              <a:ea typeface="Twentieth Century"/>
              <a:cs typeface="Twentieth Century"/>
              <a:sym typeface="Twentieth Century"/>
            </a:endParaRPr>
          </a:p>
          <a:p>
            <a:pPr indent="-228600" lvl="1" marL="6858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Present the pop-up at the front of the screen. </a:t>
            </a:r>
            <a:endParaRPr sz="1400" cap="none">
              <a:latin typeface="Twentieth Century"/>
              <a:ea typeface="Twentieth Century"/>
              <a:cs typeface="Twentieth Century"/>
              <a:sym typeface="Twentieth Century"/>
            </a:endParaRPr>
          </a:p>
          <a:p>
            <a:pPr indent="-228600" lvl="1" marL="6858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Make the pop-up one-quarter to one-third of the window size. </a:t>
            </a:r>
            <a:endParaRPr sz="1400" cap="none">
              <a:latin typeface="Twentieth Century"/>
              <a:ea typeface="Twentieth Century"/>
              <a:cs typeface="Twentieth Century"/>
              <a:sym typeface="Twentieth Century"/>
            </a:endParaRPr>
          </a:p>
          <a:p>
            <a:pPr indent="-228600" lvl="1" marL="6858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Provide ok or save and cancel buttons. </a:t>
            </a:r>
            <a:endParaRPr sz="1400" cap="none">
              <a:latin typeface="Twentieth Century"/>
              <a:ea typeface="Twentieth Century"/>
              <a:cs typeface="Twentieth Century"/>
              <a:sym typeface="Twentieth Century"/>
            </a:endParaRPr>
          </a:p>
          <a:p>
            <a:pPr indent="-228600" lvl="1" marL="685800" rtl="0" algn="l">
              <a:lnSpc>
                <a:spcPct val="120000"/>
              </a:lnSpc>
              <a:spcBef>
                <a:spcPts val="500"/>
              </a:spcBef>
              <a:spcAft>
                <a:spcPts val="0"/>
              </a:spcAft>
              <a:buSzPts val="2000"/>
              <a:buChar char="•"/>
            </a:pPr>
            <a:r>
              <a:rPr lang="en-IN" sz="2000" cap="none">
                <a:latin typeface="Twentieth Century"/>
                <a:ea typeface="Twentieth Century"/>
                <a:cs typeface="Twentieth Century"/>
                <a:sym typeface="Twentieth Century"/>
              </a:rPr>
              <a:t>Never display unsolicited pop-up windows. </a:t>
            </a:r>
            <a:endParaRPr sz="1400" cap="none">
              <a:latin typeface="Twentieth Century"/>
              <a:ea typeface="Twentieth Century"/>
              <a:cs typeface="Twentieth Century"/>
              <a:sym typeface="Twentieth Century"/>
            </a:endParaRPr>
          </a:p>
          <a:p>
            <a:pPr indent="-76200" lvl="0" marL="228600" rtl="0" algn="l">
              <a:lnSpc>
                <a:spcPct val="120000"/>
              </a:lnSpc>
              <a:spcBef>
                <a:spcPts val="1000"/>
              </a:spcBef>
              <a:spcAft>
                <a:spcPts val="0"/>
              </a:spcAft>
              <a:buSzPts val="2400"/>
              <a:buFont typeface="Arial"/>
              <a:buNone/>
            </a:pPr>
            <a:r>
              <a:t/>
            </a:r>
            <a:endParaRPr sz="2400" cap="none"/>
          </a:p>
          <a:p>
            <a:pPr indent="0" lvl="0" marL="0" rtl="0" algn="just">
              <a:lnSpc>
                <a:spcPct val="120000"/>
              </a:lnSpc>
              <a:spcBef>
                <a:spcPts val="1000"/>
              </a:spcBef>
              <a:spcAft>
                <a:spcPts val="0"/>
              </a:spcAft>
              <a:buSzPts val="1800"/>
              <a:buNone/>
            </a:pPr>
            <a:r>
              <a:t/>
            </a:r>
            <a:endParaRPr sz="1800" cap="none"/>
          </a:p>
        </p:txBody>
      </p:sp>
      <p:pic>
        <p:nvPicPr>
          <p:cNvPr id="524" name="Google Shape;524;p76"/>
          <p:cNvPicPr preferRelativeResize="0"/>
          <p:nvPr/>
        </p:nvPicPr>
        <p:blipFill rotWithShape="1">
          <a:blip r:embed="rId3">
            <a:alphaModFix/>
          </a:blip>
          <a:srcRect b="0" l="0" r="0" t="0"/>
          <a:stretch/>
        </p:blipFill>
        <p:spPr>
          <a:xfrm>
            <a:off x="6449568" y="2147887"/>
            <a:ext cx="5867400" cy="25622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77"/>
          <p:cNvSpPr txBox="1"/>
          <p:nvPr>
            <p:ph type="title"/>
          </p:nvPr>
        </p:nvSpPr>
        <p:spPr>
          <a:xfrm>
            <a:off x="1169807" y="158496"/>
            <a:ext cx="10364451" cy="159617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cap="none">
                <a:latin typeface="Twentieth Century"/>
                <a:ea typeface="Twentieth Century"/>
                <a:cs typeface="Twentieth Century"/>
                <a:sym typeface="Twentieth Century"/>
              </a:rPr>
            </a:br>
            <a:br>
              <a:rPr lang="en-IN" sz="4400"/>
            </a:br>
            <a:endParaRPr sz="4400"/>
          </a:p>
        </p:txBody>
      </p:sp>
      <p:sp>
        <p:nvSpPr>
          <p:cNvPr id="530" name="Google Shape;530;p77"/>
          <p:cNvSpPr txBox="1"/>
          <p:nvPr>
            <p:ph idx="1" type="body"/>
          </p:nvPr>
        </p:nvSpPr>
        <p:spPr>
          <a:xfrm>
            <a:off x="371856" y="13737"/>
            <a:ext cx="11448287" cy="6394704"/>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4000"/>
              <a:buNone/>
            </a:pPr>
            <a:r>
              <a:rPr b="1" lang="en-IN" sz="4000" cap="none"/>
              <a:t>Secondary Windows</a:t>
            </a:r>
            <a:br>
              <a:rPr lang="en-IN" sz="4000" cap="none"/>
            </a:br>
            <a:r>
              <a:rPr b="1" lang="en-IN" sz="2400" cap="none"/>
              <a:t>What is a palette window?</a:t>
            </a:r>
            <a:endParaRPr/>
          </a:p>
          <a:p>
            <a:pPr indent="-228600" lvl="0" marL="228600" rtl="0" algn="l">
              <a:lnSpc>
                <a:spcPct val="120000"/>
              </a:lnSpc>
              <a:spcBef>
                <a:spcPts val="1000"/>
              </a:spcBef>
              <a:spcAft>
                <a:spcPts val="0"/>
              </a:spcAft>
              <a:buSzPts val="2400"/>
              <a:buFont typeface="Arial"/>
              <a:buChar char="•"/>
            </a:pPr>
            <a:r>
              <a:rPr b="1" lang="en-IN" sz="2400" cap="none"/>
              <a:t>Imagine </a:t>
            </a:r>
            <a:r>
              <a:rPr lang="en-IN" sz="2400" cap="none"/>
              <a:t>you’re doing an art project, and you have a small box with all your tools—like brushes, paints, and pencils—right next to you. A </a:t>
            </a:r>
            <a:r>
              <a:rPr b="1" lang="en-IN" sz="2400" cap="none"/>
              <a:t>palette window</a:t>
            </a:r>
            <a:r>
              <a:rPr lang="en-IN" sz="2400" cap="none"/>
              <a:t> in software is like that toolbox. It’s a small window that contains a set of controls or tools that you can use while working on something else. </a:t>
            </a:r>
            <a:endParaRPr/>
          </a:p>
          <a:p>
            <a:pPr indent="-228600" lvl="0" marL="228600" rtl="0" algn="l">
              <a:lnSpc>
                <a:spcPct val="120000"/>
              </a:lnSpc>
              <a:spcBef>
                <a:spcPts val="1000"/>
              </a:spcBef>
              <a:spcAft>
                <a:spcPts val="0"/>
              </a:spcAft>
              <a:buSzPts val="2400"/>
              <a:buChar char="•"/>
            </a:pPr>
            <a:r>
              <a:rPr lang="en-IN" sz="2400" cap="none"/>
              <a:t>Palette windows are distinguished by their visual appearance, a collection of images, colors or patterns. The title bar for a palette window is shorter and includes only a close button. </a:t>
            </a:r>
            <a:endParaRPr/>
          </a:p>
          <a:p>
            <a:pPr indent="-228600" lvl="0" marL="228600" rtl="0" algn="l">
              <a:lnSpc>
                <a:spcPct val="120000"/>
              </a:lnSpc>
              <a:spcBef>
                <a:spcPts val="1000"/>
              </a:spcBef>
              <a:spcAft>
                <a:spcPts val="0"/>
              </a:spcAft>
              <a:buSzPts val="1800"/>
              <a:buChar char="•"/>
            </a:pPr>
            <a:r>
              <a:rPr lang="en-IN" sz="1800">
                <a:latin typeface="Palatino"/>
                <a:ea typeface="Palatino"/>
                <a:cs typeface="Palatino"/>
                <a:sym typeface="Palatino"/>
              </a:rPr>
              <a:t>A </a:t>
            </a:r>
            <a:r>
              <a:rPr lang="en-IN" sz="2400" cap="none"/>
              <a:t>palette window can be defined as fixed in size, or, more typically, resizable by the user. </a:t>
            </a:r>
            <a:endParaRPr/>
          </a:p>
          <a:p>
            <a:pPr indent="-76200" lvl="0" marL="228600" rtl="0" algn="l">
              <a:lnSpc>
                <a:spcPct val="120000"/>
              </a:lnSpc>
              <a:spcBef>
                <a:spcPts val="1000"/>
              </a:spcBef>
              <a:spcAft>
                <a:spcPts val="0"/>
              </a:spcAft>
              <a:buSzPts val="2400"/>
              <a:buFont typeface="Arial"/>
              <a:buNone/>
            </a:pPr>
            <a:r>
              <a:t/>
            </a:r>
            <a:endParaRPr sz="2400" cap="none"/>
          </a:p>
          <a:p>
            <a:pPr indent="0" lvl="0" marL="0" rtl="0" algn="just">
              <a:lnSpc>
                <a:spcPct val="120000"/>
              </a:lnSpc>
              <a:spcBef>
                <a:spcPts val="1000"/>
              </a:spcBef>
              <a:spcAft>
                <a:spcPts val="0"/>
              </a:spcAft>
              <a:buSzPts val="1800"/>
              <a:buNone/>
            </a:pPr>
            <a:r>
              <a:t/>
            </a:r>
            <a:endParaRPr sz="1800" cap="none"/>
          </a:p>
        </p:txBody>
      </p:sp>
      <p:pic>
        <p:nvPicPr>
          <p:cNvPr id="531" name="Google Shape;531;p77"/>
          <p:cNvPicPr preferRelativeResize="0"/>
          <p:nvPr/>
        </p:nvPicPr>
        <p:blipFill rotWithShape="1">
          <a:blip r:embed="rId3">
            <a:alphaModFix/>
          </a:blip>
          <a:srcRect b="0" l="0" r="0" t="0"/>
          <a:stretch/>
        </p:blipFill>
        <p:spPr>
          <a:xfrm>
            <a:off x="2740777" y="5193792"/>
            <a:ext cx="7467600" cy="18023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4"/>
          <p:cNvSpPr txBox="1"/>
          <p:nvPr>
            <p:ph type="title"/>
          </p:nvPr>
        </p:nvSpPr>
        <p:spPr>
          <a:xfrm>
            <a:off x="613736" y="-42661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en-IN" sz="3200" cap="none"/>
              <a:t>Advantages </a:t>
            </a:r>
            <a:endParaRPr/>
          </a:p>
        </p:txBody>
      </p:sp>
      <p:sp>
        <p:nvSpPr>
          <p:cNvPr id="186" name="Google Shape;186;p24"/>
          <p:cNvSpPr txBox="1"/>
          <p:nvPr>
            <p:ph idx="1" type="body"/>
          </p:nvPr>
        </p:nvSpPr>
        <p:spPr>
          <a:xfrm>
            <a:off x="614361" y="714375"/>
            <a:ext cx="10363826" cy="5972175"/>
          </a:xfrm>
          <a:prstGeom prst="rect">
            <a:avLst/>
          </a:prstGeom>
          <a:noFill/>
          <a:ln>
            <a:noFill/>
          </a:ln>
        </p:spPr>
        <p:txBody>
          <a:bodyPr anchorCtr="0" anchor="t" bIns="45700" lIns="91425" spcFirstLastPara="1" rIns="91425" wrap="square" tIns="45700">
            <a:normAutofit fontScale="55000" lnSpcReduction="20000"/>
          </a:bodyPr>
          <a:lstStyle/>
          <a:p>
            <a:pPr indent="-228600" lvl="0" marL="228600" rtl="0" algn="l">
              <a:lnSpc>
                <a:spcPct val="120000"/>
              </a:lnSpc>
              <a:spcBef>
                <a:spcPts val="0"/>
              </a:spcBef>
              <a:spcAft>
                <a:spcPts val="0"/>
              </a:spcAft>
              <a:buSzPct val="100000"/>
              <a:buChar char="•"/>
            </a:pPr>
            <a:r>
              <a:rPr b="1" lang="en-IN" sz="5100" cap="none"/>
              <a:t>Sequential Presentation of Information:</a:t>
            </a:r>
            <a:endParaRPr/>
          </a:p>
          <a:p>
            <a:pPr indent="-228600" lvl="0" marL="228600" rtl="0" algn="just">
              <a:lnSpc>
                <a:spcPct val="120000"/>
              </a:lnSpc>
              <a:spcBef>
                <a:spcPts val="1000"/>
              </a:spcBef>
              <a:spcAft>
                <a:spcPts val="0"/>
              </a:spcAft>
              <a:buSzPct val="100000"/>
              <a:buChar char="•"/>
            </a:pPr>
            <a:r>
              <a:rPr lang="en-IN" sz="5100" cap="none"/>
              <a:t>Windows can guide users through a process step by step. As users complete one step, new windows appear to gather further details. This approach is useful for tasks that have multiple steps, such as filling out an insurance application where different types of coverage require specific information.</a:t>
            </a:r>
            <a:endParaRPr/>
          </a:p>
          <a:p>
            <a:pPr indent="-228600" lvl="0" marL="228600" rtl="0" algn="l">
              <a:lnSpc>
                <a:spcPct val="120000"/>
              </a:lnSpc>
              <a:spcBef>
                <a:spcPts val="1000"/>
              </a:spcBef>
              <a:spcAft>
                <a:spcPts val="0"/>
              </a:spcAft>
              <a:buSzPct val="100000"/>
              <a:buChar char="•"/>
            </a:pPr>
            <a:r>
              <a:rPr b="1" lang="en-IN" sz="5100" cap="none"/>
              <a:t>Access to Different Sources of Information:</a:t>
            </a:r>
            <a:endParaRPr/>
          </a:p>
          <a:p>
            <a:pPr indent="-228600" lvl="0" marL="228600" rtl="0" algn="just">
              <a:lnSpc>
                <a:spcPct val="120000"/>
              </a:lnSpc>
              <a:spcBef>
                <a:spcPts val="1000"/>
              </a:spcBef>
              <a:spcAft>
                <a:spcPts val="0"/>
              </a:spcAft>
              <a:buSzPct val="100000"/>
              <a:buChar char="•"/>
            </a:pPr>
            <a:r>
              <a:rPr lang="en-IN" sz="5100" cap="none"/>
              <a:t>Windows allow users to access and view information from multiple sources at the same time. This is particularly useful for tasks that require comparing or referencing different pieces of information, such as a travel agent comparing destinations or a writer referencing multiple parts of a text.</a:t>
            </a:r>
            <a:endParaRPr/>
          </a:p>
          <a:p>
            <a:pPr indent="-130810"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116840"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7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537" name="Google Shape;537;p78"/>
          <p:cNvPicPr preferRelativeResize="0"/>
          <p:nvPr>
            <p:ph idx="1" type="body"/>
          </p:nvPr>
        </p:nvPicPr>
        <p:blipFill rotWithShape="1">
          <a:blip r:embed="rId3">
            <a:alphaModFix/>
          </a:blip>
          <a:srcRect b="0" l="0" r="0" t="0"/>
          <a:stretch/>
        </p:blipFill>
        <p:spPr>
          <a:xfrm>
            <a:off x="913774" y="618517"/>
            <a:ext cx="10497311" cy="537667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7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t/>
            </a:r>
            <a:endParaRPr/>
          </a:p>
        </p:txBody>
      </p:sp>
      <p:pic>
        <p:nvPicPr>
          <p:cNvPr id="543" name="Google Shape;543;p79"/>
          <p:cNvPicPr preferRelativeResize="0"/>
          <p:nvPr>
            <p:ph idx="1" type="body"/>
          </p:nvPr>
        </p:nvPicPr>
        <p:blipFill rotWithShape="1">
          <a:blip r:embed="rId3">
            <a:alphaModFix/>
          </a:blip>
          <a:srcRect b="0" l="0" r="0" t="0"/>
          <a:stretch/>
        </p:blipFill>
        <p:spPr>
          <a:xfrm>
            <a:off x="658369" y="618516"/>
            <a:ext cx="11216640" cy="603831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80"/>
          <p:cNvSpPr txBox="1"/>
          <p:nvPr>
            <p:ph type="title"/>
          </p:nvPr>
        </p:nvSpPr>
        <p:spPr>
          <a:xfrm>
            <a:off x="804047" y="188976"/>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sz="3600" cap="none">
                <a:latin typeface="Twentieth Century"/>
                <a:ea typeface="Twentieth Century"/>
                <a:cs typeface="Twentieth Century"/>
                <a:sym typeface="Twentieth Century"/>
              </a:rPr>
              <a:t>Selection Of Device Based Controls.</a:t>
            </a:r>
            <a:br>
              <a:rPr lang="en-IN" cap="none">
                <a:latin typeface="Twentieth Century"/>
                <a:ea typeface="Twentieth Century"/>
                <a:cs typeface="Twentieth Century"/>
                <a:sym typeface="Twentieth Century"/>
              </a:rPr>
            </a:br>
            <a:r>
              <a:rPr b="0" lang="en-IN" sz="3200" cap="none"/>
              <a:t>Characteristics of input devices </a:t>
            </a:r>
            <a:br>
              <a:rPr lang="en-IN" sz="4800" cap="none"/>
            </a:br>
            <a:endParaRPr/>
          </a:p>
        </p:txBody>
      </p:sp>
      <p:sp>
        <p:nvSpPr>
          <p:cNvPr id="549" name="Google Shape;549;p80"/>
          <p:cNvSpPr txBox="1"/>
          <p:nvPr>
            <p:ph idx="1" type="body"/>
          </p:nvPr>
        </p:nvSpPr>
        <p:spPr>
          <a:xfrm>
            <a:off x="913774" y="1207008"/>
            <a:ext cx="10363826" cy="5462016"/>
          </a:xfrm>
          <a:prstGeom prst="rect">
            <a:avLst/>
          </a:prstGeom>
          <a:noFill/>
          <a:ln>
            <a:noFill/>
          </a:ln>
        </p:spPr>
        <p:txBody>
          <a:bodyPr anchorCtr="0" anchor="t" bIns="45700" lIns="91425" spcFirstLastPara="1" rIns="91425" wrap="square" tIns="45700">
            <a:normAutofit/>
          </a:bodyPr>
          <a:lstStyle/>
          <a:p>
            <a:pPr indent="0" lvl="0" marL="0" rtl="0" algn="just">
              <a:lnSpc>
                <a:spcPct val="120000"/>
              </a:lnSpc>
              <a:spcBef>
                <a:spcPts val="0"/>
              </a:spcBef>
              <a:spcAft>
                <a:spcPts val="0"/>
              </a:spcAft>
              <a:buSzPts val="2600"/>
              <a:buNone/>
            </a:pPr>
            <a:r>
              <a:rPr lang="en-IN" sz="2600" cap="none"/>
              <a:t>Several specific tasks are performed using today’s systems: </a:t>
            </a:r>
            <a:endParaRPr sz="58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point at an object on the screen.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select the object or identify it as the focus of attention.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drag an object across the screen.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draw something free-form on the screen.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track or follow a moving object.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orient or position an object. </a:t>
            </a:r>
            <a:endParaRPr sz="5200" cap="none"/>
          </a:p>
          <a:p>
            <a:pPr indent="-285750" lvl="1" marL="742950" rtl="0" algn="just">
              <a:lnSpc>
                <a:spcPct val="120000"/>
              </a:lnSpc>
              <a:spcBef>
                <a:spcPts val="500"/>
              </a:spcBef>
              <a:spcAft>
                <a:spcPts val="0"/>
              </a:spcAft>
              <a:buSzPts val="1500"/>
              <a:buFont typeface="Arial"/>
              <a:buChar char="•"/>
            </a:pPr>
            <a:r>
              <a:rPr lang="en-IN" sz="1500" cap="none"/>
              <a:t>■■  </a:t>
            </a:r>
            <a:r>
              <a:rPr lang="en-IN" sz="2600" cap="none"/>
              <a:t>To enter or manipulate data or information. </a:t>
            </a:r>
            <a:endParaRPr sz="5200" cap="none"/>
          </a:p>
          <a:p>
            <a:pPr indent="0" lvl="0" marL="228600" rtl="0" algn="l">
              <a:lnSpc>
                <a:spcPct val="120000"/>
              </a:lnSpc>
              <a:spcBef>
                <a:spcPts val="1000"/>
              </a:spcBef>
              <a:spcAft>
                <a:spcPts val="0"/>
              </a:spcAft>
              <a:buSzPts val="3600"/>
              <a:buNone/>
            </a:pPr>
            <a:r>
              <a:t/>
            </a:r>
            <a:endParaRPr sz="3600" cap="none"/>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8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sz="3600" cap="none">
                <a:latin typeface="Twentieth Century"/>
                <a:ea typeface="Twentieth Century"/>
                <a:cs typeface="Twentieth Century"/>
                <a:sym typeface="Twentieth Century"/>
              </a:rPr>
              <a:t>Selection Of Device Based Controls.</a:t>
            </a:r>
            <a:br>
              <a:rPr lang="en-IN" sz="3600" cap="none">
                <a:latin typeface="Twentieth Century"/>
                <a:ea typeface="Twentieth Century"/>
                <a:cs typeface="Twentieth Century"/>
                <a:sym typeface="Twentieth Century"/>
              </a:rPr>
            </a:br>
            <a:endParaRPr/>
          </a:p>
        </p:txBody>
      </p:sp>
      <p:sp>
        <p:nvSpPr>
          <p:cNvPr id="555" name="Google Shape;555;p81"/>
          <p:cNvSpPr txBox="1"/>
          <p:nvPr>
            <p:ph idx="1" type="body"/>
          </p:nvPr>
        </p:nvSpPr>
        <p:spPr>
          <a:xfrm>
            <a:off x="913774" y="1694688"/>
            <a:ext cx="10363826" cy="409651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120000"/>
              </a:lnSpc>
              <a:spcBef>
                <a:spcPts val="0"/>
              </a:spcBef>
              <a:spcAft>
                <a:spcPts val="0"/>
              </a:spcAft>
              <a:buSzPts val="2000"/>
              <a:buNone/>
            </a:pPr>
            <a:r>
              <a:rPr b="1" lang="en-IN">
                <a:solidFill>
                  <a:srgbClr val="FF0000"/>
                </a:solidFill>
                <a:latin typeface="Gill Sans"/>
                <a:ea typeface="Gill Sans"/>
                <a:cs typeface="Gill Sans"/>
                <a:sym typeface="Gill Sans"/>
              </a:rPr>
              <a:t>INPUT DEVICES </a:t>
            </a:r>
            <a:endParaRPr b="1" sz="2400">
              <a:solidFill>
                <a:srgbClr val="FF0000"/>
              </a:solidFill>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TRACKBALL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JOYSTICK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GRAPHIC TABLET OR TRACKPAD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TOUCH SCREEN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LIGHT PEN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VOICE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MOUSE </a:t>
            </a:r>
            <a:endParaRPr>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a:latin typeface="Gill Sans"/>
                <a:ea typeface="Gill Sans"/>
                <a:cs typeface="Gill Sans"/>
                <a:sym typeface="Gill Sans"/>
              </a:rPr>
              <a:t>■■  KEYBOARD </a:t>
            </a:r>
            <a:endParaRPr>
              <a:latin typeface="Gill Sans"/>
              <a:ea typeface="Gill Sans"/>
              <a:cs typeface="Gill Sans"/>
              <a:sym typeface="Gill Sans"/>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82"/>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61" name="Google Shape;561;p82"/>
          <p:cNvSpPr txBox="1"/>
          <p:nvPr>
            <p:ph idx="1" type="body"/>
          </p:nvPr>
        </p:nvSpPr>
        <p:spPr>
          <a:xfrm>
            <a:off x="85344" y="0"/>
            <a:ext cx="12106656" cy="3424107"/>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2800"/>
              <a:buNone/>
            </a:pPr>
            <a:r>
              <a:rPr b="1" i="1" lang="en-IN" sz="2800" cap="none">
                <a:solidFill>
                  <a:srgbClr val="FF0000"/>
                </a:solidFill>
              </a:rPr>
              <a:t>Trackball</a:t>
            </a:r>
            <a:endParaRPr b="1" i="1" sz="1600" cap="none">
              <a:solidFill>
                <a:srgbClr val="FF0000"/>
              </a:solidFill>
            </a:endParaRPr>
          </a:p>
          <a:p>
            <a:pPr indent="0" lvl="0" marL="0" rtl="0" algn="l">
              <a:lnSpc>
                <a:spcPct val="120000"/>
              </a:lnSpc>
              <a:spcBef>
                <a:spcPts val="1000"/>
              </a:spcBef>
              <a:spcAft>
                <a:spcPts val="0"/>
              </a:spcAft>
              <a:buSzPts val="3200"/>
              <a:buNone/>
            </a:pPr>
            <a:r>
              <a:rPr lang="en-IN" sz="3200" cap="none"/>
              <a:t>–– A spherical object (ball) that rotates freely in all directions in its socket. </a:t>
            </a:r>
            <a:endParaRPr/>
          </a:p>
          <a:p>
            <a:pPr indent="0" lvl="0" marL="0" rtl="0" algn="l">
              <a:lnSpc>
                <a:spcPct val="120000"/>
              </a:lnSpc>
              <a:spcBef>
                <a:spcPts val="1000"/>
              </a:spcBef>
              <a:spcAft>
                <a:spcPts val="0"/>
              </a:spcAft>
              <a:buSzPts val="3200"/>
              <a:buNone/>
            </a:pPr>
            <a:r>
              <a:rPr lang="en-IN" sz="3200" cap="none"/>
              <a:t>–– Direction and speed is tracked and translated into cursor movement. </a:t>
            </a:r>
            <a:endParaRPr/>
          </a:p>
          <a:p>
            <a:pPr indent="-139700" lvl="0" marL="228600" rtl="0" algn="l">
              <a:lnSpc>
                <a:spcPct val="120000"/>
              </a:lnSpc>
              <a:spcBef>
                <a:spcPts val="1000"/>
              </a:spcBef>
              <a:spcAft>
                <a:spcPts val="0"/>
              </a:spcAft>
              <a:buSzPts val="1400"/>
              <a:buNone/>
            </a:pPr>
            <a:r>
              <a:t/>
            </a:r>
            <a:endParaRPr sz="1400" cap="none"/>
          </a:p>
        </p:txBody>
      </p:sp>
      <p:pic>
        <p:nvPicPr>
          <p:cNvPr descr="Rechargeable Bluetooth Trackball Mouse ..." id="562" name="Google Shape;562;p82"/>
          <p:cNvPicPr preferRelativeResize="0"/>
          <p:nvPr/>
        </p:nvPicPr>
        <p:blipFill rotWithShape="1">
          <a:blip r:embed="rId3">
            <a:alphaModFix/>
          </a:blip>
          <a:srcRect b="0" l="0" r="0" t="0"/>
          <a:stretch/>
        </p:blipFill>
        <p:spPr>
          <a:xfrm>
            <a:off x="8595360" y="3424107"/>
            <a:ext cx="2477516" cy="227939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8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68" name="Google Shape;568;p83"/>
          <p:cNvSpPr txBox="1"/>
          <p:nvPr>
            <p:ph idx="1" type="body"/>
          </p:nvPr>
        </p:nvSpPr>
        <p:spPr>
          <a:xfrm>
            <a:off x="85344" y="0"/>
            <a:ext cx="12106656" cy="3424107"/>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2800"/>
              <a:buNone/>
            </a:pPr>
            <a:r>
              <a:rPr b="1" i="1" lang="en-IN" sz="2800" cap="none">
                <a:solidFill>
                  <a:srgbClr val="FF0000"/>
                </a:solidFill>
              </a:rPr>
              <a:t>Trackball</a:t>
            </a:r>
            <a:endParaRPr b="1" i="1" sz="1600" cap="none">
              <a:solidFill>
                <a:srgbClr val="FF0000"/>
              </a:solidFill>
            </a:endParaRPr>
          </a:p>
          <a:p>
            <a:pPr indent="0" lvl="0" marL="0" rtl="0" algn="l">
              <a:lnSpc>
                <a:spcPct val="120000"/>
              </a:lnSpc>
              <a:spcBef>
                <a:spcPts val="1000"/>
              </a:spcBef>
              <a:spcAft>
                <a:spcPts val="0"/>
              </a:spcAft>
              <a:buSzPts val="2000"/>
              <a:buNone/>
            </a:pPr>
            <a:r>
              <a:rPr b="1" lang="en-IN" cap="none"/>
              <a:t>Advantages: </a:t>
            </a:r>
            <a:endParaRPr/>
          </a:p>
          <a:p>
            <a:pPr indent="-285750" lvl="1" marL="742950" rtl="0" algn="l">
              <a:lnSpc>
                <a:spcPct val="120000"/>
              </a:lnSpc>
              <a:spcBef>
                <a:spcPts val="500"/>
              </a:spcBef>
              <a:spcAft>
                <a:spcPts val="0"/>
              </a:spcAft>
              <a:buSzPts val="2000"/>
              <a:buFont typeface="Arial"/>
              <a:buChar char="•"/>
            </a:pPr>
            <a:r>
              <a:rPr lang="en-IN" sz="2000" cap="none"/>
              <a:t>––  direct relationship between hand and pointer movement in terms of direction And speed. </a:t>
            </a:r>
            <a:endParaRPr/>
          </a:p>
          <a:p>
            <a:pPr indent="-285750" lvl="1" marL="742950" rtl="0" algn="l">
              <a:lnSpc>
                <a:spcPct val="120000"/>
              </a:lnSpc>
              <a:spcBef>
                <a:spcPts val="500"/>
              </a:spcBef>
              <a:spcAft>
                <a:spcPts val="0"/>
              </a:spcAft>
              <a:buSzPts val="2000"/>
              <a:buFont typeface="Arial"/>
              <a:buChar char="•"/>
            </a:pPr>
            <a:r>
              <a:rPr lang="en-IN" sz="2000" cap="none"/>
              <a:t>––  Does not obscure vision of the screen. </a:t>
            </a:r>
            <a:endParaRPr/>
          </a:p>
          <a:p>
            <a:pPr indent="-285750" lvl="1" marL="742950" rtl="0" algn="l">
              <a:lnSpc>
                <a:spcPct val="120000"/>
              </a:lnSpc>
              <a:spcBef>
                <a:spcPts val="500"/>
              </a:spcBef>
              <a:spcAft>
                <a:spcPts val="0"/>
              </a:spcAft>
              <a:buSzPts val="2000"/>
              <a:buFont typeface="Arial"/>
              <a:buChar char="•"/>
            </a:pPr>
            <a:r>
              <a:rPr lang="en-IN" sz="2000" cap="none"/>
              <a:t>––  Does not require additional desk space (if mounted on keyboard). </a:t>
            </a:r>
            <a:endParaRPr/>
          </a:p>
          <a:p>
            <a:pPr indent="0" lvl="0" marL="0" rtl="0" algn="l">
              <a:lnSpc>
                <a:spcPct val="120000"/>
              </a:lnSpc>
              <a:spcBef>
                <a:spcPts val="1000"/>
              </a:spcBef>
              <a:spcAft>
                <a:spcPts val="0"/>
              </a:spcAft>
              <a:buSzPts val="2000"/>
              <a:buNone/>
            </a:pPr>
            <a:r>
              <a:rPr b="1" lang="en-IN" cap="none"/>
              <a:t>Disadvantages: </a:t>
            </a:r>
            <a:endParaRPr/>
          </a:p>
          <a:p>
            <a:pPr indent="-285750" lvl="1" marL="742950" rtl="0" algn="l">
              <a:lnSpc>
                <a:spcPct val="120000"/>
              </a:lnSpc>
              <a:spcBef>
                <a:spcPts val="500"/>
              </a:spcBef>
              <a:spcAft>
                <a:spcPts val="0"/>
              </a:spcAft>
              <a:buSzPts val="2000"/>
              <a:buFont typeface="Arial"/>
              <a:buChar char="•"/>
            </a:pPr>
            <a:r>
              <a:rPr lang="en-IN" sz="2000" cap="none"/>
              <a:t>––  movement is indirect, in a plane different from the screen. </a:t>
            </a:r>
            <a:endParaRPr/>
          </a:p>
          <a:p>
            <a:pPr indent="-285750" lvl="1" marL="742950" rtl="0" algn="l">
              <a:lnSpc>
                <a:spcPct val="120000"/>
              </a:lnSpc>
              <a:spcBef>
                <a:spcPts val="500"/>
              </a:spcBef>
              <a:spcAft>
                <a:spcPts val="0"/>
              </a:spcAft>
              <a:buSzPts val="2000"/>
              <a:buFont typeface="Arial"/>
              <a:buChar char="•"/>
            </a:pPr>
            <a:r>
              <a:rPr lang="en-IN" sz="2000" cap="none"/>
              <a:t>––  No direct relationship exists between hand and pointer movement in terms of Distance. </a:t>
            </a:r>
            <a:endParaRPr/>
          </a:p>
          <a:p>
            <a:pPr indent="-285750" lvl="1" marL="742950" rtl="0" algn="l">
              <a:lnSpc>
                <a:spcPct val="120000"/>
              </a:lnSpc>
              <a:spcBef>
                <a:spcPts val="500"/>
              </a:spcBef>
              <a:spcAft>
                <a:spcPts val="0"/>
              </a:spcAft>
              <a:buSzPts val="2000"/>
              <a:buFont typeface="Arial"/>
              <a:buChar char="•"/>
            </a:pPr>
            <a:r>
              <a:rPr lang="en-IN" sz="2000" cap="none"/>
              <a:t>––  Requires a degree of eye-hand coordination. </a:t>
            </a:r>
            <a:endParaRPr/>
          </a:p>
          <a:p>
            <a:pPr indent="-285750" lvl="1" marL="742950" rtl="0" algn="l">
              <a:lnSpc>
                <a:spcPct val="120000"/>
              </a:lnSpc>
              <a:spcBef>
                <a:spcPts val="500"/>
              </a:spcBef>
              <a:spcAft>
                <a:spcPts val="0"/>
              </a:spcAft>
              <a:buSzPts val="2000"/>
              <a:buFont typeface="Arial"/>
              <a:buChar char="•"/>
            </a:pPr>
            <a:r>
              <a:rPr lang="en-IN" sz="2000" cap="none"/>
              <a:t>––  Requires hand to be removed from keyboard keys. </a:t>
            </a:r>
            <a:endParaRPr/>
          </a:p>
          <a:p>
            <a:pPr indent="-285750" lvl="1" marL="742950" rtl="0" algn="l">
              <a:lnSpc>
                <a:spcPct val="120000"/>
              </a:lnSpc>
              <a:spcBef>
                <a:spcPts val="500"/>
              </a:spcBef>
              <a:spcAft>
                <a:spcPts val="0"/>
              </a:spcAft>
              <a:buSzPts val="2000"/>
              <a:buFont typeface="Arial"/>
              <a:buChar char="•"/>
            </a:pPr>
            <a:r>
              <a:rPr lang="en-IN" sz="2000" cap="none"/>
              <a:t>––  Requires different hand movements. </a:t>
            </a:r>
            <a:endParaRPr/>
          </a:p>
          <a:p>
            <a:pPr indent="-285750" lvl="1" marL="742950" rtl="0" algn="l">
              <a:lnSpc>
                <a:spcPct val="120000"/>
              </a:lnSpc>
              <a:spcBef>
                <a:spcPts val="500"/>
              </a:spcBef>
              <a:spcAft>
                <a:spcPts val="0"/>
              </a:spcAft>
              <a:buSzPts val="2000"/>
              <a:buFont typeface="Arial"/>
              <a:buChar char="•"/>
            </a:pPr>
            <a:r>
              <a:rPr lang="en-IN" sz="2000" cap="none"/>
              <a:t>––  Requires hand to be removed from keyboard (if not mounted on keyboard). </a:t>
            </a:r>
            <a:endParaRPr/>
          </a:p>
          <a:p>
            <a:pPr indent="-285750" lvl="1" marL="742950" rtl="0" algn="l">
              <a:lnSpc>
                <a:spcPct val="120000"/>
              </a:lnSpc>
              <a:spcBef>
                <a:spcPts val="500"/>
              </a:spcBef>
              <a:spcAft>
                <a:spcPts val="0"/>
              </a:spcAft>
              <a:buSzPts val="2000"/>
              <a:buFont typeface="Arial"/>
              <a:buChar char="•"/>
            </a:pPr>
            <a:r>
              <a:rPr lang="en-IN" sz="2000" cap="none"/>
              <a:t>––  Requires additional desk space (if not mounted on keyboard). </a:t>
            </a:r>
            <a:endParaRPr/>
          </a:p>
          <a:p>
            <a:pPr indent="-285750" lvl="1" marL="742950" rtl="0" algn="l">
              <a:lnSpc>
                <a:spcPct val="120000"/>
              </a:lnSpc>
              <a:spcBef>
                <a:spcPts val="500"/>
              </a:spcBef>
              <a:spcAft>
                <a:spcPts val="0"/>
              </a:spcAft>
              <a:buSzPts val="2000"/>
              <a:buFont typeface="Arial"/>
              <a:buChar char="•"/>
            </a:pPr>
            <a:r>
              <a:rPr lang="en-IN" sz="2000" cap="none"/>
              <a:t>––  May be difficult to control. </a:t>
            </a:r>
            <a:endParaRPr/>
          </a:p>
          <a:p>
            <a:pPr indent="-285750" lvl="1" marL="742950" rtl="0" algn="l">
              <a:lnSpc>
                <a:spcPct val="120000"/>
              </a:lnSpc>
              <a:spcBef>
                <a:spcPts val="500"/>
              </a:spcBef>
              <a:spcAft>
                <a:spcPts val="0"/>
              </a:spcAft>
              <a:buSzPts val="2000"/>
              <a:buFont typeface="Arial"/>
              <a:buChar char="•"/>
            </a:pPr>
            <a:r>
              <a:rPr lang="en-IN" sz="2000" cap="none"/>
              <a:t>––  May be fatiguing to use over extended time. </a:t>
            </a:r>
            <a:endParaRPr/>
          </a:p>
          <a:p>
            <a:pPr indent="-139700" lvl="0" marL="228600" rtl="0" algn="l">
              <a:lnSpc>
                <a:spcPct val="120000"/>
              </a:lnSpc>
              <a:spcBef>
                <a:spcPts val="1000"/>
              </a:spcBef>
              <a:spcAft>
                <a:spcPts val="0"/>
              </a:spcAft>
              <a:buSzPts val="1400"/>
              <a:buNone/>
            </a:pPr>
            <a:r>
              <a:t/>
            </a:r>
            <a:endParaRPr sz="1400" cap="none"/>
          </a:p>
        </p:txBody>
      </p:sp>
      <p:pic>
        <p:nvPicPr>
          <p:cNvPr descr="Rechargeable Bluetooth Trackball Mouse ..." id="569" name="Google Shape;569;p83"/>
          <p:cNvPicPr preferRelativeResize="0"/>
          <p:nvPr/>
        </p:nvPicPr>
        <p:blipFill rotWithShape="1">
          <a:blip r:embed="rId3">
            <a:alphaModFix/>
          </a:blip>
          <a:srcRect b="0" l="0" r="0" t="0"/>
          <a:stretch/>
        </p:blipFill>
        <p:spPr>
          <a:xfrm>
            <a:off x="9558528" y="4042624"/>
            <a:ext cx="2477516" cy="227939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84"/>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75" name="Google Shape;575;p84"/>
          <p:cNvSpPr txBox="1"/>
          <p:nvPr>
            <p:ph idx="1" type="body"/>
          </p:nvPr>
        </p:nvSpPr>
        <p:spPr>
          <a:xfrm>
            <a:off x="-257556" y="109728"/>
            <a:ext cx="12106656" cy="31572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i="1" lang="en-IN" sz="3600" cap="none">
                <a:solidFill>
                  <a:srgbClr val="FF0000"/>
                </a:solidFill>
                <a:latin typeface="Twentieth Century"/>
                <a:ea typeface="Twentieth Century"/>
                <a:cs typeface="Twentieth Century"/>
                <a:sym typeface="Twentieth Century"/>
              </a:rPr>
              <a:t>Joystick</a:t>
            </a:r>
            <a:r>
              <a:rPr i="1" lang="en-IN" sz="2800" cap="none">
                <a:latin typeface="Twentieth Century"/>
                <a:ea typeface="Twentieth Century"/>
                <a:cs typeface="Twentieth Century"/>
                <a:sym typeface="Twentieth Century"/>
              </a:rPr>
              <a:t> </a:t>
            </a:r>
            <a:endParaRPr/>
          </a:p>
          <a:p>
            <a:pPr indent="-285750" lvl="1" marL="742950" rtl="0" algn="l">
              <a:lnSpc>
                <a:spcPct val="100000"/>
              </a:lnSpc>
              <a:spcBef>
                <a:spcPts val="500"/>
              </a:spcBef>
              <a:spcAft>
                <a:spcPts val="0"/>
              </a:spcAft>
              <a:buSzPts val="2800"/>
              <a:buFont typeface="Arial"/>
              <a:buChar char="•"/>
            </a:pPr>
            <a:r>
              <a:rPr lang="en-IN" sz="2800" cap="none">
                <a:latin typeface="Twentieth Century"/>
                <a:ea typeface="Twentieth Century"/>
                <a:cs typeface="Twentieth Century"/>
                <a:sym typeface="Twentieth Century"/>
              </a:rPr>
              <a:t>––  A stick or bat-shaped device anchored at the bottom. </a:t>
            </a:r>
            <a:endParaRPr cap="none">
              <a:latin typeface="Twentieth Century"/>
              <a:ea typeface="Twentieth Century"/>
              <a:cs typeface="Twentieth Century"/>
              <a:sym typeface="Twentieth Century"/>
            </a:endParaRPr>
          </a:p>
          <a:p>
            <a:pPr indent="-285750" lvl="1" marL="742950" rtl="0" algn="l">
              <a:lnSpc>
                <a:spcPct val="100000"/>
              </a:lnSpc>
              <a:spcBef>
                <a:spcPts val="500"/>
              </a:spcBef>
              <a:spcAft>
                <a:spcPts val="0"/>
              </a:spcAft>
              <a:buSzPts val="2800"/>
              <a:buFont typeface="Arial"/>
              <a:buChar char="•"/>
            </a:pPr>
            <a:r>
              <a:rPr lang="en-IN" sz="2800" cap="none">
                <a:latin typeface="Twentieth Century"/>
                <a:ea typeface="Twentieth Century"/>
                <a:cs typeface="Twentieth Century"/>
                <a:sym typeface="Twentieth Century"/>
              </a:rPr>
              <a:t>––  Variable in size, smaller ones being operated by fingers, larger ones requiring the </a:t>
            </a:r>
            <a:r>
              <a:rPr lang="en-IN" cap="none">
                <a:latin typeface="Twentieth Century"/>
                <a:ea typeface="Twentieth Century"/>
                <a:cs typeface="Twentieth Century"/>
                <a:sym typeface="Twentieth Century"/>
              </a:rPr>
              <a:t> </a:t>
            </a:r>
            <a:r>
              <a:rPr lang="en-IN" sz="2800" cap="none">
                <a:latin typeface="Twentieth Century"/>
                <a:ea typeface="Twentieth Century"/>
                <a:cs typeface="Twentieth Century"/>
                <a:sym typeface="Twentieth Century"/>
              </a:rPr>
              <a:t>Whole hand. </a:t>
            </a:r>
            <a:endParaRPr cap="none">
              <a:latin typeface="Twentieth Century"/>
              <a:ea typeface="Twentieth Century"/>
              <a:cs typeface="Twentieth Century"/>
              <a:sym typeface="Twentieth Century"/>
            </a:endParaRPr>
          </a:p>
          <a:p>
            <a:pPr indent="-285750" lvl="1" marL="742950" rtl="0" algn="l">
              <a:lnSpc>
                <a:spcPct val="100000"/>
              </a:lnSpc>
              <a:spcBef>
                <a:spcPts val="500"/>
              </a:spcBef>
              <a:spcAft>
                <a:spcPts val="0"/>
              </a:spcAft>
              <a:buSzPts val="2800"/>
              <a:buFont typeface="Arial"/>
              <a:buChar char="•"/>
            </a:pPr>
            <a:r>
              <a:rPr lang="en-IN" sz="2800" cap="none">
                <a:latin typeface="Twentieth Century"/>
                <a:ea typeface="Twentieth Century"/>
                <a:cs typeface="Twentieth Century"/>
                <a:sym typeface="Twentieth Century"/>
              </a:rPr>
              <a:t>––  Variable in cursor direction movement method, force joysticks respond to pressure; movable ones respond to movement. </a:t>
            </a:r>
            <a:endParaRPr cap="none">
              <a:latin typeface="Twentieth Century"/>
              <a:ea typeface="Twentieth Century"/>
              <a:cs typeface="Twentieth Century"/>
              <a:sym typeface="Twentieth Century"/>
            </a:endParaRPr>
          </a:p>
          <a:p>
            <a:pPr indent="-285750" lvl="1" marL="742950" rtl="0" algn="l">
              <a:lnSpc>
                <a:spcPct val="100000"/>
              </a:lnSpc>
              <a:spcBef>
                <a:spcPts val="500"/>
              </a:spcBef>
              <a:spcAft>
                <a:spcPts val="0"/>
              </a:spcAft>
              <a:buSzPts val="2800"/>
              <a:buFont typeface="Arial"/>
              <a:buChar char="•"/>
            </a:pPr>
            <a:r>
              <a:rPr lang="en-IN" sz="2800" cap="none">
                <a:latin typeface="Twentieth Century"/>
                <a:ea typeface="Twentieth Century"/>
                <a:cs typeface="Twentieth Century"/>
                <a:sym typeface="Twentieth Century"/>
              </a:rPr>
              <a:t>––  Variable in degree of movement allowed, from horizontal-vertical only to Continuous. </a:t>
            </a:r>
            <a:endParaRPr cap="none">
              <a:latin typeface="Twentieth Century"/>
              <a:ea typeface="Twentieth Century"/>
              <a:cs typeface="Twentieth Century"/>
              <a:sym typeface="Twentieth Century"/>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pic>
        <p:nvPicPr>
          <p:cNvPr descr="Gaming Controller, Joystick Gamepad ..." id="576" name="Google Shape;576;p84"/>
          <p:cNvPicPr preferRelativeResize="0"/>
          <p:nvPr/>
        </p:nvPicPr>
        <p:blipFill rotWithShape="1">
          <a:blip r:embed="rId3">
            <a:alphaModFix/>
          </a:blip>
          <a:srcRect b="0" l="0" r="0" t="0"/>
          <a:stretch/>
        </p:blipFill>
        <p:spPr>
          <a:xfrm>
            <a:off x="7785726" y="4313515"/>
            <a:ext cx="3492500" cy="201228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8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82" name="Google Shape;582;p85"/>
          <p:cNvSpPr txBox="1"/>
          <p:nvPr>
            <p:ph idx="1" type="body"/>
          </p:nvPr>
        </p:nvSpPr>
        <p:spPr>
          <a:xfrm>
            <a:off x="473964" y="271784"/>
            <a:ext cx="12106656" cy="3157216"/>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3600"/>
              <a:buNone/>
            </a:pPr>
            <a:r>
              <a:rPr i="1" lang="en-IN" sz="3600" cap="none">
                <a:solidFill>
                  <a:srgbClr val="FF0000"/>
                </a:solidFill>
                <a:latin typeface="Twentieth Century"/>
                <a:ea typeface="Twentieth Century"/>
                <a:cs typeface="Twentieth Century"/>
                <a:sym typeface="Twentieth Century"/>
              </a:rPr>
              <a:t>Joystick</a:t>
            </a:r>
            <a:r>
              <a:rPr i="1" lang="en-IN" sz="2800" cap="none">
                <a:latin typeface="Twentieth Century"/>
                <a:ea typeface="Twentieth Century"/>
                <a:cs typeface="Twentieth Century"/>
                <a:sym typeface="Twentieth Century"/>
              </a:rPr>
              <a:t> </a:t>
            </a:r>
            <a:endParaRPr/>
          </a:p>
          <a:p>
            <a:pPr indent="-228600" lvl="0" marL="228600" rtl="0" algn="l">
              <a:lnSpc>
                <a:spcPct val="100000"/>
              </a:lnSpc>
              <a:spcBef>
                <a:spcPts val="1000"/>
              </a:spcBef>
              <a:spcAft>
                <a:spcPts val="0"/>
              </a:spcAft>
              <a:buSzPts val="2400"/>
              <a:buFont typeface="Arial"/>
              <a:buChar char="•"/>
            </a:pPr>
            <a:r>
              <a:rPr b="1" lang="en-IN" sz="2400" cap="none">
                <a:latin typeface="Twentieth Century"/>
                <a:ea typeface="Twentieth Century"/>
                <a:cs typeface="Twentieth Century"/>
                <a:sym typeface="Twentieth Century"/>
              </a:rPr>
              <a:t>Advantages: </a:t>
            </a:r>
            <a:endParaRPr b="1" sz="1600" cap="none">
              <a:latin typeface="Twentieth Century"/>
              <a:ea typeface="Twentieth Century"/>
              <a:cs typeface="Twentieth Century"/>
              <a:sym typeface="Twentieth Century"/>
            </a:endParaRPr>
          </a:p>
          <a:p>
            <a:pPr indent="0" lvl="0" marL="0" rtl="0" algn="l">
              <a:lnSpc>
                <a:spcPct val="100000"/>
              </a:lnSpc>
              <a:spcBef>
                <a:spcPts val="1000"/>
              </a:spcBef>
              <a:spcAft>
                <a:spcPts val="0"/>
              </a:spcAft>
              <a:buSzPts val="2400"/>
              <a:buNone/>
            </a:pPr>
            <a:r>
              <a:rPr lang="en-IN" sz="2400" cap="none">
                <a:latin typeface="Twentieth Century"/>
                <a:ea typeface="Twentieth Century"/>
                <a:cs typeface="Twentieth Century"/>
                <a:sym typeface="Twentieth Century"/>
              </a:rPr>
              <a:t>–– direct relationship between hand and pointer movement in terms of direction. </a:t>
            </a:r>
            <a:endParaRPr/>
          </a:p>
          <a:p>
            <a:pPr indent="0" lvl="0" marL="0" rtl="0" algn="l">
              <a:lnSpc>
                <a:spcPct val="100000"/>
              </a:lnSpc>
              <a:spcBef>
                <a:spcPts val="1000"/>
              </a:spcBef>
              <a:spcAft>
                <a:spcPts val="0"/>
              </a:spcAft>
              <a:buSzPts val="2400"/>
              <a:buNone/>
            </a:pPr>
            <a:r>
              <a:rPr lang="en-IN" sz="2400" cap="none">
                <a:latin typeface="Twentieth Century"/>
                <a:ea typeface="Twentieth Century"/>
                <a:cs typeface="Twentieth Century"/>
                <a:sym typeface="Twentieth Century"/>
              </a:rPr>
              <a:t>–– Does not obscure the vision of the screen.</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Does not require additional desk space (if mounted on keyboard). </a:t>
            </a:r>
            <a:endParaRPr sz="1600" cap="none">
              <a:latin typeface="Twentieth Century"/>
              <a:ea typeface="Twentieth Century"/>
              <a:cs typeface="Twentieth Century"/>
              <a:sym typeface="Twentieth Century"/>
            </a:endParaRPr>
          </a:p>
          <a:p>
            <a:pPr indent="-228600" lvl="0" marL="228600" rtl="0" algn="l">
              <a:lnSpc>
                <a:spcPct val="100000"/>
              </a:lnSpc>
              <a:spcBef>
                <a:spcPts val="1000"/>
              </a:spcBef>
              <a:spcAft>
                <a:spcPts val="0"/>
              </a:spcAft>
              <a:buSzPts val="2400"/>
              <a:buFont typeface="Arial"/>
              <a:buChar char="•"/>
            </a:pPr>
            <a:r>
              <a:rPr b="1" lang="en-IN" sz="2400" cap="none">
                <a:latin typeface="Twentieth Century"/>
                <a:ea typeface="Twentieth Century"/>
                <a:cs typeface="Twentieth Century"/>
                <a:sym typeface="Twentieth Century"/>
              </a:rPr>
              <a:t>Disadvantages:</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movement indirect, in a plane different from screen.</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Indirect relationship between hand and pointer in terms of speed and distance. –– Requires a degree of eye-hand coordination.</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Requires hand to be removed from keyboard keys.</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Requires different hand movements to use.</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Requires hand to be removed from keyboard (if not mounted on keyboard).</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Requires additional desk space (if not mounted on keyboard).</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Maybe fatiguing to use over an extended time.</a:t>
            </a:r>
            <a:br>
              <a:rPr lang="en-IN" sz="2400" cap="none">
                <a:latin typeface="Twentieth Century"/>
                <a:ea typeface="Twentieth Century"/>
                <a:cs typeface="Twentieth Century"/>
                <a:sym typeface="Twentieth Century"/>
              </a:rPr>
            </a:br>
            <a:r>
              <a:rPr lang="en-IN" sz="2400" cap="none">
                <a:latin typeface="Twentieth Century"/>
                <a:ea typeface="Twentieth Century"/>
                <a:cs typeface="Twentieth Century"/>
                <a:sym typeface="Twentieth Century"/>
              </a:rPr>
              <a:t>–– May be slow and inaccurate. </a:t>
            </a:r>
            <a:endParaRPr sz="1600" cap="none">
              <a:latin typeface="Twentieth Century"/>
              <a:ea typeface="Twentieth Century"/>
              <a:cs typeface="Twentieth Century"/>
              <a:sym typeface="Twentieth Century"/>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86"/>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88" name="Google Shape;588;p86"/>
          <p:cNvSpPr txBox="1"/>
          <p:nvPr>
            <p:ph idx="1" type="body"/>
          </p:nvPr>
        </p:nvSpPr>
        <p:spPr>
          <a:xfrm>
            <a:off x="473964" y="271784"/>
            <a:ext cx="11145012" cy="3157216"/>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4400"/>
              <a:buNone/>
            </a:pPr>
            <a:r>
              <a:rPr b="0" i="1" lang="en-IN" sz="4400" cap="none">
                <a:latin typeface="Gill Sans"/>
                <a:ea typeface="Gill Sans"/>
                <a:cs typeface="Gill Sans"/>
                <a:sym typeface="Gill Sans"/>
              </a:rPr>
              <a:t>Graphic tablet or trackpad </a:t>
            </a:r>
            <a:endParaRPr sz="6600" cap="none">
              <a:latin typeface="Gill Sans"/>
              <a:ea typeface="Gill Sans"/>
              <a:cs typeface="Gill Sans"/>
              <a:sym typeface="Gill Sans"/>
            </a:endParaRPr>
          </a:p>
          <a:p>
            <a:pPr indent="0" lvl="0" marL="0" rtl="0" algn="just">
              <a:lnSpc>
                <a:spcPct val="120000"/>
              </a:lnSpc>
              <a:spcBef>
                <a:spcPts val="1000"/>
              </a:spcBef>
              <a:spcAft>
                <a:spcPts val="0"/>
              </a:spcAft>
              <a:buSzPts val="3200"/>
              <a:buNone/>
            </a:pPr>
            <a:r>
              <a:rPr lang="en-IN" sz="3200" cap="none">
                <a:latin typeface="Gill Sans"/>
                <a:ea typeface="Gill Sans"/>
                <a:cs typeface="Gill Sans"/>
                <a:sym typeface="Gill Sans"/>
              </a:rPr>
              <a:t>A</a:t>
            </a:r>
            <a:r>
              <a:rPr lang="en-IN" sz="1800">
                <a:latin typeface="Palatino"/>
                <a:ea typeface="Palatino"/>
                <a:cs typeface="Palatino"/>
                <a:sym typeface="Palatino"/>
              </a:rPr>
              <a:t> </a:t>
            </a:r>
            <a:r>
              <a:rPr lang="en-IN" sz="3200" cap="none">
                <a:latin typeface="Gill Sans"/>
                <a:ea typeface="Gill Sans"/>
                <a:cs typeface="Gill Sans"/>
                <a:sym typeface="Gill Sans"/>
              </a:rPr>
              <a:t>graphic tablet, also called a “trackpad,” “touch tablet,” “touchpad,” or simply “tablet,” is a device with a horizontal surface sensitive to pressure, heat, light, or the blockage of light. It may lie on the desk or may be incorporated on a keyboard, and it is operated with fingers, light pen, or objects like a pencil or stylus. The screen pointer imitates movement on the tablet. </a:t>
            </a:r>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87"/>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594" name="Google Shape;594;p87"/>
          <p:cNvSpPr txBox="1"/>
          <p:nvPr>
            <p:ph idx="1" type="body"/>
          </p:nvPr>
        </p:nvSpPr>
        <p:spPr>
          <a:xfrm>
            <a:off x="473964" y="271784"/>
            <a:ext cx="11145012" cy="3157216"/>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4400"/>
              <a:buNone/>
            </a:pPr>
            <a:r>
              <a:rPr b="0" i="1" lang="en-IN" sz="4400" cap="none">
                <a:solidFill>
                  <a:srgbClr val="FF0000"/>
                </a:solidFill>
                <a:latin typeface="Gill Sans"/>
                <a:ea typeface="Gill Sans"/>
                <a:cs typeface="Gill Sans"/>
                <a:sym typeface="Gill Sans"/>
              </a:rPr>
              <a:t>Graphic tablet or trackpad </a:t>
            </a:r>
            <a:endParaRPr sz="6600" cap="none">
              <a:solidFill>
                <a:srgbClr val="FF0000"/>
              </a:solidFill>
              <a:latin typeface="Gill Sans"/>
              <a:ea typeface="Gill Sans"/>
              <a:cs typeface="Gill Sans"/>
              <a:sym typeface="Gill Sans"/>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Advantages: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direct relationship between touch movements and pointer movements in terms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Of direction, distance, and speed.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More comfortable horizontal operating plane.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Does not obscure vision of screen. </a:t>
            </a:r>
            <a:endParaRPr sz="1400" cap="none">
              <a:latin typeface="Gill Sans"/>
              <a:ea typeface="Gill Sans"/>
              <a:cs typeface="Gill Sans"/>
              <a:sym typeface="Gill Sans"/>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Disadvantages:</a:t>
            </a:r>
            <a:br>
              <a:rPr lang="en-IN" cap="none">
                <a:latin typeface="Gill Sans"/>
                <a:ea typeface="Gill Sans"/>
                <a:cs typeface="Gill Sans"/>
                <a:sym typeface="Gill Sans"/>
              </a:rPr>
            </a:br>
            <a:r>
              <a:rPr lang="en-IN" cap="none">
                <a:latin typeface="Gill Sans"/>
                <a:ea typeface="Gill Sans"/>
                <a:cs typeface="Gill Sans"/>
                <a:sym typeface="Gill Sans"/>
              </a:rPr>
              <a:t>–– movement is indirect, in a plane different from screen. –– Requires hand to be removed from keyboard.</a:t>
            </a:r>
            <a:br>
              <a:rPr lang="en-IN" cap="none">
                <a:latin typeface="Gill Sans"/>
                <a:ea typeface="Gill Sans"/>
                <a:cs typeface="Gill Sans"/>
                <a:sym typeface="Gill Sans"/>
              </a:rPr>
            </a:br>
            <a:r>
              <a:rPr lang="en-IN" cap="none">
                <a:latin typeface="Gill Sans"/>
                <a:ea typeface="Gill Sans"/>
                <a:cs typeface="Gill Sans"/>
                <a:sym typeface="Gill Sans"/>
              </a:rPr>
              <a:t>–– Requires hand to be removed from keyboard keys.</a:t>
            </a:r>
            <a:br>
              <a:rPr lang="en-IN" cap="none">
                <a:latin typeface="Gill Sans"/>
                <a:ea typeface="Gill Sans"/>
                <a:cs typeface="Gill Sans"/>
                <a:sym typeface="Gill Sans"/>
              </a:rPr>
            </a:br>
            <a:r>
              <a:rPr lang="en-IN" cap="none">
                <a:latin typeface="Gill Sans"/>
                <a:ea typeface="Gill Sans"/>
                <a:cs typeface="Gill Sans"/>
                <a:sym typeface="Gill Sans"/>
              </a:rPr>
              <a:t>–– Requires different hand movements to use.</a:t>
            </a:r>
            <a:br>
              <a:rPr lang="en-IN" cap="none">
                <a:latin typeface="Gill Sans"/>
                <a:ea typeface="Gill Sans"/>
                <a:cs typeface="Gill Sans"/>
                <a:sym typeface="Gill Sans"/>
              </a:rPr>
            </a:br>
            <a:r>
              <a:rPr lang="en-IN" cap="none">
                <a:latin typeface="Gill Sans"/>
                <a:ea typeface="Gill Sans"/>
                <a:cs typeface="Gill Sans"/>
                <a:sym typeface="Gill Sans"/>
              </a:rPr>
              <a:t>–– Requires additional desk space.</a:t>
            </a:r>
            <a:br>
              <a:rPr lang="en-IN" cap="none">
                <a:latin typeface="Gill Sans"/>
                <a:ea typeface="Gill Sans"/>
                <a:cs typeface="Gill Sans"/>
                <a:sym typeface="Gill Sans"/>
              </a:rPr>
            </a:br>
            <a:r>
              <a:rPr lang="en-IN" cap="none">
                <a:latin typeface="Gill Sans"/>
                <a:ea typeface="Gill Sans"/>
                <a:cs typeface="Gill Sans"/>
                <a:sym typeface="Gill Sans"/>
              </a:rPr>
              <a:t>–– Finger may be too large for accuracy with small objects </a:t>
            </a:r>
            <a:endParaRPr sz="1400" cap="none">
              <a:latin typeface="Gill Sans"/>
              <a:ea typeface="Gill Sans"/>
              <a:cs typeface="Gill Sans"/>
              <a:sym typeface="Gill Sans"/>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type="title"/>
          </p:nvPr>
        </p:nvSpPr>
        <p:spPr>
          <a:xfrm>
            <a:off x="613736" y="-42661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en-IN" sz="3200" cap="none"/>
              <a:t>Advantages </a:t>
            </a:r>
            <a:endParaRPr/>
          </a:p>
        </p:txBody>
      </p:sp>
      <p:sp>
        <p:nvSpPr>
          <p:cNvPr id="192" name="Google Shape;192;p25"/>
          <p:cNvSpPr txBox="1"/>
          <p:nvPr>
            <p:ph idx="1" type="body"/>
          </p:nvPr>
        </p:nvSpPr>
        <p:spPr>
          <a:xfrm>
            <a:off x="614361" y="714375"/>
            <a:ext cx="10363826" cy="5972175"/>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120000"/>
              </a:lnSpc>
              <a:spcBef>
                <a:spcPts val="0"/>
              </a:spcBef>
              <a:spcAft>
                <a:spcPts val="0"/>
              </a:spcAft>
              <a:buSzPct val="100000"/>
              <a:buChar char="•"/>
            </a:pPr>
            <a:r>
              <a:rPr b="1" lang="en-IN" sz="5100" cap="none"/>
              <a:t>Combining Multiple Sources of Information:</a:t>
            </a:r>
            <a:endParaRPr/>
          </a:p>
          <a:p>
            <a:pPr indent="-228631" lvl="0" marL="228600" rtl="0" algn="just">
              <a:lnSpc>
                <a:spcPct val="120000"/>
              </a:lnSpc>
              <a:spcBef>
                <a:spcPts val="1000"/>
              </a:spcBef>
              <a:spcAft>
                <a:spcPts val="0"/>
              </a:spcAft>
              <a:buSzPct val="100000"/>
              <a:buChar char="•"/>
            </a:pPr>
            <a:r>
              <a:rPr lang="en-IN" sz="5100" cap="none"/>
              <a:t>Users can combine information from different windows into a single document. For instance, relevant text can be copied from several documents into one, making it easier to compile and synthesize information.</a:t>
            </a:r>
            <a:endParaRPr/>
          </a:p>
          <a:p>
            <a:pPr indent="-228631" lvl="0" marL="228600" rtl="0" algn="l">
              <a:lnSpc>
                <a:spcPct val="120000"/>
              </a:lnSpc>
              <a:spcBef>
                <a:spcPts val="1000"/>
              </a:spcBef>
              <a:spcAft>
                <a:spcPts val="0"/>
              </a:spcAft>
              <a:buSzPct val="100000"/>
              <a:buChar char="•"/>
            </a:pPr>
            <a:r>
              <a:rPr b="1" lang="en-IN" sz="5100" cap="none"/>
              <a:t>Performing More Than One Task:</a:t>
            </a:r>
            <a:endParaRPr/>
          </a:p>
          <a:p>
            <a:pPr indent="-228631" lvl="0" marL="228600" rtl="0" algn="l">
              <a:lnSpc>
                <a:spcPct val="120000"/>
              </a:lnSpc>
              <a:spcBef>
                <a:spcPts val="1000"/>
              </a:spcBef>
              <a:spcAft>
                <a:spcPts val="0"/>
              </a:spcAft>
              <a:buSzPct val="100000"/>
              <a:buChar char="•"/>
            </a:pPr>
            <a:r>
              <a:rPr lang="en-IN" sz="5100" cap="none"/>
              <a:t>Windows support multitasking, allowing users to work on more than one task at a time. For example, while waiting for a process to finish, another task can be performed. This flexibility increases productivity by enabling the user to shift focus between tasks as needed.</a:t>
            </a:r>
            <a:endParaRPr/>
          </a:p>
          <a:p>
            <a:pPr indent="-11747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101600"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8" name="Shape 598"/>
        <p:cNvGrpSpPr/>
        <p:nvPr/>
      </p:nvGrpSpPr>
      <p:grpSpPr>
        <a:xfrm>
          <a:off x="0" y="0"/>
          <a:ext cx="0" cy="0"/>
          <a:chOff x="0" y="0"/>
          <a:chExt cx="0" cy="0"/>
        </a:xfrm>
      </p:grpSpPr>
      <p:sp>
        <p:nvSpPr>
          <p:cNvPr id="599" name="Google Shape;599;p8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600" name="Google Shape;600;p88"/>
          <p:cNvSpPr txBox="1"/>
          <p:nvPr>
            <p:ph idx="1" type="body"/>
          </p:nvPr>
        </p:nvSpPr>
        <p:spPr>
          <a:xfrm>
            <a:off x="473964" y="271784"/>
            <a:ext cx="11145012" cy="3157216"/>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3200"/>
              <a:buNone/>
            </a:pPr>
            <a:r>
              <a:rPr b="1" i="1" lang="en-IN" sz="3200">
                <a:solidFill>
                  <a:srgbClr val="FF0000"/>
                </a:solidFill>
                <a:latin typeface="Arial"/>
                <a:ea typeface="Arial"/>
                <a:cs typeface="Arial"/>
                <a:sym typeface="Arial"/>
              </a:rPr>
              <a:t>TOUCH SCREEN </a:t>
            </a:r>
            <a:endParaRPr b="1" sz="6000">
              <a:solidFill>
                <a:srgbClr val="FF0000"/>
              </a:solidFill>
            </a:endParaRPr>
          </a:p>
          <a:p>
            <a:pPr indent="0" lvl="0" marL="0" rtl="0" algn="l">
              <a:lnSpc>
                <a:spcPct val="120000"/>
              </a:lnSpc>
              <a:spcBef>
                <a:spcPts val="1000"/>
              </a:spcBef>
              <a:spcAft>
                <a:spcPts val="0"/>
              </a:spcAft>
              <a:buSzPts val="2400"/>
              <a:buNone/>
            </a:pPr>
            <a:r>
              <a:rPr lang="en-IN" sz="2400" cap="none">
                <a:latin typeface="Gill Sans"/>
                <a:ea typeface="Gill Sans"/>
                <a:cs typeface="Gill Sans"/>
                <a:sym typeface="Gill Sans"/>
              </a:rPr>
              <a:t>A touch screen is a screen that consists of a special surface sensitive to finger or stylus touch. Objects on the screen are pointed to and touched to select them. </a:t>
            </a:r>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Design guidelines: </a:t>
            </a:r>
            <a:endParaRPr sz="1400" cap="none">
              <a:latin typeface="Gill Sans"/>
              <a:ea typeface="Gill Sans"/>
              <a:cs typeface="Gill Sans"/>
              <a:sym typeface="Gill Sans"/>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  screen objects should be at least 3⁄4 × 3⁄4 inches in size.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  Object separation should be at least 1⁄8 inch.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  Provide visual feedback in response to activation. Auditory feedback may also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Be appropriate.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  When the consequences are destructive, require confirmation after selection to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Eliminate inadvertent selection. </a:t>
            </a:r>
            <a:endParaRPr/>
          </a:p>
          <a:p>
            <a:pPr indent="0" lvl="1" marL="457200" rtl="0" algn="l">
              <a:lnSpc>
                <a:spcPct val="120000"/>
              </a:lnSpc>
              <a:spcBef>
                <a:spcPts val="500"/>
              </a:spcBef>
              <a:spcAft>
                <a:spcPts val="0"/>
              </a:spcAft>
              <a:buSzPts val="2400"/>
              <a:buNone/>
            </a:pPr>
            <a:r>
              <a:rPr lang="en-IN" sz="2400" cap="none">
                <a:latin typeface="Gill Sans"/>
                <a:ea typeface="Gill Sans"/>
                <a:cs typeface="Gill Sans"/>
                <a:sym typeface="Gill Sans"/>
              </a:rPr>
              <a:t>––  Provide an instructional invitation to begin using. </a:t>
            </a:r>
            <a:endParaRPr/>
          </a:p>
          <a:p>
            <a:pPr indent="0" lvl="0" marL="0" rtl="0" algn="l">
              <a:lnSpc>
                <a:spcPct val="120000"/>
              </a:lnSpc>
              <a:spcBef>
                <a:spcPts val="1000"/>
              </a:spcBef>
              <a:spcAft>
                <a:spcPts val="0"/>
              </a:spcAft>
              <a:buSzPts val="3600"/>
              <a:buNone/>
            </a:pPr>
            <a:r>
              <a:t/>
            </a:r>
            <a:endParaRPr sz="3600" cap="none">
              <a:latin typeface="Gill Sans"/>
              <a:ea typeface="Gill Sans"/>
              <a:cs typeface="Gill Sans"/>
              <a:sym typeface="Gill Sans"/>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8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606" name="Google Shape;606;p89"/>
          <p:cNvSpPr txBox="1"/>
          <p:nvPr>
            <p:ph idx="1" type="body"/>
          </p:nvPr>
        </p:nvSpPr>
        <p:spPr>
          <a:xfrm>
            <a:off x="523494" y="479048"/>
            <a:ext cx="11145012" cy="3157216"/>
          </a:xfrm>
          <a:prstGeom prst="rect">
            <a:avLst/>
          </a:prstGeom>
          <a:noFill/>
          <a:ln>
            <a:noFill/>
          </a:ln>
        </p:spPr>
        <p:txBody>
          <a:bodyPr anchorCtr="0" anchor="t" bIns="45700" lIns="91425" spcFirstLastPara="1" rIns="91425" wrap="square" tIns="45700">
            <a:noAutofit/>
          </a:bodyPr>
          <a:lstStyle/>
          <a:p>
            <a:pPr indent="0" lvl="0" marL="0" rtl="0" algn="ctr">
              <a:lnSpc>
                <a:spcPct val="120000"/>
              </a:lnSpc>
              <a:spcBef>
                <a:spcPts val="0"/>
              </a:spcBef>
              <a:spcAft>
                <a:spcPts val="0"/>
              </a:spcAft>
              <a:buSzPts val="3200"/>
              <a:buNone/>
            </a:pPr>
            <a:r>
              <a:rPr b="1" i="1" lang="en-IN" sz="3200">
                <a:solidFill>
                  <a:srgbClr val="FF0000"/>
                </a:solidFill>
                <a:latin typeface="Arial"/>
                <a:ea typeface="Arial"/>
                <a:cs typeface="Arial"/>
                <a:sym typeface="Arial"/>
              </a:rPr>
              <a:t>TOUCH SCREEN </a:t>
            </a:r>
            <a:endParaRPr b="1" sz="6000">
              <a:solidFill>
                <a:srgbClr val="FF0000"/>
              </a:solidFill>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Advantages: </a:t>
            </a:r>
            <a:endParaRPr sz="1400" cap="none">
              <a:latin typeface="Gill Sans"/>
              <a:ea typeface="Gill Sans"/>
              <a:cs typeface="Gill Sans"/>
              <a:sym typeface="Gill Sans"/>
            </a:endParaRPr>
          </a:p>
          <a:p>
            <a:pPr indent="0" lvl="1" marL="457200" rtl="0" algn="l">
              <a:lnSpc>
                <a:spcPct val="120000"/>
              </a:lnSpc>
              <a:spcBef>
                <a:spcPts val="500"/>
              </a:spcBef>
              <a:spcAft>
                <a:spcPts val="0"/>
              </a:spcAft>
              <a:buSzPts val="2000"/>
              <a:buNone/>
            </a:pPr>
            <a:r>
              <a:rPr lang="en-IN" sz="2000" cap="none">
                <a:latin typeface="Gill Sans"/>
                <a:ea typeface="Gill Sans"/>
                <a:cs typeface="Gill Sans"/>
                <a:sym typeface="Gill Sans"/>
              </a:rPr>
              <a:t>––  direct relationship between hand and pointer location in terms of direction, distance, and speed. </a:t>
            </a:r>
            <a:endParaRPr sz="1400" cap="none">
              <a:latin typeface="Gill Sans"/>
              <a:ea typeface="Gill Sans"/>
              <a:cs typeface="Gill Sans"/>
              <a:sym typeface="Gill Sans"/>
            </a:endParaRPr>
          </a:p>
          <a:p>
            <a:pPr indent="0" lvl="1" marL="457200" rtl="0" algn="l">
              <a:lnSpc>
                <a:spcPct val="120000"/>
              </a:lnSpc>
              <a:spcBef>
                <a:spcPts val="500"/>
              </a:spcBef>
              <a:spcAft>
                <a:spcPts val="0"/>
              </a:spcAft>
              <a:buSzPts val="2000"/>
              <a:buNone/>
            </a:pPr>
            <a:r>
              <a:rPr lang="en-IN" sz="2000" cap="none">
                <a:latin typeface="Gill Sans"/>
                <a:ea typeface="Gill Sans"/>
                <a:cs typeface="Gill Sans"/>
                <a:sym typeface="Gill Sans"/>
              </a:rPr>
              <a:t>––  Movement is direct, in the same plane as screen. </a:t>
            </a:r>
            <a:endParaRPr sz="1400" cap="none">
              <a:latin typeface="Gill Sans"/>
              <a:ea typeface="Gill Sans"/>
              <a:cs typeface="Gill Sans"/>
              <a:sym typeface="Gill Sans"/>
            </a:endParaRPr>
          </a:p>
          <a:p>
            <a:pPr indent="0" lvl="1" marL="457200" rtl="0" algn="l">
              <a:lnSpc>
                <a:spcPct val="120000"/>
              </a:lnSpc>
              <a:spcBef>
                <a:spcPts val="500"/>
              </a:spcBef>
              <a:spcAft>
                <a:spcPts val="0"/>
              </a:spcAft>
              <a:buSzPts val="2000"/>
              <a:buNone/>
            </a:pPr>
            <a:r>
              <a:rPr lang="en-IN" sz="2000" cap="none">
                <a:latin typeface="Gill Sans"/>
                <a:ea typeface="Gill Sans"/>
                <a:cs typeface="Gill Sans"/>
                <a:sym typeface="Gill Sans"/>
              </a:rPr>
              <a:t>––  Requires no additional desk space. </a:t>
            </a:r>
            <a:endParaRPr sz="1400" cap="none">
              <a:latin typeface="Gill Sans"/>
              <a:ea typeface="Gill Sans"/>
              <a:cs typeface="Gill Sans"/>
              <a:sym typeface="Gill Sans"/>
            </a:endParaRPr>
          </a:p>
          <a:p>
            <a:pPr indent="0" lvl="1" marL="457200" rtl="0" algn="l">
              <a:lnSpc>
                <a:spcPct val="120000"/>
              </a:lnSpc>
              <a:spcBef>
                <a:spcPts val="500"/>
              </a:spcBef>
              <a:spcAft>
                <a:spcPts val="0"/>
              </a:spcAft>
              <a:buSzPts val="2000"/>
              <a:buNone/>
            </a:pPr>
            <a:r>
              <a:rPr lang="en-IN" sz="2000" cap="none">
                <a:latin typeface="Gill Sans"/>
                <a:ea typeface="Gill Sans"/>
                <a:cs typeface="Gill Sans"/>
                <a:sym typeface="Gill Sans"/>
              </a:rPr>
              <a:t>––  Stands up well in high-use environments. </a:t>
            </a:r>
            <a:endParaRPr sz="1400" cap="none">
              <a:latin typeface="Gill Sans"/>
              <a:ea typeface="Gill Sans"/>
              <a:cs typeface="Gill Sans"/>
              <a:sym typeface="Gill Sans"/>
            </a:endParaRPr>
          </a:p>
          <a:p>
            <a:pPr indent="0" lvl="0" marL="0" rtl="0" algn="l">
              <a:lnSpc>
                <a:spcPct val="120000"/>
              </a:lnSpc>
              <a:spcBef>
                <a:spcPts val="1000"/>
              </a:spcBef>
              <a:spcAft>
                <a:spcPts val="0"/>
              </a:spcAft>
              <a:buSzPts val="2000"/>
              <a:buNone/>
            </a:pPr>
            <a:r>
              <a:rPr lang="en-IN" cap="none">
                <a:latin typeface="Gill Sans"/>
                <a:ea typeface="Gill Sans"/>
                <a:cs typeface="Gill Sans"/>
                <a:sym typeface="Gill Sans"/>
              </a:rPr>
              <a:t>Disadvantages:</a:t>
            </a:r>
            <a:br>
              <a:rPr lang="en-IN" cap="none">
                <a:latin typeface="Gill Sans"/>
                <a:ea typeface="Gill Sans"/>
                <a:cs typeface="Gill Sans"/>
                <a:sym typeface="Gill Sans"/>
              </a:rPr>
            </a:br>
            <a:r>
              <a:rPr lang="en-IN" cap="none">
                <a:latin typeface="Gill Sans"/>
                <a:ea typeface="Gill Sans"/>
                <a:cs typeface="Gill Sans"/>
                <a:sym typeface="Gill Sans"/>
              </a:rPr>
              <a:t>–– finger may obscure part of screen.</a:t>
            </a:r>
            <a:br>
              <a:rPr lang="en-IN" cap="none">
                <a:latin typeface="Gill Sans"/>
                <a:ea typeface="Gill Sans"/>
                <a:cs typeface="Gill Sans"/>
                <a:sym typeface="Gill Sans"/>
              </a:rPr>
            </a:br>
            <a:r>
              <a:rPr lang="en-IN" cap="none">
                <a:latin typeface="Gill Sans"/>
                <a:ea typeface="Gill Sans"/>
                <a:cs typeface="Gill Sans"/>
                <a:sym typeface="Gill Sans"/>
              </a:rPr>
              <a:t>–– Finger may be too large for accuracy with small objects. </a:t>
            </a:r>
            <a:endParaRPr/>
          </a:p>
          <a:p>
            <a:pPr indent="0" lvl="0" marL="0" rtl="0" algn="l">
              <a:lnSpc>
                <a:spcPct val="120000"/>
              </a:lnSpc>
              <a:spcBef>
                <a:spcPts val="1000"/>
              </a:spcBef>
              <a:spcAft>
                <a:spcPts val="0"/>
              </a:spcAft>
              <a:buSzPts val="2000"/>
              <a:buNone/>
            </a:pPr>
            <a:r>
              <a:rPr lang="en-IN" cap="none">
                <a:latin typeface="Gill Sans"/>
                <a:ea typeface="Gill Sans"/>
                <a:cs typeface="Gill Sans"/>
                <a:sym typeface="Gill Sans"/>
              </a:rPr>
              <a:t>–– Requires moving the hand far from the keyboard to use. </a:t>
            </a:r>
            <a:endParaRPr/>
          </a:p>
          <a:p>
            <a:pPr indent="0" lvl="0" marL="0" rtl="0" algn="l">
              <a:lnSpc>
                <a:spcPct val="120000"/>
              </a:lnSpc>
              <a:spcBef>
                <a:spcPts val="1000"/>
              </a:spcBef>
              <a:spcAft>
                <a:spcPts val="0"/>
              </a:spcAft>
              <a:buSzPts val="2000"/>
              <a:buNone/>
            </a:pPr>
            <a:r>
              <a:rPr lang="en-IN" cap="none">
                <a:latin typeface="Gill Sans"/>
                <a:ea typeface="Gill Sans"/>
                <a:cs typeface="Gill Sans"/>
                <a:sym typeface="Gill Sans"/>
              </a:rPr>
              <a:t>–– Very fatiguing to use for extended period of time.</a:t>
            </a:r>
            <a:br>
              <a:rPr lang="en-IN" cap="none">
                <a:latin typeface="Gill Sans"/>
                <a:ea typeface="Gill Sans"/>
                <a:cs typeface="Gill Sans"/>
                <a:sym typeface="Gill Sans"/>
              </a:rPr>
            </a:br>
            <a:r>
              <a:rPr lang="en-IN" cap="none">
                <a:latin typeface="Gill Sans"/>
                <a:ea typeface="Gill Sans"/>
                <a:cs typeface="Gill Sans"/>
                <a:sym typeface="Gill Sans"/>
              </a:rPr>
              <a:t>–– May soil or damage the screen. </a:t>
            </a:r>
            <a:endParaRPr sz="1400" cap="none">
              <a:latin typeface="Gill Sans"/>
              <a:ea typeface="Gill Sans"/>
              <a:cs typeface="Gill Sans"/>
              <a:sym typeface="Gill Sans"/>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9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612" name="Google Shape;612;p90"/>
          <p:cNvSpPr txBox="1"/>
          <p:nvPr>
            <p:ph idx="1" type="body"/>
          </p:nvPr>
        </p:nvSpPr>
        <p:spPr>
          <a:xfrm>
            <a:off x="621030" y="636086"/>
            <a:ext cx="11145012" cy="315721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b="1" i="1" lang="en-IN">
                <a:solidFill>
                  <a:srgbClr val="FF0000"/>
                </a:solidFill>
                <a:latin typeface="Arial"/>
                <a:ea typeface="Arial"/>
                <a:cs typeface="Arial"/>
                <a:sym typeface="Arial"/>
              </a:rPr>
              <a:t>LIGHT PEN </a:t>
            </a:r>
            <a:endParaRPr/>
          </a:p>
          <a:p>
            <a:pPr indent="0" lvl="0" marL="0" rtl="0" algn="just">
              <a:lnSpc>
                <a:spcPct val="120000"/>
              </a:lnSpc>
              <a:spcBef>
                <a:spcPts val="1000"/>
              </a:spcBef>
              <a:spcAft>
                <a:spcPts val="0"/>
              </a:spcAft>
              <a:buSzPts val="2800"/>
              <a:buNone/>
            </a:pPr>
            <a:r>
              <a:rPr b="1" lang="en-IN" sz="2800" cap="none">
                <a:latin typeface="Gill Sans"/>
                <a:ea typeface="Gill Sans"/>
                <a:cs typeface="Gill Sans"/>
                <a:sym typeface="Gill Sans"/>
              </a:rPr>
              <a:t>Description:</a:t>
            </a:r>
            <a:endParaRPr/>
          </a:p>
          <a:p>
            <a:pPr indent="0" lvl="0" marL="0" rtl="0" algn="just">
              <a:lnSpc>
                <a:spcPct val="120000"/>
              </a:lnSpc>
              <a:spcBef>
                <a:spcPts val="1000"/>
              </a:spcBef>
              <a:spcAft>
                <a:spcPts val="0"/>
              </a:spcAft>
              <a:buSzPts val="2800"/>
              <a:buNone/>
            </a:pPr>
            <a:r>
              <a:rPr lang="en-IN" sz="2800" cap="none">
                <a:latin typeface="Gill Sans"/>
                <a:ea typeface="Gill Sans"/>
                <a:cs typeface="Gill Sans"/>
                <a:sym typeface="Gill Sans"/>
              </a:rPr>
              <a:t>A light pen, or pen, also utilizes a touch screen, but one that is sensitive in a specific way to one kind of pen or stylus. </a:t>
            </a:r>
            <a:endParaRPr sz="2400" cap="none">
              <a:latin typeface="Gill Sans"/>
              <a:ea typeface="Gill Sans"/>
              <a:cs typeface="Gill Sans"/>
              <a:sym typeface="Gill Sans"/>
            </a:endParaRPr>
          </a:p>
          <a:p>
            <a:pPr indent="0" lvl="0" marL="0" rtl="0" algn="just">
              <a:lnSpc>
                <a:spcPct val="120000"/>
              </a:lnSpc>
              <a:spcBef>
                <a:spcPts val="1000"/>
              </a:spcBef>
              <a:spcAft>
                <a:spcPts val="0"/>
              </a:spcAft>
              <a:buSzPts val="2800"/>
              <a:buNone/>
            </a:pPr>
            <a:r>
              <a:t/>
            </a:r>
            <a:endParaRPr b="1" sz="2800">
              <a:solidFill>
                <a:srgbClr val="FF0000"/>
              </a:solidFill>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91"/>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Twentieth Century"/>
              <a:buNone/>
            </a:pPr>
            <a:r>
              <a:rPr lang="en-IN"/>
              <a:t> </a:t>
            </a:r>
            <a:endParaRPr/>
          </a:p>
        </p:txBody>
      </p:sp>
      <p:sp>
        <p:nvSpPr>
          <p:cNvPr id="618" name="Google Shape;618;p91"/>
          <p:cNvSpPr txBox="1"/>
          <p:nvPr>
            <p:ph idx="1" type="body"/>
          </p:nvPr>
        </p:nvSpPr>
        <p:spPr>
          <a:xfrm>
            <a:off x="621030" y="636086"/>
            <a:ext cx="11145012" cy="3157216"/>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SzPts val="2000"/>
              <a:buNone/>
            </a:pPr>
            <a:r>
              <a:rPr b="1" i="1" lang="en-IN">
                <a:solidFill>
                  <a:srgbClr val="FF0000"/>
                </a:solidFill>
                <a:latin typeface="Arial"/>
                <a:ea typeface="Arial"/>
                <a:cs typeface="Arial"/>
                <a:sym typeface="Arial"/>
              </a:rPr>
              <a:t>LIGHT PEN </a:t>
            </a:r>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Advantages: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direct relationship between hand and pointer movement in terms of direction, Distance, and speed.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Movement is direct, in the same plane as screen.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Requires minimal additional desk space.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Stands up well in high-use environments. </a:t>
            </a:r>
            <a:endParaRPr sz="1400" cap="none">
              <a:latin typeface="Gill Sans"/>
              <a:ea typeface="Gill Sans"/>
              <a:cs typeface="Gill Sans"/>
              <a:sym typeface="Gill Sans"/>
            </a:endParaRPr>
          </a:p>
          <a:p>
            <a:pPr indent="-285750" lvl="1" marL="742950" rtl="0" algn="l">
              <a:lnSpc>
                <a:spcPct val="120000"/>
              </a:lnSpc>
              <a:spcBef>
                <a:spcPts val="500"/>
              </a:spcBef>
              <a:spcAft>
                <a:spcPts val="0"/>
              </a:spcAft>
              <a:buSzPts val="2000"/>
              <a:buFont typeface="Arial"/>
              <a:buChar char="•"/>
            </a:pPr>
            <a:r>
              <a:rPr lang="en-IN" sz="2000" cap="none">
                <a:latin typeface="Gill Sans"/>
                <a:ea typeface="Gill Sans"/>
                <a:cs typeface="Gill Sans"/>
                <a:sym typeface="Gill Sans"/>
              </a:rPr>
              <a:t>––  More accurate than finger touching. </a:t>
            </a:r>
            <a:endParaRPr sz="1400" cap="none">
              <a:latin typeface="Gill Sans"/>
              <a:ea typeface="Gill Sans"/>
              <a:cs typeface="Gill Sans"/>
              <a:sym typeface="Gill Sans"/>
            </a:endParaRPr>
          </a:p>
          <a:p>
            <a:pPr indent="-228600" lvl="0" marL="228600" rtl="0" algn="l">
              <a:lnSpc>
                <a:spcPct val="120000"/>
              </a:lnSpc>
              <a:spcBef>
                <a:spcPts val="1000"/>
              </a:spcBef>
              <a:spcAft>
                <a:spcPts val="0"/>
              </a:spcAft>
              <a:buSzPts val="2000"/>
              <a:buFont typeface="Arial"/>
              <a:buChar char="•"/>
            </a:pPr>
            <a:r>
              <a:rPr lang="en-IN" cap="none">
                <a:latin typeface="Gill Sans"/>
                <a:ea typeface="Gill Sans"/>
                <a:cs typeface="Gill Sans"/>
                <a:sym typeface="Gill Sans"/>
              </a:rPr>
              <a:t>Disadvantages:</a:t>
            </a:r>
            <a:br>
              <a:rPr lang="en-IN" cap="none">
                <a:latin typeface="Gill Sans"/>
                <a:ea typeface="Gill Sans"/>
                <a:cs typeface="Gill Sans"/>
                <a:sym typeface="Gill Sans"/>
              </a:rPr>
            </a:br>
            <a:r>
              <a:rPr lang="en-IN" cap="none">
                <a:latin typeface="Gill Sans"/>
                <a:ea typeface="Gill Sans"/>
                <a:cs typeface="Gill Sans"/>
                <a:sym typeface="Gill Sans"/>
              </a:rPr>
              <a:t>–– hand may obscure part of screen.</a:t>
            </a:r>
            <a:br>
              <a:rPr lang="en-IN" cap="none">
                <a:latin typeface="Gill Sans"/>
                <a:ea typeface="Gill Sans"/>
                <a:cs typeface="Gill Sans"/>
                <a:sym typeface="Gill Sans"/>
              </a:rPr>
            </a:br>
            <a:r>
              <a:rPr lang="en-IN" cap="none">
                <a:latin typeface="Gill Sans"/>
                <a:ea typeface="Gill Sans"/>
                <a:cs typeface="Gill Sans"/>
                <a:sym typeface="Gill Sans"/>
              </a:rPr>
              <a:t>–– Requires picking it up to use.</a:t>
            </a:r>
            <a:br>
              <a:rPr lang="en-IN" cap="none">
                <a:latin typeface="Gill Sans"/>
                <a:ea typeface="Gill Sans"/>
                <a:cs typeface="Gill Sans"/>
                <a:sym typeface="Gill Sans"/>
              </a:rPr>
            </a:br>
            <a:r>
              <a:rPr lang="en-IN" cap="none">
                <a:latin typeface="Gill Sans"/>
                <a:ea typeface="Gill Sans"/>
                <a:cs typeface="Gill Sans"/>
                <a:sym typeface="Gill Sans"/>
              </a:rPr>
              <a:t>–– Requires moving the hand far from the keyboard to use. </a:t>
            </a:r>
            <a:endParaRPr/>
          </a:p>
          <a:p>
            <a:pPr indent="0" lvl="0" marL="0" rtl="0" algn="l">
              <a:lnSpc>
                <a:spcPct val="120000"/>
              </a:lnSpc>
              <a:spcBef>
                <a:spcPts val="1000"/>
              </a:spcBef>
              <a:spcAft>
                <a:spcPts val="0"/>
              </a:spcAft>
              <a:buSzPts val="2000"/>
              <a:buNone/>
            </a:pPr>
            <a:r>
              <a:rPr lang="en-IN" cap="none">
                <a:latin typeface="Gill Sans"/>
                <a:ea typeface="Gill Sans"/>
                <a:cs typeface="Gill Sans"/>
                <a:sym typeface="Gill Sans"/>
              </a:rPr>
              <a:t>–– Very fatiguing to use for extended period of time. </a:t>
            </a:r>
            <a:endParaRPr sz="1400" cap="none">
              <a:latin typeface="Gill Sans"/>
              <a:ea typeface="Gill Sans"/>
              <a:cs typeface="Gill Sans"/>
              <a:sym typeface="Gill Sans"/>
            </a:endParaRPr>
          </a:p>
          <a:p>
            <a:pPr indent="0" lvl="0" marL="0" rtl="0" algn="just">
              <a:lnSpc>
                <a:spcPct val="120000"/>
              </a:lnSpc>
              <a:spcBef>
                <a:spcPts val="1000"/>
              </a:spcBef>
              <a:spcAft>
                <a:spcPts val="0"/>
              </a:spcAft>
              <a:buSzPts val="2800"/>
              <a:buNone/>
            </a:pPr>
            <a:r>
              <a:t/>
            </a:r>
            <a:endParaRPr b="1" sz="2800">
              <a:solidFill>
                <a:srgbClr val="FF0000"/>
              </a:solidFill>
            </a:endParaRPr>
          </a:p>
          <a:p>
            <a:pPr indent="-152400" lvl="0" marL="228600" rtl="0" algn="l">
              <a:lnSpc>
                <a:spcPct val="120000"/>
              </a:lnSpc>
              <a:spcBef>
                <a:spcPts val="1000"/>
              </a:spcBef>
              <a:spcAft>
                <a:spcPts val="0"/>
              </a:spcAft>
              <a:buSzPts val="1200"/>
              <a:buNone/>
            </a:pPr>
            <a:r>
              <a:t/>
            </a:r>
            <a:endParaRPr sz="1200"/>
          </a:p>
          <a:p>
            <a:pPr indent="-139700" lvl="0" marL="228600" rtl="0" algn="l">
              <a:lnSpc>
                <a:spcPct val="120000"/>
              </a:lnSpc>
              <a:spcBef>
                <a:spcPts val="1000"/>
              </a:spcBef>
              <a:spcAft>
                <a:spcPts val="0"/>
              </a:spcAft>
              <a:buSzPts val="1400"/>
              <a:buNone/>
            </a:pPr>
            <a:r>
              <a:t/>
            </a:r>
            <a:endParaRPr sz="1400" cap="none"/>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92"/>
          <p:cNvSpPr txBox="1"/>
          <p:nvPr>
            <p:ph type="title"/>
          </p:nvPr>
        </p:nvSpPr>
        <p:spPr>
          <a:xfrm>
            <a:off x="913775" y="618517"/>
            <a:ext cx="10364451" cy="66164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Arial"/>
              <a:buNone/>
            </a:pPr>
            <a:r>
              <a:rPr b="1" i="1" lang="en-IN" sz="3200">
                <a:solidFill>
                  <a:srgbClr val="FF0000"/>
                </a:solidFill>
                <a:latin typeface="Arial"/>
                <a:ea typeface="Arial"/>
                <a:cs typeface="Arial"/>
                <a:sym typeface="Arial"/>
              </a:rPr>
              <a:t>VOICE </a:t>
            </a:r>
            <a:br>
              <a:rPr lang="en-IN"/>
            </a:br>
            <a:endParaRPr/>
          </a:p>
        </p:txBody>
      </p:sp>
      <p:sp>
        <p:nvSpPr>
          <p:cNvPr id="624" name="Google Shape;624;p92"/>
          <p:cNvSpPr txBox="1"/>
          <p:nvPr>
            <p:ph idx="1" type="body"/>
          </p:nvPr>
        </p:nvSpPr>
        <p:spPr>
          <a:xfrm>
            <a:off x="913774" y="1048512"/>
            <a:ext cx="10363826" cy="4742687"/>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800"/>
              <a:buNone/>
            </a:pPr>
            <a:r>
              <a:rPr lang="en-IN" sz="1800" cap="none">
                <a:latin typeface="Gill Sans"/>
                <a:ea typeface="Gill Sans"/>
                <a:cs typeface="Gill Sans"/>
                <a:sym typeface="Gill Sans"/>
              </a:rPr>
              <a:t>Description:</a:t>
            </a:r>
            <a:br>
              <a:rPr lang="en-IN" sz="1800" cap="none">
                <a:latin typeface="Gill Sans"/>
                <a:ea typeface="Gill Sans"/>
                <a:cs typeface="Gill Sans"/>
                <a:sym typeface="Gill Sans"/>
              </a:rPr>
            </a:br>
            <a:r>
              <a:rPr lang="en-IN" sz="1800" cap="none">
                <a:latin typeface="Gill Sans"/>
                <a:ea typeface="Gill Sans"/>
                <a:cs typeface="Gill Sans"/>
                <a:sym typeface="Gill Sans"/>
              </a:rPr>
              <a:t>–– automatic speech recognition by the computer. </a:t>
            </a:r>
            <a:endParaRPr sz="1200" cap="none">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cap="none">
                <a:latin typeface="Gill Sans"/>
                <a:ea typeface="Gill Sans"/>
                <a:cs typeface="Gill Sans"/>
                <a:sym typeface="Gill Sans"/>
              </a:rPr>
              <a:t>Advantages:</a:t>
            </a:r>
            <a:br>
              <a:rPr lang="en-IN" sz="1800" cap="none">
                <a:latin typeface="Gill Sans"/>
                <a:ea typeface="Gill Sans"/>
                <a:cs typeface="Gill Sans"/>
                <a:sym typeface="Gill Sans"/>
              </a:rPr>
            </a:br>
            <a:r>
              <a:rPr lang="en-IN" sz="1800" cap="none">
                <a:latin typeface="Gill Sans"/>
                <a:ea typeface="Gill Sans"/>
                <a:cs typeface="Gill Sans"/>
                <a:sym typeface="Gill Sans"/>
              </a:rPr>
              <a:t>–– simple and direct.</a:t>
            </a:r>
            <a:br>
              <a:rPr lang="en-IN" sz="1800" cap="none">
                <a:latin typeface="Gill Sans"/>
                <a:ea typeface="Gill Sans"/>
                <a:cs typeface="Gill Sans"/>
                <a:sym typeface="Gill Sans"/>
              </a:rPr>
            </a:br>
            <a:r>
              <a:rPr lang="en-IN" sz="1800" cap="none">
                <a:latin typeface="Gill Sans"/>
                <a:ea typeface="Gill Sans"/>
                <a:cs typeface="Gill Sans"/>
                <a:sym typeface="Gill Sans"/>
              </a:rPr>
              <a:t>–– Useful for people who cannot use a keyboard. –– Useful when the user’s hands are occupied. </a:t>
            </a:r>
            <a:endParaRPr sz="1200" cap="none">
              <a:latin typeface="Gill Sans"/>
              <a:ea typeface="Gill Sans"/>
              <a:cs typeface="Gill Sans"/>
              <a:sym typeface="Gill Sans"/>
            </a:endParaRPr>
          </a:p>
          <a:p>
            <a:pPr indent="0" lvl="0" marL="0" rtl="0" algn="l">
              <a:lnSpc>
                <a:spcPct val="120000"/>
              </a:lnSpc>
              <a:spcBef>
                <a:spcPts val="1000"/>
              </a:spcBef>
              <a:spcAft>
                <a:spcPts val="0"/>
              </a:spcAft>
              <a:buSzPts val="1800"/>
              <a:buNone/>
            </a:pPr>
            <a:r>
              <a:rPr lang="en-IN" sz="1800" cap="none">
                <a:latin typeface="Gill Sans"/>
                <a:ea typeface="Gill Sans"/>
                <a:cs typeface="Gill Sans"/>
                <a:sym typeface="Gill Sans"/>
              </a:rPr>
              <a:t>Disadvantages: </a:t>
            </a:r>
            <a:endParaRPr sz="1200" cap="none">
              <a:latin typeface="Gill Sans"/>
              <a:ea typeface="Gill Sans"/>
              <a:cs typeface="Gill Sans"/>
              <a:sym typeface="Gill Sans"/>
            </a:endParaRPr>
          </a:p>
          <a:p>
            <a:pPr indent="0" lvl="1" marL="457200" rtl="0" algn="l">
              <a:lnSpc>
                <a:spcPct val="120000"/>
              </a:lnSpc>
              <a:spcBef>
                <a:spcPts val="500"/>
              </a:spcBef>
              <a:spcAft>
                <a:spcPts val="0"/>
              </a:spcAft>
              <a:buSzPts val="1800"/>
              <a:buNone/>
            </a:pPr>
            <a:r>
              <a:rPr lang="en-IN" cap="none">
                <a:latin typeface="Gill Sans"/>
                <a:ea typeface="Gill Sans"/>
                <a:cs typeface="Gill Sans"/>
                <a:sym typeface="Gill Sans"/>
              </a:rPr>
              <a:t>––  high error rates because of difficulties in </a:t>
            </a:r>
            <a:endParaRPr sz="1200" cap="none">
              <a:latin typeface="Gill Sans"/>
              <a:ea typeface="Gill Sans"/>
              <a:cs typeface="Gill Sans"/>
              <a:sym typeface="Gill Sans"/>
            </a:endParaRPr>
          </a:p>
          <a:p>
            <a:pPr indent="-228600" lvl="2" marL="1143000" rtl="0" algn="l">
              <a:lnSpc>
                <a:spcPct val="120000"/>
              </a:lnSpc>
              <a:spcBef>
                <a:spcPts val="500"/>
              </a:spcBef>
              <a:spcAft>
                <a:spcPts val="0"/>
              </a:spcAft>
              <a:buSzPts val="1800"/>
              <a:buChar char="•"/>
            </a:pPr>
            <a:r>
              <a:rPr lang="en-IN" sz="1800" cap="none">
                <a:latin typeface="Gill Sans"/>
                <a:ea typeface="Gill Sans"/>
                <a:cs typeface="Gill Sans"/>
                <a:sym typeface="Gill Sans"/>
              </a:rPr>
              <a:t>Recognizing boundaries between spoken words. </a:t>
            </a:r>
            <a:endParaRPr/>
          </a:p>
          <a:p>
            <a:pPr indent="-228600" lvl="2" marL="1143000" rtl="0" algn="l">
              <a:lnSpc>
                <a:spcPct val="120000"/>
              </a:lnSpc>
              <a:spcBef>
                <a:spcPts val="500"/>
              </a:spcBef>
              <a:spcAft>
                <a:spcPts val="0"/>
              </a:spcAft>
              <a:buSzPts val="1800"/>
              <a:buChar char="•"/>
            </a:pPr>
            <a:r>
              <a:rPr lang="en-IN" sz="1800" cap="none">
                <a:latin typeface="Gill Sans"/>
                <a:ea typeface="Gill Sans"/>
                <a:cs typeface="Gill Sans"/>
                <a:sym typeface="Gill Sans"/>
              </a:rPr>
              <a:t>Blurred word boundaries because of normal speech patterns. </a:t>
            </a:r>
            <a:endParaRPr/>
          </a:p>
          <a:p>
            <a:pPr indent="0" lvl="1" marL="457200" rtl="0" algn="l">
              <a:lnSpc>
                <a:spcPct val="120000"/>
              </a:lnSpc>
              <a:spcBef>
                <a:spcPts val="500"/>
              </a:spcBef>
              <a:spcAft>
                <a:spcPts val="0"/>
              </a:spcAft>
              <a:buSzPts val="1800"/>
              <a:buNone/>
            </a:pPr>
            <a:r>
              <a:rPr lang="en-IN" cap="none">
                <a:latin typeface="Gill Sans"/>
                <a:ea typeface="Gill Sans"/>
                <a:cs typeface="Gill Sans"/>
                <a:sym typeface="Gill Sans"/>
              </a:rPr>
              <a:t>––  Slower throughput than with typing. </a:t>
            </a:r>
            <a:endParaRPr sz="1200" cap="none">
              <a:latin typeface="Gill Sans"/>
              <a:ea typeface="Gill Sans"/>
              <a:cs typeface="Gill Sans"/>
              <a:sym typeface="Gill Sans"/>
            </a:endParaRPr>
          </a:p>
          <a:p>
            <a:pPr indent="0" lvl="1" marL="457200" rtl="0" algn="l">
              <a:lnSpc>
                <a:spcPct val="120000"/>
              </a:lnSpc>
              <a:spcBef>
                <a:spcPts val="500"/>
              </a:spcBef>
              <a:spcAft>
                <a:spcPts val="0"/>
              </a:spcAft>
              <a:buSzPts val="1800"/>
              <a:buNone/>
            </a:pPr>
            <a:r>
              <a:rPr lang="en-IN" cap="none">
                <a:latin typeface="Gill Sans"/>
                <a:ea typeface="Gill Sans"/>
                <a:cs typeface="Gill Sans"/>
                <a:sym typeface="Gill Sans"/>
              </a:rPr>
              <a:t>––  Difficult to use in noisy environments. </a:t>
            </a:r>
            <a:endParaRPr sz="1200" cap="none">
              <a:latin typeface="Gill Sans"/>
              <a:ea typeface="Gill Sans"/>
              <a:cs typeface="Gill Sans"/>
              <a:sym typeface="Gill Sans"/>
            </a:endParaRPr>
          </a:p>
          <a:p>
            <a:pPr indent="0" lvl="1" marL="457200" rtl="0" algn="l">
              <a:lnSpc>
                <a:spcPct val="120000"/>
              </a:lnSpc>
              <a:spcBef>
                <a:spcPts val="500"/>
              </a:spcBef>
              <a:spcAft>
                <a:spcPts val="0"/>
              </a:spcAft>
              <a:buSzPts val="1800"/>
              <a:buNone/>
            </a:pPr>
            <a:r>
              <a:rPr lang="en-IN" cap="none">
                <a:latin typeface="Gill Sans"/>
                <a:ea typeface="Gill Sans"/>
                <a:cs typeface="Gill Sans"/>
                <a:sym typeface="Gill Sans"/>
              </a:rPr>
              <a:t>––  Impractical to use in quiet environments. </a:t>
            </a:r>
            <a:endParaRPr sz="1200" cap="none">
              <a:latin typeface="Gill Sans"/>
              <a:ea typeface="Gill Sans"/>
              <a:cs typeface="Gill Sans"/>
              <a:sym typeface="Gill Sans"/>
            </a:endParaRPr>
          </a:p>
          <a:p>
            <a:pPr indent="0" lvl="0" marL="0" rtl="0" algn="l">
              <a:lnSpc>
                <a:spcPct val="120000"/>
              </a:lnSpc>
              <a:spcBef>
                <a:spcPts val="1000"/>
              </a:spcBef>
              <a:spcAft>
                <a:spcPts val="0"/>
              </a:spcAft>
              <a:buSzPts val="4400"/>
              <a:buNone/>
            </a:pPr>
            <a:r>
              <a:t/>
            </a:r>
            <a:endParaRPr sz="4400" cap="none">
              <a:latin typeface="Gill Sans"/>
              <a:ea typeface="Gill Sans"/>
              <a:cs typeface="Gill Sans"/>
              <a:sym typeface="Gill Sans"/>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93"/>
          <p:cNvSpPr txBox="1"/>
          <p:nvPr>
            <p:ph type="title"/>
          </p:nvPr>
        </p:nvSpPr>
        <p:spPr>
          <a:xfrm>
            <a:off x="913775" y="618517"/>
            <a:ext cx="10364451" cy="66164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FF0000"/>
              </a:buClr>
              <a:buSzPct val="100000"/>
              <a:buFont typeface="Arial"/>
              <a:buNone/>
            </a:pPr>
            <a:r>
              <a:rPr b="1" i="1" lang="en-IN" sz="2700">
                <a:solidFill>
                  <a:srgbClr val="FF0000"/>
                </a:solidFill>
                <a:latin typeface="Arial"/>
                <a:ea typeface="Arial"/>
                <a:cs typeface="Arial"/>
                <a:sym typeface="Arial"/>
              </a:rPr>
              <a:t>MOUSE </a:t>
            </a:r>
            <a:br>
              <a:rPr b="1" lang="en-IN" sz="2200">
                <a:solidFill>
                  <a:srgbClr val="FF0000"/>
                </a:solidFill>
              </a:rPr>
            </a:br>
            <a:br>
              <a:rPr lang="en-IN"/>
            </a:br>
            <a:endParaRPr/>
          </a:p>
        </p:txBody>
      </p:sp>
      <p:sp>
        <p:nvSpPr>
          <p:cNvPr id="630" name="Google Shape;630;p93"/>
          <p:cNvSpPr txBox="1"/>
          <p:nvPr>
            <p:ph idx="1" type="body"/>
          </p:nvPr>
        </p:nvSpPr>
        <p:spPr>
          <a:xfrm>
            <a:off x="913774" y="1048512"/>
            <a:ext cx="10363826" cy="568147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600"/>
              <a:buFont typeface="Arial"/>
              <a:buChar char="•"/>
            </a:pPr>
            <a:r>
              <a:rPr lang="en-IN" sz="1600" cap="none">
                <a:latin typeface="Gill Sans"/>
                <a:ea typeface="Gill Sans"/>
                <a:cs typeface="Gill Sans"/>
                <a:sym typeface="Gill Sans"/>
              </a:rPr>
              <a:t>Description: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A rectangular or dome-shaped, movable, desktop control containing from one to Three buttons used to manipulate objects and information on the screen.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Movement of screen pointer mimics the mouse movement. </a:t>
            </a:r>
            <a:endParaRPr sz="1100" cap="none">
              <a:latin typeface="Gill Sans"/>
              <a:ea typeface="Gill Sans"/>
              <a:cs typeface="Gill Sans"/>
              <a:sym typeface="Gill Sans"/>
            </a:endParaRPr>
          </a:p>
          <a:p>
            <a:pPr indent="-228600" lvl="0" marL="228600" rtl="0" algn="l">
              <a:lnSpc>
                <a:spcPct val="120000"/>
              </a:lnSpc>
              <a:spcBef>
                <a:spcPts val="1000"/>
              </a:spcBef>
              <a:spcAft>
                <a:spcPts val="0"/>
              </a:spcAft>
              <a:buSzPts val="1600"/>
              <a:buFont typeface="Arial"/>
              <a:buChar char="•"/>
            </a:pPr>
            <a:r>
              <a:rPr lang="en-IN" sz="1600" cap="none">
                <a:latin typeface="Gill Sans"/>
                <a:ea typeface="Gill Sans"/>
                <a:cs typeface="Gill Sans"/>
                <a:sym typeface="Gill Sans"/>
              </a:rPr>
              <a:t>Advantages: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direct relationship between hand and pointer movement in terms of direction, Distance, and speed.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Permits a comfortable hand resting position.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Selection mechanisms are included on mouse. </a:t>
            </a:r>
            <a:endParaRPr sz="11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  Does not obscure vision of the screen. </a:t>
            </a:r>
            <a:endParaRPr sz="1100" cap="none">
              <a:latin typeface="Gill Sans"/>
              <a:ea typeface="Gill Sans"/>
              <a:cs typeface="Gill Sans"/>
              <a:sym typeface="Gill Sans"/>
            </a:endParaRPr>
          </a:p>
          <a:p>
            <a:pPr indent="0" lvl="0" marL="0" rtl="0" algn="l">
              <a:lnSpc>
                <a:spcPct val="120000"/>
              </a:lnSpc>
              <a:spcBef>
                <a:spcPts val="1000"/>
              </a:spcBef>
              <a:spcAft>
                <a:spcPts val="0"/>
              </a:spcAft>
              <a:buSzPts val="1600"/>
              <a:buNone/>
            </a:pPr>
            <a:r>
              <a:rPr lang="en-IN" sz="1600" cap="none">
                <a:latin typeface="Gill Sans"/>
                <a:ea typeface="Gill Sans"/>
                <a:cs typeface="Gill Sans"/>
                <a:sym typeface="Gill Sans"/>
              </a:rPr>
              <a:t>Disadvantages:</a:t>
            </a:r>
            <a:br>
              <a:rPr lang="en-IN" sz="1600" cap="none">
                <a:latin typeface="Gill Sans"/>
                <a:ea typeface="Gill Sans"/>
                <a:cs typeface="Gill Sans"/>
                <a:sym typeface="Gill Sans"/>
              </a:rPr>
            </a:br>
            <a:r>
              <a:rPr lang="en-IN" sz="1600" cap="none">
                <a:latin typeface="Gill Sans"/>
                <a:ea typeface="Gill Sans"/>
                <a:cs typeface="Gill Sans"/>
                <a:sym typeface="Gill Sans"/>
              </a:rPr>
              <a:t>–– movement is indirect, in a plane different from screen. </a:t>
            </a:r>
            <a:endParaRPr/>
          </a:p>
          <a:p>
            <a:pPr indent="0" lvl="0" marL="0" rtl="0" algn="l">
              <a:lnSpc>
                <a:spcPct val="120000"/>
              </a:lnSpc>
              <a:spcBef>
                <a:spcPts val="1000"/>
              </a:spcBef>
              <a:spcAft>
                <a:spcPts val="0"/>
              </a:spcAft>
              <a:buSzPts val="1600"/>
              <a:buNone/>
            </a:pPr>
            <a:r>
              <a:rPr lang="en-IN" sz="1600" cap="none">
                <a:latin typeface="Gill Sans"/>
                <a:ea typeface="Gill Sans"/>
                <a:cs typeface="Gill Sans"/>
                <a:sym typeface="Gill Sans"/>
              </a:rPr>
              <a:t>–– Requires hand to be removed from keyboard.</a:t>
            </a:r>
            <a:br>
              <a:rPr lang="en-IN" sz="1600" cap="none">
                <a:latin typeface="Gill Sans"/>
                <a:ea typeface="Gill Sans"/>
                <a:cs typeface="Gill Sans"/>
                <a:sym typeface="Gill Sans"/>
              </a:rPr>
            </a:br>
            <a:r>
              <a:rPr lang="en-IN" sz="1600" cap="none">
                <a:latin typeface="Gill Sans"/>
                <a:ea typeface="Gill Sans"/>
                <a:cs typeface="Gill Sans"/>
                <a:sym typeface="Gill Sans"/>
              </a:rPr>
              <a:t>–– Requires additional desk space.</a:t>
            </a:r>
            <a:br>
              <a:rPr lang="en-IN" sz="1600" cap="none">
                <a:latin typeface="Gill Sans"/>
                <a:ea typeface="Gill Sans"/>
                <a:cs typeface="Gill Sans"/>
                <a:sym typeface="Gill Sans"/>
              </a:rPr>
            </a:br>
            <a:r>
              <a:rPr lang="en-IN" sz="1600" cap="none">
                <a:latin typeface="Gill Sans"/>
                <a:ea typeface="Gill Sans"/>
                <a:cs typeface="Gill Sans"/>
                <a:sym typeface="Gill Sans"/>
              </a:rPr>
              <a:t>–– May require long movement distances.</a:t>
            </a:r>
            <a:br>
              <a:rPr lang="en-IN" sz="1600" cap="none">
                <a:latin typeface="Gill Sans"/>
                <a:ea typeface="Gill Sans"/>
                <a:cs typeface="Gill Sans"/>
                <a:sym typeface="Gill Sans"/>
              </a:rPr>
            </a:br>
            <a:r>
              <a:rPr lang="en-IN" sz="1600" cap="none">
                <a:latin typeface="Gill Sans"/>
                <a:ea typeface="Gill Sans"/>
                <a:cs typeface="Gill Sans"/>
                <a:sym typeface="Gill Sans"/>
              </a:rPr>
              <a:t>–– Requires a degree of eye-hand coordination. </a:t>
            </a:r>
            <a:endParaRPr sz="1100" cap="none">
              <a:latin typeface="Gill Sans"/>
              <a:ea typeface="Gill Sans"/>
              <a:cs typeface="Gill Sans"/>
              <a:sym typeface="Gill Sans"/>
            </a:endParaRPr>
          </a:p>
          <a:p>
            <a:pPr indent="0" lvl="0" marL="0" rtl="0" algn="l">
              <a:lnSpc>
                <a:spcPct val="120000"/>
              </a:lnSpc>
              <a:spcBef>
                <a:spcPts val="1000"/>
              </a:spcBef>
              <a:spcAft>
                <a:spcPts val="0"/>
              </a:spcAft>
              <a:buSzPts val="4400"/>
              <a:buNone/>
            </a:pPr>
            <a:r>
              <a:t/>
            </a:r>
            <a:endParaRPr sz="4400" cap="none">
              <a:latin typeface="Gill Sans"/>
              <a:ea typeface="Gill Sans"/>
              <a:cs typeface="Gill Sans"/>
              <a:sym typeface="Gill Sans"/>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94"/>
          <p:cNvSpPr txBox="1"/>
          <p:nvPr>
            <p:ph type="title"/>
          </p:nvPr>
        </p:nvSpPr>
        <p:spPr>
          <a:xfrm>
            <a:off x="913775" y="158496"/>
            <a:ext cx="10364451" cy="90830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Arial"/>
              <a:buNone/>
            </a:pPr>
            <a:r>
              <a:rPr b="1" i="1" lang="en-IN" sz="1800">
                <a:solidFill>
                  <a:srgbClr val="FF0000"/>
                </a:solidFill>
                <a:latin typeface="Arial"/>
                <a:ea typeface="Arial"/>
                <a:cs typeface="Arial"/>
                <a:sym typeface="Arial"/>
              </a:rPr>
              <a:t>KEYBOARD </a:t>
            </a:r>
            <a:br>
              <a:rPr lang="en-IN"/>
            </a:br>
            <a:endParaRPr/>
          </a:p>
        </p:txBody>
      </p:sp>
      <p:sp>
        <p:nvSpPr>
          <p:cNvPr id="636" name="Google Shape;636;p94"/>
          <p:cNvSpPr txBox="1"/>
          <p:nvPr>
            <p:ph idx="1" type="body"/>
          </p:nvPr>
        </p:nvSpPr>
        <p:spPr>
          <a:xfrm>
            <a:off x="913774" y="609600"/>
            <a:ext cx="11107538" cy="6248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20000"/>
              </a:lnSpc>
              <a:spcBef>
                <a:spcPts val="0"/>
              </a:spcBef>
              <a:spcAft>
                <a:spcPts val="0"/>
              </a:spcAft>
              <a:buSzPct val="100000"/>
              <a:buNone/>
            </a:pPr>
            <a:r>
              <a:rPr lang="en-IN" sz="1500" cap="none">
                <a:latin typeface="Gill Sans"/>
                <a:ea typeface="Gill Sans"/>
                <a:cs typeface="Gill Sans"/>
                <a:sym typeface="Gill Sans"/>
              </a:rPr>
              <a:t>Description:</a:t>
            </a:r>
            <a:br>
              <a:rPr lang="en-IN" sz="1500" cap="none">
                <a:latin typeface="Gill Sans"/>
                <a:ea typeface="Gill Sans"/>
                <a:cs typeface="Gill Sans"/>
                <a:sym typeface="Gill Sans"/>
              </a:rPr>
            </a:br>
            <a:r>
              <a:rPr lang="en-IN" sz="1500" cap="none">
                <a:latin typeface="Gill Sans"/>
                <a:ea typeface="Gill Sans"/>
                <a:cs typeface="Gill Sans"/>
                <a:sym typeface="Gill Sans"/>
              </a:rPr>
              <a:t>–– standard typewriter keyboard and cursor movement keys. </a:t>
            </a:r>
            <a:endParaRPr/>
          </a:p>
          <a:p>
            <a:pPr indent="0" lvl="0" marL="0" rtl="0" algn="l">
              <a:lnSpc>
                <a:spcPct val="120000"/>
              </a:lnSpc>
              <a:spcBef>
                <a:spcPts val="1000"/>
              </a:spcBef>
              <a:spcAft>
                <a:spcPts val="0"/>
              </a:spcAft>
              <a:buSzPct val="100000"/>
              <a:buNone/>
            </a:pPr>
            <a:r>
              <a:rPr lang="en-IN" sz="1500" cap="none">
                <a:latin typeface="Gill Sans"/>
                <a:ea typeface="Gill Sans"/>
                <a:cs typeface="Gill Sans"/>
                <a:sym typeface="Gill Sans"/>
              </a:rPr>
              <a:t>Advantages: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familiar.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Accurate.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Does not take up additional desk space.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Very useful for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Entering text and alphanumeric data.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Editing text and alphanumeric data.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Keyed shortcuts — accelerators.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Keyboard mnemonics — equivalents.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Advantageous for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Performing actions when less than three mouse buttons exist.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Use with very large screens. </a:t>
            </a:r>
            <a:endParaRPr/>
          </a:p>
          <a:p>
            <a:pPr indent="0" lvl="2" marL="914400" rtl="0" algn="l">
              <a:lnSpc>
                <a:spcPct val="120000"/>
              </a:lnSpc>
              <a:spcBef>
                <a:spcPts val="500"/>
              </a:spcBef>
              <a:spcAft>
                <a:spcPts val="0"/>
              </a:spcAft>
              <a:buSzPct val="100000"/>
              <a:buNone/>
            </a:pPr>
            <a:r>
              <a:rPr lang="en-IN" sz="1500" cap="none">
                <a:latin typeface="Gill Sans"/>
                <a:ea typeface="Gill Sans"/>
                <a:cs typeface="Gill Sans"/>
                <a:sym typeface="Gill Sans"/>
              </a:rPr>
              <a:t>Touch typists. </a:t>
            </a:r>
            <a:endParaRPr/>
          </a:p>
          <a:p>
            <a:pPr indent="0" lvl="0" marL="0" rtl="0" algn="l">
              <a:lnSpc>
                <a:spcPct val="120000"/>
              </a:lnSpc>
              <a:spcBef>
                <a:spcPts val="1000"/>
              </a:spcBef>
              <a:spcAft>
                <a:spcPts val="0"/>
              </a:spcAft>
              <a:buSzPct val="100000"/>
              <a:buNone/>
            </a:pPr>
            <a:r>
              <a:rPr lang="en-IN" sz="1500" cap="none">
                <a:latin typeface="Gill Sans"/>
                <a:ea typeface="Gill Sans"/>
                <a:cs typeface="Gill Sans"/>
                <a:sym typeface="Gill Sans"/>
              </a:rPr>
              <a:t>Disadvantages: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slow for non-touch-typists.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Can be over-elaborate.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Slower than other devices in pointing.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Requires discrete actions to operate.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  No direct relationship between finger or hand movement on the keys and cursor </a:t>
            </a:r>
            <a:endParaRPr/>
          </a:p>
          <a:p>
            <a:pPr indent="0" lvl="1" marL="457200" rtl="0" algn="l">
              <a:lnSpc>
                <a:spcPct val="120000"/>
              </a:lnSpc>
              <a:spcBef>
                <a:spcPts val="500"/>
              </a:spcBef>
              <a:spcAft>
                <a:spcPts val="0"/>
              </a:spcAft>
              <a:buSzPct val="100000"/>
              <a:buNone/>
            </a:pPr>
            <a:r>
              <a:rPr lang="en-IN" sz="1500" cap="none">
                <a:latin typeface="Gill Sans"/>
                <a:ea typeface="Gill Sans"/>
                <a:cs typeface="Gill Sans"/>
                <a:sym typeface="Gill Sans"/>
              </a:rPr>
              <a:t>Movement on screen in terms of speed and distance. </a:t>
            </a:r>
            <a:endParaRPr/>
          </a:p>
          <a:p>
            <a:pPr indent="-120650" lvl="0" marL="228600" rtl="0" algn="l">
              <a:lnSpc>
                <a:spcPct val="120000"/>
              </a:lnSpc>
              <a:spcBef>
                <a:spcPts val="1000"/>
              </a:spcBef>
              <a:spcAft>
                <a:spcPts val="0"/>
              </a:spcAft>
              <a:buSzPct val="100000"/>
              <a:buNone/>
            </a:pPr>
            <a:r>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sp>
        <p:nvSpPr>
          <p:cNvPr id="641" name="Google Shape;641;p95"/>
          <p:cNvSpPr txBox="1"/>
          <p:nvPr>
            <p:ph type="title"/>
          </p:nvPr>
        </p:nvSpPr>
        <p:spPr>
          <a:xfrm>
            <a:off x="913774" y="1"/>
            <a:ext cx="10364451" cy="9022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Gill Sans"/>
              <a:buNone/>
            </a:pPr>
            <a:r>
              <a:rPr b="1" i="1" lang="en-IN" sz="1800">
                <a:solidFill>
                  <a:srgbClr val="FF0000"/>
                </a:solidFill>
                <a:latin typeface="Gill Sans"/>
                <a:ea typeface="Gill Sans"/>
                <a:cs typeface="Gill Sans"/>
                <a:sym typeface="Gill Sans"/>
              </a:rPr>
              <a:t>GUIDELINES FOR SELECTING THE PROPER INPUT DEVICE </a:t>
            </a:r>
            <a:br>
              <a:rPr lang="en-IN"/>
            </a:br>
            <a:endParaRPr/>
          </a:p>
        </p:txBody>
      </p:sp>
      <p:sp>
        <p:nvSpPr>
          <p:cNvPr id="642" name="Google Shape;642;p95"/>
          <p:cNvSpPr txBox="1"/>
          <p:nvPr>
            <p:ph idx="1" type="body"/>
          </p:nvPr>
        </p:nvSpPr>
        <p:spPr>
          <a:xfrm>
            <a:off x="913774" y="426720"/>
            <a:ext cx="10363826" cy="643128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1100"/>
              <a:buNone/>
            </a:pPr>
            <a:r>
              <a:rPr lang="en-IN" sz="1100" cap="none">
                <a:latin typeface="Gill Sans"/>
                <a:ea typeface="Gill Sans"/>
                <a:cs typeface="Gill Sans"/>
                <a:sym typeface="Gill Sans"/>
              </a:rPr>
              <a:t>■ </a:t>
            </a:r>
            <a:r>
              <a:rPr lang="en-IN" sz="1600" cap="none">
                <a:latin typeface="Gill Sans"/>
                <a:ea typeface="Gill Sans"/>
                <a:cs typeface="Gill Sans"/>
                <a:sym typeface="Gill Sans"/>
              </a:rPr>
              <a:t>Consider the characteristics of the task. </a:t>
            </a:r>
            <a:endParaRPr sz="4000" cap="none">
              <a:latin typeface="Gill Sans"/>
              <a:ea typeface="Gill Sans"/>
              <a:cs typeface="Gill Sans"/>
              <a:sym typeface="Gill Sans"/>
            </a:endParaRPr>
          </a:p>
          <a:p>
            <a:pPr indent="0" lvl="0" marL="0" rtl="0" algn="l">
              <a:lnSpc>
                <a:spcPct val="120000"/>
              </a:lnSpc>
              <a:spcBef>
                <a:spcPts val="1000"/>
              </a:spcBef>
              <a:spcAft>
                <a:spcPts val="0"/>
              </a:spcAft>
              <a:buSzPts val="1600"/>
              <a:buNone/>
            </a:pPr>
            <a:r>
              <a:rPr lang="en-IN" sz="1600" cap="none">
                <a:latin typeface="Gill Sans"/>
                <a:ea typeface="Gill Sans"/>
                <a:cs typeface="Gill Sans"/>
                <a:sym typeface="Gill Sans"/>
              </a:rPr>
              <a:t>—  Provide keyboards for tasks involving </a:t>
            </a:r>
            <a:endParaRPr sz="40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Heavy text entry and manipulation.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Movement through structured arrays consisting of a few discrete objects. </a:t>
            </a:r>
            <a:endParaRPr/>
          </a:p>
          <a:p>
            <a:pPr indent="0" lvl="0" marL="0" rtl="0" algn="l">
              <a:lnSpc>
                <a:spcPct val="120000"/>
              </a:lnSpc>
              <a:spcBef>
                <a:spcPts val="1000"/>
              </a:spcBef>
              <a:spcAft>
                <a:spcPts val="0"/>
              </a:spcAft>
              <a:buSzPts val="1600"/>
              <a:buNone/>
            </a:pPr>
            <a:r>
              <a:rPr lang="en-IN" sz="1600" cap="none">
                <a:latin typeface="Gill Sans"/>
                <a:ea typeface="Gill Sans"/>
                <a:cs typeface="Gill Sans"/>
                <a:sym typeface="Gill Sans"/>
              </a:rPr>
              <a:t>—  Provide an alternative pointing device for graphical or drawing tasks. The following are some suggested best uses: </a:t>
            </a:r>
            <a:endParaRPr sz="40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Mouse — pointing, selecting, drawing, and dragging.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Joystick — selecting and tracking.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Trackball — pointing, selecting, and tracking.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Touch screen — pointing and selecting.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Graphic tablet — pointing, selecting, drawing, and dragging. </a:t>
            </a:r>
            <a:endParaRPr/>
          </a:p>
          <a:p>
            <a:pPr indent="0" lvl="0" marL="0" rtl="0" algn="l">
              <a:lnSpc>
                <a:spcPct val="120000"/>
              </a:lnSpc>
              <a:spcBef>
                <a:spcPts val="1000"/>
              </a:spcBef>
              <a:spcAft>
                <a:spcPts val="0"/>
              </a:spcAft>
              <a:buSzPts val="1600"/>
              <a:buNone/>
            </a:pPr>
            <a:r>
              <a:rPr lang="en-IN" sz="1600" cap="none">
                <a:latin typeface="Gill Sans"/>
                <a:ea typeface="Gill Sans"/>
                <a:cs typeface="Gill Sans"/>
                <a:sym typeface="Gill Sans"/>
              </a:rPr>
              <a:t>—  Provide touch screens under the following conditions: </a:t>
            </a:r>
            <a:endParaRPr sz="4000" cap="none">
              <a:latin typeface="Gill Sans"/>
              <a:ea typeface="Gill Sans"/>
              <a:cs typeface="Gill Sans"/>
              <a:sym typeface="Gill Sans"/>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The opportunity for training is minimal.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Targets are large, discrete, and spread out.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Frequency of use is low.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Desk space is at a premium. </a:t>
            </a:r>
            <a:endParaRPr/>
          </a:p>
          <a:p>
            <a:pPr indent="0" lvl="1" marL="457200" rtl="0" algn="l">
              <a:lnSpc>
                <a:spcPct val="120000"/>
              </a:lnSpc>
              <a:spcBef>
                <a:spcPts val="500"/>
              </a:spcBef>
              <a:spcAft>
                <a:spcPts val="0"/>
              </a:spcAft>
              <a:buSzPts val="1600"/>
              <a:buNone/>
            </a:pPr>
            <a:r>
              <a:rPr lang="en-IN" sz="1600" cap="none">
                <a:latin typeface="Gill Sans"/>
                <a:ea typeface="Gill Sans"/>
                <a:cs typeface="Gill Sans"/>
                <a:sym typeface="Gill Sans"/>
              </a:rPr>
              <a:t>Little or no text input requirement exists. </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96"/>
          <p:cNvSpPr txBox="1"/>
          <p:nvPr>
            <p:ph type="title"/>
          </p:nvPr>
        </p:nvSpPr>
        <p:spPr>
          <a:xfrm>
            <a:off x="913774" y="1"/>
            <a:ext cx="10364451" cy="90220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Gill Sans"/>
              <a:buNone/>
            </a:pPr>
            <a:r>
              <a:rPr b="1" i="1" lang="en-IN" sz="1800">
                <a:solidFill>
                  <a:srgbClr val="FF0000"/>
                </a:solidFill>
                <a:latin typeface="Gill Sans"/>
                <a:ea typeface="Gill Sans"/>
                <a:cs typeface="Gill Sans"/>
                <a:sym typeface="Gill Sans"/>
              </a:rPr>
              <a:t>GUIDELINES FOR SELECTING THE PROPER INPUT DEVICE </a:t>
            </a:r>
            <a:br>
              <a:rPr lang="en-IN"/>
            </a:br>
            <a:endParaRPr/>
          </a:p>
        </p:txBody>
      </p:sp>
      <p:sp>
        <p:nvSpPr>
          <p:cNvPr id="648" name="Google Shape;648;p96"/>
          <p:cNvSpPr txBox="1"/>
          <p:nvPr>
            <p:ph idx="1" type="body"/>
          </p:nvPr>
        </p:nvSpPr>
        <p:spPr>
          <a:xfrm>
            <a:off x="913774" y="426720"/>
            <a:ext cx="10363826" cy="6431280"/>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1800"/>
              <a:buChar char="•"/>
            </a:pPr>
            <a:r>
              <a:rPr lang="en-IN" sz="1800" cap="none">
                <a:latin typeface="Gill Sans"/>
                <a:ea typeface="Gill Sans"/>
                <a:cs typeface="Gill Sans"/>
                <a:sym typeface="Gill Sans"/>
              </a:rPr>
              <a:t>Consider user characteristics and preferences. </a:t>
            </a:r>
            <a:endParaRPr/>
          </a:p>
          <a:p>
            <a:pPr indent="0" lvl="0" marL="0" rtl="0" algn="l">
              <a:lnSpc>
                <a:spcPct val="120000"/>
              </a:lnSpc>
              <a:spcBef>
                <a:spcPts val="1000"/>
              </a:spcBef>
              <a:spcAft>
                <a:spcPts val="0"/>
              </a:spcAft>
              <a:buSzPts val="1800"/>
              <a:buNone/>
            </a:pPr>
            <a:r>
              <a:rPr lang="en-IN" sz="1800" cap="none">
                <a:latin typeface="Gill Sans"/>
                <a:ea typeface="Gill Sans"/>
                <a:cs typeface="Gill Sans"/>
                <a:sym typeface="Gill Sans"/>
              </a:rPr>
              <a:t>— Provide keyboards for touch typists. </a:t>
            </a:r>
            <a:endParaRPr/>
          </a:p>
          <a:p>
            <a:pPr indent="-228600" lvl="0" marL="228600" rtl="0" algn="l">
              <a:lnSpc>
                <a:spcPct val="120000"/>
              </a:lnSpc>
              <a:spcBef>
                <a:spcPts val="1000"/>
              </a:spcBef>
              <a:spcAft>
                <a:spcPts val="0"/>
              </a:spcAft>
              <a:buSzPts val="1800"/>
              <a:buChar char="•"/>
            </a:pPr>
            <a:r>
              <a:rPr lang="en-IN" sz="1800" cap="none">
                <a:latin typeface="Gill Sans"/>
                <a:ea typeface="Gill Sans"/>
                <a:cs typeface="Gill Sans"/>
                <a:sym typeface="Gill Sans"/>
              </a:rPr>
              <a:t>Consider the characteristics of the environment. </a:t>
            </a:r>
            <a:endParaRPr/>
          </a:p>
          <a:p>
            <a:pPr indent="-228600" lvl="0" marL="228600" rtl="0" algn="l">
              <a:lnSpc>
                <a:spcPct val="120000"/>
              </a:lnSpc>
              <a:spcBef>
                <a:spcPts val="1000"/>
              </a:spcBef>
              <a:spcAft>
                <a:spcPts val="0"/>
              </a:spcAft>
              <a:buSzPts val="1800"/>
              <a:buChar char="•"/>
            </a:pPr>
            <a:r>
              <a:rPr lang="en-IN" sz="1800" cap="none">
                <a:latin typeface="Gill Sans"/>
                <a:ea typeface="Gill Sans"/>
                <a:cs typeface="Gill Sans"/>
                <a:sym typeface="Gill Sans"/>
              </a:rPr>
              <a:t>Consider the characteristics of the hardware. </a:t>
            </a:r>
            <a:endParaRPr/>
          </a:p>
          <a:p>
            <a:pPr indent="-228600" lvl="0" marL="228600" rtl="0" algn="l">
              <a:lnSpc>
                <a:spcPct val="120000"/>
              </a:lnSpc>
              <a:spcBef>
                <a:spcPts val="1000"/>
              </a:spcBef>
              <a:spcAft>
                <a:spcPts val="0"/>
              </a:spcAft>
              <a:buSzPts val="1800"/>
              <a:buChar char="•"/>
            </a:pPr>
            <a:r>
              <a:rPr lang="en-IN" sz="1800" cap="none">
                <a:latin typeface="Gill Sans"/>
                <a:ea typeface="Gill Sans"/>
                <a:cs typeface="Gill Sans"/>
                <a:sym typeface="Gill Sans"/>
              </a:rPr>
              <a:t>Consider the characteristics of the device in relation to the application. </a:t>
            </a:r>
            <a:endParaRPr/>
          </a:p>
          <a:p>
            <a:pPr indent="-228600" lvl="0" marL="228600" rtl="0" algn="l">
              <a:lnSpc>
                <a:spcPct val="120000"/>
              </a:lnSpc>
              <a:spcBef>
                <a:spcPts val="1000"/>
              </a:spcBef>
              <a:spcAft>
                <a:spcPts val="0"/>
              </a:spcAft>
              <a:buSzPts val="1800"/>
              <a:buChar char="•"/>
            </a:pPr>
            <a:r>
              <a:rPr lang="en-IN" sz="1800" cap="none">
                <a:latin typeface="Gill Sans"/>
                <a:ea typeface="Gill Sans"/>
                <a:cs typeface="Gill Sans"/>
                <a:sym typeface="Gill Sans"/>
              </a:rPr>
              <a:t>Provide flexibility. </a:t>
            </a:r>
            <a:endParaRPr/>
          </a:p>
          <a:p>
            <a:pPr indent="-228600" lvl="0" marL="228600" rtl="0" algn="l">
              <a:lnSpc>
                <a:spcPct val="120000"/>
              </a:lnSpc>
              <a:spcBef>
                <a:spcPts val="1000"/>
              </a:spcBef>
              <a:spcAft>
                <a:spcPts val="0"/>
              </a:spcAft>
              <a:buSzPts val="1800"/>
              <a:buChar char="•"/>
            </a:pPr>
            <a:r>
              <a:rPr lang="en-IN" sz="1800" cap="none">
                <a:latin typeface="Gill Sans"/>
                <a:ea typeface="Gill Sans"/>
                <a:cs typeface="Gill Sans"/>
                <a:sym typeface="Gill Sans"/>
              </a:rPr>
              <a:t>Minimize eye and hand movements between devices. </a:t>
            </a:r>
            <a:endParaRPr/>
          </a:p>
          <a:p>
            <a:pPr indent="-101600" lvl="0" marL="228600" rtl="0" algn="l">
              <a:lnSpc>
                <a:spcPct val="120000"/>
              </a:lnSpc>
              <a:spcBef>
                <a:spcPts val="1000"/>
              </a:spcBef>
              <a:spcAft>
                <a:spcPts val="0"/>
              </a:spcAft>
              <a:buSzPts val="2000"/>
              <a:buNone/>
            </a:pPr>
            <a:r>
              <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97"/>
          <p:cNvSpPr txBox="1"/>
          <p:nvPr>
            <p:ph type="title"/>
          </p:nvPr>
        </p:nvSpPr>
        <p:spPr>
          <a:xfrm>
            <a:off x="913775" y="1"/>
            <a:ext cx="10364451"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Gill Sans"/>
              <a:buNone/>
            </a:pPr>
            <a:r>
              <a:rPr b="1" lang="en-IN" sz="1800">
                <a:solidFill>
                  <a:srgbClr val="FF0000"/>
                </a:solidFill>
                <a:latin typeface="Gill Sans"/>
                <a:ea typeface="Gill Sans"/>
                <a:cs typeface="Gill Sans"/>
                <a:sym typeface="Gill Sans"/>
              </a:rPr>
              <a:t>OUTPUT DEVICES </a:t>
            </a:r>
            <a:br>
              <a:rPr lang="en-IN"/>
            </a:br>
            <a:endParaRPr/>
          </a:p>
        </p:txBody>
      </p:sp>
      <p:sp>
        <p:nvSpPr>
          <p:cNvPr id="654" name="Google Shape;654;p97"/>
          <p:cNvSpPr txBox="1"/>
          <p:nvPr>
            <p:ph idx="1" type="body"/>
          </p:nvPr>
        </p:nvSpPr>
        <p:spPr>
          <a:xfrm>
            <a:off x="402336" y="533401"/>
            <a:ext cx="10607040" cy="5254751"/>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120000"/>
              </a:lnSpc>
              <a:spcBef>
                <a:spcPts val="0"/>
              </a:spcBef>
              <a:spcAft>
                <a:spcPts val="0"/>
              </a:spcAft>
              <a:buSzPct val="100000"/>
              <a:buChar char="•"/>
            </a:pPr>
            <a:r>
              <a:rPr lang="en-IN" sz="3200" cap="none">
                <a:latin typeface="Gill Sans"/>
                <a:ea typeface="Gill Sans"/>
                <a:cs typeface="Gill Sans"/>
                <a:sym typeface="Gill Sans"/>
              </a:rPr>
              <a:t>The computer communicates to the user through output devices. The most common is the display screen. </a:t>
            </a:r>
            <a:endParaRPr sz="3600" cap="none">
              <a:latin typeface="Gill Sans"/>
              <a:ea typeface="Gill Sans"/>
              <a:cs typeface="Gill Sans"/>
              <a:sym typeface="Gill Sans"/>
            </a:endParaRPr>
          </a:p>
          <a:p>
            <a:pPr indent="-228600" lvl="0" marL="228600" rtl="0" algn="just">
              <a:lnSpc>
                <a:spcPct val="120000"/>
              </a:lnSpc>
              <a:spcBef>
                <a:spcPts val="1000"/>
              </a:spcBef>
              <a:spcAft>
                <a:spcPts val="0"/>
              </a:spcAft>
              <a:buSzPct val="100000"/>
              <a:buChar char="•"/>
            </a:pPr>
            <a:r>
              <a:rPr b="1" lang="en-IN" sz="3200" cap="none"/>
              <a:t>Screens:</a:t>
            </a:r>
            <a:endParaRPr/>
          </a:p>
          <a:p>
            <a:pPr indent="-228600" lvl="0" marL="228600" rtl="0" algn="just">
              <a:lnSpc>
                <a:spcPct val="120000"/>
              </a:lnSpc>
              <a:spcBef>
                <a:spcPts val="1000"/>
              </a:spcBef>
              <a:spcAft>
                <a:spcPts val="0"/>
              </a:spcAft>
              <a:buSzPct val="100000"/>
              <a:buChar char="•"/>
            </a:pPr>
            <a:r>
              <a:rPr lang="en-IN" sz="3200" cap="none"/>
              <a:t>For many years, </a:t>
            </a:r>
            <a:r>
              <a:rPr b="1" lang="en-IN" sz="3200" cap="none"/>
              <a:t>cathode ray tube (CRT)</a:t>
            </a:r>
            <a:r>
              <a:rPr lang="en-IN" sz="3200" cap="none"/>
              <a:t> monitors were used. These monitors were bulky and heavy but provided good image quality. Over time, they improved to become flicker-free and provided sharp images, but their size and weight were a downside.</a:t>
            </a:r>
            <a:endParaRPr/>
          </a:p>
          <a:p>
            <a:pPr indent="-228600" lvl="0" marL="228600" rtl="0" algn="just">
              <a:lnSpc>
                <a:spcPct val="120000"/>
              </a:lnSpc>
              <a:spcBef>
                <a:spcPts val="1000"/>
              </a:spcBef>
              <a:spcAft>
                <a:spcPts val="0"/>
              </a:spcAft>
              <a:buSzPct val="100000"/>
              <a:buChar char="•"/>
            </a:pPr>
            <a:r>
              <a:rPr lang="en-IN" sz="3200" cap="none"/>
              <a:t>Now, </a:t>
            </a:r>
            <a:r>
              <a:rPr b="1" lang="en-IN" sz="3200" cap="none"/>
              <a:t>liquid crystal display (lcd)</a:t>
            </a:r>
            <a:r>
              <a:rPr lang="en-IN" sz="3200" cap="none"/>
              <a:t> screens are much more common. They are thinner, lighter, and take up less space than crts, making them more portable and easier to use in small spaces. Lcds also consume less power and are affordable.</a:t>
            </a:r>
            <a:endParaRPr/>
          </a:p>
          <a:p>
            <a:pPr indent="-34289" lvl="0" marL="228600" rtl="0" algn="l">
              <a:lnSpc>
                <a:spcPct val="120000"/>
              </a:lnSpc>
              <a:spcBef>
                <a:spcPts val="1000"/>
              </a:spcBef>
              <a:spcAft>
                <a:spcPts val="0"/>
              </a:spcAft>
              <a:buSzPct val="100000"/>
              <a:buNone/>
            </a:pPr>
            <a:r>
              <a:t/>
            </a:r>
            <a:endParaRPr sz="36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6"/>
          <p:cNvSpPr txBox="1"/>
          <p:nvPr>
            <p:ph type="title"/>
          </p:nvPr>
        </p:nvSpPr>
        <p:spPr>
          <a:xfrm>
            <a:off x="613736" y="-42661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en-IN" sz="3200" cap="none"/>
              <a:t>Advantages </a:t>
            </a:r>
            <a:endParaRPr/>
          </a:p>
        </p:txBody>
      </p:sp>
      <p:sp>
        <p:nvSpPr>
          <p:cNvPr id="198" name="Google Shape;198;p26"/>
          <p:cNvSpPr txBox="1"/>
          <p:nvPr>
            <p:ph idx="1" type="body"/>
          </p:nvPr>
        </p:nvSpPr>
        <p:spPr>
          <a:xfrm>
            <a:off x="614361" y="714375"/>
            <a:ext cx="10363826" cy="5972175"/>
          </a:xfrm>
          <a:prstGeom prst="rect">
            <a:avLst/>
          </a:prstGeom>
          <a:noFill/>
          <a:ln>
            <a:noFill/>
          </a:ln>
        </p:spPr>
        <p:txBody>
          <a:bodyPr anchorCtr="0" anchor="t" bIns="45700" lIns="91425" spcFirstLastPara="1" rIns="91425" wrap="square" tIns="45700">
            <a:normAutofit fontScale="62500" lnSpcReduction="20000"/>
          </a:bodyPr>
          <a:lstStyle/>
          <a:p>
            <a:pPr indent="-228631" lvl="0" marL="228600" rtl="0" algn="l">
              <a:lnSpc>
                <a:spcPct val="120000"/>
              </a:lnSpc>
              <a:spcBef>
                <a:spcPts val="0"/>
              </a:spcBef>
              <a:spcAft>
                <a:spcPts val="0"/>
              </a:spcAft>
              <a:buSzPct val="100000"/>
              <a:buChar char="•"/>
            </a:pPr>
            <a:r>
              <a:rPr b="1" lang="en-IN" sz="5100" cap="none"/>
              <a:t>Reminding:</a:t>
            </a:r>
            <a:endParaRPr/>
          </a:p>
          <a:p>
            <a:pPr indent="-228631" lvl="0" marL="228600" rtl="0" algn="l">
              <a:lnSpc>
                <a:spcPct val="120000"/>
              </a:lnSpc>
              <a:spcBef>
                <a:spcPts val="1000"/>
              </a:spcBef>
              <a:spcAft>
                <a:spcPts val="0"/>
              </a:spcAft>
              <a:buSzPct val="100000"/>
              <a:buChar char="•"/>
            </a:pPr>
            <a:r>
              <a:rPr lang="en-IN" sz="5100" cap="none"/>
              <a:t>Windows can serve as reminders by displaying information that might be useful in the near future, such as menus, a history of actions, or important upcoming events.</a:t>
            </a:r>
            <a:endParaRPr/>
          </a:p>
          <a:p>
            <a:pPr indent="-228631" lvl="0" marL="228600" rtl="0" algn="l">
              <a:lnSpc>
                <a:spcPct val="120000"/>
              </a:lnSpc>
              <a:spcBef>
                <a:spcPts val="1000"/>
              </a:spcBef>
              <a:spcAft>
                <a:spcPts val="0"/>
              </a:spcAft>
              <a:buSzPct val="100000"/>
              <a:buChar char="•"/>
            </a:pPr>
            <a:r>
              <a:rPr b="1" lang="en-IN" sz="5100" cap="none"/>
              <a:t>Monitoring:</a:t>
            </a:r>
            <a:endParaRPr/>
          </a:p>
          <a:p>
            <a:pPr indent="-228631" lvl="0" marL="228600" rtl="0" algn="l">
              <a:lnSpc>
                <a:spcPct val="120000"/>
              </a:lnSpc>
              <a:spcBef>
                <a:spcPts val="1000"/>
              </a:spcBef>
              <a:spcAft>
                <a:spcPts val="0"/>
              </a:spcAft>
              <a:buSzPct val="100000"/>
              <a:buChar char="•"/>
            </a:pPr>
            <a:r>
              <a:rPr lang="en-IN" sz="5100" cap="none"/>
              <a:t>Windows can be used to monitor changes, both internal and external. For example, users can observe how changes in one window affect another, or keep an eye on external data like stock prices while working on a different task.</a:t>
            </a:r>
            <a:endParaRPr/>
          </a:p>
          <a:p>
            <a:pPr indent="-117475" lvl="0" marL="228600" rtl="0" algn="l">
              <a:lnSpc>
                <a:spcPct val="120000"/>
              </a:lnSpc>
              <a:spcBef>
                <a:spcPts val="1000"/>
              </a:spcBef>
              <a:spcAft>
                <a:spcPts val="0"/>
              </a:spcAft>
              <a:buSzPct val="100000"/>
              <a:buFont typeface="Arial"/>
              <a:buNone/>
            </a:pPr>
            <a:r>
              <a:t/>
            </a:r>
            <a:endParaRPr sz="2800"/>
          </a:p>
          <a:p>
            <a:pPr indent="0" lvl="0" marL="0" rtl="0" algn="l">
              <a:lnSpc>
                <a:spcPct val="120000"/>
              </a:lnSpc>
              <a:spcBef>
                <a:spcPts val="1000"/>
              </a:spcBef>
              <a:spcAft>
                <a:spcPts val="0"/>
              </a:spcAft>
              <a:buSzPct val="100000"/>
              <a:buNone/>
            </a:pPr>
            <a:r>
              <a:t/>
            </a:r>
            <a:endParaRPr sz="3200" cap="none"/>
          </a:p>
          <a:p>
            <a:pPr indent="-101600" lvl="0" marL="228600" rtl="0" algn="just">
              <a:lnSpc>
                <a:spcPct val="120000"/>
              </a:lnSpc>
              <a:spcBef>
                <a:spcPts val="1000"/>
              </a:spcBef>
              <a:spcAft>
                <a:spcPts val="0"/>
              </a:spcAft>
              <a:buSzPct val="100000"/>
              <a:buNone/>
            </a:pPr>
            <a:r>
              <a:t/>
            </a:r>
            <a:endParaRPr sz="3200" cap="none"/>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98"/>
          <p:cNvSpPr txBox="1"/>
          <p:nvPr>
            <p:ph type="title"/>
          </p:nvPr>
        </p:nvSpPr>
        <p:spPr>
          <a:xfrm>
            <a:off x="913775" y="1"/>
            <a:ext cx="10364451"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Gill Sans"/>
              <a:buNone/>
            </a:pPr>
            <a:r>
              <a:rPr b="1" lang="en-IN" sz="1800">
                <a:solidFill>
                  <a:srgbClr val="FF0000"/>
                </a:solidFill>
                <a:latin typeface="Gill Sans"/>
                <a:ea typeface="Gill Sans"/>
                <a:cs typeface="Gill Sans"/>
                <a:sym typeface="Gill Sans"/>
              </a:rPr>
              <a:t>OUTPUT DEVICES </a:t>
            </a:r>
            <a:br>
              <a:rPr lang="en-IN"/>
            </a:br>
            <a:endParaRPr/>
          </a:p>
        </p:txBody>
      </p:sp>
      <p:sp>
        <p:nvSpPr>
          <p:cNvPr id="660" name="Google Shape;660;p98"/>
          <p:cNvSpPr txBox="1"/>
          <p:nvPr>
            <p:ph idx="1" type="body"/>
          </p:nvPr>
        </p:nvSpPr>
        <p:spPr>
          <a:xfrm>
            <a:off x="402336" y="533401"/>
            <a:ext cx="10607040" cy="5254751"/>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120000"/>
              </a:lnSpc>
              <a:spcBef>
                <a:spcPts val="0"/>
              </a:spcBef>
              <a:spcAft>
                <a:spcPts val="0"/>
              </a:spcAft>
              <a:buSzPct val="100000"/>
              <a:buChar char="•"/>
            </a:pPr>
            <a:r>
              <a:rPr lang="en-IN" sz="2800" cap="none"/>
              <a:t>When choosing a screen, consider:</a:t>
            </a:r>
            <a:endParaRPr/>
          </a:p>
          <a:p>
            <a:pPr indent="-228600" lvl="0" marL="228600" rtl="0" algn="l">
              <a:lnSpc>
                <a:spcPct val="120000"/>
              </a:lnSpc>
              <a:spcBef>
                <a:spcPts val="1000"/>
              </a:spcBef>
              <a:spcAft>
                <a:spcPts val="0"/>
              </a:spcAft>
              <a:buSzPct val="100000"/>
              <a:buFont typeface="Arial"/>
              <a:buChar char="•"/>
            </a:pPr>
            <a:r>
              <a:rPr b="1" lang="en-IN" sz="2800" cap="none"/>
              <a:t>Image quality</a:t>
            </a:r>
            <a:r>
              <a:rPr lang="en-IN" sz="2800" cap="none"/>
              <a:t>: if you work with graphics or photos, a high-resolution screen is better. For simple text work, a lower resolution might be fine.</a:t>
            </a:r>
            <a:endParaRPr/>
          </a:p>
          <a:p>
            <a:pPr indent="-228600" lvl="0" marL="228600" rtl="0" algn="l">
              <a:lnSpc>
                <a:spcPct val="120000"/>
              </a:lnSpc>
              <a:spcBef>
                <a:spcPts val="1000"/>
              </a:spcBef>
              <a:spcAft>
                <a:spcPts val="0"/>
              </a:spcAft>
              <a:buSzPct val="100000"/>
              <a:buFont typeface="Arial"/>
              <a:buChar char="•"/>
            </a:pPr>
            <a:r>
              <a:rPr b="1" lang="en-IN" sz="2800" cap="none"/>
              <a:t>Colors</a:t>
            </a:r>
            <a:r>
              <a:rPr lang="en-IN" sz="2800" cap="none"/>
              <a:t>: some applications need only basic colors, while others might need millions.</a:t>
            </a:r>
            <a:endParaRPr/>
          </a:p>
          <a:p>
            <a:pPr indent="-228600" lvl="0" marL="228600" rtl="0" algn="l">
              <a:lnSpc>
                <a:spcPct val="120000"/>
              </a:lnSpc>
              <a:spcBef>
                <a:spcPts val="1000"/>
              </a:spcBef>
              <a:spcAft>
                <a:spcPts val="0"/>
              </a:spcAft>
              <a:buSzPct val="100000"/>
              <a:buFont typeface="Arial"/>
              <a:buChar char="•"/>
            </a:pPr>
            <a:r>
              <a:rPr b="1" lang="en-IN" sz="2800" cap="none"/>
              <a:t>Size</a:t>
            </a:r>
            <a:r>
              <a:rPr lang="en-IN" sz="2800" cap="none"/>
              <a:t>: screen size is measured diagonally. Larger screens show more information, while smaller screens are useful for portable devices.</a:t>
            </a:r>
            <a:endParaRPr/>
          </a:p>
          <a:p>
            <a:pPr indent="-228600" lvl="0" marL="228600" rtl="0" algn="l">
              <a:lnSpc>
                <a:spcPct val="120000"/>
              </a:lnSpc>
              <a:spcBef>
                <a:spcPts val="1000"/>
              </a:spcBef>
              <a:spcAft>
                <a:spcPts val="0"/>
              </a:spcAft>
              <a:buSzPct val="100000"/>
              <a:buFont typeface="Arial"/>
              <a:buChar char="•"/>
            </a:pPr>
            <a:r>
              <a:rPr b="1" lang="en-IN" sz="2800" cap="none"/>
              <a:t>Portability</a:t>
            </a:r>
            <a:r>
              <a:rPr lang="en-IN" sz="2800" cap="none"/>
              <a:t>: lcds are easier to carry and use in different places compared to heavy crts.</a:t>
            </a:r>
            <a:endParaRPr/>
          </a:p>
          <a:p>
            <a:pPr indent="-228600" lvl="0" marL="228600" rtl="0" algn="l">
              <a:lnSpc>
                <a:spcPct val="120000"/>
              </a:lnSpc>
              <a:spcBef>
                <a:spcPts val="1000"/>
              </a:spcBef>
              <a:spcAft>
                <a:spcPts val="0"/>
              </a:spcAft>
              <a:buSzPct val="100000"/>
              <a:buFont typeface="Arial"/>
              <a:buChar char="•"/>
            </a:pPr>
            <a:r>
              <a:rPr b="1" lang="en-IN" sz="2800" cap="none"/>
              <a:t>Space</a:t>
            </a:r>
            <a:r>
              <a:rPr lang="en-IN" sz="2800" cap="none"/>
              <a:t>: lcds take up less desk space, which is helpful in crowded work environments.</a:t>
            </a:r>
            <a:endParaRPr/>
          </a:p>
          <a:p>
            <a:pPr indent="-17145" lvl="0" marL="228600" rtl="0" algn="l">
              <a:lnSpc>
                <a:spcPct val="120000"/>
              </a:lnSpc>
              <a:spcBef>
                <a:spcPts val="1000"/>
              </a:spcBef>
              <a:spcAft>
                <a:spcPts val="0"/>
              </a:spcAft>
              <a:buSzPct val="100000"/>
              <a:buNone/>
            </a:pPr>
            <a:r>
              <a:t/>
            </a:r>
            <a:endParaRPr sz="36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99"/>
          <p:cNvSpPr txBox="1"/>
          <p:nvPr>
            <p:ph type="title"/>
          </p:nvPr>
        </p:nvSpPr>
        <p:spPr>
          <a:xfrm>
            <a:off x="913775" y="1"/>
            <a:ext cx="10364451" cy="1066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0000"/>
              </a:buClr>
              <a:buSzPts val="1800"/>
              <a:buFont typeface="Gill Sans"/>
              <a:buNone/>
            </a:pPr>
            <a:r>
              <a:rPr b="1" lang="en-IN" sz="1800">
                <a:solidFill>
                  <a:srgbClr val="FF0000"/>
                </a:solidFill>
                <a:latin typeface="Gill Sans"/>
                <a:ea typeface="Gill Sans"/>
                <a:cs typeface="Gill Sans"/>
                <a:sym typeface="Gill Sans"/>
              </a:rPr>
              <a:t>OUTPUT DEVICES </a:t>
            </a:r>
            <a:br>
              <a:rPr lang="en-IN"/>
            </a:br>
            <a:endParaRPr/>
          </a:p>
        </p:txBody>
      </p:sp>
      <p:sp>
        <p:nvSpPr>
          <p:cNvPr id="666" name="Google Shape;666;p99"/>
          <p:cNvSpPr txBox="1"/>
          <p:nvPr>
            <p:ph idx="1" type="body"/>
          </p:nvPr>
        </p:nvSpPr>
        <p:spPr>
          <a:xfrm>
            <a:off x="402336" y="533401"/>
            <a:ext cx="10607040" cy="5254751"/>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SzPts val="2400"/>
              <a:buChar char="•"/>
            </a:pPr>
            <a:r>
              <a:rPr b="1" lang="en-IN" sz="2400" cap="none"/>
              <a:t>Speakers:</a:t>
            </a:r>
            <a:endParaRPr/>
          </a:p>
          <a:p>
            <a:pPr indent="-228600" lvl="0" marL="228600" rtl="0" algn="l">
              <a:lnSpc>
                <a:spcPct val="120000"/>
              </a:lnSpc>
              <a:spcBef>
                <a:spcPts val="1000"/>
              </a:spcBef>
              <a:spcAft>
                <a:spcPts val="0"/>
              </a:spcAft>
              <a:buSzPts val="2400"/>
              <a:buChar char="•"/>
            </a:pPr>
            <a:r>
              <a:rPr lang="en-IN" sz="2400" cap="none"/>
              <a:t>Computers now can play sounds ranging from simple beeps to full music tracks and sound effects. Good speakers are important for clear sound, especially when you're listening to music or using speech recognition programs. The quality of the speaker should match the type of sound being played—better speakers for higher quality sounds.</a:t>
            </a:r>
            <a:endParaRPr/>
          </a:p>
          <a:p>
            <a:pPr indent="0" lvl="0" marL="228600" rtl="0" algn="l">
              <a:lnSpc>
                <a:spcPct val="120000"/>
              </a:lnSpc>
              <a:spcBef>
                <a:spcPts val="1000"/>
              </a:spcBef>
              <a:spcAft>
                <a:spcPts val="0"/>
              </a:spcAft>
              <a:buSzPts val="3600"/>
              <a:buNone/>
            </a:pPr>
            <a:r>
              <a:t/>
            </a:r>
            <a:endParaRPr sz="36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title"/>
          </p:nvPr>
        </p:nvSpPr>
        <p:spPr>
          <a:xfrm>
            <a:off x="613736" y="-426615"/>
            <a:ext cx="10364451" cy="159617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200"/>
              <a:buFont typeface="Twentieth Century"/>
              <a:buNone/>
            </a:pPr>
            <a:r>
              <a:rPr lang="en-IN" sz="3200" cap="none"/>
              <a:t>Advantages </a:t>
            </a:r>
            <a:endParaRPr/>
          </a:p>
        </p:txBody>
      </p:sp>
      <p:sp>
        <p:nvSpPr>
          <p:cNvPr id="204" name="Google Shape;204;p27"/>
          <p:cNvSpPr txBox="1"/>
          <p:nvPr>
            <p:ph idx="1" type="body"/>
          </p:nvPr>
        </p:nvSpPr>
        <p:spPr>
          <a:xfrm>
            <a:off x="614360" y="714375"/>
            <a:ext cx="11387139" cy="5972175"/>
          </a:xfrm>
          <a:prstGeom prst="rect">
            <a:avLst/>
          </a:prstGeom>
          <a:noFill/>
          <a:ln>
            <a:noFill/>
          </a:ln>
        </p:spPr>
        <p:txBody>
          <a:bodyPr anchorCtr="0" anchor="t" bIns="45700" lIns="91425" spcFirstLastPara="1" rIns="91425" wrap="square" tIns="45700">
            <a:normAutofit/>
          </a:bodyPr>
          <a:lstStyle/>
          <a:p>
            <a:pPr indent="-254000" lvl="0" marL="228600" rtl="0" algn="l">
              <a:lnSpc>
                <a:spcPct val="120000"/>
              </a:lnSpc>
              <a:spcBef>
                <a:spcPts val="0"/>
              </a:spcBef>
              <a:spcAft>
                <a:spcPts val="0"/>
              </a:spcAft>
              <a:buSzPts val="4000"/>
              <a:buChar char="•"/>
            </a:pPr>
            <a:r>
              <a:rPr b="1" lang="en-IN" sz="4000" cap="none"/>
              <a:t>Multiple representations of the same task:</a:t>
            </a:r>
            <a:endParaRPr sz="4000" cap="none"/>
          </a:p>
          <a:p>
            <a:pPr indent="-254000" lvl="0" marL="228600" rtl="0" algn="just">
              <a:lnSpc>
                <a:spcPct val="120000"/>
              </a:lnSpc>
              <a:spcBef>
                <a:spcPts val="1000"/>
              </a:spcBef>
              <a:spcAft>
                <a:spcPts val="0"/>
              </a:spcAft>
              <a:buSzPts val="4000"/>
              <a:buFont typeface="Arial"/>
              <a:buChar char="•"/>
            </a:pPr>
            <a:r>
              <a:rPr lang="en-IN" sz="4000" cap="none"/>
              <a:t>The same task or data can be viewed in different ways through multiple windows. This could involve comparing different drafts of a document, viewing different versions of a screen, or displaying various graphical representations of the same data.</a:t>
            </a:r>
            <a:endParaRPr/>
          </a:p>
          <a:p>
            <a:pPr indent="-50800" lvl="0" marL="228600" rtl="0" algn="l">
              <a:lnSpc>
                <a:spcPct val="120000"/>
              </a:lnSpc>
              <a:spcBef>
                <a:spcPts val="1000"/>
              </a:spcBef>
              <a:spcAft>
                <a:spcPts val="0"/>
              </a:spcAft>
              <a:buSzPts val="2800"/>
              <a:buFont typeface="Arial"/>
              <a:buNone/>
            </a:pPr>
            <a:r>
              <a:t/>
            </a:r>
            <a:endParaRPr sz="2800" cap="none"/>
          </a:p>
          <a:p>
            <a:pPr indent="0" lvl="0" marL="0" rtl="0" algn="l">
              <a:lnSpc>
                <a:spcPct val="120000"/>
              </a:lnSpc>
              <a:spcBef>
                <a:spcPts val="1000"/>
              </a:spcBef>
              <a:spcAft>
                <a:spcPts val="0"/>
              </a:spcAft>
              <a:buSzPts val="3200"/>
              <a:buNone/>
            </a:pPr>
            <a:r>
              <a:t/>
            </a:r>
            <a:endParaRPr sz="3200" cap="none"/>
          </a:p>
          <a:p>
            <a:pPr indent="-25400" lvl="0" marL="228600" rtl="0" algn="just">
              <a:lnSpc>
                <a:spcPct val="120000"/>
              </a:lnSpc>
              <a:spcBef>
                <a:spcPts val="1000"/>
              </a:spcBef>
              <a:spcAft>
                <a:spcPts val="0"/>
              </a:spcAft>
              <a:buSzPts val="3200"/>
              <a:buNone/>
            </a:pPr>
            <a:r>
              <a:t/>
            </a:r>
            <a:endParaRPr sz="3200" cap="none"/>
          </a:p>
        </p:txBody>
      </p:sp>
    </p:spTree>
  </p:cSld>
  <p:clrMapOvr>
    <a:masterClrMapping/>
  </p:clrMapOvr>
</p:sld>
</file>

<file path=ppt/theme/theme1.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