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Lst>
  <p:sldSz cy="6858000" cx="12192000"/>
  <p:notesSz cx="6858000" cy="9144000"/>
  <p:embeddedFontLst>
    <p:embeddedFont>
      <p:font typeface="Gill Sans"/>
      <p:regular r:id="rId108"/>
      <p:bold r:id="rId109"/>
    </p:embeddedFont>
    <p:embeddedFont>
      <p:font typeface="Century Gothic"/>
      <p:regular r:id="rId110"/>
      <p:bold r:id="rId111"/>
      <p:italic r:id="rId112"/>
      <p:boldItalic r:id="rId1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07" Type="http://schemas.openxmlformats.org/officeDocument/2006/relationships/slide" Target="slides/slide103.xml"/><Relationship Id="rId106" Type="http://schemas.openxmlformats.org/officeDocument/2006/relationships/slide" Target="slides/slide102.xml"/><Relationship Id="rId105" Type="http://schemas.openxmlformats.org/officeDocument/2006/relationships/slide" Target="slides/slide101.xml"/><Relationship Id="rId104" Type="http://schemas.openxmlformats.org/officeDocument/2006/relationships/slide" Target="slides/slide100.xml"/><Relationship Id="rId109" Type="http://schemas.openxmlformats.org/officeDocument/2006/relationships/font" Target="fonts/GillSans-bold.fntdata"/><Relationship Id="rId108" Type="http://schemas.openxmlformats.org/officeDocument/2006/relationships/font" Target="fonts/GillSans-regular.fntdata"/><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103" Type="http://schemas.openxmlformats.org/officeDocument/2006/relationships/slide" Target="slides/slide99.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95" Type="http://schemas.openxmlformats.org/officeDocument/2006/relationships/slide" Target="slides/slide91.xml"/><Relationship Id="rId94" Type="http://schemas.openxmlformats.org/officeDocument/2006/relationships/slide" Target="slides/slide90.xml"/><Relationship Id="rId97" Type="http://schemas.openxmlformats.org/officeDocument/2006/relationships/slide" Target="slides/slide93.xml"/><Relationship Id="rId96" Type="http://schemas.openxmlformats.org/officeDocument/2006/relationships/slide" Target="slides/slide92.xml"/><Relationship Id="rId11" Type="http://schemas.openxmlformats.org/officeDocument/2006/relationships/slide" Target="slides/slide7.xml"/><Relationship Id="rId99" Type="http://schemas.openxmlformats.org/officeDocument/2006/relationships/slide" Target="slides/slide95.xml"/><Relationship Id="rId10" Type="http://schemas.openxmlformats.org/officeDocument/2006/relationships/slide" Target="slides/slide6.xml"/><Relationship Id="rId98" Type="http://schemas.openxmlformats.org/officeDocument/2006/relationships/slide" Target="slides/slide94.xml"/><Relationship Id="rId13" Type="http://schemas.openxmlformats.org/officeDocument/2006/relationships/slide" Target="slides/slide9.xml"/><Relationship Id="rId12" Type="http://schemas.openxmlformats.org/officeDocument/2006/relationships/slide" Target="slides/slide8.xml"/><Relationship Id="rId91" Type="http://schemas.openxmlformats.org/officeDocument/2006/relationships/slide" Target="slides/slide87.xml"/><Relationship Id="rId90" Type="http://schemas.openxmlformats.org/officeDocument/2006/relationships/slide" Target="slides/slide86.xml"/><Relationship Id="rId93" Type="http://schemas.openxmlformats.org/officeDocument/2006/relationships/slide" Target="slides/slide89.xml"/><Relationship Id="rId92" Type="http://schemas.openxmlformats.org/officeDocument/2006/relationships/slide" Target="slides/slide88.xml"/><Relationship Id="rId15" Type="http://schemas.openxmlformats.org/officeDocument/2006/relationships/slide" Target="slides/slide11.xml"/><Relationship Id="rId110" Type="http://schemas.openxmlformats.org/officeDocument/2006/relationships/font" Target="fonts/CenturyGothic-regular.fntdata"/><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 Id="rId113" Type="http://schemas.openxmlformats.org/officeDocument/2006/relationships/font" Target="fonts/CenturyGothic-boldItalic.fntdata"/><Relationship Id="rId112" Type="http://schemas.openxmlformats.org/officeDocument/2006/relationships/font" Target="fonts/CenturyGothic-italic.fntdata"/><Relationship Id="rId111" Type="http://schemas.openxmlformats.org/officeDocument/2006/relationships/font" Target="fonts/CenturyGothic-bold.fntdata"/><Relationship Id="rId84" Type="http://schemas.openxmlformats.org/officeDocument/2006/relationships/slide" Target="slides/slide80.xml"/><Relationship Id="rId83" Type="http://schemas.openxmlformats.org/officeDocument/2006/relationships/slide" Target="slides/slide79.xml"/><Relationship Id="rId86" Type="http://schemas.openxmlformats.org/officeDocument/2006/relationships/slide" Target="slides/slide82.xml"/><Relationship Id="rId85" Type="http://schemas.openxmlformats.org/officeDocument/2006/relationships/slide" Target="slides/slide81.xml"/><Relationship Id="rId88" Type="http://schemas.openxmlformats.org/officeDocument/2006/relationships/slide" Target="slides/slide84.xml"/><Relationship Id="rId87" Type="http://schemas.openxmlformats.org/officeDocument/2006/relationships/slide" Target="slides/slide83.xml"/><Relationship Id="rId89" Type="http://schemas.openxmlformats.org/officeDocument/2006/relationships/slide" Target="slides/slide85.xml"/><Relationship Id="rId80" Type="http://schemas.openxmlformats.org/officeDocument/2006/relationships/slide" Target="slides/slide76.xml"/><Relationship Id="rId82" Type="http://schemas.openxmlformats.org/officeDocument/2006/relationships/slide" Target="slides/slide78.xml"/><Relationship Id="rId81" Type="http://schemas.openxmlformats.org/officeDocument/2006/relationships/slide" Target="slides/slide7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75" Type="http://schemas.openxmlformats.org/officeDocument/2006/relationships/slide" Target="slides/slide71.xml"/><Relationship Id="rId74" Type="http://schemas.openxmlformats.org/officeDocument/2006/relationships/slide" Target="slides/slide70.xml"/><Relationship Id="rId77" Type="http://schemas.openxmlformats.org/officeDocument/2006/relationships/slide" Target="slides/slide73.xml"/><Relationship Id="rId76" Type="http://schemas.openxmlformats.org/officeDocument/2006/relationships/slide" Target="slides/slide72.xml"/><Relationship Id="rId79" Type="http://schemas.openxmlformats.org/officeDocument/2006/relationships/slide" Target="slides/slide75.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62" Type="http://schemas.openxmlformats.org/officeDocument/2006/relationships/slide" Target="slides/slide58.xml"/><Relationship Id="rId61" Type="http://schemas.openxmlformats.org/officeDocument/2006/relationships/slide" Target="slides/slide57.xml"/><Relationship Id="rId64" Type="http://schemas.openxmlformats.org/officeDocument/2006/relationships/slide" Target="slides/slide60.xml"/><Relationship Id="rId63" Type="http://schemas.openxmlformats.org/officeDocument/2006/relationships/slide" Target="slides/slide59.xml"/><Relationship Id="rId66" Type="http://schemas.openxmlformats.org/officeDocument/2006/relationships/slide" Target="slides/slide62.xml"/><Relationship Id="rId65" Type="http://schemas.openxmlformats.org/officeDocument/2006/relationships/slide" Target="slides/slide61.xml"/><Relationship Id="rId68" Type="http://schemas.openxmlformats.org/officeDocument/2006/relationships/slide" Target="slides/slide64.xml"/><Relationship Id="rId67" Type="http://schemas.openxmlformats.org/officeDocument/2006/relationships/slide" Target="slides/slide63.xml"/><Relationship Id="rId60" Type="http://schemas.openxmlformats.org/officeDocument/2006/relationships/slide" Target="slides/slide56.xml"/><Relationship Id="rId69" Type="http://schemas.openxmlformats.org/officeDocument/2006/relationships/slide" Target="slides/slide6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55" Type="http://schemas.openxmlformats.org/officeDocument/2006/relationships/slide" Target="slides/slide51.xml"/><Relationship Id="rId54" Type="http://schemas.openxmlformats.org/officeDocument/2006/relationships/slide" Target="slides/slide50.xml"/><Relationship Id="rId57" Type="http://schemas.openxmlformats.org/officeDocument/2006/relationships/slide" Target="slides/slide53.xml"/><Relationship Id="rId56" Type="http://schemas.openxmlformats.org/officeDocument/2006/relationships/slide" Target="slides/slide52.xml"/><Relationship Id="rId59" Type="http://schemas.openxmlformats.org/officeDocument/2006/relationships/slide" Target="slides/slide55.xml"/><Relationship Id="rId58"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I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 name="Shape 808"/>
        <p:cNvGrpSpPr/>
        <p:nvPr/>
      </p:nvGrpSpPr>
      <p:grpSpPr>
        <a:xfrm>
          <a:off x="0" y="0"/>
          <a:ext cx="0" cy="0"/>
          <a:chOff x="0" y="0"/>
          <a:chExt cx="0" cy="0"/>
        </a:xfrm>
      </p:grpSpPr>
      <p:sp>
        <p:nvSpPr>
          <p:cNvPr id="809" name="Google Shape;809;p10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0" name="Google Shape;810;p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p10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6" name="Google Shape;816;p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p10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2" name="Google Shape;822;p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p10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8" name="Google Shape;828;p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4" name="Google Shape;364;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 name="Google Shape;373;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0" name="Google Shape;380;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8" name="Google Shape;388;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6" name="Google Shape;396;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7" name="Google Shape;397;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4" name="Google Shape;404;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5" name="Google Shape;405;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2" name="Google Shape;412;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0" name="Google Shape;420;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1" name="Google Shape;421;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8" name="Google Shape;428;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9" name="Google Shape;429;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6" name="Google Shape;436;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2" name="Google Shape;442;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8" name="Google Shape;448;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4" name="Google Shape;454;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0" name="Google Shape;460;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6" name="Google Shape;466;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2" name="Google Shape;472;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8" name="Google Shape;478;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5" name="Google Shape;485;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1" name="Google Shape;491;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7" name="Google Shape;497;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3" name="Google Shape;503;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0" name="Google Shape;510;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7" name="Google Shape;517;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4" name="Google Shape;524;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0" name="Google Shape;530;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6" name="Google Shape;536;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3" name="Google Shape;543;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9" name="Google Shape;549;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5" name="Google Shape;555;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1" name="Google Shape;561;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6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7" name="Google Shape;567;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6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3" name="Google Shape;573;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6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0" name="Google Shape;580;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6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8" name="Google Shape;588;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6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4" name="Google Shape;594;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p6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0" name="Google Shape;600;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6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6" name="Google Shape;606;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6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2" name="Google Shape;612;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6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8" name="Google Shape;618;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6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4" name="Google Shape;624;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p7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0" name="Google Shape;630;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7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6" name="Google Shape;636;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7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2" name="Google Shape;642;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p7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8" name="Google Shape;648;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p7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4" name="Google Shape;654;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7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0" name="Google Shape;660;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p7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6" name="Google Shape;666;p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p7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2" name="Google Shape;672;p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p7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8" name="Google Shape;678;p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p7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4" name="Google Shape;684;p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p8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0" name="Google Shape;690;p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p8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6" name="Google Shape;696;p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p8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2" name="Google Shape;702;p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8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8" name="Google Shape;708;p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p8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4" name="Google Shape;714;p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p8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0" name="Google Shape;720;p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p8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6" name="Google Shape;726;p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p8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2" name="Google Shape;732;p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p8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8" name="Google Shape;738;p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p8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4" name="Google Shape;744;p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p9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0" name="Google Shape;750;p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p9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6" name="Google Shape;756;p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p9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2" name="Google Shape;762;p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p9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8" name="Google Shape;768;p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p9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4" name="Google Shape;774;p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p9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0" name="Google Shape;780;p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p9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6" name="Google Shape;786;p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p9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2" name="Google Shape;792;p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p9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8" name="Google Shape;798;p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p9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4" name="Google Shape;804;p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2" name="Shape 42"/>
        <p:cNvGrpSpPr/>
        <p:nvPr/>
      </p:nvGrpSpPr>
      <p:grpSpPr>
        <a:xfrm>
          <a:off x="0" y="0"/>
          <a:ext cx="0" cy="0"/>
          <a:chOff x="0" y="0"/>
          <a:chExt cx="0" cy="0"/>
        </a:xfrm>
      </p:grpSpPr>
      <p:sp>
        <p:nvSpPr>
          <p:cNvPr id="43" name="Google Shape;43;p2"/>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45" name="Google Shape;45;p2"/>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108" name="Shape 108"/>
        <p:cNvGrpSpPr/>
        <p:nvPr/>
      </p:nvGrpSpPr>
      <p:grpSpPr>
        <a:xfrm>
          <a:off x="0" y="0"/>
          <a:ext cx="0" cy="0"/>
          <a:chOff x="0" y="0"/>
          <a:chExt cx="0" cy="0"/>
        </a:xfrm>
      </p:grpSpPr>
      <p:sp>
        <p:nvSpPr>
          <p:cNvPr id="109" name="Google Shape;109;p11"/>
          <p:cNvSpPr txBox="1"/>
          <p:nvPr>
            <p:ph type="title"/>
          </p:nvPr>
        </p:nvSpPr>
        <p:spPr>
          <a:xfrm>
            <a:off x="2589212" y="609600"/>
            <a:ext cx="8915399" cy="311704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1"/>
          <p:cNvSpPr txBox="1"/>
          <p:nvPr>
            <p:ph idx="1" type="body"/>
          </p:nvPr>
        </p:nvSpPr>
        <p:spPr>
          <a:xfrm>
            <a:off x="2589212" y="4354046"/>
            <a:ext cx="8915399" cy="1555864"/>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800"/>
              <a:buNone/>
              <a:defRPr sz="18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111" name="Google Shape;111;p11"/>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11"/>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1"/>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15" name="Shape 115"/>
        <p:cNvGrpSpPr/>
        <p:nvPr/>
      </p:nvGrpSpPr>
      <p:grpSpPr>
        <a:xfrm>
          <a:off x="0" y="0"/>
          <a:ext cx="0" cy="0"/>
          <a:chOff x="0" y="0"/>
          <a:chExt cx="0" cy="0"/>
        </a:xfrm>
      </p:grpSpPr>
      <p:sp>
        <p:nvSpPr>
          <p:cNvPr id="116" name="Google Shape;116;p12"/>
          <p:cNvSpPr txBox="1"/>
          <p:nvPr>
            <p:ph type="title"/>
          </p:nvPr>
        </p:nvSpPr>
        <p:spPr>
          <a:xfrm>
            <a:off x="2849949" y="609600"/>
            <a:ext cx="8393926" cy="2895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2"/>
          <p:cNvSpPr txBox="1"/>
          <p:nvPr>
            <p:ph idx="1" type="body"/>
          </p:nvPr>
        </p:nvSpPr>
        <p:spPr>
          <a:xfrm>
            <a:off x="3275012" y="3505200"/>
            <a:ext cx="7536554"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600"/>
              <a:buFont typeface="Century Gothic"/>
              <a:buNone/>
              <a:defRPr sz="1600">
                <a:solidFill>
                  <a:srgbClr val="7F7F7F"/>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18" name="Google Shape;118;p12"/>
          <p:cNvSpPr txBox="1"/>
          <p:nvPr>
            <p:ph idx="2" type="body"/>
          </p:nvPr>
        </p:nvSpPr>
        <p:spPr>
          <a:xfrm>
            <a:off x="2589212" y="4354046"/>
            <a:ext cx="8915399" cy="1555864"/>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800"/>
              <a:buNone/>
              <a:defRPr sz="18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119" name="Google Shape;119;p12"/>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12"/>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2"/>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2"/>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
        <p:nvSpPr>
          <p:cNvPr id="123" name="Google Shape;123;p12"/>
          <p:cNvSpPr txBox="1"/>
          <p:nvPr/>
        </p:nvSpPr>
        <p:spPr>
          <a:xfrm>
            <a:off x="2467652" y="648005"/>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IN" sz="8000">
                <a:solidFill>
                  <a:schemeClr val="accent1"/>
                </a:solidFill>
                <a:latin typeface="Arial"/>
                <a:ea typeface="Arial"/>
                <a:cs typeface="Arial"/>
                <a:sym typeface="Arial"/>
              </a:rPr>
              <a:t>“</a:t>
            </a:r>
            <a:endParaRPr/>
          </a:p>
        </p:txBody>
      </p:sp>
      <p:sp>
        <p:nvSpPr>
          <p:cNvPr id="124" name="Google Shape;124;p12"/>
          <p:cNvSpPr txBox="1"/>
          <p:nvPr/>
        </p:nvSpPr>
        <p:spPr>
          <a:xfrm>
            <a:off x="11114852" y="290530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IN" sz="8000">
                <a:solidFill>
                  <a:schemeClr val="accent1"/>
                </a:solidFill>
                <a:latin typeface="Arial"/>
                <a:ea typeface="Arial"/>
                <a:cs typeface="Arial"/>
                <a:sym typeface="Arial"/>
              </a:rPr>
              <a:t>”</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25" name="Shape 125"/>
        <p:cNvGrpSpPr/>
        <p:nvPr/>
      </p:nvGrpSpPr>
      <p:grpSpPr>
        <a:xfrm>
          <a:off x="0" y="0"/>
          <a:ext cx="0" cy="0"/>
          <a:chOff x="0" y="0"/>
          <a:chExt cx="0" cy="0"/>
        </a:xfrm>
      </p:grpSpPr>
      <p:sp>
        <p:nvSpPr>
          <p:cNvPr id="126" name="Google Shape;126;p13"/>
          <p:cNvSpPr txBox="1"/>
          <p:nvPr>
            <p:ph type="title"/>
          </p:nvPr>
        </p:nvSpPr>
        <p:spPr>
          <a:xfrm>
            <a:off x="2589213" y="2438400"/>
            <a:ext cx="8915400" cy="272484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13"/>
          <p:cNvSpPr txBox="1"/>
          <p:nvPr>
            <p:ph idx="1"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28" name="Google Shape;128;p13"/>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13"/>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3"/>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3"/>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32" name="Shape 132"/>
        <p:cNvGrpSpPr/>
        <p:nvPr/>
      </p:nvGrpSpPr>
      <p:grpSpPr>
        <a:xfrm>
          <a:off x="0" y="0"/>
          <a:ext cx="0" cy="0"/>
          <a:chOff x="0" y="0"/>
          <a:chExt cx="0" cy="0"/>
        </a:xfrm>
      </p:grpSpPr>
      <p:sp>
        <p:nvSpPr>
          <p:cNvPr id="133" name="Google Shape;133;p14"/>
          <p:cNvSpPr txBox="1"/>
          <p:nvPr>
            <p:ph type="title"/>
          </p:nvPr>
        </p:nvSpPr>
        <p:spPr>
          <a:xfrm>
            <a:off x="2849949" y="609600"/>
            <a:ext cx="8393926" cy="2895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14"/>
          <p:cNvSpPr txBox="1"/>
          <p:nvPr>
            <p:ph idx="1" type="body"/>
          </p:nvPr>
        </p:nvSpPr>
        <p:spPr>
          <a:xfrm>
            <a:off x="2589212" y="4343400"/>
            <a:ext cx="8915400" cy="838200"/>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Font typeface="Century Gothic"/>
              <a:buNone/>
              <a:defRPr sz="2400">
                <a:solidFill>
                  <a:schemeClr val="accent1"/>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35" name="Google Shape;135;p14"/>
          <p:cNvSpPr txBox="1"/>
          <p:nvPr>
            <p:ph idx="2"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36" name="Google Shape;136;p14"/>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14"/>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14"/>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4"/>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
        <p:nvSpPr>
          <p:cNvPr id="140" name="Google Shape;140;p14"/>
          <p:cNvSpPr txBox="1"/>
          <p:nvPr/>
        </p:nvSpPr>
        <p:spPr>
          <a:xfrm>
            <a:off x="2467652" y="648005"/>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IN" sz="8000">
                <a:solidFill>
                  <a:schemeClr val="accent1"/>
                </a:solidFill>
                <a:latin typeface="Arial"/>
                <a:ea typeface="Arial"/>
                <a:cs typeface="Arial"/>
                <a:sym typeface="Arial"/>
              </a:rPr>
              <a:t>“</a:t>
            </a:r>
            <a:endParaRPr/>
          </a:p>
        </p:txBody>
      </p:sp>
      <p:sp>
        <p:nvSpPr>
          <p:cNvPr id="141" name="Google Shape;141;p14"/>
          <p:cNvSpPr txBox="1"/>
          <p:nvPr/>
        </p:nvSpPr>
        <p:spPr>
          <a:xfrm>
            <a:off x="11114852" y="290530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IN" sz="8000">
                <a:solidFill>
                  <a:schemeClr val="accent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42" name="Shape 142"/>
        <p:cNvGrpSpPr/>
        <p:nvPr/>
      </p:nvGrpSpPr>
      <p:grpSpPr>
        <a:xfrm>
          <a:off x="0" y="0"/>
          <a:ext cx="0" cy="0"/>
          <a:chOff x="0" y="0"/>
          <a:chExt cx="0" cy="0"/>
        </a:xfrm>
      </p:grpSpPr>
      <p:sp>
        <p:nvSpPr>
          <p:cNvPr id="143" name="Google Shape;143;p15"/>
          <p:cNvSpPr txBox="1"/>
          <p:nvPr>
            <p:ph type="title"/>
          </p:nvPr>
        </p:nvSpPr>
        <p:spPr>
          <a:xfrm>
            <a:off x="2589212" y="627407"/>
            <a:ext cx="8915399" cy="288002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15"/>
          <p:cNvSpPr txBox="1"/>
          <p:nvPr>
            <p:ph idx="1" type="body"/>
          </p:nvPr>
        </p:nvSpPr>
        <p:spPr>
          <a:xfrm>
            <a:off x="2589212" y="4343400"/>
            <a:ext cx="8915400" cy="838200"/>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Font typeface="Century Gothic"/>
              <a:buNone/>
              <a:defRPr sz="2400">
                <a:solidFill>
                  <a:schemeClr val="accent1"/>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45" name="Google Shape;145;p15"/>
          <p:cNvSpPr txBox="1"/>
          <p:nvPr>
            <p:ph idx="2"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46" name="Google Shape;146;p15"/>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15"/>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15"/>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5"/>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0" name="Shape 150"/>
        <p:cNvGrpSpPr/>
        <p:nvPr/>
      </p:nvGrpSpPr>
      <p:grpSpPr>
        <a:xfrm>
          <a:off x="0" y="0"/>
          <a:ext cx="0" cy="0"/>
          <a:chOff x="0" y="0"/>
          <a:chExt cx="0" cy="0"/>
        </a:xfrm>
      </p:grpSpPr>
      <p:sp>
        <p:nvSpPr>
          <p:cNvPr id="151" name="Google Shape;151;p16"/>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16"/>
          <p:cNvSpPr txBox="1"/>
          <p:nvPr>
            <p:ph idx="1" type="body"/>
          </p:nvPr>
        </p:nvSpPr>
        <p:spPr>
          <a:xfrm rot="5400000">
            <a:off x="5103812" y="-381000"/>
            <a:ext cx="3886200" cy="891540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53" name="Google Shape;153;p16"/>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16"/>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16"/>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6"/>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7" name="Shape 157"/>
        <p:cNvGrpSpPr/>
        <p:nvPr/>
      </p:nvGrpSpPr>
      <p:grpSpPr>
        <a:xfrm>
          <a:off x="0" y="0"/>
          <a:ext cx="0" cy="0"/>
          <a:chOff x="0" y="0"/>
          <a:chExt cx="0" cy="0"/>
        </a:xfrm>
      </p:grpSpPr>
      <p:sp>
        <p:nvSpPr>
          <p:cNvPr id="158" name="Google Shape;158;p17"/>
          <p:cNvSpPr txBox="1"/>
          <p:nvPr>
            <p:ph type="title"/>
          </p:nvPr>
        </p:nvSpPr>
        <p:spPr>
          <a:xfrm rot="5400000">
            <a:off x="7756704" y="2165513"/>
            <a:ext cx="5283817" cy="2207601"/>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17"/>
          <p:cNvSpPr txBox="1"/>
          <p:nvPr>
            <p:ph idx="1" type="body"/>
          </p:nvPr>
        </p:nvSpPr>
        <p:spPr>
          <a:xfrm rot="5400000">
            <a:off x="3185803" y="30814"/>
            <a:ext cx="5283817" cy="647700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60" name="Google Shape;160;p17"/>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17"/>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17"/>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7"/>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9" name="Shape 49"/>
        <p:cNvGrpSpPr/>
        <p:nvPr/>
      </p:nvGrpSpPr>
      <p:grpSpPr>
        <a:xfrm>
          <a:off x="0" y="0"/>
          <a:ext cx="0" cy="0"/>
          <a:chOff x="0" y="0"/>
          <a:chExt cx="0" cy="0"/>
        </a:xfrm>
      </p:grpSpPr>
      <p:sp>
        <p:nvSpPr>
          <p:cNvPr id="50" name="Google Shape;50;p3"/>
          <p:cNvSpPr txBox="1"/>
          <p:nvPr>
            <p:ph type="ctrTitle"/>
          </p:nvPr>
        </p:nvSpPr>
        <p:spPr>
          <a:xfrm>
            <a:off x="2589213" y="2514600"/>
            <a:ext cx="8915399" cy="22627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
          <p:cNvSpPr txBox="1"/>
          <p:nvPr>
            <p:ph idx="1" type="subTitle"/>
          </p:nvPr>
        </p:nvSpPr>
        <p:spPr>
          <a:xfrm>
            <a:off x="2589213" y="4777379"/>
            <a:ext cx="8915399" cy="1126283"/>
          </a:xfrm>
          <a:prstGeom prst="rect">
            <a:avLst/>
          </a:prstGeom>
          <a:noFill/>
          <a:ln>
            <a:noFill/>
          </a:ln>
        </p:spPr>
        <p:txBody>
          <a:bodyPr anchorCtr="0" anchor="t" bIns="45700" lIns="91425" spcFirstLastPara="1" rIns="91425" wrap="square" tIns="45700">
            <a:normAutofit/>
          </a:bodyPr>
          <a:lstStyle>
            <a:lvl1pPr lvl="0" algn="l">
              <a:spcBef>
                <a:spcPts val="1000"/>
              </a:spcBef>
              <a:spcAft>
                <a:spcPts val="0"/>
              </a:spcAft>
              <a:buSzPts val="1800"/>
              <a:buNone/>
              <a:defRPr>
                <a:solidFill>
                  <a:srgbClr val="595959"/>
                </a:solidFill>
              </a:defRPr>
            </a:lvl1pPr>
            <a:lvl2pPr lvl="1" algn="ctr">
              <a:spcBef>
                <a:spcPts val="1000"/>
              </a:spcBef>
              <a:spcAft>
                <a:spcPts val="0"/>
              </a:spcAft>
              <a:buSzPts val="1600"/>
              <a:buNone/>
              <a:defRPr>
                <a:solidFill>
                  <a:srgbClr val="888888"/>
                </a:solidFill>
              </a:defRPr>
            </a:lvl2pPr>
            <a:lvl3pPr lvl="2" algn="ctr">
              <a:spcBef>
                <a:spcPts val="1000"/>
              </a:spcBef>
              <a:spcAft>
                <a:spcPts val="0"/>
              </a:spcAft>
              <a:buSzPts val="1400"/>
              <a:buNone/>
              <a:defRPr>
                <a:solidFill>
                  <a:srgbClr val="888888"/>
                </a:solidFill>
              </a:defRPr>
            </a:lvl3pPr>
            <a:lvl4pPr lvl="3" algn="ctr">
              <a:spcBef>
                <a:spcPts val="1000"/>
              </a:spcBef>
              <a:spcAft>
                <a:spcPts val="0"/>
              </a:spcAft>
              <a:buSzPts val="1200"/>
              <a:buNone/>
              <a:defRPr>
                <a:solidFill>
                  <a:srgbClr val="888888"/>
                </a:solidFill>
              </a:defRPr>
            </a:lvl4pPr>
            <a:lvl5pPr lvl="4" algn="ctr">
              <a:spcBef>
                <a:spcPts val="1000"/>
              </a:spcBef>
              <a:spcAft>
                <a:spcPts val="0"/>
              </a:spcAft>
              <a:buSzPts val="1200"/>
              <a:buNone/>
              <a:defRPr>
                <a:solidFill>
                  <a:srgbClr val="888888"/>
                </a:solidFill>
              </a:defRPr>
            </a:lvl5pPr>
            <a:lvl6pPr lvl="5" algn="ctr">
              <a:spcBef>
                <a:spcPts val="1000"/>
              </a:spcBef>
              <a:spcAft>
                <a:spcPts val="0"/>
              </a:spcAft>
              <a:buSzPts val="1200"/>
              <a:buNone/>
              <a:defRPr>
                <a:solidFill>
                  <a:srgbClr val="888888"/>
                </a:solidFill>
              </a:defRPr>
            </a:lvl6pPr>
            <a:lvl7pPr lvl="6" algn="ctr">
              <a:spcBef>
                <a:spcPts val="1000"/>
              </a:spcBef>
              <a:spcAft>
                <a:spcPts val="0"/>
              </a:spcAft>
              <a:buSzPts val="1200"/>
              <a:buNone/>
              <a:defRPr>
                <a:solidFill>
                  <a:srgbClr val="888888"/>
                </a:solidFill>
              </a:defRPr>
            </a:lvl7pPr>
            <a:lvl8pPr lvl="7" algn="ctr">
              <a:spcBef>
                <a:spcPts val="1000"/>
              </a:spcBef>
              <a:spcAft>
                <a:spcPts val="0"/>
              </a:spcAft>
              <a:buSzPts val="1200"/>
              <a:buNone/>
              <a:defRPr>
                <a:solidFill>
                  <a:srgbClr val="888888"/>
                </a:solidFill>
              </a:defRPr>
            </a:lvl8pPr>
            <a:lvl9pPr lvl="8" algn="ctr">
              <a:spcBef>
                <a:spcPts val="1000"/>
              </a:spcBef>
              <a:spcAft>
                <a:spcPts val="0"/>
              </a:spcAft>
              <a:buSzPts val="1200"/>
              <a:buNone/>
              <a:defRPr>
                <a:solidFill>
                  <a:srgbClr val="888888"/>
                </a:solidFill>
              </a:defRPr>
            </a:lvl9pPr>
          </a:lstStyle>
          <a:p/>
        </p:txBody>
      </p:sp>
      <p:sp>
        <p:nvSpPr>
          <p:cNvPr id="52" name="Google Shape;52;p3"/>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
          <p:cNvSpPr/>
          <p:nvPr/>
        </p:nvSpPr>
        <p:spPr>
          <a:xfrm>
            <a:off x="0" y="4323810"/>
            <a:ext cx="1744652" cy="778589"/>
          </a:xfrm>
          <a:custGeom>
            <a:rect b="b" l="l" r="r" t="t"/>
            <a:pathLst>
              <a:path extrusionOk="0" h="166" w="372">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3"/>
          <p:cNvSpPr txBox="1"/>
          <p:nvPr>
            <p:ph idx="12" type="sldNum"/>
          </p:nvPr>
        </p:nvSpPr>
        <p:spPr>
          <a:xfrm>
            <a:off x="531812" y="4529540"/>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6" name="Shape 56"/>
        <p:cNvGrpSpPr/>
        <p:nvPr/>
      </p:nvGrpSpPr>
      <p:grpSpPr>
        <a:xfrm>
          <a:off x="0" y="0"/>
          <a:ext cx="0" cy="0"/>
          <a:chOff x="0" y="0"/>
          <a:chExt cx="0" cy="0"/>
        </a:xfrm>
      </p:grpSpPr>
      <p:sp>
        <p:nvSpPr>
          <p:cNvPr id="57" name="Google Shape;57;p4"/>
          <p:cNvSpPr txBox="1"/>
          <p:nvPr>
            <p:ph type="title"/>
          </p:nvPr>
        </p:nvSpPr>
        <p:spPr>
          <a:xfrm>
            <a:off x="2589212" y="2058750"/>
            <a:ext cx="8915399" cy="1468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4"/>
          <p:cNvSpPr txBox="1"/>
          <p:nvPr>
            <p:ph idx="1" type="body"/>
          </p:nvPr>
        </p:nvSpPr>
        <p:spPr>
          <a:xfrm>
            <a:off x="2589212" y="3530129"/>
            <a:ext cx="8915399"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2000"/>
              <a:buNone/>
              <a:defRPr sz="20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59" name="Google Shape;59;p4"/>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4"/>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4"/>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4"/>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3" name="Shape 63"/>
        <p:cNvGrpSpPr/>
        <p:nvPr/>
      </p:nvGrpSpPr>
      <p:grpSpPr>
        <a:xfrm>
          <a:off x="0" y="0"/>
          <a:ext cx="0" cy="0"/>
          <a:chOff x="0" y="0"/>
          <a:chExt cx="0" cy="0"/>
        </a:xfrm>
      </p:grpSpPr>
      <p:sp>
        <p:nvSpPr>
          <p:cNvPr id="64" name="Google Shape;64;p5"/>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5"/>
          <p:cNvSpPr txBox="1"/>
          <p:nvPr>
            <p:ph idx="1" type="body"/>
          </p:nvPr>
        </p:nvSpPr>
        <p:spPr>
          <a:xfrm>
            <a:off x="2589212" y="2133600"/>
            <a:ext cx="4313864" cy="3777622"/>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66" name="Google Shape;66;p5"/>
          <p:cNvSpPr txBox="1"/>
          <p:nvPr>
            <p:ph idx="2" type="body"/>
          </p:nvPr>
        </p:nvSpPr>
        <p:spPr>
          <a:xfrm>
            <a:off x="7190747" y="2126222"/>
            <a:ext cx="4313864" cy="3777622"/>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67" name="Google Shape;67;p5"/>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5"/>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5"/>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5"/>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1" name="Shape 71"/>
        <p:cNvGrpSpPr/>
        <p:nvPr/>
      </p:nvGrpSpPr>
      <p:grpSpPr>
        <a:xfrm>
          <a:off x="0" y="0"/>
          <a:ext cx="0" cy="0"/>
          <a:chOff x="0" y="0"/>
          <a:chExt cx="0" cy="0"/>
        </a:xfrm>
      </p:grpSpPr>
      <p:sp>
        <p:nvSpPr>
          <p:cNvPr id="72" name="Google Shape;72;p6"/>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6"/>
          <p:cNvSpPr txBox="1"/>
          <p:nvPr>
            <p:ph idx="1" type="body"/>
          </p:nvPr>
        </p:nvSpPr>
        <p:spPr>
          <a:xfrm>
            <a:off x="2939373" y="1972703"/>
            <a:ext cx="3992732"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None/>
              <a:defRPr b="0" sz="24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0"/>
              </a:spcAft>
              <a:buSzPts val="1600"/>
              <a:buNone/>
              <a:defRPr b="1" sz="1600"/>
            </a:lvl9pPr>
          </a:lstStyle>
          <a:p/>
        </p:txBody>
      </p:sp>
      <p:sp>
        <p:nvSpPr>
          <p:cNvPr id="74" name="Google Shape;74;p6"/>
          <p:cNvSpPr txBox="1"/>
          <p:nvPr>
            <p:ph idx="2" type="body"/>
          </p:nvPr>
        </p:nvSpPr>
        <p:spPr>
          <a:xfrm>
            <a:off x="2589212" y="2548966"/>
            <a:ext cx="4342893" cy="335406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75" name="Google Shape;75;p6"/>
          <p:cNvSpPr txBox="1"/>
          <p:nvPr>
            <p:ph idx="3" type="body"/>
          </p:nvPr>
        </p:nvSpPr>
        <p:spPr>
          <a:xfrm>
            <a:off x="7506629" y="1969475"/>
            <a:ext cx="3999001"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None/>
              <a:defRPr b="0" sz="24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0"/>
              </a:spcAft>
              <a:buSzPts val="1600"/>
              <a:buNone/>
              <a:defRPr b="1" sz="1600"/>
            </a:lvl9pPr>
          </a:lstStyle>
          <a:p/>
        </p:txBody>
      </p:sp>
      <p:sp>
        <p:nvSpPr>
          <p:cNvPr id="76" name="Google Shape;76;p6"/>
          <p:cNvSpPr txBox="1"/>
          <p:nvPr>
            <p:ph idx="4" type="body"/>
          </p:nvPr>
        </p:nvSpPr>
        <p:spPr>
          <a:xfrm>
            <a:off x="7166957" y="2545738"/>
            <a:ext cx="4338674" cy="335406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77" name="Google Shape;77;p6"/>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6"/>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6"/>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6"/>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1" name="Shape 81"/>
        <p:cNvGrpSpPr/>
        <p:nvPr/>
      </p:nvGrpSpPr>
      <p:grpSpPr>
        <a:xfrm>
          <a:off x="0" y="0"/>
          <a:ext cx="0" cy="0"/>
          <a:chOff x="0" y="0"/>
          <a:chExt cx="0" cy="0"/>
        </a:xfrm>
      </p:grpSpPr>
      <p:sp>
        <p:nvSpPr>
          <p:cNvPr id="82" name="Google Shape;82;p7"/>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7"/>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7"/>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7"/>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7"/>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7" name="Shape 87"/>
        <p:cNvGrpSpPr/>
        <p:nvPr/>
      </p:nvGrpSpPr>
      <p:grpSpPr>
        <a:xfrm>
          <a:off x="0" y="0"/>
          <a:ext cx="0" cy="0"/>
          <a:chOff x="0" y="0"/>
          <a:chExt cx="0" cy="0"/>
        </a:xfrm>
      </p:grpSpPr>
      <p:sp>
        <p:nvSpPr>
          <p:cNvPr id="88" name="Google Shape;88;p8"/>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8"/>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8"/>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2" name="Shape 92"/>
        <p:cNvGrpSpPr/>
        <p:nvPr/>
      </p:nvGrpSpPr>
      <p:grpSpPr>
        <a:xfrm>
          <a:off x="0" y="0"/>
          <a:ext cx="0" cy="0"/>
          <a:chOff x="0" y="0"/>
          <a:chExt cx="0" cy="0"/>
        </a:xfrm>
      </p:grpSpPr>
      <p:sp>
        <p:nvSpPr>
          <p:cNvPr id="93" name="Google Shape;93;p9"/>
          <p:cNvSpPr txBox="1"/>
          <p:nvPr>
            <p:ph type="title"/>
          </p:nvPr>
        </p:nvSpPr>
        <p:spPr>
          <a:xfrm>
            <a:off x="2589212" y="446088"/>
            <a:ext cx="3505199" cy="976312"/>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2000"/>
              <a:buFont typeface="Century Gothic"/>
              <a:buNone/>
              <a:defRPr b="0"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9"/>
          <p:cNvSpPr txBox="1"/>
          <p:nvPr>
            <p:ph idx="1" type="body"/>
          </p:nvPr>
        </p:nvSpPr>
        <p:spPr>
          <a:xfrm>
            <a:off x="6323012" y="446088"/>
            <a:ext cx="5181600" cy="5414963"/>
          </a:xfrm>
          <a:prstGeom prst="rect">
            <a:avLst/>
          </a:prstGeom>
          <a:noFill/>
          <a:ln>
            <a:noFill/>
          </a:ln>
        </p:spPr>
        <p:txBody>
          <a:bodyPr anchorCtr="0" anchor="ctr"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95" name="Google Shape;95;p9"/>
          <p:cNvSpPr txBox="1"/>
          <p:nvPr>
            <p:ph idx="2" type="body"/>
          </p:nvPr>
        </p:nvSpPr>
        <p:spPr>
          <a:xfrm>
            <a:off x="2589212" y="1598613"/>
            <a:ext cx="3505199" cy="4262436"/>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00"/>
              <a:buNone/>
              <a:defRPr sz="14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0"/>
              </a:spcAft>
              <a:buSzPts val="900"/>
              <a:buNone/>
              <a:defRPr sz="900"/>
            </a:lvl9pPr>
          </a:lstStyle>
          <a:p/>
        </p:txBody>
      </p:sp>
      <p:sp>
        <p:nvSpPr>
          <p:cNvPr id="96" name="Google Shape;96;p9"/>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9"/>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9"/>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0" name="Shape 100"/>
        <p:cNvGrpSpPr/>
        <p:nvPr/>
      </p:nvGrpSpPr>
      <p:grpSpPr>
        <a:xfrm>
          <a:off x="0" y="0"/>
          <a:ext cx="0" cy="0"/>
          <a:chOff x="0" y="0"/>
          <a:chExt cx="0" cy="0"/>
        </a:xfrm>
      </p:grpSpPr>
      <p:sp>
        <p:nvSpPr>
          <p:cNvPr id="101" name="Google Shape;101;p10"/>
          <p:cNvSpPr txBox="1"/>
          <p:nvPr>
            <p:ph type="title"/>
          </p:nvPr>
        </p:nvSpPr>
        <p:spPr>
          <a:xfrm>
            <a:off x="2589213" y="4800600"/>
            <a:ext cx="8915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0"/>
          <p:cNvSpPr/>
          <p:nvPr>
            <p:ph idx="2" type="pic"/>
          </p:nvPr>
        </p:nvSpPr>
        <p:spPr>
          <a:xfrm>
            <a:off x="2589212" y="634965"/>
            <a:ext cx="8915400" cy="3854970"/>
          </a:xfrm>
          <a:prstGeom prst="rect">
            <a:avLst/>
          </a:prstGeom>
          <a:noFill/>
          <a:ln>
            <a:noFill/>
          </a:ln>
        </p:spPr>
      </p:sp>
      <p:sp>
        <p:nvSpPr>
          <p:cNvPr id="103" name="Google Shape;103;p10"/>
          <p:cNvSpPr txBox="1"/>
          <p:nvPr>
            <p:ph idx="1" type="body"/>
          </p:nvPr>
        </p:nvSpPr>
        <p:spPr>
          <a:xfrm>
            <a:off x="2589213" y="5367338"/>
            <a:ext cx="8915400" cy="49371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200"/>
              <a:buNone/>
              <a:defRPr sz="12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0"/>
              </a:spcAft>
              <a:buSzPts val="900"/>
              <a:buNone/>
              <a:defRPr sz="900"/>
            </a:lvl9pPr>
          </a:lstStyle>
          <a:p/>
        </p:txBody>
      </p:sp>
      <p:sp>
        <p:nvSpPr>
          <p:cNvPr id="104" name="Google Shape;104;p10"/>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0"/>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0"/>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DDE6C3"/>
            </a:gs>
          </a:gsLst>
          <a:path path="circle">
            <a:fillToRect b="100%" r="100%"/>
          </a:path>
          <a:tileRect l="-100%" t="-100%"/>
        </a:gradFill>
      </p:bgPr>
    </p:bg>
    <p:spTree>
      <p:nvGrpSpPr>
        <p:cNvPr id="9" name="Shape 9"/>
        <p:cNvGrpSpPr/>
        <p:nvPr/>
      </p:nvGrpSpPr>
      <p:grpSpPr>
        <a:xfrm>
          <a:off x="0" y="0"/>
          <a:ext cx="0" cy="0"/>
          <a:chOff x="0" y="0"/>
          <a:chExt cx="0" cy="0"/>
        </a:xfrm>
      </p:grpSpPr>
      <p:grpSp>
        <p:nvGrpSpPr>
          <p:cNvPr id="10" name="Google Shape;10;p1"/>
          <p:cNvGrpSpPr/>
          <p:nvPr/>
        </p:nvGrpSpPr>
        <p:grpSpPr>
          <a:xfrm>
            <a:off x="1" y="228600"/>
            <a:ext cx="2851516" cy="6638628"/>
            <a:chOff x="2487613" y="285750"/>
            <a:chExt cx="2428875" cy="5654676"/>
          </a:xfrm>
        </p:grpSpPr>
        <p:sp>
          <p:nvSpPr>
            <p:cNvPr id="11" name="Google Shape;11;p1"/>
            <p:cNvSpPr/>
            <p:nvPr/>
          </p:nvSpPr>
          <p:spPr>
            <a:xfrm>
              <a:off x="2487613" y="2284413"/>
              <a:ext cx="85725" cy="533400"/>
            </a:xfrm>
            <a:custGeom>
              <a:rect b="b" l="l" r="r" t="t"/>
              <a:pathLst>
                <a:path extrusionOk="0" h="136" w="22">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
            <p:cNvSpPr/>
            <p:nvPr/>
          </p:nvSpPr>
          <p:spPr>
            <a:xfrm>
              <a:off x="2597151" y="2779713"/>
              <a:ext cx="550863" cy="1978025"/>
            </a:xfrm>
            <a:custGeom>
              <a:rect b="b" l="l" r="r" t="t"/>
              <a:pathLst>
                <a:path extrusionOk="0" h="504" w="14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1"/>
            <p:cNvSpPr/>
            <p:nvPr/>
          </p:nvSpPr>
          <p:spPr>
            <a:xfrm>
              <a:off x="3175001" y="4730750"/>
              <a:ext cx="519113" cy="1209675"/>
            </a:xfrm>
            <a:custGeom>
              <a:rect b="b" l="l" r="r" t="t"/>
              <a:pathLst>
                <a:path extrusionOk="0" h="308" w="132">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1"/>
            <p:cNvSpPr/>
            <p:nvPr/>
          </p:nvSpPr>
          <p:spPr>
            <a:xfrm>
              <a:off x="3305176" y="5630863"/>
              <a:ext cx="146050" cy="309563"/>
            </a:xfrm>
            <a:custGeom>
              <a:rect b="b" l="l" r="r" t="t"/>
              <a:pathLst>
                <a:path extrusionOk="0" h="79" w="37">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1"/>
            <p:cNvSpPr/>
            <p:nvPr/>
          </p:nvSpPr>
          <p:spPr>
            <a:xfrm>
              <a:off x="2573338" y="2817813"/>
              <a:ext cx="700088" cy="2835275"/>
            </a:xfrm>
            <a:custGeom>
              <a:rect b="b" l="l" r="r" t="t"/>
              <a:pathLst>
                <a:path extrusionOk="0" h="722" w="178">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
            <p:cNvSpPr/>
            <p:nvPr/>
          </p:nvSpPr>
          <p:spPr>
            <a:xfrm>
              <a:off x="2506663" y="285750"/>
              <a:ext cx="90488" cy="2493963"/>
            </a:xfrm>
            <a:custGeom>
              <a:rect b="b" l="l" r="r" t="t"/>
              <a:pathLst>
                <a:path extrusionOk="0" h="635" w="23">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1"/>
            <p:cNvSpPr/>
            <p:nvPr/>
          </p:nvSpPr>
          <p:spPr>
            <a:xfrm>
              <a:off x="2554288" y="2598738"/>
              <a:ext cx="66675" cy="420688"/>
            </a:xfrm>
            <a:custGeom>
              <a:rect b="b" l="l" r="r" t="t"/>
              <a:pathLst>
                <a:path extrusionOk="0" h="107" w="1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1"/>
            <p:cNvSpPr/>
            <p:nvPr/>
          </p:nvSpPr>
          <p:spPr>
            <a:xfrm>
              <a:off x="3143251" y="4757738"/>
              <a:ext cx="161925" cy="873125"/>
            </a:xfrm>
            <a:custGeom>
              <a:rect b="b" l="l" r="r" t="t"/>
              <a:pathLst>
                <a:path extrusionOk="0" h="222" w="41">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1"/>
            <p:cNvSpPr/>
            <p:nvPr/>
          </p:nvSpPr>
          <p:spPr>
            <a:xfrm>
              <a:off x="3148013" y="1282700"/>
              <a:ext cx="1768475" cy="3448050"/>
            </a:xfrm>
            <a:custGeom>
              <a:rect b="b" l="l" r="r" t="t"/>
              <a:pathLst>
                <a:path extrusionOk="0" h="878" w="45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1"/>
            <p:cNvSpPr/>
            <p:nvPr/>
          </p:nvSpPr>
          <p:spPr>
            <a:xfrm>
              <a:off x="3273426" y="5653088"/>
              <a:ext cx="138113" cy="287338"/>
            </a:xfrm>
            <a:custGeom>
              <a:rect b="b" l="l" r="r" t="t"/>
              <a:pathLst>
                <a:path extrusionOk="0" h="73" w="35">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1"/>
            <p:cNvSpPr/>
            <p:nvPr/>
          </p:nvSpPr>
          <p:spPr>
            <a:xfrm>
              <a:off x="3143251" y="4656138"/>
              <a:ext cx="31750" cy="188913"/>
            </a:xfrm>
            <a:custGeom>
              <a:rect b="b" l="l" r="r" t="t"/>
              <a:pathLst>
                <a:path extrusionOk="0" h="48" w="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1"/>
            <p:cNvSpPr/>
            <p:nvPr/>
          </p:nvSpPr>
          <p:spPr>
            <a:xfrm>
              <a:off x="3211513" y="5410200"/>
              <a:ext cx="203200" cy="530225"/>
            </a:xfrm>
            <a:custGeom>
              <a:rect b="b" l="l" r="r" t="t"/>
              <a:pathLst>
                <a:path extrusionOk="0" h="135" w="52">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1"/>
          <p:cNvGrpSpPr/>
          <p:nvPr/>
        </p:nvGrpSpPr>
        <p:grpSpPr>
          <a:xfrm>
            <a:off x="27221" y="-786"/>
            <a:ext cx="2356674" cy="6854039"/>
            <a:chOff x="6627813" y="194833"/>
            <a:chExt cx="1952625" cy="5678918"/>
          </a:xfrm>
        </p:grpSpPr>
        <p:sp>
          <p:nvSpPr>
            <p:cNvPr id="24" name="Google Shape;24;p1"/>
            <p:cNvSpPr/>
            <p:nvPr/>
          </p:nvSpPr>
          <p:spPr>
            <a:xfrm>
              <a:off x="6627813" y="194833"/>
              <a:ext cx="409575" cy="3646488"/>
            </a:xfrm>
            <a:custGeom>
              <a:rect b="b" l="l" r="r" t="t"/>
              <a:pathLst>
                <a:path extrusionOk="0" h="920" w="103">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1"/>
            <p:cNvSpPr/>
            <p:nvPr/>
          </p:nvSpPr>
          <p:spPr>
            <a:xfrm>
              <a:off x="7061201" y="3771900"/>
              <a:ext cx="350838" cy="1309688"/>
            </a:xfrm>
            <a:custGeom>
              <a:rect b="b" l="l" r="r" t="t"/>
              <a:pathLst>
                <a:path extrusionOk="0" h="330" w="88">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1"/>
            <p:cNvSpPr/>
            <p:nvPr/>
          </p:nvSpPr>
          <p:spPr>
            <a:xfrm>
              <a:off x="7439026" y="5053013"/>
              <a:ext cx="357188" cy="820738"/>
            </a:xfrm>
            <a:custGeom>
              <a:rect b="b" l="l" r="r" t="t"/>
              <a:pathLst>
                <a:path extrusionOk="0" h="207" w="9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1"/>
            <p:cNvSpPr/>
            <p:nvPr/>
          </p:nvSpPr>
          <p:spPr>
            <a:xfrm>
              <a:off x="7037388" y="3811588"/>
              <a:ext cx="457200" cy="1852613"/>
            </a:xfrm>
            <a:custGeom>
              <a:rect b="b" l="l" r="r" t="t"/>
              <a:pathLst>
                <a:path extrusionOk="0" h="467" w="115">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1"/>
            <p:cNvSpPr/>
            <p:nvPr/>
          </p:nvSpPr>
          <p:spPr>
            <a:xfrm>
              <a:off x="6992938" y="1263650"/>
              <a:ext cx="144463" cy="2508250"/>
            </a:xfrm>
            <a:custGeom>
              <a:rect b="b" l="l" r="r" t="t"/>
              <a:pathLst>
                <a:path extrusionOk="0" h="633" w="36">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1"/>
            <p:cNvSpPr/>
            <p:nvPr/>
          </p:nvSpPr>
          <p:spPr>
            <a:xfrm>
              <a:off x="7526338" y="5640388"/>
              <a:ext cx="111125" cy="233363"/>
            </a:xfrm>
            <a:custGeom>
              <a:rect b="b" l="l" r="r" t="t"/>
              <a:pathLst>
                <a:path extrusionOk="0" h="59" w="28">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1"/>
            <p:cNvSpPr/>
            <p:nvPr/>
          </p:nvSpPr>
          <p:spPr>
            <a:xfrm>
              <a:off x="7021513" y="3598863"/>
              <a:ext cx="68263" cy="423863"/>
            </a:xfrm>
            <a:custGeom>
              <a:rect b="b" l="l" r="r" t="t"/>
              <a:pathLst>
                <a:path extrusionOk="0" h="107" w="1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1"/>
            <p:cNvSpPr/>
            <p:nvPr/>
          </p:nvSpPr>
          <p:spPr>
            <a:xfrm>
              <a:off x="7412038" y="2801938"/>
              <a:ext cx="1168400" cy="2251075"/>
            </a:xfrm>
            <a:custGeom>
              <a:rect b="b" l="l" r="r" t="t"/>
              <a:pathLst>
                <a:path extrusionOk="0" h="568" w="294">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1"/>
            <p:cNvSpPr/>
            <p:nvPr/>
          </p:nvSpPr>
          <p:spPr>
            <a:xfrm>
              <a:off x="7494588" y="5664200"/>
              <a:ext cx="100013" cy="209550"/>
            </a:xfrm>
            <a:custGeom>
              <a:rect b="b" l="l" r="r" t="t"/>
              <a:pathLst>
                <a:path extrusionOk="0" h="53" w="25">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1"/>
            <p:cNvSpPr/>
            <p:nvPr/>
          </p:nvSpPr>
          <p:spPr>
            <a:xfrm>
              <a:off x="7412038" y="5081588"/>
              <a:ext cx="114300" cy="558800"/>
            </a:xfrm>
            <a:custGeom>
              <a:rect b="b" l="l" r="r" t="t"/>
              <a:pathLst>
                <a:path extrusionOk="0" h="141" w="29">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1"/>
            <p:cNvSpPr/>
            <p:nvPr/>
          </p:nvSpPr>
          <p:spPr>
            <a:xfrm>
              <a:off x="7412038" y="4978400"/>
              <a:ext cx="31750" cy="188913"/>
            </a:xfrm>
            <a:custGeom>
              <a:rect b="b" l="l" r="r" t="t"/>
              <a:pathLst>
                <a:path extrusionOk="0" h="48" w="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1"/>
            <p:cNvSpPr/>
            <p:nvPr/>
          </p:nvSpPr>
          <p:spPr>
            <a:xfrm>
              <a:off x="7439026" y="5434013"/>
              <a:ext cx="174625" cy="439738"/>
            </a:xfrm>
            <a:custGeom>
              <a:rect b="b" l="l" r="r" t="t"/>
              <a:pathLst>
                <a:path extrusionOk="0" h="111" w="44">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1"/>
          <p:cNvSpPr/>
          <p:nvPr/>
        </p:nvSpPr>
        <p:spPr>
          <a:xfrm>
            <a:off x="0" y="0"/>
            <a:ext cx="18288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1"/>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rgbClr val="262626"/>
              </a:buClr>
              <a:buSzPts val="3600"/>
              <a:buFont typeface="Century Gothic"/>
              <a:buNone/>
              <a:defRPr b="0" i="0" sz="3600" u="none" cap="none" strike="noStrike">
                <a:solidFill>
                  <a:srgbClr val="262626"/>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38" name="Google Shape;38;p1"/>
          <p:cNvSpPr txBox="1"/>
          <p:nvPr>
            <p:ph idx="1" type="body"/>
          </p:nvPr>
        </p:nvSpPr>
        <p:spPr>
          <a:xfrm>
            <a:off x="2589212" y="2133600"/>
            <a:ext cx="8915400" cy="3886200"/>
          </a:xfrm>
          <a:prstGeom prst="rect">
            <a:avLst/>
          </a:prstGeom>
          <a:noFill/>
          <a:ln>
            <a:noFill/>
          </a:ln>
        </p:spPr>
        <p:txBody>
          <a:bodyPr anchorCtr="0" anchor="t" bIns="45700" lIns="91425" spcFirstLastPara="1" rIns="91425" wrap="square" tIns="45700">
            <a:normAutofit/>
          </a:bodyPr>
          <a:lstStyle>
            <a:lvl1pPr indent="-342900" lvl="0" marL="457200" marR="0" rtl="0" algn="l">
              <a:spcBef>
                <a:spcPts val="1000"/>
              </a:spcBef>
              <a:spcAft>
                <a:spcPts val="0"/>
              </a:spcAft>
              <a:buClr>
                <a:schemeClr val="accent1"/>
              </a:buClr>
              <a:buSzPts val="18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39" name="Google Shape;39;p1"/>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40" name="Google Shape;40;p1"/>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41" name="Google Shape;41;p1"/>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000" u="none" cap="none" strike="noStrike">
                <a:solidFill>
                  <a:srgbClr val="FEFFFF"/>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rgbClr val="FEFFFF"/>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rgbClr val="FEFFFF"/>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rgbClr val="FEFFFF"/>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rgbClr val="FEFFFF"/>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rgbClr val="FEFFFF"/>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rgbClr val="FEFFFF"/>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rgbClr val="FEFFFF"/>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I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1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1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1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1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 Id="rId3" Type="http://schemas.openxmlformats.org/officeDocument/2006/relationships/image" Target="../media/image14.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2.xml"/><Relationship Id="rId3" Type="http://schemas.openxmlformats.org/officeDocument/2006/relationships/image" Target="../media/image11.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8"/>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262626"/>
              </a:buClr>
              <a:buSzPts val="3600"/>
              <a:buFont typeface="Century Gothic"/>
              <a:buNone/>
            </a:pPr>
            <a:r>
              <a:rPr b="1" lang="en-IN"/>
              <a:t>UNIT-III</a:t>
            </a:r>
            <a:endParaRPr/>
          </a:p>
        </p:txBody>
      </p:sp>
      <p:sp>
        <p:nvSpPr>
          <p:cNvPr id="169" name="Google Shape;169;p18"/>
          <p:cNvSpPr txBox="1"/>
          <p:nvPr>
            <p:ph idx="1" type="body"/>
          </p:nvPr>
        </p:nvSpPr>
        <p:spPr>
          <a:xfrm>
            <a:off x="1502228" y="1672046"/>
            <a:ext cx="10119949" cy="4748628"/>
          </a:xfrm>
          <a:prstGeom prst="rect">
            <a:avLst/>
          </a:prstGeom>
          <a:noFill/>
          <a:ln>
            <a:noFill/>
          </a:ln>
        </p:spPr>
        <p:txBody>
          <a:bodyPr anchorCtr="0" anchor="t" bIns="45700" lIns="91425" spcFirstLastPara="1" rIns="91425" wrap="square" tIns="45700">
            <a:normAutofit/>
          </a:bodyPr>
          <a:lstStyle/>
          <a:p>
            <a:pPr indent="-342900" lvl="0" marL="342900" rtl="0" algn="just">
              <a:spcBef>
                <a:spcPts val="0"/>
              </a:spcBef>
              <a:spcAft>
                <a:spcPts val="0"/>
              </a:spcAft>
              <a:buSzPts val="3600"/>
              <a:buChar char="🠶"/>
            </a:pPr>
            <a:r>
              <a:rPr lang="en-IN" sz="3600">
                <a:latin typeface="Gill Sans"/>
                <a:ea typeface="Gill Sans"/>
                <a:cs typeface="Gill Sans"/>
                <a:sym typeface="Gill Sans"/>
              </a:rPr>
              <a:t>Screen Designing: </a:t>
            </a:r>
            <a:endParaRPr/>
          </a:p>
          <a:p>
            <a:pPr indent="-342900" lvl="0" marL="342900" rtl="0" algn="just">
              <a:spcBef>
                <a:spcPts val="1000"/>
              </a:spcBef>
              <a:spcAft>
                <a:spcPts val="0"/>
              </a:spcAft>
              <a:buSzPts val="3600"/>
              <a:buChar char="🠶"/>
            </a:pPr>
            <a:r>
              <a:rPr lang="en-IN" sz="3600">
                <a:latin typeface="Gill Sans"/>
                <a:ea typeface="Gill Sans"/>
                <a:cs typeface="Gill Sans"/>
                <a:sym typeface="Gill Sans"/>
              </a:rPr>
              <a:t>Screen and Web Page Meaning and Purpose, organizing screen elements, ordering of screen data and content, screen navigation and flow, visually pleasing composition, Presenting information simply and meaningfully. </a:t>
            </a:r>
            <a:endParaRPr/>
          </a:p>
          <a:p>
            <a:pPr indent="0" lvl="0" marL="0" rtl="0" algn="l">
              <a:spcBef>
                <a:spcPts val="1000"/>
              </a:spcBef>
              <a:spcAft>
                <a:spcPts val="0"/>
              </a:spcAft>
              <a:buSzPts val="18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7"/>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b="0" lang="en-IN">
                <a:latin typeface="Gill Sans"/>
                <a:ea typeface="Gill Sans"/>
                <a:cs typeface="Gill Sans"/>
                <a:sym typeface="Gill Sans"/>
              </a:rPr>
              <a:t>Consistency</a:t>
            </a:r>
            <a:endParaRPr/>
          </a:p>
        </p:txBody>
      </p:sp>
      <p:sp>
        <p:nvSpPr>
          <p:cNvPr id="224" name="Google Shape;224;p27"/>
          <p:cNvSpPr txBox="1"/>
          <p:nvPr>
            <p:ph idx="1" type="body"/>
          </p:nvPr>
        </p:nvSpPr>
        <p:spPr>
          <a:xfrm>
            <a:off x="2589212" y="2133600"/>
            <a:ext cx="8915400" cy="47244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800"/>
              <a:buChar char="🠶"/>
            </a:pPr>
            <a:r>
              <a:rPr b="1" lang="en-IN" sz="2800"/>
              <a:t>Internal Consistency:</a:t>
            </a:r>
            <a:endParaRPr sz="2800"/>
          </a:p>
          <a:p>
            <a:pPr indent="-342900" lvl="0" marL="342900" rtl="0" algn="l">
              <a:spcBef>
                <a:spcPts val="1000"/>
              </a:spcBef>
              <a:spcAft>
                <a:spcPts val="0"/>
              </a:spcAft>
              <a:buSzPts val="2800"/>
              <a:buFont typeface="Arial"/>
              <a:buChar char="•"/>
            </a:pPr>
            <a:r>
              <a:rPr lang="en-IN" sz="2800"/>
              <a:t>All aspects of the interface should follow the same rules and conventions.</a:t>
            </a:r>
            <a:endParaRPr/>
          </a:p>
          <a:p>
            <a:pPr indent="-342900" lvl="0" marL="342900" rtl="0" algn="l">
              <a:spcBef>
                <a:spcPts val="1000"/>
              </a:spcBef>
              <a:spcAft>
                <a:spcPts val="0"/>
              </a:spcAft>
              <a:buSzPts val="2800"/>
              <a:buFont typeface="Arial"/>
              <a:buChar char="•"/>
            </a:pPr>
            <a:r>
              <a:rPr lang="en-IN" sz="2800"/>
              <a:t>This includes operational and navigational procedures, visual identity, and component organization, presentation, usage, and locations.</a:t>
            </a:r>
            <a:endParaRPr/>
          </a:p>
          <a:p>
            <a:pPr indent="-228600" lvl="0" marL="342900" rtl="0" algn="l">
              <a:spcBef>
                <a:spcPts val="1000"/>
              </a:spcBef>
              <a:spcAft>
                <a:spcPts val="0"/>
              </a:spcAft>
              <a:buSzPts val="1800"/>
              <a:buNone/>
            </a:pPr>
            <a:r>
              <a:t/>
            </a:r>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1" name="Shape 811"/>
        <p:cNvGrpSpPr/>
        <p:nvPr/>
      </p:nvGrpSpPr>
      <p:grpSpPr>
        <a:xfrm>
          <a:off x="0" y="0"/>
          <a:ext cx="0" cy="0"/>
          <a:chOff x="0" y="0"/>
          <a:chExt cx="0" cy="0"/>
        </a:xfrm>
      </p:grpSpPr>
      <p:sp>
        <p:nvSpPr>
          <p:cNvPr id="812" name="Google Shape;812;p117"/>
          <p:cNvSpPr txBox="1"/>
          <p:nvPr>
            <p:ph type="title"/>
          </p:nvPr>
        </p:nvSpPr>
        <p:spPr>
          <a:xfrm>
            <a:off x="1152298" y="0"/>
            <a:ext cx="9623561"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b="1" lang="en-IN" sz="3600">
                <a:latin typeface="Gill Sans"/>
                <a:ea typeface="Gill Sans"/>
                <a:cs typeface="Gill Sans"/>
                <a:sym typeface="Gill Sans"/>
              </a:rPr>
              <a:t>Font Case </a:t>
            </a:r>
            <a:endParaRPr sz="4800">
              <a:latin typeface="Gill Sans"/>
              <a:ea typeface="Gill Sans"/>
              <a:cs typeface="Gill Sans"/>
              <a:sym typeface="Gill Sans"/>
            </a:endParaRPr>
          </a:p>
        </p:txBody>
      </p:sp>
      <p:sp>
        <p:nvSpPr>
          <p:cNvPr id="813" name="Google Shape;813;p117"/>
          <p:cNvSpPr txBox="1"/>
          <p:nvPr>
            <p:ph idx="1" type="body"/>
          </p:nvPr>
        </p:nvSpPr>
        <p:spPr>
          <a:xfrm>
            <a:off x="1753190" y="640445"/>
            <a:ext cx="11039702" cy="6100353"/>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spcBef>
                <a:spcPts val="0"/>
              </a:spcBef>
              <a:spcAft>
                <a:spcPts val="0"/>
              </a:spcAft>
              <a:buSzPct val="100000"/>
              <a:buNone/>
            </a:pPr>
            <a:r>
              <a:rPr lang="en-IN" sz="2400">
                <a:latin typeface="Gill Sans"/>
                <a:ea typeface="Gill Sans"/>
                <a:cs typeface="Gill Sans"/>
                <a:sym typeface="Gill Sans"/>
              </a:rPr>
              <a:t>Use mixed-case for</a:t>
            </a:r>
            <a:br>
              <a:rPr lang="en-IN" sz="2400">
                <a:latin typeface="Gill Sans"/>
                <a:ea typeface="Gill Sans"/>
                <a:cs typeface="Gill Sans"/>
                <a:sym typeface="Gill Sans"/>
              </a:rPr>
            </a:br>
            <a:r>
              <a:rPr lang="en-IN" sz="2400">
                <a:latin typeface="Gill Sans"/>
                <a:ea typeface="Gill Sans"/>
                <a:cs typeface="Gill Sans"/>
                <a:sym typeface="Gill Sans"/>
              </a:rPr>
              <a:t>— Control captions.</a:t>
            </a:r>
            <a:br>
              <a:rPr lang="en-IN" sz="2400">
                <a:latin typeface="Gill Sans"/>
                <a:ea typeface="Gill Sans"/>
                <a:cs typeface="Gill Sans"/>
                <a:sym typeface="Gill Sans"/>
              </a:rPr>
            </a:br>
            <a:r>
              <a:rPr lang="en-IN" sz="2400">
                <a:latin typeface="Gill Sans"/>
                <a:ea typeface="Gill Sans"/>
                <a:cs typeface="Gill Sans"/>
                <a:sym typeface="Gill Sans"/>
              </a:rPr>
              <a:t>— Data.</a:t>
            </a:r>
            <a:br>
              <a:rPr lang="en-IN" sz="2400">
                <a:latin typeface="Gill Sans"/>
                <a:ea typeface="Gill Sans"/>
                <a:cs typeface="Gill Sans"/>
                <a:sym typeface="Gill Sans"/>
              </a:rPr>
            </a:br>
            <a:r>
              <a:rPr lang="en-IN" sz="2400">
                <a:latin typeface="Gill Sans"/>
                <a:ea typeface="Gill Sans"/>
                <a:cs typeface="Gill Sans"/>
                <a:sym typeface="Gill Sans"/>
              </a:rPr>
              <a:t>— Control choice descriptions. </a:t>
            </a:r>
            <a:endParaRPr/>
          </a:p>
          <a:p>
            <a:pPr indent="0" lvl="0" marL="0" rtl="0" algn="l">
              <a:spcBef>
                <a:spcPts val="1000"/>
              </a:spcBef>
              <a:spcAft>
                <a:spcPts val="0"/>
              </a:spcAft>
              <a:buSzPct val="100000"/>
              <a:buNone/>
            </a:pPr>
            <a:r>
              <a:rPr lang="en-IN" sz="2400">
                <a:latin typeface="Gill Sans"/>
                <a:ea typeface="Gill Sans"/>
                <a:cs typeface="Gill Sans"/>
                <a:sym typeface="Gill Sans"/>
              </a:rPr>
              <a:t>— Text. </a:t>
            </a:r>
            <a:endParaRPr/>
          </a:p>
          <a:p>
            <a:pPr indent="0" lvl="0" marL="0" rtl="0" algn="l">
              <a:spcBef>
                <a:spcPts val="1000"/>
              </a:spcBef>
              <a:spcAft>
                <a:spcPts val="0"/>
              </a:spcAft>
              <a:buSzPct val="100000"/>
              <a:buNone/>
            </a:pPr>
            <a:r>
              <a:rPr lang="en-IN" sz="2400">
                <a:latin typeface="Gill Sans"/>
                <a:ea typeface="Gill Sans"/>
                <a:cs typeface="Gill Sans"/>
                <a:sym typeface="Gill Sans"/>
              </a:rPr>
              <a:t>— Informational messages. </a:t>
            </a:r>
            <a:endParaRPr/>
          </a:p>
          <a:p>
            <a:pPr indent="0" lvl="0" marL="0" rtl="0" algn="l">
              <a:spcBef>
                <a:spcPts val="1000"/>
              </a:spcBef>
              <a:spcAft>
                <a:spcPts val="0"/>
              </a:spcAft>
              <a:buSzPct val="100000"/>
              <a:buNone/>
            </a:pPr>
            <a:r>
              <a:rPr lang="en-IN" sz="2400">
                <a:latin typeface="Gill Sans"/>
                <a:ea typeface="Gill Sans"/>
                <a:cs typeface="Gill Sans"/>
                <a:sym typeface="Gill Sans"/>
              </a:rPr>
              <a:t>— Instructional information. </a:t>
            </a:r>
            <a:endParaRPr/>
          </a:p>
          <a:p>
            <a:pPr indent="0" lvl="0" marL="0" rtl="0" algn="l">
              <a:spcBef>
                <a:spcPts val="1000"/>
              </a:spcBef>
              <a:spcAft>
                <a:spcPts val="0"/>
              </a:spcAft>
              <a:buSzPct val="100000"/>
              <a:buNone/>
            </a:pPr>
            <a:r>
              <a:rPr lang="en-IN" sz="2400">
                <a:latin typeface="Gill Sans"/>
                <a:ea typeface="Gill Sans"/>
                <a:cs typeface="Gill Sans"/>
                <a:sym typeface="Gill Sans"/>
              </a:rPr>
              <a:t>— Menu descriptions.</a:t>
            </a:r>
            <a:br>
              <a:rPr lang="en-IN" sz="2400">
                <a:latin typeface="Gill Sans"/>
                <a:ea typeface="Gill Sans"/>
                <a:cs typeface="Gill Sans"/>
                <a:sym typeface="Gill Sans"/>
              </a:rPr>
            </a:br>
            <a:r>
              <a:rPr lang="en-IN" sz="2400">
                <a:latin typeface="Gill Sans"/>
                <a:ea typeface="Gill Sans"/>
                <a:cs typeface="Gill Sans"/>
                <a:sym typeface="Gill Sans"/>
              </a:rPr>
              <a:t>— Button descriptions. </a:t>
            </a:r>
            <a:endParaRPr/>
          </a:p>
          <a:p>
            <a:pPr indent="-342900" lvl="0" marL="342900" rtl="0" algn="l">
              <a:spcBef>
                <a:spcPts val="1000"/>
              </a:spcBef>
              <a:spcAft>
                <a:spcPts val="0"/>
              </a:spcAft>
              <a:buSzPct val="100000"/>
              <a:buFont typeface="Arial"/>
              <a:buChar char="•"/>
            </a:pPr>
            <a:r>
              <a:rPr lang="en-IN" sz="2400">
                <a:latin typeface="Gill Sans"/>
                <a:ea typeface="Gill Sans"/>
                <a:cs typeface="Gill Sans"/>
                <a:sym typeface="Gill Sans"/>
              </a:rPr>
              <a:t>Consider using upper case or capitalization for </a:t>
            </a:r>
            <a:endParaRPr/>
          </a:p>
          <a:p>
            <a:pPr indent="0" lvl="0" marL="0" rtl="0" algn="l">
              <a:spcBef>
                <a:spcPts val="1000"/>
              </a:spcBef>
              <a:spcAft>
                <a:spcPts val="0"/>
              </a:spcAft>
              <a:buSzPct val="100000"/>
              <a:buNone/>
            </a:pPr>
            <a:r>
              <a:rPr lang="en-IN" sz="2400">
                <a:latin typeface="Gill Sans"/>
                <a:ea typeface="Gill Sans"/>
                <a:cs typeface="Gill Sans"/>
                <a:sym typeface="Gill Sans"/>
              </a:rPr>
              <a:t>— Title. </a:t>
            </a:r>
            <a:endParaRPr/>
          </a:p>
          <a:p>
            <a:pPr indent="0" lvl="0" marL="0" rtl="0" algn="l">
              <a:spcBef>
                <a:spcPts val="1000"/>
              </a:spcBef>
              <a:spcAft>
                <a:spcPts val="0"/>
              </a:spcAft>
              <a:buSzPct val="100000"/>
              <a:buNone/>
            </a:pPr>
            <a:r>
              <a:rPr lang="en-IN" sz="2400">
                <a:latin typeface="Gill Sans"/>
                <a:ea typeface="Gill Sans"/>
                <a:cs typeface="Gill Sans"/>
                <a:sym typeface="Gill Sans"/>
              </a:rPr>
              <a:t>— Section headings.</a:t>
            </a:r>
            <a:br>
              <a:rPr lang="en-IN" sz="2400">
                <a:latin typeface="Gill Sans"/>
                <a:ea typeface="Gill Sans"/>
                <a:cs typeface="Gill Sans"/>
                <a:sym typeface="Gill Sans"/>
              </a:rPr>
            </a:br>
            <a:r>
              <a:rPr lang="en-IN" sz="2400">
                <a:latin typeface="Gill Sans"/>
                <a:ea typeface="Gill Sans"/>
                <a:cs typeface="Gill Sans"/>
                <a:sym typeface="Gill Sans"/>
              </a:rPr>
              <a:t>— Subsection headings.</a:t>
            </a:r>
            <a:br>
              <a:rPr lang="en-IN" sz="2400">
                <a:latin typeface="Gill Sans"/>
                <a:ea typeface="Gill Sans"/>
                <a:cs typeface="Gill Sans"/>
                <a:sym typeface="Gill Sans"/>
              </a:rPr>
            </a:br>
            <a:r>
              <a:rPr lang="en-IN" sz="2400">
                <a:latin typeface="Gill Sans"/>
                <a:ea typeface="Gill Sans"/>
                <a:cs typeface="Gill Sans"/>
                <a:sym typeface="Gill Sans"/>
              </a:rPr>
              <a:t>— Caution and warning messages.</a:t>
            </a:r>
            <a:br>
              <a:rPr lang="en-IN" sz="2400">
                <a:latin typeface="Gill Sans"/>
                <a:ea typeface="Gill Sans"/>
                <a:cs typeface="Gill Sans"/>
                <a:sym typeface="Gill Sans"/>
              </a:rPr>
            </a:br>
            <a:r>
              <a:rPr lang="en-IN" sz="2400">
                <a:latin typeface="Gill Sans"/>
                <a:ea typeface="Gill Sans"/>
                <a:cs typeface="Gill Sans"/>
                <a:sym typeface="Gill Sans"/>
              </a:rPr>
              <a:t>— Words or phrases small in point size. </a:t>
            </a:r>
            <a:endParaRPr/>
          </a:p>
          <a:p>
            <a:pPr indent="-342900" lvl="0" marL="342900" rtl="0" algn="l">
              <a:spcBef>
                <a:spcPts val="1000"/>
              </a:spcBef>
              <a:spcAft>
                <a:spcPts val="0"/>
              </a:spcAft>
              <a:buSzPct val="100000"/>
              <a:buFont typeface="Arial"/>
              <a:buChar char="•"/>
            </a:pPr>
            <a:r>
              <a:rPr lang="en-IN" sz="2400">
                <a:latin typeface="Gill Sans"/>
                <a:ea typeface="Gill Sans"/>
                <a:cs typeface="Gill Sans"/>
                <a:sym typeface="Gill Sans"/>
              </a:rPr>
              <a:t>Use all lowercase with caution. </a:t>
            </a:r>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sp>
        <p:nvSpPr>
          <p:cNvPr id="818" name="Google Shape;818;p118"/>
          <p:cNvSpPr txBox="1"/>
          <p:nvPr>
            <p:ph type="title"/>
          </p:nvPr>
        </p:nvSpPr>
        <p:spPr>
          <a:xfrm>
            <a:off x="1881051" y="624110"/>
            <a:ext cx="9623561" cy="128089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Gill Sans"/>
              <a:buNone/>
            </a:pPr>
            <a:r>
              <a:rPr b="1" lang="en-IN" sz="3600">
                <a:latin typeface="Gill Sans"/>
                <a:ea typeface="Gill Sans"/>
                <a:cs typeface="Gill Sans"/>
                <a:sym typeface="Gill Sans"/>
              </a:rPr>
              <a:t>Consistency </a:t>
            </a:r>
            <a:br>
              <a:rPr lang="en-IN" sz="5400">
                <a:latin typeface="Gill Sans"/>
                <a:ea typeface="Gill Sans"/>
                <a:cs typeface="Gill Sans"/>
                <a:sym typeface="Gill Sans"/>
              </a:rPr>
            </a:br>
            <a:br>
              <a:rPr lang="en-IN"/>
            </a:br>
            <a:endParaRPr/>
          </a:p>
        </p:txBody>
      </p:sp>
      <p:sp>
        <p:nvSpPr>
          <p:cNvPr id="819" name="Google Shape;819;p118"/>
          <p:cNvSpPr txBox="1"/>
          <p:nvPr>
            <p:ph idx="1" type="body"/>
          </p:nvPr>
        </p:nvSpPr>
        <p:spPr>
          <a:xfrm>
            <a:off x="1152298" y="1540189"/>
            <a:ext cx="11039702" cy="3777622"/>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800"/>
              <a:buChar char="🠶"/>
            </a:pPr>
            <a:r>
              <a:rPr lang="en-IN" sz="2800">
                <a:latin typeface="Gill Sans"/>
                <a:ea typeface="Gill Sans"/>
                <a:cs typeface="Gill Sans"/>
                <a:sym typeface="Gill Sans"/>
              </a:rPr>
              <a:t>Create a consistent system for using different fonts, styles, and sizes. </a:t>
            </a:r>
            <a:endParaRPr/>
          </a:p>
          <a:p>
            <a:pPr indent="-342900" lvl="0" marL="342900" rtl="0" algn="l">
              <a:spcBef>
                <a:spcPts val="1000"/>
              </a:spcBef>
              <a:spcAft>
                <a:spcPts val="0"/>
              </a:spcAft>
              <a:buSzPts val="2800"/>
              <a:buChar char="🠶"/>
            </a:pPr>
            <a:r>
              <a:rPr lang="en-IN" sz="2800">
                <a:latin typeface="Gill Sans"/>
                <a:ea typeface="Gill Sans"/>
                <a:cs typeface="Gill Sans"/>
                <a:sym typeface="Gill Sans"/>
              </a:rPr>
              <a:t>Choose a specific font for each level of importance. </a:t>
            </a:r>
            <a:endParaRPr/>
          </a:p>
          <a:p>
            <a:pPr indent="-342900" lvl="0" marL="342900" rtl="0" algn="l">
              <a:spcBef>
                <a:spcPts val="1000"/>
              </a:spcBef>
              <a:spcAft>
                <a:spcPts val="0"/>
              </a:spcAft>
              <a:buSzPts val="2800"/>
              <a:buChar char="🠶"/>
            </a:pPr>
            <a:r>
              <a:rPr lang="en-IN" sz="2800">
                <a:latin typeface="Gill Sans"/>
                <a:ea typeface="Gill Sans"/>
                <a:cs typeface="Gill Sans"/>
                <a:sym typeface="Gill Sans"/>
              </a:rPr>
              <a:t>Show this hierarchy through variations in size, weight, and color.</a:t>
            </a:r>
            <a:endParaRPr>
              <a:latin typeface="Gill Sans"/>
              <a:ea typeface="Gill Sans"/>
              <a:cs typeface="Gill Sans"/>
              <a:sym typeface="Gill Sans"/>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3" name="Shape 823"/>
        <p:cNvGrpSpPr/>
        <p:nvPr/>
      </p:nvGrpSpPr>
      <p:grpSpPr>
        <a:xfrm>
          <a:off x="0" y="0"/>
          <a:ext cx="0" cy="0"/>
          <a:chOff x="0" y="0"/>
          <a:chExt cx="0" cy="0"/>
        </a:xfrm>
      </p:grpSpPr>
      <p:sp>
        <p:nvSpPr>
          <p:cNvPr id="824" name="Google Shape;824;p119"/>
          <p:cNvSpPr txBox="1"/>
          <p:nvPr>
            <p:ph type="title"/>
          </p:nvPr>
        </p:nvSpPr>
        <p:spPr>
          <a:xfrm>
            <a:off x="1881051" y="624110"/>
            <a:ext cx="9623561"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b="1" lang="en-IN" sz="3600">
                <a:latin typeface="Gill Sans"/>
                <a:ea typeface="Gill Sans"/>
                <a:cs typeface="Gill Sans"/>
                <a:sym typeface="Gill Sans"/>
              </a:rPr>
              <a:t>Text Backgrounds </a:t>
            </a:r>
            <a:br>
              <a:rPr lang="en-IN"/>
            </a:br>
            <a:endParaRPr/>
          </a:p>
        </p:txBody>
      </p:sp>
      <p:sp>
        <p:nvSpPr>
          <p:cNvPr id="825" name="Google Shape;825;p119"/>
          <p:cNvSpPr txBox="1"/>
          <p:nvPr>
            <p:ph idx="1" type="body"/>
          </p:nvPr>
        </p:nvSpPr>
        <p:spPr>
          <a:xfrm>
            <a:off x="1152298" y="1540189"/>
            <a:ext cx="11039702" cy="3777622"/>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3200"/>
              <a:buChar char="🠶"/>
            </a:pPr>
            <a:r>
              <a:rPr lang="en-IN" sz="3200">
                <a:latin typeface="Gill Sans"/>
                <a:ea typeface="Gill Sans"/>
                <a:cs typeface="Gill Sans"/>
                <a:sym typeface="Gill Sans"/>
              </a:rPr>
              <a:t> Use black text on simple, high-contrast backgrounds to enhance readability and comprehension.</a:t>
            </a:r>
            <a:endParaRPr>
              <a:latin typeface="Gill Sans"/>
              <a:ea typeface="Gill Sans"/>
              <a:cs typeface="Gill Sans"/>
              <a:sym typeface="Gill Sans"/>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9" name="Shape 829"/>
        <p:cNvGrpSpPr/>
        <p:nvPr/>
      </p:nvGrpSpPr>
      <p:grpSpPr>
        <a:xfrm>
          <a:off x="0" y="0"/>
          <a:ext cx="0" cy="0"/>
          <a:chOff x="0" y="0"/>
          <a:chExt cx="0" cy="0"/>
        </a:xfrm>
      </p:grpSpPr>
      <p:sp>
        <p:nvSpPr>
          <p:cNvPr id="830" name="Google Shape;830;p120"/>
          <p:cNvSpPr txBox="1"/>
          <p:nvPr>
            <p:ph type="title"/>
          </p:nvPr>
        </p:nvSpPr>
        <p:spPr>
          <a:xfrm>
            <a:off x="1881051" y="624110"/>
            <a:ext cx="9623561"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b="1" lang="en-IN">
                <a:latin typeface="Gill Sans"/>
                <a:ea typeface="Gill Sans"/>
                <a:cs typeface="Gill Sans"/>
                <a:sym typeface="Gill Sans"/>
              </a:rPr>
              <a:t>Defaults</a:t>
            </a:r>
            <a:br>
              <a:rPr lang="en-IN"/>
            </a:br>
            <a:endParaRPr/>
          </a:p>
        </p:txBody>
      </p:sp>
      <p:sp>
        <p:nvSpPr>
          <p:cNvPr id="831" name="Google Shape;831;p120"/>
          <p:cNvSpPr txBox="1"/>
          <p:nvPr>
            <p:ph idx="1" type="body"/>
          </p:nvPr>
        </p:nvSpPr>
        <p:spPr>
          <a:xfrm>
            <a:off x="1152298" y="1540189"/>
            <a:ext cx="11039702" cy="3777622"/>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4800"/>
              <a:buChar char="🠶"/>
            </a:pPr>
            <a:r>
              <a:rPr lang="en-IN" sz="4800">
                <a:latin typeface="Gill Sans"/>
                <a:ea typeface="Gill Sans"/>
                <a:cs typeface="Gill Sans"/>
                <a:sym typeface="Gill Sans"/>
              </a:rPr>
              <a:t> </a:t>
            </a:r>
            <a:r>
              <a:rPr lang="en-IN" sz="3200">
                <a:latin typeface="Gill Sans"/>
                <a:ea typeface="Gill Sans"/>
                <a:cs typeface="Gill Sans"/>
                <a:sym typeface="Gill Sans"/>
              </a:rPr>
              <a:t>For graphical operating systems, use the standard system fonts.</a:t>
            </a:r>
            <a:endParaRPr/>
          </a:p>
          <a:p>
            <a:pPr indent="-342900" lvl="0" marL="342900" rtl="0" algn="l">
              <a:spcBef>
                <a:spcPts val="1000"/>
              </a:spcBef>
              <a:spcAft>
                <a:spcPts val="0"/>
              </a:spcAft>
              <a:buSzPts val="3200"/>
              <a:buChar char="🠶"/>
            </a:pPr>
            <a:r>
              <a:rPr lang="en-IN" sz="3200">
                <a:latin typeface="Gill Sans"/>
                <a:ea typeface="Gill Sans"/>
                <a:cs typeface="Gill Sans"/>
                <a:sym typeface="Gill Sans"/>
              </a:rPr>
              <a:t>For Web pages and applications design for the default browser fonts. </a:t>
            </a:r>
            <a:endParaRPr/>
          </a:p>
          <a:p>
            <a:pPr indent="-342900" lvl="0" marL="342900" rtl="0" algn="l">
              <a:spcBef>
                <a:spcPts val="1000"/>
              </a:spcBef>
              <a:spcAft>
                <a:spcPts val="0"/>
              </a:spcAft>
              <a:buSzPts val="3200"/>
              <a:buChar char="🠶"/>
            </a:pPr>
            <a:r>
              <a:rPr lang="en-IN" sz="3200">
                <a:latin typeface="Gill Sans"/>
                <a:ea typeface="Gill Sans"/>
                <a:cs typeface="Gill Sans"/>
                <a:sym typeface="Gill Sans"/>
              </a:rPr>
              <a:t>Consider that the user may change the fonts. </a:t>
            </a:r>
            <a:endParaRPr sz="4800">
              <a:latin typeface="Gill Sans"/>
              <a:ea typeface="Gill Sans"/>
              <a:cs typeface="Gill Sans"/>
              <a:sym typeface="Gill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8"/>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b="0" lang="en-IN">
                <a:latin typeface="Gill Sans"/>
                <a:ea typeface="Gill Sans"/>
                <a:cs typeface="Gill Sans"/>
                <a:sym typeface="Gill Sans"/>
              </a:rPr>
              <a:t>Consistency</a:t>
            </a:r>
            <a:endParaRPr/>
          </a:p>
        </p:txBody>
      </p:sp>
      <p:sp>
        <p:nvSpPr>
          <p:cNvPr id="230" name="Google Shape;230;p28"/>
          <p:cNvSpPr txBox="1"/>
          <p:nvPr>
            <p:ph idx="1" type="body"/>
          </p:nvPr>
        </p:nvSpPr>
        <p:spPr>
          <a:xfrm>
            <a:off x="2589212" y="2133600"/>
            <a:ext cx="8915400" cy="47244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800"/>
              <a:buChar char="🠶"/>
            </a:pPr>
            <a:r>
              <a:rPr b="1" lang="en-IN" sz="2800"/>
              <a:t>Consistency in Operational and Navigational Procedures:</a:t>
            </a:r>
            <a:endParaRPr sz="2800"/>
          </a:p>
          <a:p>
            <a:pPr indent="-342900" lvl="0" marL="342900" rtl="0" algn="l">
              <a:spcBef>
                <a:spcPts val="1000"/>
              </a:spcBef>
              <a:spcAft>
                <a:spcPts val="0"/>
              </a:spcAft>
              <a:buSzPts val="2800"/>
              <a:buFont typeface="Arial"/>
              <a:buChar char="•"/>
            </a:pPr>
            <a:r>
              <a:rPr lang="en-IN" sz="2800"/>
              <a:t>The way users interact with the interface and navigate through it should be consistent.</a:t>
            </a:r>
            <a:endParaRPr/>
          </a:p>
          <a:p>
            <a:pPr indent="-342900" lvl="0" marL="342900" rtl="0" algn="l">
              <a:spcBef>
                <a:spcPts val="1000"/>
              </a:spcBef>
              <a:spcAft>
                <a:spcPts val="0"/>
              </a:spcAft>
              <a:buSzPts val="2800"/>
              <a:buFont typeface="Arial"/>
              <a:buChar char="•"/>
            </a:pPr>
            <a:r>
              <a:rPr lang="en-IN" sz="2800"/>
              <a:t>Example: If a swipe gesture is used to delete an item in one part of an app, it should work the same way in all parts.</a:t>
            </a:r>
            <a:endParaRPr/>
          </a:p>
          <a:p>
            <a:pPr indent="-228600" lvl="0" marL="342900" rtl="0" algn="l">
              <a:spcBef>
                <a:spcPts val="1000"/>
              </a:spcBef>
              <a:spcAft>
                <a:spcPts val="0"/>
              </a:spcAft>
              <a:buSzPts val="18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9"/>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b="0" lang="en-IN">
                <a:latin typeface="Gill Sans"/>
                <a:ea typeface="Gill Sans"/>
                <a:cs typeface="Gill Sans"/>
                <a:sym typeface="Gill Sans"/>
              </a:rPr>
              <a:t>Consistency</a:t>
            </a:r>
            <a:endParaRPr/>
          </a:p>
        </p:txBody>
      </p:sp>
      <p:sp>
        <p:nvSpPr>
          <p:cNvPr id="236" name="Google Shape;236;p29"/>
          <p:cNvSpPr txBox="1"/>
          <p:nvPr>
            <p:ph idx="1" type="body"/>
          </p:nvPr>
        </p:nvSpPr>
        <p:spPr>
          <a:xfrm>
            <a:off x="2589212" y="2133600"/>
            <a:ext cx="8915400" cy="47244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800"/>
              <a:buChar char="🠶"/>
            </a:pPr>
            <a:r>
              <a:rPr b="1" lang="en-IN" sz="2800"/>
              <a:t>Consistency in Visual Identity or Theme:</a:t>
            </a:r>
            <a:endParaRPr sz="2800"/>
          </a:p>
          <a:p>
            <a:pPr indent="-342900" lvl="0" marL="342900" rtl="0" algn="l">
              <a:spcBef>
                <a:spcPts val="1000"/>
              </a:spcBef>
              <a:spcAft>
                <a:spcPts val="0"/>
              </a:spcAft>
              <a:buSzPts val="2800"/>
              <a:buFont typeface="Arial"/>
              <a:buChar char="•"/>
            </a:pPr>
            <a:r>
              <a:rPr lang="en-IN" sz="2800"/>
              <a:t>The visual appearance should be uniform across all screens.</a:t>
            </a:r>
            <a:endParaRPr/>
          </a:p>
          <a:p>
            <a:pPr indent="-342900" lvl="0" marL="342900" rtl="0" algn="l">
              <a:spcBef>
                <a:spcPts val="1000"/>
              </a:spcBef>
              <a:spcAft>
                <a:spcPts val="0"/>
              </a:spcAft>
              <a:buSzPts val="2800"/>
              <a:buFont typeface="Arial"/>
              <a:buChar char="•"/>
            </a:pPr>
            <a:r>
              <a:rPr lang="en-IN" sz="2800"/>
              <a:t>Example: Using the same color scheme, fonts, and button styles throughout the application or website.</a:t>
            </a:r>
            <a:endParaRPr/>
          </a:p>
          <a:p>
            <a:pPr indent="0" lvl="0" marL="0" rtl="0" algn="l">
              <a:spcBef>
                <a:spcPts val="1000"/>
              </a:spcBef>
              <a:spcAft>
                <a:spcPts val="0"/>
              </a:spcAft>
              <a:buSzPts val="2800"/>
              <a:buNone/>
            </a:pPr>
            <a:r>
              <a:rPr lang="en-IN" sz="2800"/>
              <a:t>.</a:t>
            </a:r>
            <a:endParaRPr/>
          </a:p>
          <a:p>
            <a:pPr indent="-228600" lvl="0" marL="342900" rtl="0" algn="l">
              <a:spcBef>
                <a:spcPts val="1000"/>
              </a:spcBef>
              <a:spcAft>
                <a:spcPts val="0"/>
              </a:spcAft>
              <a:buSzPts val="18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0"/>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b="0" lang="en-IN">
                <a:latin typeface="Gill Sans"/>
                <a:ea typeface="Gill Sans"/>
                <a:cs typeface="Gill Sans"/>
                <a:sym typeface="Gill Sans"/>
              </a:rPr>
              <a:t>Consistency</a:t>
            </a:r>
            <a:endParaRPr/>
          </a:p>
        </p:txBody>
      </p:sp>
      <p:sp>
        <p:nvSpPr>
          <p:cNvPr id="242" name="Google Shape;242;p30"/>
          <p:cNvSpPr txBox="1"/>
          <p:nvPr>
            <p:ph idx="1" type="body"/>
          </p:nvPr>
        </p:nvSpPr>
        <p:spPr>
          <a:xfrm>
            <a:off x="2589212" y="2133600"/>
            <a:ext cx="8915400" cy="47244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800"/>
              <a:buChar char="🠶"/>
            </a:pPr>
            <a:r>
              <a:rPr b="1" lang="en-IN" sz="2800"/>
              <a:t>Consistency in Component Organization, Presentation, Usage, and Locations:</a:t>
            </a:r>
            <a:endParaRPr sz="2800"/>
          </a:p>
          <a:p>
            <a:pPr indent="-342900" lvl="0" marL="342900" rtl="0" algn="l">
              <a:spcBef>
                <a:spcPts val="1000"/>
              </a:spcBef>
              <a:spcAft>
                <a:spcPts val="0"/>
              </a:spcAft>
              <a:buSzPts val="2800"/>
              <a:buFont typeface="Arial"/>
              <a:buChar char="•"/>
            </a:pPr>
            <a:r>
              <a:rPr lang="en-IN" sz="2800"/>
              <a:t>The way components are organized, presented, used, and located should be the same throughout.</a:t>
            </a:r>
            <a:endParaRPr/>
          </a:p>
          <a:p>
            <a:pPr indent="-342900" lvl="0" marL="342900" rtl="0" algn="l">
              <a:spcBef>
                <a:spcPts val="1000"/>
              </a:spcBef>
              <a:spcAft>
                <a:spcPts val="0"/>
              </a:spcAft>
              <a:buSzPts val="2800"/>
              <a:buFont typeface="Arial"/>
              <a:buChar char="•"/>
            </a:pPr>
            <a:r>
              <a:rPr lang="en-IN" sz="2800"/>
              <a:t>Example: If a search bar is at the top of one page, it should be at the top of all pages.</a:t>
            </a:r>
            <a:endParaRPr/>
          </a:p>
          <a:p>
            <a:pPr indent="0" lvl="0" marL="0" rtl="0" algn="l">
              <a:spcBef>
                <a:spcPts val="1000"/>
              </a:spcBef>
              <a:spcAft>
                <a:spcPts val="0"/>
              </a:spcAft>
              <a:buSzPts val="2800"/>
              <a:buNone/>
            </a:pPr>
            <a:r>
              <a:rPr lang="en-IN" sz="2800"/>
              <a:t>.</a:t>
            </a:r>
            <a:endParaRPr/>
          </a:p>
          <a:p>
            <a:pPr indent="-228600" lvl="0" marL="342900" rtl="0" algn="l">
              <a:spcBef>
                <a:spcPts val="1000"/>
              </a:spcBef>
              <a:spcAft>
                <a:spcPts val="0"/>
              </a:spcAft>
              <a:buSzPts val="18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1"/>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b="0" lang="en-IN">
                <a:latin typeface="Gill Sans"/>
                <a:ea typeface="Gill Sans"/>
                <a:cs typeface="Gill Sans"/>
                <a:sym typeface="Gill Sans"/>
              </a:rPr>
              <a:t>Consistency</a:t>
            </a:r>
            <a:endParaRPr/>
          </a:p>
        </p:txBody>
      </p:sp>
      <p:sp>
        <p:nvSpPr>
          <p:cNvPr id="248" name="Google Shape;248;p31"/>
          <p:cNvSpPr txBox="1"/>
          <p:nvPr>
            <p:ph idx="1" type="body"/>
          </p:nvPr>
        </p:nvSpPr>
        <p:spPr>
          <a:xfrm>
            <a:off x="2589212" y="2133600"/>
            <a:ext cx="8915400" cy="47244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800"/>
              <a:buChar char="🠶"/>
            </a:pPr>
            <a:r>
              <a:rPr b="1" lang="en-IN" sz="2800"/>
              <a:t>Deviate Only When Beneficial:</a:t>
            </a:r>
            <a:endParaRPr sz="2800"/>
          </a:p>
          <a:p>
            <a:pPr indent="-342900" lvl="0" marL="342900" rtl="0" algn="l">
              <a:spcBef>
                <a:spcPts val="1000"/>
              </a:spcBef>
              <a:spcAft>
                <a:spcPts val="0"/>
              </a:spcAft>
              <a:buSzPts val="2800"/>
              <a:buFont typeface="Arial"/>
              <a:buChar char="•"/>
            </a:pPr>
            <a:r>
              <a:rPr lang="en-IN" sz="2800"/>
              <a:t>Deviations from consistency should only be made when they provide a clear benefit to the user.</a:t>
            </a:r>
            <a:endParaRPr/>
          </a:p>
          <a:p>
            <a:pPr indent="-342900" lvl="0" marL="342900" rtl="0" algn="l">
              <a:spcBef>
                <a:spcPts val="1000"/>
              </a:spcBef>
              <a:spcAft>
                <a:spcPts val="0"/>
              </a:spcAft>
              <a:buSzPts val="2800"/>
              <a:buFont typeface="Arial"/>
              <a:buChar char="•"/>
            </a:pPr>
            <a:r>
              <a:rPr lang="en-IN" sz="2800"/>
              <a:t>Example: Highlighting a critical error message in a different color to ensure it stands out.</a:t>
            </a:r>
            <a:endParaRPr/>
          </a:p>
          <a:p>
            <a:pPr indent="0" lvl="0" marL="0" rtl="0" algn="l">
              <a:spcBef>
                <a:spcPts val="1000"/>
              </a:spcBef>
              <a:spcAft>
                <a:spcPts val="0"/>
              </a:spcAft>
              <a:buSzPts val="2800"/>
              <a:buNone/>
            </a:pPr>
            <a:r>
              <a:rPr lang="en-IN" sz="2800"/>
              <a:t>.</a:t>
            </a:r>
            <a:endParaRPr/>
          </a:p>
          <a:p>
            <a:pPr indent="-228600" lvl="0" marL="342900" rtl="0" algn="l">
              <a:spcBef>
                <a:spcPts val="1000"/>
              </a:spcBef>
              <a:spcAft>
                <a:spcPts val="0"/>
              </a:spcAft>
              <a:buSzPts val="18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2"/>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b="0" lang="en-IN">
                <a:latin typeface="Gill Sans"/>
                <a:ea typeface="Gill Sans"/>
                <a:cs typeface="Gill Sans"/>
                <a:sym typeface="Gill Sans"/>
              </a:rPr>
              <a:t>Consistency</a:t>
            </a:r>
            <a:endParaRPr/>
          </a:p>
        </p:txBody>
      </p:sp>
      <p:sp>
        <p:nvSpPr>
          <p:cNvPr id="254" name="Google Shape;254;p32"/>
          <p:cNvSpPr txBox="1"/>
          <p:nvPr>
            <p:ph idx="1" type="body"/>
          </p:nvPr>
        </p:nvSpPr>
        <p:spPr>
          <a:xfrm>
            <a:off x="2589212" y="2133600"/>
            <a:ext cx="8915400" cy="4724400"/>
          </a:xfrm>
          <a:prstGeom prst="rect">
            <a:avLst/>
          </a:prstGeom>
          <a:noFill/>
          <a:ln>
            <a:noFill/>
          </a:ln>
        </p:spPr>
        <p:txBody>
          <a:bodyPr anchorCtr="0" anchor="t" bIns="45700" lIns="91425" spcFirstLastPara="1" rIns="91425" wrap="square" tIns="45700">
            <a:normAutofit/>
          </a:bodyPr>
          <a:lstStyle/>
          <a:p>
            <a:pPr indent="-228600" lvl="0" marL="342900" rtl="0" algn="l">
              <a:spcBef>
                <a:spcPts val="0"/>
              </a:spcBef>
              <a:spcAft>
                <a:spcPts val="0"/>
              </a:spcAft>
              <a:buSzPts val="1800"/>
              <a:buNone/>
            </a:pPr>
            <a:r>
              <a:t/>
            </a:r>
            <a:endParaRPr b="1"/>
          </a:p>
          <a:p>
            <a:pPr indent="-342900" lvl="0" marL="342900" rtl="0" algn="l">
              <a:spcBef>
                <a:spcPts val="1000"/>
              </a:spcBef>
              <a:spcAft>
                <a:spcPts val="0"/>
              </a:spcAft>
              <a:buSzPts val="1800"/>
              <a:buFont typeface="Century Gothic"/>
              <a:buAutoNum type="arabicPeriod"/>
            </a:pPr>
            <a:r>
              <a:rPr b="1" lang="en-IN"/>
              <a:t>Importance of Consistency:</a:t>
            </a:r>
            <a:endParaRPr/>
          </a:p>
          <a:p>
            <a:pPr indent="-285750" lvl="1" marL="742950" rtl="0" algn="l">
              <a:spcBef>
                <a:spcPts val="1000"/>
              </a:spcBef>
              <a:spcAft>
                <a:spcPts val="0"/>
              </a:spcAft>
              <a:buSzPts val="1600"/>
              <a:buFont typeface="Century Gothic"/>
              <a:buAutoNum type="arabicPeriod"/>
            </a:pPr>
            <a:r>
              <a:rPr lang="en-IN"/>
              <a:t>Consistent design reduces user errors and task completion times, increases satisfaction, and shortens learning time.</a:t>
            </a:r>
            <a:endParaRPr/>
          </a:p>
          <a:p>
            <a:pPr indent="-285750" lvl="1" marL="742950" rtl="0" algn="l">
              <a:spcBef>
                <a:spcPts val="1000"/>
              </a:spcBef>
              <a:spcAft>
                <a:spcPts val="0"/>
              </a:spcAft>
              <a:buSzPts val="1600"/>
              <a:buFont typeface="Century Gothic"/>
              <a:buAutoNum type="arabicPeriod"/>
            </a:pPr>
            <a:r>
              <a:rPr lang="en-IN"/>
              <a:t>It helps users form expectations and employ conceptual learning and transfer training.</a:t>
            </a:r>
            <a:endParaRPr/>
          </a:p>
          <a:p>
            <a:pPr indent="-285750" lvl="1" marL="742950" rtl="0" algn="l">
              <a:spcBef>
                <a:spcPts val="1000"/>
              </a:spcBef>
              <a:spcAft>
                <a:spcPts val="0"/>
              </a:spcAft>
              <a:buSzPts val="1600"/>
              <a:buFont typeface="Century Gothic"/>
              <a:buAutoNum type="arabicPeriod"/>
            </a:pPr>
            <a:r>
              <a:rPr lang="en-IN"/>
              <a:t>Users can anticipate the location of screen elements, aiding in quicker navigation.</a:t>
            </a:r>
            <a:endParaRPr/>
          </a:p>
          <a:p>
            <a:pPr indent="0" lvl="0" marL="0" rtl="0" algn="l">
              <a:spcBef>
                <a:spcPts val="1000"/>
              </a:spcBef>
              <a:spcAft>
                <a:spcPts val="0"/>
              </a:spcAft>
              <a:buSzPts val="2800"/>
              <a:buNone/>
            </a:pPr>
            <a:r>
              <a:rPr lang="en-IN" sz="2800"/>
              <a:t>.</a:t>
            </a:r>
            <a:endParaRPr/>
          </a:p>
          <a:p>
            <a:pPr indent="-228600" lvl="0" marL="342900" rtl="0" algn="l">
              <a:spcBef>
                <a:spcPts val="1000"/>
              </a:spcBef>
              <a:spcAft>
                <a:spcPts val="0"/>
              </a:spcAft>
              <a:buSzPts val="18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3"/>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b="0" lang="en-IN">
                <a:latin typeface="Gill Sans"/>
                <a:ea typeface="Gill Sans"/>
                <a:cs typeface="Gill Sans"/>
                <a:sym typeface="Gill Sans"/>
              </a:rPr>
              <a:t>Consistency</a:t>
            </a:r>
            <a:endParaRPr/>
          </a:p>
        </p:txBody>
      </p:sp>
      <p:sp>
        <p:nvSpPr>
          <p:cNvPr id="260" name="Google Shape;260;p33"/>
          <p:cNvSpPr txBox="1"/>
          <p:nvPr>
            <p:ph idx="1" type="body"/>
          </p:nvPr>
        </p:nvSpPr>
        <p:spPr>
          <a:xfrm>
            <a:off x="2589212" y="2133600"/>
            <a:ext cx="8915400" cy="47244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800"/>
              <a:buChar char="🠶"/>
            </a:pPr>
            <a:r>
              <a:rPr b="1" lang="en-IN" sz="2800"/>
              <a:t>Consequences of Inconsistency:</a:t>
            </a:r>
            <a:endParaRPr sz="2800"/>
          </a:p>
          <a:p>
            <a:pPr indent="-342900" lvl="0" marL="342900" rtl="0" algn="l">
              <a:spcBef>
                <a:spcPts val="1000"/>
              </a:spcBef>
              <a:spcAft>
                <a:spcPts val="0"/>
              </a:spcAft>
              <a:buSzPts val="2800"/>
              <a:buFont typeface="Arial"/>
              <a:buChar char="•"/>
            </a:pPr>
            <a:r>
              <a:rPr lang="en-IN" sz="2800"/>
              <a:t>Forces users to memorize different ways to perform tasks or interpret information.</a:t>
            </a:r>
            <a:endParaRPr/>
          </a:p>
          <a:p>
            <a:pPr indent="-342900" lvl="0" marL="342900" rtl="0" algn="l">
              <a:spcBef>
                <a:spcPts val="1000"/>
              </a:spcBef>
              <a:spcAft>
                <a:spcPts val="0"/>
              </a:spcAft>
              <a:buSzPts val="2800"/>
              <a:buFont typeface="Arial"/>
              <a:buChar char="•"/>
            </a:pPr>
            <a:r>
              <a:rPr lang="en-IN" sz="2800"/>
              <a:t>Makes it difficult to develop a coherent mental structure of the interface.</a:t>
            </a:r>
            <a:endParaRPr/>
          </a:p>
          <a:p>
            <a:pPr indent="-342900" lvl="0" marL="342900" rtl="0" algn="l">
              <a:spcBef>
                <a:spcPts val="1000"/>
              </a:spcBef>
              <a:spcAft>
                <a:spcPts val="0"/>
              </a:spcAft>
              <a:buSzPts val="2800"/>
              <a:buFont typeface="Arial"/>
              <a:buChar char="•"/>
            </a:pPr>
            <a:r>
              <a:rPr lang="en-IN" sz="2800"/>
              <a:t>Can be distracting and confusing, leading to errors and inefficiencies.</a:t>
            </a:r>
            <a:endParaRPr/>
          </a:p>
          <a:p>
            <a:pPr indent="0" lvl="0" marL="0" rtl="0" algn="l">
              <a:spcBef>
                <a:spcPts val="1000"/>
              </a:spcBef>
              <a:spcAft>
                <a:spcPts val="0"/>
              </a:spcAft>
              <a:buSzPts val="2800"/>
              <a:buNone/>
            </a:pPr>
            <a:r>
              <a:rPr lang="en-IN" sz="2800"/>
              <a:t>.</a:t>
            </a:r>
            <a:endParaRPr/>
          </a:p>
          <a:p>
            <a:pPr indent="-228600" lvl="0" marL="342900" rtl="0" algn="l">
              <a:spcBef>
                <a:spcPts val="1000"/>
              </a:spcBef>
              <a:spcAft>
                <a:spcPts val="0"/>
              </a:spcAft>
              <a:buSzPts val="18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4"/>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lang="en-IN">
                <a:latin typeface="Gill Sans"/>
                <a:ea typeface="Gill Sans"/>
                <a:cs typeface="Gill Sans"/>
                <a:sym typeface="Gill Sans"/>
              </a:rPr>
              <a:t>How people read the webpage or screen</a:t>
            </a:r>
            <a:endParaRPr/>
          </a:p>
        </p:txBody>
      </p:sp>
      <p:sp>
        <p:nvSpPr>
          <p:cNvPr id="266" name="Google Shape;266;p34"/>
          <p:cNvSpPr txBox="1"/>
          <p:nvPr>
            <p:ph idx="1" type="body"/>
          </p:nvPr>
        </p:nvSpPr>
        <p:spPr>
          <a:xfrm>
            <a:off x="2589212" y="2133600"/>
            <a:ext cx="8915400" cy="47244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800"/>
              <a:buChar char="🠶"/>
            </a:pPr>
            <a:r>
              <a:rPr b="1" lang="en-IN" sz="2800"/>
              <a:t>Upper-Left Corner</a:t>
            </a:r>
            <a:r>
              <a:rPr lang="en-IN" sz="2800"/>
              <a:t>: Always start looking at the screen from the upper-left corner.</a:t>
            </a:r>
            <a:endParaRPr/>
          </a:p>
          <a:p>
            <a:pPr indent="-342900" lvl="0" marL="342900" rtl="0" algn="l">
              <a:spcBef>
                <a:spcPts val="1000"/>
              </a:spcBef>
              <a:spcAft>
                <a:spcPts val="0"/>
              </a:spcAft>
              <a:buSzPts val="2800"/>
              <a:buChar char="🠶"/>
            </a:pPr>
            <a:r>
              <a:rPr lang="en-IN" sz="2800"/>
              <a:t>Focus on the most important parts of the screen.</a:t>
            </a:r>
            <a:endParaRPr/>
          </a:p>
          <a:p>
            <a:pPr indent="-342900" lvl="0" marL="342900" rtl="0" algn="l">
              <a:spcBef>
                <a:spcPts val="1000"/>
              </a:spcBef>
              <a:spcAft>
                <a:spcPts val="0"/>
              </a:spcAft>
              <a:buSzPts val="2800"/>
              <a:buChar char="🠶"/>
            </a:pPr>
            <a:r>
              <a:rPr b="1" lang="en-IN" sz="2800"/>
              <a:t>Textual Displays</a:t>
            </a:r>
            <a:r>
              <a:rPr lang="en-IN" sz="2800"/>
              <a:t>:People’s eyes move from the upper-left to the bottom-right in a clockwise direction when looking at text.</a:t>
            </a:r>
            <a:endParaRPr/>
          </a:p>
          <a:p>
            <a:pPr indent="-228600" lvl="0" marL="342900" rtl="0" algn="l">
              <a:spcBef>
                <a:spcPts val="1000"/>
              </a:spcBef>
              <a:spcAft>
                <a:spcPts val="0"/>
              </a:spcAft>
              <a:buSzPts val="18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5"/>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lang="en-IN">
                <a:latin typeface="Gill Sans"/>
                <a:ea typeface="Gill Sans"/>
                <a:cs typeface="Gill Sans"/>
                <a:sym typeface="Gill Sans"/>
              </a:rPr>
              <a:t>How people read the webpage or screen</a:t>
            </a:r>
            <a:endParaRPr/>
          </a:p>
        </p:txBody>
      </p:sp>
      <p:sp>
        <p:nvSpPr>
          <p:cNvPr id="273" name="Google Shape;273;p35"/>
          <p:cNvSpPr txBox="1"/>
          <p:nvPr>
            <p:ph idx="1" type="body"/>
          </p:nvPr>
        </p:nvSpPr>
        <p:spPr>
          <a:xfrm>
            <a:off x="2276792" y="1264555"/>
            <a:ext cx="8915400" cy="47244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800"/>
              <a:buFont typeface="Arial"/>
              <a:buChar char="•"/>
            </a:pPr>
            <a:r>
              <a:rPr b="1" lang="en-IN" sz="2800"/>
              <a:t>Graphical and Web Displays</a:t>
            </a:r>
            <a:r>
              <a:rPr lang="en-IN" sz="2800"/>
              <a:t>:</a:t>
            </a:r>
            <a:endParaRPr/>
          </a:p>
          <a:p>
            <a:pPr indent="-342900" lvl="0" marL="342900" rtl="0" algn="l">
              <a:spcBef>
                <a:spcPts val="1000"/>
              </a:spcBef>
              <a:spcAft>
                <a:spcPts val="0"/>
              </a:spcAft>
              <a:buSzPts val="2800"/>
              <a:buFont typeface="Arial"/>
              <a:buChar char="•"/>
            </a:pPr>
            <a:r>
              <a:rPr b="1" lang="en-IN" sz="2800"/>
              <a:t>Visual Cues</a:t>
            </a:r>
            <a:r>
              <a:rPr lang="en-IN" sz="2800"/>
              <a:t>: Additional visual cues like white space affect how we scan the screen.</a:t>
            </a:r>
            <a:endParaRPr/>
          </a:p>
          <a:p>
            <a:pPr indent="-342900" lvl="0" marL="342900" rtl="0" algn="l">
              <a:spcBef>
                <a:spcPts val="1000"/>
              </a:spcBef>
              <a:spcAft>
                <a:spcPts val="0"/>
              </a:spcAft>
              <a:buSzPts val="2800"/>
              <a:buFont typeface="Arial"/>
              <a:buChar char="•"/>
            </a:pPr>
            <a:r>
              <a:rPr b="1" lang="en-IN" sz="2800"/>
              <a:t>Text First</a:t>
            </a:r>
            <a:r>
              <a:rPr lang="en-IN" sz="2800"/>
              <a:t>: People tend to look at text before images.</a:t>
            </a:r>
            <a:endParaRPr/>
          </a:p>
          <a:p>
            <a:pPr indent="-342900" lvl="0" marL="342900" rtl="0" algn="l">
              <a:spcBef>
                <a:spcPts val="1000"/>
              </a:spcBef>
              <a:spcAft>
                <a:spcPts val="0"/>
              </a:spcAft>
              <a:buSzPts val="2800"/>
              <a:buFont typeface="Arial"/>
              <a:buChar char="•"/>
            </a:pPr>
            <a:r>
              <a:rPr b="1" lang="en-IN" sz="2800"/>
              <a:t>Larger Type</a:t>
            </a:r>
            <a:r>
              <a:rPr lang="en-IN" sz="2800"/>
              <a:t>: Larger text captures attention more than smaller text.</a:t>
            </a:r>
            <a:endParaRPr/>
          </a:p>
          <a:p>
            <a:pPr indent="-342900" lvl="0" marL="342900" rtl="0" algn="l">
              <a:spcBef>
                <a:spcPts val="1000"/>
              </a:spcBef>
              <a:spcAft>
                <a:spcPts val="0"/>
              </a:spcAft>
              <a:buSzPts val="2800"/>
              <a:buFont typeface="Arial"/>
              <a:buChar char="•"/>
            </a:pPr>
            <a:r>
              <a:rPr b="1" lang="en-IN" sz="2800"/>
              <a:t>Changing Info</a:t>
            </a:r>
            <a:r>
              <a:rPr lang="en-IN" sz="2800"/>
              <a:t>: Changing information is looked at before static information.</a:t>
            </a:r>
            <a:endParaRPr/>
          </a:p>
          <a:p>
            <a:pPr indent="-228600" lvl="0" marL="342900" rtl="0" algn="l">
              <a:spcBef>
                <a:spcPts val="1000"/>
              </a:spcBef>
              <a:spcAft>
                <a:spcPts val="0"/>
              </a:spcAft>
              <a:buSzPts val="18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6"/>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lang="en-IN">
                <a:latin typeface="Gill Sans"/>
                <a:ea typeface="Gill Sans"/>
                <a:cs typeface="Gill Sans"/>
                <a:sym typeface="Gill Sans"/>
              </a:rPr>
              <a:t>How people read the webpage or screen</a:t>
            </a:r>
            <a:endParaRPr/>
          </a:p>
        </p:txBody>
      </p:sp>
      <p:sp>
        <p:nvSpPr>
          <p:cNvPr id="280" name="Google Shape;280;p36"/>
          <p:cNvSpPr txBox="1"/>
          <p:nvPr>
            <p:ph idx="1" type="body"/>
          </p:nvPr>
        </p:nvSpPr>
        <p:spPr>
          <a:xfrm>
            <a:off x="2276792" y="1264555"/>
            <a:ext cx="8915400" cy="4724400"/>
          </a:xfrm>
          <a:prstGeom prst="rect">
            <a:avLst/>
          </a:prstGeom>
          <a:noFill/>
          <a:ln>
            <a:noFill/>
          </a:ln>
        </p:spPr>
        <p:txBody>
          <a:bodyPr anchorCtr="0" anchor="t" bIns="45700" lIns="91425" spcFirstLastPara="1" rIns="91425" wrap="square" tIns="45700">
            <a:normAutofit lnSpcReduction="10000"/>
          </a:bodyPr>
          <a:lstStyle/>
          <a:p>
            <a:pPr indent="-342900" lvl="0" marL="342900" rtl="0" algn="just">
              <a:spcBef>
                <a:spcPts val="0"/>
              </a:spcBef>
              <a:spcAft>
                <a:spcPts val="0"/>
              </a:spcAft>
              <a:buSzPts val="2800"/>
              <a:buChar char="🠶"/>
            </a:pPr>
            <a:r>
              <a:rPr b="1" lang="en-IN" sz="2800"/>
              <a:t>Nielsen’s F-Pattern</a:t>
            </a:r>
            <a:r>
              <a:rPr lang="en-IN" sz="2800"/>
              <a:t>:</a:t>
            </a:r>
            <a:endParaRPr/>
          </a:p>
          <a:p>
            <a:pPr indent="-342900" lvl="0" marL="342900" rtl="0" algn="just">
              <a:spcBef>
                <a:spcPts val="1000"/>
              </a:spcBef>
              <a:spcAft>
                <a:spcPts val="0"/>
              </a:spcAft>
              <a:buSzPts val="2800"/>
              <a:buFont typeface="Arial"/>
              <a:buChar char="•"/>
            </a:pPr>
            <a:r>
              <a:rPr b="1" lang="en-IN" sz="2800"/>
              <a:t>Reading Pattern</a:t>
            </a:r>
            <a:r>
              <a:rPr lang="en-IN" sz="2800"/>
              <a:t>: People often read web pages in an F-shaped pattern:</a:t>
            </a:r>
            <a:endParaRPr/>
          </a:p>
          <a:p>
            <a:pPr indent="-285750" lvl="1" marL="742950" rtl="0" algn="just">
              <a:spcBef>
                <a:spcPts val="1000"/>
              </a:spcBef>
              <a:spcAft>
                <a:spcPts val="0"/>
              </a:spcAft>
              <a:buSzPts val="2400"/>
              <a:buFont typeface="Arial"/>
              <a:buChar char="•"/>
            </a:pPr>
            <a:r>
              <a:rPr b="1" lang="en-IN" sz="2400"/>
              <a:t>Top Bar</a:t>
            </a:r>
            <a:r>
              <a:rPr lang="en-IN" sz="2400"/>
              <a:t>: First, they look horizontally across the upper part.</a:t>
            </a:r>
            <a:endParaRPr/>
          </a:p>
          <a:p>
            <a:pPr indent="-285750" lvl="1" marL="742950" rtl="0" algn="just">
              <a:spcBef>
                <a:spcPts val="1000"/>
              </a:spcBef>
              <a:spcAft>
                <a:spcPts val="0"/>
              </a:spcAft>
              <a:buSzPts val="2400"/>
              <a:buFont typeface="Arial"/>
              <a:buChar char="•"/>
            </a:pPr>
            <a:r>
              <a:rPr b="1" lang="en-IN" sz="2400"/>
              <a:t>Lower Bar</a:t>
            </a:r>
            <a:r>
              <a:rPr lang="en-IN" sz="2400"/>
              <a:t>: Next, they move down and look across a shorter horizontal area.</a:t>
            </a:r>
            <a:endParaRPr/>
          </a:p>
          <a:p>
            <a:pPr indent="-285750" lvl="1" marL="742950" rtl="0" algn="just">
              <a:spcBef>
                <a:spcPts val="1000"/>
              </a:spcBef>
              <a:spcAft>
                <a:spcPts val="0"/>
              </a:spcAft>
              <a:buSzPts val="2400"/>
              <a:buFont typeface="Arial"/>
              <a:buChar char="•"/>
            </a:pPr>
            <a:r>
              <a:rPr b="1" lang="en-IN" sz="2400"/>
              <a:t>Stem</a:t>
            </a:r>
            <a:r>
              <a:rPr lang="en-IN" sz="2400"/>
              <a:t>: Finally, they scan the left side vertically.</a:t>
            </a:r>
            <a:endParaRPr/>
          </a:p>
          <a:p>
            <a:pPr indent="-342900" lvl="0" marL="342900" rtl="0" algn="just">
              <a:spcBef>
                <a:spcPts val="1000"/>
              </a:spcBef>
              <a:spcAft>
                <a:spcPts val="0"/>
              </a:spcAft>
              <a:buSzPts val="2800"/>
              <a:buFont typeface="Arial"/>
              <a:buChar char="•"/>
            </a:pPr>
            <a:r>
              <a:rPr b="1" lang="en-IN" sz="2800"/>
              <a:t>Variations</a:t>
            </a:r>
            <a:r>
              <a:rPr lang="en-IN" sz="2800"/>
              <a:t>: The pattern can also resemble an upside-down L or an E, but generally looks like an F.</a:t>
            </a:r>
            <a:endParaRPr/>
          </a:p>
          <a:p>
            <a:pPr indent="-165100" lvl="0" marL="342900" rtl="0" algn="just">
              <a:spcBef>
                <a:spcPts val="1000"/>
              </a:spcBef>
              <a:spcAft>
                <a:spcPts val="0"/>
              </a:spcAft>
              <a:buSzPts val="2800"/>
              <a:buNone/>
            </a:pPr>
            <a:r>
              <a:t/>
            </a:r>
            <a:endParaRPr sz="2800"/>
          </a:p>
        </p:txBody>
      </p:sp>
      <p:sp>
        <p:nvSpPr>
          <p:cNvPr id="281" name="Google Shape;281;p36"/>
          <p:cNvSpPr txBox="1"/>
          <p:nvPr/>
        </p:nvSpPr>
        <p:spPr>
          <a:xfrm>
            <a:off x="18135600" y="-2190750"/>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9"/>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IN"/>
              <a:t> </a:t>
            </a:r>
            <a:endParaRPr/>
          </a:p>
        </p:txBody>
      </p:sp>
      <p:sp>
        <p:nvSpPr>
          <p:cNvPr id="175" name="Google Shape;175;p19"/>
          <p:cNvSpPr txBox="1"/>
          <p:nvPr>
            <p:ph idx="1" type="body"/>
          </p:nvPr>
        </p:nvSpPr>
        <p:spPr>
          <a:xfrm>
            <a:off x="2589212" y="300445"/>
            <a:ext cx="8915400" cy="6087291"/>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400"/>
              <a:buChar char="🠶"/>
            </a:pPr>
            <a:r>
              <a:rPr lang="en-IN" sz="2400">
                <a:latin typeface="Palatino"/>
                <a:ea typeface="Palatino"/>
                <a:cs typeface="Palatino"/>
                <a:sym typeface="Palatino"/>
              </a:rPr>
              <a:t>The principles of good interface and screen design. </a:t>
            </a:r>
            <a:endParaRPr sz="2400"/>
          </a:p>
          <a:p>
            <a:pPr indent="-342900" lvl="0" marL="342900" rtl="0" algn="l">
              <a:spcBef>
                <a:spcPts val="1000"/>
              </a:spcBef>
              <a:spcAft>
                <a:spcPts val="0"/>
              </a:spcAft>
              <a:buSzPts val="2400"/>
              <a:buFont typeface="Arial"/>
              <a:buChar char="•"/>
            </a:pPr>
            <a:r>
              <a:rPr lang="en-IN" sz="2400">
                <a:latin typeface="Palatino"/>
                <a:ea typeface="Palatino"/>
                <a:cs typeface="Palatino"/>
                <a:sym typeface="Palatino"/>
              </a:rPr>
              <a:t>A test for a good design. </a:t>
            </a:r>
            <a:endParaRPr sz="2400"/>
          </a:p>
          <a:p>
            <a:pPr indent="-342900" lvl="0" marL="342900" rtl="0" algn="l">
              <a:spcBef>
                <a:spcPts val="1000"/>
              </a:spcBef>
              <a:spcAft>
                <a:spcPts val="0"/>
              </a:spcAft>
              <a:buSzPts val="2400"/>
              <a:buFont typeface="Arial"/>
              <a:buChar char="•"/>
            </a:pPr>
            <a:r>
              <a:rPr lang="en-IN" sz="2400">
                <a:latin typeface="Palatino"/>
                <a:ea typeface="Palatino"/>
                <a:cs typeface="Palatino"/>
                <a:sym typeface="Palatino"/>
              </a:rPr>
              <a:t>Organizing screen elements. </a:t>
            </a:r>
            <a:endParaRPr sz="2400"/>
          </a:p>
          <a:p>
            <a:pPr indent="-342900" lvl="0" marL="342900" rtl="0" algn="l">
              <a:spcBef>
                <a:spcPts val="1000"/>
              </a:spcBef>
              <a:spcAft>
                <a:spcPts val="0"/>
              </a:spcAft>
              <a:buSzPts val="2400"/>
              <a:buFont typeface="Arial"/>
              <a:buChar char="•"/>
            </a:pPr>
            <a:r>
              <a:rPr lang="en-IN" sz="2400">
                <a:latin typeface="Arial"/>
                <a:ea typeface="Arial"/>
                <a:cs typeface="Arial"/>
                <a:sym typeface="Arial"/>
              </a:rPr>
              <a:t> </a:t>
            </a:r>
            <a:r>
              <a:rPr lang="en-IN" sz="2400">
                <a:latin typeface="Palatino"/>
                <a:ea typeface="Palatino"/>
                <a:cs typeface="Palatino"/>
                <a:sym typeface="Palatino"/>
              </a:rPr>
              <a:t>Screen navigation and flow. </a:t>
            </a:r>
            <a:endParaRPr sz="2400"/>
          </a:p>
          <a:p>
            <a:pPr indent="-342900" lvl="0" marL="342900" rtl="0" algn="l">
              <a:spcBef>
                <a:spcPts val="1000"/>
              </a:spcBef>
              <a:spcAft>
                <a:spcPts val="0"/>
              </a:spcAft>
              <a:buSzPts val="2400"/>
              <a:buFont typeface="Arial"/>
              <a:buChar char="•"/>
            </a:pPr>
            <a:r>
              <a:rPr lang="en-IN" sz="2400">
                <a:latin typeface="Arial"/>
                <a:ea typeface="Arial"/>
                <a:cs typeface="Arial"/>
                <a:sym typeface="Arial"/>
              </a:rPr>
              <a:t> </a:t>
            </a:r>
            <a:r>
              <a:rPr lang="en-IN" sz="2400">
                <a:latin typeface="Palatino"/>
                <a:ea typeface="Palatino"/>
                <a:cs typeface="Palatino"/>
                <a:sym typeface="Palatino"/>
              </a:rPr>
              <a:t>Visually pleasing composition. </a:t>
            </a:r>
            <a:endParaRPr sz="2400"/>
          </a:p>
          <a:p>
            <a:pPr indent="-342900" lvl="0" marL="342900" rtl="0" algn="l">
              <a:spcBef>
                <a:spcPts val="1000"/>
              </a:spcBef>
              <a:spcAft>
                <a:spcPts val="0"/>
              </a:spcAft>
              <a:buSzPts val="2400"/>
              <a:buFont typeface="Arial"/>
              <a:buChar char="•"/>
            </a:pPr>
            <a:r>
              <a:rPr lang="en-IN" sz="2400">
                <a:latin typeface="Palatino"/>
                <a:ea typeface="Palatino"/>
                <a:cs typeface="Palatino"/>
                <a:sym typeface="Palatino"/>
              </a:rPr>
              <a:t>Typography. </a:t>
            </a:r>
            <a:endParaRPr sz="2400"/>
          </a:p>
          <a:p>
            <a:pPr indent="-342900" lvl="0" marL="342900" rtl="0" algn="l">
              <a:spcBef>
                <a:spcPts val="1000"/>
              </a:spcBef>
              <a:spcAft>
                <a:spcPts val="0"/>
              </a:spcAft>
              <a:buSzPts val="2400"/>
              <a:buFont typeface="Arial"/>
              <a:buChar char="•"/>
            </a:pPr>
            <a:r>
              <a:rPr lang="en-IN" sz="2400">
                <a:latin typeface="Arial"/>
                <a:ea typeface="Arial"/>
                <a:cs typeface="Arial"/>
                <a:sym typeface="Arial"/>
              </a:rPr>
              <a:t>  </a:t>
            </a:r>
            <a:r>
              <a:rPr lang="en-IN" sz="2400">
                <a:latin typeface="Palatino"/>
                <a:ea typeface="Palatino"/>
                <a:cs typeface="Palatino"/>
                <a:sym typeface="Palatino"/>
              </a:rPr>
              <a:t>Keying procedures. </a:t>
            </a:r>
            <a:endParaRPr sz="2400"/>
          </a:p>
          <a:p>
            <a:pPr indent="-342900" lvl="0" marL="342900" rtl="0" algn="l">
              <a:spcBef>
                <a:spcPts val="1000"/>
              </a:spcBef>
              <a:spcAft>
                <a:spcPts val="0"/>
              </a:spcAft>
              <a:buSzPts val="2400"/>
              <a:buFont typeface="Arial"/>
              <a:buChar char="•"/>
            </a:pPr>
            <a:r>
              <a:rPr lang="en-IN" sz="2400">
                <a:latin typeface="Arial"/>
                <a:ea typeface="Arial"/>
                <a:cs typeface="Arial"/>
                <a:sym typeface="Arial"/>
              </a:rPr>
              <a:t> </a:t>
            </a:r>
            <a:r>
              <a:rPr lang="en-IN" sz="2400">
                <a:latin typeface="Palatino"/>
                <a:ea typeface="Palatino"/>
                <a:cs typeface="Palatino"/>
                <a:sym typeface="Palatino"/>
              </a:rPr>
              <a:t>Data output. </a:t>
            </a:r>
            <a:endParaRPr sz="2400"/>
          </a:p>
          <a:p>
            <a:pPr indent="-342900" lvl="0" marL="342900" rtl="0" algn="l">
              <a:spcBef>
                <a:spcPts val="1000"/>
              </a:spcBef>
              <a:spcAft>
                <a:spcPts val="0"/>
              </a:spcAft>
              <a:buSzPts val="2400"/>
              <a:buFont typeface="Arial"/>
              <a:buChar char="•"/>
            </a:pPr>
            <a:r>
              <a:rPr lang="en-IN" sz="2400">
                <a:latin typeface="Palatino"/>
                <a:ea typeface="Palatino"/>
                <a:cs typeface="Palatino"/>
                <a:sym typeface="Palatino"/>
              </a:rPr>
              <a:t>Web sites and Web pages. </a:t>
            </a:r>
            <a:endParaRPr/>
          </a:p>
          <a:p>
            <a:pPr indent="-342900" lvl="0" marL="342900" rtl="0" algn="l">
              <a:spcBef>
                <a:spcPts val="1000"/>
              </a:spcBef>
              <a:spcAft>
                <a:spcPts val="0"/>
              </a:spcAft>
              <a:buSzPts val="2400"/>
              <a:buFont typeface="Arial"/>
              <a:buChar char="•"/>
            </a:pPr>
            <a:r>
              <a:rPr lang="en-IN" sz="2400">
                <a:latin typeface="Arial"/>
                <a:ea typeface="Arial"/>
                <a:cs typeface="Arial"/>
                <a:sym typeface="Arial"/>
              </a:rPr>
              <a:t> </a:t>
            </a:r>
            <a:r>
              <a:rPr lang="en-IN" sz="2400">
                <a:latin typeface="Palatino"/>
                <a:ea typeface="Palatino"/>
                <a:cs typeface="Palatino"/>
                <a:sym typeface="Palatino"/>
              </a:rPr>
              <a:t>Statistical graphics. </a:t>
            </a:r>
            <a:endParaRPr sz="2400"/>
          </a:p>
          <a:p>
            <a:pPr indent="-342900" lvl="0" marL="342900" rtl="0" algn="l">
              <a:spcBef>
                <a:spcPts val="1000"/>
              </a:spcBef>
              <a:spcAft>
                <a:spcPts val="0"/>
              </a:spcAft>
              <a:buSzPts val="2400"/>
              <a:buFont typeface="Arial"/>
              <a:buChar char="•"/>
            </a:pPr>
            <a:r>
              <a:rPr lang="en-IN" sz="2400">
                <a:latin typeface="Arial"/>
                <a:ea typeface="Arial"/>
                <a:cs typeface="Arial"/>
                <a:sym typeface="Arial"/>
              </a:rPr>
              <a:t> </a:t>
            </a:r>
            <a:r>
              <a:rPr lang="en-IN" sz="2400">
                <a:latin typeface="Palatino"/>
                <a:ea typeface="Palatino"/>
                <a:cs typeface="Palatino"/>
                <a:sym typeface="Palatino"/>
              </a:rPr>
              <a:t>Technological considerations. </a:t>
            </a:r>
            <a:endParaRPr sz="2400"/>
          </a:p>
          <a:p>
            <a:pPr indent="-228600" lvl="0" marL="342900" rtl="0" algn="l">
              <a:spcBef>
                <a:spcPts val="1000"/>
              </a:spcBef>
              <a:spcAft>
                <a:spcPts val="0"/>
              </a:spcAft>
              <a:buSzPts val="1800"/>
              <a:buFont typeface="Arial"/>
              <a:buNone/>
            </a:pPr>
            <a:r>
              <a:t/>
            </a:r>
            <a:endParaRPr/>
          </a:p>
          <a:p>
            <a:pPr indent="-228600" lvl="0" marL="342900" rtl="0" algn="l">
              <a:spcBef>
                <a:spcPts val="1000"/>
              </a:spcBef>
              <a:spcAft>
                <a:spcPts val="0"/>
              </a:spcAft>
              <a:buSzPts val="18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7"/>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lang="en-IN">
                <a:latin typeface="Gill Sans"/>
                <a:ea typeface="Gill Sans"/>
                <a:cs typeface="Gill Sans"/>
                <a:sym typeface="Gill Sans"/>
              </a:rPr>
              <a:t>How people read the webpage or screen</a:t>
            </a:r>
            <a:endParaRPr/>
          </a:p>
        </p:txBody>
      </p:sp>
      <p:sp>
        <p:nvSpPr>
          <p:cNvPr id="288" name="Google Shape;288;p37"/>
          <p:cNvSpPr txBox="1"/>
          <p:nvPr>
            <p:ph idx="1" type="body"/>
          </p:nvPr>
        </p:nvSpPr>
        <p:spPr>
          <a:xfrm>
            <a:off x="2276792" y="1264555"/>
            <a:ext cx="8915400" cy="4724400"/>
          </a:xfrm>
          <a:prstGeom prst="rect">
            <a:avLst/>
          </a:prstGeom>
          <a:noFill/>
          <a:ln>
            <a:noFill/>
          </a:ln>
        </p:spPr>
        <p:txBody>
          <a:bodyPr anchorCtr="0" anchor="t" bIns="45700" lIns="91425" spcFirstLastPara="1" rIns="91425" wrap="square" tIns="45700">
            <a:normAutofit lnSpcReduction="10000"/>
          </a:bodyPr>
          <a:lstStyle/>
          <a:p>
            <a:pPr indent="-342900" lvl="0" marL="342900" rtl="0" algn="just">
              <a:spcBef>
                <a:spcPts val="0"/>
              </a:spcBef>
              <a:spcAft>
                <a:spcPts val="0"/>
              </a:spcAft>
              <a:buSzPts val="2800"/>
              <a:buChar char="🠶"/>
            </a:pPr>
            <a:r>
              <a:rPr b="1" lang="en-IN" sz="2800"/>
              <a:t>Nielsen’s F-Pattern</a:t>
            </a:r>
            <a:r>
              <a:rPr lang="en-IN" sz="2800"/>
              <a:t>:</a:t>
            </a:r>
            <a:endParaRPr/>
          </a:p>
          <a:p>
            <a:pPr indent="-342900" lvl="0" marL="342900" rtl="0" algn="just">
              <a:spcBef>
                <a:spcPts val="1000"/>
              </a:spcBef>
              <a:spcAft>
                <a:spcPts val="0"/>
              </a:spcAft>
              <a:buSzPts val="2800"/>
              <a:buFont typeface="Arial"/>
              <a:buChar char="•"/>
            </a:pPr>
            <a:r>
              <a:rPr b="1" lang="en-IN" sz="2800"/>
              <a:t>Reading Pattern</a:t>
            </a:r>
            <a:r>
              <a:rPr lang="en-IN" sz="2800"/>
              <a:t>: People often read web pages in an F-shaped pattern:</a:t>
            </a:r>
            <a:endParaRPr/>
          </a:p>
          <a:p>
            <a:pPr indent="-285750" lvl="1" marL="742950" rtl="0" algn="just">
              <a:spcBef>
                <a:spcPts val="1000"/>
              </a:spcBef>
              <a:spcAft>
                <a:spcPts val="0"/>
              </a:spcAft>
              <a:buSzPts val="2400"/>
              <a:buFont typeface="Arial"/>
              <a:buChar char="•"/>
            </a:pPr>
            <a:r>
              <a:rPr b="1" lang="en-IN" sz="2400"/>
              <a:t>Top Bar</a:t>
            </a:r>
            <a:r>
              <a:rPr lang="en-IN" sz="2400"/>
              <a:t>: First, they look horizontally across the upper part.</a:t>
            </a:r>
            <a:endParaRPr/>
          </a:p>
          <a:p>
            <a:pPr indent="-285750" lvl="1" marL="742950" rtl="0" algn="just">
              <a:spcBef>
                <a:spcPts val="1000"/>
              </a:spcBef>
              <a:spcAft>
                <a:spcPts val="0"/>
              </a:spcAft>
              <a:buSzPts val="2400"/>
              <a:buFont typeface="Arial"/>
              <a:buChar char="•"/>
            </a:pPr>
            <a:r>
              <a:rPr b="1" lang="en-IN" sz="2400"/>
              <a:t>Lower Bar</a:t>
            </a:r>
            <a:r>
              <a:rPr lang="en-IN" sz="2400"/>
              <a:t>: Next, they move down and look across a shorter horizontal area.</a:t>
            </a:r>
            <a:endParaRPr/>
          </a:p>
          <a:p>
            <a:pPr indent="-285750" lvl="1" marL="742950" rtl="0" algn="just">
              <a:spcBef>
                <a:spcPts val="1000"/>
              </a:spcBef>
              <a:spcAft>
                <a:spcPts val="0"/>
              </a:spcAft>
              <a:buSzPts val="2400"/>
              <a:buFont typeface="Arial"/>
              <a:buChar char="•"/>
            </a:pPr>
            <a:r>
              <a:rPr b="1" lang="en-IN" sz="2400"/>
              <a:t>Stem</a:t>
            </a:r>
            <a:r>
              <a:rPr lang="en-IN" sz="2400"/>
              <a:t>: Finally, they scan the left side vertically.</a:t>
            </a:r>
            <a:endParaRPr/>
          </a:p>
          <a:p>
            <a:pPr indent="-342900" lvl="0" marL="342900" rtl="0" algn="just">
              <a:spcBef>
                <a:spcPts val="1000"/>
              </a:spcBef>
              <a:spcAft>
                <a:spcPts val="0"/>
              </a:spcAft>
              <a:buSzPts val="2800"/>
              <a:buFont typeface="Arial"/>
              <a:buChar char="•"/>
            </a:pPr>
            <a:r>
              <a:rPr b="1" lang="en-IN" sz="2800"/>
              <a:t>Variations</a:t>
            </a:r>
            <a:r>
              <a:rPr lang="en-IN" sz="2800"/>
              <a:t>: The pattern can also resemble an upside-down L or an E, but generally looks like an F.</a:t>
            </a:r>
            <a:endParaRPr/>
          </a:p>
          <a:p>
            <a:pPr indent="-165100" lvl="0" marL="342900" rtl="0" algn="just">
              <a:spcBef>
                <a:spcPts val="1000"/>
              </a:spcBef>
              <a:spcAft>
                <a:spcPts val="0"/>
              </a:spcAft>
              <a:buSzPts val="2800"/>
              <a:buNone/>
            </a:pPr>
            <a:r>
              <a:t/>
            </a:r>
            <a:endParaRPr sz="2800"/>
          </a:p>
        </p:txBody>
      </p:sp>
      <p:sp>
        <p:nvSpPr>
          <p:cNvPr id="289" name="Google Shape;289;p37"/>
          <p:cNvSpPr txBox="1"/>
          <p:nvPr/>
        </p:nvSpPr>
        <p:spPr>
          <a:xfrm>
            <a:off x="18135600" y="-2190750"/>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38"/>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lang="en-IN">
                <a:latin typeface="Gill Sans"/>
                <a:ea typeface="Gill Sans"/>
                <a:cs typeface="Gill Sans"/>
                <a:sym typeface="Gill Sans"/>
              </a:rPr>
              <a:t>3.2 Ordering of Data and Content</a:t>
            </a:r>
            <a:endParaRPr>
              <a:latin typeface="Gill Sans"/>
              <a:ea typeface="Gill Sans"/>
              <a:cs typeface="Gill Sans"/>
              <a:sym typeface="Gill Sans"/>
            </a:endParaRPr>
          </a:p>
        </p:txBody>
      </p:sp>
      <p:sp>
        <p:nvSpPr>
          <p:cNvPr id="296" name="Google Shape;296;p38"/>
          <p:cNvSpPr txBox="1"/>
          <p:nvPr>
            <p:ph idx="1" type="body"/>
          </p:nvPr>
        </p:nvSpPr>
        <p:spPr>
          <a:xfrm>
            <a:off x="2276792" y="1264555"/>
            <a:ext cx="8915400" cy="4724400"/>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rtl="0" algn="l">
              <a:spcBef>
                <a:spcPts val="0"/>
              </a:spcBef>
              <a:spcAft>
                <a:spcPts val="0"/>
              </a:spcAft>
              <a:buSzPct val="100000"/>
              <a:buChar char="🠶"/>
            </a:pPr>
            <a:r>
              <a:rPr b="1" lang="en-IN" sz="2800">
                <a:latin typeface="Gill Sans"/>
                <a:ea typeface="Gill Sans"/>
                <a:cs typeface="Gill Sans"/>
                <a:sym typeface="Gill Sans"/>
              </a:rPr>
              <a:t>Divide Information into Logical Units</a:t>
            </a:r>
            <a:r>
              <a:rPr lang="en-IN" sz="2800">
                <a:latin typeface="Gill Sans"/>
                <a:ea typeface="Gill Sans"/>
                <a:cs typeface="Gill Sans"/>
                <a:sym typeface="Gill Sans"/>
              </a:rPr>
              <a:t>:</a:t>
            </a:r>
            <a:endParaRPr/>
          </a:p>
          <a:p>
            <a:pPr indent="-342900" lvl="0" marL="342900" rtl="0" algn="l">
              <a:spcBef>
                <a:spcPts val="1000"/>
              </a:spcBef>
              <a:spcAft>
                <a:spcPts val="0"/>
              </a:spcAft>
              <a:buSzPct val="100000"/>
              <a:buFont typeface="Arial"/>
              <a:buChar char="•"/>
            </a:pPr>
            <a:r>
              <a:rPr lang="en-IN" sz="2800">
                <a:latin typeface="Gill Sans"/>
                <a:ea typeface="Gill Sans"/>
                <a:cs typeface="Gill Sans"/>
                <a:sym typeface="Gill Sans"/>
              </a:rPr>
              <a:t>Break down large amounts of information into smaller, logical parts.</a:t>
            </a:r>
            <a:endParaRPr/>
          </a:p>
          <a:p>
            <a:pPr indent="-342900" lvl="0" marL="342900" rtl="0" algn="l">
              <a:spcBef>
                <a:spcPts val="1000"/>
              </a:spcBef>
              <a:spcAft>
                <a:spcPts val="0"/>
              </a:spcAft>
              <a:buSzPct val="100000"/>
              <a:buFont typeface="Arial"/>
              <a:buChar char="•"/>
            </a:pPr>
            <a:r>
              <a:rPr b="1" lang="en-IN" sz="2800">
                <a:latin typeface="Gill Sans"/>
                <a:ea typeface="Gill Sans"/>
                <a:cs typeface="Gill Sans"/>
                <a:sym typeface="Gill Sans"/>
              </a:rPr>
              <a:t>Example</a:t>
            </a:r>
            <a:r>
              <a:rPr lang="en-IN" sz="2800">
                <a:latin typeface="Gill Sans"/>
                <a:ea typeface="Gill Sans"/>
                <a:cs typeface="Gill Sans"/>
                <a:sym typeface="Gill Sans"/>
              </a:rPr>
              <a:t>: Think about how a textbook is divided into chapters, sections, and subsections. Each part covers a specific topic, making it easier to read and understand.</a:t>
            </a:r>
            <a:endParaRPr/>
          </a:p>
          <a:p>
            <a:pPr indent="-342900" lvl="0" marL="342900" rtl="0" algn="l">
              <a:spcBef>
                <a:spcPts val="1000"/>
              </a:spcBef>
              <a:spcAft>
                <a:spcPts val="0"/>
              </a:spcAft>
              <a:buSzPct val="100000"/>
              <a:buChar char="🠶"/>
            </a:pPr>
            <a:r>
              <a:rPr b="1" lang="en-IN" sz="2800">
                <a:latin typeface="Gill Sans"/>
                <a:ea typeface="Gill Sans"/>
                <a:cs typeface="Gill Sans"/>
                <a:sym typeface="Gill Sans"/>
              </a:rPr>
              <a:t>Organize by Relationships</a:t>
            </a:r>
            <a:r>
              <a:rPr lang="en-IN" sz="2800">
                <a:latin typeface="Gill Sans"/>
                <a:ea typeface="Gill Sans"/>
                <a:cs typeface="Gill Sans"/>
                <a:sym typeface="Gill Sans"/>
              </a:rPr>
              <a:t>:</a:t>
            </a:r>
            <a:endParaRPr/>
          </a:p>
          <a:p>
            <a:pPr indent="-342900" lvl="0" marL="342900" rtl="0" algn="l">
              <a:spcBef>
                <a:spcPts val="1000"/>
              </a:spcBef>
              <a:spcAft>
                <a:spcPts val="0"/>
              </a:spcAft>
              <a:buSzPct val="100000"/>
              <a:buFont typeface="Arial"/>
              <a:buChar char="•"/>
            </a:pPr>
            <a:r>
              <a:rPr lang="en-IN" sz="2800">
                <a:latin typeface="Gill Sans"/>
                <a:ea typeface="Gill Sans"/>
                <a:cs typeface="Gill Sans"/>
                <a:sym typeface="Gill Sans"/>
              </a:rPr>
              <a:t>Group related information together.</a:t>
            </a:r>
            <a:endParaRPr/>
          </a:p>
          <a:p>
            <a:pPr indent="-342900" lvl="0" marL="342900" rtl="0" algn="l">
              <a:spcBef>
                <a:spcPts val="1000"/>
              </a:spcBef>
              <a:spcAft>
                <a:spcPts val="0"/>
              </a:spcAft>
              <a:buSzPct val="100000"/>
              <a:buFont typeface="Arial"/>
              <a:buChar char="•"/>
            </a:pPr>
            <a:r>
              <a:rPr b="1" lang="en-IN" sz="2800">
                <a:latin typeface="Gill Sans"/>
                <a:ea typeface="Gill Sans"/>
                <a:cs typeface="Gill Sans"/>
                <a:sym typeface="Gill Sans"/>
              </a:rPr>
              <a:t>Example</a:t>
            </a:r>
            <a:r>
              <a:rPr lang="en-IN" sz="2800">
                <a:latin typeface="Gill Sans"/>
                <a:ea typeface="Gill Sans"/>
                <a:cs typeface="Gill Sans"/>
                <a:sym typeface="Gill Sans"/>
              </a:rPr>
              <a:t>: In a grocery list, you might group items by category like fruits, vegetables, dairy, etc., because it makes shopping easier.</a:t>
            </a:r>
            <a:endParaRPr/>
          </a:p>
          <a:p>
            <a:pPr indent="0" lvl="0" marL="0" rtl="0" algn="just">
              <a:spcBef>
                <a:spcPts val="1000"/>
              </a:spcBef>
              <a:spcAft>
                <a:spcPts val="0"/>
              </a:spcAft>
              <a:buSzPct val="100000"/>
              <a:buNone/>
            </a:pPr>
            <a:r>
              <a:t/>
            </a:r>
            <a:endParaRPr sz="2800">
              <a:latin typeface="Gill Sans"/>
              <a:ea typeface="Gill Sans"/>
              <a:cs typeface="Gill Sans"/>
              <a:sym typeface="Gill Sans"/>
            </a:endParaRPr>
          </a:p>
        </p:txBody>
      </p:sp>
      <p:sp>
        <p:nvSpPr>
          <p:cNvPr id="297" name="Google Shape;297;p38"/>
          <p:cNvSpPr txBox="1"/>
          <p:nvPr/>
        </p:nvSpPr>
        <p:spPr>
          <a:xfrm>
            <a:off x="18135600" y="-2190750"/>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39"/>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lang="en-IN">
                <a:latin typeface="Gill Sans"/>
                <a:ea typeface="Gill Sans"/>
                <a:cs typeface="Gill Sans"/>
                <a:sym typeface="Gill Sans"/>
              </a:rPr>
              <a:t>3.2 Ordering of Data and Content</a:t>
            </a:r>
            <a:endParaRPr>
              <a:latin typeface="Gill Sans"/>
              <a:ea typeface="Gill Sans"/>
              <a:cs typeface="Gill Sans"/>
              <a:sym typeface="Gill Sans"/>
            </a:endParaRPr>
          </a:p>
        </p:txBody>
      </p:sp>
      <p:sp>
        <p:nvSpPr>
          <p:cNvPr id="304" name="Google Shape;304;p39"/>
          <p:cNvSpPr txBox="1"/>
          <p:nvPr>
            <p:ph idx="1" type="body"/>
          </p:nvPr>
        </p:nvSpPr>
        <p:spPr>
          <a:xfrm>
            <a:off x="2276792" y="1264555"/>
            <a:ext cx="8915400" cy="5462816"/>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800"/>
              <a:buChar char="🠶"/>
            </a:pPr>
            <a:r>
              <a:rPr b="1" lang="en-IN" sz="2800">
                <a:latin typeface="Gill Sans"/>
                <a:ea typeface="Gill Sans"/>
                <a:cs typeface="Gill Sans"/>
                <a:sym typeface="Gill Sans"/>
              </a:rPr>
              <a:t>Prioritize According to User Needs</a:t>
            </a:r>
            <a:r>
              <a:rPr lang="en-IN" sz="2800">
                <a:latin typeface="Gill Sans"/>
                <a:ea typeface="Gill Sans"/>
                <a:cs typeface="Gill Sans"/>
                <a:sym typeface="Gill Sans"/>
              </a:rPr>
              <a:t>:</a:t>
            </a:r>
            <a:endParaRPr/>
          </a:p>
          <a:p>
            <a:pPr indent="-342900" lvl="0" marL="342900" rtl="0" algn="l">
              <a:spcBef>
                <a:spcPts val="1000"/>
              </a:spcBef>
              <a:spcAft>
                <a:spcPts val="0"/>
              </a:spcAft>
              <a:buSzPts val="2800"/>
              <a:buFont typeface="Arial"/>
              <a:buChar char="•"/>
            </a:pPr>
            <a:r>
              <a:rPr lang="en-IN" sz="2800">
                <a:latin typeface="Gill Sans"/>
                <a:ea typeface="Gill Sans"/>
                <a:cs typeface="Gill Sans"/>
                <a:sym typeface="Gill Sans"/>
              </a:rPr>
              <a:t>Arrange information based on what users find most important or expect to see first.</a:t>
            </a:r>
            <a:endParaRPr/>
          </a:p>
          <a:p>
            <a:pPr indent="-342900" lvl="0" marL="342900" rtl="0" algn="l">
              <a:spcBef>
                <a:spcPts val="1000"/>
              </a:spcBef>
              <a:spcAft>
                <a:spcPts val="0"/>
              </a:spcAft>
              <a:buSzPts val="2800"/>
              <a:buFont typeface="Arial"/>
              <a:buChar char="•"/>
            </a:pPr>
            <a:r>
              <a:rPr b="1" lang="en-IN" sz="2800">
                <a:latin typeface="Gill Sans"/>
                <a:ea typeface="Gill Sans"/>
                <a:cs typeface="Gill Sans"/>
                <a:sym typeface="Gill Sans"/>
              </a:rPr>
              <a:t>Example</a:t>
            </a:r>
            <a:r>
              <a:rPr lang="en-IN" sz="2800">
                <a:latin typeface="Gill Sans"/>
                <a:ea typeface="Gill Sans"/>
                <a:cs typeface="Gill Sans"/>
                <a:sym typeface="Gill Sans"/>
              </a:rPr>
              <a:t>: On a news website, breaking news is usually at the top because it’s what people want to see first.</a:t>
            </a:r>
            <a:endParaRPr/>
          </a:p>
          <a:p>
            <a:pPr indent="-342900" lvl="0" marL="342900" rtl="0" algn="l">
              <a:spcBef>
                <a:spcPts val="1000"/>
              </a:spcBef>
              <a:spcAft>
                <a:spcPts val="0"/>
              </a:spcAft>
              <a:buSzPts val="2800"/>
              <a:buChar char="🠶"/>
            </a:pPr>
            <a:r>
              <a:rPr b="1" lang="en-IN" sz="2800">
                <a:latin typeface="Gill Sans"/>
                <a:ea typeface="Gill Sans"/>
                <a:cs typeface="Gill Sans"/>
                <a:sym typeface="Gill Sans"/>
              </a:rPr>
              <a:t>Possible Ordering Schemes</a:t>
            </a:r>
            <a:r>
              <a:rPr lang="en-IN" sz="2800">
                <a:latin typeface="Gill Sans"/>
                <a:ea typeface="Gill Sans"/>
                <a:cs typeface="Gill Sans"/>
                <a:sym typeface="Gill Sans"/>
              </a:rPr>
              <a:t>:</a:t>
            </a:r>
            <a:endParaRPr/>
          </a:p>
          <a:p>
            <a:pPr indent="-342900" lvl="0" marL="342900" rtl="0" algn="l">
              <a:spcBef>
                <a:spcPts val="1000"/>
              </a:spcBef>
              <a:spcAft>
                <a:spcPts val="0"/>
              </a:spcAft>
              <a:buSzPts val="2800"/>
              <a:buFont typeface="Arial"/>
              <a:buChar char="•"/>
            </a:pPr>
            <a:r>
              <a:rPr b="1" lang="en-IN" sz="2800">
                <a:latin typeface="Gill Sans"/>
                <a:ea typeface="Gill Sans"/>
                <a:cs typeface="Gill Sans"/>
                <a:sym typeface="Gill Sans"/>
              </a:rPr>
              <a:t>Conventional</a:t>
            </a:r>
            <a:r>
              <a:rPr lang="en-IN" sz="2800">
                <a:latin typeface="Gill Sans"/>
                <a:ea typeface="Gill Sans"/>
                <a:cs typeface="Gill Sans"/>
                <a:sym typeface="Gill Sans"/>
              </a:rPr>
              <a:t>:</a:t>
            </a:r>
            <a:endParaRPr/>
          </a:p>
          <a:p>
            <a:pPr indent="-285750" lvl="1" marL="742950" rtl="0" algn="l">
              <a:spcBef>
                <a:spcPts val="1000"/>
              </a:spcBef>
              <a:spcAft>
                <a:spcPts val="0"/>
              </a:spcAft>
              <a:buSzPts val="2400"/>
              <a:buFont typeface="Arial"/>
              <a:buChar char="•"/>
            </a:pPr>
            <a:r>
              <a:rPr lang="en-IN" sz="2400">
                <a:latin typeface="Gill Sans"/>
                <a:ea typeface="Gill Sans"/>
                <a:cs typeface="Gill Sans"/>
                <a:sym typeface="Gill Sans"/>
              </a:rPr>
              <a:t>Follow traditional or standard ways of ordering information.</a:t>
            </a:r>
            <a:endParaRPr/>
          </a:p>
          <a:p>
            <a:pPr indent="-285750" lvl="1" marL="742950" rtl="0" algn="l">
              <a:spcBef>
                <a:spcPts val="1000"/>
              </a:spcBef>
              <a:spcAft>
                <a:spcPts val="0"/>
              </a:spcAft>
              <a:buSzPts val="2400"/>
              <a:buFont typeface="Arial"/>
              <a:buChar char="•"/>
            </a:pPr>
            <a:r>
              <a:rPr b="1" lang="en-IN" sz="2400">
                <a:latin typeface="Gill Sans"/>
                <a:ea typeface="Gill Sans"/>
                <a:cs typeface="Gill Sans"/>
                <a:sym typeface="Gill Sans"/>
              </a:rPr>
              <a:t>Example</a:t>
            </a:r>
            <a:r>
              <a:rPr lang="en-IN" sz="2400">
                <a:latin typeface="Gill Sans"/>
                <a:ea typeface="Gill Sans"/>
                <a:cs typeface="Gill Sans"/>
                <a:sym typeface="Gill Sans"/>
              </a:rPr>
              <a:t>: Days of the week (Monday, Tuesday, etc.) or months of the year (January, February, etc.).</a:t>
            </a:r>
            <a:endParaRPr/>
          </a:p>
          <a:p>
            <a:pPr indent="-165100" lvl="0" marL="342900" rtl="0" algn="l">
              <a:spcBef>
                <a:spcPts val="1000"/>
              </a:spcBef>
              <a:spcAft>
                <a:spcPts val="0"/>
              </a:spcAft>
              <a:buSzPts val="2800"/>
              <a:buNone/>
            </a:pPr>
            <a:r>
              <a:t/>
            </a:r>
            <a:endParaRPr sz="2800">
              <a:latin typeface="Gill Sans"/>
              <a:ea typeface="Gill Sans"/>
              <a:cs typeface="Gill Sans"/>
              <a:sym typeface="Gill Sans"/>
            </a:endParaRPr>
          </a:p>
        </p:txBody>
      </p:sp>
      <p:sp>
        <p:nvSpPr>
          <p:cNvPr id="305" name="Google Shape;305;p39"/>
          <p:cNvSpPr txBox="1"/>
          <p:nvPr/>
        </p:nvSpPr>
        <p:spPr>
          <a:xfrm>
            <a:off x="18135600" y="-2190750"/>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0"/>
          <p:cNvSpPr txBox="1"/>
          <p:nvPr>
            <p:ph type="title"/>
          </p:nvPr>
        </p:nvSpPr>
        <p:spPr>
          <a:xfrm>
            <a:off x="2383920" y="130629"/>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lang="en-IN">
                <a:latin typeface="Gill Sans"/>
                <a:ea typeface="Gill Sans"/>
                <a:cs typeface="Gill Sans"/>
                <a:sym typeface="Gill Sans"/>
              </a:rPr>
              <a:t>3.2 Ordering of Data and Content</a:t>
            </a:r>
            <a:endParaRPr>
              <a:latin typeface="Gill Sans"/>
              <a:ea typeface="Gill Sans"/>
              <a:cs typeface="Gill Sans"/>
              <a:sym typeface="Gill Sans"/>
            </a:endParaRPr>
          </a:p>
        </p:txBody>
      </p:sp>
      <p:sp>
        <p:nvSpPr>
          <p:cNvPr id="312" name="Google Shape;312;p40"/>
          <p:cNvSpPr txBox="1"/>
          <p:nvPr>
            <p:ph idx="1" type="body"/>
          </p:nvPr>
        </p:nvSpPr>
        <p:spPr>
          <a:xfrm>
            <a:off x="2276792" y="705394"/>
            <a:ext cx="8915400" cy="6021977"/>
          </a:xfrm>
          <a:prstGeom prst="rect">
            <a:avLst/>
          </a:prstGeom>
          <a:noFill/>
          <a:ln>
            <a:noFill/>
          </a:ln>
        </p:spPr>
        <p:txBody>
          <a:bodyPr anchorCtr="0" anchor="t" bIns="45700" lIns="91425" spcFirstLastPara="1" rIns="91425" wrap="square" tIns="45700">
            <a:normAutofit fontScale="92500"/>
          </a:bodyPr>
          <a:lstStyle/>
          <a:p>
            <a:pPr indent="-342900" lvl="0" marL="342900" rtl="0" algn="l">
              <a:spcBef>
                <a:spcPts val="0"/>
              </a:spcBef>
              <a:spcAft>
                <a:spcPts val="0"/>
              </a:spcAft>
              <a:buSzPct val="100000"/>
              <a:buChar char="🠶"/>
            </a:pPr>
            <a:r>
              <a:rPr b="1" lang="en-IN" sz="2800">
                <a:latin typeface="Gill Sans"/>
                <a:ea typeface="Gill Sans"/>
                <a:cs typeface="Gill Sans"/>
                <a:sym typeface="Gill Sans"/>
              </a:rPr>
              <a:t>Possible Ordering Schemes</a:t>
            </a:r>
            <a:r>
              <a:rPr lang="en-IN" sz="2800">
                <a:latin typeface="Gill Sans"/>
                <a:ea typeface="Gill Sans"/>
                <a:cs typeface="Gill Sans"/>
                <a:sym typeface="Gill Sans"/>
              </a:rPr>
              <a:t>:</a:t>
            </a:r>
            <a:endParaRPr/>
          </a:p>
          <a:p>
            <a:pPr indent="-342900" lvl="0" marL="342900" rtl="0" algn="l">
              <a:spcBef>
                <a:spcPts val="1000"/>
              </a:spcBef>
              <a:spcAft>
                <a:spcPts val="0"/>
              </a:spcAft>
              <a:buSzPct val="100000"/>
              <a:buFont typeface="Arial"/>
              <a:buChar char="•"/>
            </a:pPr>
            <a:r>
              <a:rPr b="1" lang="en-IN" sz="2800">
                <a:latin typeface="Gill Sans"/>
                <a:ea typeface="Gill Sans"/>
                <a:cs typeface="Gill Sans"/>
                <a:sym typeface="Gill Sans"/>
              </a:rPr>
              <a:t>Sequence of Use</a:t>
            </a:r>
            <a:r>
              <a:rPr lang="en-IN" sz="2800">
                <a:latin typeface="Gill Sans"/>
                <a:ea typeface="Gill Sans"/>
                <a:cs typeface="Gill Sans"/>
                <a:sym typeface="Gill Sans"/>
              </a:rPr>
              <a:t>:Order information in the sequence it’s typically used.</a:t>
            </a:r>
            <a:endParaRPr/>
          </a:p>
          <a:p>
            <a:pPr indent="-342900" lvl="0" marL="342900" rtl="0" algn="l">
              <a:spcBef>
                <a:spcPts val="1000"/>
              </a:spcBef>
              <a:spcAft>
                <a:spcPts val="0"/>
              </a:spcAft>
              <a:buSzPct val="100000"/>
              <a:buFont typeface="Arial"/>
              <a:buChar char="•"/>
            </a:pPr>
            <a:r>
              <a:rPr b="1" lang="en-IN" sz="2800">
                <a:latin typeface="Gill Sans"/>
                <a:ea typeface="Gill Sans"/>
                <a:cs typeface="Gill Sans"/>
                <a:sym typeface="Gill Sans"/>
              </a:rPr>
              <a:t>Example</a:t>
            </a:r>
            <a:r>
              <a:rPr lang="en-IN" sz="2800">
                <a:latin typeface="Gill Sans"/>
                <a:ea typeface="Gill Sans"/>
                <a:cs typeface="Gill Sans"/>
                <a:sym typeface="Gill Sans"/>
              </a:rPr>
              <a:t>: When entering an address, the order is usually street, city, state, zip code.</a:t>
            </a:r>
            <a:endParaRPr/>
          </a:p>
          <a:p>
            <a:pPr indent="-342900" lvl="0" marL="342900" rtl="0" algn="l">
              <a:spcBef>
                <a:spcPts val="1000"/>
              </a:spcBef>
              <a:spcAft>
                <a:spcPts val="0"/>
              </a:spcAft>
              <a:buSzPct val="100000"/>
              <a:buFont typeface="Arial"/>
              <a:buChar char="•"/>
            </a:pPr>
            <a:r>
              <a:rPr b="1" lang="en-IN" sz="2800">
                <a:latin typeface="Gill Sans"/>
                <a:ea typeface="Gill Sans"/>
                <a:cs typeface="Gill Sans"/>
                <a:sym typeface="Gill Sans"/>
              </a:rPr>
              <a:t>Frequency of Use</a:t>
            </a:r>
            <a:r>
              <a:rPr lang="en-IN" sz="2800">
                <a:latin typeface="Gill Sans"/>
                <a:ea typeface="Gill Sans"/>
                <a:cs typeface="Gill Sans"/>
                <a:sym typeface="Gill Sans"/>
              </a:rPr>
              <a:t>:Put the most frequently used information at the top.</a:t>
            </a:r>
            <a:endParaRPr/>
          </a:p>
          <a:p>
            <a:pPr indent="-342900" lvl="0" marL="342900" rtl="0" algn="l">
              <a:spcBef>
                <a:spcPts val="1000"/>
              </a:spcBef>
              <a:spcAft>
                <a:spcPts val="0"/>
              </a:spcAft>
              <a:buSzPct val="100000"/>
              <a:buFont typeface="Arial"/>
              <a:buChar char="•"/>
            </a:pPr>
            <a:r>
              <a:rPr b="1" lang="en-IN" sz="2800">
                <a:latin typeface="Gill Sans"/>
                <a:ea typeface="Gill Sans"/>
                <a:cs typeface="Gill Sans"/>
                <a:sym typeface="Gill Sans"/>
              </a:rPr>
              <a:t>Example</a:t>
            </a:r>
            <a:r>
              <a:rPr lang="en-IN" sz="2800">
                <a:latin typeface="Gill Sans"/>
                <a:ea typeface="Gill Sans"/>
                <a:cs typeface="Gill Sans"/>
                <a:sym typeface="Gill Sans"/>
              </a:rPr>
              <a:t>: On a frequently visited website, the most popular links might be at the top.</a:t>
            </a:r>
            <a:endParaRPr/>
          </a:p>
          <a:p>
            <a:pPr indent="-342900" lvl="0" marL="342900" rtl="0" algn="l">
              <a:spcBef>
                <a:spcPts val="1000"/>
              </a:spcBef>
              <a:spcAft>
                <a:spcPts val="0"/>
              </a:spcAft>
              <a:buSzPct val="100000"/>
              <a:buFont typeface="Arial"/>
              <a:buChar char="•"/>
            </a:pPr>
            <a:r>
              <a:rPr b="1" lang="en-IN" sz="2800">
                <a:latin typeface="Gill Sans"/>
                <a:ea typeface="Gill Sans"/>
                <a:cs typeface="Gill Sans"/>
                <a:sym typeface="Gill Sans"/>
              </a:rPr>
              <a:t>Function or Category</a:t>
            </a:r>
            <a:r>
              <a:rPr lang="en-IN" sz="2800">
                <a:latin typeface="Gill Sans"/>
                <a:ea typeface="Gill Sans"/>
                <a:cs typeface="Gill Sans"/>
                <a:sym typeface="Gill Sans"/>
              </a:rPr>
              <a:t>:Group information by its function or category.</a:t>
            </a:r>
            <a:endParaRPr/>
          </a:p>
          <a:p>
            <a:pPr indent="-342900" lvl="0" marL="342900" rtl="0" algn="l">
              <a:spcBef>
                <a:spcPts val="1000"/>
              </a:spcBef>
              <a:spcAft>
                <a:spcPts val="0"/>
              </a:spcAft>
              <a:buSzPct val="100000"/>
              <a:buFont typeface="Arial"/>
              <a:buChar char="•"/>
            </a:pPr>
            <a:r>
              <a:rPr b="1" lang="en-IN" sz="2800">
                <a:latin typeface="Gill Sans"/>
                <a:ea typeface="Gill Sans"/>
                <a:cs typeface="Gill Sans"/>
                <a:sym typeface="Gill Sans"/>
              </a:rPr>
              <a:t>Example</a:t>
            </a:r>
            <a:r>
              <a:rPr lang="en-IN" sz="2800">
                <a:latin typeface="Gill Sans"/>
                <a:ea typeface="Gill Sans"/>
                <a:cs typeface="Gill Sans"/>
                <a:sym typeface="Gill Sans"/>
              </a:rPr>
              <a:t>: On a shopping website, items might be grouped into categories like electronics, clothing, and home goods.</a:t>
            </a:r>
            <a:endParaRPr/>
          </a:p>
          <a:p>
            <a:pPr indent="0" lvl="0" marL="0" rtl="0" algn="l">
              <a:spcBef>
                <a:spcPts val="1000"/>
              </a:spcBef>
              <a:spcAft>
                <a:spcPts val="0"/>
              </a:spcAft>
              <a:buSzPct val="100000"/>
              <a:buNone/>
            </a:pPr>
            <a:r>
              <a:t/>
            </a:r>
            <a:endParaRPr sz="2800">
              <a:latin typeface="Gill Sans"/>
              <a:ea typeface="Gill Sans"/>
              <a:cs typeface="Gill Sans"/>
              <a:sym typeface="Gill Sans"/>
            </a:endParaRPr>
          </a:p>
        </p:txBody>
      </p:sp>
      <p:sp>
        <p:nvSpPr>
          <p:cNvPr id="313" name="Google Shape;313;p40"/>
          <p:cNvSpPr txBox="1"/>
          <p:nvPr/>
        </p:nvSpPr>
        <p:spPr>
          <a:xfrm>
            <a:off x="18135600" y="-2190750"/>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1"/>
          <p:cNvSpPr txBox="1"/>
          <p:nvPr>
            <p:ph type="title"/>
          </p:nvPr>
        </p:nvSpPr>
        <p:spPr>
          <a:xfrm>
            <a:off x="2383920" y="130629"/>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lang="en-IN">
                <a:latin typeface="Gill Sans"/>
                <a:ea typeface="Gill Sans"/>
                <a:cs typeface="Gill Sans"/>
                <a:sym typeface="Gill Sans"/>
              </a:rPr>
              <a:t>3.2 Ordering of Data and Content</a:t>
            </a:r>
            <a:endParaRPr>
              <a:latin typeface="Gill Sans"/>
              <a:ea typeface="Gill Sans"/>
              <a:cs typeface="Gill Sans"/>
              <a:sym typeface="Gill Sans"/>
            </a:endParaRPr>
          </a:p>
        </p:txBody>
      </p:sp>
      <p:sp>
        <p:nvSpPr>
          <p:cNvPr id="320" name="Google Shape;320;p41"/>
          <p:cNvSpPr txBox="1"/>
          <p:nvPr>
            <p:ph idx="1" type="body"/>
          </p:nvPr>
        </p:nvSpPr>
        <p:spPr>
          <a:xfrm>
            <a:off x="2276792" y="705394"/>
            <a:ext cx="8915400" cy="6021977"/>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800"/>
              <a:buChar char="🠶"/>
            </a:pPr>
            <a:r>
              <a:rPr b="1" lang="en-IN" sz="2800">
                <a:latin typeface="Gill Sans"/>
                <a:ea typeface="Gill Sans"/>
                <a:cs typeface="Gill Sans"/>
                <a:sym typeface="Gill Sans"/>
              </a:rPr>
              <a:t>Possible Ordering Schemes</a:t>
            </a:r>
            <a:r>
              <a:rPr lang="en-IN" sz="2800">
                <a:latin typeface="Gill Sans"/>
                <a:ea typeface="Gill Sans"/>
                <a:cs typeface="Gill Sans"/>
                <a:sym typeface="Gill Sans"/>
              </a:rPr>
              <a:t>:</a:t>
            </a:r>
            <a:endParaRPr/>
          </a:p>
          <a:p>
            <a:pPr indent="-342900" lvl="0" marL="342900" rtl="0" algn="l">
              <a:spcBef>
                <a:spcPts val="1000"/>
              </a:spcBef>
              <a:spcAft>
                <a:spcPts val="0"/>
              </a:spcAft>
              <a:buSzPts val="2800"/>
              <a:buFont typeface="Arial"/>
              <a:buChar char="•"/>
            </a:pPr>
            <a:r>
              <a:rPr b="1" lang="en-IN" sz="2800">
                <a:latin typeface="Gill Sans"/>
                <a:ea typeface="Gill Sans"/>
                <a:cs typeface="Gill Sans"/>
                <a:sym typeface="Gill Sans"/>
              </a:rPr>
              <a:t>Importance</a:t>
            </a:r>
            <a:r>
              <a:rPr lang="en-IN" sz="2800">
                <a:latin typeface="Gill Sans"/>
                <a:ea typeface="Gill Sans"/>
                <a:cs typeface="Gill Sans"/>
                <a:sym typeface="Gill Sans"/>
              </a:rPr>
              <a:t>:Arrange information by its importance.</a:t>
            </a:r>
            <a:endParaRPr/>
          </a:p>
          <a:p>
            <a:pPr indent="-342900" lvl="0" marL="342900" rtl="0" algn="l">
              <a:spcBef>
                <a:spcPts val="1000"/>
              </a:spcBef>
              <a:spcAft>
                <a:spcPts val="0"/>
              </a:spcAft>
              <a:buSzPts val="2800"/>
              <a:buFont typeface="Arial"/>
              <a:buChar char="•"/>
            </a:pPr>
            <a:r>
              <a:rPr b="1" lang="en-IN" sz="2800">
                <a:latin typeface="Gill Sans"/>
                <a:ea typeface="Gill Sans"/>
                <a:cs typeface="Gill Sans"/>
                <a:sym typeface="Gill Sans"/>
              </a:rPr>
              <a:t>Example</a:t>
            </a:r>
            <a:r>
              <a:rPr lang="en-IN" sz="2800">
                <a:latin typeface="Gill Sans"/>
                <a:ea typeface="Gill Sans"/>
                <a:cs typeface="Gill Sans"/>
                <a:sym typeface="Gill Sans"/>
              </a:rPr>
              <a:t>: Emergency contact information is placed prominently in an employee handbook.</a:t>
            </a:r>
            <a:endParaRPr/>
          </a:p>
          <a:p>
            <a:pPr indent="-342900" lvl="0" marL="342900" rtl="0" algn="l">
              <a:spcBef>
                <a:spcPts val="1000"/>
              </a:spcBef>
              <a:spcAft>
                <a:spcPts val="0"/>
              </a:spcAft>
              <a:buSzPts val="2800"/>
              <a:buFont typeface="Arial"/>
              <a:buChar char="•"/>
            </a:pPr>
            <a:r>
              <a:rPr b="1" lang="en-IN" sz="2800">
                <a:latin typeface="Gill Sans"/>
                <a:ea typeface="Gill Sans"/>
                <a:cs typeface="Gill Sans"/>
                <a:sym typeface="Gill Sans"/>
              </a:rPr>
              <a:t>General to Specific</a:t>
            </a:r>
            <a:r>
              <a:rPr lang="en-IN" sz="2800">
                <a:latin typeface="Gill Sans"/>
                <a:ea typeface="Gill Sans"/>
                <a:cs typeface="Gill Sans"/>
                <a:sym typeface="Gill Sans"/>
              </a:rPr>
              <a:t>: Start with broad information and move to more specific details.</a:t>
            </a:r>
            <a:endParaRPr/>
          </a:p>
          <a:p>
            <a:pPr indent="-342900" lvl="0" marL="342900" rtl="0" algn="l">
              <a:spcBef>
                <a:spcPts val="1000"/>
              </a:spcBef>
              <a:spcAft>
                <a:spcPts val="0"/>
              </a:spcAft>
              <a:buSzPts val="2800"/>
              <a:buFont typeface="Arial"/>
              <a:buChar char="•"/>
            </a:pPr>
            <a:r>
              <a:rPr b="1" lang="en-IN" sz="2800">
                <a:latin typeface="Gill Sans"/>
                <a:ea typeface="Gill Sans"/>
                <a:cs typeface="Gill Sans"/>
                <a:sym typeface="Gill Sans"/>
              </a:rPr>
              <a:t>Example</a:t>
            </a:r>
            <a:r>
              <a:rPr lang="en-IN" sz="2800">
                <a:latin typeface="Gill Sans"/>
                <a:ea typeface="Gill Sans"/>
                <a:cs typeface="Gill Sans"/>
                <a:sym typeface="Gill Sans"/>
              </a:rPr>
              <a:t>: In a science article, you might start with an overview of the topic and then dive into specific studies and details.</a:t>
            </a:r>
            <a:endParaRPr/>
          </a:p>
          <a:p>
            <a:pPr indent="0" lvl="0" marL="0" rtl="0" algn="l">
              <a:spcBef>
                <a:spcPts val="1000"/>
              </a:spcBef>
              <a:spcAft>
                <a:spcPts val="0"/>
              </a:spcAft>
              <a:buSzPts val="2800"/>
              <a:buNone/>
            </a:pPr>
            <a:r>
              <a:t/>
            </a:r>
            <a:endParaRPr sz="2800">
              <a:latin typeface="Gill Sans"/>
              <a:ea typeface="Gill Sans"/>
              <a:cs typeface="Gill Sans"/>
              <a:sym typeface="Gill Sans"/>
            </a:endParaRPr>
          </a:p>
        </p:txBody>
      </p:sp>
      <p:sp>
        <p:nvSpPr>
          <p:cNvPr id="321" name="Google Shape;321;p41"/>
          <p:cNvSpPr txBox="1"/>
          <p:nvPr/>
        </p:nvSpPr>
        <p:spPr>
          <a:xfrm>
            <a:off x="18135600" y="-2190750"/>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42"/>
          <p:cNvSpPr txBox="1"/>
          <p:nvPr>
            <p:ph type="title"/>
          </p:nvPr>
        </p:nvSpPr>
        <p:spPr>
          <a:xfrm>
            <a:off x="2383920" y="130629"/>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lang="en-IN">
                <a:latin typeface="Gill Sans"/>
                <a:ea typeface="Gill Sans"/>
                <a:cs typeface="Gill Sans"/>
                <a:sym typeface="Gill Sans"/>
              </a:rPr>
              <a:t>3.2 Ordering of Data and Content</a:t>
            </a:r>
            <a:endParaRPr>
              <a:latin typeface="Gill Sans"/>
              <a:ea typeface="Gill Sans"/>
              <a:cs typeface="Gill Sans"/>
              <a:sym typeface="Gill Sans"/>
            </a:endParaRPr>
          </a:p>
        </p:txBody>
      </p:sp>
      <p:sp>
        <p:nvSpPr>
          <p:cNvPr id="328" name="Google Shape;328;p42"/>
          <p:cNvSpPr txBox="1"/>
          <p:nvPr>
            <p:ph idx="1" type="body"/>
          </p:nvPr>
        </p:nvSpPr>
        <p:spPr>
          <a:xfrm>
            <a:off x="2276792" y="705394"/>
            <a:ext cx="8915400" cy="6021977"/>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800"/>
              <a:buChar char="🠶"/>
            </a:pPr>
            <a:r>
              <a:rPr b="1" lang="en-IN" sz="2800">
                <a:latin typeface="Gill Sans"/>
                <a:ea typeface="Gill Sans"/>
                <a:cs typeface="Gill Sans"/>
                <a:sym typeface="Gill Sans"/>
              </a:rPr>
              <a:t>Form Comprehensive Groups</a:t>
            </a:r>
            <a:r>
              <a:rPr lang="en-IN" sz="2800">
                <a:latin typeface="Gill Sans"/>
                <a:ea typeface="Gill Sans"/>
                <a:cs typeface="Gill Sans"/>
                <a:sym typeface="Gill Sans"/>
              </a:rPr>
              <a:t>:</a:t>
            </a:r>
            <a:endParaRPr/>
          </a:p>
          <a:p>
            <a:pPr indent="-342900" lvl="0" marL="342900" rtl="0" algn="l">
              <a:spcBef>
                <a:spcPts val="1000"/>
              </a:spcBef>
              <a:spcAft>
                <a:spcPts val="0"/>
              </a:spcAft>
              <a:buSzPts val="2800"/>
              <a:buFont typeface="Arial"/>
              <a:buChar char="•"/>
            </a:pPr>
            <a:r>
              <a:rPr lang="en-IN" sz="2800">
                <a:latin typeface="Gill Sans"/>
                <a:ea typeface="Gill Sans"/>
                <a:cs typeface="Gill Sans"/>
                <a:sym typeface="Gill Sans"/>
              </a:rPr>
              <a:t>Make sure all related information is grouped together, covering all possibilities.</a:t>
            </a:r>
            <a:endParaRPr/>
          </a:p>
          <a:p>
            <a:pPr indent="-342900" lvl="0" marL="342900" rtl="0" algn="l">
              <a:spcBef>
                <a:spcPts val="1000"/>
              </a:spcBef>
              <a:spcAft>
                <a:spcPts val="0"/>
              </a:spcAft>
              <a:buSzPts val="2800"/>
              <a:buFont typeface="Arial"/>
              <a:buChar char="•"/>
            </a:pPr>
            <a:r>
              <a:rPr b="1" lang="en-IN" sz="2800">
                <a:latin typeface="Gill Sans"/>
                <a:ea typeface="Gill Sans"/>
                <a:cs typeface="Gill Sans"/>
                <a:sym typeface="Gill Sans"/>
              </a:rPr>
              <a:t>Example</a:t>
            </a:r>
            <a:r>
              <a:rPr lang="en-IN" sz="2800">
                <a:latin typeface="Gill Sans"/>
                <a:ea typeface="Gill Sans"/>
                <a:cs typeface="Gill Sans"/>
                <a:sym typeface="Gill Sans"/>
              </a:rPr>
              <a:t>: In a car manual, you might have a section for each part of the car (engine, brakes, etc.), ensuring nothing is left out.</a:t>
            </a:r>
            <a:endParaRPr/>
          </a:p>
          <a:p>
            <a:pPr indent="-342900" lvl="0" marL="342900" rtl="0" algn="l">
              <a:spcBef>
                <a:spcPts val="1000"/>
              </a:spcBef>
              <a:spcAft>
                <a:spcPts val="0"/>
              </a:spcAft>
              <a:buSzPts val="2800"/>
              <a:buChar char="🠶"/>
            </a:pPr>
            <a:r>
              <a:rPr b="1" lang="en-IN" sz="2800">
                <a:latin typeface="Gill Sans"/>
                <a:ea typeface="Gill Sans"/>
                <a:cs typeface="Gill Sans"/>
                <a:sym typeface="Gill Sans"/>
              </a:rPr>
              <a:t>Ensure Visibility for Comparison</a:t>
            </a:r>
            <a:r>
              <a:rPr lang="en-IN" sz="2800">
                <a:latin typeface="Gill Sans"/>
                <a:ea typeface="Gill Sans"/>
                <a:cs typeface="Gill Sans"/>
                <a:sym typeface="Gill Sans"/>
              </a:rPr>
              <a:t>:</a:t>
            </a:r>
            <a:endParaRPr/>
          </a:p>
          <a:p>
            <a:pPr indent="-342900" lvl="0" marL="342900" rtl="0" algn="l">
              <a:spcBef>
                <a:spcPts val="1000"/>
              </a:spcBef>
              <a:spcAft>
                <a:spcPts val="0"/>
              </a:spcAft>
              <a:buSzPts val="2800"/>
              <a:buFont typeface="Arial"/>
              <a:buChar char="•"/>
            </a:pPr>
            <a:r>
              <a:rPr lang="en-IN" sz="2800">
                <a:latin typeface="Gill Sans"/>
                <a:ea typeface="Gill Sans"/>
                <a:cs typeface="Gill Sans"/>
                <a:sym typeface="Gill Sans"/>
              </a:rPr>
              <a:t>Information that needs to be compared should be visible at the same time.</a:t>
            </a:r>
            <a:endParaRPr/>
          </a:p>
          <a:p>
            <a:pPr indent="-342900" lvl="0" marL="342900" rtl="0" algn="l">
              <a:spcBef>
                <a:spcPts val="1000"/>
              </a:spcBef>
              <a:spcAft>
                <a:spcPts val="0"/>
              </a:spcAft>
              <a:buSzPts val="2800"/>
              <a:buFont typeface="Arial"/>
              <a:buChar char="•"/>
            </a:pPr>
            <a:r>
              <a:rPr b="1" lang="en-IN" sz="2800">
                <a:latin typeface="Gill Sans"/>
                <a:ea typeface="Gill Sans"/>
                <a:cs typeface="Gill Sans"/>
                <a:sym typeface="Gill Sans"/>
              </a:rPr>
              <a:t>Example</a:t>
            </a:r>
            <a:r>
              <a:rPr lang="en-IN" sz="2800">
                <a:latin typeface="Gill Sans"/>
                <a:ea typeface="Gill Sans"/>
                <a:cs typeface="Gill Sans"/>
                <a:sym typeface="Gill Sans"/>
              </a:rPr>
              <a:t>: When comparing product features on a website, having them side-by-side is more helpful than flipping between pages.</a:t>
            </a:r>
            <a:endParaRPr/>
          </a:p>
          <a:p>
            <a:pPr indent="0" lvl="0" marL="0" rtl="0" algn="l">
              <a:spcBef>
                <a:spcPts val="1000"/>
              </a:spcBef>
              <a:spcAft>
                <a:spcPts val="0"/>
              </a:spcAft>
              <a:buSzPts val="2800"/>
              <a:buNone/>
            </a:pPr>
            <a:r>
              <a:t/>
            </a:r>
            <a:endParaRPr sz="2800">
              <a:latin typeface="Gill Sans"/>
              <a:ea typeface="Gill Sans"/>
              <a:cs typeface="Gill Sans"/>
              <a:sym typeface="Gill Sans"/>
            </a:endParaRPr>
          </a:p>
        </p:txBody>
      </p:sp>
      <p:sp>
        <p:nvSpPr>
          <p:cNvPr id="329" name="Google Shape;329;p42"/>
          <p:cNvSpPr txBox="1"/>
          <p:nvPr/>
        </p:nvSpPr>
        <p:spPr>
          <a:xfrm>
            <a:off x="18135600" y="-2190750"/>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43"/>
          <p:cNvSpPr txBox="1"/>
          <p:nvPr>
            <p:ph type="title"/>
          </p:nvPr>
        </p:nvSpPr>
        <p:spPr>
          <a:xfrm>
            <a:off x="2383920" y="130629"/>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lang="en-IN">
                <a:latin typeface="Gill Sans"/>
                <a:ea typeface="Gill Sans"/>
                <a:cs typeface="Gill Sans"/>
                <a:sym typeface="Gill Sans"/>
              </a:rPr>
              <a:t>3.2 Ordering of Data and Content</a:t>
            </a:r>
            <a:endParaRPr>
              <a:latin typeface="Gill Sans"/>
              <a:ea typeface="Gill Sans"/>
              <a:cs typeface="Gill Sans"/>
              <a:sym typeface="Gill Sans"/>
            </a:endParaRPr>
          </a:p>
        </p:txBody>
      </p:sp>
      <p:sp>
        <p:nvSpPr>
          <p:cNvPr id="336" name="Google Shape;336;p43"/>
          <p:cNvSpPr txBox="1"/>
          <p:nvPr>
            <p:ph idx="1" type="body"/>
          </p:nvPr>
        </p:nvSpPr>
        <p:spPr>
          <a:xfrm>
            <a:off x="2276792" y="705394"/>
            <a:ext cx="8915400" cy="6021977"/>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800"/>
              <a:buChar char="🠶"/>
            </a:pPr>
            <a:r>
              <a:rPr b="1" lang="en-IN" sz="2800"/>
              <a:t>Present Relevant Information</a:t>
            </a:r>
            <a:r>
              <a:rPr lang="en-IN" sz="2800"/>
              <a:t>:</a:t>
            </a:r>
            <a:endParaRPr/>
          </a:p>
          <a:p>
            <a:pPr indent="-342900" lvl="0" marL="342900" rtl="0" algn="l">
              <a:spcBef>
                <a:spcPts val="1000"/>
              </a:spcBef>
              <a:spcAft>
                <a:spcPts val="0"/>
              </a:spcAft>
              <a:buSzPts val="2800"/>
              <a:buFont typeface="Arial"/>
              <a:buChar char="•"/>
            </a:pPr>
            <a:r>
              <a:rPr lang="en-IN" sz="2800">
                <a:latin typeface="Gill Sans"/>
                <a:ea typeface="Gill Sans"/>
                <a:cs typeface="Gill Sans"/>
                <a:sym typeface="Gill Sans"/>
              </a:rPr>
              <a:t>Show only the information relevant to the user’s current task.</a:t>
            </a:r>
            <a:endParaRPr/>
          </a:p>
          <a:p>
            <a:pPr indent="-342900" lvl="0" marL="342900" rtl="0" algn="l">
              <a:spcBef>
                <a:spcPts val="1000"/>
              </a:spcBef>
              <a:spcAft>
                <a:spcPts val="0"/>
              </a:spcAft>
              <a:buSzPts val="2800"/>
              <a:buFont typeface="Arial"/>
              <a:buChar char="•"/>
            </a:pPr>
            <a:r>
              <a:rPr b="1" lang="en-IN" sz="2800">
                <a:latin typeface="Gill Sans"/>
                <a:ea typeface="Gill Sans"/>
                <a:cs typeface="Gill Sans"/>
                <a:sym typeface="Gill Sans"/>
              </a:rPr>
              <a:t>Example</a:t>
            </a:r>
            <a:r>
              <a:rPr lang="en-IN" sz="2800">
                <a:latin typeface="Gill Sans"/>
                <a:ea typeface="Gill Sans"/>
                <a:cs typeface="Gill Sans"/>
                <a:sym typeface="Gill Sans"/>
              </a:rPr>
              <a:t>: When filling out a form, only display the fields needed for the specific process, not unrelated ones.</a:t>
            </a:r>
            <a:endParaRPr/>
          </a:p>
          <a:p>
            <a:pPr indent="0" lvl="0" marL="0" rtl="0" algn="l">
              <a:spcBef>
                <a:spcPts val="1000"/>
              </a:spcBef>
              <a:spcAft>
                <a:spcPts val="0"/>
              </a:spcAft>
              <a:buSzPts val="2800"/>
              <a:buNone/>
            </a:pPr>
            <a:r>
              <a:t/>
            </a:r>
            <a:endParaRPr sz="2800">
              <a:latin typeface="Gill Sans"/>
              <a:ea typeface="Gill Sans"/>
              <a:cs typeface="Gill Sans"/>
              <a:sym typeface="Gill Sans"/>
            </a:endParaRPr>
          </a:p>
        </p:txBody>
      </p:sp>
      <p:sp>
        <p:nvSpPr>
          <p:cNvPr id="337" name="Google Shape;337;p43"/>
          <p:cNvSpPr txBox="1"/>
          <p:nvPr/>
        </p:nvSpPr>
        <p:spPr>
          <a:xfrm>
            <a:off x="18135600" y="-2190750"/>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44"/>
          <p:cNvSpPr txBox="1"/>
          <p:nvPr>
            <p:ph type="title"/>
          </p:nvPr>
        </p:nvSpPr>
        <p:spPr>
          <a:xfrm>
            <a:off x="2383920" y="130629"/>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lang="en-IN">
                <a:latin typeface="Gill Sans"/>
                <a:ea typeface="Gill Sans"/>
                <a:cs typeface="Gill Sans"/>
                <a:sym typeface="Gill Sans"/>
              </a:rPr>
              <a:t>3.2.1 Ordering of  Web pages</a:t>
            </a:r>
            <a:endParaRPr>
              <a:latin typeface="Gill Sans"/>
              <a:ea typeface="Gill Sans"/>
              <a:cs typeface="Gill Sans"/>
              <a:sym typeface="Gill Sans"/>
            </a:endParaRPr>
          </a:p>
        </p:txBody>
      </p:sp>
      <p:sp>
        <p:nvSpPr>
          <p:cNvPr id="344" name="Google Shape;344;p44"/>
          <p:cNvSpPr txBox="1"/>
          <p:nvPr>
            <p:ph idx="1" type="body"/>
          </p:nvPr>
        </p:nvSpPr>
        <p:spPr>
          <a:xfrm>
            <a:off x="2276792" y="705394"/>
            <a:ext cx="8915400" cy="6021977"/>
          </a:xfrm>
          <a:prstGeom prst="rect">
            <a:avLst/>
          </a:prstGeom>
          <a:noFill/>
          <a:ln>
            <a:noFill/>
          </a:ln>
        </p:spPr>
        <p:txBody>
          <a:bodyPr anchorCtr="0" anchor="t" bIns="45700" lIns="91425" spcFirstLastPara="1" rIns="91425" wrap="square" tIns="45700">
            <a:normAutofit/>
          </a:bodyPr>
          <a:lstStyle/>
          <a:p>
            <a:pPr indent="-342900" lvl="0" marL="342900" rtl="0" algn="just">
              <a:spcBef>
                <a:spcPts val="0"/>
              </a:spcBef>
              <a:spcAft>
                <a:spcPts val="0"/>
              </a:spcAft>
              <a:buSzPts val="2800"/>
              <a:buChar char="🠶"/>
            </a:pPr>
            <a:r>
              <a:rPr b="1" lang="en-IN" sz="2800">
                <a:latin typeface="Gill Sans"/>
                <a:ea typeface="Gill Sans"/>
                <a:cs typeface="Gill Sans"/>
                <a:sym typeface="Gill Sans"/>
              </a:rPr>
              <a:t>Establish Levels of Importance</a:t>
            </a:r>
            <a:r>
              <a:rPr lang="en-IN" sz="2800">
                <a:latin typeface="Gill Sans"/>
                <a:ea typeface="Gill Sans"/>
                <a:cs typeface="Gill Sans"/>
                <a:sym typeface="Gill Sans"/>
              </a:rPr>
              <a:t>:</a:t>
            </a:r>
            <a:endParaRPr/>
          </a:p>
          <a:p>
            <a:pPr indent="-342900" lvl="0" marL="342900" rtl="0" algn="just">
              <a:spcBef>
                <a:spcPts val="1000"/>
              </a:spcBef>
              <a:spcAft>
                <a:spcPts val="0"/>
              </a:spcAft>
              <a:buSzPts val="2800"/>
              <a:buFont typeface="Arial"/>
              <a:buChar char="•"/>
            </a:pPr>
            <a:r>
              <a:rPr lang="en-IN" sz="2800">
                <a:latin typeface="Gill Sans"/>
                <a:ea typeface="Gill Sans"/>
                <a:cs typeface="Gill Sans"/>
                <a:sym typeface="Gill Sans"/>
              </a:rPr>
              <a:t>Prioritize information based on how important it is for the user.</a:t>
            </a:r>
            <a:endParaRPr/>
          </a:p>
          <a:p>
            <a:pPr indent="-342900" lvl="0" marL="342900" rtl="0" algn="just">
              <a:spcBef>
                <a:spcPts val="1000"/>
              </a:spcBef>
              <a:spcAft>
                <a:spcPts val="0"/>
              </a:spcAft>
              <a:buSzPts val="2800"/>
              <a:buFont typeface="Arial"/>
              <a:buChar char="•"/>
            </a:pPr>
            <a:r>
              <a:rPr b="1" lang="en-IN" sz="2800">
                <a:latin typeface="Gill Sans"/>
                <a:ea typeface="Gill Sans"/>
                <a:cs typeface="Gill Sans"/>
                <a:sym typeface="Gill Sans"/>
              </a:rPr>
              <a:t>Example</a:t>
            </a:r>
            <a:r>
              <a:rPr lang="en-IN" sz="2800">
                <a:latin typeface="Gill Sans"/>
                <a:ea typeface="Gill Sans"/>
                <a:cs typeface="Gill Sans"/>
                <a:sym typeface="Gill Sans"/>
              </a:rPr>
              <a:t>: In user interface design, prioritize critical elements like the main navigation menu, search bar, and featured promotions at the top of the page. Place important items like product categories just below, and less urgent information such as customer reviews and company details further down, ensuring users can easily find what they need quickly.</a:t>
            </a:r>
            <a:endParaRPr sz="2800">
              <a:latin typeface="Gill Sans"/>
              <a:ea typeface="Gill Sans"/>
              <a:cs typeface="Gill Sans"/>
              <a:sym typeface="Gill Sans"/>
            </a:endParaRPr>
          </a:p>
        </p:txBody>
      </p:sp>
      <p:sp>
        <p:nvSpPr>
          <p:cNvPr id="345" name="Google Shape;345;p44"/>
          <p:cNvSpPr txBox="1"/>
          <p:nvPr/>
        </p:nvSpPr>
        <p:spPr>
          <a:xfrm>
            <a:off x="18135600" y="-2190750"/>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45"/>
          <p:cNvSpPr txBox="1"/>
          <p:nvPr>
            <p:ph type="title"/>
          </p:nvPr>
        </p:nvSpPr>
        <p:spPr>
          <a:xfrm>
            <a:off x="2383920" y="130629"/>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lang="en-IN">
                <a:latin typeface="Gill Sans"/>
                <a:ea typeface="Gill Sans"/>
                <a:cs typeface="Gill Sans"/>
                <a:sym typeface="Gill Sans"/>
              </a:rPr>
              <a:t>3.2.1 Ordering of  Web pages</a:t>
            </a:r>
            <a:endParaRPr>
              <a:latin typeface="Gill Sans"/>
              <a:ea typeface="Gill Sans"/>
              <a:cs typeface="Gill Sans"/>
              <a:sym typeface="Gill Sans"/>
            </a:endParaRPr>
          </a:p>
        </p:txBody>
      </p:sp>
      <p:sp>
        <p:nvSpPr>
          <p:cNvPr id="352" name="Google Shape;352;p45"/>
          <p:cNvSpPr txBox="1"/>
          <p:nvPr>
            <p:ph idx="1" type="body"/>
          </p:nvPr>
        </p:nvSpPr>
        <p:spPr>
          <a:xfrm>
            <a:off x="2276792" y="705394"/>
            <a:ext cx="8915400" cy="6021977"/>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800"/>
              <a:buChar char="🠶"/>
            </a:pPr>
            <a:r>
              <a:rPr b="1" lang="en-IN" sz="2800">
                <a:latin typeface="Gill Sans"/>
                <a:ea typeface="Gill Sans"/>
                <a:cs typeface="Gill Sans"/>
                <a:sym typeface="Gill Sans"/>
              </a:rPr>
              <a:t>Place Critical Information Near the Top of the Website</a:t>
            </a:r>
            <a:r>
              <a:rPr lang="en-IN" sz="2800">
                <a:latin typeface="Gill Sans"/>
                <a:ea typeface="Gill Sans"/>
                <a:cs typeface="Gill Sans"/>
                <a:sym typeface="Gill Sans"/>
              </a:rPr>
              <a:t>:</a:t>
            </a:r>
            <a:endParaRPr/>
          </a:p>
          <a:p>
            <a:pPr indent="-342900" lvl="0" marL="342900" rtl="0" algn="l">
              <a:spcBef>
                <a:spcPts val="1000"/>
              </a:spcBef>
              <a:spcAft>
                <a:spcPts val="0"/>
              </a:spcAft>
              <a:buSzPts val="2800"/>
              <a:buFont typeface="Arial"/>
              <a:buChar char="•"/>
            </a:pPr>
            <a:r>
              <a:rPr lang="en-IN" sz="2800">
                <a:latin typeface="Gill Sans"/>
                <a:ea typeface="Gill Sans"/>
                <a:cs typeface="Gill Sans"/>
                <a:sym typeface="Gill Sans"/>
              </a:rPr>
              <a:t>Important information should be easy to find, so it goes near the top.</a:t>
            </a:r>
            <a:endParaRPr/>
          </a:p>
          <a:p>
            <a:pPr indent="-342900" lvl="0" marL="342900" rtl="0" algn="l">
              <a:spcBef>
                <a:spcPts val="1000"/>
              </a:spcBef>
              <a:spcAft>
                <a:spcPts val="0"/>
              </a:spcAft>
              <a:buSzPts val="2800"/>
              <a:buFont typeface="Arial"/>
              <a:buChar char="•"/>
            </a:pPr>
            <a:r>
              <a:rPr b="1" lang="en-IN" sz="2800">
                <a:latin typeface="Gill Sans"/>
                <a:ea typeface="Gill Sans"/>
                <a:cs typeface="Gill Sans"/>
                <a:sym typeface="Gill Sans"/>
              </a:rPr>
              <a:t>Example</a:t>
            </a:r>
            <a:r>
              <a:rPr lang="en-IN" sz="2800">
                <a:latin typeface="Gill Sans"/>
                <a:ea typeface="Gill Sans"/>
                <a:cs typeface="Gill Sans"/>
                <a:sym typeface="Gill Sans"/>
              </a:rPr>
              <a:t>: On a news website, the latest headlines are at the top because that’s what people want to see first.</a:t>
            </a:r>
            <a:endParaRPr/>
          </a:p>
          <a:p>
            <a:pPr indent="-342900" lvl="0" marL="342900" rtl="0" algn="just">
              <a:spcBef>
                <a:spcPts val="1000"/>
              </a:spcBef>
              <a:spcAft>
                <a:spcPts val="0"/>
              </a:spcAft>
              <a:buSzPts val="2800"/>
              <a:buChar char="🠶"/>
            </a:pPr>
            <a:r>
              <a:rPr b="1" lang="en-IN" sz="2800">
                <a:latin typeface="Gill Sans"/>
                <a:ea typeface="Gill Sans"/>
                <a:cs typeface="Gill Sans"/>
                <a:sym typeface="Gill Sans"/>
              </a:rPr>
              <a:t>Place Important Items at the Top of a Page</a:t>
            </a:r>
            <a:r>
              <a:rPr lang="en-IN" sz="2800">
                <a:latin typeface="Gill Sans"/>
                <a:ea typeface="Gill Sans"/>
                <a:cs typeface="Gill Sans"/>
                <a:sym typeface="Gill Sans"/>
              </a:rPr>
              <a:t>:</a:t>
            </a:r>
            <a:endParaRPr/>
          </a:p>
          <a:p>
            <a:pPr indent="-342900" lvl="0" marL="342900" rtl="0" algn="just">
              <a:spcBef>
                <a:spcPts val="1000"/>
              </a:spcBef>
              <a:spcAft>
                <a:spcPts val="0"/>
              </a:spcAft>
              <a:buSzPts val="2800"/>
              <a:buFont typeface="Arial"/>
              <a:buChar char="•"/>
            </a:pPr>
            <a:r>
              <a:rPr lang="en-IN" sz="2800">
                <a:latin typeface="Gill Sans"/>
                <a:ea typeface="Gill Sans"/>
                <a:cs typeface="Gill Sans"/>
                <a:sym typeface="Gill Sans"/>
              </a:rPr>
              <a:t>Important details and options should be placed high on the page for easy access.</a:t>
            </a:r>
            <a:endParaRPr/>
          </a:p>
          <a:p>
            <a:pPr indent="-342900" lvl="0" marL="342900" rtl="0" algn="just">
              <a:spcBef>
                <a:spcPts val="1000"/>
              </a:spcBef>
              <a:spcAft>
                <a:spcPts val="0"/>
              </a:spcAft>
              <a:buSzPts val="2800"/>
              <a:buFont typeface="Arial"/>
              <a:buChar char="•"/>
            </a:pPr>
            <a:r>
              <a:rPr b="1" lang="en-IN" sz="2800">
                <a:latin typeface="Gill Sans"/>
                <a:ea typeface="Gill Sans"/>
                <a:cs typeface="Gill Sans"/>
                <a:sym typeface="Gill Sans"/>
              </a:rPr>
              <a:t>Example</a:t>
            </a:r>
            <a:r>
              <a:rPr lang="en-IN" sz="2800">
                <a:latin typeface="Gill Sans"/>
                <a:ea typeface="Gill Sans"/>
                <a:cs typeface="Gill Sans"/>
                <a:sym typeface="Gill Sans"/>
              </a:rPr>
              <a:t>: On a shopping website, key deals and discounts are shown at the top of the homepage.</a:t>
            </a:r>
            <a:endParaRPr/>
          </a:p>
          <a:p>
            <a:pPr indent="-165100" lvl="0" marL="342900" rtl="0" algn="l">
              <a:spcBef>
                <a:spcPts val="1000"/>
              </a:spcBef>
              <a:spcAft>
                <a:spcPts val="0"/>
              </a:spcAft>
              <a:buSzPts val="2800"/>
              <a:buFont typeface="Arial"/>
              <a:buNone/>
            </a:pPr>
            <a:r>
              <a:t/>
            </a:r>
            <a:endParaRPr sz="2800">
              <a:latin typeface="Gill Sans"/>
              <a:ea typeface="Gill Sans"/>
              <a:cs typeface="Gill Sans"/>
              <a:sym typeface="Gill Sans"/>
            </a:endParaRPr>
          </a:p>
        </p:txBody>
      </p:sp>
      <p:sp>
        <p:nvSpPr>
          <p:cNvPr id="353" name="Google Shape;353;p45"/>
          <p:cNvSpPr txBox="1"/>
          <p:nvPr/>
        </p:nvSpPr>
        <p:spPr>
          <a:xfrm>
            <a:off x="18135600" y="-2190750"/>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46"/>
          <p:cNvSpPr txBox="1"/>
          <p:nvPr>
            <p:ph type="title"/>
          </p:nvPr>
        </p:nvSpPr>
        <p:spPr>
          <a:xfrm>
            <a:off x="2383920" y="130629"/>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lang="en-IN">
                <a:latin typeface="Gill Sans"/>
                <a:ea typeface="Gill Sans"/>
                <a:cs typeface="Gill Sans"/>
                <a:sym typeface="Gill Sans"/>
              </a:rPr>
              <a:t>3.2.1 Ordering of  Web pages</a:t>
            </a:r>
            <a:endParaRPr>
              <a:latin typeface="Gill Sans"/>
              <a:ea typeface="Gill Sans"/>
              <a:cs typeface="Gill Sans"/>
              <a:sym typeface="Gill Sans"/>
            </a:endParaRPr>
          </a:p>
        </p:txBody>
      </p:sp>
      <p:sp>
        <p:nvSpPr>
          <p:cNvPr id="360" name="Google Shape;360;p46"/>
          <p:cNvSpPr txBox="1"/>
          <p:nvPr>
            <p:ph idx="1" type="body"/>
          </p:nvPr>
        </p:nvSpPr>
        <p:spPr>
          <a:xfrm>
            <a:off x="2276792" y="705394"/>
            <a:ext cx="8915400" cy="6021977"/>
          </a:xfrm>
          <a:prstGeom prst="rect">
            <a:avLst/>
          </a:prstGeom>
          <a:noFill/>
          <a:ln>
            <a:noFill/>
          </a:ln>
        </p:spPr>
        <p:txBody>
          <a:bodyPr anchorCtr="0" anchor="t" bIns="45700" lIns="91425" spcFirstLastPara="1" rIns="91425" wrap="square" tIns="45700">
            <a:normAutofit/>
          </a:bodyPr>
          <a:lstStyle/>
          <a:p>
            <a:pPr indent="-342900" lvl="0" marL="342900" rtl="0" algn="just">
              <a:spcBef>
                <a:spcPts val="0"/>
              </a:spcBef>
              <a:spcAft>
                <a:spcPts val="0"/>
              </a:spcAft>
              <a:buSzPts val="2800"/>
              <a:buChar char="🠶"/>
            </a:pPr>
            <a:r>
              <a:rPr b="1" lang="en-IN" sz="2800">
                <a:latin typeface="Gill Sans"/>
                <a:ea typeface="Gill Sans"/>
                <a:cs typeface="Gill Sans"/>
                <a:sym typeface="Gill Sans"/>
              </a:rPr>
              <a:t>Organize Information Clearly</a:t>
            </a:r>
            <a:r>
              <a:rPr lang="en-IN" sz="2800">
                <a:latin typeface="Gill Sans"/>
                <a:ea typeface="Gill Sans"/>
                <a:cs typeface="Gill Sans"/>
                <a:sym typeface="Gill Sans"/>
              </a:rPr>
              <a:t>:</a:t>
            </a:r>
            <a:endParaRPr/>
          </a:p>
          <a:p>
            <a:pPr indent="-342900" lvl="0" marL="342900" rtl="0" algn="just">
              <a:spcBef>
                <a:spcPts val="1000"/>
              </a:spcBef>
              <a:spcAft>
                <a:spcPts val="0"/>
              </a:spcAft>
              <a:buSzPts val="2800"/>
              <a:buFont typeface="Arial"/>
              <a:buChar char="•"/>
            </a:pPr>
            <a:r>
              <a:rPr lang="en-IN" sz="2800">
                <a:latin typeface="Gill Sans"/>
                <a:ea typeface="Gill Sans"/>
                <a:cs typeface="Gill Sans"/>
                <a:sym typeface="Gill Sans"/>
              </a:rPr>
              <a:t>Information should be organized in a clear and logical way that makes sense to the user.</a:t>
            </a:r>
            <a:endParaRPr/>
          </a:p>
          <a:p>
            <a:pPr indent="-342900" lvl="0" marL="342900" rtl="0" algn="just">
              <a:spcBef>
                <a:spcPts val="1000"/>
              </a:spcBef>
              <a:spcAft>
                <a:spcPts val="0"/>
              </a:spcAft>
              <a:buSzPts val="2800"/>
              <a:buFont typeface="Arial"/>
              <a:buChar char="•"/>
            </a:pPr>
            <a:r>
              <a:rPr b="1" lang="en-IN" sz="2800">
                <a:latin typeface="Gill Sans"/>
                <a:ea typeface="Gill Sans"/>
                <a:cs typeface="Gill Sans"/>
                <a:sym typeface="Gill Sans"/>
              </a:rPr>
              <a:t>Example</a:t>
            </a:r>
            <a:r>
              <a:rPr lang="en-IN" sz="2800">
                <a:latin typeface="Gill Sans"/>
                <a:ea typeface="Gill Sans"/>
                <a:cs typeface="Gill Sans"/>
                <a:sym typeface="Gill Sans"/>
              </a:rPr>
              <a:t>: In a recipe, you first list the ingredients, then the steps to cook. It’s a clear and logical structure.</a:t>
            </a:r>
            <a:endParaRPr/>
          </a:p>
          <a:p>
            <a:pPr indent="-342900" lvl="0" marL="342900" rtl="0" algn="just">
              <a:spcBef>
                <a:spcPts val="1000"/>
              </a:spcBef>
              <a:spcAft>
                <a:spcPts val="0"/>
              </a:spcAft>
              <a:buSzPts val="2800"/>
              <a:buChar char="🠶"/>
            </a:pPr>
            <a:r>
              <a:rPr b="1" lang="en-IN" sz="2800">
                <a:latin typeface="Gill Sans"/>
                <a:ea typeface="Gill Sans"/>
                <a:cs typeface="Gill Sans"/>
                <a:sym typeface="Gill Sans"/>
              </a:rPr>
              <a:t>Place Important Items Consistently</a:t>
            </a:r>
            <a:r>
              <a:rPr lang="en-IN" sz="2800">
                <a:latin typeface="Gill Sans"/>
                <a:ea typeface="Gill Sans"/>
                <a:cs typeface="Gill Sans"/>
                <a:sym typeface="Gill Sans"/>
              </a:rPr>
              <a:t>:</a:t>
            </a:r>
            <a:endParaRPr/>
          </a:p>
          <a:p>
            <a:pPr indent="-342900" lvl="0" marL="342900" rtl="0" algn="just">
              <a:spcBef>
                <a:spcPts val="1000"/>
              </a:spcBef>
              <a:spcAft>
                <a:spcPts val="0"/>
              </a:spcAft>
              <a:buSzPts val="2800"/>
              <a:buFont typeface="Arial"/>
              <a:buChar char="•"/>
            </a:pPr>
            <a:r>
              <a:rPr b="1" lang="en-IN" sz="2800">
                <a:latin typeface="Gill Sans"/>
                <a:ea typeface="Gill Sans"/>
                <a:cs typeface="Gill Sans"/>
                <a:sym typeface="Gill Sans"/>
              </a:rPr>
              <a:t>Explanation</a:t>
            </a:r>
            <a:r>
              <a:rPr lang="en-IN" sz="2800">
                <a:latin typeface="Gill Sans"/>
                <a:ea typeface="Gill Sans"/>
                <a:cs typeface="Gill Sans"/>
                <a:sym typeface="Gill Sans"/>
              </a:rPr>
              <a:t>: Keep the location of important items the same across all pages.</a:t>
            </a:r>
            <a:endParaRPr/>
          </a:p>
          <a:p>
            <a:pPr indent="-342900" lvl="0" marL="342900" rtl="0" algn="just">
              <a:spcBef>
                <a:spcPts val="1000"/>
              </a:spcBef>
              <a:spcAft>
                <a:spcPts val="0"/>
              </a:spcAft>
              <a:buSzPts val="2800"/>
              <a:buFont typeface="Arial"/>
              <a:buChar char="•"/>
            </a:pPr>
            <a:r>
              <a:rPr b="1" lang="en-IN" sz="2800">
                <a:latin typeface="Gill Sans"/>
                <a:ea typeface="Gill Sans"/>
                <a:cs typeface="Gill Sans"/>
                <a:sym typeface="Gill Sans"/>
              </a:rPr>
              <a:t>Example</a:t>
            </a:r>
            <a:r>
              <a:rPr lang="en-IN" sz="2800">
                <a:latin typeface="Gill Sans"/>
                <a:ea typeface="Gill Sans"/>
                <a:cs typeface="Gill Sans"/>
                <a:sym typeface="Gill Sans"/>
              </a:rPr>
              <a:t>: On a website, the menu should be in the same place on every page so users know where to find it.</a:t>
            </a:r>
            <a:endParaRPr/>
          </a:p>
          <a:p>
            <a:pPr indent="0" lvl="0" marL="0" rtl="0" algn="just">
              <a:spcBef>
                <a:spcPts val="1000"/>
              </a:spcBef>
              <a:spcAft>
                <a:spcPts val="0"/>
              </a:spcAft>
              <a:buSzPts val="2800"/>
              <a:buNone/>
            </a:pPr>
            <a:r>
              <a:t/>
            </a:r>
            <a:endParaRPr sz="2800">
              <a:latin typeface="Gill Sans"/>
              <a:ea typeface="Gill Sans"/>
              <a:cs typeface="Gill Sans"/>
              <a:sym typeface="Gill Sans"/>
            </a:endParaRPr>
          </a:p>
        </p:txBody>
      </p:sp>
      <p:sp>
        <p:nvSpPr>
          <p:cNvPr id="361" name="Google Shape;361;p46"/>
          <p:cNvSpPr txBox="1"/>
          <p:nvPr/>
        </p:nvSpPr>
        <p:spPr>
          <a:xfrm>
            <a:off x="18135600" y="-2190750"/>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0"/>
          <p:cNvSpPr txBox="1"/>
          <p:nvPr>
            <p:ph type="title"/>
          </p:nvPr>
        </p:nvSpPr>
        <p:spPr>
          <a:xfrm>
            <a:off x="2031222" y="-11793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200"/>
              <a:buFont typeface="Gill Sans"/>
              <a:buNone/>
            </a:pPr>
            <a:r>
              <a:rPr lang="en-IN" sz="3200">
                <a:latin typeface="Gill Sans"/>
                <a:ea typeface="Gill Sans"/>
                <a:cs typeface="Gill Sans"/>
                <a:sym typeface="Gill Sans"/>
              </a:rPr>
              <a:t>3.1 A</a:t>
            </a:r>
            <a:r>
              <a:rPr lang="en-IN" sz="4000">
                <a:latin typeface="Gill Sans"/>
                <a:ea typeface="Gill Sans"/>
                <a:cs typeface="Gill Sans"/>
                <a:sym typeface="Gill Sans"/>
              </a:rPr>
              <a:t> test for a good design</a:t>
            </a:r>
            <a:br>
              <a:rPr lang="en-IN" sz="3200">
                <a:latin typeface="Gill Sans"/>
                <a:ea typeface="Gill Sans"/>
                <a:cs typeface="Gill Sans"/>
                <a:sym typeface="Gill Sans"/>
              </a:rPr>
            </a:br>
            <a:endParaRPr sz="3200">
              <a:latin typeface="Gill Sans"/>
              <a:ea typeface="Gill Sans"/>
              <a:cs typeface="Gill Sans"/>
              <a:sym typeface="Gill Sans"/>
            </a:endParaRPr>
          </a:p>
        </p:txBody>
      </p:sp>
      <p:sp>
        <p:nvSpPr>
          <p:cNvPr id="181" name="Google Shape;181;p20"/>
          <p:cNvSpPr txBox="1"/>
          <p:nvPr>
            <p:ph idx="1" type="body"/>
          </p:nvPr>
        </p:nvSpPr>
        <p:spPr>
          <a:xfrm>
            <a:off x="1779314" y="574766"/>
            <a:ext cx="8915400" cy="5760719"/>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rtl="0" algn="l">
              <a:spcBef>
                <a:spcPts val="0"/>
              </a:spcBef>
              <a:spcAft>
                <a:spcPts val="0"/>
              </a:spcAft>
              <a:buSzPct val="100000"/>
              <a:buChar char="🠶"/>
            </a:pPr>
            <a:r>
              <a:rPr b="1" lang="en-IN" sz="2400">
                <a:latin typeface="Gill Sans"/>
                <a:ea typeface="Gill Sans"/>
                <a:cs typeface="Gill Sans"/>
                <a:sym typeface="Gill Sans"/>
              </a:rPr>
              <a:t>Identify Elements without Reading Words:</a:t>
            </a:r>
            <a:endParaRPr sz="2400">
              <a:latin typeface="Gill Sans"/>
              <a:ea typeface="Gill Sans"/>
              <a:cs typeface="Gill Sans"/>
              <a:sym typeface="Gill Sans"/>
            </a:endParaRPr>
          </a:p>
          <a:p>
            <a:pPr indent="-342900" lvl="0" marL="342900" rtl="0" algn="l">
              <a:spcBef>
                <a:spcPts val="1000"/>
              </a:spcBef>
              <a:spcAft>
                <a:spcPts val="0"/>
              </a:spcAft>
              <a:buSzPct val="100000"/>
              <a:buFont typeface="Arial"/>
              <a:buChar char="•"/>
            </a:pPr>
            <a:r>
              <a:rPr lang="en-IN" sz="2400">
                <a:latin typeface="Gill Sans"/>
                <a:ea typeface="Gill Sans"/>
                <a:cs typeface="Gill Sans"/>
                <a:sym typeface="Gill Sans"/>
              </a:rPr>
              <a:t>Good design allows you to recognize elements (like titles, buttons, and headings) without reading the words.</a:t>
            </a:r>
            <a:endParaRPr/>
          </a:p>
          <a:p>
            <a:pPr indent="-342900" lvl="0" marL="342900" rtl="0" algn="l">
              <a:spcBef>
                <a:spcPts val="1000"/>
              </a:spcBef>
              <a:spcAft>
                <a:spcPts val="0"/>
              </a:spcAft>
              <a:buSzPct val="100000"/>
              <a:buChar char="🠶"/>
            </a:pPr>
            <a:r>
              <a:rPr b="1" lang="en-IN" sz="2400">
                <a:latin typeface="Gill Sans"/>
                <a:ea typeface="Gill Sans"/>
                <a:cs typeface="Gill Sans"/>
                <a:sym typeface="Gill Sans"/>
              </a:rPr>
              <a:t>Importance of Visual Cues:</a:t>
            </a:r>
            <a:endParaRPr sz="2400">
              <a:latin typeface="Gill Sans"/>
              <a:ea typeface="Gill Sans"/>
              <a:cs typeface="Gill Sans"/>
              <a:sym typeface="Gill Sans"/>
            </a:endParaRPr>
          </a:p>
          <a:p>
            <a:pPr indent="-342900" lvl="0" marL="342900" rtl="0" algn="l">
              <a:spcBef>
                <a:spcPts val="1000"/>
              </a:spcBef>
              <a:spcAft>
                <a:spcPts val="0"/>
              </a:spcAft>
              <a:buSzPct val="100000"/>
              <a:buFont typeface="Arial"/>
              <a:buChar char="•"/>
            </a:pPr>
            <a:r>
              <a:rPr lang="en-IN" sz="2400">
                <a:latin typeface="Gill Sans"/>
                <a:ea typeface="Gill Sans"/>
                <a:cs typeface="Gill Sans"/>
                <a:sym typeface="Gill Sans"/>
              </a:rPr>
              <a:t>Visual cues help you quickly find what you're looking for. They make navigation easier and reduce confusion.</a:t>
            </a:r>
            <a:endParaRPr/>
          </a:p>
          <a:p>
            <a:pPr indent="-342900" lvl="0" marL="342900" rtl="0" algn="l">
              <a:spcBef>
                <a:spcPts val="1000"/>
              </a:spcBef>
              <a:spcAft>
                <a:spcPts val="0"/>
              </a:spcAft>
              <a:buSzPct val="100000"/>
              <a:buChar char="🠶"/>
            </a:pPr>
            <a:r>
              <a:rPr b="1" lang="en-IN" sz="2400">
                <a:latin typeface="Gill Sans"/>
                <a:ea typeface="Gill Sans"/>
                <a:cs typeface="Gill Sans"/>
                <a:sym typeface="Gill Sans"/>
              </a:rPr>
              <a:t>Consequences of Poor Design:</a:t>
            </a:r>
            <a:endParaRPr sz="2400">
              <a:latin typeface="Gill Sans"/>
              <a:ea typeface="Gill Sans"/>
              <a:cs typeface="Gill Sans"/>
              <a:sym typeface="Gill Sans"/>
            </a:endParaRPr>
          </a:p>
          <a:p>
            <a:pPr indent="-342900" lvl="0" marL="342900" rtl="0" algn="l">
              <a:spcBef>
                <a:spcPts val="1000"/>
              </a:spcBef>
              <a:spcAft>
                <a:spcPts val="0"/>
              </a:spcAft>
              <a:buSzPct val="100000"/>
              <a:buFont typeface="Arial"/>
              <a:buChar char="•"/>
            </a:pPr>
            <a:r>
              <a:rPr lang="en-IN" sz="2400">
                <a:latin typeface="Gill Sans"/>
                <a:ea typeface="Gill Sans"/>
                <a:cs typeface="Gill Sans"/>
                <a:sym typeface="Gill Sans"/>
              </a:rPr>
              <a:t>If everything looked the same and moved around every day, finding anything would be a hassle.</a:t>
            </a:r>
            <a:endParaRPr/>
          </a:p>
          <a:p>
            <a:pPr indent="-342900" lvl="0" marL="342900" rtl="0" algn="l">
              <a:spcBef>
                <a:spcPts val="1000"/>
              </a:spcBef>
              <a:spcAft>
                <a:spcPts val="0"/>
              </a:spcAft>
              <a:buSzPct val="100000"/>
              <a:buChar char="🠶"/>
            </a:pPr>
            <a:r>
              <a:rPr b="1" lang="en-IN" sz="2400">
                <a:latin typeface="Gill Sans"/>
                <a:ea typeface="Gill Sans"/>
                <a:cs typeface="Gill Sans"/>
                <a:sym typeface="Gill Sans"/>
              </a:rPr>
              <a:t>Good Design Practices:</a:t>
            </a:r>
            <a:endParaRPr sz="2400">
              <a:latin typeface="Gill Sans"/>
              <a:ea typeface="Gill Sans"/>
              <a:cs typeface="Gill Sans"/>
              <a:sym typeface="Gill Sans"/>
            </a:endParaRPr>
          </a:p>
          <a:p>
            <a:pPr indent="-342900" lvl="0" marL="342900" rtl="0" algn="l">
              <a:spcBef>
                <a:spcPts val="1000"/>
              </a:spcBef>
              <a:spcAft>
                <a:spcPts val="0"/>
              </a:spcAft>
              <a:buSzPct val="100000"/>
              <a:buFont typeface="Arial"/>
              <a:buChar char="•"/>
            </a:pPr>
            <a:r>
              <a:rPr lang="en-IN" sz="2400">
                <a:latin typeface="Gill Sans"/>
                <a:ea typeface="Gill Sans"/>
                <a:cs typeface="Gill Sans"/>
                <a:sym typeface="Gill Sans"/>
              </a:rPr>
              <a:t>Use different sizes and styles for text.</a:t>
            </a:r>
            <a:endParaRPr/>
          </a:p>
          <a:p>
            <a:pPr indent="-342900" lvl="0" marL="342900" rtl="0" algn="l">
              <a:spcBef>
                <a:spcPts val="1000"/>
              </a:spcBef>
              <a:spcAft>
                <a:spcPts val="0"/>
              </a:spcAft>
              <a:buSzPct val="100000"/>
              <a:buFont typeface="Arial"/>
              <a:buChar char="•"/>
            </a:pPr>
            <a:r>
              <a:rPr lang="en-IN" sz="2400">
                <a:latin typeface="Gill Sans"/>
                <a:ea typeface="Gill Sans"/>
                <a:cs typeface="Gill Sans"/>
                <a:sym typeface="Gill Sans"/>
              </a:rPr>
              <a:t>Keep important elements in consistent places.</a:t>
            </a:r>
            <a:endParaRPr/>
          </a:p>
          <a:p>
            <a:pPr indent="-342900" lvl="0" marL="342900" rtl="0" algn="l">
              <a:spcBef>
                <a:spcPts val="1000"/>
              </a:spcBef>
              <a:spcAft>
                <a:spcPts val="0"/>
              </a:spcAft>
              <a:buSzPct val="100000"/>
              <a:buFont typeface="Arial"/>
              <a:buChar char="•"/>
            </a:pPr>
            <a:r>
              <a:rPr lang="en-IN" sz="2400">
                <a:latin typeface="Gill Sans"/>
                <a:ea typeface="Gill Sans"/>
                <a:cs typeface="Gill Sans"/>
                <a:sym typeface="Gill Sans"/>
              </a:rPr>
              <a:t>Use white space effectively to separate elements.</a:t>
            </a:r>
            <a:endParaRPr/>
          </a:p>
          <a:p>
            <a:pPr indent="-342900" lvl="0" marL="342900" rtl="0" algn="l">
              <a:spcBef>
                <a:spcPts val="1000"/>
              </a:spcBef>
              <a:spcAft>
                <a:spcPts val="0"/>
              </a:spcAft>
              <a:buSzPct val="100000"/>
              <a:buFont typeface="Arial"/>
              <a:buChar char="•"/>
            </a:pPr>
            <a:r>
              <a:rPr lang="en-IN" sz="2400">
                <a:latin typeface="Gill Sans"/>
                <a:ea typeface="Gill Sans"/>
                <a:cs typeface="Gill Sans"/>
                <a:sym typeface="Gill Sans"/>
              </a:rPr>
              <a:t>Group related items together.</a:t>
            </a:r>
            <a:endParaRPr/>
          </a:p>
          <a:p>
            <a:pPr indent="-237172" lvl="0" marL="342900" rtl="0" algn="l">
              <a:spcBef>
                <a:spcPts val="1000"/>
              </a:spcBef>
              <a:spcAft>
                <a:spcPts val="0"/>
              </a:spcAft>
              <a:buSzPct val="10000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47"/>
          <p:cNvSpPr txBox="1"/>
          <p:nvPr>
            <p:ph type="title"/>
          </p:nvPr>
        </p:nvSpPr>
        <p:spPr>
          <a:xfrm>
            <a:off x="2383920" y="130629"/>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lang="en-IN">
                <a:latin typeface="Gill Sans"/>
                <a:ea typeface="Gill Sans"/>
                <a:cs typeface="Gill Sans"/>
                <a:sym typeface="Gill Sans"/>
              </a:rPr>
              <a:t>3.2.1 Ordering of  Web pages</a:t>
            </a:r>
            <a:endParaRPr>
              <a:latin typeface="Gill Sans"/>
              <a:ea typeface="Gill Sans"/>
              <a:cs typeface="Gill Sans"/>
              <a:sym typeface="Gill Sans"/>
            </a:endParaRPr>
          </a:p>
        </p:txBody>
      </p:sp>
      <p:sp>
        <p:nvSpPr>
          <p:cNvPr id="368" name="Google Shape;368;p47"/>
          <p:cNvSpPr txBox="1"/>
          <p:nvPr>
            <p:ph idx="1" type="body"/>
          </p:nvPr>
        </p:nvSpPr>
        <p:spPr>
          <a:xfrm>
            <a:off x="2276792" y="705394"/>
            <a:ext cx="8915400" cy="6021977"/>
          </a:xfrm>
          <a:prstGeom prst="rect">
            <a:avLst/>
          </a:prstGeom>
          <a:noFill/>
          <a:ln>
            <a:noFill/>
          </a:ln>
        </p:spPr>
        <p:txBody>
          <a:bodyPr anchorCtr="0" anchor="t" bIns="45700" lIns="91425" spcFirstLastPara="1" rIns="91425" wrap="square" tIns="45700">
            <a:normAutofit/>
          </a:bodyPr>
          <a:lstStyle/>
          <a:p>
            <a:pPr indent="-342900" lvl="0" marL="342900" rtl="0" algn="just">
              <a:spcBef>
                <a:spcPts val="0"/>
              </a:spcBef>
              <a:spcAft>
                <a:spcPts val="0"/>
              </a:spcAft>
              <a:buSzPts val="2800"/>
              <a:buChar char="🠶"/>
            </a:pPr>
            <a:r>
              <a:rPr b="1" lang="en-IN" sz="2800">
                <a:latin typeface="Gill Sans"/>
                <a:ea typeface="Gill Sans"/>
                <a:cs typeface="Gill Sans"/>
                <a:sym typeface="Gill Sans"/>
              </a:rPr>
              <a:t>Facilitate Scanning</a:t>
            </a:r>
            <a:r>
              <a:rPr lang="en-IN" sz="2800">
                <a:latin typeface="Gill Sans"/>
                <a:ea typeface="Gill Sans"/>
                <a:cs typeface="Gill Sans"/>
                <a:sym typeface="Gill Sans"/>
              </a:rPr>
              <a:t>:</a:t>
            </a:r>
            <a:endParaRPr/>
          </a:p>
          <a:p>
            <a:pPr indent="-342900" lvl="0" marL="342900" rtl="0" algn="just">
              <a:spcBef>
                <a:spcPts val="1000"/>
              </a:spcBef>
              <a:spcAft>
                <a:spcPts val="0"/>
              </a:spcAft>
              <a:buSzPts val="2800"/>
              <a:buFont typeface="Arial"/>
              <a:buChar char="•"/>
            </a:pPr>
            <a:r>
              <a:rPr lang="en-IN" sz="2800">
                <a:latin typeface="Gill Sans"/>
                <a:ea typeface="Gill Sans"/>
                <a:cs typeface="Gill Sans"/>
                <a:sym typeface="Gill Sans"/>
              </a:rPr>
              <a:t>Design the page so users can quickly scan and find what they need.</a:t>
            </a:r>
            <a:endParaRPr/>
          </a:p>
          <a:p>
            <a:pPr indent="-342900" lvl="0" marL="342900" rtl="0" algn="just">
              <a:spcBef>
                <a:spcPts val="1000"/>
              </a:spcBef>
              <a:spcAft>
                <a:spcPts val="0"/>
              </a:spcAft>
              <a:buSzPts val="2800"/>
              <a:buFont typeface="Arial"/>
              <a:buChar char="•"/>
            </a:pPr>
            <a:r>
              <a:rPr b="1" lang="en-IN" sz="2800">
                <a:latin typeface="Gill Sans"/>
                <a:ea typeface="Gill Sans"/>
                <a:cs typeface="Gill Sans"/>
                <a:sym typeface="Gill Sans"/>
              </a:rPr>
              <a:t>Example</a:t>
            </a:r>
            <a:r>
              <a:rPr lang="en-IN" sz="2800">
                <a:latin typeface="Gill Sans"/>
                <a:ea typeface="Gill Sans"/>
                <a:cs typeface="Gill Sans"/>
                <a:sym typeface="Gill Sans"/>
              </a:rPr>
              <a:t>: Use headings, bullet points, and short paragraphs to make information easy to skim through.</a:t>
            </a:r>
            <a:endParaRPr/>
          </a:p>
          <a:p>
            <a:pPr indent="-342900" lvl="0" marL="342900" rtl="0" algn="just">
              <a:spcBef>
                <a:spcPts val="1000"/>
              </a:spcBef>
              <a:spcAft>
                <a:spcPts val="0"/>
              </a:spcAft>
              <a:buSzPts val="2800"/>
              <a:buChar char="🠶"/>
            </a:pPr>
            <a:r>
              <a:rPr b="1" lang="en-IN" sz="2800">
                <a:latin typeface="Gill Sans"/>
                <a:ea typeface="Gill Sans"/>
                <a:cs typeface="Gill Sans"/>
                <a:sym typeface="Gill Sans"/>
              </a:rPr>
              <a:t>Structure for Easy Comparison</a:t>
            </a:r>
            <a:r>
              <a:rPr lang="en-IN" sz="2800">
                <a:latin typeface="Gill Sans"/>
                <a:ea typeface="Gill Sans"/>
                <a:cs typeface="Gill Sans"/>
                <a:sym typeface="Gill Sans"/>
              </a:rPr>
              <a:t>:</a:t>
            </a:r>
            <a:endParaRPr/>
          </a:p>
          <a:p>
            <a:pPr indent="-342900" lvl="0" marL="342900" rtl="0" algn="just">
              <a:spcBef>
                <a:spcPts val="1000"/>
              </a:spcBef>
              <a:spcAft>
                <a:spcPts val="0"/>
              </a:spcAft>
              <a:buSzPts val="2800"/>
              <a:buFont typeface="Arial"/>
              <a:buChar char="•"/>
            </a:pPr>
            <a:r>
              <a:rPr lang="en-IN" sz="2800">
                <a:latin typeface="Gill Sans"/>
                <a:ea typeface="Gill Sans"/>
                <a:cs typeface="Gill Sans"/>
                <a:sym typeface="Gill Sans"/>
              </a:rPr>
              <a:t>Place related items close together so they can be easily compared.</a:t>
            </a:r>
            <a:endParaRPr/>
          </a:p>
          <a:p>
            <a:pPr indent="-342900" lvl="0" marL="342900" rtl="0" algn="just">
              <a:spcBef>
                <a:spcPts val="1000"/>
              </a:spcBef>
              <a:spcAft>
                <a:spcPts val="0"/>
              </a:spcAft>
              <a:buSzPts val="2800"/>
              <a:buFont typeface="Arial"/>
              <a:buChar char="•"/>
            </a:pPr>
            <a:r>
              <a:rPr b="1" lang="en-IN" sz="2800">
                <a:latin typeface="Gill Sans"/>
                <a:ea typeface="Gill Sans"/>
                <a:cs typeface="Gill Sans"/>
                <a:sym typeface="Gill Sans"/>
              </a:rPr>
              <a:t>Example</a:t>
            </a:r>
            <a:r>
              <a:rPr lang="en-IN" sz="2800">
                <a:latin typeface="Gill Sans"/>
                <a:ea typeface="Gill Sans"/>
                <a:cs typeface="Gill Sans"/>
                <a:sym typeface="Gill Sans"/>
              </a:rPr>
              <a:t>: In an online store, show similar products side by side for easy comparison.</a:t>
            </a:r>
            <a:endParaRPr/>
          </a:p>
          <a:p>
            <a:pPr indent="0" lvl="0" marL="0" rtl="0" algn="just">
              <a:spcBef>
                <a:spcPts val="1000"/>
              </a:spcBef>
              <a:spcAft>
                <a:spcPts val="0"/>
              </a:spcAft>
              <a:buSzPts val="2800"/>
              <a:buNone/>
            </a:pPr>
            <a:r>
              <a:t/>
            </a:r>
            <a:endParaRPr sz="2800">
              <a:latin typeface="Gill Sans"/>
              <a:ea typeface="Gill Sans"/>
              <a:cs typeface="Gill Sans"/>
              <a:sym typeface="Gill Sans"/>
            </a:endParaRPr>
          </a:p>
        </p:txBody>
      </p:sp>
      <p:sp>
        <p:nvSpPr>
          <p:cNvPr id="369" name="Google Shape;369;p47"/>
          <p:cNvSpPr txBox="1"/>
          <p:nvPr/>
        </p:nvSpPr>
        <p:spPr>
          <a:xfrm>
            <a:off x="18135600" y="-2190750"/>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48"/>
          <p:cNvSpPr txBox="1"/>
          <p:nvPr>
            <p:ph type="title"/>
          </p:nvPr>
        </p:nvSpPr>
        <p:spPr>
          <a:xfrm>
            <a:off x="2383920" y="130629"/>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lang="en-IN">
                <a:latin typeface="Gill Sans"/>
                <a:ea typeface="Gill Sans"/>
                <a:cs typeface="Gill Sans"/>
                <a:sym typeface="Gill Sans"/>
              </a:rPr>
              <a:t>3.3 </a:t>
            </a:r>
            <a:r>
              <a:rPr lang="en-IN" sz="3200">
                <a:solidFill>
                  <a:srgbClr val="3F3F3F"/>
                </a:solidFill>
                <a:latin typeface="Gill Sans"/>
                <a:ea typeface="Gill Sans"/>
                <a:cs typeface="Gill Sans"/>
                <a:sym typeface="Gill Sans"/>
              </a:rPr>
              <a:t>Navigation and Flow </a:t>
            </a:r>
            <a:br>
              <a:rPr lang="en-IN"/>
            </a:br>
            <a:endParaRPr>
              <a:latin typeface="Gill Sans"/>
              <a:ea typeface="Gill Sans"/>
              <a:cs typeface="Gill Sans"/>
              <a:sym typeface="Gill Sans"/>
            </a:endParaRPr>
          </a:p>
        </p:txBody>
      </p:sp>
      <p:sp>
        <p:nvSpPr>
          <p:cNvPr id="376" name="Google Shape;376;p48"/>
          <p:cNvSpPr txBox="1"/>
          <p:nvPr>
            <p:ph idx="1" type="body"/>
          </p:nvPr>
        </p:nvSpPr>
        <p:spPr>
          <a:xfrm>
            <a:off x="2276792" y="705394"/>
            <a:ext cx="8915400" cy="6021977"/>
          </a:xfrm>
          <a:prstGeom prst="rect">
            <a:avLst/>
          </a:prstGeom>
          <a:noFill/>
          <a:ln>
            <a:noFill/>
          </a:ln>
        </p:spPr>
        <p:txBody>
          <a:bodyPr anchorCtr="0" anchor="t" bIns="45700" lIns="91425" spcFirstLastPara="1" rIns="91425" wrap="square" tIns="45700">
            <a:normAutofit fontScale="92500"/>
          </a:bodyPr>
          <a:lstStyle/>
          <a:p>
            <a:pPr indent="-342900" lvl="0" marL="342900" rtl="0" algn="just">
              <a:spcBef>
                <a:spcPts val="0"/>
              </a:spcBef>
              <a:spcAft>
                <a:spcPts val="0"/>
              </a:spcAft>
              <a:buSzPct val="100000"/>
              <a:buChar char="🠶"/>
            </a:pPr>
            <a:r>
              <a:rPr b="1" lang="en-IN" sz="2400">
                <a:latin typeface="Gill Sans"/>
                <a:ea typeface="Gill Sans"/>
                <a:cs typeface="Gill Sans"/>
                <a:sym typeface="Gill Sans"/>
              </a:rPr>
              <a:t>Provide an Ordering of Screen Information and Elements</a:t>
            </a:r>
            <a:endParaRPr/>
          </a:p>
          <a:p>
            <a:pPr indent="0" lvl="0" marL="0" rtl="0" algn="just">
              <a:spcBef>
                <a:spcPts val="1000"/>
              </a:spcBef>
              <a:spcAft>
                <a:spcPts val="0"/>
              </a:spcAft>
              <a:buSzPct val="100000"/>
              <a:buNone/>
            </a:pPr>
            <a:r>
              <a:rPr b="1" lang="en-IN" sz="2400">
                <a:latin typeface="Gill Sans"/>
                <a:ea typeface="Gill Sans"/>
                <a:cs typeface="Gill Sans"/>
                <a:sym typeface="Gill Sans"/>
              </a:rPr>
              <a:t>1.Is rhythmic, guiding a person’s eye through the display</a:t>
            </a:r>
            <a:endParaRPr sz="2400">
              <a:latin typeface="Gill Sans"/>
              <a:ea typeface="Gill Sans"/>
              <a:cs typeface="Gill Sans"/>
              <a:sym typeface="Gill Sans"/>
            </a:endParaRPr>
          </a:p>
          <a:p>
            <a:pPr indent="-342900" lvl="0" marL="342900" rtl="0" algn="just">
              <a:spcBef>
                <a:spcPts val="1000"/>
              </a:spcBef>
              <a:spcAft>
                <a:spcPts val="0"/>
              </a:spcAft>
              <a:buSzPct val="100000"/>
              <a:buFont typeface="Arial"/>
              <a:buChar char="•"/>
            </a:pPr>
            <a:r>
              <a:rPr b="1" lang="en-IN" sz="2400">
                <a:latin typeface="Gill Sans"/>
                <a:ea typeface="Gill Sans"/>
                <a:cs typeface="Gill Sans"/>
                <a:sym typeface="Gill Sans"/>
              </a:rPr>
              <a:t>Example</a:t>
            </a:r>
            <a:r>
              <a:rPr lang="en-IN" sz="2400">
                <a:latin typeface="Gill Sans"/>
                <a:ea typeface="Gill Sans"/>
                <a:cs typeface="Gill Sans"/>
                <a:sym typeface="Gill Sans"/>
              </a:rPr>
              <a:t>: Imagine a website with a header, body, and footer. The header has a large, bold title, followed by a smaller subtitle, and then the main content. This creates a rhythm that guides the eye naturally from top to bottom.</a:t>
            </a:r>
            <a:endParaRPr/>
          </a:p>
          <a:p>
            <a:pPr indent="0" lvl="0" marL="0" rtl="0" algn="just">
              <a:spcBef>
                <a:spcPts val="1000"/>
              </a:spcBef>
              <a:spcAft>
                <a:spcPts val="0"/>
              </a:spcAft>
              <a:buSzPct val="100000"/>
              <a:buNone/>
            </a:pPr>
            <a:r>
              <a:rPr b="1" lang="en-IN" sz="2400">
                <a:latin typeface="Gill Sans"/>
                <a:ea typeface="Gill Sans"/>
                <a:cs typeface="Gill Sans"/>
                <a:sym typeface="Gill Sans"/>
              </a:rPr>
              <a:t>2. Encourages natural movement sequences</a:t>
            </a:r>
            <a:endParaRPr sz="2400">
              <a:latin typeface="Gill Sans"/>
              <a:ea typeface="Gill Sans"/>
              <a:cs typeface="Gill Sans"/>
              <a:sym typeface="Gill Sans"/>
            </a:endParaRPr>
          </a:p>
          <a:p>
            <a:pPr indent="-342900" lvl="0" marL="342900" rtl="0" algn="just">
              <a:spcBef>
                <a:spcPts val="1000"/>
              </a:spcBef>
              <a:spcAft>
                <a:spcPts val="0"/>
              </a:spcAft>
              <a:buSzPct val="100000"/>
              <a:buFont typeface="Arial"/>
              <a:buChar char="•"/>
            </a:pPr>
            <a:r>
              <a:rPr b="1" lang="en-IN" sz="2400">
                <a:latin typeface="Gill Sans"/>
                <a:ea typeface="Gill Sans"/>
                <a:cs typeface="Gill Sans"/>
                <a:sym typeface="Gill Sans"/>
              </a:rPr>
              <a:t>Example</a:t>
            </a:r>
            <a:r>
              <a:rPr lang="en-IN" sz="2400">
                <a:latin typeface="Gill Sans"/>
                <a:ea typeface="Gill Sans"/>
                <a:cs typeface="Gill Sans"/>
                <a:sym typeface="Gill Sans"/>
              </a:rPr>
              <a:t>: On an e-commerce website, the user’s journey might start with a search bar at the top, followed by search results, and ending with a “Buy Now” button. This sequence mimics the natural thought process of searching, finding, and purchasing.</a:t>
            </a:r>
            <a:endParaRPr/>
          </a:p>
          <a:p>
            <a:pPr indent="0" lvl="0" marL="0" rtl="0" algn="just">
              <a:spcBef>
                <a:spcPts val="1000"/>
              </a:spcBef>
              <a:spcAft>
                <a:spcPts val="0"/>
              </a:spcAft>
              <a:buSzPct val="100000"/>
              <a:buNone/>
            </a:pPr>
            <a:r>
              <a:rPr b="1" lang="en-IN" sz="2400">
                <a:latin typeface="Gill Sans"/>
                <a:ea typeface="Gill Sans"/>
                <a:cs typeface="Gill Sans"/>
                <a:sym typeface="Gill Sans"/>
              </a:rPr>
              <a:t>3. Minimizes pointer and eye movement distances</a:t>
            </a:r>
            <a:endParaRPr sz="2400">
              <a:latin typeface="Gill Sans"/>
              <a:ea typeface="Gill Sans"/>
              <a:cs typeface="Gill Sans"/>
              <a:sym typeface="Gill Sans"/>
            </a:endParaRPr>
          </a:p>
          <a:p>
            <a:pPr indent="-342900" lvl="0" marL="342900" rtl="0" algn="just">
              <a:spcBef>
                <a:spcPts val="1000"/>
              </a:spcBef>
              <a:spcAft>
                <a:spcPts val="0"/>
              </a:spcAft>
              <a:buSzPct val="100000"/>
              <a:buFont typeface="Arial"/>
              <a:buChar char="•"/>
            </a:pPr>
            <a:r>
              <a:rPr b="1" lang="en-IN" sz="2400">
                <a:latin typeface="Gill Sans"/>
                <a:ea typeface="Gill Sans"/>
                <a:cs typeface="Gill Sans"/>
                <a:sym typeface="Gill Sans"/>
              </a:rPr>
              <a:t>Example</a:t>
            </a:r>
            <a:r>
              <a:rPr lang="en-IN" sz="2400">
                <a:latin typeface="Gill Sans"/>
                <a:ea typeface="Gill Sans"/>
                <a:cs typeface="Gill Sans"/>
                <a:sym typeface="Gill Sans"/>
              </a:rPr>
              <a:t>: In a form, place the “Submit” button directly below the input fields rather than at the bottom of the page. This reduces the distance the pointer and eyes need to travel, making the form easier to complete.</a:t>
            </a:r>
            <a:endParaRPr/>
          </a:p>
        </p:txBody>
      </p:sp>
      <p:sp>
        <p:nvSpPr>
          <p:cNvPr id="377" name="Google Shape;377;p48"/>
          <p:cNvSpPr txBox="1"/>
          <p:nvPr/>
        </p:nvSpPr>
        <p:spPr>
          <a:xfrm>
            <a:off x="18135600" y="-2190750"/>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49"/>
          <p:cNvSpPr txBox="1"/>
          <p:nvPr>
            <p:ph type="title"/>
          </p:nvPr>
        </p:nvSpPr>
        <p:spPr>
          <a:xfrm>
            <a:off x="2383920" y="130629"/>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lang="en-IN">
                <a:latin typeface="Gill Sans"/>
                <a:ea typeface="Gill Sans"/>
                <a:cs typeface="Gill Sans"/>
                <a:sym typeface="Gill Sans"/>
              </a:rPr>
              <a:t>3.3 </a:t>
            </a:r>
            <a:r>
              <a:rPr lang="en-IN" sz="3200">
                <a:solidFill>
                  <a:srgbClr val="3F3F3F"/>
                </a:solidFill>
                <a:latin typeface="Gill Sans"/>
                <a:ea typeface="Gill Sans"/>
                <a:cs typeface="Gill Sans"/>
                <a:sym typeface="Gill Sans"/>
              </a:rPr>
              <a:t>Navigation and Flow </a:t>
            </a:r>
            <a:br>
              <a:rPr lang="en-IN"/>
            </a:br>
            <a:endParaRPr>
              <a:latin typeface="Gill Sans"/>
              <a:ea typeface="Gill Sans"/>
              <a:cs typeface="Gill Sans"/>
              <a:sym typeface="Gill Sans"/>
            </a:endParaRPr>
          </a:p>
        </p:txBody>
      </p:sp>
      <p:sp>
        <p:nvSpPr>
          <p:cNvPr id="384" name="Google Shape;384;p49"/>
          <p:cNvSpPr txBox="1"/>
          <p:nvPr>
            <p:ph idx="1" type="body"/>
          </p:nvPr>
        </p:nvSpPr>
        <p:spPr>
          <a:xfrm>
            <a:off x="2276792" y="705394"/>
            <a:ext cx="8915400" cy="6021977"/>
          </a:xfrm>
          <a:prstGeom prst="rect">
            <a:avLst/>
          </a:prstGeom>
          <a:noFill/>
          <a:ln>
            <a:noFill/>
          </a:ln>
        </p:spPr>
        <p:txBody>
          <a:bodyPr anchorCtr="0" anchor="t" bIns="45700" lIns="91425" spcFirstLastPara="1" rIns="91425" wrap="square" tIns="45700">
            <a:normAutofit/>
          </a:bodyPr>
          <a:lstStyle/>
          <a:p>
            <a:pPr indent="-342900" lvl="0" marL="342900" rtl="0" algn="just">
              <a:spcBef>
                <a:spcPts val="0"/>
              </a:spcBef>
              <a:spcAft>
                <a:spcPts val="0"/>
              </a:spcAft>
              <a:buSzPts val="2400"/>
              <a:buChar char="🠶"/>
            </a:pPr>
            <a:r>
              <a:rPr b="1" lang="en-IN" sz="2400">
                <a:latin typeface="Gill Sans"/>
                <a:ea typeface="Gill Sans"/>
                <a:cs typeface="Gill Sans"/>
                <a:sym typeface="Gill Sans"/>
              </a:rPr>
              <a:t>Locate the Most Important and Most Frequently Used Elements or Controls at the Top Left</a:t>
            </a:r>
            <a:endParaRPr/>
          </a:p>
          <a:p>
            <a:pPr indent="-342900" lvl="0" marL="342900" rtl="0" algn="just">
              <a:spcBef>
                <a:spcPts val="1000"/>
              </a:spcBef>
              <a:spcAft>
                <a:spcPts val="0"/>
              </a:spcAft>
              <a:buSzPts val="2400"/>
              <a:buFont typeface="Arial"/>
              <a:buChar char="•"/>
            </a:pPr>
            <a:r>
              <a:rPr b="1" lang="en-IN" sz="2400">
                <a:latin typeface="Gill Sans"/>
                <a:ea typeface="Gill Sans"/>
                <a:cs typeface="Gill Sans"/>
                <a:sym typeface="Gill Sans"/>
              </a:rPr>
              <a:t>Example</a:t>
            </a:r>
            <a:r>
              <a:rPr lang="en-IN" sz="2400">
                <a:latin typeface="Gill Sans"/>
                <a:ea typeface="Gill Sans"/>
                <a:cs typeface="Gill Sans"/>
                <a:sym typeface="Gill Sans"/>
              </a:rPr>
              <a:t>: On a dashboard, place the main navigation menu at the top left. This is where users often start looking, making it easy to find and use frequently accessed features.</a:t>
            </a:r>
            <a:endParaRPr/>
          </a:p>
          <a:p>
            <a:pPr indent="-342900" lvl="0" marL="342900" rtl="0" algn="just">
              <a:spcBef>
                <a:spcPts val="1000"/>
              </a:spcBef>
              <a:spcAft>
                <a:spcPts val="0"/>
              </a:spcAft>
              <a:buSzPts val="2400"/>
              <a:buChar char="🠶"/>
            </a:pPr>
            <a:r>
              <a:rPr b="1" lang="en-IN" sz="2400">
                <a:latin typeface="Gill Sans"/>
                <a:ea typeface="Gill Sans"/>
                <a:cs typeface="Gill Sans"/>
                <a:sym typeface="Gill Sans"/>
              </a:rPr>
              <a:t>Maintain a Top-to-Bottom, Left-to-Right Flow</a:t>
            </a:r>
            <a:endParaRPr/>
          </a:p>
          <a:p>
            <a:pPr indent="-342900" lvl="0" marL="342900" rtl="0" algn="just">
              <a:spcBef>
                <a:spcPts val="1000"/>
              </a:spcBef>
              <a:spcAft>
                <a:spcPts val="0"/>
              </a:spcAft>
              <a:buSzPts val="2400"/>
              <a:buFont typeface="Arial"/>
              <a:buChar char="•"/>
            </a:pPr>
            <a:r>
              <a:rPr b="1" lang="en-IN" sz="2400">
                <a:latin typeface="Gill Sans"/>
                <a:ea typeface="Gill Sans"/>
                <a:cs typeface="Gill Sans"/>
                <a:sym typeface="Gill Sans"/>
              </a:rPr>
              <a:t>Example</a:t>
            </a:r>
            <a:r>
              <a:rPr lang="en-IN" sz="2400">
                <a:latin typeface="Gill Sans"/>
                <a:ea typeface="Gill Sans"/>
                <a:cs typeface="Gill Sans"/>
                <a:sym typeface="Gill Sans"/>
              </a:rPr>
              <a:t>: In a blog post, start with the title at the top, followed by the content, and then the comments section. This top-to-bottom, left-to-right layout aligns with natural reading patterns in Western cultures.</a:t>
            </a:r>
            <a:endParaRPr/>
          </a:p>
        </p:txBody>
      </p:sp>
      <p:sp>
        <p:nvSpPr>
          <p:cNvPr id="385" name="Google Shape;385;p49"/>
          <p:cNvSpPr txBox="1"/>
          <p:nvPr/>
        </p:nvSpPr>
        <p:spPr>
          <a:xfrm>
            <a:off x="18135600" y="-2190750"/>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50"/>
          <p:cNvSpPr txBox="1"/>
          <p:nvPr>
            <p:ph type="title"/>
          </p:nvPr>
        </p:nvSpPr>
        <p:spPr>
          <a:xfrm>
            <a:off x="2383920" y="130629"/>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lang="en-IN">
                <a:latin typeface="Gill Sans"/>
                <a:ea typeface="Gill Sans"/>
                <a:cs typeface="Gill Sans"/>
                <a:sym typeface="Gill Sans"/>
              </a:rPr>
              <a:t>3.3 </a:t>
            </a:r>
            <a:r>
              <a:rPr lang="en-IN" sz="3200">
                <a:solidFill>
                  <a:srgbClr val="3F3F3F"/>
                </a:solidFill>
                <a:latin typeface="Gill Sans"/>
                <a:ea typeface="Gill Sans"/>
                <a:cs typeface="Gill Sans"/>
                <a:sym typeface="Gill Sans"/>
              </a:rPr>
              <a:t>Navigation and Flow </a:t>
            </a:r>
            <a:br>
              <a:rPr lang="en-IN"/>
            </a:br>
            <a:endParaRPr>
              <a:latin typeface="Gill Sans"/>
              <a:ea typeface="Gill Sans"/>
              <a:cs typeface="Gill Sans"/>
              <a:sym typeface="Gill Sans"/>
            </a:endParaRPr>
          </a:p>
        </p:txBody>
      </p:sp>
      <p:sp>
        <p:nvSpPr>
          <p:cNvPr id="392" name="Google Shape;392;p50"/>
          <p:cNvSpPr txBox="1"/>
          <p:nvPr>
            <p:ph idx="1" type="body"/>
          </p:nvPr>
        </p:nvSpPr>
        <p:spPr>
          <a:xfrm>
            <a:off x="2276792" y="705394"/>
            <a:ext cx="8915400" cy="6021977"/>
          </a:xfrm>
          <a:prstGeom prst="rect">
            <a:avLst/>
          </a:prstGeom>
          <a:noFill/>
          <a:ln>
            <a:noFill/>
          </a:ln>
        </p:spPr>
        <p:txBody>
          <a:bodyPr anchorCtr="0" anchor="t" bIns="45700" lIns="91425" spcFirstLastPara="1" rIns="91425" wrap="square" tIns="45700">
            <a:normAutofit lnSpcReduction="10000"/>
          </a:bodyPr>
          <a:lstStyle/>
          <a:p>
            <a:pPr indent="-342900" lvl="0" marL="342900" rtl="0" algn="just">
              <a:spcBef>
                <a:spcPts val="0"/>
              </a:spcBef>
              <a:spcAft>
                <a:spcPts val="0"/>
              </a:spcAft>
              <a:buSzPts val="2400"/>
              <a:buChar char="🠶"/>
            </a:pPr>
            <a:r>
              <a:rPr b="1" lang="en-IN" sz="2400">
                <a:latin typeface="Gill Sans"/>
                <a:ea typeface="Gill Sans"/>
                <a:cs typeface="Gill Sans"/>
                <a:sym typeface="Gill Sans"/>
              </a:rPr>
              <a:t>Assist in Navigation Through a Screen</a:t>
            </a:r>
            <a:endParaRPr/>
          </a:p>
          <a:p>
            <a:pPr indent="0" lvl="0" marL="0" rtl="0" algn="just">
              <a:spcBef>
                <a:spcPts val="1000"/>
              </a:spcBef>
              <a:spcAft>
                <a:spcPts val="0"/>
              </a:spcAft>
              <a:buSzPts val="2400"/>
              <a:buNone/>
            </a:pPr>
            <a:r>
              <a:rPr b="1" lang="en-IN" sz="2400">
                <a:latin typeface="Gill Sans"/>
                <a:ea typeface="Gill Sans"/>
                <a:cs typeface="Gill Sans"/>
                <a:sym typeface="Gill Sans"/>
              </a:rPr>
              <a:t>1.Aligning elements</a:t>
            </a:r>
            <a:endParaRPr sz="2400">
              <a:latin typeface="Gill Sans"/>
              <a:ea typeface="Gill Sans"/>
              <a:cs typeface="Gill Sans"/>
              <a:sym typeface="Gill Sans"/>
            </a:endParaRPr>
          </a:p>
          <a:p>
            <a:pPr indent="-342900" lvl="0" marL="342900" rtl="0" algn="just">
              <a:spcBef>
                <a:spcPts val="1000"/>
              </a:spcBef>
              <a:spcAft>
                <a:spcPts val="0"/>
              </a:spcAft>
              <a:buSzPts val="2400"/>
              <a:buFont typeface="Arial"/>
              <a:buChar char="•"/>
            </a:pPr>
            <a:r>
              <a:rPr b="1" lang="en-IN" sz="2400">
                <a:latin typeface="Gill Sans"/>
                <a:ea typeface="Gill Sans"/>
                <a:cs typeface="Gill Sans"/>
                <a:sym typeface="Gill Sans"/>
              </a:rPr>
              <a:t>Example</a:t>
            </a:r>
            <a:r>
              <a:rPr lang="en-IN" sz="2400">
                <a:latin typeface="Gill Sans"/>
                <a:ea typeface="Gill Sans"/>
                <a:cs typeface="Gill Sans"/>
                <a:sym typeface="Gill Sans"/>
              </a:rPr>
              <a:t>: In a form, align all labels and input fields to the left. This alignment creates a clean and organized look, making it easier for users to scan and fill out the form.</a:t>
            </a:r>
            <a:endParaRPr/>
          </a:p>
          <a:p>
            <a:pPr indent="0" lvl="0" marL="0" rtl="0" algn="just">
              <a:spcBef>
                <a:spcPts val="1000"/>
              </a:spcBef>
              <a:spcAft>
                <a:spcPts val="0"/>
              </a:spcAft>
              <a:buSzPts val="2400"/>
              <a:buNone/>
            </a:pPr>
            <a:r>
              <a:rPr b="1" lang="en-IN" sz="2400">
                <a:latin typeface="Gill Sans"/>
                <a:ea typeface="Gill Sans"/>
                <a:cs typeface="Gill Sans"/>
                <a:sym typeface="Gill Sans"/>
              </a:rPr>
              <a:t>2.Grouping elements</a:t>
            </a:r>
            <a:endParaRPr sz="2400">
              <a:latin typeface="Gill Sans"/>
              <a:ea typeface="Gill Sans"/>
              <a:cs typeface="Gill Sans"/>
              <a:sym typeface="Gill Sans"/>
            </a:endParaRPr>
          </a:p>
          <a:p>
            <a:pPr indent="-342900" lvl="0" marL="342900" rtl="0" algn="just">
              <a:spcBef>
                <a:spcPts val="1000"/>
              </a:spcBef>
              <a:spcAft>
                <a:spcPts val="0"/>
              </a:spcAft>
              <a:buSzPts val="2400"/>
              <a:buFont typeface="Arial"/>
              <a:buChar char="•"/>
            </a:pPr>
            <a:r>
              <a:rPr b="1" lang="en-IN" sz="2400">
                <a:latin typeface="Gill Sans"/>
                <a:ea typeface="Gill Sans"/>
                <a:cs typeface="Gill Sans"/>
                <a:sym typeface="Gill Sans"/>
              </a:rPr>
              <a:t>Example</a:t>
            </a:r>
            <a:r>
              <a:rPr lang="en-IN" sz="2400">
                <a:latin typeface="Gill Sans"/>
                <a:ea typeface="Gill Sans"/>
                <a:cs typeface="Gill Sans"/>
                <a:sym typeface="Gill Sans"/>
              </a:rPr>
              <a:t>: On a product page, group related information such as product details, pricing, and reviews together. This grouping helps users find all relevant information without searching the entire page.</a:t>
            </a:r>
            <a:endParaRPr/>
          </a:p>
          <a:p>
            <a:pPr indent="0" lvl="0" marL="0" rtl="0" algn="just">
              <a:spcBef>
                <a:spcPts val="1000"/>
              </a:spcBef>
              <a:spcAft>
                <a:spcPts val="0"/>
              </a:spcAft>
              <a:buSzPts val="2400"/>
              <a:buNone/>
            </a:pPr>
            <a:r>
              <a:rPr b="1" lang="en-IN" sz="2400">
                <a:latin typeface="Gill Sans"/>
                <a:ea typeface="Gill Sans"/>
                <a:cs typeface="Gill Sans"/>
                <a:sym typeface="Gill Sans"/>
              </a:rPr>
              <a:t>3. Using line borders</a:t>
            </a:r>
            <a:endParaRPr sz="2400">
              <a:latin typeface="Gill Sans"/>
              <a:ea typeface="Gill Sans"/>
              <a:cs typeface="Gill Sans"/>
              <a:sym typeface="Gill Sans"/>
            </a:endParaRPr>
          </a:p>
          <a:p>
            <a:pPr indent="-342900" lvl="0" marL="342900" rtl="0" algn="just">
              <a:spcBef>
                <a:spcPts val="1000"/>
              </a:spcBef>
              <a:spcAft>
                <a:spcPts val="0"/>
              </a:spcAft>
              <a:buSzPts val="2400"/>
              <a:buFont typeface="Arial"/>
              <a:buChar char="•"/>
            </a:pPr>
            <a:r>
              <a:rPr b="1" lang="en-IN" sz="2400">
                <a:latin typeface="Gill Sans"/>
                <a:ea typeface="Gill Sans"/>
                <a:cs typeface="Gill Sans"/>
                <a:sym typeface="Gill Sans"/>
              </a:rPr>
              <a:t>Example</a:t>
            </a:r>
            <a:r>
              <a:rPr lang="en-IN" sz="2400">
                <a:latin typeface="Gill Sans"/>
                <a:ea typeface="Gill Sans"/>
                <a:cs typeface="Gill Sans"/>
                <a:sym typeface="Gill Sans"/>
              </a:rPr>
              <a:t>: Use borders to separate different sections on a webpage, such as the sidebar, main content area, and footer. Borders visually indicate distinct areas, guiding the user’s eye through the content.</a:t>
            </a:r>
            <a:endParaRPr/>
          </a:p>
        </p:txBody>
      </p:sp>
      <p:sp>
        <p:nvSpPr>
          <p:cNvPr id="393" name="Google Shape;393;p50"/>
          <p:cNvSpPr txBox="1"/>
          <p:nvPr/>
        </p:nvSpPr>
        <p:spPr>
          <a:xfrm>
            <a:off x="18135600" y="-2190750"/>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51"/>
          <p:cNvSpPr txBox="1"/>
          <p:nvPr>
            <p:ph type="title"/>
          </p:nvPr>
        </p:nvSpPr>
        <p:spPr>
          <a:xfrm>
            <a:off x="2383920" y="130629"/>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lang="en-IN">
                <a:latin typeface="Gill Sans"/>
                <a:ea typeface="Gill Sans"/>
                <a:cs typeface="Gill Sans"/>
                <a:sym typeface="Gill Sans"/>
              </a:rPr>
              <a:t>3.3 </a:t>
            </a:r>
            <a:r>
              <a:rPr lang="en-IN" sz="3200">
                <a:solidFill>
                  <a:srgbClr val="3F3F3F"/>
                </a:solidFill>
                <a:latin typeface="Gill Sans"/>
                <a:ea typeface="Gill Sans"/>
                <a:cs typeface="Gill Sans"/>
                <a:sym typeface="Gill Sans"/>
              </a:rPr>
              <a:t>Navigation and Flow </a:t>
            </a:r>
            <a:br>
              <a:rPr lang="en-IN"/>
            </a:br>
            <a:endParaRPr>
              <a:latin typeface="Gill Sans"/>
              <a:ea typeface="Gill Sans"/>
              <a:cs typeface="Gill Sans"/>
              <a:sym typeface="Gill Sans"/>
            </a:endParaRPr>
          </a:p>
        </p:txBody>
      </p:sp>
      <p:sp>
        <p:nvSpPr>
          <p:cNvPr id="400" name="Google Shape;400;p51"/>
          <p:cNvSpPr txBox="1"/>
          <p:nvPr>
            <p:ph idx="1" type="body"/>
          </p:nvPr>
        </p:nvSpPr>
        <p:spPr>
          <a:xfrm>
            <a:off x="2276792" y="705394"/>
            <a:ext cx="8915400" cy="6021977"/>
          </a:xfrm>
          <a:prstGeom prst="rect">
            <a:avLst/>
          </a:prstGeom>
          <a:noFill/>
          <a:ln>
            <a:noFill/>
          </a:ln>
        </p:spPr>
        <p:txBody>
          <a:bodyPr anchorCtr="0" anchor="t" bIns="45700" lIns="91425" spcFirstLastPara="1" rIns="91425" wrap="square" tIns="45700">
            <a:normAutofit/>
          </a:bodyPr>
          <a:lstStyle/>
          <a:p>
            <a:pPr indent="-342900" lvl="0" marL="342900" rtl="0" algn="just">
              <a:spcBef>
                <a:spcPts val="0"/>
              </a:spcBef>
              <a:spcAft>
                <a:spcPts val="0"/>
              </a:spcAft>
              <a:buSzPts val="2800"/>
              <a:buChar char="🠶"/>
            </a:pPr>
            <a:r>
              <a:rPr b="1" lang="en-IN" sz="2800">
                <a:latin typeface="Gill Sans"/>
                <a:ea typeface="Gill Sans"/>
                <a:cs typeface="Gill Sans"/>
                <a:sym typeface="Gill Sans"/>
              </a:rPr>
              <a:t>Through Focus and Emphasis, Sequentially, Direct Attention to Items That Are</a:t>
            </a:r>
            <a:endParaRPr/>
          </a:p>
          <a:p>
            <a:pPr indent="-342900" lvl="0" marL="342900" rtl="0" algn="just">
              <a:spcBef>
                <a:spcPts val="1000"/>
              </a:spcBef>
              <a:spcAft>
                <a:spcPts val="0"/>
              </a:spcAft>
              <a:buSzPts val="2800"/>
              <a:buChar char="🠶"/>
            </a:pPr>
            <a:r>
              <a:rPr b="1" lang="en-IN" sz="2800">
                <a:latin typeface="Gill Sans"/>
                <a:ea typeface="Gill Sans"/>
                <a:cs typeface="Gill Sans"/>
                <a:sym typeface="Gill Sans"/>
              </a:rPr>
              <a:t>1. Critical</a:t>
            </a:r>
            <a:endParaRPr sz="2800">
              <a:latin typeface="Gill Sans"/>
              <a:ea typeface="Gill Sans"/>
              <a:cs typeface="Gill Sans"/>
              <a:sym typeface="Gill Sans"/>
            </a:endParaRPr>
          </a:p>
          <a:p>
            <a:pPr indent="-342900" lvl="0" marL="342900" rtl="0" algn="just">
              <a:spcBef>
                <a:spcPts val="1000"/>
              </a:spcBef>
              <a:spcAft>
                <a:spcPts val="0"/>
              </a:spcAft>
              <a:buSzPts val="2800"/>
              <a:buFont typeface="Arial"/>
              <a:buChar char="•"/>
            </a:pPr>
            <a:r>
              <a:rPr b="1" lang="en-IN" sz="2800">
                <a:latin typeface="Gill Sans"/>
                <a:ea typeface="Gill Sans"/>
                <a:cs typeface="Gill Sans"/>
                <a:sym typeface="Gill Sans"/>
              </a:rPr>
              <a:t>Example</a:t>
            </a:r>
            <a:r>
              <a:rPr lang="en-IN" sz="2800">
                <a:latin typeface="Gill Sans"/>
                <a:ea typeface="Gill Sans"/>
                <a:cs typeface="Gill Sans"/>
                <a:sym typeface="Gill Sans"/>
              </a:rPr>
              <a:t>: On a banking app, highlight the account balance in a larger, bold font at the top of the screen. This ensures users see the most critical information first.</a:t>
            </a:r>
            <a:endParaRPr/>
          </a:p>
          <a:p>
            <a:pPr indent="-342900" lvl="0" marL="342900" rtl="0" algn="just">
              <a:spcBef>
                <a:spcPts val="1000"/>
              </a:spcBef>
              <a:spcAft>
                <a:spcPts val="0"/>
              </a:spcAft>
              <a:buSzPts val="2800"/>
              <a:buChar char="🠶"/>
            </a:pPr>
            <a:r>
              <a:rPr b="1" lang="en-IN" sz="2800">
                <a:latin typeface="Gill Sans"/>
                <a:ea typeface="Gill Sans"/>
                <a:cs typeface="Gill Sans"/>
                <a:sym typeface="Gill Sans"/>
              </a:rPr>
              <a:t>2. Important</a:t>
            </a:r>
            <a:endParaRPr sz="2800">
              <a:latin typeface="Gill Sans"/>
              <a:ea typeface="Gill Sans"/>
              <a:cs typeface="Gill Sans"/>
              <a:sym typeface="Gill Sans"/>
            </a:endParaRPr>
          </a:p>
          <a:p>
            <a:pPr indent="-342900" lvl="0" marL="342900" rtl="0" algn="just">
              <a:spcBef>
                <a:spcPts val="1000"/>
              </a:spcBef>
              <a:spcAft>
                <a:spcPts val="0"/>
              </a:spcAft>
              <a:buSzPts val="2800"/>
              <a:buFont typeface="Arial"/>
              <a:buChar char="•"/>
            </a:pPr>
            <a:r>
              <a:rPr b="1" lang="en-IN" sz="2800">
                <a:latin typeface="Gill Sans"/>
                <a:ea typeface="Gill Sans"/>
                <a:cs typeface="Gill Sans"/>
                <a:sym typeface="Gill Sans"/>
              </a:rPr>
              <a:t>Example</a:t>
            </a:r>
            <a:r>
              <a:rPr lang="en-IN" sz="2800">
                <a:latin typeface="Gill Sans"/>
                <a:ea typeface="Gill Sans"/>
                <a:cs typeface="Gill Sans"/>
                <a:sym typeface="Gill Sans"/>
              </a:rPr>
              <a:t>: Below the account balance, display recent transactions in a slightly smaller but still prominent font. This positions important information directly after the critical information.</a:t>
            </a:r>
            <a:endParaRPr/>
          </a:p>
          <a:p>
            <a:pPr indent="0" lvl="0" marL="0" rtl="0" algn="just">
              <a:spcBef>
                <a:spcPts val="1000"/>
              </a:spcBef>
              <a:spcAft>
                <a:spcPts val="0"/>
              </a:spcAft>
              <a:buSzPts val="2800"/>
              <a:buNone/>
            </a:pPr>
            <a:r>
              <a:t/>
            </a:r>
            <a:endParaRPr sz="2800">
              <a:latin typeface="Gill Sans"/>
              <a:ea typeface="Gill Sans"/>
              <a:cs typeface="Gill Sans"/>
              <a:sym typeface="Gill Sans"/>
            </a:endParaRPr>
          </a:p>
        </p:txBody>
      </p:sp>
      <p:sp>
        <p:nvSpPr>
          <p:cNvPr id="401" name="Google Shape;401;p51"/>
          <p:cNvSpPr txBox="1"/>
          <p:nvPr/>
        </p:nvSpPr>
        <p:spPr>
          <a:xfrm>
            <a:off x="18135600" y="-2190750"/>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52"/>
          <p:cNvSpPr txBox="1"/>
          <p:nvPr>
            <p:ph type="title"/>
          </p:nvPr>
        </p:nvSpPr>
        <p:spPr>
          <a:xfrm>
            <a:off x="2383920" y="130629"/>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lang="en-IN">
                <a:latin typeface="Gill Sans"/>
                <a:ea typeface="Gill Sans"/>
                <a:cs typeface="Gill Sans"/>
                <a:sym typeface="Gill Sans"/>
              </a:rPr>
              <a:t>3.3 </a:t>
            </a:r>
            <a:r>
              <a:rPr lang="en-IN" sz="3200">
                <a:solidFill>
                  <a:srgbClr val="3F3F3F"/>
                </a:solidFill>
                <a:latin typeface="Gill Sans"/>
                <a:ea typeface="Gill Sans"/>
                <a:cs typeface="Gill Sans"/>
                <a:sym typeface="Gill Sans"/>
              </a:rPr>
              <a:t>Navigation and Flow </a:t>
            </a:r>
            <a:br>
              <a:rPr lang="en-IN"/>
            </a:br>
            <a:endParaRPr>
              <a:latin typeface="Gill Sans"/>
              <a:ea typeface="Gill Sans"/>
              <a:cs typeface="Gill Sans"/>
              <a:sym typeface="Gill Sans"/>
            </a:endParaRPr>
          </a:p>
        </p:txBody>
      </p:sp>
      <p:sp>
        <p:nvSpPr>
          <p:cNvPr id="408" name="Google Shape;408;p52"/>
          <p:cNvSpPr txBox="1"/>
          <p:nvPr>
            <p:ph idx="1" type="body"/>
          </p:nvPr>
        </p:nvSpPr>
        <p:spPr>
          <a:xfrm>
            <a:off x="2276792" y="705394"/>
            <a:ext cx="8915400" cy="6021977"/>
          </a:xfrm>
          <a:prstGeom prst="rect">
            <a:avLst/>
          </a:prstGeom>
          <a:noFill/>
          <a:ln>
            <a:noFill/>
          </a:ln>
        </p:spPr>
        <p:txBody>
          <a:bodyPr anchorCtr="0" anchor="t" bIns="45700" lIns="91425" spcFirstLastPara="1" rIns="91425" wrap="square" tIns="45700">
            <a:normAutofit/>
          </a:bodyPr>
          <a:lstStyle/>
          <a:p>
            <a:pPr indent="-342900" lvl="0" marL="342900" rtl="0" algn="just">
              <a:spcBef>
                <a:spcPts val="0"/>
              </a:spcBef>
              <a:spcAft>
                <a:spcPts val="0"/>
              </a:spcAft>
              <a:buSzPts val="2800"/>
              <a:buChar char="🠶"/>
            </a:pPr>
            <a:r>
              <a:rPr b="1" lang="en-IN" sz="2800">
                <a:latin typeface="Gill Sans"/>
                <a:ea typeface="Gill Sans"/>
                <a:cs typeface="Gill Sans"/>
                <a:sym typeface="Gill Sans"/>
              </a:rPr>
              <a:t>Through Focus and Emphasis, Sequentially, Direct Attention to Items That Are</a:t>
            </a:r>
            <a:endParaRPr/>
          </a:p>
          <a:p>
            <a:pPr indent="-342900" lvl="0" marL="342900" rtl="0" algn="just">
              <a:spcBef>
                <a:spcPts val="1000"/>
              </a:spcBef>
              <a:spcAft>
                <a:spcPts val="0"/>
              </a:spcAft>
              <a:buSzPts val="2800"/>
              <a:buChar char="🠶"/>
            </a:pPr>
            <a:r>
              <a:rPr b="1" lang="en-IN" sz="2800">
                <a:latin typeface="Gill Sans"/>
                <a:ea typeface="Gill Sans"/>
                <a:cs typeface="Gill Sans"/>
                <a:sym typeface="Gill Sans"/>
              </a:rPr>
              <a:t>3. Secondary</a:t>
            </a:r>
            <a:endParaRPr sz="2800">
              <a:latin typeface="Gill Sans"/>
              <a:ea typeface="Gill Sans"/>
              <a:cs typeface="Gill Sans"/>
              <a:sym typeface="Gill Sans"/>
            </a:endParaRPr>
          </a:p>
          <a:p>
            <a:pPr indent="-342900" lvl="0" marL="342900" rtl="0" algn="just">
              <a:spcBef>
                <a:spcPts val="1000"/>
              </a:spcBef>
              <a:spcAft>
                <a:spcPts val="0"/>
              </a:spcAft>
              <a:buSzPts val="2800"/>
              <a:buFont typeface="Arial"/>
              <a:buChar char="•"/>
            </a:pPr>
            <a:r>
              <a:rPr b="1" lang="en-IN" sz="2800">
                <a:latin typeface="Gill Sans"/>
                <a:ea typeface="Gill Sans"/>
                <a:cs typeface="Gill Sans"/>
                <a:sym typeface="Gill Sans"/>
              </a:rPr>
              <a:t>Example</a:t>
            </a:r>
            <a:r>
              <a:rPr lang="en-IN" sz="2800">
                <a:latin typeface="Gill Sans"/>
                <a:ea typeface="Gill Sans"/>
                <a:cs typeface="Gill Sans"/>
                <a:sym typeface="Gill Sans"/>
              </a:rPr>
              <a:t>: Display secondary information, like promotional offers or lesser-used features, below the recent transactions. Use a smaller font or lighter color to indicate these are less critical.</a:t>
            </a:r>
            <a:endParaRPr/>
          </a:p>
          <a:p>
            <a:pPr indent="-342900" lvl="0" marL="342900" rtl="0" algn="just">
              <a:spcBef>
                <a:spcPts val="1000"/>
              </a:spcBef>
              <a:spcAft>
                <a:spcPts val="0"/>
              </a:spcAft>
              <a:buSzPts val="2800"/>
              <a:buChar char="🠶"/>
            </a:pPr>
            <a:r>
              <a:rPr b="1" lang="en-IN" sz="2800">
                <a:latin typeface="Gill Sans"/>
                <a:ea typeface="Gill Sans"/>
                <a:cs typeface="Gill Sans"/>
                <a:sym typeface="Gill Sans"/>
              </a:rPr>
              <a:t>4. Peripheral</a:t>
            </a:r>
            <a:endParaRPr sz="2800">
              <a:latin typeface="Gill Sans"/>
              <a:ea typeface="Gill Sans"/>
              <a:cs typeface="Gill Sans"/>
              <a:sym typeface="Gill Sans"/>
            </a:endParaRPr>
          </a:p>
          <a:p>
            <a:pPr indent="-342900" lvl="0" marL="342900" rtl="0" algn="just">
              <a:spcBef>
                <a:spcPts val="1000"/>
              </a:spcBef>
              <a:spcAft>
                <a:spcPts val="0"/>
              </a:spcAft>
              <a:buSzPts val="2800"/>
              <a:buFont typeface="Arial"/>
              <a:buChar char="•"/>
            </a:pPr>
            <a:r>
              <a:rPr b="1" lang="en-IN" sz="2800">
                <a:latin typeface="Gill Sans"/>
                <a:ea typeface="Gill Sans"/>
                <a:cs typeface="Gill Sans"/>
                <a:sym typeface="Gill Sans"/>
              </a:rPr>
              <a:t>Example</a:t>
            </a:r>
            <a:r>
              <a:rPr lang="en-IN" sz="2800">
                <a:latin typeface="Gill Sans"/>
                <a:ea typeface="Gill Sans"/>
                <a:cs typeface="Gill Sans"/>
                <a:sym typeface="Gill Sans"/>
              </a:rPr>
              <a:t>: Place the least important information, such as terms and conditions or copyright notices, at the bottom of the page. These elements should not distract from the main content.</a:t>
            </a:r>
            <a:endParaRPr/>
          </a:p>
          <a:p>
            <a:pPr indent="0" lvl="0" marL="0" rtl="0" algn="just">
              <a:spcBef>
                <a:spcPts val="1000"/>
              </a:spcBef>
              <a:spcAft>
                <a:spcPts val="0"/>
              </a:spcAft>
              <a:buSzPts val="2800"/>
              <a:buNone/>
            </a:pPr>
            <a:r>
              <a:t/>
            </a:r>
            <a:endParaRPr sz="2800">
              <a:latin typeface="Gill Sans"/>
              <a:ea typeface="Gill Sans"/>
              <a:cs typeface="Gill Sans"/>
              <a:sym typeface="Gill Sans"/>
            </a:endParaRPr>
          </a:p>
        </p:txBody>
      </p:sp>
      <p:sp>
        <p:nvSpPr>
          <p:cNvPr id="409" name="Google Shape;409;p52"/>
          <p:cNvSpPr txBox="1"/>
          <p:nvPr/>
        </p:nvSpPr>
        <p:spPr>
          <a:xfrm>
            <a:off x="18135600" y="-2190750"/>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53"/>
          <p:cNvSpPr txBox="1"/>
          <p:nvPr>
            <p:ph type="title"/>
          </p:nvPr>
        </p:nvSpPr>
        <p:spPr>
          <a:xfrm>
            <a:off x="2383920" y="130629"/>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lang="en-IN">
                <a:latin typeface="Gill Sans"/>
                <a:ea typeface="Gill Sans"/>
                <a:cs typeface="Gill Sans"/>
                <a:sym typeface="Gill Sans"/>
              </a:rPr>
              <a:t>3.3 </a:t>
            </a:r>
            <a:r>
              <a:rPr lang="en-IN" sz="3200">
                <a:solidFill>
                  <a:srgbClr val="3F3F3F"/>
                </a:solidFill>
                <a:latin typeface="Gill Sans"/>
                <a:ea typeface="Gill Sans"/>
                <a:cs typeface="Gill Sans"/>
                <a:sym typeface="Gill Sans"/>
              </a:rPr>
              <a:t>Navigation and Flow </a:t>
            </a:r>
            <a:br>
              <a:rPr lang="en-IN"/>
            </a:br>
            <a:endParaRPr>
              <a:latin typeface="Gill Sans"/>
              <a:ea typeface="Gill Sans"/>
              <a:cs typeface="Gill Sans"/>
              <a:sym typeface="Gill Sans"/>
            </a:endParaRPr>
          </a:p>
        </p:txBody>
      </p:sp>
      <p:sp>
        <p:nvSpPr>
          <p:cNvPr id="416" name="Google Shape;416;p53"/>
          <p:cNvSpPr txBox="1"/>
          <p:nvPr>
            <p:ph idx="1" type="body"/>
          </p:nvPr>
        </p:nvSpPr>
        <p:spPr>
          <a:xfrm>
            <a:off x="2276792" y="705394"/>
            <a:ext cx="8915400" cy="6021977"/>
          </a:xfrm>
          <a:prstGeom prst="rect">
            <a:avLst/>
          </a:prstGeom>
          <a:noFill/>
          <a:ln>
            <a:noFill/>
          </a:ln>
        </p:spPr>
        <p:txBody>
          <a:bodyPr anchorCtr="0" anchor="t" bIns="45700" lIns="91425" spcFirstLastPara="1" rIns="91425" wrap="square" tIns="45700">
            <a:normAutofit/>
          </a:bodyPr>
          <a:lstStyle/>
          <a:p>
            <a:pPr indent="-342900" lvl="0" marL="342900" rtl="0" algn="just">
              <a:spcBef>
                <a:spcPts val="0"/>
              </a:spcBef>
              <a:spcAft>
                <a:spcPts val="0"/>
              </a:spcAft>
              <a:buSzPts val="2800"/>
              <a:buChar char="🠶"/>
            </a:pPr>
            <a:r>
              <a:rPr b="1" lang="en-IN" sz="2800">
                <a:latin typeface="Gill Sans"/>
                <a:ea typeface="Gill Sans"/>
                <a:cs typeface="Gill Sans"/>
                <a:sym typeface="Gill Sans"/>
              </a:rPr>
              <a:t>Tab Through Windows in Logical Order of Displayed Information</a:t>
            </a:r>
            <a:endParaRPr/>
          </a:p>
          <a:p>
            <a:pPr indent="-342900" lvl="0" marL="342900" rtl="0" algn="just">
              <a:spcBef>
                <a:spcPts val="1000"/>
              </a:spcBef>
              <a:spcAft>
                <a:spcPts val="0"/>
              </a:spcAft>
              <a:buSzPts val="2800"/>
              <a:buFont typeface="Arial"/>
              <a:buChar char="•"/>
            </a:pPr>
            <a:r>
              <a:rPr b="1" lang="en-IN" sz="2800">
                <a:latin typeface="Gill Sans"/>
                <a:ea typeface="Gill Sans"/>
                <a:cs typeface="Gill Sans"/>
                <a:sym typeface="Gill Sans"/>
              </a:rPr>
              <a:t>Example</a:t>
            </a:r>
            <a:r>
              <a:rPr lang="en-IN" sz="2800">
                <a:latin typeface="Gill Sans"/>
                <a:ea typeface="Gill Sans"/>
                <a:cs typeface="Gill Sans"/>
                <a:sym typeface="Gill Sans"/>
              </a:rPr>
              <a:t>: In a multi-step form, the tab order should follow the natural progression of the form fields. For instance, tabbing from “First Name” to “Last Name” to “Email Address” rather than jumping around the form.</a:t>
            </a:r>
            <a:endParaRPr/>
          </a:p>
          <a:p>
            <a:pPr indent="-342900" lvl="0" marL="342900" rtl="0" algn="just">
              <a:spcBef>
                <a:spcPts val="1000"/>
              </a:spcBef>
              <a:spcAft>
                <a:spcPts val="0"/>
              </a:spcAft>
              <a:buSzPts val="2800"/>
              <a:buChar char="🠶"/>
            </a:pPr>
            <a:r>
              <a:rPr b="1" lang="en-IN" sz="2800">
                <a:latin typeface="Gill Sans"/>
                <a:ea typeface="Gill Sans"/>
                <a:cs typeface="Gill Sans"/>
                <a:sym typeface="Gill Sans"/>
              </a:rPr>
              <a:t>Locate Command Buttons at End of the Tabbing Order Sequence</a:t>
            </a:r>
            <a:endParaRPr/>
          </a:p>
          <a:p>
            <a:pPr indent="-342900" lvl="0" marL="342900" rtl="0" algn="just">
              <a:spcBef>
                <a:spcPts val="1000"/>
              </a:spcBef>
              <a:spcAft>
                <a:spcPts val="0"/>
              </a:spcAft>
              <a:buSzPts val="2800"/>
              <a:buFont typeface="Arial"/>
              <a:buChar char="•"/>
            </a:pPr>
            <a:r>
              <a:rPr b="1" lang="en-IN" sz="2800">
                <a:latin typeface="Gill Sans"/>
                <a:ea typeface="Gill Sans"/>
                <a:cs typeface="Gill Sans"/>
                <a:sym typeface="Gill Sans"/>
              </a:rPr>
              <a:t>Example</a:t>
            </a:r>
            <a:r>
              <a:rPr lang="en-IN" sz="2800">
                <a:latin typeface="Gill Sans"/>
                <a:ea typeface="Gill Sans"/>
                <a:cs typeface="Gill Sans"/>
                <a:sym typeface="Gill Sans"/>
              </a:rPr>
              <a:t>: In a form, place the “Submit” or “Save” button at the end of the tab order. This ensures users can fill out the form and then submit it without needing to backtrack or use the mouse.</a:t>
            </a:r>
            <a:endParaRPr/>
          </a:p>
          <a:p>
            <a:pPr indent="0" lvl="0" marL="0" rtl="0" algn="just">
              <a:spcBef>
                <a:spcPts val="1000"/>
              </a:spcBef>
              <a:spcAft>
                <a:spcPts val="0"/>
              </a:spcAft>
              <a:buSzPts val="2800"/>
              <a:buNone/>
            </a:pPr>
            <a:r>
              <a:t/>
            </a:r>
            <a:endParaRPr sz="2800">
              <a:latin typeface="Gill Sans"/>
              <a:ea typeface="Gill Sans"/>
              <a:cs typeface="Gill Sans"/>
              <a:sym typeface="Gill Sans"/>
            </a:endParaRPr>
          </a:p>
        </p:txBody>
      </p:sp>
      <p:sp>
        <p:nvSpPr>
          <p:cNvPr id="417" name="Google Shape;417;p53"/>
          <p:cNvSpPr txBox="1"/>
          <p:nvPr/>
        </p:nvSpPr>
        <p:spPr>
          <a:xfrm>
            <a:off x="18135600" y="-2190750"/>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54"/>
          <p:cNvSpPr txBox="1"/>
          <p:nvPr>
            <p:ph type="title"/>
          </p:nvPr>
        </p:nvSpPr>
        <p:spPr>
          <a:xfrm>
            <a:off x="2383920" y="130629"/>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lang="en-IN">
                <a:latin typeface="Gill Sans"/>
                <a:ea typeface="Gill Sans"/>
                <a:cs typeface="Gill Sans"/>
                <a:sym typeface="Gill Sans"/>
              </a:rPr>
              <a:t>3.3 </a:t>
            </a:r>
            <a:r>
              <a:rPr lang="en-IN" sz="3200">
                <a:solidFill>
                  <a:srgbClr val="3F3F3F"/>
                </a:solidFill>
                <a:latin typeface="Gill Sans"/>
                <a:ea typeface="Gill Sans"/>
                <a:cs typeface="Gill Sans"/>
                <a:sym typeface="Gill Sans"/>
              </a:rPr>
              <a:t>Navigation and Flow </a:t>
            </a:r>
            <a:br>
              <a:rPr lang="en-IN"/>
            </a:br>
            <a:endParaRPr>
              <a:latin typeface="Gill Sans"/>
              <a:ea typeface="Gill Sans"/>
              <a:cs typeface="Gill Sans"/>
              <a:sym typeface="Gill Sans"/>
            </a:endParaRPr>
          </a:p>
        </p:txBody>
      </p:sp>
      <p:sp>
        <p:nvSpPr>
          <p:cNvPr id="424" name="Google Shape;424;p54"/>
          <p:cNvSpPr txBox="1"/>
          <p:nvPr>
            <p:ph idx="1" type="body"/>
          </p:nvPr>
        </p:nvSpPr>
        <p:spPr>
          <a:xfrm>
            <a:off x="2276792" y="705394"/>
            <a:ext cx="8915400" cy="6021977"/>
          </a:xfrm>
          <a:prstGeom prst="rect">
            <a:avLst/>
          </a:prstGeom>
          <a:noFill/>
          <a:ln>
            <a:noFill/>
          </a:ln>
        </p:spPr>
        <p:txBody>
          <a:bodyPr anchorCtr="0" anchor="t" bIns="45700" lIns="91425" spcFirstLastPara="1" rIns="91425" wrap="square" tIns="45700">
            <a:normAutofit/>
          </a:bodyPr>
          <a:lstStyle/>
          <a:p>
            <a:pPr indent="-342900" lvl="0" marL="342900" rtl="0" algn="just">
              <a:spcBef>
                <a:spcPts val="0"/>
              </a:spcBef>
              <a:spcAft>
                <a:spcPts val="0"/>
              </a:spcAft>
              <a:buSzPts val="2800"/>
              <a:buChar char="🠶"/>
            </a:pPr>
            <a:r>
              <a:rPr b="1" lang="en-IN" sz="2800">
                <a:latin typeface="Gill Sans"/>
                <a:ea typeface="Gill Sans"/>
                <a:cs typeface="Gill Sans"/>
                <a:sym typeface="Gill Sans"/>
              </a:rPr>
              <a:t>When Groups of Related Information Must Be Broken and Displayed on Separate Screens, Provide Breaks at Logical or Natural Points in the Information Flow</a:t>
            </a:r>
            <a:endParaRPr/>
          </a:p>
          <a:p>
            <a:pPr indent="-342900" lvl="0" marL="342900" rtl="0" algn="just">
              <a:spcBef>
                <a:spcPts val="1000"/>
              </a:spcBef>
              <a:spcAft>
                <a:spcPts val="0"/>
              </a:spcAft>
              <a:buSzPts val="2800"/>
              <a:buFont typeface="Arial"/>
              <a:buChar char="•"/>
            </a:pPr>
            <a:r>
              <a:rPr b="1" lang="en-IN" sz="2800">
                <a:latin typeface="Gill Sans"/>
                <a:ea typeface="Gill Sans"/>
                <a:cs typeface="Gill Sans"/>
                <a:sym typeface="Gill Sans"/>
              </a:rPr>
              <a:t>Example</a:t>
            </a:r>
            <a:r>
              <a:rPr lang="en-IN" sz="2800">
                <a:latin typeface="Gill Sans"/>
                <a:ea typeface="Gill Sans"/>
                <a:cs typeface="Gill Sans"/>
                <a:sym typeface="Gill Sans"/>
              </a:rPr>
              <a:t>: In an online checkout process, break the process into logical steps such as “Shipping Information,” “Billing Information,” and “Order Review.” Each step should flow naturally into the next, with clear breaks between them.</a:t>
            </a:r>
            <a:endParaRPr/>
          </a:p>
          <a:p>
            <a:pPr indent="0" lvl="0" marL="0" rtl="0" algn="just">
              <a:spcBef>
                <a:spcPts val="1000"/>
              </a:spcBef>
              <a:spcAft>
                <a:spcPts val="0"/>
              </a:spcAft>
              <a:buSzPts val="2800"/>
              <a:buNone/>
            </a:pPr>
            <a:r>
              <a:t/>
            </a:r>
            <a:endParaRPr sz="2800">
              <a:latin typeface="Gill Sans"/>
              <a:ea typeface="Gill Sans"/>
              <a:cs typeface="Gill Sans"/>
              <a:sym typeface="Gill Sans"/>
            </a:endParaRPr>
          </a:p>
          <a:p>
            <a:pPr indent="0" lvl="0" marL="0" rtl="0" algn="just">
              <a:spcBef>
                <a:spcPts val="1000"/>
              </a:spcBef>
              <a:spcAft>
                <a:spcPts val="0"/>
              </a:spcAft>
              <a:buSzPts val="2800"/>
              <a:buNone/>
            </a:pPr>
            <a:r>
              <a:t/>
            </a:r>
            <a:endParaRPr sz="2800">
              <a:latin typeface="Gill Sans"/>
              <a:ea typeface="Gill Sans"/>
              <a:cs typeface="Gill Sans"/>
              <a:sym typeface="Gill Sans"/>
            </a:endParaRPr>
          </a:p>
        </p:txBody>
      </p:sp>
      <p:sp>
        <p:nvSpPr>
          <p:cNvPr id="425" name="Google Shape;425;p54"/>
          <p:cNvSpPr txBox="1"/>
          <p:nvPr/>
        </p:nvSpPr>
        <p:spPr>
          <a:xfrm>
            <a:off x="18135600" y="-2190750"/>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55"/>
          <p:cNvSpPr txBox="1"/>
          <p:nvPr>
            <p:ph type="title"/>
          </p:nvPr>
        </p:nvSpPr>
        <p:spPr>
          <a:xfrm>
            <a:off x="2383920" y="130629"/>
            <a:ext cx="8911687" cy="128089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Gill Sans"/>
              <a:buNone/>
            </a:pPr>
            <a:r>
              <a:rPr lang="en-IN">
                <a:latin typeface="Gill Sans"/>
                <a:ea typeface="Gill Sans"/>
                <a:cs typeface="Gill Sans"/>
                <a:sym typeface="Gill Sans"/>
              </a:rPr>
              <a:t>3.4 </a:t>
            </a:r>
            <a:r>
              <a:rPr b="0" lang="en-IN" sz="3600">
                <a:latin typeface="Gill Sans"/>
                <a:ea typeface="Gill Sans"/>
                <a:cs typeface="Gill Sans"/>
                <a:sym typeface="Gill Sans"/>
              </a:rPr>
              <a:t>Visually Pleasing Composition </a:t>
            </a:r>
            <a:br>
              <a:rPr lang="en-IN" sz="3600">
                <a:latin typeface="Gill Sans"/>
                <a:ea typeface="Gill Sans"/>
                <a:cs typeface="Gill Sans"/>
                <a:sym typeface="Gill Sans"/>
              </a:rPr>
            </a:br>
            <a:br>
              <a:rPr lang="en-IN"/>
            </a:br>
            <a:endParaRPr>
              <a:latin typeface="Gill Sans"/>
              <a:ea typeface="Gill Sans"/>
              <a:cs typeface="Gill Sans"/>
              <a:sym typeface="Gill Sans"/>
            </a:endParaRPr>
          </a:p>
        </p:txBody>
      </p:sp>
      <p:sp>
        <p:nvSpPr>
          <p:cNvPr id="432" name="Google Shape;432;p55"/>
          <p:cNvSpPr txBox="1"/>
          <p:nvPr>
            <p:ph idx="1" type="body"/>
          </p:nvPr>
        </p:nvSpPr>
        <p:spPr>
          <a:xfrm>
            <a:off x="2276792" y="705394"/>
            <a:ext cx="8915400" cy="6021977"/>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800"/>
              <a:buChar char="🠶"/>
            </a:pPr>
            <a:r>
              <a:rPr lang="en-IN" sz="2800">
                <a:latin typeface="Gill Sans"/>
                <a:ea typeface="Gill Sans"/>
                <a:cs typeface="Gill Sans"/>
                <a:sym typeface="Gill Sans"/>
              </a:rPr>
              <a:t> Provide a visually or aesthetically pleasing composition possessing the following qualities: </a:t>
            </a:r>
            <a:endParaRPr sz="2800">
              <a:latin typeface="Gill Sans"/>
              <a:ea typeface="Gill Sans"/>
              <a:cs typeface="Gill Sans"/>
              <a:sym typeface="Gill Sans"/>
            </a:endParaRPr>
          </a:p>
          <a:p>
            <a:pPr indent="0" lvl="0" marL="0" rtl="0" algn="l">
              <a:spcBef>
                <a:spcPts val="1000"/>
              </a:spcBef>
              <a:spcAft>
                <a:spcPts val="0"/>
              </a:spcAft>
              <a:buSzPts val="2800"/>
              <a:buNone/>
            </a:pPr>
            <a:r>
              <a:rPr lang="en-IN" sz="2800">
                <a:latin typeface="Gill Sans"/>
                <a:ea typeface="Gill Sans"/>
                <a:cs typeface="Gill Sans"/>
                <a:sym typeface="Gill Sans"/>
              </a:rPr>
              <a:t>— Balance</a:t>
            </a:r>
            <a:br>
              <a:rPr lang="en-IN" sz="2800">
                <a:latin typeface="Gill Sans"/>
                <a:ea typeface="Gill Sans"/>
                <a:cs typeface="Gill Sans"/>
                <a:sym typeface="Gill Sans"/>
              </a:rPr>
            </a:br>
            <a:r>
              <a:rPr lang="en-IN" sz="2800">
                <a:latin typeface="Gill Sans"/>
                <a:ea typeface="Gill Sans"/>
                <a:cs typeface="Gill Sans"/>
                <a:sym typeface="Gill Sans"/>
              </a:rPr>
              <a:t>— Symmetry</a:t>
            </a:r>
            <a:br>
              <a:rPr lang="en-IN" sz="2800">
                <a:latin typeface="Gill Sans"/>
                <a:ea typeface="Gill Sans"/>
                <a:cs typeface="Gill Sans"/>
                <a:sym typeface="Gill Sans"/>
              </a:rPr>
            </a:br>
            <a:r>
              <a:rPr lang="en-IN" sz="2800">
                <a:latin typeface="Gill Sans"/>
                <a:ea typeface="Gill Sans"/>
                <a:cs typeface="Gill Sans"/>
                <a:sym typeface="Gill Sans"/>
              </a:rPr>
              <a:t>— Regularity</a:t>
            </a:r>
            <a:br>
              <a:rPr lang="en-IN" sz="2800">
                <a:latin typeface="Gill Sans"/>
                <a:ea typeface="Gill Sans"/>
                <a:cs typeface="Gill Sans"/>
                <a:sym typeface="Gill Sans"/>
              </a:rPr>
            </a:br>
            <a:r>
              <a:rPr lang="en-IN" sz="2800">
                <a:latin typeface="Gill Sans"/>
                <a:ea typeface="Gill Sans"/>
                <a:cs typeface="Gill Sans"/>
                <a:sym typeface="Gill Sans"/>
              </a:rPr>
              <a:t>— Predictability </a:t>
            </a:r>
            <a:endParaRPr/>
          </a:p>
          <a:p>
            <a:pPr indent="0" lvl="0" marL="0" rtl="0" algn="l">
              <a:spcBef>
                <a:spcPts val="1000"/>
              </a:spcBef>
              <a:spcAft>
                <a:spcPts val="0"/>
              </a:spcAft>
              <a:buSzPts val="2800"/>
              <a:buNone/>
            </a:pPr>
            <a:r>
              <a:rPr lang="en-IN" sz="2800">
                <a:latin typeface="Gill Sans"/>
                <a:ea typeface="Gill Sans"/>
                <a:cs typeface="Gill Sans"/>
                <a:sym typeface="Gill Sans"/>
              </a:rPr>
              <a:t>— Sequentiality </a:t>
            </a:r>
            <a:endParaRPr/>
          </a:p>
          <a:p>
            <a:pPr indent="0" lvl="0" marL="0" rtl="0" algn="l">
              <a:spcBef>
                <a:spcPts val="1000"/>
              </a:spcBef>
              <a:spcAft>
                <a:spcPts val="0"/>
              </a:spcAft>
              <a:buSzPts val="2800"/>
              <a:buNone/>
            </a:pPr>
            <a:r>
              <a:rPr lang="en-IN" sz="2800">
                <a:latin typeface="Gill Sans"/>
                <a:ea typeface="Gill Sans"/>
                <a:cs typeface="Gill Sans"/>
                <a:sym typeface="Gill Sans"/>
              </a:rPr>
              <a:t>— Economy</a:t>
            </a:r>
            <a:br>
              <a:rPr lang="en-IN" sz="2800">
                <a:latin typeface="Gill Sans"/>
                <a:ea typeface="Gill Sans"/>
                <a:cs typeface="Gill Sans"/>
                <a:sym typeface="Gill Sans"/>
              </a:rPr>
            </a:br>
            <a:r>
              <a:rPr lang="en-IN" sz="2800">
                <a:latin typeface="Gill Sans"/>
                <a:ea typeface="Gill Sans"/>
                <a:cs typeface="Gill Sans"/>
                <a:sym typeface="Gill Sans"/>
              </a:rPr>
              <a:t>— Unity</a:t>
            </a:r>
            <a:br>
              <a:rPr lang="en-IN" sz="2800">
                <a:latin typeface="Gill Sans"/>
                <a:ea typeface="Gill Sans"/>
                <a:cs typeface="Gill Sans"/>
                <a:sym typeface="Gill Sans"/>
              </a:rPr>
            </a:br>
            <a:r>
              <a:rPr lang="en-IN" sz="2800">
                <a:latin typeface="Gill Sans"/>
                <a:ea typeface="Gill Sans"/>
                <a:cs typeface="Gill Sans"/>
                <a:sym typeface="Gill Sans"/>
              </a:rPr>
              <a:t>— Proportion </a:t>
            </a:r>
            <a:endParaRPr/>
          </a:p>
          <a:p>
            <a:pPr indent="0" lvl="0" marL="0" rtl="0" algn="l">
              <a:spcBef>
                <a:spcPts val="1000"/>
              </a:spcBef>
              <a:spcAft>
                <a:spcPts val="0"/>
              </a:spcAft>
              <a:buSzPts val="2800"/>
              <a:buNone/>
            </a:pPr>
            <a:r>
              <a:rPr lang="en-IN" sz="2800">
                <a:latin typeface="Gill Sans"/>
                <a:ea typeface="Gill Sans"/>
                <a:cs typeface="Gill Sans"/>
                <a:sym typeface="Gill Sans"/>
              </a:rPr>
              <a:t>— Simplicity</a:t>
            </a:r>
            <a:br>
              <a:rPr lang="en-IN" sz="2800">
                <a:latin typeface="Gill Sans"/>
                <a:ea typeface="Gill Sans"/>
                <a:cs typeface="Gill Sans"/>
                <a:sym typeface="Gill Sans"/>
              </a:rPr>
            </a:br>
            <a:r>
              <a:rPr lang="en-IN" sz="2800">
                <a:latin typeface="Gill Sans"/>
                <a:ea typeface="Gill Sans"/>
                <a:cs typeface="Gill Sans"/>
                <a:sym typeface="Gill Sans"/>
              </a:rPr>
              <a:t>— Groupings </a:t>
            </a:r>
            <a:endParaRPr sz="2800">
              <a:latin typeface="Gill Sans"/>
              <a:ea typeface="Gill Sans"/>
              <a:cs typeface="Gill Sans"/>
              <a:sym typeface="Gill Sans"/>
            </a:endParaRPr>
          </a:p>
          <a:p>
            <a:pPr indent="0" lvl="0" marL="0" rtl="0" algn="just">
              <a:spcBef>
                <a:spcPts val="1000"/>
              </a:spcBef>
              <a:spcAft>
                <a:spcPts val="0"/>
              </a:spcAft>
              <a:buSzPts val="2800"/>
              <a:buNone/>
            </a:pPr>
            <a:r>
              <a:t/>
            </a:r>
            <a:endParaRPr sz="2800">
              <a:latin typeface="Gill Sans"/>
              <a:ea typeface="Gill Sans"/>
              <a:cs typeface="Gill Sans"/>
              <a:sym typeface="Gill Sans"/>
            </a:endParaRPr>
          </a:p>
          <a:p>
            <a:pPr indent="0" lvl="0" marL="0" rtl="0" algn="just">
              <a:spcBef>
                <a:spcPts val="1000"/>
              </a:spcBef>
              <a:spcAft>
                <a:spcPts val="0"/>
              </a:spcAft>
              <a:buSzPts val="2800"/>
              <a:buNone/>
            </a:pPr>
            <a:r>
              <a:t/>
            </a:r>
            <a:endParaRPr sz="2800">
              <a:latin typeface="Gill Sans"/>
              <a:ea typeface="Gill Sans"/>
              <a:cs typeface="Gill Sans"/>
              <a:sym typeface="Gill Sans"/>
            </a:endParaRPr>
          </a:p>
        </p:txBody>
      </p:sp>
      <p:sp>
        <p:nvSpPr>
          <p:cNvPr id="433" name="Google Shape;433;p55"/>
          <p:cNvSpPr txBox="1"/>
          <p:nvPr/>
        </p:nvSpPr>
        <p:spPr>
          <a:xfrm>
            <a:off x="18135600" y="-2190750"/>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56"/>
          <p:cNvSpPr txBox="1"/>
          <p:nvPr>
            <p:ph type="title"/>
          </p:nvPr>
        </p:nvSpPr>
        <p:spPr>
          <a:xfrm>
            <a:off x="1640156" y="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lang="en-IN">
                <a:latin typeface="Gill Sans"/>
                <a:ea typeface="Gill Sans"/>
                <a:cs typeface="Gill Sans"/>
                <a:sym typeface="Gill Sans"/>
              </a:rPr>
              <a:t>3.4.1 Balance</a:t>
            </a:r>
            <a:endParaRPr/>
          </a:p>
        </p:txBody>
      </p:sp>
      <p:sp>
        <p:nvSpPr>
          <p:cNvPr id="439" name="Google Shape;439;p56"/>
          <p:cNvSpPr txBox="1"/>
          <p:nvPr>
            <p:ph idx="1" type="body"/>
          </p:nvPr>
        </p:nvSpPr>
        <p:spPr>
          <a:xfrm>
            <a:off x="408511" y="768664"/>
            <a:ext cx="11374975" cy="6089336"/>
          </a:xfrm>
          <a:prstGeom prst="rect">
            <a:avLst/>
          </a:prstGeom>
          <a:noFill/>
          <a:ln>
            <a:noFill/>
          </a:ln>
        </p:spPr>
        <p:txBody>
          <a:bodyPr anchorCtr="0" anchor="t" bIns="45700" lIns="91425" spcFirstLastPara="1" rIns="91425" wrap="square" tIns="45700">
            <a:normAutofit/>
          </a:bodyPr>
          <a:lstStyle/>
          <a:p>
            <a:pPr indent="-342900" lvl="0" marL="342900" rtl="0" algn="just">
              <a:spcBef>
                <a:spcPts val="0"/>
              </a:spcBef>
              <a:spcAft>
                <a:spcPts val="0"/>
              </a:spcAft>
              <a:buSzPts val="3600"/>
              <a:buChar char="🠶"/>
            </a:pPr>
            <a:r>
              <a:rPr lang="en-IN" sz="3600">
                <a:latin typeface="Gill Sans"/>
                <a:ea typeface="Gill Sans"/>
                <a:cs typeface="Gill Sans"/>
                <a:sym typeface="Gill Sans"/>
              </a:rPr>
              <a:t>Balance in screen design is about creating a sense of stability and equilibrium on a screen. It ensures that elements are distributed evenly, so the screen feels harmonious and visually comfortable.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1"/>
          <p:cNvSpPr txBox="1"/>
          <p:nvPr>
            <p:ph type="title"/>
          </p:nvPr>
        </p:nvSpPr>
        <p:spPr>
          <a:xfrm>
            <a:off x="1640156" y="323664"/>
            <a:ext cx="8911687" cy="128089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Gill Sans"/>
              <a:buNone/>
            </a:pPr>
            <a:r>
              <a:rPr b="0" lang="en-IN" sz="4000">
                <a:latin typeface="Gill Sans"/>
                <a:ea typeface="Gill Sans"/>
                <a:cs typeface="Gill Sans"/>
                <a:sym typeface="Gill Sans"/>
              </a:rPr>
              <a:t>3.1 Screen and Web Page Meaning and Purpose </a:t>
            </a:r>
            <a:br>
              <a:rPr lang="en-IN"/>
            </a:br>
            <a:br>
              <a:rPr lang="en-IN"/>
            </a:br>
            <a:endParaRPr/>
          </a:p>
        </p:txBody>
      </p:sp>
      <p:sp>
        <p:nvSpPr>
          <p:cNvPr id="187" name="Google Shape;187;p21"/>
          <p:cNvSpPr txBox="1"/>
          <p:nvPr>
            <p:ph idx="1" type="body"/>
          </p:nvPr>
        </p:nvSpPr>
        <p:spPr>
          <a:xfrm>
            <a:off x="1309052" y="1415143"/>
            <a:ext cx="8915400" cy="4724400"/>
          </a:xfrm>
          <a:prstGeom prst="rect">
            <a:avLst/>
          </a:prstGeom>
          <a:noFill/>
          <a:ln>
            <a:noFill/>
          </a:ln>
        </p:spPr>
        <p:txBody>
          <a:bodyPr anchorCtr="0" anchor="t" bIns="45700" lIns="91425" spcFirstLastPara="1" rIns="91425" wrap="square" tIns="45700">
            <a:normAutofit/>
          </a:bodyPr>
          <a:lstStyle/>
          <a:p>
            <a:pPr indent="0" lvl="0" marL="0" rtl="0" algn="just">
              <a:spcBef>
                <a:spcPts val="0"/>
              </a:spcBef>
              <a:spcAft>
                <a:spcPts val="0"/>
              </a:spcAft>
              <a:buSzPts val="2800"/>
              <a:buNone/>
            </a:pPr>
            <a:r>
              <a:rPr lang="en-IN" sz="2800">
                <a:latin typeface="Gill Sans"/>
                <a:ea typeface="Gill Sans"/>
                <a:cs typeface="Gill Sans"/>
                <a:sym typeface="Gill Sans"/>
              </a:rPr>
              <a:t>Example :"Imagine you're using an app to book a flight. You see buttons, text, images, and forms. Each of these should help you book your flight quickly and easily. If there's a random picture of a cat, it doesn’t help you book your flight, right? It’s just noise. Good design means every button, piece of text, and image has a reason for being there – to help you book your flight. If it doesn’t help, it shouldn’t be there."</a:t>
            </a:r>
            <a:endParaRPr>
              <a:latin typeface="Gill Sans"/>
              <a:ea typeface="Gill Sans"/>
              <a:cs typeface="Gill Sans"/>
              <a:sym typeface="Gill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57"/>
          <p:cNvSpPr txBox="1"/>
          <p:nvPr>
            <p:ph type="title"/>
          </p:nvPr>
        </p:nvSpPr>
        <p:spPr>
          <a:xfrm>
            <a:off x="1640156" y="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lang="en-IN">
                <a:latin typeface="Gill Sans"/>
                <a:ea typeface="Gill Sans"/>
                <a:cs typeface="Gill Sans"/>
                <a:sym typeface="Gill Sans"/>
              </a:rPr>
              <a:t>3.4.1 Balance</a:t>
            </a:r>
            <a:endParaRPr/>
          </a:p>
        </p:txBody>
      </p:sp>
      <p:sp>
        <p:nvSpPr>
          <p:cNvPr id="445" name="Google Shape;445;p57"/>
          <p:cNvSpPr txBox="1"/>
          <p:nvPr>
            <p:ph idx="1" type="body"/>
          </p:nvPr>
        </p:nvSpPr>
        <p:spPr>
          <a:xfrm>
            <a:off x="266700" y="1280890"/>
            <a:ext cx="11374975" cy="6089336"/>
          </a:xfrm>
          <a:prstGeom prst="rect">
            <a:avLst/>
          </a:prstGeom>
          <a:noFill/>
          <a:ln>
            <a:noFill/>
          </a:ln>
        </p:spPr>
        <p:txBody>
          <a:bodyPr anchorCtr="0" anchor="t" bIns="45700" lIns="91425" spcFirstLastPara="1" rIns="91425" wrap="square" tIns="45700">
            <a:normAutofit/>
          </a:bodyPr>
          <a:lstStyle/>
          <a:p>
            <a:pPr indent="-342900" lvl="0" marL="342900" rtl="0" algn="just">
              <a:spcBef>
                <a:spcPts val="0"/>
              </a:spcBef>
              <a:spcAft>
                <a:spcPts val="0"/>
              </a:spcAft>
              <a:buSzPts val="3200"/>
              <a:buChar char="🠶"/>
            </a:pPr>
            <a:r>
              <a:rPr b="1" lang="en-IN" sz="3200">
                <a:latin typeface="Gill Sans"/>
                <a:ea typeface="Gill Sans"/>
                <a:cs typeface="Gill Sans"/>
                <a:sym typeface="Gill Sans"/>
              </a:rPr>
              <a:t>Equal Weight of Elements:</a:t>
            </a:r>
            <a:endParaRPr sz="3200">
              <a:latin typeface="Gill Sans"/>
              <a:ea typeface="Gill Sans"/>
              <a:cs typeface="Gill Sans"/>
              <a:sym typeface="Gill Sans"/>
            </a:endParaRPr>
          </a:p>
          <a:p>
            <a:pPr indent="-342900" lvl="0" marL="342900" rtl="0" algn="just">
              <a:spcBef>
                <a:spcPts val="1000"/>
              </a:spcBef>
              <a:spcAft>
                <a:spcPts val="0"/>
              </a:spcAft>
              <a:buSzPts val="3200"/>
              <a:buFont typeface="Arial"/>
              <a:buChar char="•"/>
            </a:pPr>
            <a:r>
              <a:rPr b="1" lang="en-IN" sz="3200">
                <a:latin typeface="Gill Sans"/>
                <a:ea typeface="Gill Sans"/>
                <a:cs typeface="Gill Sans"/>
                <a:sym typeface="Gill Sans"/>
              </a:rPr>
              <a:t>Left and Right:</a:t>
            </a:r>
            <a:r>
              <a:rPr lang="en-IN" sz="3200">
                <a:latin typeface="Gill Sans"/>
                <a:ea typeface="Gill Sans"/>
                <a:cs typeface="Gill Sans"/>
                <a:sym typeface="Gill Sans"/>
              </a:rPr>
              <a:t> Elements should be evenly distributed across the screen, so neither side feels heavier than the other.</a:t>
            </a:r>
            <a:endParaRPr/>
          </a:p>
          <a:p>
            <a:pPr indent="-342900" lvl="0" marL="342900" rtl="0" algn="just">
              <a:spcBef>
                <a:spcPts val="1000"/>
              </a:spcBef>
              <a:spcAft>
                <a:spcPts val="0"/>
              </a:spcAft>
              <a:buSzPts val="3200"/>
              <a:buFont typeface="Arial"/>
              <a:buChar char="•"/>
            </a:pPr>
            <a:r>
              <a:rPr b="1" lang="en-IN" sz="3200">
                <a:latin typeface="Gill Sans"/>
                <a:ea typeface="Gill Sans"/>
                <a:cs typeface="Gill Sans"/>
                <a:sym typeface="Gill Sans"/>
              </a:rPr>
              <a:t>Top and Bottom:</a:t>
            </a:r>
            <a:r>
              <a:rPr lang="en-IN" sz="3200">
                <a:latin typeface="Gill Sans"/>
                <a:ea typeface="Gill Sans"/>
                <a:cs typeface="Gill Sans"/>
                <a:sym typeface="Gill Sans"/>
              </a:rPr>
              <a:t> Similarly, the top and bottom of the screen should balance each other out.</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58"/>
          <p:cNvSpPr txBox="1"/>
          <p:nvPr>
            <p:ph type="title"/>
          </p:nvPr>
        </p:nvSpPr>
        <p:spPr>
          <a:xfrm>
            <a:off x="1640156" y="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lang="en-IN">
                <a:latin typeface="Gill Sans"/>
                <a:ea typeface="Gill Sans"/>
                <a:cs typeface="Gill Sans"/>
                <a:sym typeface="Gill Sans"/>
              </a:rPr>
              <a:t>3.4.1 Balance</a:t>
            </a:r>
            <a:endParaRPr/>
          </a:p>
        </p:txBody>
      </p:sp>
      <p:sp>
        <p:nvSpPr>
          <p:cNvPr id="451" name="Google Shape;451;p58"/>
          <p:cNvSpPr txBox="1"/>
          <p:nvPr>
            <p:ph idx="1" type="body"/>
          </p:nvPr>
        </p:nvSpPr>
        <p:spPr>
          <a:xfrm>
            <a:off x="628650" y="768664"/>
            <a:ext cx="11374975" cy="6089336"/>
          </a:xfrm>
          <a:prstGeom prst="rect">
            <a:avLst/>
          </a:prstGeom>
          <a:noFill/>
          <a:ln>
            <a:noFill/>
          </a:ln>
        </p:spPr>
        <p:txBody>
          <a:bodyPr anchorCtr="0" anchor="t" bIns="45700" lIns="91425" spcFirstLastPara="1" rIns="91425" wrap="square" tIns="45700">
            <a:normAutofit/>
          </a:bodyPr>
          <a:lstStyle/>
          <a:p>
            <a:pPr indent="-342900" lvl="0" marL="342900" rtl="0" algn="just">
              <a:spcBef>
                <a:spcPts val="0"/>
              </a:spcBef>
              <a:spcAft>
                <a:spcPts val="0"/>
              </a:spcAft>
              <a:buSzPts val="3200"/>
              <a:buChar char="🠶"/>
            </a:pPr>
            <a:r>
              <a:rPr b="1" lang="en-IN" sz="3200">
                <a:latin typeface="Gill Sans"/>
                <a:ea typeface="Gill Sans"/>
                <a:cs typeface="Gill Sans"/>
                <a:sym typeface="Gill Sans"/>
              </a:rPr>
              <a:t>Visual Weight:</a:t>
            </a:r>
            <a:endParaRPr sz="3200">
              <a:latin typeface="Gill Sans"/>
              <a:ea typeface="Gill Sans"/>
              <a:cs typeface="Gill Sans"/>
              <a:sym typeface="Gill Sans"/>
            </a:endParaRPr>
          </a:p>
          <a:p>
            <a:pPr indent="-342900" lvl="0" marL="342900" rtl="0" algn="just">
              <a:spcBef>
                <a:spcPts val="1000"/>
              </a:spcBef>
              <a:spcAft>
                <a:spcPts val="0"/>
              </a:spcAft>
              <a:buSzPts val="3200"/>
              <a:buFont typeface="Arial"/>
              <a:buChar char="•"/>
            </a:pPr>
            <a:r>
              <a:rPr b="1" lang="en-IN" sz="3200">
                <a:latin typeface="Gill Sans"/>
                <a:ea typeface="Gill Sans"/>
                <a:cs typeface="Gill Sans"/>
                <a:sym typeface="Gill Sans"/>
              </a:rPr>
              <a:t>Heavy Elements:</a:t>
            </a:r>
            <a:r>
              <a:rPr lang="en-IN" sz="3200">
                <a:latin typeface="Gill Sans"/>
                <a:ea typeface="Gill Sans"/>
                <a:cs typeface="Gill Sans"/>
                <a:sym typeface="Gill Sans"/>
              </a:rPr>
              <a:t> Dark colors, unusual shapes, and larger objects draw more attention and feel heavier.</a:t>
            </a:r>
            <a:endParaRPr/>
          </a:p>
          <a:p>
            <a:pPr indent="-285750" lvl="1" marL="742950" rtl="0" algn="just">
              <a:spcBef>
                <a:spcPts val="1000"/>
              </a:spcBef>
              <a:spcAft>
                <a:spcPts val="0"/>
              </a:spcAft>
              <a:buSzPts val="2800"/>
              <a:buFont typeface="Arial"/>
              <a:buChar char="•"/>
            </a:pPr>
            <a:r>
              <a:rPr b="1" lang="en-IN" sz="2800">
                <a:latin typeface="Gill Sans"/>
                <a:ea typeface="Gill Sans"/>
                <a:cs typeface="Gill Sans"/>
                <a:sym typeface="Gill Sans"/>
              </a:rPr>
              <a:t>Example:</a:t>
            </a:r>
            <a:r>
              <a:rPr lang="en-IN" sz="2800">
                <a:latin typeface="Gill Sans"/>
                <a:ea typeface="Gill Sans"/>
                <a:cs typeface="Gill Sans"/>
                <a:sym typeface="Gill Sans"/>
              </a:rPr>
              <a:t> A dark, bold headline at the top of a webpage.</a:t>
            </a:r>
            <a:endParaRPr/>
          </a:p>
          <a:p>
            <a:pPr indent="-342900" lvl="0" marL="342900" rtl="0" algn="just">
              <a:spcBef>
                <a:spcPts val="1000"/>
              </a:spcBef>
              <a:spcAft>
                <a:spcPts val="0"/>
              </a:spcAft>
              <a:buSzPts val="3200"/>
              <a:buFont typeface="Arial"/>
              <a:buChar char="•"/>
            </a:pPr>
            <a:r>
              <a:rPr b="1" lang="en-IN" sz="3200">
                <a:latin typeface="Gill Sans"/>
                <a:ea typeface="Gill Sans"/>
                <a:cs typeface="Gill Sans"/>
                <a:sym typeface="Gill Sans"/>
              </a:rPr>
              <a:t>Light Elements:</a:t>
            </a:r>
            <a:r>
              <a:rPr lang="en-IN" sz="3200">
                <a:latin typeface="Gill Sans"/>
                <a:ea typeface="Gill Sans"/>
                <a:cs typeface="Gill Sans"/>
                <a:sym typeface="Gill Sans"/>
              </a:rPr>
              <a:t> Light colors, regular shapes, and smaller objects feel lighter.</a:t>
            </a:r>
            <a:endParaRPr/>
          </a:p>
          <a:p>
            <a:pPr indent="-285750" lvl="1" marL="742950" rtl="0" algn="just">
              <a:spcBef>
                <a:spcPts val="1000"/>
              </a:spcBef>
              <a:spcAft>
                <a:spcPts val="0"/>
              </a:spcAft>
              <a:buSzPts val="2800"/>
              <a:buFont typeface="Arial"/>
              <a:buChar char="•"/>
            </a:pPr>
            <a:r>
              <a:rPr b="1" lang="en-IN" sz="2800">
                <a:latin typeface="Gill Sans"/>
                <a:ea typeface="Gill Sans"/>
                <a:cs typeface="Gill Sans"/>
                <a:sym typeface="Gill Sans"/>
              </a:rPr>
              <a:t>Example:</a:t>
            </a:r>
            <a:r>
              <a:rPr lang="en-IN" sz="2800">
                <a:latin typeface="Gill Sans"/>
                <a:ea typeface="Gill Sans"/>
                <a:cs typeface="Gill Sans"/>
                <a:sym typeface="Gill Sans"/>
              </a:rPr>
              <a:t> Light-colored buttons and small icons.</a:t>
            </a:r>
            <a:endParaRPr/>
          </a:p>
          <a:p>
            <a:pPr indent="0" lvl="0" marL="342900" rtl="0" algn="just">
              <a:spcBef>
                <a:spcPts val="1000"/>
              </a:spcBef>
              <a:spcAft>
                <a:spcPts val="0"/>
              </a:spcAft>
              <a:buSzPts val="7200"/>
              <a:buNone/>
            </a:pPr>
            <a:r>
              <a:t/>
            </a:r>
            <a:endParaRPr sz="7200">
              <a:latin typeface="Gill Sans"/>
              <a:ea typeface="Gill Sans"/>
              <a:cs typeface="Gill Sans"/>
              <a:sym typeface="Gill Sans"/>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59"/>
          <p:cNvSpPr txBox="1"/>
          <p:nvPr>
            <p:ph type="title"/>
          </p:nvPr>
        </p:nvSpPr>
        <p:spPr>
          <a:xfrm>
            <a:off x="1640156" y="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lang="en-IN">
                <a:latin typeface="Gill Sans"/>
                <a:ea typeface="Gill Sans"/>
                <a:cs typeface="Gill Sans"/>
                <a:sym typeface="Gill Sans"/>
              </a:rPr>
              <a:t>3.4.1 Balance</a:t>
            </a:r>
            <a:endParaRPr/>
          </a:p>
        </p:txBody>
      </p:sp>
      <p:pic>
        <p:nvPicPr>
          <p:cNvPr descr="page173image14673248" id="457" name="Google Shape;457;p59"/>
          <p:cNvPicPr preferRelativeResize="0"/>
          <p:nvPr>
            <p:ph idx="1" type="body"/>
          </p:nvPr>
        </p:nvPicPr>
        <p:blipFill rotWithShape="1">
          <a:blip r:embed="rId3">
            <a:alphaModFix/>
          </a:blip>
          <a:srcRect b="0" l="0" r="0" t="0"/>
          <a:stretch/>
        </p:blipFill>
        <p:spPr>
          <a:xfrm>
            <a:off x="2209800" y="704850"/>
            <a:ext cx="9982200" cy="61531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60"/>
          <p:cNvSpPr txBox="1"/>
          <p:nvPr>
            <p:ph type="title"/>
          </p:nvPr>
        </p:nvSpPr>
        <p:spPr>
          <a:xfrm>
            <a:off x="1640156" y="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lang="en-IN">
                <a:latin typeface="Gill Sans"/>
                <a:ea typeface="Gill Sans"/>
                <a:cs typeface="Gill Sans"/>
                <a:sym typeface="Gill Sans"/>
              </a:rPr>
              <a:t>3.4.2 Symmetry</a:t>
            </a:r>
            <a:endParaRPr/>
          </a:p>
        </p:txBody>
      </p:sp>
      <p:sp>
        <p:nvSpPr>
          <p:cNvPr id="463" name="Google Shape;463;p60"/>
          <p:cNvSpPr txBox="1"/>
          <p:nvPr>
            <p:ph idx="1" type="body"/>
          </p:nvPr>
        </p:nvSpPr>
        <p:spPr>
          <a:xfrm>
            <a:off x="628650" y="768664"/>
            <a:ext cx="11374975" cy="6089336"/>
          </a:xfrm>
          <a:prstGeom prst="rect">
            <a:avLst/>
          </a:prstGeom>
          <a:noFill/>
          <a:ln>
            <a:noFill/>
          </a:ln>
        </p:spPr>
        <p:txBody>
          <a:bodyPr anchorCtr="0" anchor="t" bIns="45700" lIns="91425" spcFirstLastPara="1" rIns="91425" wrap="square" tIns="45700">
            <a:normAutofit/>
          </a:bodyPr>
          <a:lstStyle/>
          <a:p>
            <a:pPr indent="-342900" lvl="0" marL="342900" rtl="0" algn="just">
              <a:spcBef>
                <a:spcPts val="0"/>
              </a:spcBef>
              <a:spcAft>
                <a:spcPts val="0"/>
              </a:spcAft>
              <a:buSzPts val="4000"/>
              <a:buChar char="🠶"/>
            </a:pPr>
            <a:r>
              <a:rPr lang="en-IN" sz="4000">
                <a:latin typeface="Gill Sans"/>
                <a:ea typeface="Gill Sans"/>
                <a:cs typeface="Gill Sans"/>
                <a:sym typeface="Gill Sans"/>
              </a:rPr>
              <a:t>Symmetry in screen design involves creating a mirror image on both sides of a centerline. This means that if you draw a vertical line down the middle of the screen, the elements on one side are exactly duplicated on the other side.</a:t>
            </a:r>
            <a:endParaRPr sz="4800">
              <a:latin typeface="Gill Sans"/>
              <a:ea typeface="Gill Sans"/>
              <a:cs typeface="Gill Sans"/>
              <a:sym typeface="Gill Sans"/>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61"/>
          <p:cNvSpPr txBox="1"/>
          <p:nvPr>
            <p:ph type="title"/>
          </p:nvPr>
        </p:nvSpPr>
        <p:spPr>
          <a:xfrm>
            <a:off x="1640156" y="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lang="en-IN">
                <a:latin typeface="Gill Sans"/>
                <a:ea typeface="Gill Sans"/>
                <a:cs typeface="Gill Sans"/>
                <a:sym typeface="Gill Sans"/>
              </a:rPr>
              <a:t>3.4.2 Symmetry</a:t>
            </a:r>
            <a:endParaRPr/>
          </a:p>
        </p:txBody>
      </p:sp>
      <p:pic>
        <p:nvPicPr>
          <p:cNvPr id="469" name="Google Shape;469;p61"/>
          <p:cNvPicPr preferRelativeResize="0"/>
          <p:nvPr>
            <p:ph idx="1" type="body"/>
          </p:nvPr>
        </p:nvPicPr>
        <p:blipFill rotWithShape="1">
          <a:blip r:embed="rId3">
            <a:alphaModFix/>
          </a:blip>
          <a:srcRect b="0" l="0" r="0" t="0"/>
          <a:stretch/>
        </p:blipFill>
        <p:spPr>
          <a:xfrm>
            <a:off x="628649" y="507095"/>
            <a:ext cx="10934700" cy="61531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62"/>
          <p:cNvSpPr txBox="1"/>
          <p:nvPr>
            <p:ph type="title"/>
          </p:nvPr>
        </p:nvSpPr>
        <p:spPr>
          <a:xfrm>
            <a:off x="1640156" y="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lang="en-IN">
                <a:latin typeface="Gill Sans"/>
                <a:ea typeface="Gill Sans"/>
                <a:cs typeface="Gill Sans"/>
                <a:sym typeface="Gill Sans"/>
              </a:rPr>
              <a:t>3.4.3 </a:t>
            </a:r>
            <a:r>
              <a:rPr lang="en-IN" sz="3600">
                <a:latin typeface="Gill Sans"/>
                <a:ea typeface="Gill Sans"/>
                <a:cs typeface="Gill Sans"/>
                <a:sym typeface="Gill Sans"/>
              </a:rPr>
              <a:t>Regularity</a:t>
            </a:r>
            <a:endParaRPr>
              <a:latin typeface="Gill Sans"/>
              <a:ea typeface="Gill Sans"/>
              <a:cs typeface="Gill Sans"/>
              <a:sym typeface="Gill Sans"/>
            </a:endParaRPr>
          </a:p>
        </p:txBody>
      </p:sp>
      <p:sp>
        <p:nvSpPr>
          <p:cNvPr id="475" name="Google Shape;475;p62"/>
          <p:cNvSpPr txBox="1"/>
          <p:nvPr>
            <p:ph idx="1" type="body"/>
          </p:nvPr>
        </p:nvSpPr>
        <p:spPr>
          <a:xfrm>
            <a:off x="628650" y="768664"/>
            <a:ext cx="11374975" cy="6089336"/>
          </a:xfrm>
          <a:prstGeom prst="rect">
            <a:avLst/>
          </a:prstGeom>
          <a:noFill/>
          <a:ln>
            <a:noFill/>
          </a:ln>
        </p:spPr>
        <p:txBody>
          <a:bodyPr anchorCtr="0" anchor="t" bIns="45700" lIns="91425" spcFirstLastPara="1" rIns="91425" wrap="square" tIns="45700">
            <a:normAutofit/>
          </a:bodyPr>
          <a:lstStyle/>
          <a:p>
            <a:pPr indent="-342900" lvl="0" marL="342900" rtl="0" algn="just">
              <a:spcBef>
                <a:spcPts val="0"/>
              </a:spcBef>
              <a:spcAft>
                <a:spcPts val="0"/>
              </a:spcAft>
              <a:buSzPts val="4000"/>
              <a:buChar char="🠶"/>
            </a:pPr>
            <a:r>
              <a:rPr lang="en-IN" sz="4000">
                <a:latin typeface="Gill Sans"/>
                <a:ea typeface="Gill Sans"/>
                <a:cs typeface="Gill Sans"/>
                <a:sym typeface="Gill Sans"/>
              </a:rPr>
              <a:t>Regularity in screen design means creating a consistent and orderly layout by aligning elements based on a uniform principle. This involves standardizing the spacing, size, shape, and color of elements to create a harmonious and predictable arrangement.</a:t>
            </a:r>
            <a:endParaRPr sz="4800">
              <a:latin typeface="Gill Sans"/>
              <a:ea typeface="Gill Sans"/>
              <a:cs typeface="Gill Sans"/>
              <a:sym typeface="Gill Sans"/>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63"/>
          <p:cNvSpPr txBox="1"/>
          <p:nvPr>
            <p:ph type="title"/>
          </p:nvPr>
        </p:nvSpPr>
        <p:spPr>
          <a:xfrm>
            <a:off x="1640156" y="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lang="en-IN">
                <a:latin typeface="Gill Sans"/>
                <a:ea typeface="Gill Sans"/>
                <a:cs typeface="Gill Sans"/>
                <a:sym typeface="Gill Sans"/>
              </a:rPr>
              <a:t>3.4.3 </a:t>
            </a:r>
            <a:r>
              <a:rPr lang="en-IN" sz="3600">
                <a:latin typeface="Gill Sans"/>
                <a:ea typeface="Gill Sans"/>
                <a:cs typeface="Gill Sans"/>
                <a:sym typeface="Gill Sans"/>
              </a:rPr>
              <a:t>Regularity</a:t>
            </a:r>
            <a:endParaRPr>
              <a:latin typeface="Gill Sans"/>
              <a:ea typeface="Gill Sans"/>
              <a:cs typeface="Gill Sans"/>
              <a:sym typeface="Gill Sans"/>
            </a:endParaRPr>
          </a:p>
        </p:txBody>
      </p:sp>
      <p:sp>
        <p:nvSpPr>
          <p:cNvPr id="481" name="Google Shape;481;p63"/>
          <p:cNvSpPr txBox="1"/>
          <p:nvPr>
            <p:ph idx="1" type="body"/>
          </p:nvPr>
        </p:nvSpPr>
        <p:spPr>
          <a:xfrm>
            <a:off x="628650" y="768664"/>
            <a:ext cx="11374975" cy="6089336"/>
          </a:xfrm>
          <a:prstGeom prst="rect">
            <a:avLst/>
          </a:prstGeom>
          <a:noFill/>
          <a:ln>
            <a:noFill/>
          </a:ln>
        </p:spPr>
        <p:txBody>
          <a:bodyPr anchorCtr="0" anchor="t" bIns="45700" lIns="91425" spcFirstLastPara="1" rIns="91425" wrap="square" tIns="45700">
            <a:normAutofit/>
          </a:bodyPr>
          <a:lstStyle/>
          <a:p>
            <a:pPr indent="-38100" lvl="0" marL="342900" rtl="0" algn="just">
              <a:spcBef>
                <a:spcPts val="0"/>
              </a:spcBef>
              <a:spcAft>
                <a:spcPts val="0"/>
              </a:spcAft>
              <a:buSzPts val="4800"/>
              <a:buNone/>
            </a:pPr>
            <a:r>
              <a:t/>
            </a:r>
            <a:endParaRPr sz="4800">
              <a:latin typeface="Gill Sans"/>
              <a:ea typeface="Gill Sans"/>
              <a:cs typeface="Gill Sans"/>
              <a:sym typeface="Gill Sans"/>
            </a:endParaRPr>
          </a:p>
        </p:txBody>
      </p:sp>
      <p:pic>
        <p:nvPicPr>
          <p:cNvPr id="482" name="Google Shape;482;p63"/>
          <p:cNvPicPr preferRelativeResize="0"/>
          <p:nvPr/>
        </p:nvPicPr>
        <p:blipFill rotWithShape="1">
          <a:blip r:embed="rId3">
            <a:alphaModFix/>
          </a:blip>
          <a:srcRect b="0" l="0" r="0" t="0"/>
          <a:stretch/>
        </p:blipFill>
        <p:spPr>
          <a:xfrm>
            <a:off x="1925906" y="1111243"/>
            <a:ext cx="9846994" cy="5404177"/>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64"/>
          <p:cNvSpPr txBox="1"/>
          <p:nvPr>
            <p:ph type="title"/>
          </p:nvPr>
        </p:nvSpPr>
        <p:spPr>
          <a:xfrm>
            <a:off x="1640156" y="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lang="en-IN">
                <a:latin typeface="Gill Sans"/>
                <a:ea typeface="Gill Sans"/>
                <a:cs typeface="Gill Sans"/>
                <a:sym typeface="Gill Sans"/>
              </a:rPr>
              <a:t>3.4.4 </a:t>
            </a:r>
            <a:r>
              <a:rPr lang="en-IN" sz="3600">
                <a:latin typeface="Gill Sans"/>
                <a:ea typeface="Gill Sans"/>
                <a:cs typeface="Gill Sans"/>
                <a:sym typeface="Gill Sans"/>
              </a:rPr>
              <a:t>Predictability</a:t>
            </a:r>
            <a:endParaRPr>
              <a:latin typeface="Gill Sans"/>
              <a:ea typeface="Gill Sans"/>
              <a:cs typeface="Gill Sans"/>
              <a:sym typeface="Gill Sans"/>
            </a:endParaRPr>
          </a:p>
        </p:txBody>
      </p:sp>
      <p:sp>
        <p:nvSpPr>
          <p:cNvPr id="488" name="Google Shape;488;p64"/>
          <p:cNvSpPr txBox="1"/>
          <p:nvPr>
            <p:ph idx="1" type="body"/>
          </p:nvPr>
        </p:nvSpPr>
        <p:spPr>
          <a:xfrm>
            <a:off x="628650" y="768664"/>
            <a:ext cx="11374975" cy="6089336"/>
          </a:xfrm>
          <a:prstGeom prst="rect">
            <a:avLst/>
          </a:prstGeom>
          <a:noFill/>
          <a:ln>
            <a:noFill/>
          </a:ln>
        </p:spPr>
        <p:txBody>
          <a:bodyPr anchorCtr="0" anchor="t" bIns="45700" lIns="91425" spcFirstLastPara="1" rIns="91425" wrap="square" tIns="45700">
            <a:normAutofit/>
          </a:bodyPr>
          <a:lstStyle/>
          <a:p>
            <a:pPr indent="-342900" lvl="0" marL="342900" rtl="0" algn="just">
              <a:spcBef>
                <a:spcPts val="0"/>
              </a:spcBef>
              <a:spcAft>
                <a:spcPts val="0"/>
              </a:spcAft>
              <a:buSzPts val="4800"/>
              <a:buChar char="🠶"/>
            </a:pPr>
            <a:r>
              <a:rPr lang="en-IN" sz="4800">
                <a:latin typeface="Gill Sans"/>
                <a:ea typeface="Gill Sans"/>
                <a:cs typeface="Gill Sans"/>
                <a:sym typeface="Gill Sans"/>
              </a:rPr>
              <a:t>Predictability in screen design means creating a consistent and familiar layout that allows users to anticipate where elements will be and how the design will look. This helps users navigate more easily and feel comfortable using the interface.</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65"/>
          <p:cNvSpPr txBox="1"/>
          <p:nvPr>
            <p:ph type="title"/>
          </p:nvPr>
        </p:nvSpPr>
        <p:spPr>
          <a:xfrm>
            <a:off x="1640156" y="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lang="en-IN">
                <a:latin typeface="Gill Sans"/>
                <a:ea typeface="Gill Sans"/>
                <a:cs typeface="Gill Sans"/>
                <a:sym typeface="Gill Sans"/>
              </a:rPr>
              <a:t>3.4.4 </a:t>
            </a:r>
            <a:r>
              <a:rPr lang="en-IN" sz="3600">
                <a:latin typeface="Gill Sans"/>
                <a:ea typeface="Gill Sans"/>
                <a:cs typeface="Gill Sans"/>
                <a:sym typeface="Gill Sans"/>
              </a:rPr>
              <a:t>Predictability</a:t>
            </a:r>
            <a:endParaRPr>
              <a:latin typeface="Gill Sans"/>
              <a:ea typeface="Gill Sans"/>
              <a:cs typeface="Gill Sans"/>
              <a:sym typeface="Gill Sans"/>
            </a:endParaRPr>
          </a:p>
        </p:txBody>
      </p:sp>
      <p:pic>
        <p:nvPicPr>
          <p:cNvPr id="494" name="Google Shape;494;p65"/>
          <p:cNvPicPr preferRelativeResize="0"/>
          <p:nvPr>
            <p:ph idx="1" type="body"/>
          </p:nvPr>
        </p:nvPicPr>
        <p:blipFill rotWithShape="1">
          <a:blip r:embed="rId3">
            <a:alphaModFix/>
          </a:blip>
          <a:srcRect b="0" l="0" r="0" t="0"/>
          <a:stretch/>
        </p:blipFill>
        <p:spPr>
          <a:xfrm>
            <a:off x="2040262" y="768350"/>
            <a:ext cx="8551213" cy="608965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66"/>
          <p:cNvSpPr txBox="1"/>
          <p:nvPr>
            <p:ph type="title"/>
          </p:nvPr>
        </p:nvSpPr>
        <p:spPr>
          <a:xfrm>
            <a:off x="1640156" y="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lang="en-IN">
                <a:latin typeface="Gill Sans"/>
                <a:ea typeface="Gill Sans"/>
                <a:cs typeface="Gill Sans"/>
                <a:sym typeface="Gill Sans"/>
              </a:rPr>
              <a:t>3.4.5 Sequentiality</a:t>
            </a:r>
            <a:endParaRPr>
              <a:latin typeface="Gill Sans"/>
              <a:ea typeface="Gill Sans"/>
              <a:cs typeface="Gill Sans"/>
              <a:sym typeface="Gill Sans"/>
            </a:endParaRPr>
          </a:p>
        </p:txBody>
      </p:sp>
      <p:sp>
        <p:nvSpPr>
          <p:cNvPr id="500" name="Google Shape;500;p66"/>
          <p:cNvSpPr txBox="1"/>
          <p:nvPr>
            <p:ph idx="1" type="body"/>
          </p:nvPr>
        </p:nvSpPr>
        <p:spPr>
          <a:xfrm>
            <a:off x="1008062" y="1280890"/>
            <a:ext cx="11183938" cy="4901572"/>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rtl="0" algn="l">
              <a:spcBef>
                <a:spcPts val="0"/>
              </a:spcBef>
              <a:spcAft>
                <a:spcPts val="0"/>
              </a:spcAft>
              <a:buSzPct val="100000"/>
              <a:buFont typeface="Arial"/>
              <a:buChar char="•"/>
            </a:pPr>
            <a:r>
              <a:rPr lang="en-IN" sz="2800">
                <a:latin typeface="Gill Sans"/>
                <a:ea typeface="Gill Sans"/>
                <a:cs typeface="Gill Sans"/>
                <a:sym typeface="Gill Sans"/>
              </a:rPr>
              <a:t>Provide sequentiality by arranging elements to guide the eye through the screen in an obvious, logical, rhythmic, and efficient manner. </a:t>
            </a:r>
            <a:endParaRPr/>
          </a:p>
          <a:p>
            <a:pPr indent="-342900" lvl="0" marL="342900" rtl="0" algn="l">
              <a:spcBef>
                <a:spcPts val="1000"/>
              </a:spcBef>
              <a:spcAft>
                <a:spcPts val="0"/>
              </a:spcAft>
              <a:buSzPct val="100000"/>
              <a:buFont typeface="Arial"/>
              <a:buChar char="•"/>
            </a:pPr>
            <a:r>
              <a:rPr lang="en-IN" sz="2800">
                <a:latin typeface="Gill Sans"/>
                <a:ea typeface="Gill Sans"/>
                <a:cs typeface="Gill Sans"/>
                <a:sym typeface="Gill Sans"/>
              </a:rPr>
              <a:t>The eye tends to be attracted to</a:t>
            </a:r>
            <a:br>
              <a:rPr lang="en-IN" sz="2800">
                <a:latin typeface="Gill Sans"/>
                <a:ea typeface="Gill Sans"/>
                <a:cs typeface="Gill Sans"/>
                <a:sym typeface="Gill Sans"/>
              </a:rPr>
            </a:br>
            <a:r>
              <a:rPr lang="en-IN" sz="2800">
                <a:latin typeface="Gill Sans"/>
                <a:ea typeface="Gill Sans"/>
                <a:cs typeface="Gill Sans"/>
                <a:sym typeface="Gill Sans"/>
              </a:rPr>
              <a:t>— A brighter element before one less bright.</a:t>
            </a:r>
            <a:br>
              <a:rPr lang="en-IN" sz="2800">
                <a:latin typeface="Gill Sans"/>
                <a:ea typeface="Gill Sans"/>
                <a:cs typeface="Gill Sans"/>
                <a:sym typeface="Gill Sans"/>
              </a:rPr>
            </a:br>
            <a:r>
              <a:rPr lang="en-IN" sz="2800">
                <a:latin typeface="Gill Sans"/>
                <a:ea typeface="Gill Sans"/>
                <a:cs typeface="Gill Sans"/>
                <a:sym typeface="Gill Sans"/>
              </a:rPr>
              <a:t>— Isolated elements before elements in a group.</a:t>
            </a:r>
            <a:br>
              <a:rPr lang="en-IN" sz="2800">
                <a:latin typeface="Gill Sans"/>
                <a:ea typeface="Gill Sans"/>
                <a:cs typeface="Gill Sans"/>
                <a:sym typeface="Gill Sans"/>
              </a:rPr>
            </a:br>
            <a:r>
              <a:rPr lang="en-IN" sz="2800">
                <a:latin typeface="Gill Sans"/>
                <a:ea typeface="Gill Sans"/>
                <a:cs typeface="Gill Sans"/>
                <a:sym typeface="Gill Sans"/>
              </a:rPr>
              <a:t>— Graphics before text.</a:t>
            </a:r>
            <a:br>
              <a:rPr lang="en-IN" sz="2800">
                <a:latin typeface="Gill Sans"/>
                <a:ea typeface="Gill Sans"/>
                <a:cs typeface="Gill Sans"/>
                <a:sym typeface="Gill Sans"/>
              </a:rPr>
            </a:br>
            <a:r>
              <a:rPr lang="en-IN" sz="2800">
                <a:latin typeface="Gill Sans"/>
                <a:ea typeface="Gill Sans"/>
                <a:cs typeface="Gill Sans"/>
                <a:sym typeface="Gill Sans"/>
              </a:rPr>
              <a:t>— Color before black and white.</a:t>
            </a:r>
            <a:br>
              <a:rPr lang="en-IN" sz="2800">
                <a:latin typeface="Gill Sans"/>
                <a:ea typeface="Gill Sans"/>
                <a:cs typeface="Gill Sans"/>
                <a:sym typeface="Gill Sans"/>
              </a:rPr>
            </a:br>
            <a:r>
              <a:rPr lang="en-IN" sz="2800">
                <a:latin typeface="Gill Sans"/>
                <a:ea typeface="Gill Sans"/>
                <a:cs typeface="Gill Sans"/>
                <a:sym typeface="Gill Sans"/>
              </a:rPr>
              <a:t>— Highly saturated colors before those less saturated. — Dark areas before light areas.</a:t>
            </a:r>
            <a:br>
              <a:rPr lang="en-IN" sz="2800">
                <a:latin typeface="Gill Sans"/>
                <a:ea typeface="Gill Sans"/>
                <a:cs typeface="Gill Sans"/>
                <a:sym typeface="Gill Sans"/>
              </a:rPr>
            </a:br>
            <a:r>
              <a:rPr lang="en-IN" sz="2800">
                <a:latin typeface="Gill Sans"/>
                <a:ea typeface="Gill Sans"/>
                <a:cs typeface="Gill Sans"/>
                <a:sym typeface="Gill Sans"/>
              </a:rPr>
              <a:t>— A big element before a small one.</a:t>
            </a:r>
            <a:br>
              <a:rPr lang="en-IN" sz="2800">
                <a:latin typeface="Gill Sans"/>
                <a:ea typeface="Gill Sans"/>
                <a:cs typeface="Gill Sans"/>
                <a:sym typeface="Gill Sans"/>
              </a:rPr>
            </a:br>
            <a:r>
              <a:rPr lang="en-IN" sz="2800">
                <a:latin typeface="Gill Sans"/>
                <a:ea typeface="Gill Sans"/>
                <a:cs typeface="Gill Sans"/>
                <a:sym typeface="Gill Sans"/>
              </a:rPr>
              <a:t>— An unusual shape before a usual one.</a:t>
            </a:r>
            <a:br>
              <a:rPr lang="en-IN" sz="2800">
                <a:latin typeface="Gill Sans"/>
                <a:ea typeface="Gill Sans"/>
                <a:cs typeface="Gill Sans"/>
                <a:sym typeface="Gill Sans"/>
              </a:rPr>
            </a:br>
            <a:r>
              <a:rPr lang="en-IN" sz="2800">
                <a:latin typeface="Gill Sans"/>
                <a:ea typeface="Gill Sans"/>
                <a:cs typeface="Gill Sans"/>
                <a:sym typeface="Gill Sans"/>
              </a:rPr>
              <a:t>— Big objects before little objects. </a:t>
            </a:r>
            <a:endParaRPr/>
          </a:p>
          <a:p>
            <a:pPr indent="-178435" lvl="0" marL="342900" rtl="0" algn="l">
              <a:spcBef>
                <a:spcPts val="1000"/>
              </a:spcBef>
              <a:spcAft>
                <a:spcPts val="0"/>
              </a:spcAft>
              <a:buSzPct val="100000"/>
              <a:buNone/>
            </a:pPr>
            <a:r>
              <a:t/>
            </a:r>
            <a:endParaRPr sz="2800">
              <a:latin typeface="Gill Sans"/>
              <a:ea typeface="Gill Sans"/>
              <a:cs typeface="Gill Sans"/>
              <a:sym typeface="Gill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2"/>
          <p:cNvSpPr txBox="1"/>
          <p:nvPr>
            <p:ph type="title"/>
          </p:nvPr>
        </p:nvSpPr>
        <p:spPr>
          <a:xfrm>
            <a:off x="1182956" y="0"/>
            <a:ext cx="8911687" cy="128089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Gill Sans"/>
              <a:buNone/>
            </a:pPr>
            <a:r>
              <a:rPr b="0" lang="en-IN" sz="4000">
                <a:latin typeface="Gill Sans"/>
                <a:ea typeface="Gill Sans"/>
                <a:cs typeface="Gill Sans"/>
                <a:sym typeface="Gill Sans"/>
              </a:rPr>
              <a:t>3.1 Screen and Web Page Meaning and Purpose </a:t>
            </a:r>
            <a:br>
              <a:rPr lang="en-IN"/>
            </a:br>
            <a:br>
              <a:rPr lang="en-IN"/>
            </a:br>
            <a:endParaRPr/>
          </a:p>
        </p:txBody>
      </p:sp>
      <p:sp>
        <p:nvSpPr>
          <p:cNvPr id="193" name="Google Shape;193;p22"/>
          <p:cNvSpPr txBox="1"/>
          <p:nvPr>
            <p:ph idx="1" type="body"/>
          </p:nvPr>
        </p:nvSpPr>
        <p:spPr>
          <a:xfrm>
            <a:off x="1635624" y="640445"/>
            <a:ext cx="3537268" cy="630936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000"/>
              <a:buFont typeface="Arial"/>
              <a:buChar char="•"/>
            </a:pPr>
            <a:r>
              <a:rPr lang="en-IN" sz="2000">
                <a:latin typeface="Gill Sans"/>
                <a:ea typeface="Gill Sans"/>
                <a:cs typeface="Gill Sans"/>
                <a:sym typeface="Gill Sans"/>
              </a:rPr>
              <a:t>Each element </a:t>
            </a:r>
            <a:endParaRPr/>
          </a:p>
          <a:p>
            <a:pPr indent="-342900" lvl="0" marL="342900" rtl="0" algn="l">
              <a:spcBef>
                <a:spcPts val="1000"/>
              </a:spcBef>
              <a:spcAft>
                <a:spcPts val="0"/>
              </a:spcAft>
              <a:buSzPts val="2000"/>
              <a:buFont typeface="Arial"/>
              <a:buChar char="•"/>
            </a:pPr>
            <a:r>
              <a:rPr lang="en-IN" sz="2000">
                <a:latin typeface="Gill Sans"/>
                <a:ea typeface="Gill Sans"/>
                <a:cs typeface="Gill Sans"/>
                <a:sym typeface="Gill Sans"/>
              </a:rPr>
              <a:t>Every control </a:t>
            </a:r>
            <a:endParaRPr/>
          </a:p>
          <a:p>
            <a:pPr indent="-342900" lvl="0" marL="342900" rtl="0" algn="l">
              <a:spcBef>
                <a:spcPts val="1000"/>
              </a:spcBef>
              <a:spcAft>
                <a:spcPts val="0"/>
              </a:spcAft>
              <a:buSzPts val="2000"/>
              <a:buFont typeface="Arial"/>
              <a:buChar char="•"/>
            </a:pPr>
            <a:r>
              <a:rPr lang="en-IN" sz="2000">
                <a:latin typeface="Gill Sans"/>
                <a:ea typeface="Gill Sans"/>
                <a:cs typeface="Gill Sans"/>
                <a:sym typeface="Gill Sans"/>
              </a:rPr>
              <a:t>All text </a:t>
            </a:r>
            <a:endParaRPr/>
          </a:p>
          <a:p>
            <a:pPr indent="-342900" lvl="0" marL="342900" rtl="0" algn="l">
              <a:spcBef>
                <a:spcPts val="1000"/>
              </a:spcBef>
              <a:spcAft>
                <a:spcPts val="0"/>
              </a:spcAft>
              <a:buSzPts val="2000"/>
              <a:buFont typeface="Arial"/>
              <a:buChar char="•"/>
            </a:pPr>
            <a:r>
              <a:rPr lang="en-IN" sz="2000">
                <a:latin typeface="Gill Sans"/>
                <a:ea typeface="Gill Sans"/>
                <a:cs typeface="Gill Sans"/>
                <a:sym typeface="Gill Sans"/>
              </a:rPr>
              <a:t>The screen organization </a:t>
            </a:r>
            <a:endParaRPr/>
          </a:p>
          <a:p>
            <a:pPr indent="-342900" lvl="0" marL="342900" rtl="0" algn="l">
              <a:spcBef>
                <a:spcPts val="1000"/>
              </a:spcBef>
              <a:spcAft>
                <a:spcPts val="0"/>
              </a:spcAft>
              <a:buSzPts val="2000"/>
              <a:buFont typeface="Arial"/>
              <a:buChar char="•"/>
            </a:pPr>
            <a:r>
              <a:rPr lang="en-IN" sz="2000">
                <a:latin typeface="Gill Sans"/>
                <a:ea typeface="Gill Sans"/>
                <a:cs typeface="Gill Sans"/>
                <a:sym typeface="Gill Sans"/>
              </a:rPr>
              <a:t>All emphasis </a:t>
            </a:r>
            <a:endParaRPr/>
          </a:p>
          <a:p>
            <a:pPr indent="-342900" lvl="0" marL="342900" rtl="0" algn="l">
              <a:spcBef>
                <a:spcPts val="1000"/>
              </a:spcBef>
              <a:spcAft>
                <a:spcPts val="0"/>
              </a:spcAft>
              <a:buSzPts val="2000"/>
              <a:buFont typeface="Arial"/>
              <a:buChar char="•"/>
            </a:pPr>
            <a:r>
              <a:rPr lang="en-IN" sz="2000">
                <a:latin typeface="Gill Sans"/>
                <a:ea typeface="Gill Sans"/>
                <a:cs typeface="Gill Sans"/>
                <a:sym typeface="Gill Sans"/>
              </a:rPr>
              <a:t>Each color </a:t>
            </a:r>
            <a:endParaRPr/>
          </a:p>
          <a:p>
            <a:pPr indent="-342900" lvl="0" marL="342900" rtl="0" algn="l">
              <a:spcBef>
                <a:spcPts val="1000"/>
              </a:spcBef>
              <a:spcAft>
                <a:spcPts val="0"/>
              </a:spcAft>
              <a:buSzPts val="2000"/>
              <a:buFont typeface="Arial"/>
              <a:buChar char="•"/>
            </a:pPr>
            <a:r>
              <a:rPr lang="en-IN" sz="2000">
                <a:latin typeface="Gill Sans"/>
                <a:ea typeface="Gill Sans"/>
                <a:cs typeface="Gill Sans"/>
                <a:sym typeface="Gill Sans"/>
              </a:rPr>
              <a:t>Every graphic </a:t>
            </a:r>
            <a:endParaRPr/>
          </a:p>
          <a:p>
            <a:pPr indent="-342900" lvl="0" marL="342900" rtl="0" algn="l">
              <a:spcBef>
                <a:spcPts val="1000"/>
              </a:spcBef>
              <a:spcAft>
                <a:spcPts val="0"/>
              </a:spcAft>
              <a:buSzPts val="2000"/>
              <a:buFont typeface="Arial"/>
              <a:buChar char="•"/>
            </a:pPr>
            <a:r>
              <a:rPr lang="en-IN" sz="2000">
                <a:latin typeface="Gill Sans"/>
                <a:ea typeface="Gill Sans"/>
                <a:cs typeface="Gill Sans"/>
                <a:sym typeface="Gill Sans"/>
              </a:rPr>
              <a:t>All screen animation </a:t>
            </a:r>
            <a:endParaRPr/>
          </a:p>
          <a:p>
            <a:pPr indent="-342900" lvl="0" marL="342900" rtl="0" algn="l">
              <a:spcBef>
                <a:spcPts val="1000"/>
              </a:spcBef>
              <a:spcAft>
                <a:spcPts val="0"/>
              </a:spcAft>
              <a:buSzPts val="2000"/>
              <a:buFont typeface="Arial"/>
              <a:buChar char="•"/>
            </a:pPr>
            <a:r>
              <a:rPr lang="en-IN" sz="2000">
                <a:latin typeface="Gill Sans"/>
                <a:ea typeface="Gill Sans"/>
                <a:cs typeface="Gill Sans"/>
                <a:sym typeface="Gill Sans"/>
              </a:rPr>
              <a:t>Each message </a:t>
            </a:r>
            <a:endParaRPr/>
          </a:p>
          <a:p>
            <a:pPr indent="-342900" lvl="0" marL="342900" rtl="0" algn="l">
              <a:spcBef>
                <a:spcPts val="1000"/>
              </a:spcBef>
              <a:spcAft>
                <a:spcPts val="0"/>
              </a:spcAft>
              <a:buSzPts val="2000"/>
              <a:buFont typeface="Arial"/>
              <a:buChar char="•"/>
            </a:pPr>
            <a:r>
              <a:rPr lang="en-IN" sz="2000">
                <a:latin typeface="Gill Sans"/>
                <a:ea typeface="Gill Sans"/>
                <a:cs typeface="Gill Sans"/>
                <a:sym typeface="Gill Sans"/>
              </a:rPr>
              <a:t>All forms of feedback </a:t>
            </a:r>
            <a:endParaRPr/>
          </a:p>
          <a:p>
            <a:pPr indent="-342900" lvl="0" marL="342900" rtl="0" algn="l">
              <a:spcBef>
                <a:spcPts val="1000"/>
              </a:spcBef>
              <a:spcAft>
                <a:spcPts val="0"/>
              </a:spcAft>
              <a:buSzPts val="2000"/>
              <a:buFont typeface="Arial"/>
              <a:buChar char="•"/>
            </a:pPr>
            <a:r>
              <a:rPr lang="en-IN" sz="2000">
                <a:latin typeface="Gill Sans"/>
                <a:ea typeface="Gill Sans"/>
                <a:cs typeface="Gill Sans"/>
                <a:sym typeface="Gill Sans"/>
              </a:rPr>
              <a:t>Must </a:t>
            </a:r>
            <a:endParaRPr/>
          </a:p>
          <a:p>
            <a:pPr indent="-342900" lvl="0" marL="342900" rtl="0" algn="l">
              <a:spcBef>
                <a:spcPts val="1000"/>
              </a:spcBef>
              <a:spcAft>
                <a:spcPts val="0"/>
              </a:spcAft>
              <a:buSzPts val="2000"/>
              <a:buFont typeface="Arial"/>
              <a:buChar char="•"/>
            </a:pPr>
            <a:r>
              <a:rPr lang="en-IN" sz="2000">
                <a:latin typeface="Gill Sans"/>
                <a:ea typeface="Gill Sans"/>
                <a:cs typeface="Gill Sans"/>
                <a:sym typeface="Gill Sans"/>
              </a:rPr>
              <a:t>— Have meaning to users. </a:t>
            </a:r>
            <a:endParaRPr/>
          </a:p>
          <a:p>
            <a:pPr indent="-342900" lvl="0" marL="342900" rtl="0" algn="l">
              <a:spcBef>
                <a:spcPts val="1000"/>
              </a:spcBef>
              <a:spcAft>
                <a:spcPts val="0"/>
              </a:spcAft>
              <a:buSzPts val="2000"/>
              <a:buFont typeface="Arial"/>
              <a:buChar char="•"/>
            </a:pPr>
            <a:r>
              <a:rPr lang="en-IN" sz="2000">
                <a:latin typeface="Gill Sans"/>
                <a:ea typeface="Gill Sans"/>
                <a:cs typeface="Gill Sans"/>
                <a:sym typeface="Gill Sans"/>
              </a:rPr>
              <a:t>— Serve a purpose in performing tasks.</a:t>
            </a:r>
            <a:endParaRPr/>
          </a:p>
          <a:p>
            <a:pPr indent="-215900" lvl="0" marL="342900" rtl="0" algn="l">
              <a:spcBef>
                <a:spcPts val="1000"/>
              </a:spcBef>
              <a:spcAft>
                <a:spcPts val="0"/>
              </a:spcAft>
              <a:buSzPts val="2000"/>
              <a:buFont typeface="Arial"/>
              <a:buNone/>
            </a:pPr>
            <a:r>
              <a:t/>
            </a:r>
            <a:endParaRPr sz="2000">
              <a:latin typeface="Arial"/>
              <a:ea typeface="Arial"/>
              <a:cs typeface="Arial"/>
              <a:sym typeface="Arial"/>
            </a:endParaRPr>
          </a:p>
        </p:txBody>
      </p:sp>
      <p:sp>
        <p:nvSpPr>
          <p:cNvPr id="194" name="Google Shape;194;p22"/>
          <p:cNvSpPr txBox="1"/>
          <p:nvPr/>
        </p:nvSpPr>
        <p:spPr>
          <a:xfrm>
            <a:off x="6756185" y="1623536"/>
            <a:ext cx="3988015" cy="483209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IN" sz="2800" u="none" cap="none" strike="noStrike">
                <a:solidFill>
                  <a:schemeClr val="dk1"/>
                </a:solidFill>
                <a:latin typeface="Gill Sans"/>
                <a:ea typeface="Gill Sans"/>
                <a:cs typeface="Gill Sans"/>
                <a:sym typeface="Gill Sans"/>
              </a:rPr>
              <a:t>All interface elements must have meaning to users and serve a purpose in performing tasks or fulfilling needs. If an element does not have meaning for the user, do not include it in the interface because it is </a:t>
            </a:r>
            <a:r>
              <a:rPr b="0" i="1" lang="en-IN" sz="2800" u="none" cap="none" strike="noStrike">
                <a:solidFill>
                  <a:schemeClr val="dk1"/>
                </a:solidFill>
                <a:latin typeface="Gill Sans"/>
                <a:ea typeface="Gill Sans"/>
                <a:cs typeface="Gill Sans"/>
                <a:sym typeface="Gill Sans"/>
              </a:rPr>
              <a:t>noise </a:t>
            </a:r>
            <a:endParaRPr b="0" i="0" sz="2800" u="none" cap="none" strike="noStrike">
              <a:solidFill>
                <a:schemeClr val="dk1"/>
              </a:solidFill>
              <a:latin typeface="Gill Sans"/>
              <a:ea typeface="Gill Sans"/>
              <a:cs typeface="Gill Sans"/>
              <a:sym typeface="Gill Sans"/>
            </a:endParaRPr>
          </a:p>
          <a:p>
            <a:pPr indent="0" lvl="0" marL="0" marR="0" rtl="0" algn="l">
              <a:spcBef>
                <a:spcPts val="0"/>
              </a:spcBef>
              <a:spcAft>
                <a:spcPts val="0"/>
              </a:spcAft>
              <a:buNone/>
            </a:pPr>
            <a:r>
              <a:t/>
            </a:r>
            <a:endParaRPr sz="2800">
              <a:solidFill>
                <a:schemeClr val="dk1"/>
              </a:solidFill>
              <a:latin typeface="Century Gothic"/>
              <a:ea typeface="Century Gothic"/>
              <a:cs typeface="Century Gothic"/>
              <a:sym typeface="Century Gothic"/>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67"/>
          <p:cNvSpPr txBox="1"/>
          <p:nvPr>
            <p:ph type="title"/>
          </p:nvPr>
        </p:nvSpPr>
        <p:spPr>
          <a:xfrm>
            <a:off x="1640156" y="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lang="en-IN">
                <a:latin typeface="Gill Sans"/>
                <a:ea typeface="Gill Sans"/>
                <a:cs typeface="Gill Sans"/>
                <a:sym typeface="Gill Sans"/>
              </a:rPr>
              <a:t>3.4.5 Sequentiality</a:t>
            </a:r>
            <a:endParaRPr>
              <a:latin typeface="Gill Sans"/>
              <a:ea typeface="Gill Sans"/>
              <a:cs typeface="Gill Sans"/>
              <a:sym typeface="Gill Sans"/>
            </a:endParaRPr>
          </a:p>
        </p:txBody>
      </p:sp>
      <p:pic>
        <p:nvPicPr>
          <p:cNvPr id="506" name="Google Shape;506;p67"/>
          <p:cNvPicPr preferRelativeResize="0"/>
          <p:nvPr>
            <p:ph idx="1" type="body"/>
          </p:nvPr>
        </p:nvPicPr>
        <p:blipFill rotWithShape="1">
          <a:blip r:embed="rId3">
            <a:alphaModFix/>
          </a:blip>
          <a:srcRect b="0" l="0" r="0" t="0"/>
          <a:stretch/>
        </p:blipFill>
        <p:spPr>
          <a:xfrm>
            <a:off x="1104900" y="693182"/>
            <a:ext cx="11087100" cy="5840968"/>
          </a:xfrm>
          <a:prstGeom prst="rect">
            <a:avLst/>
          </a:prstGeom>
          <a:noFill/>
          <a:ln>
            <a:noFill/>
          </a:ln>
        </p:spPr>
      </p:pic>
      <p:sp>
        <p:nvSpPr>
          <p:cNvPr id="507" name="Google Shape;507;p67"/>
          <p:cNvSpPr txBox="1"/>
          <p:nvPr/>
        </p:nvSpPr>
        <p:spPr>
          <a:xfrm>
            <a:off x="5314950" y="323850"/>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68"/>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lang="en-IN">
                <a:latin typeface="Gill Sans"/>
                <a:ea typeface="Gill Sans"/>
                <a:cs typeface="Gill Sans"/>
                <a:sym typeface="Gill Sans"/>
              </a:rPr>
              <a:t>3.4.6 Economy</a:t>
            </a:r>
            <a:endParaRPr/>
          </a:p>
        </p:txBody>
      </p:sp>
      <p:sp>
        <p:nvSpPr>
          <p:cNvPr id="513" name="Google Shape;513;p68"/>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rmAutofit/>
          </a:bodyPr>
          <a:lstStyle/>
          <a:p>
            <a:pPr indent="-342900" lvl="0" marL="342900" rtl="0" algn="just">
              <a:spcBef>
                <a:spcPts val="0"/>
              </a:spcBef>
              <a:spcAft>
                <a:spcPts val="0"/>
              </a:spcAft>
              <a:buSzPts val="2400"/>
              <a:buChar char="🠶"/>
            </a:pPr>
            <a:r>
              <a:rPr lang="en-IN" sz="2400">
                <a:latin typeface="Gill Sans"/>
                <a:ea typeface="Gill Sans"/>
                <a:cs typeface="Gill Sans"/>
                <a:sym typeface="Gill Sans"/>
              </a:rPr>
              <a:t>Imagine you're designing a classroom presentation. If you use too many different fonts, colors, and animations, your slides will look chaotic and distracting, making it hard for your audience to focus on the main points. Instead, if you use a limited set of styles and colors thoughtfully, your slides will be clear and easy to follow, effectively conveying your message.</a:t>
            </a:r>
            <a:endParaRPr sz="2400">
              <a:latin typeface="Gill Sans"/>
              <a:ea typeface="Gill Sans"/>
              <a:cs typeface="Gill Sans"/>
              <a:sym typeface="Gill Sans"/>
            </a:endParaRPr>
          </a:p>
        </p:txBody>
      </p:sp>
      <p:sp>
        <p:nvSpPr>
          <p:cNvPr id="514" name="Google Shape;514;p68"/>
          <p:cNvSpPr txBox="1"/>
          <p:nvPr/>
        </p:nvSpPr>
        <p:spPr>
          <a:xfrm>
            <a:off x="2090057" y="1264555"/>
            <a:ext cx="863454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N" sz="2400">
                <a:solidFill>
                  <a:schemeClr val="dk1"/>
                </a:solidFill>
                <a:latin typeface="Gill Sans"/>
                <a:ea typeface="Gill Sans"/>
                <a:cs typeface="Gill Sans"/>
                <a:sym typeface="Gill Sans"/>
              </a:rPr>
              <a:t>Provide economy by using as few styles, display techniques, and colors as possible. </a:t>
            </a:r>
            <a:endParaRPr sz="2400">
              <a:solidFill>
                <a:schemeClr val="dk1"/>
              </a:solidFill>
              <a:latin typeface="Gill Sans"/>
              <a:ea typeface="Gill Sans"/>
              <a:cs typeface="Gill Sans"/>
              <a:sym typeface="Gill Sans"/>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69"/>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lang="en-IN">
                <a:latin typeface="Gill Sans"/>
                <a:ea typeface="Gill Sans"/>
                <a:cs typeface="Gill Sans"/>
                <a:sym typeface="Gill Sans"/>
              </a:rPr>
              <a:t>3.4.6 Economy</a:t>
            </a:r>
            <a:endParaRPr/>
          </a:p>
        </p:txBody>
      </p:sp>
      <p:sp>
        <p:nvSpPr>
          <p:cNvPr id="520" name="Google Shape;520;p69"/>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rmAutofit/>
          </a:bodyPr>
          <a:lstStyle/>
          <a:p>
            <a:pPr indent="-190500" lvl="0" marL="342900" rtl="0" algn="just">
              <a:spcBef>
                <a:spcPts val="0"/>
              </a:spcBef>
              <a:spcAft>
                <a:spcPts val="0"/>
              </a:spcAft>
              <a:buSzPts val="2400"/>
              <a:buNone/>
            </a:pPr>
            <a:r>
              <a:t/>
            </a:r>
            <a:endParaRPr sz="2400">
              <a:latin typeface="Gill Sans"/>
              <a:ea typeface="Gill Sans"/>
              <a:cs typeface="Gill Sans"/>
              <a:sym typeface="Gill Sans"/>
            </a:endParaRPr>
          </a:p>
        </p:txBody>
      </p:sp>
      <p:pic>
        <p:nvPicPr>
          <p:cNvPr id="521" name="Google Shape;521;p69"/>
          <p:cNvPicPr preferRelativeResize="0"/>
          <p:nvPr/>
        </p:nvPicPr>
        <p:blipFill rotWithShape="1">
          <a:blip r:embed="rId3">
            <a:alphaModFix/>
          </a:blip>
          <a:srcRect b="0" l="0" r="0" t="0"/>
          <a:stretch/>
        </p:blipFill>
        <p:spPr>
          <a:xfrm>
            <a:off x="2497772" y="1264555"/>
            <a:ext cx="7772400" cy="5277047"/>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70"/>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lang="en-IN">
                <a:latin typeface="Gill Sans"/>
                <a:ea typeface="Gill Sans"/>
                <a:cs typeface="Gill Sans"/>
                <a:sym typeface="Gill Sans"/>
              </a:rPr>
              <a:t>3.4.7 Unity</a:t>
            </a:r>
            <a:endParaRPr>
              <a:latin typeface="Gill Sans"/>
              <a:ea typeface="Gill Sans"/>
              <a:cs typeface="Gill Sans"/>
              <a:sym typeface="Gill Sans"/>
            </a:endParaRPr>
          </a:p>
        </p:txBody>
      </p:sp>
      <p:sp>
        <p:nvSpPr>
          <p:cNvPr id="527" name="Google Shape;527;p70"/>
          <p:cNvSpPr txBox="1"/>
          <p:nvPr>
            <p:ph idx="1" type="body"/>
          </p:nvPr>
        </p:nvSpPr>
        <p:spPr>
          <a:xfrm>
            <a:off x="1139234" y="1767840"/>
            <a:ext cx="8915400" cy="3777622"/>
          </a:xfrm>
          <a:prstGeom prst="rect">
            <a:avLst/>
          </a:prstGeom>
          <a:noFill/>
          <a:ln>
            <a:noFill/>
          </a:ln>
        </p:spPr>
        <p:txBody>
          <a:bodyPr anchorCtr="0" anchor="t" bIns="45700" lIns="91425" spcFirstLastPara="1" rIns="91425" wrap="square" tIns="45700">
            <a:normAutofit/>
          </a:bodyPr>
          <a:lstStyle/>
          <a:p>
            <a:pPr indent="-342900" lvl="0" marL="342900" rtl="0" algn="just">
              <a:spcBef>
                <a:spcPts val="0"/>
              </a:spcBef>
              <a:spcAft>
                <a:spcPts val="0"/>
              </a:spcAft>
              <a:buSzPts val="2800"/>
              <a:buChar char="🠶"/>
            </a:pPr>
            <a:r>
              <a:rPr lang="en-IN" sz="2800">
                <a:latin typeface="Gill Sans"/>
                <a:ea typeface="Gill Sans"/>
                <a:cs typeface="Gill Sans"/>
                <a:sym typeface="Gill Sans"/>
              </a:rPr>
              <a:t>■Create unity by</a:t>
            </a:r>
            <a:br>
              <a:rPr lang="en-IN" sz="2800">
                <a:latin typeface="Gill Sans"/>
                <a:ea typeface="Gill Sans"/>
                <a:cs typeface="Gill Sans"/>
                <a:sym typeface="Gill Sans"/>
              </a:rPr>
            </a:br>
            <a:r>
              <a:rPr lang="en-IN" sz="2800">
                <a:latin typeface="Gill Sans"/>
                <a:ea typeface="Gill Sans"/>
                <a:cs typeface="Gill Sans"/>
                <a:sym typeface="Gill Sans"/>
              </a:rPr>
              <a:t>— Using similar sizes, shapes, or colors for related information.</a:t>
            </a:r>
            <a:br>
              <a:rPr lang="en-IN" sz="2800">
                <a:latin typeface="Gill Sans"/>
                <a:ea typeface="Gill Sans"/>
                <a:cs typeface="Gill Sans"/>
                <a:sym typeface="Gill Sans"/>
              </a:rPr>
            </a:br>
            <a:r>
              <a:rPr lang="en-IN" sz="2800">
                <a:latin typeface="Gill Sans"/>
                <a:ea typeface="Gill Sans"/>
                <a:cs typeface="Gill Sans"/>
                <a:sym typeface="Gill Sans"/>
              </a:rPr>
              <a:t>— Leaving less space between elements of a screen than the space left at the margins. </a:t>
            </a:r>
            <a:endParaRPr sz="3600">
              <a:latin typeface="Gill Sans"/>
              <a:ea typeface="Gill Sans"/>
              <a:cs typeface="Gill Sans"/>
              <a:sym typeface="Gill Sans"/>
            </a:endParaRPr>
          </a:p>
          <a:p>
            <a:pPr indent="-114300" lvl="0" marL="342900" rtl="0" algn="just">
              <a:spcBef>
                <a:spcPts val="1000"/>
              </a:spcBef>
              <a:spcAft>
                <a:spcPts val="0"/>
              </a:spcAft>
              <a:buSzPts val="3600"/>
              <a:buNone/>
            </a:pPr>
            <a:r>
              <a:t/>
            </a:r>
            <a:endParaRPr sz="3600">
              <a:latin typeface="Gill Sans"/>
              <a:ea typeface="Gill Sans"/>
              <a:cs typeface="Gill Sans"/>
              <a:sym typeface="Gill Sans"/>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71"/>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lang="en-IN">
                <a:latin typeface="Gill Sans"/>
                <a:ea typeface="Gill Sans"/>
                <a:cs typeface="Gill Sans"/>
                <a:sym typeface="Gill Sans"/>
              </a:rPr>
              <a:t>3.4.7 Unity</a:t>
            </a:r>
            <a:endParaRPr>
              <a:latin typeface="Gill Sans"/>
              <a:ea typeface="Gill Sans"/>
              <a:cs typeface="Gill Sans"/>
              <a:sym typeface="Gill Sans"/>
            </a:endParaRPr>
          </a:p>
        </p:txBody>
      </p:sp>
      <p:sp>
        <p:nvSpPr>
          <p:cNvPr id="533" name="Google Shape;533;p71"/>
          <p:cNvSpPr txBox="1"/>
          <p:nvPr>
            <p:ph idx="1" type="body"/>
          </p:nvPr>
        </p:nvSpPr>
        <p:spPr>
          <a:xfrm>
            <a:off x="1139234" y="1767840"/>
            <a:ext cx="8915400" cy="3777622"/>
          </a:xfrm>
          <a:prstGeom prst="rect">
            <a:avLst/>
          </a:prstGeom>
          <a:noFill/>
          <a:ln>
            <a:noFill/>
          </a:ln>
        </p:spPr>
        <p:txBody>
          <a:bodyPr anchorCtr="0" anchor="t" bIns="45700" lIns="91425" spcFirstLastPara="1" rIns="91425" wrap="square" tIns="45700">
            <a:normAutofit/>
          </a:bodyPr>
          <a:lstStyle/>
          <a:p>
            <a:pPr indent="-342900" lvl="0" marL="342900" rtl="0" algn="just">
              <a:spcBef>
                <a:spcPts val="0"/>
              </a:spcBef>
              <a:spcAft>
                <a:spcPts val="0"/>
              </a:spcAft>
              <a:buSzPts val="2800"/>
              <a:buChar char="🠶"/>
            </a:pPr>
            <a:r>
              <a:rPr lang="en-IN" sz="2800">
                <a:latin typeface="Gill Sans"/>
                <a:ea typeface="Gill Sans"/>
                <a:cs typeface="Gill Sans"/>
                <a:sym typeface="Gill Sans"/>
              </a:rPr>
              <a:t>Imagine you have a bookshelf where you want to organize your books. If you group books of similar sizes, colors, and themes together, the bookshelf looks neat and cohesive. This is like creating unity in design.On the other hand, if you place books randomly without any order, the shelf looks chaotic and fragmented. This is the opposite of unity.</a:t>
            </a:r>
            <a:endParaRPr sz="3600">
              <a:latin typeface="Gill Sans"/>
              <a:ea typeface="Gill Sans"/>
              <a:cs typeface="Gill Sans"/>
              <a:sym typeface="Gill Sans"/>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72"/>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lang="en-IN">
                <a:latin typeface="Gill Sans"/>
                <a:ea typeface="Gill Sans"/>
                <a:cs typeface="Gill Sans"/>
                <a:sym typeface="Gill Sans"/>
              </a:rPr>
              <a:t>3.4.7 Unity</a:t>
            </a:r>
            <a:endParaRPr>
              <a:latin typeface="Gill Sans"/>
              <a:ea typeface="Gill Sans"/>
              <a:cs typeface="Gill Sans"/>
              <a:sym typeface="Gill Sans"/>
            </a:endParaRPr>
          </a:p>
        </p:txBody>
      </p:sp>
      <p:sp>
        <p:nvSpPr>
          <p:cNvPr id="539" name="Google Shape;539;p72"/>
          <p:cNvSpPr txBox="1"/>
          <p:nvPr>
            <p:ph idx="1" type="body"/>
          </p:nvPr>
        </p:nvSpPr>
        <p:spPr>
          <a:xfrm>
            <a:off x="1139234" y="2059527"/>
            <a:ext cx="8915400" cy="3777622"/>
          </a:xfrm>
          <a:prstGeom prst="rect">
            <a:avLst/>
          </a:prstGeom>
          <a:noFill/>
          <a:ln>
            <a:noFill/>
          </a:ln>
        </p:spPr>
        <p:txBody>
          <a:bodyPr anchorCtr="0" anchor="t" bIns="45700" lIns="91425" spcFirstLastPara="1" rIns="91425" wrap="square" tIns="45700">
            <a:normAutofit/>
          </a:bodyPr>
          <a:lstStyle/>
          <a:p>
            <a:pPr indent="-114300" lvl="0" marL="342900" rtl="0" algn="just">
              <a:spcBef>
                <a:spcPts val="0"/>
              </a:spcBef>
              <a:spcAft>
                <a:spcPts val="0"/>
              </a:spcAft>
              <a:buSzPts val="3600"/>
              <a:buNone/>
            </a:pPr>
            <a:r>
              <a:t/>
            </a:r>
            <a:endParaRPr sz="3600">
              <a:latin typeface="Gill Sans"/>
              <a:ea typeface="Gill Sans"/>
              <a:cs typeface="Gill Sans"/>
              <a:sym typeface="Gill Sans"/>
            </a:endParaRPr>
          </a:p>
        </p:txBody>
      </p:sp>
      <p:pic>
        <p:nvPicPr>
          <p:cNvPr id="540" name="Google Shape;540;p72"/>
          <p:cNvPicPr preferRelativeResize="0"/>
          <p:nvPr/>
        </p:nvPicPr>
        <p:blipFill rotWithShape="1">
          <a:blip r:embed="rId3">
            <a:alphaModFix/>
          </a:blip>
          <a:srcRect b="0" l="0" r="0" t="0"/>
          <a:stretch/>
        </p:blipFill>
        <p:spPr>
          <a:xfrm>
            <a:off x="1975257" y="1570899"/>
            <a:ext cx="7772400" cy="4662992"/>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73"/>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lang="en-IN">
                <a:latin typeface="Gill Sans"/>
                <a:ea typeface="Gill Sans"/>
                <a:cs typeface="Gill Sans"/>
                <a:sym typeface="Gill Sans"/>
              </a:rPr>
              <a:t>3.4.8 Proportion</a:t>
            </a:r>
            <a:endParaRPr/>
          </a:p>
        </p:txBody>
      </p:sp>
      <p:sp>
        <p:nvSpPr>
          <p:cNvPr id="546" name="Google Shape;546;p73"/>
          <p:cNvSpPr txBox="1"/>
          <p:nvPr>
            <p:ph idx="1" type="body"/>
          </p:nvPr>
        </p:nvSpPr>
        <p:spPr>
          <a:xfrm>
            <a:off x="1139234" y="2059527"/>
            <a:ext cx="8915400" cy="3777622"/>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400"/>
              <a:buChar char="🠶"/>
            </a:pPr>
            <a:r>
              <a:rPr lang="en-IN" sz="2400">
                <a:latin typeface="Gill Sans"/>
                <a:ea typeface="Gill Sans"/>
                <a:cs typeface="Gill Sans"/>
                <a:sym typeface="Gill Sans"/>
              </a:rPr>
              <a:t>Create windows and groupings of data or text with aesthetically pleasing proportions. </a:t>
            </a:r>
            <a:endParaRPr/>
          </a:p>
          <a:p>
            <a:pPr indent="-342900" lvl="0" marL="342900" rtl="0" algn="l">
              <a:spcBef>
                <a:spcPts val="1000"/>
              </a:spcBef>
              <a:spcAft>
                <a:spcPts val="0"/>
              </a:spcAft>
              <a:buSzPts val="2400"/>
              <a:buChar char="🠶"/>
            </a:pPr>
            <a:r>
              <a:rPr lang="en-IN" sz="2400">
                <a:latin typeface="Gill Sans"/>
                <a:ea typeface="Gill Sans"/>
                <a:cs typeface="Gill Sans"/>
                <a:sym typeface="Gill Sans"/>
              </a:rPr>
              <a:t>Proportions refer to the relationship between the width and height of shapes and that certain proportions are considered more visually appealing than others.</a:t>
            </a:r>
            <a:endParaRPr/>
          </a:p>
          <a:p>
            <a:pPr indent="-114300" lvl="0" marL="342900" rtl="0" algn="just">
              <a:spcBef>
                <a:spcPts val="1000"/>
              </a:spcBef>
              <a:spcAft>
                <a:spcPts val="0"/>
              </a:spcAft>
              <a:buSzPts val="3600"/>
              <a:buNone/>
            </a:pPr>
            <a:r>
              <a:t/>
            </a:r>
            <a:endParaRPr sz="3600">
              <a:latin typeface="Gill Sans"/>
              <a:ea typeface="Gill Sans"/>
              <a:cs typeface="Gill Sans"/>
              <a:sym typeface="Gill Sans"/>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74"/>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lang="en-IN">
                <a:latin typeface="Gill Sans"/>
                <a:ea typeface="Gill Sans"/>
                <a:cs typeface="Gill Sans"/>
                <a:sym typeface="Gill Sans"/>
              </a:rPr>
              <a:t>3.4.8 Proportion</a:t>
            </a:r>
            <a:endParaRPr/>
          </a:p>
        </p:txBody>
      </p:sp>
      <p:pic>
        <p:nvPicPr>
          <p:cNvPr id="552" name="Google Shape;552;p74"/>
          <p:cNvPicPr preferRelativeResize="0"/>
          <p:nvPr>
            <p:ph idx="1" type="body"/>
          </p:nvPr>
        </p:nvPicPr>
        <p:blipFill rotWithShape="1">
          <a:blip r:embed="rId3">
            <a:alphaModFix/>
          </a:blip>
          <a:srcRect b="0" l="0" r="0" t="0"/>
          <a:stretch/>
        </p:blipFill>
        <p:spPr>
          <a:xfrm>
            <a:off x="2795452" y="1463039"/>
            <a:ext cx="6609806" cy="5107577"/>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75"/>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lang="en-IN">
                <a:latin typeface="Gill Sans"/>
                <a:ea typeface="Gill Sans"/>
                <a:cs typeface="Gill Sans"/>
                <a:sym typeface="Gill Sans"/>
              </a:rPr>
              <a:t>3.4.8 Simplicity (Complexity)</a:t>
            </a:r>
            <a:endParaRPr/>
          </a:p>
        </p:txBody>
      </p:sp>
      <p:sp>
        <p:nvSpPr>
          <p:cNvPr id="558" name="Google Shape;558;p75"/>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800"/>
              <a:buChar char="🠶"/>
            </a:pPr>
            <a:r>
              <a:rPr b="1" lang="en-IN" sz="2800">
                <a:latin typeface="Gill Sans"/>
                <a:ea typeface="Gill Sans"/>
                <a:cs typeface="Gill Sans"/>
                <a:sym typeface="Gill Sans"/>
              </a:rPr>
              <a:t>Simplicity</a:t>
            </a:r>
            <a:r>
              <a:rPr lang="en-IN" sz="2800">
                <a:latin typeface="Gill Sans"/>
                <a:ea typeface="Gill Sans"/>
                <a:cs typeface="Gill Sans"/>
                <a:sym typeface="Gill Sans"/>
              </a:rPr>
              <a:t>: simplicity in screen design means making it easy to understand and use. This involves using a minimal number of elements and arranging them in a clear, straightforward way.</a:t>
            </a:r>
            <a:endParaRPr/>
          </a:p>
          <a:p>
            <a:pPr indent="-342900" lvl="0" marL="342900" rtl="0" algn="l">
              <a:spcBef>
                <a:spcPts val="1000"/>
              </a:spcBef>
              <a:spcAft>
                <a:spcPts val="0"/>
              </a:spcAft>
              <a:buSzPts val="2800"/>
              <a:buChar char="🠶"/>
            </a:pPr>
            <a:r>
              <a:rPr lang="en-IN" sz="2800">
                <a:latin typeface="Gill Sans"/>
                <a:ea typeface="Gill Sans"/>
                <a:cs typeface="Gill Sans"/>
                <a:sym typeface="Gill Sans"/>
              </a:rPr>
              <a:t>.</a:t>
            </a:r>
            <a:r>
              <a:rPr b="1" lang="en-IN" sz="2800">
                <a:latin typeface="Gill Sans"/>
                <a:ea typeface="Gill Sans"/>
                <a:cs typeface="Gill Sans"/>
                <a:sym typeface="Gill Sans"/>
              </a:rPr>
              <a:t>Complexity</a:t>
            </a:r>
            <a:r>
              <a:rPr lang="en-IN" sz="2800">
                <a:latin typeface="Gill Sans"/>
                <a:ea typeface="Gill Sans"/>
                <a:cs typeface="Gill Sans"/>
                <a:sym typeface="Gill Sans"/>
              </a:rPr>
              <a:t>: complexity means having too many elements or a confusing arrangement, making it harder to understand and use.</a:t>
            </a:r>
            <a:endParaRPr sz="2800">
              <a:latin typeface="Gill Sans"/>
              <a:ea typeface="Gill Sans"/>
              <a:cs typeface="Gill Sans"/>
              <a:sym typeface="Gill Sans"/>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76"/>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lang="en-IN">
                <a:latin typeface="Gill Sans"/>
                <a:ea typeface="Gill Sans"/>
                <a:cs typeface="Gill Sans"/>
                <a:sym typeface="Gill Sans"/>
              </a:rPr>
              <a:t>3.4.9 Simplicity (Complexity)</a:t>
            </a:r>
            <a:endParaRPr/>
          </a:p>
        </p:txBody>
      </p:sp>
      <p:sp>
        <p:nvSpPr>
          <p:cNvPr id="564" name="Google Shape;564;p76"/>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3200"/>
              <a:buChar char="🠶"/>
            </a:pPr>
            <a:r>
              <a:rPr lang="en-IN" sz="3200">
                <a:latin typeface="Gill Sans"/>
                <a:ea typeface="Gill Sans"/>
                <a:cs typeface="Gill Sans"/>
                <a:sym typeface="Gill Sans"/>
              </a:rPr>
              <a:t>Optimizing Elements on a Screen.</a:t>
            </a:r>
            <a:endParaRPr/>
          </a:p>
          <a:p>
            <a:pPr indent="-342900" lvl="0" marL="342900" rtl="0" algn="l">
              <a:spcBef>
                <a:spcPts val="1000"/>
              </a:spcBef>
              <a:spcAft>
                <a:spcPts val="0"/>
              </a:spcAft>
              <a:buSzPts val="3200"/>
              <a:buChar char="🠶"/>
            </a:pPr>
            <a:r>
              <a:rPr lang="en-IN" sz="3200">
                <a:latin typeface="Gill Sans"/>
                <a:ea typeface="Gill Sans"/>
                <a:cs typeface="Gill Sans"/>
                <a:sym typeface="Gill Sans"/>
              </a:rPr>
              <a:t>Minimizing Alignment Points</a:t>
            </a:r>
            <a:endParaRPr/>
          </a:p>
          <a:p>
            <a:pPr indent="-342900" lvl="0" marL="342900" rtl="0" algn="l">
              <a:spcBef>
                <a:spcPts val="1000"/>
              </a:spcBef>
              <a:spcAft>
                <a:spcPts val="0"/>
              </a:spcAft>
              <a:buSzPts val="3200"/>
              <a:buChar char="🠶"/>
            </a:pPr>
            <a:r>
              <a:rPr lang="en-IN" sz="3200">
                <a:latin typeface="Gill Sans"/>
                <a:ea typeface="Gill Sans"/>
                <a:cs typeface="Gill Sans"/>
                <a:sym typeface="Gill Sans"/>
              </a:rPr>
              <a:t>Using Standard Grids</a:t>
            </a:r>
            <a:endParaRPr/>
          </a:p>
          <a:p>
            <a:pPr indent="-342900" lvl="0" marL="342900" rtl="0" algn="l">
              <a:spcBef>
                <a:spcPts val="1000"/>
              </a:spcBef>
              <a:spcAft>
                <a:spcPts val="0"/>
              </a:spcAft>
              <a:buSzPts val="3200"/>
              <a:buChar char="🠶"/>
            </a:pPr>
            <a:r>
              <a:rPr lang="en-IN" sz="3200">
                <a:latin typeface="Gill Sans"/>
                <a:ea typeface="Gill Sans"/>
                <a:cs typeface="Gill Sans"/>
                <a:sym typeface="Gill Sans"/>
              </a:rPr>
              <a:t>Measurement of Complexity</a:t>
            </a:r>
            <a:endParaRPr sz="3200">
              <a:latin typeface="Gill Sans"/>
              <a:ea typeface="Gill Sans"/>
              <a:cs typeface="Gill Sans"/>
              <a:sym typeface="Gill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3"/>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Gill Sans"/>
              <a:buNone/>
            </a:pPr>
            <a:r>
              <a:rPr b="0" lang="en-IN">
                <a:latin typeface="Gill Sans"/>
                <a:ea typeface="Gill Sans"/>
                <a:cs typeface="Gill Sans"/>
                <a:sym typeface="Gill Sans"/>
              </a:rPr>
              <a:t>3.2 </a:t>
            </a:r>
            <a:r>
              <a:rPr b="0" lang="en-IN" sz="3100">
                <a:latin typeface="Gill Sans"/>
                <a:ea typeface="Gill Sans"/>
                <a:cs typeface="Gill Sans"/>
                <a:sym typeface="Gill Sans"/>
              </a:rPr>
              <a:t>Organizing Elements Clearly and Meaningfully </a:t>
            </a:r>
            <a:br>
              <a:rPr lang="en-IN" sz="5300">
                <a:latin typeface="Gill Sans"/>
                <a:ea typeface="Gill Sans"/>
                <a:cs typeface="Gill Sans"/>
                <a:sym typeface="Gill Sans"/>
              </a:rPr>
            </a:br>
            <a:br>
              <a:rPr lang="en-IN"/>
            </a:br>
            <a:endParaRPr/>
          </a:p>
        </p:txBody>
      </p:sp>
      <p:sp>
        <p:nvSpPr>
          <p:cNvPr id="200" name="Google Shape;200;p23"/>
          <p:cNvSpPr txBox="1"/>
          <p:nvPr>
            <p:ph idx="1" type="body"/>
          </p:nvPr>
        </p:nvSpPr>
        <p:spPr>
          <a:xfrm>
            <a:off x="2249578" y="1264555"/>
            <a:ext cx="8915400" cy="5747657"/>
          </a:xfrm>
          <a:prstGeom prst="rect">
            <a:avLst/>
          </a:prstGeom>
          <a:noFill/>
          <a:ln>
            <a:noFill/>
          </a:ln>
        </p:spPr>
        <p:txBody>
          <a:bodyPr anchorCtr="0" anchor="t" bIns="45700" lIns="91425" spcFirstLastPara="1" rIns="91425" wrap="square" tIns="45700">
            <a:normAutofit/>
          </a:bodyPr>
          <a:lstStyle/>
          <a:p>
            <a:pPr indent="-342900" lvl="0" marL="342900" rtl="0" algn="just">
              <a:spcBef>
                <a:spcPts val="0"/>
              </a:spcBef>
              <a:spcAft>
                <a:spcPts val="0"/>
              </a:spcAft>
              <a:buSzPts val="2800"/>
              <a:buChar char="🠶"/>
            </a:pPr>
            <a:r>
              <a:rPr lang="en-IN" sz="2800">
                <a:latin typeface="Gill Sans"/>
                <a:ea typeface="Gill Sans"/>
                <a:cs typeface="Gill Sans"/>
                <a:sym typeface="Gill Sans"/>
              </a:rPr>
              <a:t>Visual clarity in design refers to how easily users can understand and interact with the elements on a screen. Achieving visual clarity means organizing and presenting display elements in a way that is meaningful, understandable, and recognizable. When a screen is clear and well-organized, users can quickly identify the important elements and ignore less critical information when necessary.</a:t>
            </a:r>
            <a:endParaRPr>
              <a:latin typeface="Gill Sans"/>
              <a:ea typeface="Gill Sans"/>
              <a:cs typeface="Gill Sans"/>
              <a:sym typeface="Gill Sans"/>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77"/>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lang="en-IN">
                <a:latin typeface="Gill Sans"/>
                <a:ea typeface="Gill Sans"/>
                <a:cs typeface="Gill Sans"/>
                <a:sym typeface="Gill Sans"/>
              </a:rPr>
              <a:t>3.4.9 Simplicity (Complexity)</a:t>
            </a:r>
            <a:endParaRPr/>
          </a:p>
        </p:txBody>
      </p:sp>
      <p:pic>
        <p:nvPicPr>
          <p:cNvPr id="570" name="Google Shape;570;p77"/>
          <p:cNvPicPr preferRelativeResize="0"/>
          <p:nvPr>
            <p:ph idx="1" type="body"/>
          </p:nvPr>
        </p:nvPicPr>
        <p:blipFill rotWithShape="1">
          <a:blip r:embed="rId3">
            <a:alphaModFix/>
          </a:blip>
          <a:srcRect b="0" l="0" r="0" t="0"/>
          <a:stretch/>
        </p:blipFill>
        <p:spPr>
          <a:xfrm>
            <a:off x="2063931" y="2133600"/>
            <a:ext cx="8911686" cy="377825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78"/>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lang="en-IN">
                <a:latin typeface="Gill Sans"/>
                <a:ea typeface="Gill Sans"/>
                <a:cs typeface="Gill Sans"/>
                <a:sym typeface="Gill Sans"/>
              </a:rPr>
              <a:t>3.4.9 Simplicity (Complexity)</a:t>
            </a:r>
            <a:endParaRPr/>
          </a:p>
        </p:txBody>
      </p:sp>
      <p:pic>
        <p:nvPicPr>
          <p:cNvPr id="576" name="Google Shape;576;p78"/>
          <p:cNvPicPr preferRelativeResize="0"/>
          <p:nvPr>
            <p:ph idx="1" type="body"/>
          </p:nvPr>
        </p:nvPicPr>
        <p:blipFill rotWithShape="1">
          <a:blip r:embed="rId3">
            <a:alphaModFix/>
          </a:blip>
          <a:srcRect b="0" l="0" r="0" t="0"/>
          <a:stretch/>
        </p:blipFill>
        <p:spPr>
          <a:xfrm>
            <a:off x="1920240" y="2455640"/>
            <a:ext cx="7948872" cy="4310920"/>
          </a:xfrm>
          <a:prstGeom prst="rect">
            <a:avLst/>
          </a:prstGeom>
          <a:noFill/>
          <a:ln>
            <a:noFill/>
          </a:ln>
        </p:spPr>
      </p:pic>
      <p:sp>
        <p:nvSpPr>
          <p:cNvPr id="577" name="Google Shape;577;p78"/>
          <p:cNvSpPr txBox="1"/>
          <p:nvPr/>
        </p:nvSpPr>
        <p:spPr>
          <a:xfrm>
            <a:off x="1525088" y="1258669"/>
            <a:ext cx="9979524" cy="92333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IN" sz="1800">
                <a:solidFill>
                  <a:schemeClr val="dk1"/>
                </a:solidFill>
                <a:latin typeface="Gill Sans"/>
                <a:ea typeface="Gill Sans"/>
                <a:cs typeface="Gill Sans"/>
                <a:sym typeface="Gill Sans"/>
              </a:rPr>
              <a:t>Introduce Tullis’s method of measuring complexity using the number of elements and alignment points. This screen  has 22 fields with 6 horizontal alignment points and 20 vertical alignment points, resulting in 134 bits of complexity.</a:t>
            </a:r>
            <a:endParaRPr sz="1800">
              <a:solidFill>
                <a:schemeClr val="dk1"/>
              </a:solidFill>
              <a:latin typeface="Gill Sans"/>
              <a:ea typeface="Gill Sans"/>
              <a:cs typeface="Gill Sans"/>
              <a:sym typeface="Gill Sans"/>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79"/>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lang="en-IN">
                <a:latin typeface="Gill Sans"/>
                <a:ea typeface="Gill Sans"/>
                <a:cs typeface="Gill Sans"/>
                <a:sym typeface="Gill Sans"/>
              </a:rPr>
              <a:t>3.4.9 Simplicity (Complexity)</a:t>
            </a:r>
            <a:endParaRPr/>
          </a:p>
        </p:txBody>
      </p:sp>
      <p:pic>
        <p:nvPicPr>
          <p:cNvPr id="583" name="Google Shape;583;p79"/>
          <p:cNvPicPr preferRelativeResize="0"/>
          <p:nvPr/>
        </p:nvPicPr>
        <p:blipFill rotWithShape="1">
          <a:blip r:embed="rId3">
            <a:alphaModFix/>
          </a:blip>
          <a:srcRect b="0" l="0" r="0" t="0"/>
          <a:stretch/>
        </p:blipFill>
        <p:spPr>
          <a:xfrm>
            <a:off x="2384612" y="2700026"/>
            <a:ext cx="7772400" cy="4132050"/>
          </a:xfrm>
          <a:prstGeom prst="rect">
            <a:avLst/>
          </a:prstGeom>
          <a:noFill/>
          <a:ln>
            <a:noFill/>
          </a:ln>
        </p:spPr>
      </p:pic>
      <p:sp>
        <p:nvSpPr>
          <p:cNvPr id="584" name="Google Shape;584;p79"/>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800"/>
              <a:buNone/>
            </a:pPr>
            <a:r>
              <a:t/>
            </a:r>
            <a:endParaRPr/>
          </a:p>
        </p:txBody>
      </p:sp>
      <p:sp>
        <p:nvSpPr>
          <p:cNvPr id="585" name="Google Shape;585;p79"/>
          <p:cNvSpPr txBox="1"/>
          <p:nvPr/>
        </p:nvSpPr>
        <p:spPr>
          <a:xfrm>
            <a:off x="1214846" y="1419136"/>
            <a:ext cx="10737668"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N" sz="2400">
                <a:solidFill>
                  <a:schemeClr val="dk1"/>
                </a:solidFill>
                <a:latin typeface="Gill Sans"/>
                <a:ea typeface="Gill Sans"/>
                <a:cs typeface="Gill Sans"/>
                <a:sym typeface="Gill Sans"/>
              </a:rPr>
              <a:t>It has 18 fields with 7 horizontal alignment points and 8 vertical alignment points, resulting in 96 bits of complexity. We can see that redesigned screen is simpler and more efficient.</a:t>
            </a:r>
            <a:endParaRPr sz="2400">
              <a:solidFill>
                <a:schemeClr val="dk1"/>
              </a:solidFill>
              <a:latin typeface="Gill Sans"/>
              <a:ea typeface="Gill Sans"/>
              <a:cs typeface="Gill Sans"/>
              <a:sym typeface="Gill Sans"/>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80"/>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lang="en-IN">
                <a:latin typeface="Gill Sans"/>
                <a:ea typeface="Gill Sans"/>
                <a:cs typeface="Gill Sans"/>
                <a:sym typeface="Gill Sans"/>
              </a:rPr>
              <a:t>3.4.10 Groupings</a:t>
            </a:r>
            <a:endParaRPr>
              <a:latin typeface="Gill Sans"/>
              <a:ea typeface="Gill Sans"/>
              <a:cs typeface="Gill Sans"/>
              <a:sym typeface="Gill Sans"/>
            </a:endParaRPr>
          </a:p>
        </p:txBody>
      </p:sp>
      <p:pic>
        <p:nvPicPr>
          <p:cNvPr id="591" name="Google Shape;591;p80"/>
          <p:cNvPicPr preferRelativeResize="0"/>
          <p:nvPr>
            <p:ph idx="1" type="body"/>
          </p:nvPr>
        </p:nvPicPr>
        <p:blipFill rotWithShape="1">
          <a:blip r:embed="rId3">
            <a:alphaModFix/>
          </a:blip>
          <a:srcRect b="0" l="0" r="0" t="0"/>
          <a:stretch/>
        </p:blipFill>
        <p:spPr>
          <a:xfrm>
            <a:off x="1392783" y="1588865"/>
            <a:ext cx="9906589" cy="4645025"/>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81"/>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lang="en-IN">
                <a:latin typeface="Gill Sans"/>
                <a:ea typeface="Gill Sans"/>
                <a:cs typeface="Gill Sans"/>
                <a:sym typeface="Gill Sans"/>
              </a:rPr>
              <a:t>3.4.10 Groupings</a:t>
            </a:r>
            <a:endParaRPr>
              <a:latin typeface="Gill Sans"/>
              <a:ea typeface="Gill Sans"/>
              <a:cs typeface="Gill Sans"/>
              <a:sym typeface="Gill Sans"/>
            </a:endParaRPr>
          </a:p>
        </p:txBody>
      </p:sp>
      <p:pic>
        <p:nvPicPr>
          <p:cNvPr id="597" name="Google Shape;597;p81"/>
          <p:cNvPicPr preferRelativeResize="0"/>
          <p:nvPr>
            <p:ph idx="1" type="body"/>
          </p:nvPr>
        </p:nvPicPr>
        <p:blipFill rotWithShape="1">
          <a:blip r:embed="rId3">
            <a:alphaModFix/>
          </a:blip>
          <a:srcRect b="0" l="0" r="0" t="0"/>
          <a:stretch/>
        </p:blipFill>
        <p:spPr>
          <a:xfrm>
            <a:off x="2194560" y="1410789"/>
            <a:ext cx="8192937" cy="5447211"/>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82"/>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lang="en-IN">
                <a:latin typeface="Gill Sans"/>
                <a:ea typeface="Gill Sans"/>
                <a:cs typeface="Gill Sans"/>
                <a:sym typeface="Gill Sans"/>
              </a:rPr>
              <a:t>3.4.10 Groupings</a:t>
            </a:r>
            <a:endParaRPr>
              <a:latin typeface="Gill Sans"/>
              <a:ea typeface="Gill Sans"/>
              <a:cs typeface="Gill Sans"/>
              <a:sym typeface="Gill Sans"/>
            </a:endParaRPr>
          </a:p>
        </p:txBody>
      </p:sp>
      <p:sp>
        <p:nvSpPr>
          <p:cNvPr id="603" name="Google Shape;603;p82"/>
          <p:cNvSpPr txBox="1"/>
          <p:nvPr>
            <p:ph idx="1" type="body"/>
          </p:nvPr>
        </p:nvSpPr>
        <p:spPr>
          <a:xfrm>
            <a:off x="1371600" y="1267097"/>
            <a:ext cx="10133012" cy="464412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800"/>
              <a:buChar char="🠶"/>
            </a:pPr>
            <a:r>
              <a:rPr b="1" lang="en-IN" sz="2800">
                <a:latin typeface="Gill Sans"/>
                <a:ea typeface="Gill Sans"/>
                <a:cs typeface="Gill Sans"/>
                <a:sym typeface="Gill Sans"/>
              </a:rPr>
              <a:t>Relationship Between Number and Size of Groups</a:t>
            </a:r>
            <a:r>
              <a:rPr lang="en-IN" sz="2800">
                <a:latin typeface="Gill Sans"/>
                <a:ea typeface="Gill Sans"/>
                <a:cs typeface="Gill Sans"/>
                <a:sym typeface="Gill Sans"/>
              </a:rPr>
              <a:t>:</a:t>
            </a:r>
            <a:endParaRPr/>
          </a:p>
          <a:p>
            <a:pPr indent="-342900" lvl="0" marL="342900" rtl="0" algn="l">
              <a:spcBef>
                <a:spcPts val="1000"/>
              </a:spcBef>
              <a:spcAft>
                <a:spcPts val="0"/>
              </a:spcAft>
              <a:buSzPts val="2800"/>
              <a:buFont typeface="Arial"/>
              <a:buChar char="•"/>
            </a:pPr>
            <a:r>
              <a:rPr b="1" lang="en-IN" sz="2800">
                <a:latin typeface="Gill Sans"/>
                <a:ea typeface="Gill Sans"/>
                <a:cs typeface="Gill Sans"/>
                <a:sym typeface="Gill Sans"/>
              </a:rPr>
              <a:t>Inverse Relationship</a:t>
            </a:r>
            <a:r>
              <a:rPr lang="en-IN" sz="2800">
                <a:latin typeface="Gill Sans"/>
                <a:ea typeface="Gill Sans"/>
                <a:cs typeface="Gill Sans"/>
                <a:sym typeface="Gill Sans"/>
              </a:rPr>
              <a:t>: As the number of groups increases, their size decreases, and vice versa.</a:t>
            </a:r>
            <a:endParaRPr/>
          </a:p>
          <a:p>
            <a:pPr indent="-342900" lvl="0" marL="342900" rtl="0" algn="l">
              <a:spcBef>
                <a:spcPts val="1000"/>
              </a:spcBef>
              <a:spcAft>
                <a:spcPts val="0"/>
              </a:spcAft>
              <a:buSzPts val="2800"/>
              <a:buFont typeface="Arial"/>
              <a:buChar char="•"/>
            </a:pPr>
            <a:r>
              <a:rPr b="1" lang="en-IN" sz="2800">
                <a:latin typeface="Gill Sans"/>
                <a:ea typeface="Gill Sans"/>
                <a:cs typeface="Gill Sans"/>
                <a:sym typeface="Gill Sans"/>
              </a:rPr>
              <a:t>Middle-Ground Solution</a:t>
            </a:r>
            <a:r>
              <a:rPr lang="en-IN" sz="2800">
                <a:latin typeface="Gill Sans"/>
                <a:ea typeface="Gill Sans"/>
                <a:cs typeface="Gill Sans"/>
                <a:sym typeface="Gill Sans"/>
              </a:rPr>
              <a:t>: A medium number of medium-sized groups is usually most effective.</a:t>
            </a:r>
            <a:endParaRPr/>
          </a:p>
          <a:p>
            <a:pPr indent="0" lvl="0" marL="0" rtl="0" algn="l">
              <a:spcBef>
                <a:spcPts val="1000"/>
              </a:spcBef>
              <a:spcAft>
                <a:spcPts val="0"/>
              </a:spcAft>
              <a:buSzPts val="1800"/>
              <a:buNone/>
            </a:pPr>
            <a:r>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83"/>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lang="en-IN">
                <a:latin typeface="Gill Sans"/>
                <a:ea typeface="Gill Sans"/>
                <a:cs typeface="Gill Sans"/>
                <a:sym typeface="Gill Sans"/>
              </a:rPr>
              <a:t>3.4.10 Groupings</a:t>
            </a:r>
            <a:endParaRPr>
              <a:latin typeface="Gill Sans"/>
              <a:ea typeface="Gill Sans"/>
              <a:cs typeface="Gill Sans"/>
              <a:sym typeface="Gill Sans"/>
            </a:endParaRPr>
          </a:p>
        </p:txBody>
      </p:sp>
      <p:sp>
        <p:nvSpPr>
          <p:cNvPr id="609" name="Google Shape;609;p83"/>
          <p:cNvSpPr txBox="1"/>
          <p:nvPr>
            <p:ph idx="1" type="body"/>
          </p:nvPr>
        </p:nvSpPr>
        <p:spPr>
          <a:xfrm>
            <a:off x="1371600" y="1267097"/>
            <a:ext cx="10133012" cy="4644125"/>
          </a:xfrm>
          <a:prstGeom prst="rect">
            <a:avLst/>
          </a:prstGeom>
          <a:noFill/>
          <a:ln>
            <a:noFill/>
          </a:ln>
        </p:spPr>
        <p:txBody>
          <a:bodyPr anchorCtr="0" anchor="t" bIns="45700" lIns="91425" spcFirstLastPara="1" rIns="91425" wrap="square" tIns="45700">
            <a:normAutofit fontScale="92500"/>
          </a:bodyPr>
          <a:lstStyle/>
          <a:p>
            <a:pPr indent="-342900" lvl="0" marL="342900" rtl="0" algn="l">
              <a:spcBef>
                <a:spcPts val="0"/>
              </a:spcBef>
              <a:spcAft>
                <a:spcPts val="0"/>
              </a:spcAft>
              <a:buSzPct val="100000"/>
              <a:buChar char="🠶"/>
            </a:pPr>
            <a:r>
              <a:rPr b="1" lang="en-IN" sz="2800">
                <a:latin typeface="Gill Sans"/>
                <a:ea typeface="Gill Sans"/>
                <a:cs typeface="Gill Sans"/>
                <a:sym typeface="Gill Sans"/>
              </a:rPr>
              <a:t>Functional and Semantic Grouping</a:t>
            </a:r>
            <a:r>
              <a:rPr lang="en-IN" sz="2800">
                <a:latin typeface="Gill Sans"/>
                <a:ea typeface="Gill Sans"/>
                <a:cs typeface="Gill Sans"/>
                <a:sym typeface="Gill Sans"/>
              </a:rPr>
              <a:t>:</a:t>
            </a:r>
            <a:endParaRPr/>
          </a:p>
          <a:p>
            <a:pPr indent="-342900" lvl="0" marL="342900" rtl="0" algn="l">
              <a:spcBef>
                <a:spcPts val="1000"/>
              </a:spcBef>
              <a:spcAft>
                <a:spcPts val="0"/>
              </a:spcAft>
              <a:buSzPct val="100000"/>
              <a:buFont typeface="Arial"/>
              <a:buChar char="•"/>
            </a:pPr>
            <a:r>
              <a:rPr b="1" lang="en-IN" sz="2800">
                <a:latin typeface="Gill Sans"/>
                <a:ea typeface="Gill Sans"/>
                <a:cs typeface="Gill Sans"/>
                <a:sym typeface="Gill Sans"/>
              </a:rPr>
              <a:t>Meaningful Grouping</a:t>
            </a:r>
            <a:r>
              <a:rPr lang="en-IN" sz="2800">
                <a:latin typeface="Gill Sans"/>
                <a:ea typeface="Gill Sans"/>
                <a:cs typeface="Gill Sans"/>
                <a:sym typeface="Gill Sans"/>
              </a:rPr>
              <a:t>: Information should be grouped in a way that makes sense to the user, with related information displayed together.</a:t>
            </a:r>
            <a:endParaRPr/>
          </a:p>
          <a:p>
            <a:pPr indent="-342900" lvl="0" marL="342900" rtl="0" algn="l">
              <a:spcBef>
                <a:spcPts val="1000"/>
              </a:spcBef>
              <a:spcAft>
                <a:spcPts val="0"/>
              </a:spcAft>
              <a:buSzPct val="100000"/>
              <a:buFont typeface="Arial"/>
              <a:buChar char="•"/>
            </a:pPr>
            <a:r>
              <a:rPr b="1" lang="en-IN" sz="2800">
                <a:latin typeface="Gill Sans"/>
                <a:ea typeface="Gill Sans"/>
                <a:cs typeface="Gill Sans"/>
                <a:sym typeface="Gill Sans"/>
              </a:rPr>
              <a:t>Logical Break Points</a:t>
            </a:r>
            <a:r>
              <a:rPr lang="en-IN" sz="2800">
                <a:latin typeface="Gill Sans"/>
                <a:ea typeface="Gill Sans"/>
                <a:cs typeface="Gill Sans"/>
                <a:sym typeface="Gill Sans"/>
              </a:rPr>
              <a:t>: Break a screen between functional groups of information.</a:t>
            </a:r>
            <a:endParaRPr/>
          </a:p>
          <a:p>
            <a:pPr indent="-342900" lvl="0" marL="342900" rtl="0" algn="l">
              <a:spcBef>
                <a:spcPts val="1000"/>
              </a:spcBef>
              <a:spcAft>
                <a:spcPts val="0"/>
              </a:spcAft>
              <a:buSzPct val="100000"/>
              <a:buFont typeface="Arial"/>
              <a:buChar char="•"/>
            </a:pPr>
            <a:r>
              <a:rPr b="1" lang="en-IN" sz="2800">
                <a:latin typeface="Gill Sans"/>
                <a:ea typeface="Gill Sans"/>
                <a:cs typeface="Gill Sans"/>
                <a:sym typeface="Gill Sans"/>
              </a:rPr>
              <a:t>Avoid Massive Groupings</a:t>
            </a:r>
            <a:r>
              <a:rPr lang="en-IN" sz="2800">
                <a:latin typeface="Gill Sans"/>
                <a:ea typeface="Gill Sans"/>
                <a:cs typeface="Gill Sans"/>
                <a:sym typeface="Gill Sans"/>
              </a:rPr>
              <a:t>: Large groups should be divided into smaller groups for clarity.</a:t>
            </a:r>
            <a:endParaRPr/>
          </a:p>
          <a:p>
            <a:pPr indent="-342900" lvl="0" marL="342900" rtl="0" algn="l">
              <a:spcBef>
                <a:spcPts val="1000"/>
              </a:spcBef>
              <a:spcAft>
                <a:spcPts val="0"/>
              </a:spcAft>
              <a:buSzPct val="100000"/>
              <a:buFont typeface="Arial"/>
              <a:buChar char="•"/>
            </a:pPr>
            <a:r>
              <a:rPr b="1" lang="en-IN" sz="2800">
                <a:latin typeface="Gill Sans"/>
                <a:ea typeface="Gill Sans"/>
                <a:cs typeface="Gill Sans"/>
                <a:sym typeface="Gill Sans"/>
              </a:rPr>
              <a:t>Guideline for Rows</a:t>
            </a:r>
            <a:r>
              <a:rPr lang="en-IN" sz="2800">
                <a:latin typeface="Gill Sans"/>
                <a:ea typeface="Gill Sans"/>
                <a:cs typeface="Gill Sans"/>
                <a:sym typeface="Gill Sans"/>
              </a:rPr>
              <a:t>: Ideally, break groups every five rows. Groups can be six or seven rows if necessary, but should not exceed seven rows.</a:t>
            </a:r>
            <a:endParaRPr/>
          </a:p>
          <a:p>
            <a:pPr indent="0" lvl="0" marL="0" rtl="0" algn="l">
              <a:spcBef>
                <a:spcPts val="1000"/>
              </a:spcBef>
              <a:spcAft>
                <a:spcPts val="0"/>
              </a:spcAft>
              <a:buSzPct val="100000"/>
              <a:buNone/>
            </a:pPr>
            <a:r>
              <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84"/>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lang="en-IN">
                <a:latin typeface="Gill Sans"/>
                <a:ea typeface="Gill Sans"/>
                <a:cs typeface="Gill Sans"/>
                <a:sym typeface="Gill Sans"/>
              </a:rPr>
              <a:t>3.4.10 Groupings</a:t>
            </a:r>
            <a:endParaRPr>
              <a:latin typeface="Gill Sans"/>
              <a:ea typeface="Gill Sans"/>
              <a:cs typeface="Gill Sans"/>
              <a:sym typeface="Gill Sans"/>
            </a:endParaRPr>
          </a:p>
        </p:txBody>
      </p:sp>
      <p:sp>
        <p:nvSpPr>
          <p:cNvPr id="615" name="Google Shape;615;p84"/>
          <p:cNvSpPr txBox="1"/>
          <p:nvPr>
            <p:ph idx="1" type="body"/>
          </p:nvPr>
        </p:nvSpPr>
        <p:spPr>
          <a:xfrm>
            <a:off x="1371600" y="1267097"/>
            <a:ext cx="10133012" cy="464412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800"/>
              <a:buChar char="🠶"/>
            </a:pPr>
            <a:r>
              <a:rPr b="1" lang="en-IN" sz="2800">
                <a:latin typeface="Gill Sans"/>
                <a:ea typeface="Gill Sans"/>
                <a:cs typeface="Gill Sans"/>
                <a:sym typeface="Gill Sans"/>
              </a:rPr>
              <a:t>Character Width Limitation</a:t>
            </a:r>
            <a:r>
              <a:rPr lang="en-IN" sz="2800">
                <a:latin typeface="Gill Sans"/>
                <a:ea typeface="Gill Sans"/>
                <a:cs typeface="Gill Sans"/>
                <a:sym typeface="Gill Sans"/>
              </a:rPr>
              <a:t>:</a:t>
            </a:r>
            <a:endParaRPr/>
          </a:p>
          <a:p>
            <a:pPr indent="-342900" lvl="0" marL="342900" rtl="0" algn="l">
              <a:spcBef>
                <a:spcPts val="1000"/>
              </a:spcBef>
              <a:spcAft>
                <a:spcPts val="0"/>
              </a:spcAft>
              <a:buSzPts val="2800"/>
              <a:buFont typeface="Arial"/>
              <a:buChar char="•"/>
            </a:pPr>
            <a:r>
              <a:rPr b="1" lang="en-IN" sz="2800">
                <a:latin typeface="Gill Sans"/>
                <a:ea typeface="Gill Sans"/>
                <a:cs typeface="Gill Sans"/>
                <a:sym typeface="Gill Sans"/>
              </a:rPr>
              <a:t>Data Consideration</a:t>
            </a:r>
            <a:r>
              <a:rPr lang="en-IN" sz="2800">
                <a:latin typeface="Gill Sans"/>
                <a:ea typeface="Gill Sans"/>
                <a:cs typeface="Gill Sans"/>
                <a:sym typeface="Gill Sans"/>
              </a:rPr>
              <a:t>: The width limit of 11-15 characters should not compromise data comprehensibility.</a:t>
            </a:r>
            <a:endParaRPr/>
          </a:p>
          <a:p>
            <a:pPr indent="-342900" lvl="0" marL="342900" rtl="0" algn="l">
              <a:spcBef>
                <a:spcPts val="1000"/>
              </a:spcBef>
              <a:spcAft>
                <a:spcPts val="0"/>
              </a:spcAft>
              <a:buSzPts val="2800"/>
              <a:buFont typeface="Arial"/>
              <a:buChar char="•"/>
            </a:pPr>
            <a:r>
              <a:rPr b="1" lang="en-IN" sz="2800">
                <a:latin typeface="Gill Sans"/>
                <a:ea typeface="Gill Sans"/>
                <a:cs typeface="Gill Sans"/>
                <a:sym typeface="Gill Sans"/>
              </a:rPr>
              <a:t>Focus on Legibility and Comprehension</a:t>
            </a:r>
            <a:r>
              <a:rPr lang="en-IN" sz="2800">
                <a:latin typeface="Gill Sans"/>
                <a:ea typeface="Gill Sans"/>
                <a:cs typeface="Gill Sans"/>
                <a:sym typeface="Gill Sans"/>
              </a:rPr>
              <a:t>: These are the most important factors in determining the character width.</a:t>
            </a:r>
            <a:endParaRPr/>
          </a:p>
          <a:p>
            <a:pPr indent="0" lvl="0" marL="0" rtl="0" algn="l">
              <a:spcBef>
                <a:spcPts val="1000"/>
              </a:spcBef>
              <a:spcAft>
                <a:spcPts val="0"/>
              </a:spcAft>
              <a:buSzPts val="1800"/>
              <a:buNone/>
            </a:pPr>
            <a:r>
              <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85"/>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lang="en-IN">
                <a:latin typeface="Gill Sans"/>
                <a:ea typeface="Gill Sans"/>
                <a:cs typeface="Gill Sans"/>
                <a:sym typeface="Gill Sans"/>
              </a:rPr>
              <a:t>3.4.10 Groupings</a:t>
            </a:r>
            <a:endParaRPr>
              <a:latin typeface="Gill Sans"/>
              <a:ea typeface="Gill Sans"/>
              <a:cs typeface="Gill Sans"/>
              <a:sym typeface="Gill Sans"/>
            </a:endParaRPr>
          </a:p>
        </p:txBody>
      </p:sp>
      <p:sp>
        <p:nvSpPr>
          <p:cNvPr id="621" name="Google Shape;621;p85"/>
          <p:cNvSpPr txBox="1"/>
          <p:nvPr>
            <p:ph idx="1" type="body"/>
          </p:nvPr>
        </p:nvSpPr>
        <p:spPr>
          <a:xfrm>
            <a:off x="1371600" y="1267097"/>
            <a:ext cx="10133012" cy="4644125"/>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SzPts val="2600"/>
              <a:buChar char="🠶"/>
            </a:pPr>
            <a:r>
              <a:rPr b="1" lang="en-IN" sz="2600">
                <a:latin typeface="Gill Sans"/>
                <a:ea typeface="Gill Sans"/>
                <a:cs typeface="Gill Sans"/>
                <a:sym typeface="Gill Sans"/>
              </a:rPr>
              <a:t>Spacing and Unity</a:t>
            </a:r>
            <a:r>
              <a:rPr lang="en-IN" sz="2600">
                <a:latin typeface="Gill Sans"/>
                <a:ea typeface="Gill Sans"/>
                <a:cs typeface="Gill Sans"/>
                <a:sym typeface="Gill Sans"/>
              </a:rPr>
              <a:t>:</a:t>
            </a:r>
            <a:endParaRPr/>
          </a:p>
          <a:p>
            <a:pPr indent="-342900" lvl="0" marL="342900" rtl="0" algn="l">
              <a:spcBef>
                <a:spcPts val="1000"/>
              </a:spcBef>
              <a:spcAft>
                <a:spcPts val="0"/>
              </a:spcAft>
              <a:buSzPts val="2600"/>
              <a:buFont typeface="Arial"/>
              <a:buChar char="•"/>
            </a:pPr>
            <a:r>
              <a:rPr b="1" lang="en-IN" sz="2600">
                <a:latin typeface="Gill Sans"/>
                <a:ea typeface="Gill Sans"/>
                <a:cs typeface="Gill Sans"/>
                <a:sym typeface="Gill Sans"/>
              </a:rPr>
              <a:t>Space Between Groups</a:t>
            </a:r>
            <a:r>
              <a:rPr lang="en-IN" sz="2600">
                <a:latin typeface="Gill Sans"/>
                <a:ea typeface="Gill Sans"/>
                <a:cs typeface="Gill Sans"/>
                <a:sym typeface="Gill Sans"/>
              </a:rPr>
              <a:t>: Should be less than the space of the margins to give unity to the display.</a:t>
            </a:r>
            <a:endParaRPr/>
          </a:p>
          <a:p>
            <a:pPr indent="-342900" lvl="0" marL="342900" rtl="0" algn="l">
              <a:spcBef>
                <a:spcPts val="1000"/>
              </a:spcBef>
              <a:spcAft>
                <a:spcPts val="0"/>
              </a:spcAft>
              <a:buSzPts val="2600"/>
              <a:buFont typeface="Arial"/>
              <a:buChar char="•"/>
            </a:pPr>
            <a:r>
              <a:rPr b="1" lang="en-IN" sz="2600">
                <a:latin typeface="Gill Sans"/>
                <a:ea typeface="Gill Sans"/>
                <a:cs typeface="Gill Sans"/>
                <a:sym typeface="Gill Sans"/>
              </a:rPr>
              <a:t>Use of White Space</a:t>
            </a:r>
            <a:r>
              <a:rPr lang="en-IN" sz="2600">
                <a:latin typeface="Gill Sans"/>
                <a:ea typeface="Gill Sans"/>
                <a:cs typeface="Gill Sans"/>
                <a:sym typeface="Gill Sans"/>
              </a:rPr>
              <a:t>: The most common way to achieve spacing is through white or blank space.</a:t>
            </a:r>
            <a:endParaRPr/>
          </a:p>
          <a:p>
            <a:pPr indent="-342900" lvl="0" marL="342900" rtl="0" algn="l">
              <a:spcBef>
                <a:spcPts val="1000"/>
              </a:spcBef>
              <a:spcAft>
                <a:spcPts val="0"/>
              </a:spcAft>
              <a:buSzPts val="2600"/>
              <a:buFont typeface="Arial"/>
              <a:buChar char="•"/>
            </a:pPr>
            <a:r>
              <a:rPr b="1" lang="en-IN" sz="2600">
                <a:latin typeface="Gill Sans"/>
                <a:ea typeface="Gill Sans"/>
                <a:cs typeface="Gill Sans"/>
                <a:sym typeface="Gill Sans"/>
              </a:rPr>
              <a:t>Other Spacing Methods</a:t>
            </a:r>
            <a:r>
              <a:rPr lang="en-IN" sz="2600">
                <a:latin typeface="Gill Sans"/>
                <a:ea typeface="Gill Sans"/>
                <a:cs typeface="Gill Sans"/>
                <a:sym typeface="Gill Sans"/>
              </a:rPr>
              <a:t>: These include differing intensity levels, image reversals (e.g., white characters on a black background), borders, and color.</a:t>
            </a:r>
            <a:endParaRPr/>
          </a:p>
          <a:p>
            <a:pPr indent="-342900" lvl="0" marL="342900" rtl="0" algn="l">
              <a:spcBef>
                <a:spcPts val="1000"/>
              </a:spcBef>
              <a:spcAft>
                <a:spcPts val="0"/>
              </a:spcAft>
              <a:buSzPts val="2600"/>
              <a:buFont typeface="Arial"/>
              <a:buChar char="•"/>
            </a:pPr>
            <a:r>
              <a:rPr b="1" lang="en-IN" sz="2600">
                <a:latin typeface="Gill Sans"/>
                <a:ea typeface="Gill Sans"/>
                <a:cs typeface="Gill Sans"/>
                <a:sym typeface="Gill Sans"/>
              </a:rPr>
              <a:t>Importance of Spacing Over Color</a:t>
            </a:r>
            <a:r>
              <a:rPr lang="en-IN" sz="2600">
                <a:latin typeface="Gill Sans"/>
                <a:ea typeface="Gill Sans"/>
                <a:cs typeface="Gill Sans"/>
                <a:sym typeface="Gill Sans"/>
              </a:rPr>
              <a:t>: Studies found that adequate spacing is a more important determinant of ease of use than color for uncluttered, highly structured inquiry screens.</a:t>
            </a:r>
            <a:endParaRPr/>
          </a:p>
          <a:p>
            <a:pPr indent="0" lvl="0" marL="0" rtl="0" algn="l">
              <a:spcBef>
                <a:spcPts val="1000"/>
              </a:spcBef>
              <a:spcAft>
                <a:spcPts val="0"/>
              </a:spcAft>
              <a:buSzPts val="1800"/>
              <a:buNone/>
            </a:pPr>
            <a:r>
              <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86"/>
          <p:cNvSpPr txBox="1"/>
          <p:nvPr>
            <p:ph type="title"/>
          </p:nvPr>
        </p:nvSpPr>
        <p:spPr>
          <a:xfrm>
            <a:off x="1640156" y="306333"/>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lang="en-IN">
                <a:latin typeface="Gill Sans"/>
                <a:ea typeface="Gill Sans"/>
                <a:cs typeface="Gill Sans"/>
                <a:sym typeface="Gill Sans"/>
              </a:rPr>
              <a:t>Perceptual Principles and Functional Grouping </a:t>
            </a:r>
            <a:br>
              <a:rPr lang="en-IN"/>
            </a:br>
            <a:endParaRPr>
              <a:latin typeface="Gill Sans"/>
              <a:ea typeface="Gill Sans"/>
              <a:cs typeface="Gill Sans"/>
              <a:sym typeface="Gill Sans"/>
            </a:endParaRPr>
          </a:p>
        </p:txBody>
      </p:sp>
      <p:sp>
        <p:nvSpPr>
          <p:cNvPr id="627" name="Google Shape;627;p86"/>
          <p:cNvSpPr txBox="1"/>
          <p:nvPr>
            <p:ph idx="1" type="body"/>
          </p:nvPr>
        </p:nvSpPr>
        <p:spPr>
          <a:xfrm>
            <a:off x="1371600" y="1267097"/>
            <a:ext cx="10133012" cy="464412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400"/>
              <a:buChar char="🠶"/>
            </a:pPr>
            <a:r>
              <a:rPr b="1" lang="en-IN" sz="2400">
                <a:latin typeface="Gill Sans"/>
                <a:ea typeface="Gill Sans"/>
                <a:cs typeface="Gill Sans"/>
                <a:sym typeface="Gill Sans"/>
              </a:rPr>
              <a:t>Creating Functional Groupings</a:t>
            </a:r>
            <a:r>
              <a:rPr lang="en-IN" sz="2400">
                <a:latin typeface="Gill Sans"/>
                <a:ea typeface="Gill Sans"/>
                <a:cs typeface="Gill Sans"/>
                <a:sym typeface="Gill Sans"/>
              </a:rPr>
              <a:t>:</a:t>
            </a:r>
            <a:endParaRPr/>
          </a:p>
          <a:p>
            <a:pPr indent="-342900" lvl="0" marL="342900" rtl="0" algn="l">
              <a:spcBef>
                <a:spcPts val="1000"/>
              </a:spcBef>
              <a:spcAft>
                <a:spcPts val="0"/>
              </a:spcAft>
              <a:buSzPts val="2400"/>
              <a:buFont typeface="Arial"/>
              <a:buChar char="•"/>
            </a:pPr>
            <a:r>
              <a:rPr b="1" lang="en-IN" sz="2400">
                <a:latin typeface="Gill Sans"/>
                <a:ea typeface="Gill Sans"/>
                <a:cs typeface="Gill Sans"/>
                <a:sym typeface="Gill Sans"/>
              </a:rPr>
              <a:t>Proximity</a:t>
            </a:r>
            <a:r>
              <a:rPr lang="en-IN" sz="2400">
                <a:latin typeface="Gill Sans"/>
                <a:ea typeface="Gill Sans"/>
                <a:cs typeface="Gill Sans"/>
                <a:sym typeface="Gill Sans"/>
              </a:rPr>
              <a:t>: Objects that are close to each other are perceived as a group. Example: 000 000 000</a:t>
            </a:r>
            <a:endParaRPr/>
          </a:p>
          <a:p>
            <a:pPr indent="-342900" lvl="0" marL="342900" rtl="0" algn="l">
              <a:spcBef>
                <a:spcPts val="1000"/>
              </a:spcBef>
              <a:spcAft>
                <a:spcPts val="0"/>
              </a:spcAft>
              <a:buSzPts val="2400"/>
              <a:buFont typeface="Arial"/>
              <a:buChar char="•"/>
            </a:pPr>
            <a:r>
              <a:rPr b="1" lang="en-IN" sz="2400">
                <a:latin typeface="Gill Sans"/>
                <a:ea typeface="Gill Sans"/>
                <a:cs typeface="Gill Sans"/>
                <a:sym typeface="Gill Sans"/>
              </a:rPr>
              <a:t>Similarity</a:t>
            </a:r>
            <a:r>
              <a:rPr lang="en-IN" sz="2400">
                <a:latin typeface="Gill Sans"/>
                <a:ea typeface="Gill Sans"/>
                <a:cs typeface="Gill Sans"/>
                <a:sym typeface="Gill Sans"/>
              </a:rPr>
              <a:t>: Objects that are similar in appearance are grouped together. Example: AAABBBCCC</a:t>
            </a:r>
            <a:endParaRPr/>
          </a:p>
          <a:p>
            <a:pPr indent="-342900" lvl="0" marL="342900" rtl="0" algn="l">
              <a:spcBef>
                <a:spcPts val="1000"/>
              </a:spcBef>
              <a:spcAft>
                <a:spcPts val="0"/>
              </a:spcAft>
              <a:buSzPts val="2400"/>
              <a:buFont typeface="Arial"/>
              <a:buChar char="•"/>
            </a:pPr>
            <a:r>
              <a:rPr b="1" lang="en-IN" sz="2400">
                <a:latin typeface="Gill Sans"/>
                <a:ea typeface="Gill Sans"/>
                <a:cs typeface="Gill Sans"/>
                <a:sym typeface="Gill Sans"/>
              </a:rPr>
              <a:t>Closure</a:t>
            </a:r>
            <a:r>
              <a:rPr lang="en-IN" sz="2400">
                <a:latin typeface="Gill Sans"/>
                <a:ea typeface="Gill Sans"/>
                <a:cs typeface="Gill Sans"/>
                <a:sym typeface="Gill Sans"/>
              </a:rPr>
              <a:t>: Objects that form a closed shape are seen as a group. Example: [ ] [ ] [ ]</a:t>
            </a:r>
            <a:endParaRPr/>
          </a:p>
          <a:p>
            <a:pPr indent="-342900" lvl="0" marL="342900" rtl="0" algn="l">
              <a:spcBef>
                <a:spcPts val="1000"/>
              </a:spcBef>
              <a:spcAft>
                <a:spcPts val="0"/>
              </a:spcAft>
              <a:buSzPts val="2400"/>
              <a:buFont typeface="Arial"/>
              <a:buChar char="•"/>
            </a:pPr>
            <a:r>
              <a:rPr b="1" lang="en-IN" sz="2400">
                <a:latin typeface="Gill Sans"/>
                <a:ea typeface="Gill Sans"/>
                <a:cs typeface="Gill Sans"/>
                <a:sym typeface="Gill Sans"/>
              </a:rPr>
              <a:t>Matching Patterns</a:t>
            </a:r>
            <a:r>
              <a:rPr lang="en-IN" sz="2400">
                <a:latin typeface="Gill Sans"/>
                <a:ea typeface="Gill Sans"/>
                <a:cs typeface="Gill Sans"/>
                <a:sym typeface="Gill Sans"/>
              </a:rPr>
              <a:t>: Objects that follow a pattern are grouped together. Example: &gt;&gt; &lt;&lt;</a:t>
            </a:r>
            <a:endParaRPr/>
          </a:p>
          <a:p>
            <a:pPr indent="0" lvl="0" marL="0" rtl="0" algn="l">
              <a:spcBef>
                <a:spcPts val="1000"/>
              </a:spcBef>
              <a:spcAft>
                <a:spcPts val="0"/>
              </a:spcAft>
              <a:buSzPts val="2400"/>
              <a:buNone/>
            </a:pPr>
            <a:r>
              <a:t/>
            </a:r>
            <a:endParaRPr sz="2400">
              <a:latin typeface="Gill Sans"/>
              <a:ea typeface="Gill Sans"/>
              <a:cs typeface="Gill Sans"/>
              <a:sym typeface="Gill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4"/>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Gill Sans"/>
              <a:buNone/>
            </a:pPr>
            <a:r>
              <a:rPr b="0" lang="en-IN">
                <a:latin typeface="Gill Sans"/>
                <a:ea typeface="Gill Sans"/>
                <a:cs typeface="Gill Sans"/>
                <a:sym typeface="Gill Sans"/>
              </a:rPr>
              <a:t>3.2 </a:t>
            </a:r>
            <a:r>
              <a:rPr b="0" lang="en-IN" sz="3100">
                <a:latin typeface="Gill Sans"/>
                <a:ea typeface="Gill Sans"/>
                <a:cs typeface="Gill Sans"/>
                <a:sym typeface="Gill Sans"/>
              </a:rPr>
              <a:t>Organizing Elements Clearly and Meaningfully </a:t>
            </a:r>
            <a:br>
              <a:rPr lang="en-IN" sz="5300">
                <a:latin typeface="Gill Sans"/>
                <a:ea typeface="Gill Sans"/>
                <a:cs typeface="Gill Sans"/>
                <a:sym typeface="Gill Sans"/>
              </a:rPr>
            </a:br>
            <a:br>
              <a:rPr lang="en-IN"/>
            </a:br>
            <a:endParaRPr/>
          </a:p>
        </p:txBody>
      </p:sp>
      <p:sp>
        <p:nvSpPr>
          <p:cNvPr id="206" name="Google Shape;206;p24"/>
          <p:cNvSpPr txBox="1"/>
          <p:nvPr>
            <p:ph idx="1" type="body"/>
          </p:nvPr>
        </p:nvSpPr>
        <p:spPr>
          <a:xfrm>
            <a:off x="2249578" y="1264555"/>
            <a:ext cx="8915400" cy="5747657"/>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800"/>
              <a:buChar char="🠶"/>
            </a:pPr>
            <a:r>
              <a:rPr lang="en-IN" sz="2800">
                <a:latin typeface="Gill Sans"/>
                <a:ea typeface="Gill Sans"/>
                <a:cs typeface="Gill Sans"/>
                <a:sym typeface="Gill Sans"/>
              </a:rPr>
              <a:t>Clarity is influenced by a multitude of factors: </a:t>
            </a:r>
            <a:endParaRPr/>
          </a:p>
          <a:p>
            <a:pPr indent="-342900" lvl="0" marL="342900" rtl="0" algn="l">
              <a:spcBef>
                <a:spcPts val="1000"/>
              </a:spcBef>
              <a:spcAft>
                <a:spcPts val="0"/>
              </a:spcAft>
              <a:buSzPts val="2800"/>
              <a:buChar char="🠶"/>
            </a:pPr>
            <a:r>
              <a:rPr lang="en-IN" sz="2800">
                <a:latin typeface="Gill Sans"/>
                <a:ea typeface="Gill Sans"/>
                <a:cs typeface="Gill Sans"/>
                <a:sym typeface="Gill Sans"/>
              </a:rPr>
              <a:t>consistency in design,</a:t>
            </a:r>
            <a:endParaRPr/>
          </a:p>
          <a:p>
            <a:pPr indent="-342900" lvl="0" marL="342900" rtl="0" algn="l">
              <a:spcBef>
                <a:spcPts val="1000"/>
              </a:spcBef>
              <a:spcAft>
                <a:spcPts val="0"/>
              </a:spcAft>
              <a:buSzPts val="2800"/>
              <a:buChar char="🠶"/>
            </a:pPr>
            <a:r>
              <a:rPr lang="en-IN" sz="2800">
                <a:latin typeface="Gill Sans"/>
                <a:ea typeface="Gill Sans"/>
                <a:cs typeface="Gill Sans"/>
                <a:sym typeface="Gill Sans"/>
              </a:rPr>
              <a:t>a logical and sequential ordering, the presentation of the proper amount of information</a:t>
            </a:r>
            <a:endParaRPr/>
          </a:p>
          <a:p>
            <a:pPr indent="-342900" lvl="0" marL="342900" rtl="0" algn="l">
              <a:spcBef>
                <a:spcPts val="1000"/>
              </a:spcBef>
              <a:spcAft>
                <a:spcPts val="0"/>
              </a:spcAft>
              <a:buSzPts val="2800"/>
              <a:buChar char="🠶"/>
            </a:pPr>
            <a:r>
              <a:rPr lang="en-IN" sz="2800">
                <a:latin typeface="Gill Sans"/>
                <a:ea typeface="Gill Sans"/>
                <a:cs typeface="Gill Sans"/>
                <a:sym typeface="Gill Sans"/>
              </a:rPr>
              <a:t>a visually pleasing composition</a:t>
            </a:r>
            <a:endParaRPr/>
          </a:p>
          <a:p>
            <a:pPr indent="-342900" lvl="0" marL="342900" rtl="0" algn="l">
              <a:spcBef>
                <a:spcPts val="1000"/>
              </a:spcBef>
              <a:spcAft>
                <a:spcPts val="0"/>
              </a:spcAft>
              <a:buSzPts val="2800"/>
              <a:buChar char="🠶"/>
            </a:pPr>
            <a:r>
              <a:rPr lang="en-IN" sz="2800">
                <a:latin typeface="Gill Sans"/>
                <a:ea typeface="Gill Sans"/>
                <a:cs typeface="Gill Sans"/>
                <a:sym typeface="Gill Sans"/>
              </a:rPr>
              <a:t>groupings, </a:t>
            </a:r>
            <a:endParaRPr/>
          </a:p>
          <a:p>
            <a:pPr indent="-342900" lvl="0" marL="342900" rtl="0" algn="l">
              <a:spcBef>
                <a:spcPts val="1000"/>
              </a:spcBef>
              <a:spcAft>
                <a:spcPts val="0"/>
              </a:spcAft>
              <a:buSzPts val="2800"/>
              <a:buChar char="🠶"/>
            </a:pPr>
            <a:r>
              <a:rPr lang="en-IN" sz="2800">
                <a:latin typeface="Gill Sans"/>
                <a:ea typeface="Gill Sans"/>
                <a:cs typeface="Gill Sans"/>
                <a:sym typeface="Gill Sans"/>
              </a:rPr>
              <a:t> alignment of screen items. </a:t>
            </a:r>
            <a:endParaRPr sz="4000">
              <a:latin typeface="Gill Sans"/>
              <a:ea typeface="Gill Sans"/>
              <a:cs typeface="Gill Sans"/>
              <a:sym typeface="Gill Sans"/>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87"/>
          <p:cNvSpPr txBox="1"/>
          <p:nvPr>
            <p:ph type="title"/>
          </p:nvPr>
        </p:nvSpPr>
        <p:spPr>
          <a:xfrm>
            <a:off x="1640156" y="306333"/>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lang="en-IN">
                <a:latin typeface="Gill Sans"/>
                <a:ea typeface="Gill Sans"/>
                <a:cs typeface="Gill Sans"/>
                <a:sym typeface="Gill Sans"/>
              </a:rPr>
              <a:t>Perceptual Principles and Functional Grouping </a:t>
            </a:r>
            <a:br>
              <a:rPr lang="en-IN"/>
            </a:br>
            <a:endParaRPr>
              <a:latin typeface="Gill Sans"/>
              <a:ea typeface="Gill Sans"/>
              <a:cs typeface="Gill Sans"/>
              <a:sym typeface="Gill Sans"/>
            </a:endParaRPr>
          </a:p>
        </p:txBody>
      </p:sp>
      <p:sp>
        <p:nvSpPr>
          <p:cNvPr id="633" name="Google Shape;633;p87"/>
          <p:cNvSpPr txBox="1"/>
          <p:nvPr>
            <p:ph idx="1" type="body"/>
          </p:nvPr>
        </p:nvSpPr>
        <p:spPr>
          <a:xfrm>
            <a:off x="1371600" y="1267097"/>
            <a:ext cx="10133012" cy="464412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800"/>
              <a:buChar char="🠶"/>
            </a:pPr>
            <a:r>
              <a:rPr b="1" lang="en-IN" sz="2800">
                <a:latin typeface="Gill Sans"/>
                <a:ea typeface="Gill Sans"/>
                <a:cs typeface="Gill Sans"/>
                <a:sym typeface="Gill Sans"/>
              </a:rPr>
              <a:t>Combining Visual Organization Principles</a:t>
            </a:r>
            <a:r>
              <a:rPr lang="en-IN" sz="2800">
                <a:latin typeface="Gill Sans"/>
                <a:ea typeface="Gill Sans"/>
                <a:cs typeface="Gill Sans"/>
                <a:sym typeface="Gill Sans"/>
              </a:rPr>
              <a:t>:</a:t>
            </a:r>
            <a:endParaRPr/>
          </a:p>
          <a:p>
            <a:pPr indent="-342900" lvl="0" marL="342900" rtl="0" algn="l">
              <a:spcBef>
                <a:spcPts val="1000"/>
              </a:spcBef>
              <a:spcAft>
                <a:spcPts val="0"/>
              </a:spcAft>
              <a:buSzPts val="2800"/>
              <a:buFont typeface="Arial"/>
              <a:buChar char="•"/>
            </a:pPr>
            <a:r>
              <a:rPr b="1" lang="en-IN" sz="2800">
                <a:latin typeface="Gill Sans"/>
                <a:ea typeface="Gill Sans"/>
                <a:cs typeface="Gill Sans"/>
                <a:sym typeface="Gill Sans"/>
              </a:rPr>
              <a:t>Proximity and Similarity</a:t>
            </a:r>
            <a:r>
              <a:rPr lang="en-IN" sz="2800">
                <a:latin typeface="Gill Sans"/>
                <a:ea typeface="Gill Sans"/>
                <a:cs typeface="Gill Sans"/>
                <a:sym typeface="Gill Sans"/>
              </a:rPr>
              <a:t>: Combining objects that are close and similar. Example: AAA BBB CCC</a:t>
            </a:r>
            <a:endParaRPr/>
          </a:p>
          <a:p>
            <a:pPr indent="-342900" lvl="0" marL="342900" rtl="0" algn="l">
              <a:spcBef>
                <a:spcPts val="1000"/>
              </a:spcBef>
              <a:spcAft>
                <a:spcPts val="0"/>
              </a:spcAft>
              <a:buSzPts val="2800"/>
              <a:buFont typeface="Arial"/>
              <a:buChar char="•"/>
            </a:pPr>
            <a:r>
              <a:rPr b="1" lang="en-IN" sz="2800">
                <a:latin typeface="Gill Sans"/>
                <a:ea typeface="Gill Sans"/>
                <a:cs typeface="Gill Sans"/>
                <a:sym typeface="Gill Sans"/>
              </a:rPr>
              <a:t>Proximity and Closure</a:t>
            </a:r>
            <a:r>
              <a:rPr lang="en-IN" sz="2800">
                <a:latin typeface="Gill Sans"/>
                <a:ea typeface="Gill Sans"/>
                <a:cs typeface="Gill Sans"/>
                <a:sym typeface="Gill Sans"/>
              </a:rPr>
              <a:t>: Combining objects that are close and form closed shapes. Example: [ ] [ ] [ ]</a:t>
            </a:r>
            <a:endParaRPr/>
          </a:p>
          <a:p>
            <a:pPr indent="-342900" lvl="0" marL="342900" rtl="0" algn="l">
              <a:spcBef>
                <a:spcPts val="1000"/>
              </a:spcBef>
              <a:spcAft>
                <a:spcPts val="0"/>
              </a:spcAft>
              <a:buSzPts val="2800"/>
              <a:buFont typeface="Arial"/>
              <a:buChar char="•"/>
            </a:pPr>
            <a:r>
              <a:rPr b="1" lang="en-IN" sz="2800">
                <a:latin typeface="Gill Sans"/>
                <a:ea typeface="Gill Sans"/>
                <a:cs typeface="Gill Sans"/>
                <a:sym typeface="Gill Sans"/>
              </a:rPr>
              <a:t>Matching Patterns and Closure</a:t>
            </a:r>
            <a:r>
              <a:rPr lang="en-IN" sz="2800">
                <a:latin typeface="Gill Sans"/>
                <a:ea typeface="Gill Sans"/>
                <a:cs typeface="Gill Sans"/>
                <a:sym typeface="Gill Sans"/>
              </a:rPr>
              <a:t>: Combining patterned objects that form closed shapes. Example: ( ) &lt; &gt; { }</a:t>
            </a:r>
            <a:endParaRPr/>
          </a:p>
          <a:p>
            <a:pPr indent="-342900" lvl="0" marL="342900" rtl="0" algn="l">
              <a:spcBef>
                <a:spcPts val="1000"/>
              </a:spcBef>
              <a:spcAft>
                <a:spcPts val="0"/>
              </a:spcAft>
              <a:buSzPts val="2800"/>
              <a:buFont typeface="Arial"/>
              <a:buChar char="•"/>
            </a:pPr>
            <a:r>
              <a:rPr b="1" lang="en-IN" sz="2800">
                <a:latin typeface="Gill Sans"/>
                <a:ea typeface="Gill Sans"/>
                <a:cs typeface="Gill Sans"/>
                <a:sym typeface="Gill Sans"/>
              </a:rPr>
              <a:t>Proximity and Ordering</a:t>
            </a:r>
            <a:r>
              <a:rPr lang="en-IN" sz="2800">
                <a:latin typeface="Gill Sans"/>
                <a:ea typeface="Gill Sans"/>
                <a:cs typeface="Gill Sans"/>
                <a:sym typeface="Gill Sans"/>
              </a:rPr>
              <a:t>: Combining objects that are close and in a specific order. Example: 1234 1 5 5678 2 6 3 7 4 8</a:t>
            </a:r>
            <a:endParaRPr/>
          </a:p>
          <a:p>
            <a:pPr indent="0" lvl="0" marL="0" rtl="0" algn="l">
              <a:spcBef>
                <a:spcPts val="1000"/>
              </a:spcBef>
              <a:spcAft>
                <a:spcPts val="0"/>
              </a:spcAft>
              <a:buSzPts val="2400"/>
              <a:buNone/>
            </a:pPr>
            <a:r>
              <a:t/>
            </a:r>
            <a:endParaRPr sz="2400">
              <a:latin typeface="Gill Sans"/>
              <a:ea typeface="Gill Sans"/>
              <a:cs typeface="Gill Sans"/>
              <a:sym typeface="Gill Sans"/>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88"/>
          <p:cNvSpPr txBox="1"/>
          <p:nvPr>
            <p:ph type="title"/>
          </p:nvPr>
        </p:nvSpPr>
        <p:spPr>
          <a:xfrm>
            <a:off x="1640156" y="306333"/>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lang="en-IN">
                <a:latin typeface="Gill Sans"/>
                <a:ea typeface="Gill Sans"/>
                <a:cs typeface="Gill Sans"/>
                <a:sym typeface="Gill Sans"/>
              </a:rPr>
              <a:t>Perceptual Principles and Functional Grouping </a:t>
            </a:r>
            <a:br>
              <a:rPr lang="en-IN"/>
            </a:br>
            <a:endParaRPr>
              <a:latin typeface="Gill Sans"/>
              <a:ea typeface="Gill Sans"/>
              <a:cs typeface="Gill Sans"/>
              <a:sym typeface="Gill Sans"/>
            </a:endParaRPr>
          </a:p>
        </p:txBody>
      </p:sp>
      <p:sp>
        <p:nvSpPr>
          <p:cNvPr id="639" name="Google Shape;639;p88"/>
          <p:cNvSpPr txBox="1"/>
          <p:nvPr>
            <p:ph idx="1" type="body"/>
          </p:nvPr>
        </p:nvSpPr>
        <p:spPr>
          <a:xfrm>
            <a:off x="1371600" y="1267097"/>
            <a:ext cx="10133012" cy="4644125"/>
          </a:xfrm>
          <a:prstGeom prst="rect">
            <a:avLst/>
          </a:prstGeom>
          <a:noFill/>
          <a:ln>
            <a:noFill/>
          </a:ln>
        </p:spPr>
        <p:txBody>
          <a:bodyPr anchorCtr="0" anchor="t" bIns="45700" lIns="91425" spcFirstLastPara="1" rIns="91425" wrap="square" tIns="45700">
            <a:normAutofit fontScale="92500"/>
          </a:bodyPr>
          <a:lstStyle/>
          <a:p>
            <a:pPr indent="-342900" lvl="0" marL="342900" rtl="0" algn="l">
              <a:spcBef>
                <a:spcPts val="0"/>
              </a:spcBef>
              <a:spcAft>
                <a:spcPts val="0"/>
              </a:spcAft>
              <a:buSzPct val="100000"/>
              <a:buChar char="🠶"/>
            </a:pPr>
            <a:r>
              <a:rPr b="1" lang="en-IN" sz="3200">
                <a:latin typeface="Gill Sans"/>
                <a:ea typeface="Gill Sans"/>
                <a:cs typeface="Gill Sans"/>
                <a:sym typeface="Gill Sans"/>
              </a:rPr>
              <a:t>Avoiding Conflicting Principles</a:t>
            </a:r>
            <a:r>
              <a:rPr lang="en-IN" sz="3200">
                <a:latin typeface="Gill Sans"/>
                <a:ea typeface="Gill Sans"/>
                <a:cs typeface="Gill Sans"/>
                <a:sym typeface="Gill Sans"/>
              </a:rPr>
              <a:t>:</a:t>
            </a:r>
            <a:endParaRPr/>
          </a:p>
          <a:p>
            <a:pPr indent="-342900" lvl="0" marL="342900" rtl="0" algn="l">
              <a:spcBef>
                <a:spcPts val="1000"/>
              </a:spcBef>
              <a:spcAft>
                <a:spcPts val="0"/>
              </a:spcAft>
              <a:buSzPct val="100000"/>
              <a:buFont typeface="Arial"/>
              <a:buChar char="•"/>
            </a:pPr>
            <a:r>
              <a:rPr b="1" lang="en-IN" sz="3200">
                <a:latin typeface="Gill Sans"/>
                <a:ea typeface="Gill Sans"/>
                <a:cs typeface="Gill Sans"/>
                <a:sym typeface="Gill Sans"/>
              </a:rPr>
              <a:t>Proximity Opposing Similarity</a:t>
            </a:r>
            <a:r>
              <a:rPr lang="en-IN" sz="3200">
                <a:latin typeface="Gill Sans"/>
                <a:ea typeface="Gill Sans"/>
                <a:cs typeface="Gill Sans"/>
                <a:sym typeface="Gill Sans"/>
              </a:rPr>
              <a:t>: Avoid grouping objects close together if they are not similar. Example: AAA ABB BBC CCC</a:t>
            </a:r>
            <a:endParaRPr/>
          </a:p>
          <a:p>
            <a:pPr indent="-342900" lvl="0" marL="342900" rtl="0" algn="l">
              <a:spcBef>
                <a:spcPts val="1000"/>
              </a:spcBef>
              <a:spcAft>
                <a:spcPts val="0"/>
              </a:spcAft>
              <a:buSzPct val="100000"/>
              <a:buFont typeface="Arial"/>
              <a:buChar char="•"/>
            </a:pPr>
            <a:r>
              <a:rPr b="1" lang="en-IN" sz="3200">
                <a:latin typeface="Gill Sans"/>
                <a:ea typeface="Gill Sans"/>
                <a:cs typeface="Gill Sans"/>
                <a:sym typeface="Gill Sans"/>
              </a:rPr>
              <a:t>Proximity Opposing Closure</a:t>
            </a:r>
            <a:r>
              <a:rPr lang="en-IN" sz="3200">
                <a:latin typeface="Gill Sans"/>
                <a:ea typeface="Gill Sans"/>
                <a:cs typeface="Gill Sans"/>
                <a:sym typeface="Gill Sans"/>
              </a:rPr>
              <a:t>: Avoid grouping objects close together if they don't form a closed shape. Example: ] [ ] [ ] [</a:t>
            </a:r>
            <a:endParaRPr/>
          </a:p>
          <a:p>
            <a:pPr indent="-342900" lvl="0" marL="342900" rtl="0" algn="l">
              <a:spcBef>
                <a:spcPts val="1000"/>
              </a:spcBef>
              <a:spcAft>
                <a:spcPts val="0"/>
              </a:spcAft>
              <a:buSzPct val="100000"/>
              <a:buFont typeface="Arial"/>
              <a:buChar char="•"/>
            </a:pPr>
            <a:r>
              <a:rPr b="1" lang="en-IN" sz="3200">
                <a:latin typeface="Gill Sans"/>
                <a:ea typeface="Gill Sans"/>
                <a:cs typeface="Gill Sans"/>
                <a:sym typeface="Gill Sans"/>
              </a:rPr>
              <a:t>Proximity Opposing Ordering</a:t>
            </a:r>
            <a:r>
              <a:rPr lang="en-IN" sz="3200">
                <a:latin typeface="Gill Sans"/>
                <a:ea typeface="Gill Sans"/>
                <a:cs typeface="Gill Sans"/>
                <a:sym typeface="Gill Sans"/>
              </a:rPr>
              <a:t>: Avoid grouping objects close together if they disrupt the order. Example: 1357 1 2 2468 3 4 5 6 7 8</a:t>
            </a:r>
            <a:endParaRPr/>
          </a:p>
          <a:p>
            <a:pPr indent="0" lvl="0" marL="0" rtl="0" algn="l">
              <a:spcBef>
                <a:spcPts val="1000"/>
              </a:spcBef>
              <a:spcAft>
                <a:spcPts val="0"/>
              </a:spcAft>
              <a:buSzPct val="100000"/>
              <a:buNone/>
            </a:pPr>
            <a:r>
              <a:t/>
            </a:r>
            <a:endParaRPr sz="2400">
              <a:latin typeface="Gill Sans"/>
              <a:ea typeface="Gill Sans"/>
              <a:cs typeface="Gill Sans"/>
              <a:sym typeface="Gill Sans"/>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89"/>
          <p:cNvSpPr txBox="1"/>
          <p:nvPr>
            <p:ph type="title"/>
          </p:nvPr>
        </p:nvSpPr>
        <p:spPr>
          <a:xfrm>
            <a:off x="1640156" y="306333"/>
            <a:ext cx="8911687" cy="128089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3F3F3F"/>
              </a:buClr>
              <a:buSzPct val="100000"/>
              <a:buFont typeface="Gill Sans"/>
              <a:buNone/>
            </a:pPr>
            <a:r>
              <a:rPr lang="en-IN" sz="3300">
                <a:solidFill>
                  <a:srgbClr val="3F3F3F"/>
                </a:solidFill>
                <a:latin typeface="Gill Sans"/>
                <a:ea typeface="Gill Sans"/>
                <a:cs typeface="Gill Sans"/>
                <a:sym typeface="Gill Sans"/>
              </a:rPr>
              <a:t>Grouping Using White Space </a:t>
            </a:r>
            <a:br>
              <a:rPr lang="en-IN"/>
            </a:br>
            <a:br>
              <a:rPr lang="en-IN"/>
            </a:br>
            <a:endParaRPr>
              <a:latin typeface="Gill Sans"/>
              <a:ea typeface="Gill Sans"/>
              <a:cs typeface="Gill Sans"/>
              <a:sym typeface="Gill Sans"/>
            </a:endParaRPr>
          </a:p>
        </p:txBody>
      </p:sp>
      <p:sp>
        <p:nvSpPr>
          <p:cNvPr id="645" name="Google Shape;645;p89"/>
          <p:cNvSpPr txBox="1"/>
          <p:nvPr>
            <p:ph idx="1" type="body"/>
          </p:nvPr>
        </p:nvSpPr>
        <p:spPr>
          <a:xfrm>
            <a:off x="1371600" y="1267097"/>
            <a:ext cx="10133012" cy="464412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800"/>
              <a:buChar char="🠶"/>
            </a:pPr>
            <a:r>
              <a:rPr lang="en-IN" sz="2800">
                <a:latin typeface="Gill Sans"/>
                <a:ea typeface="Gill Sans"/>
                <a:cs typeface="Gill Sans"/>
                <a:sym typeface="Gill Sans"/>
              </a:rPr>
              <a:t>White space, also called space, refers to areas on a screen without text, graphics, or other elements.</a:t>
            </a:r>
            <a:endParaRPr/>
          </a:p>
          <a:p>
            <a:pPr indent="-342900" lvl="0" marL="342900" rtl="0" algn="l">
              <a:spcBef>
                <a:spcPts val="1000"/>
              </a:spcBef>
              <a:spcAft>
                <a:spcPts val="0"/>
              </a:spcAft>
              <a:buSzPts val="2800"/>
              <a:buChar char="🠶"/>
            </a:pPr>
            <a:r>
              <a:rPr lang="en-IN" sz="2800">
                <a:latin typeface="Gill Sans"/>
                <a:ea typeface="Gill Sans"/>
                <a:cs typeface="Gill Sans"/>
                <a:sym typeface="Gill Sans"/>
              </a:rPr>
              <a:t>It should be considered as important as any other screen element.</a:t>
            </a:r>
            <a:endParaRPr sz="2800">
              <a:latin typeface="Gill Sans"/>
              <a:ea typeface="Gill Sans"/>
              <a:cs typeface="Gill Sans"/>
              <a:sym typeface="Gill Sans"/>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90"/>
          <p:cNvSpPr txBox="1"/>
          <p:nvPr>
            <p:ph type="title"/>
          </p:nvPr>
        </p:nvSpPr>
        <p:spPr>
          <a:xfrm>
            <a:off x="1640156" y="306333"/>
            <a:ext cx="8911687" cy="128089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3F3F3F"/>
              </a:buClr>
              <a:buSzPct val="100000"/>
              <a:buFont typeface="Gill Sans"/>
              <a:buNone/>
            </a:pPr>
            <a:r>
              <a:rPr lang="en-IN" sz="3300">
                <a:solidFill>
                  <a:srgbClr val="3F3F3F"/>
                </a:solidFill>
                <a:latin typeface="Gill Sans"/>
                <a:ea typeface="Gill Sans"/>
                <a:cs typeface="Gill Sans"/>
                <a:sym typeface="Gill Sans"/>
              </a:rPr>
              <a:t>Grouping Using White Space </a:t>
            </a:r>
            <a:br>
              <a:rPr lang="en-IN"/>
            </a:br>
            <a:br>
              <a:rPr lang="en-IN"/>
            </a:br>
            <a:endParaRPr>
              <a:latin typeface="Gill Sans"/>
              <a:ea typeface="Gill Sans"/>
              <a:cs typeface="Gill Sans"/>
              <a:sym typeface="Gill Sans"/>
            </a:endParaRPr>
          </a:p>
        </p:txBody>
      </p:sp>
      <p:sp>
        <p:nvSpPr>
          <p:cNvPr id="651" name="Google Shape;651;p90"/>
          <p:cNvSpPr txBox="1"/>
          <p:nvPr>
            <p:ph idx="1" type="body"/>
          </p:nvPr>
        </p:nvSpPr>
        <p:spPr>
          <a:xfrm>
            <a:off x="1371600" y="1267097"/>
            <a:ext cx="10133012" cy="464412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2800"/>
              <a:buNone/>
            </a:pPr>
            <a:r>
              <a:rPr b="1" lang="en-IN" sz="2800">
                <a:latin typeface="Gill Sans"/>
                <a:ea typeface="Gill Sans"/>
                <a:cs typeface="Gill Sans"/>
                <a:sym typeface="Gill Sans"/>
              </a:rPr>
              <a:t>Separation and Proportion</a:t>
            </a:r>
            <a:r>
              <a:rPr lang="en-IN" sz="2800">
                <a:latin typeface="Gill Sans"/>
                <a:ea typeface="Gill Sans"/>
                <a:cs typeface="Gill Sans"/>
                <a:sym typeface="Gill Sans"/>
              </a:rPr>
              <a:t>: White space defines and separates elements, giving a screen proportion and meaningful form.</a:t>
            </a:r>
            <a:endParaRPr/>
          </a:p>
          <a:p>
            <a:pPr indent="0" lvl="0" marL="0" rtl="0" algn="l">
              <a:spcBef>
                <a:spcPts val="1000"/>
              </a:spcBef>
              <a:spcAft>
                <a:spcPts val="0"/>
              </a:spcAft>
              <a:buSzPts val="2800"/>
              <a:buNone/>
            </a:pPr>
            <a:r>
              <a:rPr b="1" lang="en-IN" sz="2800">
                <a:latin typeface="Gill Sans"/>
                <a:ea typeface="Gill Sans"/>
                <a:cs typeface="Gill Sans"/>
                <a:sym typeface="Gill Sans"/>
              </a:rPr>
              <a:t>Attention Direction</a:t>
            </a:r>
            <a:r>
              <a:rPr lang="en-IN" sz="2800">
                <a:latin typeface="Gill Sans"/>
                <a:ea typeface="Gill Sans"/>
                <a:cs typeface="Gill Sans"/>
                <a:sym typeface="Gill Sans"/>
              </a:rPr>
              <a:t>: It directs attention to adjacent areas containing important information.</a:t>
            </a:r>
            <a:endParaRPr/>
          </a:p>
          <a:p>
            <a:pPr indent="0" lvl="0" marL="0" rtl="0" algn="l">
              <a:spcBef>
                <a:spcPts val="1000"/>
              </a:spcBef>
              <a:spcAft>
                <a:spcPts val="0"/>
              </a:spcAft>
              <a:buSzPts val="2800"/>
              <a:buNone/>
            </a:pPr>
            <a:r>
              <a:rPr b="1" lang="en-IN" sz="2800">
                <a:latin typeface="Gill Sans"/>
                <a:ea typeface="Gill Sans"/>
                <a:cs typeface="Gill Sans"/>
                <a:sym typeface="Gill Sans"/>
              </a:rPr>
              <a:t>Clarity</a:t>
            </a:r>
            <a:r>
              <a:rPr lang="en-IN" sz="2800">
                <a:latin typeface="Gill Sans"/>
                <a:ea typeface="Gill Sans"/>
                <a:cs typeface="Gill Sans"/>
                <a:sym typeface="Gill Sans"/>
              </a:rPr>
              <a:t>: Adequate white space helps avoid the perception of the screen as a cluttered mass, reducing the need for exhaustive searches to find information.</a:t>
            </a:r>
            <a:endParaRPr sz="2800">
              <a:latin typeface="Gill Sans"/>
              <a:ea typeface="Gill Sans"/>
              <a:cs typeface="Gill Sans"/>
              <a:sym typeface="Gill Sans"/>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p91"/>
          <p:cNvSpPr txBox="1"/>
          <p:nvPr>
            <p:ph type="title"/>
          </p:nvPr>
        </p:nvSpPr>
        <p:spPr>
          <a:xfrm>
            <a:off x="1640156" y="306333"/>
            <a:ext cx="8911687" cy="128089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3F3F3F"/>
              </a:buClr>
              <a:buSzPct val="100000"/>
              <a:buFont typeface="Gill Sans"/>
              <a:buNone/>
            </a:pPr>
            <a:r>
              <a:rPr lang="en-IN" sz="3300">
                <a:solidFill>
                  <a:srgbClr val="3F3F3F"/>
                </a:solidFill>
                <a:latin typeface="Gill Sans"/>
                <a:ea typeface="Gill Sans"/>
                <a:cs typeface="Gill Sans"/>
                <a:sym typeface="Gill Sans"/>
              </a:rPr>
              <a:t>Grouping Using White Space </a:t>
            </a:r>
            <a:br>
              <a:rPr lang="en-IN"/>
            </a:br>
            <a:br>
              <a:rPr lang="en-IN"/>
            </a:br>
            <a:endParaRPr>
              <a:latin typeface="Gill Sans"/>
              <a:ea typeface="Gill Sans"/>
              <a:cs typeface="Gill Sans"/>
              <a:sym typeface="Gill Sans"/>
            </a:endParaRPr>
          </a:p>
        </p:txBody>
      </p:sp>
      <p:sp>
        <p:nvSpPr>
          <p:cNvPr id="657" name="Google Shape;657;p91"/>
          <p:cNvSpPr txBox="1"/>
          <p:nvPr>
            <p:ph idx="1" type="body"/>
          </p:nvPr>
        </p:nvSpPr>
        <p:spPr>
          <a:xfrm>
            <a:off x="1371600" y="1267097"/>
            <a:ext cx="10133012" cy="464412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800"/>
              <a:buChar char="🠶"/>
            </a:pPr>
            <a:r>
              <a:rPr b="1" lang="en-IN" sz="2800">
                <a:latin typeface="Gill Sans"/>
                <a:ea typeface="Gill Sans"/>
                <a:cs typeface="Gill Sans"/>
                <a:sym typeface="Gill Sans"/>
              </a:rPr>
              <a:t>Trade-offs of  Whitespace in Web Page Design</a:t>
            </a:r>
            <a:endParaRPr/>
          </a:p>
          <a:p>
            <a:pPr indent="-342900" lvl="0" marL="342900" rtl="0" algn="l">
              <a:spcBef>
                <a:spcPts val="1000"/>
              </a:spcBef>
              <a:spcAft>
                <a:spcPts val="0"/>
              </a:spcAft>
              <a:buSzPts val="2800"/>
              <a:buFont typeface="Century Gothic"/>
              <a:buAutoNum type="arabicPeriod"/>
            </a:pPr>
            <a:r>
              <a:rPr b="1" lang="en-IN" sz="2800">
                <a:latin typeface="Gill Sans"/>
                <a:ea typeface="Gill Sans"/>
                <a:cs typeface="Gill Sans"/>
                <a:sym typeface="Gill Sans"/>
              </a:rPr>
              <a:t>Conflict with Scrolling</a:t>
            </a:r>
            <a:r>
              <a:rPr lang="en-IN" sz="2800">
                <a:latin typeface="Gill Sans"/>
                <a:ea typeface="Gill Sans"/>
                <a:cs typeface="Gill Sans"/>
                <a:sym typeface="Gill Sans"/>
              </a:rPr>
              <a:t>:</a:t>
            </a:r>
            <a:endParaRPr/>
          </a:p>
          <a:p>
            <a:pPr indent="-285750" lvl="1" marL="742950" rtl="0" algn="l">
              <a:spcBef>
                <a:spcPts val="1000"/>
              </a:spcBef>
              <a:spcAft>
                <a:spcPts val="0"/>
              </a:spcAft>
              <a:buSzPts val="2400"/>
              <a:buFont typeface="Century Gothic"/>
              <a:buAutoNum type="arabicPeriod"/>
            </a:pPr>
            <a:r>
              <a:rPr b="1" lang="en-IN" sz="2400">
                <a:latin typeface="Gill Sans"/>
                <a:ea typeface="Gill Sans"/>
                <a:cs typeface="Gill Sans"/>
                <a:sym typeface="Gill Sans"/>
              </a:rPr>
              <a:t>Scrolling Requirement</a:t>
            </a:r>
            <a:r>
              <a:rPr lang="en-IN" sz="2400">
                <a:latin typeface="Gill Sans"/>
                <a:ea typeface="Gill Sans"/>
                <a:cs typeface="Gill Sans"/>
                <a:sym typeface="Gill Sans"/>
              </a:rPr>
              <a:t>: More white space can increase the need for scrolling on web pages, which typically extend beyond the visible screen area.</a:t>
            </a:r>
            <a:endParaRPr/>
          </a:p>
          <a:p>
            <a:pPr indent="-285750" lvl="1" marL="742950" rtl="0" algn="l">
              <a:spcBef>
                <a:spcPts val="1000"/>
              </a:spcBef>
              <a:spcAft>
                <a:spcPts val="0"/>
              </a:spcAft>
              <a:buSzPts val="2400"/>
              <a:buFont typeface="Century Gothic"/>
              <a:buAutoNum type="arabicPeriod"/>
            </a:pPr>
            <a:r>
              <a:rPr b="1" lang="en-IN" sz="2400">
                <a:latin typeface="Gill Sans"/>
                <a:ea typeface="Gill Sans"/>
                <a:cs typeface="Gill Sans"/>
                <a:sym typeface="Gill Sans"/>
              </a:rPr>
              <a:t>Information Relationships</a:t>
            </a:r>
            <a:r>
              <a:rPr lang="en-IN" sz="2400">
                <a:latin typeface="Gill Sans"/>
                <a:ea typeface="Gill Sans"/>
                <a:cs typeface="Gill Sans"/>
                <a:sym typeface="Gill Sans"/>
              </a:rPr>
              <a:t>: Excessive white space can make page scanning difficult and spatially separates information, complicating the determination of relationships between pieces of content.</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92"/>
          <p:cNvSpPr txBox="1"/>
          <p:nvPr>
            <p:ph type="title"/>
          </p:nvPr>
        </p:nvSpPr>
        <p:spPr>
          <a:xfrm>
            <a:off x="1640156" y="306333"/>
            <a:ext cx="8911687" cy="128089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3F3F3F"/>
              </a:buClr>
              <a:buSzPct val="100000"/>
              <a:buFont typeface="Gill Sans"/>
              <a:buNone/>
            </a:pPr>
            <a:r>
              <a:rPr lang="en-IN" sz="3300">
                <a:solidFill>
                  <a:srgbClr val="3F3F3F"/>
                </a:solidFill>
                <a:latin typeface="Gill Sans"/>
                <a:ea typeface="Gill Sans"/>
                <a:cs typeface="Gill Sans"/>
                <a:sym typeface="Gill Sans"/>
              </a:rPr>
              <a:t>Grouping Using White Space </a:t>
            </a:r>
            <a:br>
              <a:rPr lang="en-IN"/>
            </a:br>
            <a:br>
              <a:rPr lang="en-IN"/>
            </a:br>
            <a:endParaRPr>
              <a:latin typeface="Gill Sans"/>
              <a:ea typeface="Gill Sans"/>
              <a:cs typeface="Gill Sans"/>
              <a:sym typeface="Gill Sans"/>
            </a:endParaRPr>
          </a:p>
        </p:txBody>
      </p:sp>
      <p:sp>
        <p:nvSpPr>
          <p:cNvPr id="663" name="Google Shape;663;p92"/>
          <p:cNvSpPr txBox="1"/>
          <p:nvPr>
            <p:ph idx="1" type="body"/>
          </p:nvPr>
        </p:nvSpPr>
        <p:spPr>
          <a:xfrm>
            <a:off x="1371600" y="1267097"/>
            <a:ext cx="10133012" cy="464412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800"/>
              <a:buChar char="🠶"/>
            </a:pPr>
            <a:r>
              <a:rPr b="1" lang="en-IN" sz="2800">
                <a:latin typeface="Gill Sans"/>
                <a:ea typeface="Gill Sans"/>
                <a:cs typeface="Gill Sans"/>
                <a:sym typeface="Gill Sans"/>
              </a:rPr>
              <a:t>Contradictory Guidelines</a:t>
            </a:r>
            <a:r>
              <a:rPr lang="en-IN" sz="2800">
                <a:latin typeface="Gill Sans"/>
                <a:ea typeface="Gill Sans"/>
                <a:cs typeface="Gill Sans"/>
                <a:sym typeface="Gill Sans"/>
              </a:rPr>
              <a:t>:</a:t>
            </a:r>
            <a:endParaRPr/>
          </a:p>
          <a:p>
            <a:pPr indent="-342900" lvl="0" marL="342900" rtl="0" algn="l">
              <a:spcBef>
                <a:spcPts val="1000"/>
              </a:spcBef>
              <a:spcAft>
                <a:spcPts val="0"/>
              </a:spcAft>
              <a:buSzPts val="2800"/>
              <a:buFont typeface="Arial"/>
              <a:buChar char="•"/>
            </a:pPr>
            <a:r>
              <a:rPr b="1" lang="en-IN" sz="2800">
                <a:latin typeface="Gill Sans"/>
                <a:ea typeface="Gill Sans"/>
                <a:cs typeface="Gill Sans"/>
                <a:sym typeface="Gill Sans"/>
              </a:rPr>
              <a:t>Moderate Use</a:t>
            </a:r>
            <a:r>
              <a:rPr lang="en-IN" sz="2800">
                <a:latin typeface="Gill Sans"/>
                <a:ea typeface="Gill Sans"/>
                <a:cs typeface="Gill Sans"/>
                <a:sym typeface="Gill Sans"/>
              </a:rPr>
              <a:t>: Recommendations include using white space moderately and minimizing it in search tasks to avoid poor ratings.</a:t>
            </a:r>
            <a:endParaRPr/>
          </a:p>
          <a:p>
            <a:pPr indent="-342900" lvl="0" marL="342900" rtl="0" algn="l">
              <a:spcBef>
                <a:spcPts val="1000"/>
              </a:spcBef>
              <a:spcAft>
                <a:spcPts val="0"/>
              </a:spcAft>
              <a:buSzPts val="2800"/>
              <a:buFont typeface="Arial"/>
              <a:buChar char="•"/>
            </a:pPr>
            <a:r>
              <a:rPr b="1" lang="en-IN" sz="2800">
                <a:latin typeface="Gill Sans"/>
                <a:ea typeface="Gill Sans"/>
                <a:cs typeface="Gill Sans"/>
                <a:sym typeface="Gill Sans"/>
              </a:rPr>
              <a:t>User Preferences</a:t>
            </a:r>
            <a:r>
              <a:rPr lang="en-IN" sz="2800">
                <a:latin typeface="Gill Sans"/>
                <a:ea typeface="Gill Sans"/>
                <a:cs typeface="Gill Sans"/>
                <a:sym typeface="Gill Sans"/>
              </a:rPr>
              <a:t>: Users prefer a moderate amount of white space, and performance differences are negligible with varying amounts of white space.</a:t>
            </a:r>
            <a:endParaRPr/>
          </a:p>
          <a:p>
            <a:pPr indent="-342900" lvl="0" marL="342900" rtl="0" algn="l">
              <a:spcBef>
                <a:spcPts val="1000"/>
              </a:spcBef>
              <a:spcAft>
                <a:spcPts val="0"/>
              </a:spcAft>
              <a:buSzPts val="2800"/>
              <a:buFont typeface="Arial"/>
              <a:buChar char="•"/>
            </a:pPr>
            <a:r>
              <a:rPr b="1" lang="en-IN" sz="2800">
                <a:latin typeface="Gill Sans"/>
                <a:ea typeface="Gill Sans"/>
                <a:cs typeface="Gill Sans"/>
                <a:sym typeface="Gill Sans"/>
              </a:rPr>
              <a:t>Positive Effects</a:t>
            </a:r>
            <a:r>
              <a:rPr lang="en-IN" sz="2800">
                <a:latin typeface="Gill Sans"/>
                <a:ea typeface="Gill Sans"/>
                <a:cs typeface="Gill Sans"/>
                <a:sym typeface="Gill Sans"/>
              </a:rPr>
              <a:t>: White space can direct attention, enhance recall, and increase comprehension, as well as being a characteristic of top-rated websites.</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93"/>
          <p:cNvSpPr txBox="1"/>
          <p:nvPr>
            <p:ph type="title"/>
          </p:nvPr>
        </p:nvSpPr>
        <p:spPr>
          <a:xfrm>
            <a:off x="1640156" y="306333"/>
            <a:ext cx="8911687" cy="128089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3F3F3F"/>
              </a:buClr>
              <a:buSzPct val="100000"/>
              <a:buFont typeface="Gill Sans"/>
              <a:buNone/>
            </a:pPr>
            <a:r>
              <a:rPr lang="en-IN" sz="3300">
                <a:solidFill>
                  <a:srgbClr val="3F3F3F"/>
                </a:solidFill>
                <a:latin typeface="Gill Sans"/>
                <a:ea typeface="Gill Sans"/>
                <a:cs typeface="Gill Sans"/>
                <a:sym typeface="Gill Sans"/>
              </a:rPr>
              <a:t>Grouping Using White Space </a:t>
            </a:r>
            <a:br>
              <a:rPr lang="en-IN"/>
            </a:br>
            <a:br>
              <a:rPr lang="en-IN"/>
            </a:br>
            <a:endParaRPr>
              <a:latin typeface="Gill Sans"/>
              <a:ea typeface="Gill Sans"/>
              <a:cs typeface="Gill Sans"/>
              <a:sym typeface="Gill Sans"/>
            </a:endParaRPr>
          </a:p>
        </p:txBody>
      </p:sp>
      <p:sp>
        <p:nvSpPr>
          <p:cNvPr id="669" name="Google Shape;669;p93"/>
          <p:cNvSpPr txBox="1"/>
          <p:nvPr>
            <p:ph idx="1" type="body"/>
          </p:nvPr>
        </p:nvSpPr>
        <p:spPr>
          <a:xfrm>
            <a:off x="1371600" y="1267097"/>
            <a:ext cx="10133012" cy="464412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800"/>
              <a:buChar char="🠶"/>
            </a:pPr>
            <a:r>
              <a:rPr b="1" lang="en-IN" sz="2800">
                <a:latin typeface="Gill Sans"/>
                <a:ea typeface="Gill Sans"/>
                <a:cs typeface="Gill Sans"/>
                <a:sym typeface="Gill Sans"/>
              </a:rPr>
              <a:t>Practical Recommendations</a:t>
            </a:r>
            <a:endParaRPr/>
          </a:p>
          <a:p>
            <a:pPr indent="-342900" lvl="0" marL="342900" rtl="0" algn="l">
              <a:spcBef>
                <a:spcPts val="1000"/>
              </a:spcBef>
              <a:spcAft>
                <a:spcPts val="0"/>
              </a:spcAft>
              <a:buSzPts val="2800"/>
              <a:buFont typeface="Arial"/>
              <a:buChar char="•"/>
            </a:pPr>
            <a:r>
              <a:rPr b="1" lang="en-IN" sz="2800">
                <a:latin typeface="Gill Sans"/>
                <a:ea typeface="Gill Sans"/>
                <a:cs typeface="Gill Sans"/>
                <a:sym typeface="Gill Sans"/>
              </a:rPr>
              <a:t>Balance</a:t>
            </a:r>
            <a:r>
              <a:rPr lang="en-IN" sz="2800">
                <a:latin typeface="Gill Sans"/>
                <a:ea typeface="Gill Sans"/>
                <a:cs typeface="Gill Sans"/>
                <a:sym typeface="Gill Sans"/>
              </a:rPr>
              <a:t>: For longer web pages, reduce white space but maintain page clarity.</a:t>
            </a:r>
            <a:endParaRPr/>
          </a:p>
          <a:p>
            <a:pPr indent="-342900" lvl="0" marL="342900" rtl="0" algn="l">
              <a:spcBef>
                <a:spcPts val="1000"/>
              </a:spcBef>
              <a:spcAft>
                <a:spcPts val="0"/>
              </a:spcAft>
              <a:buSzPts val="2800"/>
              <a:buFont typeface="Arial"/>
              <a:buChar char="•"/>
            </a:pPr>
            <a:r>
              <a:rPr b="1" lang="en-IN" sz="2800">
                <a:latin typeface="Gill Sans"/>
                <a:ea typeface="Gill Sans"/>
                <a:cs typeface="Gill Sans"/>
                <a:sym typeface="Gill Sans"/>
              </a:rPr>
              <a:t>Evaluation</a:t>
            </a:r>
            <a:r>
              <a:rPr lang="en-IN" sz="2800">
                <a:latin typeface="Gill Sans"/>
                <a:ea typeface="Gill Sans"/>
                <a:cs typeface="Gill Sans"/>
                <a:sym typeface="Gill Sans"/>
              </a:rPr>
              <a:t>: Each page should be evaluated based on its content, content relationships, and visual search requirements.</a:t>
            </a:r>
            <a:endParaRPr/>
          </a:p>
          <a:p>
            <a:pPr indent="-342900" lvl="0" marL="342900" rtl="0" algn="l">
              <a:spcBef>
                <a:spcPts val="1000"/>
              </a:spcBef>
              <a:spcAft>
                <a:spcPts val="0"/>
              </a:spcAft>
              <a:buSzPts val="2800"/>
              <a:buFont typeface="Arial"/>
              <a:buChar char="•"/>
            </a:pPr>
            <a:r>
              <a:rPr b="1" lang="en-IN" sz="2800">
                <a:latin typeface="Gill Sans"/>
                <a:ea typeface="Gill Sans"/>
                <a:cs typeface="Gill Sans"/>
                <a:sym typeface="Gill Sans"/>
              </a:rPr>
              <a:t>Trade-off</a:t>
            </a:r>
            <a:r>
              <a:rPr lang="en-IN" sz="2800">
                <a:latin typeface="Gill Sans"/>
                <a:ea typeface="Gill Sans"/>
                <a:cs typeface="Gill Sans"/>
                <a:sym typeface="Gill Sans"/>
              </a:rPr>
              <a:t>: Establish a trade-off that best meets these needs, ensuring the page is clear and functional without excessive scrolling.</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94"/>
          <p:cNvSpPr txBox="1"/>
          <p:nvPr>
            <p:ph type="title"/>
          </p:nvPr>
        </p:nvSpPr>
        <p:spPr>
          <a:xfrm>
            <a:off x="1640156" y="306333"/>
            <a:ext cx="8911687" cy="128089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3F3F3F"/>
              </a:buClr>
              <a:buSzPct val="100000"/>
              <a:buFont typeface="Gill Sans"/>
              <a:buNone/>
            </a:pPr>
            <a:r>
              <a:rPr lang="en-IN" sz="3300">
                <a:solidFill>
                  <a:srgbClr val="3F3F3F"/>
                </a:solidFill>
                <a:latin typeface="Gill Sans"/>
                <a:ea typeface="Gill Sans"/>
                <a:cs typeface="Gill Sans"/>
                <a:sym typeface="Gill Sans"/>
              </a:rPr>
              <a:t>Grouping Using Borders</a:t>
            </a:r>
            <a:br>
              <a:rPr lang="en-IN"/>
            </a:br>
            <a:br>
              <a:rPr lang="en-IN"/>
            </a:br>
            <a:endParaRPr>
              <a:latin typeface="Gill Sans"/>
              <a:ea typeface="Gill Sans"/>
              <a:cs typeface="Gill Sans"/>
              <a:sym typeface="Gill Sans"/>
            </a:endParaRPr>
          </a:p>
        </p:txBody>
      </p:sp>
      <p:sp>
        <p:nvSpPr>
          <p:cNvPr id="675" name="Google Shape;675;p94"/>
          <p:cNvSpPr txBox="1"/>
          <p:nvPr>
            <p:ph idx="1" type="body"/>
          </p:nvPr>
        </p:nvSpPr>
        <p:spPr>
          <a:xfrm>
            <a:off x="1371600" y="1267097"/>
            <a:ext cx="10133012" cy="464412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3200"/>
              <a:buChar char="🠶"/>
            </a:pPr>
            <a:r>
              <a:rPr lang="en-IN" sz="3200">
                <a:latin typeface="Gill Sans"/>
                <a:ea typeface="Gill Sans"/>
                <a:cs typeface="Gill Sans"/>
                <a:sym typeface="Gill Sans"/>
              </a:rPr>
              <a:t>Borders help to draw attention to related pieces of information and guide the viewer's eye through the screen.</a:t>
            </a:r>
            <a:endParaRPr/>
          </a:p>
          <a:p>
            <a:pPr indent="-342900" lvl="0" marL="342900" rtl="0" algn="l">
              <a:spcBef>
                <a:spcPts val="1000"/>
              </a:spcBef>
              <a:spcAft>
                <a:spcPts val="0"/>
              </a:spcAft>
              <a:buSzPts val="3200"/>
              <a:buChar char="🠶"/>
            </a:pPr>
            <a:r>
              <a:rPr lang="en-IN" sz="3200">
                <a:latin typeface="Gill Sans"/>
                <a:ea typeface="Gill Sans"/>
                <a:cs typeface="Gill Sans"/>
                <a:sym typeface="Gill Sans"/>
              </a:rPr>
              <a:t>Example: Imagine a menu on a website. Borders around each category (like "Home," "About," "Services") make it clear they are separate but related.</a:t>
            </a:r>
            <a:endParaRPr/>
          </a:p>
          <a:p>
            <a:pPr indent="-139700" lvl="0" marL="342900" rtl="0" algn="l">
              <a:spcBef>
                <a:spcPts val="1000"/>
              </a:spcBef>
              <a:spcAft>
                <a:spcPts val="0"/>
              </a:spcAft>
              <a:buSzPts val="3200"/>
              <a:buNone/>
            </a:pPr>
            <a:r>
              <a:t/>
            </a:r>
            <a:endParaRPr sz="3200">
              <a:latin typeface="Gill Sans"/>
              <a:ea typeface="Gill Sans"/>
              <a:cs typeface="Gill Sans"/>
              <a:sym typeface="Gill Sans"/>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95"/>
          <p:cNvSpPr txBox="1"/>
          <p:nvPr>
            <p:ph type="title"/>
          </p:nvPr>
        </p:nvSpPr>
        <p:spPr>
          <a:xfrm>
            <a:off x="1640156" y="306333"/>
            <a:ext cx="8911687" cy="128089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3F3F3F"/>
              </a:buClr>
              <a:buSzPct val="100000"/>
              <a:buFont typeface="Gill Sans"/>
              <a:buNone/>
            </a:pPr>
            <a:r>
              <a:rPr lang="en-IN" sz="3300">
                <a:solidFill>
                  <a:srgbClr val="3F3F3F"/>
                </a:solidFill>
                <a:latin typeface="Gill Sans"/>
                <a:ea typeface="Gill Sans"/>
                <a:cs typeface="Gill Sans"/>
                <a:sym typeface="Gill Sans"/>
              </a:rPr>
              <a:t>Grouping Using Borders</a:t>
            </a:r>
            <a:br>
              <a:rPr lang="en-IN"/>
            </a:br>
            <a:br>
              <a:rPr lang="en-IN"/>
            </a:br>
            <a:endParaRPr>
              <a:latin typeface="Gill Sans"/>
              <a:ea typeface="Gill Sans"/>
              <a:cs typeface="Gill Sans"/>
              <a:sym typeface="Gill Sans"/>
            </a:endParaRPr>
          </a:p>
        </p:txBody>
      </p:sp>
      <p:sp>
        <p:nvSpPr>
          <p:cNvPr id="681" name="Google Shape;681;p95"/>
          <p:cNvSpPr txBox="1"/>
          <p:nvPr>
            <p:ph idx="1" type="body"/>
          </p:nvPr>
        </p:nvSpPr>
        <p:spPr>
          <a:xfrm>
            <a:off x="1371600" y="1267097"/>
            <a:ext cx="10133012" cy="464412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000"/>
              <a:buChar char="🠶"/>
            </a:pPr>
            <a:r>
              <a:rPr b="1" lang="en-IN" sz="2000">
                <a:latin typeface="Gill Sans"/>
                <a:ea typeface="Gill Sans"/>
                <a:cs typeface="Gill Sans"/>
                <a:sym typeface="Gill Sans"/>
              </a:rPr>
              <a:t>Guidelines for Using Borders</a:t>
            </a:r>
            <a:endParaRPr/>
          </a:p>
          <a:p>
            <a:pPr indent="-342900" lvl="0" marL="342900" rtl="0" algn="l">
              <a:spcBef>
                <a:spcPts val="1000"/>
              </a:spcBef>
              <a:spcAft>
                <a:spcPts val="0"/>
              </a:spcAft>
              <a:buSzPts val="2000"/>
              <a:buFont typeface="Arial"/>
              <a:buChar char="•"/>
            </a:pPr>
            <a:r>
              <a:rPr b="1" lang="en-IN" sz="2000">
                <a:latin typeface="Gill Sans"/>
                <a:ea typeface="Gill Sans"/>
                <a:cs typeface="Gill Sans"/>
                <a:sym typeface="Gill Sans"/>
              </a:rPr>
              <a:t>Line Thickness and Styles</a:t>
            </a:r>
            <a:r>
              <a:rPr lang="en-IN" sz="2000">
                <a:latin typeface="Gill Sans"/>
                <a:ea typeface="Gill Sans"/>
                <a:cs typeface="Gill Sans"/>
                <a:sym typeface="Gill Sans"/>
              </a:rPr>
              <a:t>:</a:t>
            </a:r>
            <a:endParaRPr/>
          </a:p>
          <a:p>
            <a:pPr indent="-285750" lvl="1" marL="742950" rtl="0" algn="l">
              <a:spcBef>
                <a:spcPts val="1000"/>
              </a:spcBef>
              <a:spcAft>
                <a:spcPts val="0"/>
              </a:spcAft>
              <a:buSzPts val="1800"/>
              <a:buFont typeface="Arial"/>
              <a:buChar char="•"/>
            </a:pPr>
            <a:r>
              <a:rPr b="1" lang="en-IN" sz="1800">
                <a:latin typeface="Gill Sans"/>
                <a:ea typeface="Gill Sans"/>
                <a:cs typeface="Gill Sans"/>
                <a:sym typeface="Gill Sans"/>
              </a:rPr>
              <a:t>Limit Variations</a:t>
            </a:r>
            <a:r>
              <a:rPr lang="en-IN" sz="1800">
                <a:latin typeface="Gill Sans"/>
                <a:ea typeface="Gill Sans"/>
                <a:cs typeface="Gill Sans"/>
                <a:sym typeface="Gill Sans"/>
              </a:rPr>
              <a:t>: Use no more than three different line thicknesses or two line styles on a screen to avoid clutter.</a:t>
            </a:r>
            <a:endParaRPr/>
          </a:p>
          <a:p>
            <a:pPr indent="-285750" lvl="1" marL="742950" rtl="0" algn="l">
              <a:spcBef>
                <a:spcPts val="1000"/>
              </a:spcBef>
              <a:spcAft>
                <a:spcPts val="0"/>
              </a:spcAft>
              <a:buSzPts val="1800"/>
              <a:buFont typeface="Arial"/>
              <a:buChar char="•"/>
            </a:pPr>
            <a:r>
              <a:rPr b="1" lang="en-IN" sz="1800">
                <a:latin typeface="Gill Sans"/>
                <a:ea typeface="Gill Sans"/>
                <a:cs typeface="Gill Sans"/>
                <a:sym typeface="Gill Sans"/>
              </a:rPr>
              <a:t>Hierarchy</a:t>
            </a:r>
            <a:r>
              <a:rPr lang="en-IN" sz="1800">
                <a:latin typeface="Gill Sans"/>
                <a:ea typeface="Gill Sans"/>
                <a:cs typeface="Gill Sans"/>
                <a:sym typeface="Gill Sans"/>
              </a:rPr>
              <a:t>: Use thicker lines for major sections and thinner lines for smaller groups.</a:t>
            </a:r>
            <a:endParaRPr/>
          </a:p>
          <a:p>
            <a:pPr indent="-285750" lvl="1" marL="742950" rtl="0" algn="l">
              <a:spcBef>
                <a:spcPts val="1000"/>
              </a:spcBef>
              <a:spcAft>
                <a:spcPts val="0"/>
              </a:spcAft>
              <a:buSzPts val="1800"/>
              <a:buFont typeface="Arial"/>
              <a:buChar char="•"/>
            </a:pPr>
            <a:r>
              <a:rPr lang="en-IN" sz="1800">
                <a:latin typeface="Gill Sans"/>
                <a:ea typeface="Gill Sans"/>
                <a:cs typeface="Gill Sans"/>
                <a:sym typeface="Gill Sans"/>
              </a:rPr>
              <a:t>Example: On a form, use a thick border for the entire form, a medium border for different sections (like personal information, payment details), and a thin border for individual fields.</a:t>
            </a:r>
            <a:endParaRPr/>
          </a:p>
          <a:p>
            <a:pPr indent="-342900" lvl="0" marL="342900" rtl="0" algn="l">
              <a:spcBef>
                <a:spcPts val="1000"/>
              </a:spcBef>
              <a:spcAft>
                <a:spcPts val="0"/>
              </a:spcAft>
              <a:buSzPts val="2000"/>
              <a:buFont typeface="Arial"/>
              <a:buChar char="•"/>
            </a:pPr>
            <a:r>
              <a:rPr b="1" lang="en-IN" sz="2000">
                <a:latin typeface="Gill Sans"/>
                <a:ea typeface="Gill Sans"/>
                <a:cs typeface="Gill Sans"/>
                <a:sym typeface="Gill Sans"/>
              </a:rPr>
              <a:t>Consistency</a:t>
            </a:r>
            <a:r>
              <a:rPr lang="en-IN" sz="2000">
                <a:latin typeface="Gill Sans"/>
                <a:ea typeface="Gill Sans"/>
                <a:cs typeface="Gill Sans"/>
                <a:sym typeface="Gill Sans"/>
              </a:rPr>
              <a:t>:</a:t>
            </a:r>
            <a:endParaRPr/>
          </a:p>
          <a:p>
            <a:pPr indent="-285750" lvl="1" marL="742950" rtl="0" algn="l">
              <a:spcBef>
                <a:spcPts val="1000"/>
              </a:spcBef>
              <a:spcAft>
                <a:spcPts val="0"/>
              </a:spcAft>
              <a:buSzPts val="1800"/>
              <a:buFont typeface="Arial"/>
              <a:buChar char="•"/>
            </a:pPr>
            <a:r>
              <a:rPr b="1" lang="en-IN" sz="1800">
                <a:latin typeface="Gill Sans"/>
                <a:ea typeface="Gill Sans"/>
                <a:cs typeface="Gill Sans"/>
                <a:sym typeface="Gill Sans"/>
              </a:rPr>
              <a:t>Line Width and Height</a:t>
            </a:r>
            <a:r>
              <a:rPr lang="en-IN" sz="1800">
                <a:latin typeface="Gill Sans"/>
                <a:ea typeface="Gill Sans"/>
                <a:cs typeface="Gill Sans"/>
                <a:sym typeface="Gill Sans"/>
              </a:rPr>
              <a:t>: Ensure horizontal lines are of equal width and vertical lines of equal height to maintain balance.</a:t>
            </a:r>
            <a:endParaRPr/>
          </a:p>
          <a:p>
            <a:pPr indent="-285750" lvl="1" marL="742950" rtl="0" algn="l">
              <a:spcBef>
                <a:spcPts val="1000"/>
              </a:spcBef>
              <a:spcAft>
                <a:spcPts val="0"/>
              </a:spcAft>
              <a:buSzPts val="1800"/>
              <a:buFont typeface="Arial"/>
              <a:buChar char="•"/>
            </a:pPr>
            <a:r>
              <a:rPr lang="en-IN" sz="1800">
                <a:latin typeface="Gill Sans"/>
                <a:ea typeface="Gill Sans"/>
                <a:cs typeface="Gill Sans"/>
                <a:sym typeface="Gill Sans"/>
              </a:rPr>
              <a:t>Example: In a table, make sure all the row separators are of the same thickness and all column separators are of the same height.</a:t>
            </a:r>
            <a:endParaRPr/>
          </a:p>
          <a:p>
            <a:pPr indent="-139700" lvl="0" marL="342900" rtl="0" algn="l">
              <a:spcBef>
                <a:spcPts val="1000"/>
              </a:spcBef>
              <a:spcAft>
                <a:spcPts val="0"/>
              </a:spcAft>
              <a:buSzPts val="3200"/>
              <a:buNone/>
            </a:pPr>
            <a:r>
              <a:t/>
            </a:r>
            <a:endParaRPr sz="3200">
              <a:latin typeface="Gill Sans"/>
              <a:ea typeface="Gill Sans"/>
              <a:cs typeface="Gill Sans"/>
              <a:sym typeface="Gill Sans"/>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p96"/>
          <p:cNvSpPr txBox="1"/>
          <p:nvPr>
            <p:ph type="title"/>
          </p:nvPr>
        </p:nvSpPr>
        <p:spPr>
          <a:xfrm>
            <a:off x="1640156" y="306333"/>
            <a:ext cx="8911687" cy="128089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3F3F3F"/>
              </a:buClr>
              <a:buSzPct val="100000"/>
              <a:buFont typeface="Gill Sans"/>
              <a:buNone/>
            </a:pPr>
            <a:r>
              <a:rPr lang="en-IN" sz="3300">
                <a:solidFill>
                  <a:srgbClr val="3F3F3F"/>
                </a:solidFill>
                <a:latin typeface="Gill Sans"/>
                <a:ea typeface="Gill Sans"/>
                <a:cs typeface="Gill Sans"/>
                <a:sym typeface="Gill Sans"/>
              </a:rPr>
              <a:t>Grouping Using Borders</a:t>
            </a:r>
            <a:br>
              <a:rPr lang="en-IN"/>
            </a:br>
            <a:br>
              <a:rPr lang="en-IN"/>
            </a:br>
            <a:endParaRPr>
              <a:latin typeface="Gill Sans"/>
              <a:ea typeface="Gill Sans"/>
              <a:cs typeface="Gill Sans"/>
              <a:sym typeface="Gill Sans"/>
            </a:endParaRPr>
          </a:p>
        </p:txBody>
      </p:sp>
      <p:sp>
        <p:nvSpPr>
          <p:cNvPr id="687" name="Google Shape;687;p96"/>
          <p:cNvSpPr txBox="1"/>
          <p:nvPr>
            <p:ph idx="1" type="body"/>
          </p:nvPr>
        </p:nvSpPr>
        <p:spPr>
          <a:xfrm>
            <a:off x="1371600" y="1267097"/>
            <a:ext cx="10133012" cy="4644125"/>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spcBef>
                <a:spcPts val="0"/>
              </a:spcBef>
              <a:spcAft>
                <a:spcPts val="0"/>
              </a:spcAft>
              <a:buSzPct val="100000"/>
              <a:buNone/>
            </a:pPr>
            <a:r>
              <a:rPr b="1" lang="en-IN" sz="3200">
                <a:latin typeface="Gill Sans"/>
                <a:ea typeface="Gill Sans"/>
                <a:cs typeface="Gill Sans"/>
                <a:sym typeface="Gill Sans"/>
              </a:rPr>
              <a:t>Padding</a:t>
            </a:r>
            <a:r>
              <a:rPr lang="en-IN" sz="3200">
                <a:latin typeface="Gill Sans"/>
                <a:ea typeface="Gill Sans"/>
                <a:cs typeface="Gill Sans"/>
                <a:sym typeface="Gill Sans"/>
              </a:rPr>
              <a:t>:</a:t>
            </a:r>
            <a:endParaRPr/>
          </a:p>
          <a:p>
            <a:pPr indent="-342900" lvl="0" marL="342900" rtl="0" algn="l">
              <a:spcBef>
                <a:spcPts val="1000"/>
              </a:spcBef>
              <a:spcAft>
                <a:spcPts val="0"/>
              </a:spcAft>
              <a:buSzPct val="100000"/>
              <a:buFont typeface="Arial"/>
              <a:buChar char="•"/>
            </a:pPr>
            <a:r>
              <a:rPr b="1" lang="en-IN" sz="3200">
                <a:latin typeface="Gill Sans"/>
                <a:ea typeface="Gill Sans"/>
                <a:cs typeface="Gill Sans"/>
                <a:sym typeface="Gill Sans"/>
              </a:rPr>
              <a:t>Space Between Content and Border</a:t>
            </a:r>
            <a:r>
              <a:rPr lang="en-IN" sz="3200">
                <a:latin typeface="Gill Sans"/>
                <a:ea typeface="Gill Sans"/>
                <a:cs typeface="Gill Sans"/>
                <a:sym typeface="Gill Sans"/>
              </a:rPr>
              <a:t>: Leave enough space between the information and the borders so the content doesn’t look cramped.</a:t>
            </a:r>
            <a:endParaRPr/>
          </a:p>
          <a:p>
            <a:pPr indent="-342900" lvl="0" marL="342900" rtl="0" algn="l">
              <a:spcBef>
                <a:spcPts val="1000"/>
              </a:spcBef>
              <a:spcAft>
                <a:spcPts val="0"/>
              </a:spcAft>
              <a:buSzPct val="100000"/>
              <a:buFont typeface="Arial"/>
              <a:buChar char="•"/>
            </a:pPr>
            <a:r>
              <a:rPr lang="en-IN" sz="3200">
                <a:latin typeface="Gill Sans"/>
                <a:ea typeface="Gill Sans"/>
                <a:cs typeface="Gill Sans"/>
                <a:sym typeface="Gill Sans"/>
              </a:rPr>
              <a:t>Example: In a text box, ensure there is a margin between the text and the border to make it readable.</a:t>
            </a:r>
            <a:endParaRPr/>
          </a:p>
          <a:p>
            <a:pPr indent="0" lvl="0" marL="0" rtl="0" algn="l">
              <a:spcBef>
                <a:spcPts val="1000"/>
              </a:spcBef>
              <a:spcAft>
                <a:spcPts val="0"/>
              </a:spcAft>
              <a:buSzPct val="100000"/>
              <a:buNone/>
            </a:pPr>
            <a:r>
              <a:rPr b="1" lang="en-IN" sz="3200">
                <a:latin typeface="Gill Sans"/>
                <a:ea typeface="Gill Sans"/>
                <a:cs typeface="Gill Sans"/>
                <a:sym typeface="Gill Sans"/>
              </a:rPr>
              <a:t>Alignment</a:t>
            </a:r>
            <a:r>
              <a:rPr lang="en-IN" sz="3200">
                <a:latin typeface="Gill Sans"/>
                <a:ea typeface="Gill Sans"/>
                <a:cs typeface="Gill Sans"/>
                <a:sym typeface="Gill Sans"/>
              </a:rPr>
              <a:t>:</a:t>
            </a:r>
            <a:endParaRPr/>
          </a:p>
          <a:p>
            <a:pPr indent="-342900" lvl="0" marL="342900" rtl="0" algn="l">
              <a:spcBef>
                <a:spcPts val="1000"/>
              </a:spcBef>
              <a:spcAft>
                <a:spcPts val="0"/>
              </a:spcAft>
              <a:buSzPct val="100000"/>
              <a:buFont typeface="Arial"/>
              <a:buChar char="•"/>
            </a:pPr>
            <a:r>
              <a:rPr b="1" lang="en-IN" sz="3200">
                <a:latin typeface="Gill Sans"/>
                <a:ea typeface="Gill Sans"/>
                <a:cs typeface="Gill Sans"/>
                <a:sym typeface="Gill Sans"/>
              </a:rPr>
              <a:t>Align Borders</a:t>
            </a:r>
            <a:r>
              <a:rPr lang="en-IN" sz="3200">
                <a:latin typeface="Gill Sans"/>
                <a:ea typeface="Gill Sans"/>
                <a:cs typeface="Gill Sans"/>
                <a:sym typeface="Gill Sans"/>
              </a:rPr>
              <a:t>: Make sure borders of adjacent groups are aligned left, right, top, and bottom.</a:t>
            </a:r>
            <a:endParaRPr/>
          </a:p>
          <a:p>
            <a:pPr indent="-342900" lvl="0" marL="342900" rtl="0" algn="l">
              <a:spcBef>
                <a:spcPts val="1000"/>
              </a:spcBef>
              <a:spcAft>
                <a:spcPts val="0"/>
              </a:spcAft>
              <a:buSzPct val="100000"/>
              <a:buFont typeface="Arial"/>
              <a:buChar char="•"/>
            </a:pPr>
            <a:r>
              <a:rPr b="1" lang="en-IN" sz="3200">
                <a:latin typeface="Gill Sans"/>
                <a:ea typeface="Gill Sans"/>
                <a:cs typeface="Gill Sans"/>
                <a:sym typeface="Gill Sans"/>
              </a:rPr>
              <a:t>Avoid Excessive White Space</a:t>
            </a:r>
            <a:r>
              <a:rPr lang="en-IN" sz="3200">
                <a:latin typeface="Gill Sans"/>
                <a:ea typeface="Gill Sans"/>
                <a:cs typeface="Gill Sans"/>
                <a:sym typeface="Gill Sans"/>
              </a:rPr>
              <a:t>: Do not create too much empty space within bordered areas as it is not visually appealing.</a:t>
            </a:r>
            <a:endParaRPr/>
          </a:p>
          <a:p>
            <a:pPr indent="-342900" lvl="0" marL="342900" rtl="0" algn="l">
              <a:spcBef>
                <a:spcPts val="1000"/>
              </a:spcBef>
              <a:spcAft>
                <a:spcPts val="0"/>
              </a:spcAft>
              <a:buSzPct val="100000"/>
              <a:buFont typeface="Arial"/>
              <a:buChar char="•"/>
            </a:pPr>
            <a:r>
              <a:rPr lang="en-IN" sz="3200">
                <a:latin typeface="Gill Sans"/>
                <a:ea typeface="Gill Sans"/>
                <a:cs typeface="Gill Sans"/>
                <a:sym typeface="Gill Sans"/>
              </a:rPr>
              <a:t>Example: If you have two side-by-side images with borders, make sure their borders are aligned to give a neat look.</a:t>
            </a:r>
            <a:endParaRPr/>
          </a:p>
          <a:p>
            <a:pPr indent="0" lvl="0" marL="0" rtl="0" algn="l">
              <a:spcBef>
                <a:spcPts val="1000"/>
              </a:spcBef>
              <a:spcAft>
                <a:spcPts val="0"/>
              </a:spcAft>
              <a:buSzPct val="100000"/>
              <a:buNone/>
            </a:pPr>
            <a:r>
              <a:t/>
            </a:r>
            <a:endParaRPr sz="3200">
              <a:latin typeface="Gill Sans"/>
              <a:ea typeface="Gill Sans"/>
              <a:cs typeface="Gill Sans"/>
              <a:sym typeface="Gill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5"/>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b="0" lang="en-IN">
                <a:latin typeface="Gill Sans"/>
                <a:ea typeface="Gill Sans"/>
                <a:cs typeface="Gill Sans"/>
                <a:sym typeface="Gill Sans"/>
              </a:rPr>
              <a:t>Consistency</a:t>
            </a:r>
            <a:endParaRPr/>
          </a:p>
        </p:txBody>
      </p:sp>
      <p:sp>
        <p:nvSpPr>
          <p:cNvPr id="212" name="Google Shape;212;p25"/>
          <p:cNvSpPr txBox="1"/>
          <p:nvPr>
            <p:ph idx="1" type="body"/>
          </p:nvPr>
        </p:nvSpPr>
        <p:spPr>
          <a:xfrm>
            <a:off x="2589212" y="2133600"/>
            <a:ext cx="8915400" cy="4724400"/>
          </a:xfrm>
          <a:prstGeom prst="rect">
            <a:avLst/>
          </a:prstGeom>
          <a:noFill/>
          <a:ln>
            <a:noFill/>
          </a:ln>
        </p:spPr>
        <p:txBody>
          <a:bodyPr anchorCtr="0" anchor="t" bIns="45700" lIns="91425" spcFirstLastPara="1" rIns="91425" wrap="square" tIns="45700">
            <a:normAutofit/>
          </a:bodyPr>
          <a:lstStyle/>
          <a:p>
            <a:pPr indent="-342900" lvl="0" marL="342900" rtl="0" algn="just">
              <a:spcBef>
                <a:spcPts val="0"/>
              </a:spcBef>
              <a:spcAft>
                <a:spcPts val="0"/>
              </a:spcAft>
              <a:buSzPts val="2800"/>
              <a:buChar char="🠶"/>
            </a:pPr>
            <a:r>
              <a:rPr lang="en-IN" sz="2800">
                <a:latin typeface="Gill Sans"/>
                <a:ea typeface="Gill Sans"/>
                <a:cs typeface="Gill Sans"/>
                <a:sym typeface="Gill Sans"/>
              </a:rPr>
              <a:t>The concept of consistency in interface design refers to ensuring that elements and interactions across an application or website are predictable and familiar to users. This consistency can be divided into two main types: real-world consistency and internal consistency.</a:t>
            </a:r>
            <a:endParaRPr/>
          </a:p>
          <a:p>
            <a:pPr indent="-228600" lvl="0" marL="342900" rtl="0" algn="l">
              <a:spcBef>
                <a:spcPts val="1000"/>
              </a:spcBef>
              <a:spcAft>
                <a:spcPts val="0"/>
              </a:spcAft>
              <a:buSzPts val="1800"/>
              <a:buNone/>
            </a:pPr>
            <a:r>
              <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p97"/>
          <p:cNvSpPr txBox="1"/>
          <p:nvPr>
            <p:ph type="title"/>
          </p:nvPr>
        </p:nvSpPr>
        <p:spPr>
          <a:xfrm>
            <a:off x="1640156" y="306333"/>
            <a:ext cx="8911687" cy="128089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3F3F3F"/>
              </a:buClr>
              <a:buSzPct val="100000"/>
              <a:buFont typeface="Gill Sans"/>
              <a:buNone/>
            </a:pPr>
            <a:r>
              <a:rPr lang="en-IN" sz="3300">
                <a:solidFill>
                  <a:srgbClr val="3F3F3F"/>
                </a:solidFill>
                <a:latin typeface="Gill Sans"/>
                <a:ea typeface="Gill Sans"/>
                <a:cs typeface="Gill Sans"/>
                <a:sym typeface="Gill Sans"/>
              </a:rPr>
              <a:t>Grouping Using Borders</a:t>
            </a:r>
            <a:br>
              <a:rPr lang="en-IN"/>
            </a:br>
            <a:br>
              <a:rPr lang="en-IN"/>
            </a:br>
            <a:endParaRPr>
              <a:latin typeface="Gill Sans"/>
              <a:ea typeface="Gill Sans"/>
              <a:cs typeface="Gill Sans"/>
              <a:sym typeface="Gill Sans"/>
            </a:endParaRPr>
          </a:p>
        </p:txBody>
      </p:sp>
      <p:sp>
        <p:nvSpPr>
          <p:cNvPr id="693" name="Google Shape;693;p97"/>
          <p:cNvSpPr txBox="1"/>
          <p:nvPr>
            <p:ph idx="1" type="body"/>
          </p:nvPr>
        </p:nvSpPr>
        <p:spPr>
          <a:xfrm>
            <a:off x="1371600" y="822961"/>
            <a:ext cx="10133012" cy="5088262"/>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SzPts val="2400"/>
              <a:buChar char="🠶"/>
            </a:pPr>
            <a:r>
              <a:rPr b="1" lang="en-IN" sz="2400">
                <a:latin typeface="Gill Sans"/>
                <a:ea typeface="Gill Sans"/>
                <a:cs typeface="Gill Sans"/>
                <a:sym typeface="Gill Sans"/>
              </a:rPr>
              <a:t>3. Specifics for Web Design</a:t>
            </a:r>
            <a:endParaRPr/>
          </a:p>
          <a:p>
            <a:pPr indent="-342900" lvl="0" marL="342900" rtl="0" algn="l">
              <a:spcBef>
                <a:spcPts val="1000"/>
              </a:spcBef>
              <a:spcAft>
                <a:spcPts val="0"/>
              </a:spcAft>
              <a:buSzPts val="2400"/>
              <a:buFont typeface="Arial"/>
              <a:buChar char="•"/>
            </a:pPr>
            <a:r>
              <a:rPr b="1" lang="en-IN" sz="2400">
                <a:latin typeface="Gill Sans"/>
                <a:ea typeface="Gill Sans"/>
                <a:cs typeface="Gill Sans"/>
                <a:sym typeface="Gill Sans"/>
              </a:rPr>
              <a:t>Horizontal Lines</a:t>
            </a:r>
            <a:r>
              <a:rPr lang="en-IN" sz="2400">
                <a:latin typeface="Gill Sans"/>
                <a:ea typeface="Gill Sans"/>
                <a:cs typeface="Gill Sans"/>
                <a:sym typeface="Gill Sans"/>
              </a:rPr>
              <a:t>:</a:t>
            </a:r>
            <a:endParaRPr/>
          </a:p>
          <a:p>
            <a:pPr indent="-285750" lvl="1" marL="742950" rtl="0" algn="l">
              <a:spcBef>
                <a:spcPts val="1000"/>
              </a:spcBef>
              <a:spcAft>
                <a:spcPts val="0"/>
              </a:spcAft>
              <a:buSzPts val="2000"/>
              <a:buFont typeface="Arial"/>
              <a:buChar char="•"/>
            </a:pPr>
            <a:r>
              <a:rPr b="1" lang="en-IN" sz="2000">
                <a:latin typeface="Gill Sans"/>
                <a:ea typeface="Gill Sans"/>
                <a:cs typeface="Gill Sans"/>
                <a:sym typeface="Gill Sans"/>
              </a:rPr>
              <a:t>Be Cautious</a:t>
            </a:r>
            <a:r>
              <a:rPr lang="en-IN" sz="2000">
                <a:latin typeface="Gill Sans"/>
                <a:ea typeface="Gill Sans"/>
                <a:cs typeface="Gill Sans"/>
                <a:sym typeface="Gill Sans"/>
              </a:rPr>
              <a:t>: Use horizontal lines carefully as they can give the impression that the page ends there, potentially causing users to miss content below.</a:t>
            </a:r>
            <a:endParaRPr/>
          </a:p>
          <a:p>
            <a:pPr indent="-285750" lvl="1" marL="742950" rtl="0" algn="l">
              <a:spcBef>
                <a:spcPts val="1000"/>
              </a:spcBef>
              <a:spcAft>
                <a:spcPts val="0"/>
              </a:spcAft>
              <a:buSzPts val="2000"/>
              <a:buFont typeface="Arial"/>
              <a:buChar char="•"/>
            </a:pPr>
            <a:r>
              <a:rPr b="1" lang="en-IN" sz="2000">
                <a:latin typeface="Gill Sans"/>
                <a:ea typeface="Gill Sans"/>
                <a:cs typeface="Gill Sans"/>
                <a:sym typeface="Gill Sans"/>
              </a:rPr>
              <a:t>Emphasize Differences</a:t>
            </a:r>
            <a:r>
              <a:rPr lang="en-IN" sz="2000">
                <a:latin typeface="Gill Sans"/>
                <a:ea typeface="Gill Sans"/>
                <a:cs typeface="Gill Sans"/>
                <a:sym typeface="Gill Sans"/>
              </a:rPr>
              <a:t>: Reserve horizontal lines for areas where you need to highlight a clear distinction between sections.</a:t>
            </a:r>
            <a:endParaRPr/>
          </a:p>
          <a:p>
            <a:pPr indent="-285750" lvl="1" marL="742950" rtl="0" algn="l">
              <a:spcBef>
                <a:spcPts val="1000"/>
              </a:spcBef>
              <a:spcAft>
                <a:spcPts val="0"/>
              </a:spcAft>
              <a:buSzPts val="2000"/>
              <a:buFont typeface="Arial"/>
              <a:buChar char="•"/>
            </a:pPr>
            <a:r>
              <a:rPr lang="en-IN" sz="2000">
                <a:latin typeface="Gill Sans"/>
                <a:ea typeface="Gill Sans"/>
                <a:cs typeface="Gill Sans"/>
                <a:sym typeface="Gill Sans"/>
              </a:rPr>
              <a:t>Example: Use a horizontal line to separate the footer from the main content but avoid using too many horizontal lines within the content area.</a:t>
            </a:r>
            <a:endParaRPr/>
          </a:p>
          <a:p>
            <a:pPr indent="-342900" lvl="0" marL="342900" rtl="0" algn="l">
              <a:spcBef>
                <a:spcPts val="1000"/>
              </a:spcBef>
              <a:spcAft>
                <a:spcPts val="0"/>
              </a:spcAft>
              <a:buSzPts val="2400"/>
              <a:buChar char="🠶"/>
            </a:pPr>
            <a:r>
              <a:rPr b="1" lang="en-IN" sz="2400">
                <a:latin typeface="Gill Sans"/>
                <a:ea typeface="Gill Sans"/>
                <a:cs typeface="Gill Sans"/>
                <a:sym typeface="Gill Sans"/>
              </a:rPr>
              <a:t>4. Benefits of Borders</a:t>
            </a:r>
            <a:endParaRPr/>
          </a:p>
          <a:p>
            <a:pPr indent="-342900" lvl="0" marL="342900" rtl="0" algn="l">
              <a:spcBef>
                <a:spcPts val="1000"/>
              </a:spcBef>
              <a:spcAft>
                <a:spcPts val="0"/>
              </a:spcAft>
              <a:buSzPts val="2400"/>
              <a:buFont typeface="Arial"/>
              <a:buChar char="•"/>
            </a:pPr>
            <a:r>
              <a:rPr b="1" lang="en-IN" sz="2400">
                <a:latin typeface="Gill Sans"/>
                <a:ea typeface="Gill Sans"/>
                <a:cs typeface="Gill Sans"/>
                <a:sym typeface="Gill Sans"/>
              </a:rPr>
              <a:t>Readability</a:t>
            </a:r>
            <a:r>
              <a:rPr lang="en-IN" sz="2400">
                <a:latin typeface="Gill Sans"/>
                <a:ea typeface="Gill Sans"/>
                <a:cs typeface="Gill Sans"/>
                <a:sym typeface="Gill Sans"/>
              </a:rPr>
              <a:t>: Borders around text or groups of information make them easier to read and understand.</a:t>
            </a:r>
            <a:endParaRPr/>
          </a:p>
          <a:p>
            <a:pPr indent="-285750" lvl="1" marL="742950" rtl="0" algn="l">
              <a:spcBef>
                <a:spcPts val="1000"/>
              </a:spcBef>
              <a:spcAft>
                <a:spcPts val="0"/>
              </a:spcAft>
              <a:buSzPts val="2000"/>
              <a:buFont typeface="Arial"/>
              <a:buChar char="•"/>
            </a:pPr>
            <a:r>
              <a:rPr b="1" lang="en-IN" sz="2000">
                <a:latin typeface="Gill Sans"/>
                <a:ea typeface="Gill Sans"/>
                <a:cs typeface="Gill Sans"/>
                <a:sym typeface="Gill Sans"/>
              </a:rPr>
              <a:t>Visual Appeal</a:t>
            </a:r>
            <a:r>
              <a:rPr lang="en-IN" sz="2000">
                <a:latin typeface="Gill Sans"/>
                <a:ea typeface="Gill Sans"/>
                <a:cs typeface="Gill Sans"/>
                <a:sym typeface="Gill Sans"/>
              </a:rPr>
              <a:t>: Proper use of borders makes the screen look organized and aesthetically pleasing.</a:t>
            </a:r>
            <a:endParaRPr/>
          </a:p>
          <a:p>
            <a:pPr indent="0" lvl="0" marL="0" rtl="0" algn="l">
              <a:spcBef>
                <a:spcPts val="1000"/>
              </a:spcBef>
              <a:spcAft>
                <a:spcPts val="0"/>
              </a:spcAft>
              <a:buSzPts val="3200"/>
              <a:buNone/>
            </a:pPr>
            <a:r>
              <a:t/>
            </a:r>
            <a:endParaRPr sz="3200">
              <a:latin typeface="Gill Sans"/>
              <a:ea typeface="Gill Sans"/>
              <a:cs typeface="Gill Sans"/>
              <a:sym typeface="Gill Sans"/>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p98"/>
          <p:cNvSpPr txBox="1"/>
          <p:nvPr>
            <p:ph type="title"/>
          </p:nvPr>
        </p:nvSpPr>
        <p:spPr>
          <a:xfrm>
            <a:off x="1640156" y="306333"/>
            <a:ext cx="8911687" cy="128089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3F3F3F"/>
              </a:buClr>
              <a:buSzPct val="100000"/>
              <a:buFont typeface="Gill Sans"/>
              <a:buNone/>
            </a:pPr>
            <a:r>
              <a:rPr lang="en-IN" sz="3300">
                <a:solidFill>
                  <a:srgbClr val="3F3F3F"/>
                </a:solidFill>
                <a:latin typeface="Gill Sans"/>
                <a:ea typeface="Gill Sans"/>
                <a:cs typeface="Gill Sans"/>
                <a:sym typeface="Gill Sans"/>
              </a:rPr>
              <a:t>Grouping Using Borders</a:t>
            </a:r>
            <a:br>
              <a:rPr lang="en-IN"/>
            </a:br>
            <a:br>
              <a:rPr lang="en-IN"/>
            </a:br>
            <a:endParaRPr>
              <a:latin typeface="Gill Sans"/>
              <a:ea typeface="Gill Sans"/>
              <a:cs typeface="Gill Sans"/>
              <a:sym typeface="Gill Sans"/>
            </a:endParaRPr>
          </a:p>
        </p:txBody>
      </p:sp>
      <p:pic>
        <p:nvPicPr>
          <p:cNvPr id="699" name="Google Shape;699;p98"/>
          <p:cNvPicPr preferRelativeResize="0"/>
          <p:nvPr>
            <p:ph idx="1" type="body"/>
          </p:nvPr>
        </p:nvPicPr>
        <p:blipFill rotWithShape="1">
          <a:blip r:embed="rId3">
            <a:alphaModFix/>
          </a:blip>
          <a:srcRect b="0" l="0" r="0" t="0"/>
          <a:stretch/>
        </p:blipFill>
        <p:spPr>
          <a:xfrm>
            <a:off x="2137517" y="822325"/>
            <a:ext cx="8601178" cy="5089525"/>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99"/>
          <p:cNvSpPr txBox="1"/>
          <p:nvPr>
            <p:ph type="title"/>
          </p:nvPr>
        </p:nvSpPr>
        <p:spPr>
          <a:xfrm>
            <a:off x="1640156" y="306333"/>
            <a:ext cx="8911687" cy="128089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3F3F3F"/>
              </a:buClr>
              <a:buSzPct val="100000"/>
              <a:buFont typeface="Gill Sans"/>
              <a:buNone/>
            </a:pPr>
            <a:r>
              <a:rPr lang="en-IN" sz="3300">
                <a:solidFill>
                  <a:srgbClr val="3F3F3F"/>
                </a:solidFill>
                <a:latin typeface="Gill Sans"/>
                <a:ea typeface="Gill Sans"/>
                <a:cs typeface="Gill Sans"/>
                <a:sym typeface="Gill Sans"/>
              </a:rPr>
              <a:t>Grouping Using Borders</a:t>
            </a:r>
            <a:br>
              <a:rPr lang="en-IN"/>
            </a:br>
            <a:br>
              <a:rPr lang="en-IN"/>
            </a:br>
            <a:endParaRPr>
              <a:latin typeface="Gill Sans"/>
              <a:ea typeface="Gill Sans"/>
              <a:cs typeface="Gill Sans"/>
              <a:sym typeface="Gill Sans"/>
            </a:endParaRPr>
          </a:p>
        </p:txBody>
      </p:sp>
      <p:pic>
        <p:nvPicPr>
          <p:cNvPr id="705" name="Google Shape;705;p99"/>
          <p:cNvPicPr preferRelativeResize="0"/>
          <p:nvPr>
            <p:ph idx="1" type="body"/>
          </p:nvPr>
        </p:nvPicPr>
        <p:blipFill rotWithShape="1">
          <a:blip r:embed="rId3">
            <a:alphaModFix/>
          </a:blip>
          <a:srcRect b="0" l="0" r="0" t="0"/>
          <a:stretch/>
        </p:blipFill>
        <p:spPr>
          <a:xfrm>
            <a:off x="1746759" y="1227908"/>
            <a:ext cx="8698480" cy="5088890"/>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100"/>
          <p:cNvSpPr txBox="1"/>
          <p:nvPr>
            <p:ph type="title"/>
          </p:nvPr>
        </p:nvSpPr>
        <p:spPr>
          <a:xfrm>
            <a:off x="1640156" y="306333"/>
            <a:ext cx="8911687" cy="128089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3F3F3F"/>
              </a:buClr>
              <a:buSzPct val="100000"/>
              <a:buFont typeface="Gill Sans"/>
              <a:buNone/>
            </a:pPr>
            <a:r>
              <a:rPr lang="en-IN" sz="3300">
                <a:solidFill>
                  <a:srgbClr val="3F3F3F"/>
                </a:solidFill>
                <a:latin typeface="Gill Sans"/>
                <a:ea typeface="Gill Sans"/>
                <a:cs typeface="Gill Sans"/>
                <a:sym typeface="Gill Sans"/>
              </a:rPr>
              <a:t>Grouping Using Backgrounds</a:t>
            </a:r>
            <a:br>
              <a:rPr lang="en-IN"/>
            </a:br>
            <a:br>
              <a:rPr lang="en-IN"/>
            </a:br>
            <a:endParaRPr>
              <a:latin typeface="Gill Sans"/>
              <a:ea typeface="Gill Sans"/>
              <a:cs typeface="Gill Sans"/>
              <a:sym typeface="Gill Sans"/>
            </a:endParaRPr>
          </a:p>
        </p:txBody>
      </p:sp>
      <p:sp>
        <p:nvSpPr>
          <p:cNvPr id="711" name="Google Shape;711;p100"/>
          <p:cNvSpPr txBox="1"/>
          <p:nvPr>
            <p:ph idx="1" type="body"/>
          </p:nvPr>
        </p:nvSpPr>
        <p:spPr>
          <a:xfrm>
            <a:off x="1400492" y="1540189"/>
            <a:ext cx="8915400" cy="3777622"/>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3200"/>
              <a:buChar char="🠶"/>
            </a:pPr>
            <a:r>
              <a:rPr lang="en-IN" sz="3200">
                <a:latin typeface="Gill Sans"/>
                <a:ea typeface="Gill Sans"/>
                <a:cs typeface="Gill Sans"/>
                <a:sym typeface="Gill Sans"/>
              </a:rPr>
              <a:t>Backgrounds help in organizing and distinguishing different sections or groups of related information.</a:t>
            </a:r>
            <a:endParaRPr/>
          </a:p>
          <a:p>
            <a:pPr indent="-342900" lvl="0" marL="342900" rtl="0" algn="l">
              <a:spcBef>
                <a:spcPts val="1000"/>
              </a:spcBef>
              <a:spcAft>
                <a:spcPts val="0"/>
              </a:spcAft>
              <a:buSzPts val="3200"/>
              <a:buChar char="🠶"/>
            </a:pPr>
            <a:r>
              <a:rPr lang="en-IN" sz="3200">
                <a:latin typeface="Gill Sans"/>
                <a:ea typeface="Gill Sans"/>
                <a:cs typeface="Gill Sans"/>
                <a:sym typeface="Gill Sans"/>
              </a:rPr>
              <a:t>They should make it easier for users to find and understand information, not distract them from the main content.</a:t>
            </a:r>
            <a:endParaRPr sz="3200">
              <a:latin typeface="Gill Sans"/>
              <a:ea typeface="Gill Sans"/>
              <a:cs typeface="Gill Sans"/>
              <a:sym typeface="Gill Sans"/>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sp>
        <p:nvSpPr>
          <p:cNvPr id="716" name="Google Shape;716;p101"/>
          <p:cNvSpPr txBox="1"/>
          <p:nvPr>
            <p:ph type="title"/>
          </p:nvPr>
        </p:nvSpPr>
        <p:spPr>
          <a:xfrm>
            <a:off x="1300522" y="5887"/>
            <a:ext cx="8911687" cy="128089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3F3F3F"/>
              </a:buClr>
              <a:buSzPct val="100000"/>
              <a:buFont typeface="Gill Sans"/>
              <a:buNone/>
            </a:pPr>
            <a:r>
              <a:rPr lang="en-IN" sz="3300">
                <a:solidFill>
                  <a:srgbClr val="3F3F3F"/>
                </a:solidFill>
                <a:latin typeface="Gill Sans"/>
                <a:ea typeface="Gill Sans"/>
                <a:cs typeface="Gill Sans"/>
                <a:sym typeface="Gill Sans"/>
              </a:rPr>
              <a:t>Grouping Using Backgrounds</a:t>
            </a:r>
            <a:br>
              <a:rPr lang="en-IN"/>
            </a:br>
            <a:br>
              <a:rPr lang="en-IN"/>
            </a:br>
            <a:endParaRPr>
              <a:latin typeface="Gill Sans"/>
              <a:ea typeface="Gill Sans"/>
              <a:cs typeface="Gill Sans"/>
              <a:sym typeface="Gill Sans"/>
            </a:endParaRPr>
          </a:p>
        </p:txBody>
      </p:sp>
      <p:sp>
        <p:nvSpPr>
          <p:cNvPr id="717" name="Google Shape;717;p101"/>
          <p:cNvSpPr txBox="1"/>
          <p:nvPr>
            <p:ph idx="1" type="body"/>
          </p:nvPr>
        </p:nvSpPr>
        <p:spPr>
          <a:xfrm>
            <a:off x="1400492" y="796834"/>
            <a:ext cx="8915400" cy="5754833"/>
          </a:xfrm>
          <a:prstGeom prst="rect">
            <a:avLst/>
          </a:prstGeom>
          <a:noFill/>
          <a:ln>
            <a:noFill/>
          </a:ln>
        </p:spPr>
        <p:txBody>
          <a:bodyPr anchorCtr="0" anchor="t" bIns="45700" lIns="91425" spcFirstLastPara="1" rIns="91425" wrap="square" tIns="45700">
            <a:normAutofit fontScale="85000" lnSpcReduction="20000"/>
          </a:bodyPr>
          <a:lstStyle/>
          <a:p>
            <a:pPr indent="-342900" lvl="0" marL="342900" rtl="0" algn="just">
              <a:spcBef>
                <a:spcPts val="0"/>
              </a:spcBef>
              <a:spcAft>
                <a:spcPts val="0"/>
              </a:spcAft>
              <a:buSzPct val="100000"/>
              <a:buChar char="🠶"/>
            </a:pPr>
            <a:r>
              <a:rPr b="1" lang="en-IN" sz="3200">
                <a:latin typeface="Gill Sans"/>
                <a:ea typeface="Gill Sans"/>
                <a:cs typeface="Gill Sans"/>
                <a:sym typeface="Gill Sans"/>
              </a:rPr>
              <a:t>Contrast Level:</a:t>
            </a:r>
            <a:endParaRPr sz="3200">
              <a:latin typeface="Gill Sans"/>
              <a:ea typeface="Gill Sans"/>
              <a:cs typeface="Gill Sans"/>
              <a:sym typeface="Gill Sans"/>
            </a:endParaRPr>
          </a:p>
          <a:p>
            <a:pPr indent="-342900" lvl="0" marL="342900" rtl="0" algn="just">
              <a:spcBef>
                <a:spcPts val="1000"/>
              </a:spcBef>
              <a:spcAft>
                <a:spcPts val="0"/>
              </a:spcAft>
              <a:buSzPct val="100000"/>
              <a:buFont typeface="Arial"/>
              <a:buChar char="•"/>
            </a:pPr>
            <a:r>
              <a:rPr lang="en-IN" sz="3200">
                <a:latin typeface="Gill Sans"/>
                <a:ea typeface="Gill Sans"/>
                <a:cs typeface="Gill Sans"/>
                <a:sym typeface="Gill Sans"/>
              </a:rPr>
              <a:t>The background should have a low contrast compared to the main content. This means using a lighter shade, such as a 25% gray, which is subtle and not too attention-grabbing.</a:t>
            </a:r>
            <a:endParaRPr/>
          </a:p>
          <a:p>
            <a:pPr indent="-342900" lvl="0" marL="342900" rtl="0" algn="just">
              <a:spcBef>
                <a:spcPts val="1000"/>
              </a:spcBef>
              <a:spcAft>
                <a:spcPts val="0"/>
              </a:spcAft>
              <a:buSzPct val="100000"/>
              <a:buFont typeface="Arial"/>
              <a:buChar char="•"/>
            </a:pPr>
            <a:r>
              <a:rPr b="1" lang="en-IN" sz="3200">
                <a:latin typeface="Gill Sans"/>
                <a:ea typeface="Gill Sans"/>
                <a:cs typeface="Gill Sans"/>
                <a:sym typeface="Gill Sans"/>
              </a:rPr>
              <a:t>Example:</a:t>
            </a:r>
            <a:r>
              <a:rPr lang="en-IN" sz="3200">
                <a:latin typeface="Gill Sans"/>
                <a:ea typeface="Gill Sans"/>
                <a:cs typeface="Gill Sans"/>
                <a:sym typeface="Gill Sans"/>
              </a:rPr>
              <a:t> Think of a light gray box behind a list of related items. It helps group the items together without making them the focal point.</a:t>
            </a:r>
            <a:endParaRPr/>
          </a:p>
          <a:p>
            <a:pPr indent="-342900" lvl="0" marL="342900" rtl="0" algn="just">
              <a:spcBef>
                <a:spcPts val="1000"/>
              </a:spcBef>
              <a:spcAft>
                <a:spcPts val="0"/>
              </a:spcAft>
              <a:buSzPct val="100000"/>
              <a:buChar char="🠶"/>
            </a:pPr>
            <a:r>
              <a:rPr b="1" lang="en-IN" sz="3200">
                <a:latin typeface="Gill Sans"/>
                <a:ea typeface="Gill Sans"/>
                <a:cs typeface="Gill Sans"/>
                <a:sym typeface="Gill Sans"/>
              </a:rPr>
              <a:t>Emphasis and Attention:</a:t>
            </a:r>
            <a:endParaRPr sz="3200">
              <a:latin typeface="Gill Sans"/>
              <a:ea typeface="Gill Sans"/>
              <a:cs typeface="Gill Sans"/>
              <a:sym typeface="Gill Sans"/>
            </a:endParaRPr>
          </a:p>
          <a:p>
            <a:pPr indent="-342900" lvl="0" marL="342900" rtl="0" algn="just">
              <a:spcBef>
                <a:spcPts val="1000"/>
              </a:spcBef>
              <a:spcAft>
                <a:spcPts val="0"/>
              </a:spcAft>
              <a:buSzPct val="100000"/>
              <a:buFont typeface="Arial"/>
              <a:buChar char="•"/>
            </a:pPr>
            <a:r>
              <a:rPr lang="en-IN" sz="3200">
                <a:latin typeface="Gill Sans"/>
                <a:ea typeface="Gill Sans"/>
                <a:cs typeface="Gill Sans"/>
                <a:sym typeface="Gill Sans"/>
              </a:rPr>
              <a:t>High contrast and bold techniques should be reserved for elements that need the user's attention, like important buttons or alerts.</a:t>
            </a:r>
            <a:endParaRPr/>
          </a:p>
          <a:p>
            <a:pPr indent="-342900" lvl="0" marL="342900" rtl="0" algn="just">
              <a:spcBef>
                <a:spcPts val="1000"/>
              </a:spcBef>
              <a:spcAft>
                <a:spcPts val="0"/>
              </a:spcAft>
              <a:buSzPct val="100000"/>
              <a:buFont typeface="Arial"/>
              <a:buChar char="•"/>
            </a:pPr>
            <a:r>
              <a:rPr b="1" lang="en-IN" sz="3200">
                <a:latin typeface="Gill Sans"/>
                <a:ea typeface="Gill Sans"/>
                <a:cs typeface="Gill Sans"/>
                <a:sym typeface="Gill Sans"/>
              </a:rPr>
              <a:t>Example:</a:t>
            </a:r>
            <a:r>
              <a:rPr lang="en-IN" sz="3200">
                <a:latin typeface="Gill Sans"/>
                <a:ea typeface="Gill Sans"/>
                <a:cs typeface="Gill Sans"/>
                <a:sym typeface="Gill Sans"/>
              </a:rPr>
              <a:t> A bright red button for emergency actions should stand out more than a light gray background grouping related text.</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sp>
        <p:nvSpPr>
          <p:cNvPr id="722" name="Google Shape;722;p102"/>
          <p:cNvSpPr txBox="1"/>
          <p:nvPr>
            <p:ph type="title"/>
          </p:nvPr>
        </p:nvSpPr>
        <p:spPr>
          <a:xfrm>
            <a:off x="1300522" y="5887"/>
            <a:ext cx="8911687" cy="128089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3F3F3F"/>
              </a:buClr>
              <a:buSzPct val="100000"/>
              <a:buFont typeface="Gill Sans"/>
              <a:buNone/>
            </a:pPr>
            <a:r>
              <a:rPr lang="en-IN" sz="3300">
                <a:solidFill>
                  <a:srgbClr val="3F3F3F"/>
                </a:solidFill>
                <a:latin typeface="Gill Sans"/>
                <a:ea typeface="Gill Sans"/>
                <a:cs typeface="Gill Sans"/>
                <a:sym typeface="Gill Sans"/>
              </a:rPr>
              <a:t>Grouping Using Backgrounds</a:t>
            </a:r>
            <a:br>
              <a:rPr lang="en-IN"/>
            </a:br>
            <a:br>
              <a:rPr lang="en-IN"/>
            </a:br>
            <a:endParaRPr>
              <a:latin typeface="Gill Sans"/>
              <a:ea typeface="Gill Sans"/>
              <a:cs typeface="Gill Sans"/>
              <a:sym typeface="Gill Sans"/>
            </a:endParaRPr>
          </a:p>
        </p:txBody>
      </p:sp>
      <p:sp>
        <p:nvSpPr>
          <p:cNvPr id="723" name="Google Shape;723;p102"/>
          <p:cNvSpPr txBox="1"/>
          <p:nvPr>
            <p:ph idx="1" type="body"/>
          </p:nvPr>
        </p:nvSpPr>
        <p:spPr>
          <a:xfrm>
            <a:off x="1400492" y="796834"/>
            <a:ext cx="8915400" cy="5754833"/>
          </a:xfrm>
          <a:prstGeom prst="rect">
            <a:avLst/>
          </a:prstGeom>
          <a:noFill/>
          <a:ln>
            <a:noFill/>
          </a:ln>
        </p:spPr>
        <p:txBody>
          <a:bodyPr anchorCtr="0" anchor="t" bIns="45700" lIns="91425" spcFirstLastPara="1" rIns="91425" wrap="square" tIns="45700">
            <a:normAutofit fontScale="85000" lnSpcReduction="10000"/>
          </a:bodyPr>
          <a:lstStyle/>
          <a:p>
            <a:pPr indent="-342900" lvl="0" marL="342900" rtl="0" algn="l">
              <a:spcBef>
                <a:spcPts val="0"/>
              </a:spcBef>
              <a:spcAft>
                <a:spcPts val="0"/>
              </a:spcAft>
              <a:buSzPct val="100000"/>
              <a:buChar char="🠶"/>
            </a:pPr>
            <a:r>
              <a:rPr b="1" lang="en-IN" sz="3200">
                <a:latin typeface="Gill Sans"/>
                <a:ea typeface="Gill Sans"/>
                <a:cs typeface="Gill Sans"/>
                <a:sym typeface="Gill Sans"/>
              </a:rPr>
              <a:t>Consistency and Simplicity:</a:t>
            </a:r>
            <a:endParaRPr sz="3200">
              <a:latin typeface="Gill Sans"/>
              <a:ea typeface="Gill Sans"/>
              <a:cs typeface="Gill Sans"/>
              <a:sym typeface="Gill Sans"/>
            </a:endParaRPr>
          </a:p>
          <a:p>
            <a:pPr indent="-342900" lvl="0" marL="342900" rtl="0" algn="l">
              <a:spcBef>
                <a:spcPts val="1000"/>
              </a:spcBef>
              <a:spcAft>
                <a:spcPts val="0"/>
              </a:spcAft>
              <a:buSzPct val="100000"/>
              <a:buFont typeface="Arial"/>
              <a:buChar char="•"/>
            </a:pPr>
            <a:r>
              <a:rPr lang="en-IN" sz="3200">
                <a:latin typeface="Gill Sans"/>
                <a:ea typeface="Gill Sans"/>
                <a:cs typeface="Gill Sans"/>
                <a:sym typeface="Gill Sans"/>
              </a:rPr>
              <a:t>Use backgrounds consistently and sparingly. Too many different backgrounds can make the screen look cluttered and confusing.</a:t>
            </a:r>
            <a:endParaRPr/>
          </a:p>
          <a:p>
            <a:pPr indent="-342900" lvl="0" marL="342900" rtl="0" algn="l">
              <a:spcBef>
                <a:spcPts val="1000"/>
              </a:spcBef>
              <a:spcAft>
                <a:spcPts val="0"/>
              </a:spcAft>
              <a:buSzPct val="100000"/>
              <a:buFont typeface="Arial"/>
              <a:buChar char="•"/>
            </a:pPr>
            <a:r>
              <a:rPr b="1" lang="en-IN" sz="3200">
                <a:latin typeface="Gill Sans"/>
                <a:ea typeface="Gill Sans"/>
                <a:cs typeface="Gill Sans"/>
                <a:sym typeface="Gill Sans"/>
              </a:rPr>
              <a:t>Example:</a:t>
            </a:r>
            <a:r>
              <a:rPr lang="en-IN" sz="3200">
                <a:latin typeface="Gill Sans"/>
                <a:ea typeface="Gill Sans"/>
                <a:cs typeface="Gill Sans"/>
                <a:sym typeface="Gill Sans"/>
              </a:rPr>
              <a:t> If you use light gray for grouping related information on one part of the screen, use similar shades for other groupings to maintain visual harmony.</a:t>
            </a:r>
            <a:endParaRPr/>
          </a:p>
          <a:p>
            <a:pPr indent="-342900" lvl="0" marL="342900" rtl="0" algn="l">
              <a:spcBef>
                <a:spcPts val="1000"/>
              </a:spcBef>
              <a:spcAft>
                <a:spcPts val="0"/>
              </a:spcAft>
              <a:buSzPct val="100000"/>
              <a:buChar char="🠶"/>
            </a:pPr>
            <a:r>
              <a:rPr b="1" lang="en-IN" sz="3200">
                <a:latin typeface="Gill Sans"/>
                <a:ea typeface="Gill Sans"/>
                <a:cs typeface="Gill Sans"/>
                <a:sym typeface="Gill Sans"/>
              </a:rPr>
              <a:t>Borders for Separation:</a:t>
            </a:r>
            <a:endParaRPr sz="3200">
              <a:latin typeface="Gill Sans"/>
              <a:ea typeface="Gill Sans"/>
              <a:cs typeface="Gill Sans"/>
              <a:sym typeface="Gill Sans"/>
            </a:endParaRPr>
          </a:p>
          <a:p>
            <a:pPr indent="-342900" lvl="0" marL="342900" rtl="0" algn="l">
              <a:spcBef>
                <a:spcPts val="1000"/>
              </a:spcBef>
              <a:spcAft>
                <a:spcPts val="0"/>
              </a:spcAft>
              <a:buSzPct val="100000"/>
              <a:buFont typeface="Arial"/>
              <a:buChar char="•"/>
            </a:pPr>
            <a:r>
              <a:rPr lang="en-IN" sz="3200">
                <a:latin typeface="Gill Sans"/>
                <a:ea typeface="Gill Sans"/>
                <a:cs typeface="Gill Sans"/>
                <a:sym typeface="Gill Sans"/>
              </a:rPr>
              <a:t>When using background colors to separate different groups, adding a border can help clearly define these areas.</a:t>
            </a:r>
            <a:endParaRPr/>
          </a:p>
          <a:p>
            <a:pPr indent="-342900" lvl="0" marL="342900" rtl="0" algn="l">
              <a:spcBef>
                <a:spcPts val="1000"/>
              </a:spcBef>
              <a:spcAft>
                <a:spcPts val="0"/>
              </a:spcAft>
              <a:buSzPct val="100000"/>
              <a:buFont typeface="Arial"/>
              <a:buChar char="•"/>
            </a:pPr>
            <a:r>
              <a:rPr b="1" lang="en-IN" sz="3200">
                <a:latin typeface="Gill Sans"/>
                <a:ea typeface="Gill Sans"/>
                <a:cs typeface="Gill Sans"/>
                <a:sym typeface="Gill Sans"/>
              </a:rPr>
              <a:t>Example:</a:t>
            </a:r>
            <a:r>
              <a:rPr lang="en-IN" sz="3200">
                <a:latin typeface="Gill Sans"/>
                <a:ea typeface="Gill Sans"/>
                <a:cs typeface="Gill Sans"/>
                <a:sym typeface="Gill Sans"/>
              </a:rPr>
              <a:t> If you have two adjacent sections with different background colors, a thin line or border between them helps prevent visual blending.</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p103"/>
          <p:cNvSpPr txBox="1"/>
          <p:nvPr>
            <p:ph type="title"/>
          </p:nvPr>
        </p:nvSpPr>
        <p:spPr>
          <a:xfrm>
            <a:off x="1640156" y="306333"/>
            <a:ext cx="8911687" cy="128089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3F3F3F"/>
              </a:buClr>
              <a:buSzPct val="100000"/>
              <a:buFont typeface="Gill Sans"/>
              <a:buNone/>
            </a:pPr>
            <a:r>
              <a:rPr lang="en-IN" sz="3300">
                <a:solidFill>
                  <a:srgbClr val="3F3F3F"/>
                </a:solidFill>
                <a:latin typeface="Gill Sans"/>
                <a:ea typeface="Gill Sans"/>
                <a:cs typeface="Gill Sans"/>
                <a:sym typeface="Gill Sans"/>
              </a:rPr>
              <a:t>Grouping Using Backgrounds</a:t>
            </a:r>
            <a:br>
              <a:rPr lang="en-IN"/>
            </a:br>
            <a:br>
              <a:rPr lang="en-IN"/>
            </a:br>
            <a:endParaRPr>
              <a:latin typeface="Gill Sans"/>
              <a:ea typeface="Gill Sans"/>
              <a:cs typeface="Gill Sans"/>
              <a:sym typeface="Gill Sans"/>
            </a:endParaRPr>
          </a:p>
        </p:txBody>
      </p:sp>
      <p:sp>
        <p:nvSpPr>
          <p:cNvPr id="729" name="Google Shape;729;p103"/>
          <p:cNvSpPr txBox="1"/>
          <p:nvPr>
            <p:ph idx="1" type="body"/>
          </p:nvPr>
        </p:nvSpPr>
        <p:spPr>
          <a:xfrm>
            <a:off x="1400492" y="1540189"/>
            <a:ext cx="8915400" cy="3777622"/>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3200"/>
              <a:buChar char="🠶"/>
            </a:pPr>
            <a:r>
              <a:rPr b="1" lang="en-IN" sz="3200">
                <a:latin typeface="Gill Sans"/>
                <a:ea typeface="Gill Sans"/>
                <a:cs typeface="Gill Sans"/>
                <a:sym typeface="Gill Sans"/>
              </a:rPr>
              <a:t>Caution with Colors:</a:t>
            </a:r>
            <a:endParaRPr sz="3200">
              <a:latin typeface="Gill Sans"/>
              <a:ea typeface="Gill Sans"/>
              <a:cs typeface="Gill Sans"/>
              <a:sym typeface="Gill Sans"/>
            </a:endParaRPr>
          </a:p>
          <a:p>
            <a:pPr indent="-342900" lvl="0" marL="342900" rtl="0" algn="l">
              <a:spcBef>
                <a:spcPts val="1000"/>
              </a:spcBef>
              <a:spcAft>
                <a:spcPts val="0"/>
              </a:spcAft>
              <a:buSzPts val="3200"/>
              <a:buFont typeface="Arial"/>
              <a:buChar char="•"/>
            </a:pPr>
            <a:r>
              <a:rPr lang="en-IN" sz="3200">
                <a:latin typeface="Gill Sans"/>
                <a:ea typeface="Gill Sans"/>
                <a:cs typeface="Gill Sans"/>
                <a:sym typeface="Gill Sans"/>
              </a:rPr>
              <a:t>Be mindful that users might have the ability to change screen colors, which can alter the intended visual effect.</a:t>
            </a:r>
            <a:endParaRPr/>
          </a:p>
          <a:p>
            <a:pPr indent="-342900" lvl="0" marL="342900" rtl="0" algn="l">
              <a:spcBef>
                <a:spcPts val="1000"/>
              </a:spcBef>
              <a:spcAft>
                <a:spcPts val="0"/>
              </a:spcAft>
              <a:buSzPts val="3200"/>
              <a:buFont typeface="Arial"/>
              <a:buChar char="•"/>
            </a:pPr>
            <a:r>
              <a:rPr b="1" lang="en-IN" sz="3200">
                <a:latin typeface="Gill Sans"/>
                <a:ea typeface="Gill Sans"/>
                <a:cs typeface="Gill Sans"/>
                <a:sym typeface="Gill Sans"/>
              </a:rPr>
              <a:t>Example:</a:t>
            </a:r>
            <a:r>
              <a:rPr lang="en-IN" sz="3200">
                <a:latin typeface="Gill Sans"/>
                <a:ea typeface="Gill Sans"/>
                <a:cs typeface="Gill Sans"/>
                <a:sym typeface="Gill Sans"/>
              </a:rPr>
              <a:t> If a user changes the background color to a darker shade, the contrast with the text should still be adequate for readability.</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sp>
        <p:nvSpPr>
          <p:cNvPr id="734" name="Google Shape;734;p104"/>
          <p:cNvSpPr txBox="1"/>
          <p:nvPr>
            <p:ph type="title"/>
          </p:nvPr>
        </p:nvSpPr>
        <p:spPr>
          <a:xfrm>
            <a:off x="1640156" y="306333"/>
            <a:ext cx="8911687" cy="128089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3F3F3F"/>
              </a:buClr>
              <a:buSzPct val="100000"/>
              <a:buFont typeface="Gill Sans"/>
              <a:buNone/>
            </a:pPr>
            <a:r>
              <a:rPr lang="en-IN" sz="3300">
                <a:solidFill>
                  <a:srgbClr val="3F3F3F"/>
                </a:solidFill>
                <a:latin typeface="Gill Sans"/>
                <a:ea typeface="Gill Sans"/>
                <a:cs typeface="Gill Sans"/>
                <a:sym typeface="Gill Sans"/>
              </a:rPr>
              <a:t>Visual Style in Web Page Design</a:t>
            </a:r>
            <a:br>
              <a:rPr lang="en-IN"/>
            </a:br>
            <a:br>
              <a:rPr lang="en-IN"/>
            </a:br>
            <a:endParaRPr>
              <a:latin typeface="Gill Sans"/>
              <a:ea typeface="Gill Sans"/>
              <a:cs typeface="Gill Sans"/>
              <a:sym typeface="Gill Sans"/>
            </a:endParaRPr>
          </a:p>
        </p:txBody>
      </p:sp>
      <p:sp>
        <p:nvSpPr>
          <p:cNvPr id="735" name="Google Shape;735;p104"/>
          <p:cNvSpPr txBox="1"/>
          <p:nvPr>
            <p:ph idx="1" type="body"/>
          </p:nvPr>
        </p:nvSpPr>
        <p:spPr>
          <a:xfrm>
            <a:off x="1400492" y="1540189"/>
            <a:ext cx="8915400" cy="3777622"/>
          </a:xfrm>
          <a:prstGeom prst="rect">
            <a:avLst/>
          </a:prstGeom>
          <a:noFill/>
          <a:ln>
            <a:noFill/>
          </a:ln>
        </p:spPr>
        <p:txBody>
          <a:bodyPr anchorCtr="0" anchor="t" bIns="45700" lIns="91425" spcFirstLastPara="1" rIns="91425" wrap="square" tIns="45700">
            <a:normAutofit/>
          </a:bodyPr>
          <a:lstStyle/>
          <a:p>
            <a:pPr indent="-342900" lvl="0" marL="342900" rtl="0" algn="just">
              <a:spcBef>
                <a:spcPts val="0"/>
              </a:spcBef>
              <a:spcAft>
                <a:spcPts val="0"/>
              </a:spcAft>
              <a:buSzPts val="3200"/>
              <a:buChar char="🠶"/>
            </a:pPr>
            <a:r>
              <a:rPr lang="en-IN" sz="3200">
                <a:latin typeface="Gill Sans"/>
                <a:ea typeface="Gill Sans"/>
                <a:cs typeface="Gill Sans"/>
                <a:sym typeface="Gill Sans"/>
              </a:rPr>
              <a:t>A consistent and unified visual style across all pages of a website enhances user experience and builds a strong identity.</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p105"/>
          <p:cNvSpPr txBox="1"/>
          <p:nvPr>
            <p:ph type="title"/>
          </p:nvPr>
        </p:nvSpPr>
        <p:spPr>
          <a:xfrm>
            <a:off x="1404205" y="0"/>
            <a:ext cx="8911687" cy="128089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3F3F3F"/>
              </a:buClr>
              <a:buSzPct val="100000"/>
              <a:buFont typeface="Gill Sans"/>
              <a:buNone/>
            </a:pPr>
            <a:r>
              <a:rPr lang="en-IN" sz="3300">
                <a:solidFill>
                  <a:srgbClr val="3F3F3F"/>
                </a:solidFill>
                <a:latin typeface="Gill Sans"/>
                <a:ea typeface="Gill Sans"/>
                <a:cs typeface="Gill Sans"/>
                <a:sym typeface="Gill Sans"/>
              </a:rPr>
              <a:t>Visual Style in Web Page Design</a:t>
            </a:r>
            <a:br>
              <a:rPr lang="en-IN"/>
            </a:br>
            <a:br>
              <a:rPr lang="en-IN"/>
            </a:br>
            <a:endParaRPr>
              <a:latin typeface="Gill Sans"/>
              <a:ea typeface="Gill Sans"/>
              <a:cs typeface="Gill Sans"/>
              <a:sym typeface="Gill Sans"/>
            </a:endParaRPr>
          </a:p>
        </p:txBody>
      </p:sp>
      <p:sp>
        <p:nvSpPr>
          <p:cNvPr id="741" name="Google Shape;741;p105"/>
          <p:cNvSpPr txBox="1"/>
          <p:nvPr>
            <p:ph idx="1" type="body"/>
          </p:nvPr>
        </p:nvSpPr>
        <p:spPr>
          <a:xfrm>
            <a:off x="940526" y="666206"/>
            <a:ext cx="10972800" cy="6074228"/>
          </a:xfrm>
          <a:prstGeom prst="rect">
            <a:avLst/>
          </a:prstGeom>
          <a:noFill/>
          <a:ln>
            <a:noFill/>
          </a:ln>
        </p:spPr>
        <p:txBody>
          <a:bodyPr anchorCtr="0" anchor="t" bIns="45700" lIns="91425" spcFirstLastPara="1" rIns="91425" wrap="square" tIns="45700">
            <a:normAutofit lnSpcReduction="10000"/>
          </a:bodyPr>
          <a:lstStyle/>
          <a:p>
            <a:pPr indent="-342900" lvl="0" marL="342900" rtl="0" algn="just">
              <a:spcBef>
                <a:spcPts val="0"/>
              </a:spcBef>
              <a:spcAft>
                <a:spcPts val="0"/>
              </a:spcAft>
              <a:buSzPts val="2400"/>
              <a:buChar char="🠶"/>
            </a:pPr>
            <a:r>
              <a:rPr b="1" lang="en-IN" sz="2400">
                <a:latin typeface="Gill Sans"/>
                <a:ea typeface="Gill Sans"/>
                <a:cs typeface="Gill Sans"/>
                <a:sym typeface="Gill Sans"/>
              </a:rPr>
              <a:t>Consistency Across the Website:</a:t>
            </a:r>
            <a:endParaRPr sz="2400">
              <a:latin typeface="Gill Sans"/>
              <a:ea typeface="Gill Sans"/>
              <a:cs typeface="Gill Sans"/>
              <a:sym typeface="Gill Sans"/>
            </a:endParaRPr>
          </a:p>
          <a:p>
            <a:pPr indent="-342900" lvl="0" marL="342900" rtl="0" algn="just">
              <a:spcBef>
                <a:spcPts val="1000"/>
              </a:spcBef>
              <a:spcAft>
                <a:spcPts val="0"/>
              </a:spcAft>
              <a:buSzPts val="2400"/>
              <a:buFont typeface="Arial"/>
              <a:buChar char="•"/>
            </a:pPr>
            <a:r>
              <a:rPr b="1" lang="en-IN" sz="2400">
                <a:latin typeface="Gill Sans"/>
                <a:ea typeface="Gill Sans"/>
                <a:cs typeface="Gill Sans"/>
                <a:sym typeface="Gill Sans"/>
              </a:rPr>
              <a:t>Definition:</a:t>
            </a:r>
            <a:r>
              <a:rPr lang="en-IN" sz="2400">
                <a:latin typeface="Gill Sans"/>
                <a:ea typeface="Gill Sans"/>
                <a:cs typeface="Gill Sans"/>
                <a:sym typeface="Gill Sans"/>
              </a:rPr>
              <a:t> Visual style refers to the overall look and feel of a website, including colors, fonts, graphics, and layout.</a:t>
            </a:r>
            <a:endParaRPr/>
          </a:p>
          <a:p>
            <a:pPr indent="-342900" lvl="0" marL="342900" rtl="0" algn="just">
              <a:spcBef>
                <a:spcPts val="1000"/>
              </a:spcBef>
              <a:spcAft>
                <a:spcPts val="0"/>
              </a:spcAft>
              <a:buSzPts val="2400"/>
              <a:buFont typeface="Arial"/>
              <a:buChar char="•"/>
            </a:pPr>
            <a:r>
              <a:rPr b="1" lang="en-IN" sz="2400">
                <a:latin typeface="Gill Sans"/>
                <a:ea typeface="Gill Sans"/>
                <a:cs typeface="Gill Sans"/>
                <a:sym typeface="Gill Sans"/>
              </a:rPr>
              <a:t>Importance:</a:t>
            </a:r>
            <a:r>
              <a:rPr lang="en-IN" sz="2400">
                <a:latin typeface="Gill Sans"/>
                <a:ea typeface="Gill Sans"/>
                <a:cs typeface="Gill Sans"/>
                <a:sym typeface="Gill Sans"/>
              </a:rPr>
              <a:t> Keeping this style consistent on every page helps users feel comfortable and recognize they are on the same site.</a:t>
            </a:r>
            <a:endParaRPr/>
          </a:p>
          <a:p>
            <a:pPr indent="-342900" lvl="0" marL="342900" rtl="0" algn="just">
              <a:spcBef>
                <a:spcPts val="1000"/>
              </a:spcBef>
              <a:spcAft>
                <a:spcPts val="0"/>
              </a:spcAft>
              <a:buSzPts val="2400"/>
              <a:buChar char="🠶"/>
            </a:pPr>
            <a:r>
              <a:rPr b="1" lang="en-IN" sz="2400">
                <a:latin typeface="Gill Sans"/>
                <a:ea typeface="Gill Sans"/>
                <a:cs typeface="Gill Sans"/>
                <a:sym typeface="Gill Sans"/>
              </a:rPr>
              <a:t>Factors Influencing Visual Style:</a:t>
            </a:r>
            <a:endParaRPr sz="2400">
              <a:latin typeface="Gill Sans"/>
              <a:ea typeface="Gill Sans"/>
              <a:cs typeface="Gill Sans"/>
              <a:sym typeface="Gill Sans"/>
            </a:endParaRPr>
          </a:p>
          <a:p>
            <a:pPr indent="-342900" lvl="0" marL="342900" rtl="0" algn="just">
              <a:spcBef>
                <a:spcPts val="1000"/>
              </a:spcBef>
              <a:spcAft>
                <a:spcPts val="0"/>
              </a:spcAft>
              <a:buSzPts val="2400"/>
              <a:buFont typeface="Arial"/>
              <a:buChar char="•"/>
            </a:pPr>
            <a:r>
              <a:rPr b="1" lang="en-IN" sz="2400">
                <a:latin typeface="Gill Sans"/>
                <a:ea typeface="Gill Sans"/>
                <a:cs typeface="Gill Sans"/>
                <a:sym typeface="Gill Sans"/>
              </a:rPr>
              <a:t>Website Owner's Goals:</a:t>
            </a:r>
            <a:endParaRPr sz="2400">
              <a:latin typeface="Gill Sans"/>
              <a:ea typeface="Gill Sans"/>
              <a:cs typeface="Gill Sans"/>
              <a:sym typeface="Gill Sans"/>
            </a:endParaRPr>
          </a:p>
          <a:p>
            <a:pPr indent="-285750" lvl="1" marL="742950" rtl="0" algn="just">
              <a:spcBef>
                <a:spcPts val="1000"/>
              </a:spcBef>
              <a:spcAft>
                <a:spcPts val="0"/>
              </a:spcAft>
              <a:buSzPts val="2000"/>
              <a:buFont typeface="Arial"/>
              <a:buChar char="•"/>
            </a:pPr>
            <a:r>
              <a:rPr lang="en-IN" sz="2000">
                <a:latin typeface="Gill Sans"/>
                <a:ea typeface="Gill Sans"/>
                <a:cs typeface="Gill Sans"/>
                <a:sym typeface="Gill Sans"/>
              </a:rPr>
              <a:t>The visual style should align with what the website is trying to achieve (e.g., selling products, sharing information, entertaining users).</a:t>
            </a:r>
            <a:endParaRPr/>
          </a:p>
          <a:p>
            <a:pPr indent="-342900" lvl="0" marL="342900" rtl="0" algn="just">
              <a:spcBef>
                <a:spcPts val="1000"/>
              </a:spcBef>
              <a:spcAft>
                <a:spcPts val="0"/>
              </a:spcAft>
              <a:buSzPts val="2400"/>
              <a:buFont typeface="Arial"/>
              <a:buChar char="•"/>
            </a:pPr>
            <a:r>
              <a:rPr b="1" lang="en-IN" sz="2400">
                <a:latin typeface="Gill Sans"/>
                <a:ea typeface="Gill Sans"/>
                <a:cs typeface="Gill Sans"/>
                <a:sym typeface="Gill Sans"/>
              </a:rPr>
              <a:t>User Profile and Preferences:</a:t>
            </a:r>
            <a:endParaRPr sz="2400">
              <a:latin typeface="Gill Sans"/>
              <a:ea typeface="Gill Sans"/>
              <a:cs typeface="Gill Sans"/>
              <a:sym typeface="Gill Sans"/>
            </a:endParaRPr>
          </a:p>
          <a:p>
            <a:pPr indent="-285750" lvl="1" marL="742950" rtl="0" algn="just">
              <a:spcBef>
                <a:spcPts val="1000"/>
              </a:spcBef>
              <a:spcAft>
                <a:spcPts val="0"/>
              </a:spcAft>
              <a:buSzPts val="2000"/>
              <a:buFont typeface="Arial"/>
              <a:buChar char="•"/>
            </a:pPr>
            <a:r>
              <a:rPr lang="en-IN" sz="2000">
                <a:latin typeface="Gill Sans"/>
                <a:ea typeface="Gill Sans"/>
                <a:cs typeface="Gill Sans"/>
                <a:sym typeface="Gill Sans"/>
              </a:rPr>
              <a:t>Understand who the users are and what they like. The design should appeal to their tastes and expectations.</a:t>
            </a:r>
            <a:endParaRPr/>
          </a:p>
          <a:p>
            <a:pPr indent="-342900" lvl="0" marL="342900" rtl="0" algn="just">
              <a:spcBef>
                <a:spcPts val="1000"/>
              </a:spcBef>
              <a:spcAft>
                <a:spcPts val="0"/>
              </a:spcAft>
              <a:buSzPts val="2400"/>
              <a:buFont typeface="Arial"/>
              <a:buChar char="•"/>
            </a:pPr>
            <a:r>
              <a:rPr b="1" lang="en-IN" sz="2400">
                <a:latin typeface="Gill Sans"/>
                <a:ea typeface="Gill Sans"/>
                <a:cs typeface="Gill Sans"/>
                <a:sym typeface="Gill Sans"/>
              </a:rPr>
              <a:t>Example:</a:t>
            </a:r>
            <a:r>
              <a:rPr lang="en-IN" sz="2400">
                <a:latin typeface="Gill Sans"/>
                <a:ea typeface="Gill Sans"/>
                <a:cs typeface="Gill Sans"/>
                <a:sym typeface="Gill Sans"/>
              </a:rPr>
              <a:t> A website for a children's toy store might use bright colors and playful fonts, while a law firm's website would use more subdued colors and professional fonts.</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sp>
        <p:nvSpPr>
          <p:cNvPr id="746" name="Google Shape;746;p106"/>
          <p:cNvSpPr txBox="1"/>
          <p:nvPr>
            <p:ph type="title"/>
          </p:nvPr>
        </p:nvSpPr>
        <p:spPr>
          <a:xfrm>
            <a:off x="1404205" y="0"/>
            <a:ext cx="8911687" cy="128089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3F3F3F"/>
              </a:buClr>
              <a:buSzPct val="100000"/>
              <a:buFont typeface="Gill Sans"/>
              <a:buNone/>
            </a:pPr>
            <a:r>
              <a:rPr lang="en-IN" sz="3300">
                <a:solidFill>
                  <a:srgbClr val="3F3F3F"/>
                </a:solidFill>
                <a:latin typeface="Gill Sans"/>
                <a:ea typeface="Gill Sans"/>
                <a:cs typeface="Gill Sans"/>
                <a:sym typeface="Gill Sans"/>
              </a:rPr>
              <a:t>Visual Style in Web Page Design</a:t>
            </a:r>
            <a:br>
              <a:rPr lang="en-IN"/>
            </a:br>
            <a:br>
              <a:rPr lang="en-IN"/>
            </a:br>
            <a:endParaRPr>
              <a:latin typeface="Gill Sans"/>
              <a:ea typeface="Gill Sans"/>
              <a:cs typeface="Gill Sans"/>
              <a:sym typeface="Gill Sans"/>
            </a:endParaRPr>
          </a:p>
        </p:txBody>
      </p:sp>
      <p:sp>
        <p:nvSpPr>
          <p:cNvPr id="747" name="Google Shape;747;p106"/>
          <p:cNvSpPr txBox="1"/>
          <p:nvPr>
            <p:ph idx="1" type="body"/>
          </p:nvPr>
        </p:nvSpPr>
        <p:spPr>
          <a:xfrm>
            <a:off x="940526" y="666206"/>
            <a:ext cx="10972800" cy="6074228"/>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SzPts val="2800"/>
              <a:buChar char="🠶"/>
            </a:pPr>
            <a:r>
              <a:rPr b="1" lang="en-IN" sz="2800">
                <a:latin typeface="Gill Sans"/>
                <a:ea typeface="Gill Sans"/>
                <a:cs typeface="Gill Sans"/>
                <a:sym typeface="Gill Sans"/>
              </a:rPr>
              <a:t>Elements of Visual Style:</a:t>
            </a:r>
            <a:endParaRPr sz="2800">
              <a:latin typeface="Gill Sans"/>
              <a:ea typeface="Gill Sans"/>
              <a:cs typeface="Gill Sans"/>
              <a:sym typeface="Gill Sans"/>
            </a:endParaRPr>
          </a:p>
          <a:p>
            <a:pPr indent="-342900" lvl="0" marL="342900" rtl="0" algn="l">
              <a:spcBef>
                <a:spcPts val="1000"/>
              </a:spcBef>
              <a:spcAft>
                <a:spcPts val="0"/>
              </a:spcAft>
              <a:buSzPts val="2800"/>
              <a:buFont typeface="Arial"/>
              <a:buChar char="•"/>
            </a:pPr>
            <a:r>
              <a:rPr b="1" lang="en-IN" sz="2800">
                <a:latin typeface="Gill Sans"/>
                <a:ea typeface="Gill Sans"/>
                <a:cs typeface="Gill Sans"/>
                <a:sym typeface="Gill Sans"/>
              </a:rPr>
              <a:t>Color Scheme:</a:t>
            </a:r>
            <a:endParaRPr sz="2800">
              <a:latin typeface="Gill Sans"/>
              <a:ea typeface="Gill Sans"/>
              <a:cs typeface="Gill Sans"/>
              <a:sym typeface="Gill Sans"/>
            </a:endParaRPr>
          </a:p>
          <a:p>
            <a:pPr indent="-285750" lvl="1" marL="742950" rtl="0" algn="l">
              <a:spcBef>
                <a:spcPts val="1000"/>
              </a:spcBef>
              <a:spcAft>
                <a:spcPts val="0"/>
              </a:spcAft>
              <a:buSzPts val="2400"/>
              <a:buFont typeface="Arial"/>
              <a:buChar char="•"/>
            </a:pPr>
            <a:r>
              <a:rPr lang="en-IN" sz="2400">
                <a:latin typeface="Gill Sans"/>
                <a:ea typeface="Gill Sans"/>
                <a:cs typeface="Gill Sans"/>
                <a:sym typeface="Gill Sans"/>
              </a:rPr>
              <a:t>Use a consistent color palette across all pages. This reinforces the site's identity.</a:t>
            </a:r>
            <a:endParaRPr/>
          </a:p>
          <a:p>
            <a:pPr indent="-285750" lvl="1" marL="742950" rtl="0" algn="l">
              <a:spcBef>
                <a:spcPts val="1000"/>
              </a:spcBef>
              <a:spcAft>
                <a:spcPts val="0"/>
              </a:spcAft>
              <a:buSzPts val="2400"/>
              <a:buFont typeface="Arial"/>
              <a:buChar char="•"/>
            </a:pPr>
            <a:r>
              <a:rPr b="1" lang="en-IN" sz="2400">
                <a:latin typeface="Gill Sans"/>
                <a:ea typeface="Gill Sans"/>
                <a:cs typeface="Gill Sans"/>
                <a:sym typeface="Gill Sans"/>
              </a:rPr>
              <a:t>Example:</a:t>
            </a:r>
            <a:r>
              <a:rPr lang="en-IN" sz="2400">
                <a:latin typeface="Gill Sans"/>
                <a:ea typeface="Gill Sans"/>
                <a:cs typeface="Gill Sans"/>
                <a:sym typeface="Gill Sans"/>
              </a:rPr>
              <a:t> If a website uses blue and white as its main colors, these should be the dominant colors on every page.</a:t>
            </a:r>
            <a:endParaRPr/>
          </a:p>
          <a:p>
            <a:pPr indent="-342900" lvl="0" marL="342900" rtl="0" algn="l">
              <a:spcBef>
                <a:spcPts val="1000"/>
              </a:spcBef>
              <a:spcAft>
                <a:spcPts val="0"/>
              </a:spcAft>
              <a:buSzPts val="2800"/>
              <a:buFont typeface="Arial"/>
              <a:buChar char="•"/>
            </a:pPr>
            <a:r>
              <a:rPr b="1" lang="en-IN" sz="2800">
                <a:latin typeface="Gill Sans"/>
                <a:ea typeface="Gill Sans"/>
                <a:cs typeface="Gill Sans"/>
                <a:sym typeface="Gill Sans"/>
              </a:rPr>
              <a:t>Typography:</a:t>
            </a:r>
            <a:endParaRPr sz="2800">
              <a:latin typeface="Gill Sans"/>
              <a:ea typeface="Gill Sans"/>
              <a:cs typeface="Gill Sans"/>
              <a:sym typeface="Gill Sans"/>
            </a:endParaRPr>
          </a:p>
          <a:p>
            <a:pPr indent="-285750" lvl="1" marL="742950" rtl="0" algn="l">
              <a:spcBef>
                <a:spcPts val="1000"/>
              </a:spcBef>
              <a:spcAft>
                <a:spcPts val="0"/>
              </a:spcAft>
              <a:buSzPts val="2400"/>
              <a:buFont typeface="Arial"/>
              <a:buChar char="•"/>
            </a:pPr>
            <a:r>
              <a:rPr lang="en-IN" sz="2400">
                <a:latin typeface="Gill Sans"/>
                <a:ea typeface="Gill Sans"/>
                <a:cs typeface="Gill Sans"/>
                <a:sym typeface="Gill Sans"/>
              </a:rPr>
              <a:t>Use the same fonts for headings, subheadings, and body text throughout the site.</a:t>
            </a:r>
            <a:endParaRPr/>
          </a:p>
          <a:p>
            <a:pPr indent="-285750" lvl="1" marL="742950" rtl="0" algn="l">
              <a:spcBef>
                <a:spcPts val="1000"/>
              </a:spcBef>
              <a:spcAft>
                <a:spcPts val="0"/>
              </a:spcAft>
              <a:buSzPts val="2400"/>
              <a:buFont typeface="Arial"/>
              <a:buChar char="•"/>
            </a:pPr>
            <a:r>
              <a:rPr b="1" lang="en-IN" sz="2400">
                <a:latin typeface="Gill Sans"/>
                <a:ea typeface="Gill Sans"/>
                <a:cs typeface="Gill Sans"/>
                <a:sym typeface="Gill Sans"/>
              </a:rPr>
              <a:t>Example:</a:t>
            </a:r>
            <a:r>
              <a:rPr lang="en-IN" sz="2400">
                <a:latin typeface="Gill Sans"/>
                <a:ea typeface="Gill Sans"/>
                <a:cs typeface="Gill Sans"/>
                <a:sym typeface="Gill Sans"/>
              </a:rPr>
              <a:t> If the main font for text is Arial, use Arial consistently instead of switching to other fonts randomly.</a:t>
            </a:r>
            <a:endParaRPr/>
          </a:p>
          <a:p>
            <a:pPr indent="-342900" lvl="0" marL="342900" rtl="0" algn="l">
              <a:spcBef>
                <a:spcPts val="1000"/>
              </a:spcBef>
              <a:spcAft>
                <a:spcPts val="0"/>
              </a:spcAft>
              <a:buSzPts val="2800"/>
              <a:buFont typeface="Arial"/>
              <a:buChar char="•"/>
            </a:pPr>
            <a:r>
              <a:rPr b="1" lang="en-IN" sz="2800">
                <a:latin typeface="Gill Sans"/>
                <a:ea typeface="Gill Sans"/>
                <a:cs typeface="Gill Sans"/>
                <a:sym typeface="Gill Sans"/>
              </a:rPr>
              <a:t>Graphics and Layout:</a:t>
            </a:r>
            <a:endParaRPr sz="2800">
              <a:latin typeface="Gill Sans"/>
              <a:ea typeface="Gill Sans"/>
              <a:cs typeface="Gill Sans"/>
              <a:sym typeface="Gill Sans"/>
            </a:endParaRPr>
          </a:p>
          <a:p>
            <a:pPr indent="-285750" lvl="1" marL="742950" rtl="0" algn="l">
              <a:spcBef>
                <a:spcPts val="1000"/>
              </a:spcBef>
              <a:spcAft>
                <a:spcPts val="0"/>
              </a:spcAft>
              <a:buSzPts val="2400"/>
              <a:buFont typeface="Arial"/>
              <a:buChar char="•"/>
            </a:pPr>
            <a:r>
              <a:rPr lang="en-IN" sz="2400">
                <a:latin typeface="Gill Sans"/>
                <a:ea typeface="Gill Sans"/>
                <a:cs typeface="Gill Sans"/>
                <a:sym typeface="Gill Sans"/>
              </a:rPr>
              <a:t>Maintain a consistent style for images, icons, and the arrangement of elements on the page.</a:t>
            </a:r>
            <a:endParaRPr/>
          </a:p>
          <a:p>
            <a:pPr indent="-285750" lvl="1" marL="742950" rtl="0" algn="l">
              <a:spcBef>
                <a:spcPts val="1000"/>
              </a:spcBef>
              <a:spcAft>
                <a:spcPts val="0"/>
              </a:spcAft>
              <a:buSzPts val="2400"/>
              <a:buFont typeface="Arial"/>
              <a:buChar char="•"/>
            </a:pPr>
            <a:r>
              <a:rPr b="1" lang="en-IN" sz="2400">
                <a:latin typeface="Gill Sans"/>
                <a:ea typeface="Gill Sans"/>
                <a:cs typeface="Gill Sans"/>
                <a:sym typeface="Gill Sans"/>
              </a:rPr>
              <a:t>Example:</a:t>
            </a:r>
            <a:r>
              <a:rPr lang="en-IN" sz="2400">
                <a:latin typeface="Gill Sans"/>
                <a:ea typeface="Gill Sans"/>
                <a:cs typeface="Gill Sans"/>
                <a:sym typeface="Gill Sans"/>
              </a:rPr>
              <a:t> If images have rounded corners and a certain border style, apply this to all images on the site.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6"/>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b="0" lang="en-IN">
                <a:latin typeface="Gill Sans"/>
                <a:ea typeface="Gill Sans"/>
                <a:cs typeface="Gill Sans"/>
                <a:sym typeface="Gill Sans"/>
              </a:rPr>
              <a:t>Consistency</a:t>
            </a:r>
            <a:endParaRPr/>
          </a:p>
        </p:txBody>
      </p:sp>
      <p:sp>
        <p:nvSpPr>
          <p:cNvPr id="218" name="Google Shape;218;p26"/>
          <p:cNvSpPr txBox="1"/>
          <p:nvPr>
            <p:ph idx="1" type="body"/>
          </p:nvPr>
        </p:nvSpPr>
        <p:spPr>
          <a:xfrm>
            <a:off x="2589212" y="2133600"/>
            <a:ext cx="8915400" cy="47244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800"/>
              <a:buChar char="🠶"/>
            </a:pPr>
            <a:r>
              <a:rPr b="1" lang="en-IN" sz="2800"/>
              <a:t>Real-World Consistency:</a:t>
            </a:r>
            <a:endParaRPr sz="2800"/>
          </a:p>
          <a:p>
            <a:pPr indent="-342900" lvl="0" marL="342900" rtl="0" algn="l">
              <a:spcBef>
                <a:spcPts val="1000"/>
              </a:spcBef>
              <a:spcAft>
                <a:spcPts val="0"/>
              </a:spcAft>
              <a:buSzPts val="2800"/>
              <a:buFont typeface="Arial"/>
              <a:buChar char="•"/>
            </a:pPr>
            <a:r>
              <a:rPr lang="en-IN" sz="2800"/>
              <a:t>The design should reflect users' real-world experiences, expectations, work conventions, and cultural conventions.</a:t>
            </a:r>
            <a:endParaRPr/>
          </a:p>
          <a:p>
            <a:pPr indent="-342900" lvl="0" marL="342900" rtl="0" algn="l">
              <a:spcBef>
                <a:spcPts val="1000"/>
              </a:spcBef>
              <a:spcAft>
                <a:spcPts val="0"/>
              </a:spcAft>
              <a:buSzPts val="2800"/>
              <a:buFont typeface="Arial"/>
              <a:buChar char="•"/>
            </a:pPr>
            <a:r>
              <a:rPr lang="en-IN" sz="2800"/>
              <a:t>Example: A trash icon for deleting items reflects the real-world experience of throwing away trash.</a:t>
            </a:r>
            <a:endParaRPr/>
          </a:p>
          <a:p>
            <a:pPr indent="-228600" lvl="0" marL="342900" rtl="0" algn="l">
              <a:spcBef>
                <a:spcPts val="1000"/>
              </a:spcBef>
              <a:spcAft>
                <a:spcPts val="0"/>
              </a:spcAft>
              <a:buSzPts val="1800"/>
              <a:buNone/>
            </a:pPr>
            <a:r>
              <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1" name="Shape 751"/>
        <p:cNvGrpSpPr/>
        <p:nvPr/>
      </p:nvGrpSpPr>
      <p:grpSpPr>
        <a:xfrm>
          <a:off x="0" y="0"/>
          <a:ext cx="0" cy="0"/>
          <a:chOff x="0" y="0"/>
          <a:chExt cx="0" cy="0"/>
        </a:xfrm>
      </p:grpSpPr>
      <p:sp>
        <p:nvSpPr>
          <p:cNvPr id="752" name="Google Shape;752;p107"/>
          <p:cNvSpPr txBox="1"/>
          <p:nvPr>
            <p:ph type="title"/>
          </p:nvPr>
        </p:nvSpPr>
        <p:spPr>
          <a:xfrm>
            <a:off x="1404205" y="0"/>
            <a:ext cx="8911687" cy="128089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3F3F3F"/>
              </a:buClr>
              <a:buSzPct val="100000"/>
              <a:buFont typeface="Gill Sans"/>
              <a:buNone/>
            </a:pPr>
            <a:r>
              <a:rPr lang="en-IN" sz="3300">
                <a:solidFill>
                  <a:srgbClr val="3F3F3F"/>
                </a:solidFill>
                <a:latin typeface="Gill Sans"/>
                <a:ea typeface="Gill Sans"/>
                <a:cs typeface="Gill Sans"/>
                <a:sym typeface="Gill Sans"/>
              </a:rPr>
              <a:t>Visual Style in Web Page Design</a:t>
            </a:r>
            <a:br>
              <a:rPr lang="en-IN"/>
            </a:br>
            <a:br>
              <a:rPr lang="en-IN"/>
            </a:br>
            <a:endParaRPr>
              <a:latin typeface="Gill Sans"/>
              <a:ea typeface="Gill Sans"/>
              <a:cs typeface="Gill Sans"/>
              <a:sym typeface="Gill Sans"/>
            </a:endParaRPr>
          </a:p>
        </p:txBody>
      </p:sp>
      <p:sp>
        <p:nvSpPr>
          <p:cNvPr id="753" name="Google Shape;753;p107"/>
          <p:cNvSpPr txBox="1"/>
          <p:nvPr>
            <p:ph idx="1" type="body"/>
          </p:nvPr>
        </p:nvSpPr>
        <p:spPr>
          <a:xfrm>
            <a:off x="744583" y="640445"/>
            <a:ext cx="10972800" cy="6074228"/>
          </a:xfrm>
          <a:prstGeom prst="rect">
            <a:avLst/>
          </a:prstGeom>
          <a:noFill/>
          <a:ln>
            <a:noFill/>
          </a:ln>
        </p:spPr>
        <p:txBody>
          <a:bodyPr anchorCtr="0" anchor="t" bIns="45700" lIns="91425" spcFirstLastPara="1" rIns="91425" wrap="square" tIns="45700">
            <a:normAutofit/>
          </a:bodyPr>
          <a:lstStyle/>
          <a:p>
            <a:pPr indent="-342900" lvl="0" marL="342900" rtl="0" algn="just">
              <a:spcBef>
                <a:spcPts val="0"/>
              </a:spcBef>
              <a:spcAft>
                <a:spcPts val="0"/>
              </a:spcAft>
              <a:buSzPts val="2800"/>
              <a:buChar char="🠶"/>
            </a:pPr>
            <a:r>
              <a:rPr b="1" lang="en-IN" sz="2800">
                <a:latin typeface="Gill Sans"/>
                <a:ea typeface="Gill Sans"/>
                <a:cs typeface="Gill Sans"/>
                <a:sym typeface="Gill Sans"/>
              </a:rPr>
              <a:t>Benefits of Consistency:</a:t>
            </a:r>
            <a:endParaRPr sz="2800">
              <a:latin typeface="Gill Sans"/>
              <a:ea typeface="Gill Sans"/>
              <a:cs typeface="Gill Sans"/>
              <a:sym typeface="Gill Sans"/>
            </a:endParaRPr>
          </a:p>
          <a:p>
            <a:pPr indent="-342900" lvl="0" marL="342900" rtl="0" algn="just">
              <a:spcBef>
                <a:spcPts val="1000"/>
              </a:spcBef>
              <a:spcAft>
                <a:spcPts val="0"/>
              </a:spcAft>
              <a:buSzPts val="2800"/>
              <a:buFont typeface="Arial"/>
              <a:buChar char="•"/>
            </a:pPr>
            <a:r>
              <a:rPr b="1" lang="en-IN" sz="2800">
                <a:latin typeface="Gill Sans"/>
                <a:ea typeface="Gill Sans"/>
                <a:cs typeface="Gill Sans"/>
                <a:sym typeface="Gill Sans"/>
              </a:rPr>
              <a:t>Enhanced Navigation:</a:t>
            </a:r>
            <a:endParaRPr sz="2800">
              <a:latin typeface="Gill Sans"/>
              <a:ea typeface="Gill Sans"/>
              <a:cs typeface="Gill Sans"/>
              <a:sym typeface="Gill Sans"/>
            </a:endParaRPr>
          </a:p>
          <a:p>
            <a:pPr indent="-285750" lvl="1" marL="742950" rtl="0" algn="just">
              <a:spcBef>
                <a:spcPts val="1000"/>
              </a:spcBef>
              <a:spcAft>
                <a:spcPts val="0"/>
              </a:spcAft>
              <a:buSzPts val="2400"/>
              <a:buFont typeface="Arial"/>
              <a:buChar char="•"/>
            </a:pPr>
            <a:r>
              <a:rPr lang="en-IN" sz="2400">
                <a:latin typeface="Gill Sans"/>
                <a:ea typeface="Gill Sans"/>
                <a:cs typeface="Gill Sans"/>
                <a:sym typeface="Gill Sans"/>
              </a:rPr>
              <a:t>Users can navigate more easily when the design elements are predictable and consistent.</a:t>
            </a:r>
            <a:endParaRPr/>
          </a:p>
          <a:p>
            <a:pPr indent="-285750" lvl="1" marL="742950" rtl="0" algn="just">
              <a:spcBef>
                <a:spcPts val="1000"/>
              </a:spcBef>
              <a:spcAft>
                <a:spcPts val="0"/>
              </a:spcAft>
              <a:buSzPts val="2400"/>
              <a:buFont typeface="Arial"/>
              <a:buChar char="•"/>
            </a:pPr>
            <a:r>
              <a:rPr b="1" lang="en-IN" sz="2400">
                <a:latin typeface="Gill Sans"/>
                <a:ea typeface="Gill Sans"/>
                <a:cs typeface="Gill Sans"/>
                <a:sym typeface="Gill Sans"/>
              </a:rPr>
              <a:t>Example:</a:t>
            </a:r>
            <a:r>
              <a:rPr lang="en-IN" sz="2400">
                <a:latin typeface="Gill Sans"/>
                <a:ea typeface="Gill Sans"/>
                <a:cs typeface="Gill Sans"/>
                <a:sym typeface="Gill Sans"/>
              </a:rPr>
              <a:t> If the navigation bar is always at the top of the page, users will know where to find it on every page.</a:t>
            </a:r>
            <a:endParaRPr/>
          </a:p>
          <a:p>
            <a:pPr indent="-342900" lvl="0" marL="342900" rtl="0" algn="just">
              <a:spcBef>
                <a:spcPts val="1000"/>
              </a:spcBef>
              <a:spcAft>
                <a:spcPts val="0"/>
              </a:spcAft>
              <a:buSzPts val="2800"/>
              <a:buFont typeface="Arial"/>
              <a:buChar char="•"/>
            </a:pPr>
            <a:r>
              <a:rPr b="1" lang="en-IN" sz="2800">
                <a:latin typeface="Gill Sans"/>
                <a:ea typeface="Gill Sans"/>
                <a:cs typeface="Gill Sans"/>
                <a:sym typeface="Gill Sans"/>
              </a:rPr>
              <a:t>Increased Comfort and Familiarity:</a:t>
            </a:r>
            <a:endParaRPr sz="2800">
              <a:latin typeface="Gill Sans"/>
              <a:ea typeface="Gill Sans"/>
              <a:cs typeface="Gill Sans"/>
              <a:sym typeface="Gill Sans"/>
            </a:endParaRPr>
          </a:p>
          <a:p>
            <a:pPr indent="-285750" lvl="1" marL="742950" rtl="0" algn="just">
              <a:spcBef>
                <a:spcPts val="1000"/>
              </a:spcBef>
              <a:spcAft>
                <a:spcPts val="0"/>
              </a:spcAft>
              <a:buSzPts val="2400"/>
              <a:buFont typeface="Arial"/>
              <a:buChar char="•"/>
            </a:pPr>
            <a:r>
              <a:rPr lang="en-IN" sz="2400">
                <a:latin typeface="Gill Sans"/>
                <a:ea typeface="Gill Sans"/>
                <a:cs typeface="Gill Sans"/>
                <a:sym typeface="Gill Sans"/>
              </a:rPr>
              <a:t>Consistent design helps users feel at ease and confident they are still within the same website.</a:t>
            </a:r>
            <a:endParaRPr/>
          </a:p>
          <a:p>
            <a:pPr indent="-285750" lvl="1" marL="742950" rtl="0" algn="just">
              <a:spcBef>
                <a:spcPts val="1000"/>
              </a:spcBef>
              <a:spcAft>
                <a:spcPts val="0"/>
              </a:spcAft>
              <a:buSzPts val="2400"/>
              <a:buFont typeface="Arial"/>
              <a:buChar char="•"/>
            </a:pPr>
            <a:r>
              <a:rPr b="1" lang="en-IN" sz="2400">
                <a:latin typeface="Gill Sans"/>
                <a:ea typeface="Gill Sans"/>
                <a:cs typeface="Gill Sans"/>
                <a:sym typeface="Gill Sans"/>
              </a:rPr>
              <a:t>Example:</a:t>
            </a:r>
            <a:r>
              <a:rPr lang="en-IN" sz="2400">
                <a:latin typeface="Gill Sans"/>
                <a:ea typeface="Gill Sans"/>
                <a:cs typeface="Gill Sans"/>
                <a:sym typeface="Gill Sans"/>
              </a:rPr>
              <a:t> Similar button styles and placement make it easier for users to interact with the site.</a:t>
            </a:r>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sp>
        <p:nvSpPr>
          <p:cNvPr id="758" name="Google Shape;758;p108"/>
          <p:cNvSpPr txBox="1"/>
          <p:nvPr>
            <p:ph type="title"/>
          </p:nvPr>
        </p:nvSpPr>
        <p:spPr>
          <a:xfrm>
            <a:off x="1640156" y="306333"/>
            <a:ext cx="8911687" cy="128089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br>
              <a:rPr lang="en-IN"/>
            </a:br>
            <a:br>
              <a:rPr lang="en-IN"/>
            </a:br>
            <a:endParaRPr>
              <a:latin typeface="Gill Sans"/>
              <a:ea typeface="Gill Sans"/>
              <a:cs typeface="Gill Sans"/>
              <a:sym typeface="Gill Sans"/>
            </a:endParaRPr>
          </a:p>
        </p:txBody>
      </p:sp>
      <p:sp>
        <p:nvSpPr>
          <p:cNvPr id="759" name="Google Shape;759;p108"/>
          <p:cNvSpPr txBox="1"/>
          <p:nvPr>
            <p:ph idx="1" type="body"/>
          </p:nvPr>
        </p:nvSpPr>
        <p:spPr>
          <a:xfrm>
            <a:off x="875211" y="306333"/>
            <a:ext cx="10707778" cy="5728342"/>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000"/>
              <a:buChar char="🠶"/>
            </a:pPr>
            <a:r>
              <a:rPr b="1" lang="en-IN" sz="2000">
                <a:latin typeface="Gill Sans"/>
                <a:ea typeface="Gill Sans"/>
                <a:cs typeface="Gill Sans"/>
                <a:sym typeface="Gill Sans"/>
              </a:rPr>
              <a:t>Example </a:t>
            </a:r>
            <a:r>
              <a:rPr lang="en-IN" sz="2000">
                <a:latin typeface="Gill Sans"/>
                <a:ea typeface="Gill Sans"/>
                <a:cs typeface="Gill Sans"/>
                <a:sym typeface="Gill Sans"/>
              </a:rPr>
              <a:t>Imagine you're designing a website for a local bakery. Here's how you would apply these principles:</a:t>
            </a:r>
            <a:endParaRPr/>
          </a:p>
          <a:p>
            <a:pPr indent="-342900" lvl="0" marL="342900" rtl="0" algn="l">
              <a:spcBef>
                <a:spcPts val="1000"/>
              </a:spcBef>
              <a:spcAft>
                <a:spcPts val="0"/>
              </a:spcAft>
              <a:buSzPts val="2000"/>
              <a:buFont typeface="Arial"/>
              <a:buChar char="•"/>
            </a:pPr>
            <a:r>
              <a:rPr b="1" lang="en-IN" sz="2000">
                <a:latin typeface="Gill Sans"/>
                <a:ea typeface="Gill Sans"/>
                <a:cs typeface="Gill Sans"/>
                <a:sym typeface="Gill Sans"/>
              </a:rPr>
              <a:t>Owner’s Goals:</a:t>
            </a:r>
            <a:r>
              <a:rPr lang="en-IN" sz="2000">
                <a:latin typeface="Gill Sans"/>
                <a:ea typeface="Gill Sans"/>
                <a:cs typeface="Gill Sans"/>
                <a:sym typeface="Gill Sans"/>
              </a:rPr>
              <a:t> The bakery wants to showcase its products and attract more customers.</a:t>
            </a:r>
            <a:endParaRPr/>
          </a:p>
          <a:p>
            <a:pPr indent="-342900" lvl="0" marL="342900" rtl="0" algn="l">
              <a:spcBef>
                <a:spcPts val="1000"/>
              </a:spcBef>
              <a:spcAft>
                <a:spcPts val="0"/>
              </a:spcAft>
              <a:buSzPts val="2000"/>
              <a:buFont typeface="Arial"/>
              <a:buChar char="•"/>
            </a:pPr>
            <a:r>
              <a:rPr b="1" lang="en-IN" sz="2000">
                <a:latin typeface="Gill Sans"/>
                <a:ea typeface="Gill Sans"/>
                <a:cs typeface="Gill Sans"/>
                <a:sym typeface="Gill Sans"/>
              </a:rPr>
              <a:t>User Profile:</a:t>
            </a:r>
            <a:r>
              <a:rPr lang="en-IN" sz="2000">
                <a:latin typeface="Gill Sans"/>
                <a:ea typeface="Gill Sans"/>
                <a:cs typeface="Gill Sans"/>
                <a:sym typeface="Gill Sans"/>
              </a:rPr>
              <a:t> Most visitors are young adults and families who enjoy fresh, homemade baked goods.</a:t>
            </a:r>
            <a:endParaRPr/>
          </a:p>
          <a:p>
            <a:pPr indent="-342900" lvl="0" marL="342900" rtl="0" algn="l">
              <a:spcBef>
                <a:spcPts val="1000"/>
              </a:spcBef>
              <a:spcAft>
                <a:spcPts val="0"/>
              </a:spcAft>
              <a:buSzPts val="2000"/>
              <a:buFont typeface="Arial"/>
              <a:buChar char="•"/>
            </a:pPr>
            <a:r>
              <a:rPr b="1" lang="en-IN" sz="2000">
                <a:latin typeface="Gill Sans"/>
                <a:ea typeface="Gill Sans"/>
                <a:cs typeface="Gill Sans"/>
                <a:sym typeface="Gill Sans"/>
              </a:rPr>
              <a:t>Visual Style:</a:t>
            </a:r>
            <a:endParaRPr sz="2000">
              <a:latin typeface="Gill Sans"/>
              <a:ea typeface="Gill Sans"/>
              <a:cs typeface="Gill Sans"/>
              <a:sym typeface="Gill Sans"/>
            </a:endParaRPr>
          </a:p>
          <a:p>
            <a:pPr indent="-285750" lvl="1" marL="742950" rtl="0" algn="l">
              <a:spcBef>
                <a:spcPts val="1000"/>
              </a:spcBef>
              <a:spcAft>
                <a:spcPts val="0"/>
              </a:spcAft>
              <a:buSzPts val="2000"/>
              <a:buFont typeface="Arial"/>
              <a:buChar char="•"/>
            </a:pPr>
            <a:r>
              <a:rPr b="1" lang="en-IN" sz="2000">
                <a:latin typeface="Gill Sans"/>
                <a:ea typeface="Gill Sans"/>
                <a:cs typeface="Gill Sans"/>
                <a:sym typeface="Gill Sans"/>
              </a:rPr>
              <a:t>Colors:</a:t>
            </a:r>
            <a:r>
              <a:rPr lang="en-IN" sz="2000">
                <a:latin typeface="Gill Sans"/>
                <a:ea typeface="Gill Sans"/>
                <a:cs typeface="Gill Sans"/>
                <a:sym typeface="Gill Sans"/>
              </a:rPr>
              <a:t> Use warm, inviting colors like light brown, cream, and pastel shades.</a:t>
            </a:r>
            <a:endParaRPr/>
          </a:p>
          <a:p>
            <a:pPr indent="-285750" lvl="1" marL="742950" rtl="0" algn="l">
              <a:spcBef>
                <a:spcPts val="1000"/>
              </a:spcBef>
              <a:spcAft>
                <a:spcPts val="0"/>
              </a:spcAft>
              <a:buSzPts val="2000"/>
              <a:buFont typeface="Arial"/>
              <a:buChar char="•"/>
            </a:pPr>
            <a:r>
              <a:rPr b="1" lang="en-IN" sz="2000">
                <a:latin typeface="Gill Sans"/>
                <a:ea typeface="Gill Sans"/>
                <a:cs typeface="Gill Sans"/>
                <a:sym typeface="Gill Sans"/>
              </a:rPr>
              <a:t>Fonts:</a:t>
            </a:r>
            <a:r>
              <a:rPr lang="en-IN" sz="2000">
                <a:latin typeface="Gill Sans"/>
                <a:ea typeface="Gill Sans"/>
                <a:cs typeface="Gill Sans"/>
                <a:sym typeface="Gill Sans"/>
              </a:rPr>
              <a:t> Choose friendly, easy-to-read fonts for headings and body text.</a:t>
            </a:r>
            <a:endParaRPr/>
          </a:p>
          <a:p>
            <a:pPr indent="-285750" lvl="1" marL="742950" rtl="0" algn="l">
              <a:spcBef>
                <a:spcPts val="1000"/>
              </a:spcBef>
              <a:spcAft>
                <a:spcPts val="0"/>
              </a:spcAft>
              <a:buSzPts val="2000"/>
              <a:buFont typeface="Arial"/>
              <a:buChar char="•"/>
            </a:pPr>
            <a:r>
              <a:rPr b="1" lang="en-IN" sz="2000">
                <a:latin typeface="Gill Sans"/>
                <a:ea typeface="Gill Sans"/>
                <a:cs typeface="Gill Sans"/>
                <a:sym typeface="Gill Sans"/>
              </a:rPr>
              <a:t>Graphics:</a:t>
            </a:r>
            <a:r>
              <a:rPr lang="en-IN" sz="2000">
                <a:latin typeface="Gill Sans"/>
                <a:ea typeface="Gill Sans"/>
                <a:cs typeface="Gill Sans"/>
                <a:sym typeface="Gill Sans"/>
              </a:rPr>
              <a:t> Use high-quality images of baked goods with a consistent style, such as soft lighting and rounded corners.</a:t>
            </a:r>
            <a:endParaRPr/>
          </a:p>
          <a:p>
            <a:pPr indent="-285750" lvl="1" marL="742950" rtl="0" algn="l">
              <a:spcBef>
                <a:spcPts val="1000"/>
              </a:spcBef>
              <a:spcAft>
                <a:spcPts val="0"/>
              </a:spcAft>
              <a:buSzPts val="2000"/>
              <a:buFont typeface="Arial"/>
              <a:buChar char="•"/>
            </a:pPr>
            <a:r>
              <a:rPr b="1" lang="en-IN" sz="2000">
                <a:latin typeface="Gill Sans"/>
                <a:ea typeface="Gill Sans"/>
                <a:cs typeface="Gill Sans"/>
                <a:sym typeface="Gill Sans"/>
              </a:rPr>
              <a:t>Layout:</a:t>
            </a:r>
            <a:r>
              <a:rPr lang="en-IN" sz="2000">
                <a:latin typeface="Gill Sans"/>
                <a:ea typeface="Gill Sans"/>
                <a:cs typeface="Gill Sans"/>
                <a:sym typeface="Gill Sans"/>
              </a:rPr>
              <a:t> Keep the layout simple and clean, with a clear navigation bar at the top and featured products on the homepage.</a:t>
            </a:r>
            <a:endParaRPr/>
          </a:p>
          <a:p>
            <a:pPr indent="-215900" lvl="0" marL="342900" rtl="0" algn="l">
              <a:spcBef>
                <a:spcPts val="1000"/>
              </a:spcBef>
              <a:spcAft>
                <a:spcPts val="0"/>
              </a:spcAft>
              <a:buSzPts val="2000"/>
              <a:buNone/>
            </a:pPr>
            <a:r>
              <a:t/>
            </a:r>
            <a:endParaRPr sz="2000">
              <a:latin typeface="Gill Sans"/>
              <a:ea typeface="Gill Sans"/>
              <a:cs typeface="Gill Sans"/>
              <a:sym typeface="Gill Sans"/>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3" name="Shape 763"/>
        <p:cNvGrpSpPr/>
        <p:nvPr/>
      </p:nvGrpSpPr>
      <p:grpSpPr>
        <a:xfrm>
          <a:off x="0" y="0"/>
          <a:ext cx="0" cy="0"/>
          <a:chOff x="0" y="0"/>
          <a:chExt cx="0" cy="0"/>
        </a:xfrm>
      </p:grpSpPr>
      <p:sp>
        <p:nvSpPr>
          <p:cNvPr id="764" name="Google Shape;764;p109"/>
          <p:cNvSpPr txBox="1"/>
          <p:nvPr>
            <p:ph type="title"/>
          </p:nvPr>
        </p:nvSpPr>
        <p:spPr>
          <a:xfrm>
            <a:off x="1201783" y="0"/>
            <a:ext cx="8911687" cy="128089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Gill Sans"/>
              <a:buNone/>
            </a:pPr>
            <a:r>
              <a:rPr b="0" lang="en-IN" sz="3200">
                <a:latin typeface="Gill Sans"/>
                <a:ea typeface="Gill Sans"/>
                <a:cs typeface="Gill Sans"/>
                <a:sym typeface="Gill Sans"/>
              </a:rPr>
              <a:t>3.5 Presenting Information Simply and Meaningfully </a:t>
            </a:r>
            <a:br>
              <a:rPr lang="en-IN" sz="5400">
                <a:latin typeface="Gill Sans"/>
                <a:ea typeface="Gill Sans"/>
                <a:cs typeface="Gill Sans"/>
                <a:sym typeface="Gill Sans"/>
              </a:rPr>
            </a:br>
            <a:endParaRPr sz="5400">
              <a:latin typeface="Gill Sans"/>
              <a:ea typeface="Gill Sans"/>
              <a:cs typeface="Gill Sans"/>
              <a:sym typeface="Gill Sans"/>
            </a:endParaRPr>
          </a:p>
        </p:txBody>
      </p:sp>
      <p:sp>
        <p:nvSpPr>
          <p:cNvPr id="765" name="Google Shape;765;p109"/>
          <p:cNvSpPr txBox="1"/>
          <p:nvPr>
            <p:ph idx="1" type="body"/>
          </p:nvPr>
        </p:nvSpPr>
        <p:spPr>
          <a:xfrm>
            <a:off x="1201783" y="587829"/>
            <a:ext cx="10302829" cy="6374674"/>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400"/>
              <a:buChar char="🠶"/>
            </a:pPr>
            <a:r>
              <a:rPr b="1" lang="en-IN" sz="2400">
                <a:latin typeface="Gill Sans"/>
                <a:ea typeface="Gill Sans"/>
                <a:cs typeface="Gill Sans"/>
                <a:sym typeface="Gill Sans"/>
              </a:rPr>
              <a:t>Legibility: Legibility</a:t>
            </a:r>
            <a:r>
              <a:rPr lang="en-IN" sz="2400">
                <a:latin typeface="Gill Sans"/>
                <a:ea typeface="Gill Sans"/>
                <a:cs typeface="Gill Sans"/>
                <a:sym typeface="Gill Sans"/>
              </a:rPr>
              <a:t> means that text is easily noticeable and distinguishable.</a:t>
            </a:r>
            <a:endParaRPr/>
          </a:p>
          <a:p>
            <a:pPr indent="-285750" lvl="1" marL="742950" rtl="0" algn="l">
              <a:spcBef>
                <a:spcPts val="1000"/>
              </a:spcBef>
              <a:spcAft>
                <a:spcPts val="0"/>
              </a:spcAft>
              <a:buSzPts val="2400"/>
              <a:buFont typeface="Arial"/>
              <a:buChar char="•"/>
            </a:pPr>
            <a:r>
              <a:rPr lang="en-IN" sz="2400">
                <a:latin typeface="Gill Sans"/>
                <a:ea typeface="Gill Sans"/>
                <a:cs typeface="Gill Sans"/>
                <a:sym typeface="Gill Sans"/>
              </a:rPr>
              <a:t>Use readable font styles and sizes.</a:t>
            </a:r>
            <a:endParaRPr/>
          </a:p>
          <a:p>
            <a:pPr indent="-285750" lvl="1" marL="742950" rtl="0" algn="l">
              <a:spcBef>
                <a:spcPts val="1000"/>
              </a:spcBef>
              <a:spcAft>
                <a:spcPts val="0"/>
              </a:spcAft>
              <a:buSzPts val="2400"/>
              <a:buFont typeface="Arial"/>
              <a:buChar char="•"/>
            </a:pPr>
            <a:r>
              <a:rPr lang="en-IN" sz="2400">
                <a:latin typeface="Gill Sans"/>
                <a:ea typeface="Gill Sans"/>
                <a:cs typeface="Gill Sans"/>
                <a:sym typeface="Gill Sans"/>
              </a:rPr>
              <a:t>Ensure high contrast between text and background (e.g., black text on a white background).</a:t>
            </a:r>
            <a:endParaRPr/>
          </a:p>
          <a:p>
            <a:pPr indent="-285750" lvl="1" marL="742950" rtl="0" algn="l">
              <a:spcBef>
                <a:spcPts val="1000"/>
              </a:spcBef>
              <a:spcAft>
                <a:spcPts val="0"/>
              </a:spcAft>
              <a:buSzPts val="2400"/>
              <a:buFont typeface="Arial"/>
              <a:buChar char="•"/>
            </a:pPr>
            <a:r>
              <a:rPr lang="en-IN" sz="2400">
                <a:latin typeface="Gill Sans"/>
                <a:ea typeface="Gill Sans"/>
                <a:cs typeface="Gill Sans"/>
                <a:sym typeface="Gill Sans"/>
              </a:rPr>
              <a:t>Example: Think of reading text on a website versus a printed book. Ensure the website’s text is just as easy to read.</a:t>
            </a:r>
            <a:endParaRPr/>
          </a:p>
          <a:p>
            <a:pPr indent="-342900" lvl="0" marL="342900" rtl="0" algn="l">
              <a:spcBef>
                <a:spcPts val="1000"/>
              </a:spcBef>
              <a:spcAft>
                <a:spcPts val="0"/>
              </a:spcAft>
              <a:buSzPts val="2400"/>
              <a:buChar char="🠶"/>
            </a:pPr>
            <a:r>
              <a:rPr b="1" lang="en-IN" sz="2400">
                <a:latin typeface="Gill Sans"/>
                <a:ea typeface="Gill Sans"/>
                <a:cs typeface="Gill Sans"/>
                <a:sym typeface="Gill Sans"/>
              </a:rPr>
              <a:t>Readability: </a:t>
            </a:r>
            <a:r>
              <a:rPr lang="en-IN" sz="2400">
                <a:latin typeface="Gill Sans"/>
                <a:ea typeface="Gill Sans"/>
                <a:cs typeface="Gill Sans"/>
                <a:sym typeface="Gill Sans"/>
              </a:rPr>
              <a:t>Readability is how easy it is to understand the text.</a:t>
            </a:r>
            <a:endParaRPr/>
          </a:p>
          <a:p>
            <a:pPr indent="-285750" lvl="1" marL="742950" rtl="0" algn="l">
              <a:spcBef>
                <a:spcPts val="1000"/>
              </a:spcBef>
              <a:spcAft>
                <a:spcPts val="0"/>
              </a:spcAft>
              <a:buSzPts val="2400"/>
              <a:buFont typeface="Arial"/>
              <a:buChar char="•"/>
            </a:pPr>
            <a:r>
              <a:rPr lang="en-IN" sz="2400">
                <a:latin typeface="Gill Sans"/>
                <a:ea typeface="Gill Sans"/>
                <a:cs typeface="Gill Sans"/>
                <a:sym typeface="Gill Sans"/>
              </a:rPr>
              <a:t>Use simple and clear language.</a:t>
            </a:r>
            <a:endParaRPr/>
          </a:p>
          <a:p>
            <a:pPr indent="-285750" lvl="1" marL="742950" rtl="0" algn="l">
              <a:spcBef>
                <a:spcPts val="1000"/>
              </a:spcBef>
              <a:spcAft>
                <a:spcPts val="0"/>
              </a:spcAft>
              <a:buSzPts val="2400"/>
              <a:buFont typeface="Arial"/>
              <a:buChar char="•"/>
            </a:pPr>
            <a:r>
              <a:rPr lang="en-IN" sz="2400">
                <a:latin typeface="Gill Sans"/>
                <a:ea typeface="Gill Sans"/>
                <a:cs typeface="Gill Sans"/>
                <a:sym typeface="Gill Sans"/>
              </a:rPr>
              <a:t>Avoid long sentences and complicated words.</a:t>
            </a:r>
            <a:endParaRPr/>
          </a:p>
          <a:p>
            <a:pPr indent="-285750" lvl="1" marL="742950" rtl="0" algn="l">
              <a:spcBef>
                <a:spcPts val="1000"/>
              </a:spcBef>
              <a:spcAft>
                <a:spcPts val="0"/>
              </a:spcAft>
              <a:buSzPts val="2400"/>
              <a:buFont typeface="Arial"/>
              <a:buChar char="•"/>
            </a:pPr>
            <a:r>
              <a:rPr b="1" lang="en-IN" sz="2400">
                <a:latin typeface="Gill Sans"/>
                <a:ea typeface="Gill Sans"/>
                <a:cs typeface="Gill Sans"/>
                <a:sym typeface="Gill Sans"/>
              </a:rPr>
              <a:t>Example:</a:t>
            </a:r>
            <a:r>
              <a:rPr lang="en-IN" sz="2400">
                <a:latin typeface="Gill Sans"/>
                <a:ea typeface="Gill Sans"/>
                <a:cs typeface="Gill Sans"/>
                <a:sym typeface="Gill Sans"/>
              </a:rPr>
              <a:t> Instructions on a cooking website should be straightforward and easy to follow.</a:t>
            </a:r>
            <a:endParaRPr/>
          </a:p>
          <a:p>
            <a:pPr indent="-215900" lvl="0" marL="342900" rtl="0" algn="l">
              <a:spcBef>
                <a:spcPts val="1000"/>
              </a:spcBef>
              <a:spcAft>
                <a:spcPts val="0"/>
              </a:spcAft>
              <a:buSzPts val="2000"/>
              <a:buNone/>
            </a:pPr>
            <a:r>
              <a:t/>
            </a:r>
            <a:endParaRPr sz="2000"/>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p110"/>
          <p:cNvSpPr txBox="1"/>
          <p:nvPr>
            <p:ph type="title"/>
          </p:nvPr>
        </p:nvSpPr>
        <p:spPr>
          <a:xfrm>
            <a:off x="1201783" y="0"/>
            <a:ext cx="8911687" cy="128089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Gill Sans"/>
              <a:buNone/>
            </a:pPr>
            <a:r>
              <a:rPr b="0" lang="en-IN" sz="3200">
                <a:latin typeface="Gill Sans"/>
                <a:ea typeface="Gill Sans"/>
                <a:cs typeface="Gill Sans"/>
                <a:sym typeface="Gill Sans"/>
              </a:rPr>
              <a:t>3.5 Presenting Information Simply and Meaningfully </a:t>
            </a:r>
            <a:br>
              <a:rPr lang="en-IN" sz="5400">
                <a:latin typeface="Gill Sans"/>
                <a:ea typeface="Gill Sans"/>
                <a:cs typeface="Gill Sans"/>
                <a:sym typeface="Gill Sans"/>
              </a:rPr>
            </a:br>
            <a:endParaRPr sz="5400">
              <a:latin typeface="Gill Sans"/>
              <a:ea typeface="Gill Sans"/>
              <a:cs typeface="Gill Sans"/>
              <a:sym typeface="Gill Sans"/>
            </a:endParaRPr>
          </a:p>
        </p:txBody>
      </p:sp>
      <p:sp>
        <p:nvSpPr>
          <p:cNvPr id="771" name="Google Shape;771;p110"/>
          <p:cNvSpPr txBox="1"/>
          <p:nvPr>
            <p:ph idx="1" type="body"/>
          </p:nvPr>
        </p:nvSpPr>
        <p:spPr>
          <a:xfrm>
            <a:off x="944585" y="640445"/>
            <a:ext cx="10302829" cy="6374674"/>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800"/>
              <a:buChar char="🠶"/>
            </a:pPr>
            <a:r>
              <a:rPr b="1" lang="en-IN" sz="2800">
                <a:latin typeface="Gill Sans"/>
                <a:ea typeface="Gill Sans"/>
                <a:cs typeface="Gill Sans"/>
                <a:sym typeface="Gill Sans"/>
              </a:rPr>
              <a:t>Usability:</a:t>
            </a:r>
            <a:r>
              <a:rPr lang="en-IN" sz="2800">
                <a:latin typeface="Gill Sans"/>
                <a:ea typeface="Gill Sans"/>
                <a:cs typeface="Gill Sans"/>
                <a:sym typeface="Gill Sans"/>
              </a:rPr>
              <a:t>Usability means the information is presented in a way that’s immediately understandable without needing extra steps or references.</a:t>
            </a:r>
            <a:endParaRPr/>
          </a:p>
          <a:p>
            <a:pPr indent="-285750" lvl="1" marL="742950" rtl="0" algn="l">
              <a:spcBef>
                <a:spcPts val="1000"/>
              </a:spcBef>
              <a:spcAft>
                <a:spcPts val="0"/>
              </a:spcAft>
              <a:buSzPts val="2400"/>
              <a:buFont typeface="Arial"/>
              <a:buChar char="•"/>
            </a:pPr>
            <a:r>
              <a:rPr lang="en-IN" sz="2400">
                <a:latin typeface="Gill Sans"/>
                <a:ea typeface="Gill Sans"/>
                <a:cs typeface="Gill Sans"/>
                <a:sym typeface="Gill Sans"/>
              </a:rPr>
              <a:t>Avoid jargon or complex diagrams that need additional explanation.</a:t>
            </a:r>
            <a:endParaRPr/>
          </a:p>
          <a:p>
            <a:pPr indent="-285750" lvl="1" marL="742950" rtl="0" algn="l">
              <a:spcBef>
                <a:spcPts val="1000"/>
              </a:spcBef>
              <a:spcAft>
                <a:spcPts val="0"/>
              </a:spcAft>
              <a:buSzPts val="2400"/>
              <a:buFont typeface="Arial"/>
              <a:buChar char="•"/>
            </a:pPr>
            <a:r>
              <a:rPr b="1" lang="en-IN" sz="2400">
                <a:latin typeface="Gill Sans"/>
                <a:ea typeface="Gill Sans"/>
                <a:cs typeface="Gill Sans"/>
                <a:sym typeface="Gill Sans"/>
              </a:rPr>
              <a:t>Example:</a:t>
            </a:r>
            <a:r>
              <a:rPr lang="en-IN" sz="2400">
                <a:latin typeface="Gill Sans"/>
                <a:ea typeface="Gill Sans"/>
                <a:cs typeface="Gill Sans"/>
                <a:sym typeface="Gill Sans"/>
              </a:rPr>
              <a:t> A weather app should show the temperature directly instead of making users interpret a chart.</a:t>
            </a:r>
            <a:endParaRPr/>
          </a:p>
          <a:p>
            <a:pPr indent="-342900" lvl="0" marL="342900" rtl="0" algn="l">
              <a:spcBef>
                <a:spcPts val="1000"/>
              </a:spcBef>
              <a:spcAft>
                <a:spcPts val="0"/>
              </a:spcAft>
              <a:buSzPts val="2800"/>
              <a:buChar char="🠶"/>
            </a:pPr>
            <a:r>
              <a:rPr b="1" lang="en-IN" sz="2800">
                <a:latin typeface="Gill Sans"/>
                <a:ea typeface="Gill Sans"/>
                <a:cs typeface="Gill Sans"/>
                <a:sym typeface="Gill Sans"/>
              </a:rPr>
              <a:t>Contrasting Display Features: </a:t>
            </a:r>
            <a:r>
              <a:rPr lang="en-IN" sz="2800">
                <a:latin typeface="Gill Sans"/>
                <a:ea typeface="Gill Sans"/>
                <a:cs typeface="Gill Sans"/>
                <a:sym typeface="Gill Sans"/>
              </a:rPr>
              <a:t>Use different styles to highlight important elements.</a:t>
            </a:r>
            <a:endParaRPr/>
          </a:p>
          <a:p>
            <a:pPr indent="-285750" lvl="1" marL="742950" rtl="0" algn="l">
              <a:spcBef>
                <a:spcPts val="1000"/>
              </a:spcBef>
              <a:spcAft>
                <a:spcPts val="0"/>
              </a:spcAft>
              <a:buSzPts val="2400"/>
              <a:buFont typeface="Arial"/>
              <a:buChar char="•"/>
            </a:pPr>
            <a:r>
              <a:rPr lang="en-IN" sz="2400">
                <a:latin typeface="Gill Sans"/>
                <a:ea typeface="Gill Sans"/>
                <a:cs typeface="Gill Sans"/>
                <a:sym typeface="Gill Sans"/>
              </a:rPr>
              <a:t>Use bold or larger fonts for headings.</a:t>
            </a:r>
            <a:endParaRPr/>
          </a:p>
          <a:p>
            <a:pPr indent="-285750" lvl="1" marL="742950" rtl="0" algn="l">
              <a:spcBef>
                <a:spcPts val="1000"/>
              </a:spcBef>
              <a:spcAft>
                <a:spcPts val="0"/>
              </a:spcAft>
              <a:buSzPts val="2400"/>
              <a:buFont typeface="Arial"/>
              <a:buChar char="•"/>
            </a:pPr>
            <a:r>
              <a:rPr lang="en-IN" sz="2400">
                <a:latin typeface="Gill Sans"/>
                <a:ea typeface="Gill Sans"/>
                <a:cs typeface="Gill Sans"/>
                <a:sym typeface="Gill Sans"/>
              </a:rPr>
              <a:t>Use different colors to distinguish interactive buttons from regular text.</a:t>
            </a:r>
            <a:endParaRPr/>
          </a:p>
          <a:p>
            <a:pPr indent="-285750" lvl="1" marL="742950" rtl="0" algn="l">
              <a:spcBef>
                <a:spcPts val="1000"/>
              </a:spcBef>
              <a:spcAft>
                <a:spcPts val="0"/>
              </a:spcAft>
              <a:buSzPts val="2400"/>
              <a:buFont typeface="Arial"/>
              <a:buChar char="•"/>
            </a:pPr>
            <a:r>
              <a:rPr b="1" lang="en-IN" sz="2400">
                <a:latin typeface="Gill Sans"/>
                <a:ea typeface="Gill Sans"/>
                <a:cs typeface="Gill Sans"/>
                <a:sym typeface="Gill Sans"/>
              </a:rPr>
              <a:t>Example:</a:t>
            </a:r>
            <a:r>
              <a:rPr lang="en-IN" sz="2400">
                <a:latin typeface="Gill Sans"/>
                <a:ea typeface="Gill Sans"/>
                <a:cs typeface="Gill Sans"/>
                <a:sym typeface="Gill Sans"/>
              </a:rPr>
              <a:t> Notice how news websites use larger, bold headlines to grab attention compared to the body text.</a:t>
            </a:r>
            <a:endParaRPr/>
          </a:p>
          <a:p>
            <a:pPr indent="-139700" lvl="0" marL="342900" rtl="0" algn="l">
              <a:spcBef>
                <a:spcPts val="1000"/>
              </a:spcBef>
              <a:spcAft>
                <a:spcPts val="0"/>
              </a:spcAft>
              <a:buSzPts val="3200"/>
              <a:buNone/>
            </a:pPr>
            <a:r>
              <a:t/>
            </a:r>
            <a:endParaRPr sz="3200">
              <a:latin typeface="Gill Sans"/>
              <a:ea typeface="Gill Sans"/>
              <a:cs typeface="Gill Sans"/>
              <a:sym typeface="Gill Sans"/>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sp>
        <p:nvSpPr>
          <p:cNvPr id="776" name="Google Shape;776;p111"/>
          <p:cNvSpPr txBox="1"/>
          <p:nvPr>
            <p:ph type="title"/>
          </p:nvPr>
        </p:nvSpPr>
        <p:spPr>
          <a:xfrm>
            <a:off x="1201783" y="0"/>
            <a:ext cx="8911687" cy="128089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Gill Sans"/>
              <a:buNone/>
            </a:pPr>
            <a:r>
              <a:rPr b="0" lang="en-IN" sz="3200">
                <a:latin typeface="Gill Sans"/>
                <a:ea typeface="Gill Sans"/>
                <a:cs typeface="Gill Sans"/>
                <a:sym typeface="Gill Sans"/>
              </a:rPr>
              <a:t>3.5 Presenting Information Simply and Meaningfully </a:t>
            </a:r>
            <a:br>
              <a:rPr lang="en-IN" sz="5400">
                <a:latin typeface="Gill Sans"/>
                <a:ea typeface="Gill Sans"/>
                <a:cs typeface="Gill Sans"/>
                <a:sym typeface="Gill Sans"/>
              </a:rPr>
            </a:br>
            <a:endParaRPr sz="5400">
              <a:latin typeface="Gill Sans"/>
              <a:ea typeface="Gill Sans"/>
              <a:cs typeface="Gill Sans"/>
              <a:sym typeface="Gill Sans"/>
            </a:endParaRPr>
          </a:p>
        </p:txBody>
      </p:sp>
      <p:sp>
        <p:nvSpPr>
          <p:cNvPr id="777" name="Google Shape;777;p111"/>
          <p:cNvSpPr txBox="1"/>
          <p:nvPr>
            <p:ph idx="1" type="body"/>
          </p:nvPr>
        </p:nvSpPr>
        <p:spPr>
          <a:xfrm>
            <a:off x="944585" y="640445"/>
            <a:ext cx="11007929" cy="6374674"/>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400"/>
              <a:buChar char="🠶"/>
            </a:pPr>
            <a:r>
              <a:rPr b="1" lang="en-IN" sz="2400">
                <a:latin typeface="Gill Sans"/>
                <a:ea typeface="Gill Sans"/>
                <a:cs typeface="Gill Sans"/>
                <a:sym typeface="Gill Sans"/>
              </a:rPr>
              <a:t>Visual Lines: </a:t>
            </a:r>
            <a:r>
              <a:rPr lang="en-IN" sz="2400">
                <a:latin typeface="Gill Sans"/>
                <a:ea typeface="Gill Sans"/>
                <a:cs typeface="Gill Sans"/>
                <a:sym typeface="Gill Sans"/>
              </a:rPr>
              <a:t>Guide the user’s eye through the layout using implicit (whitespace) and explicit (lines) methods.</a:t>
            </a:r>
            <a:endParaRPr/>
          </a:p>
          <a:p>
            <a:pPr indent="-285750" lvl="1" marL="742950" rtl="0" algn="l">
              <a:spcBef>
                <a:spcPts val="1000"/>
              </a:spcBef>
              <a:spcAft>
                <a:spcPts val="0"/>
              </a:spcAft>
              <a:buSzPts val="2000"/>
              <a:buFont typeface="Arial"/>
              <a:buChar char="•"/>
            </a:pPr>
            <a:r>
              <a:rPr lang="en-IN" sz="2000">
                <a:latin typeface="Gill Sans"/>
                <a:ea typeface="Gill Sans"/>
                <a:cs typeface="Gill Sans"/>
                <a:sym typeface="Gill Sans"/>
              </a:rPr>
              <a:t>Align text and images neatly.</a:t>
            </a:r>
            <a:endParaRPr/>
          </a:p>
          <a:p>
            <a:pPr indent="-285750" lvl="1" marL="742950" rtl="0" algn="l">
              <a:spcBef>
                <a:spcPts val="1000"/>
              </a:spcBef>
              <a:spcAft>
                <a:spcPts val="0"/>
              </a:spcAft>
              <a:buSzPts val="2000"/>
              <a:buFont typeface="Arial"/>
              <a:buChar char="•"/>
            </a:pPr>
            <a:r>
              <a:rPr lang="en-IN" sz="2000">
                <a:latin typeface="Gill Sans"/>
                <a:ea typeface="Gill Sans"/>
                <a:cs typeface="Gill Sans"/>
                <a:sym typeface="Gill Sans"/>
              </a:rPr>
              <a:t>Use whitespace to separate sections.</a:t>
            </a:r>
            <a:endParaRPr/>
          </a:p>
          <a:p>
            <a:pPr indent="-285750" lvl="1" marL="742950" rtl="0" algn="l">
              <a:spcBef>
                <a:spcPts val="1000"/>
              </a:spcBef>
              <a:spcAft>
                <a:spcPts val="0"/>
              </a:spcAft>
              <a:buSzPts val="2000"/>
              <a:buFont typeface="Arial"/>
              <a:buChar char="•"/>
            </a:pPr>
            <a:r>
              <a:rPr b="1" lang="en-IN" sz="2000">
                <a:latin typeface="Gill Sans"/>
                <a:ea typeface="Gill Sans"/>
                <a:cs typeface="Gill Sans"/>
                <a:sym typeface="Gill Sans"/>
              </a:rPr>
              <a:t>Example:</a:t>
            </a:r>
            <a:r>
              <a:rPr lang="en-IN" sz="2000">
                <a:latin typeface="Gill Sans"/>
                <a:ea typeface="Gill Sans"/>
                <a:cs typeface="Gill Sans"/>
                <a:sym typeface="Gill Sans"/>
              </a:rPr>
              <a:t> On an e-commerce site, products are often arranged in a grid, guiding the eye horizontally and vertically.</a:t>
            </a:r>
            <a:endParaRPr/>
          </a:p>
          <a:p>
            <a:pPr indent="-342900" lvl="0" marL="342900" rtl="0" algn="l">
              <a:spcBef>
                <a:spcPts val="1000"/>
              </a:spcBef>
              <a:spcAft>
                <a:spcPts val="0"/>
              </a:spcAft>
              <a:buSzPts val="2400"/>
              <a:buChar char="🠶"/>
            </a:pPr>
            <a:r>
              <a:rPr b="1" lang="en-IN" sz="2400">
                <a:latin typeface="Gill Sans"/>
                <a:ea typeface="Gill Sans"/>
                <a:cs typeface="Gill Sans"/>
                <a:sym typeface="Gill Sans"/>
              </a:rPr>
              <a:t>Consistency:</a:t>
            </a:r>
            <a:r>
              <a:rPr lang="en-IN" sz="2400">
                <a:latin typeface="Gill Sans"/>
                <a:ea typeface="Gill Sans"/>
                <a:cs typeface="Gill Sans"/>
                <a:sym typeface="Gill Sans"/>
              </a:rPr>
              <a:t> Keep the visual appearance and interaction methods the same across the entire site.</a:t>
            </a:r>
            <a:endParaRPr/>
          </a:p>
          <a:p>
            <a:pPr indent="-285750" lvl="1" marL="742950" rtl="0" algn="l">
              <a:spcBef>
                <a:spcPts val="1000"/>
              </a:spcBef>
              <a:spcAft>
                <a:spcPts val="0"/>
              </a:spcAft>
              <a:buSzPts val="2400"/>
              <a:buFont typeface="Arial"/>
              <a:buChar char="•"/>
            </a:pPr>
            <a:r>
              <a:rPr lang="en-IN" sz="2400">
                <a:latin typeface="Gill Sans"/>
                <a:ea typeface="Gill Sans"/>
                <a:cs typeface="Gill Sans"/>
                <a:sym typeface="Gill Sans"/>
              </a:rPr>
              <a:t>Use the same fonts, colors, and button styles throughout.</a:t>
            </a:r>
            <a:endParaRPr/>
          </a:p>
          <a:p>
            <a:pPr indent="-285750" lvl="1" marL="742950" rtl="0" algn="l">
              <a:spcBef>
                <a:spcPts val="1000"/>
              </a:spcBef>
              <a:spcAft>
                <a:spcPts val="0"/>
              </a:spcAft>
              <a:buSzPts val="2400"/>
              <a:buFont typeface="Arial"/>
              <a:buChar char="•"/>
            </a:pPr>
            <a:r>
              <a:rPr lang="en-IN" sz="2400">
                <a:latin typeface="Gill Sans"/>
                <a:ea typeface="Gill Sans"/>
                <a:cs typeface="Gill Sans"/>
                <a:sym typeface="Gill Sans"/>
              </a:rPr>
              <a:t>Follow the same layout for similar pages.</a:t>
            </a:r>
            <a:endParaRPr/>
          </a:p>
          <a:p>
            <a:pPr indent="-285750" lvl="1" marL="742950" rtl="0" algn="l">
              <a:spcBef>
                <a:spcPts val="1000"/>
              </a:spcBef>
              <a:spcAft>
                <a:spcPts val="0"/>
              </a:spcAft>
              <a:buSzPts val="2400"/>
              <a:buFont typeface="Arial"/>
              <a:buChar char="•"/>
            </a:pPr>
            <a:r>
              <a:rPr b="1" lang="en-IN" sz="2400">
                <a:latin typeface="Gill Sans"/>
                <a:ea typeface="Gill Sans"/>
                <a:cs typeface="Gill Sans"/>
                <a:sym typeface="Gill Sans"/>
              </a:rPr>
              <a:t>Example:</a:t>
            </a:r>
            <a:r>
              <a:rPr lang="en-IN" sz="2400">
                <a:latin typeface="Gill Sans"/>
                <a:ea typeface="Gill Sans"/>
                <a:cs typeface="Gill Sans"/>
                <a:sym typeface="Gill Sans"/>
              </a:rPr>
              <a:t> Think of how social media platforms have consistent icons and layouts, making it easy to navigate regardless of the page.</a:t>
            </a:r>
            <a:endParaRPr/>
          </a:p>
          <a:p>
            <a:pPr indent="-88900" lvl="0" marL="342900" rtl="0" algn="l">
              <a:spcBef>
                <a:spcPts val="1000"/>
              </a:spcBef>
              <a:spcAft>
                <a:spcPts val="0"/>
              </a:spcAft>
              <a:buSzPts val="4000"/>
              <a:buNone/>
            </a:pPr>
            <a:r>
              <a:t/>
            </a:r>
            <a:endParaRPr sz="4000">
              <a:latin typeface="Gill Sans"/>
              <a:ea typeface="Gill Sans"/>
              <a:cs typeface="Gill Sans"/>
              <a:sym typeface="Gill Sans"/>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p112"/>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lang="en-IN">
                <a:latin typeface="Gill Sans"/>
                <a:ea typeface="Gill Sans"/>
                <a:cs typeface="Gill Sans"/>
                <a:sym typeface="Gill Sans"/>
              </a:rPr>
              <a:t>Typography</a:t>
            </a:r>
            <a:endParaRPr>
              <a:latin typeface="Gill Sans"/>
              <a:ea typeface="Gill Sans"/>
              <a:cs typeface="Gill Sans"/>
              <a:sym typeface="Gill Sans"/>
            </a:endParaRPr>
          </a:p>
        </p:txBody>
      </p:sp>
      <p:sp>
        <p:nvSpPr>
          <p:cNvPr id="783" name="Google Shape;783;p112"/>
          <p:cNvSpPr txBox="1"/>
          <p:nvPr>
            <p:ph idx="1" type="body"/>
          </p:nvPr>
        </p:nvSpPr>
        <p:spPr>
          <a:xfrm>
            <a:off x="1638300" y="1389017"/>
            <a:ext cx="8915400" cy="3777622"/>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3200"/>
              <a:buChar char="🠶"/>
            </a:pPr>
            <a:r>
              <a:rPr lang="en-IN" sz="3200">
                <a:latin typeface="Gill Sans"/>
                <a:ea typeface="Gill Sans"/>
                <a:cs typeface="Gill Sans"/>
                <a:sym typeface="Gill Sans"/>
              </a:rPr>
              <a:t>Typography is the art and technique of arranging font type to make written language legible, readable, and visually appealing.</a:t>
            </a:r>
            <a:endParaRPr sz="3200">
              <a:latin typeface="Gill Sans"/>
              <a:ea typeface="Gill Sans"/>
              <a:cs typeface="Gill Sans"/>
              <a:sym typeface="Gill Sans"/>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sp>
        <p:nvSpPr>
          <p:cNvPr id="788" name="Google Shape;788;p113"/>
          <p:cNvSpPr txBox="1"/>
          <p:nvPr>
            <p:ph type="title"/>
          </p:nvPr>
        </p:nvSpPr>
        <p:spPr>
          <a:xfrm>
            <a:off x="1640156" y="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lang="en-IN">
                <a:latin typeface="Gill Sans"/>
                <a:ea typeface="Gill Sans"/>
                <a:cs typeface="Gill Sans"/>
                <a:sym typeface="Gill Sans"/>
              </a:rPr>
              <a:t>Typography</a:t>
            </a:r>
            <a:endParaRPr>
              <a:latin typeface="Gill Sans"/>
              <a:ea typeface="Gill Sans"/>
              <a:cs typeface="Gill Sans"/>
              <a:sym typeface="Gill Sans"/>
            </a:endParaRPr>
          </a:p>
        </p:txBody>
      </p:sp>
      <p:sp>
        <p:nvSpPr>
          <p:cNvPr id="789" name="Google Shape;789;p113"/>
          <p:cNvSpPr txBox="1"/>
          <p:nvPr>
            <p:ph idx="1" type="body"/>
          </p:nvPr>
        </p:nvSpPr>
        <p:spPr>
          <a:xfrm>
            <a:off x="1638300" y="640080"/>
            <a:ext cx="10457906" cy="6126479"/>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400"/>
              <a:buChar char="🠶"/>
            </a:pPr>
            <a:r>
              <a:rPr b="1" lang="en-IN" sz="2400">
                <a:latin typeface="Gill Sans"/>
                <a:ea typeface="Gill Sans"/>
                <a:cs typeface="Gill Sans"/>
                <a:sym typeface="Gill Sans"/>
              </a:rPr>
              <a:t>Choose Legible Fonts:</a:t>
            </a:r>
            <a:endParaRPr sz="2400">
              <a:latin typeface="Gill Sans"/>
              <a:ea typeface="Gill Sans"/>
              <a:cs typeface="Gill Sans"/>
              <a:sym typeface="Gill Sans"/>
            </a:endParaRPr>
          </a:p>
          <a:p>
            <a:pPr indent="-342900" lvl="0" marL="342900" rtl="0" algn="l">
              <a:spcBef>
                <a:spcPts val="1000"/>
              </a:spcBef>
              <a:spcAft>
                <a:spcPts val="0"/>
              </a:spcAft>
              <a:buSzPts val="2400"/>
              <a:buFont typeface="Arial"/>
              <a:buChar char="•"/>
            </a:pPr>
            <a:r>
              <a:rPr lang="en-IN" sz="2400">
                <a:latin typeface="Gill Sans"/>
                <a:ea typeface="Gill Sans"/>
                <a:cs typeface="Gill Sans"/>
                <a:sym typeface="Gill Sans"/>
              </a:rPr>
              <a:t>Select fonts that are easy to read on screens. Sans serif fonts like Arial or Verdana are often recommended for digital content.</a:t>
            </a:r>
            <a:endParaRPr/>
          </a:p>
          <a:p>
            <a:pPr indent="-342900" lvl="0" marL="342900" rtl="0" algn="l">
              <a:spcBef>
                <a:spcPts val="1000"/>
              </a:spcBef>
              <a:spcAft>
                <a:spcPts val="0"/>
              </a:spcAft>
              <a:buSzPts val="2400"/>
              <a:buChar char="🠶"/>
            </a:pPr>
            <a:r>
              <a:rPr b="1" lang="en-IN" sz="2400">
                <a:latin typeface="Gill Sans"/>
                <a:ea typeface="Gill Sans"/>
                <a:cs typeface="Gill Sans"/>
                <a:sym typeface="Gill Sans"/>
              </a:rPr>
              <a:t>Use Consistent Sizing:</a:t>
            </a:r>
            <a:endParaRPr sz="2400">
              <a:latin typeface="Gill Sans"/>
              <a:ea typeface="Gill Sans"/>
              <a:cs typeface="Gill Sans"/>
              <a:sym typeface="Gill Sans"/>
            </a:endParaRPr>
          </a:p>
          <a:p>
            <a:pPr indent="-342900" lvl="0" marL="342900" rtl="0" algn="l">
              <a:spcBef>
                <a:spcPts val="1000"/>
              </a:spcBef>
              <a:spcAft>
                <a:spcPts val="0"/>
              </a:spcAft>
              <a:buSzPts val="2400"/>
              <a:buFont typeface="Arial"/>
              <a:buChar char="•"/>
            </a:pPr>
            <a:r>
              <a:rPr lang="en-IN" sz="2400">
                <a:latin typeface="Gill Sans"/>
                <a:ea typeface="Gill Sans"/>
                <a:cs typeface="Gill Sans"/>
                <a:sym typeface="Gill Sans"/>
              </a:rPr>
              <a:t>Maintain a consistent font size for similar types of content to avoid confusion.</a:t>
            </a:r>
            <a:endParaRPr/>
          </a:p>
          <a:p>
            <a:pPr indent="-342900" lvl="0" marL="342900" rtl="0" algn="l">
              <a:spcBef>
                <a:spcPts val="1000"/>
              </a:spcBef>
              <a:spcAft>
                <a:spcPts val="0"/>
              </a:spcAft>
              <a:buSzPts val="2400"/>
              <a:buFont typeface="Arial"/>
              <a:buChar char="•"/>
            </a:pPr>
            <a:r>
              <a:rPr lang="en-IN" sz="2400">
                <a:latin typeface="Gill Sans"/>
                <a:ea typeface="Gill Sans"/>
                <a:cs typeface="Gill Sans"/>
                <a:sym typeface="Gill Sans"/>
              </a:rPr>
              <a:t>Adjust font size appropriately for different devices and resolutions.</a:t>
            </a:r>
            <a:endParaRPr/>
          </a:p>
          <a:p>
            <a:pPr indent="-342900" lvl="0" marL="342900" rtl="0" algn="l">
              <a:spcBef>
                <a:spcPts val="1000"/>
              </a:spcBef>
              <a:spcAft>
                <a:spcPts val="0"/>
              </a:spcAft>
              <a:buSzPts val="2400"/>
              <a:buChar char="🠶"/>
            </a:pPr>
            <a:r>
              <a:rPr b="1" lang="en-IN" sz="2400">
                <a:latin typeface="Gill Sans"/>
                <a:ea typeface="Gill Sans"/>
                <a:cs typeface="Gill Sans"/>
                <a:sym typeface="Gill Sans"/>
              </a:rPr>
              <a:t>Consider User Distance:</a:t>
            </a:r>
            <a:endParaRPr sz="2400">
              <a:latin typeface="Gill Sans"/>
              <a:ea typeface="Gill Sans"/>
              <a:cs typeface="Gill Sans"/>
              <a:sym typeface="Gill Sans"/>
            </a:endParaRPr>
          </a:p>
          <a:p>
            <a:pPr indent="-342900" lvl="0" marL="342900" rtl="0" algn="l">
              <a:spcBef>
                <a:spcPts val="1000"/>
              </a:spcBef>
              <a:spcAft>
                <a:spcPts val="0"/>
              </a:spcAft>
              <a:buSzPts val="2400"/>
              <a:buFont typeface="Arial"/>
              <a:buChar char="•"/>
            </a:pPr>
            <a:r>
              <a:rPr lang="en-IN" sz="2400">
                <a:latin typeface="Gill Sans"/>
                <a:ea typeface="Gill Sans"/>
                <a:cs typeface="Gill Sans"/>
                <a:sym typeface="Gill Sans"/>
              </a:rPr>
              <a:t>Remember that larger screens might be viewed from further away, so adjust font size accordingly.</a:t>
            </a:r>
            <a:endParaRPr/>
          </a:p>
          <a:p>
            <a:pPr indent="-342900" lvl="0" marL="342900" rtl="0" algn="l">
              <a:spcBef>
                <a:spcPts val="1000"/>
              </a:spcBef>
              <a:spcAft>
                <a:spcPts val="0"/>
              </a:spcAft>
              <a:buSzPts val="2400"/>
              <a:buChar char="🠶"/>
            </a:pPr>
            <a:r>
              <a:rPr b="1" lang="en-IN" sz="2400">
                <a:latin typeface="Gill Sans"/>
                <a:ea typeface="Gill Sans"/>
                <a:cs typeface="Gill Sans"/>
                <a:sym typeface="Gill Sans"/>
              </a:rPr>
              <a:t>Highlight Important Elements:</a:t>
            </a:r>
            <a:endParaRPr sz="2400">
              <a:latin typeface="Gill Sans"/>
              <a:ea typeface="Gill Sans"/>
              <a:cs typeface="Gill Sans"/>
              <a:sym typeface="Gill Sans"/>
            </a:endParaRPr>
          </a:p>
          <a:p>
            <a:pPr indent="-342900" lvl="0" marL="342900" rtl="0" algn="l">
              <a:spcBef>
                <a:spcPts val="1000"/>
              </a:spcBef>
              <a:spcAft>
                <a:spcPts val="0"/>
              </a:spcAft>
              <a:buSzPts val="2400"/>
              <a:buFont typeface="Arial"/>
              <a:buChar char="•"/>
            </a:pPr>
            <a:r>
              <a:rPr lang="en-IN" sz="2400">
                <a:latin typeface="Gill Sans"/>
                <a:ea typeface="Gill Sans"/>
                <a:cs typeface="Gill Sans"/>
                <a:sym typeface="Gill Sans"/>
              </a:rPr>
              <a:t>Use bold or larger fonts to emphasize headings or key points.</a:t>
            </a:r>
            <a:endParaRPr/>
          </a:p>
          <a:p>
            <a:pPr indent="-342900" lvl="0" marL="342900" rtl="0" algn="l">
              <a:spcBef>
                <a:spcPts val="1000"/>
              </a:spcBef>
              <a:spcAft>
                <a:spcPts val="0"/>
              </a:spcAft>
              <a:buSzPts val="2400"/>
              <a:buFont typeface="Arial"/>
              <a:buChar char="•"/>
            </a:pPr>
            <a:r>
              <a:rPr lang="en-IN" sz="2400">
                <a:latin typeface="Gill Sans"/>
                <a:ea typeface="Gill Sans"/>
                <a:cs typeface="Gill Sans"/>
                <a:sym typeface="Gill Sans"/>
              </a:rPr>
              <a:t>Use italics or different colors sparingly to add emphasis without overwhelming the reader.</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p114"/>
          <p:cNvSpPr txBox="1"/>
          <p:nvPr>
            <p:ph type="title"/>
          </p:nvPr>
        </p:nvSpPr>
        <p:spPr>
          <a:xfrm>
            <a:off x="1152298" y="0"/>
            <a:ext cx="9623561"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b="1" lang="en-IN" sz="3600">
                <a:latin typeface="Gill Sans"/>
                <a:ea typeface="Gill Sans"/>
                <a:cs typeface="Gill Sans"/>
                <a:sym typeface="Gill Sans"/>
              </a:rPr>
              <a:t>Font Types and Families </a:t>
            </a:r>
            <a:endParaRPr sz="3600">
              <a:latin typeface="Gill Sans"/>
              <a:ea typeface="Gill Sans"/>
              <a:cs typeface="Gill Sans"/>
              <a:sym typeface="Gill Sans"/>
            </a:endParaRPr>
          </a:p>
        </p:txBody>
      </p:sp>
      <p:sp>
        <p:nvSpPr>
          <p:cNvPr id="795" name="Google Shape;795;p114"/>
          <p:cNvSpPr txBox="1"/>
          <p:nvPr>
            <p:ph idx="1" type="body"/>
          </p:nvPr>
        </p:nvSpPr>
        <p:spPr>
          <a:xfrm>
            <a:off x="1753190" y="640445"/>
            <a:ext cx="11039702" cy="6100353"/>
          </a:xfrm>
          <a:prstGeom prst="rect">
            <a:avLst/>
          </a:prstGeom>
          <a:noFill/>
          <a:ln>
            <a:noFill/>
          </a:ln>
        </p:spPr>
        <p:txBody>
          <a:bodyPr anchorCtr="0" anchor="t" bIns="45700" lIns="91425" spcFirstLastPara="1" rIns="91425" wrap="square" tIns="45700">
            <a:normAutofit/>
          </a:bodyPr>
          <a:lstStyle/>
          <a:p>
            <a:pPr indent="-285750" lvl="1" marL="742950" rtl="0" algn="l">
              <a:spcBef>
                <a:spcPts val="0"/>
              </a:spcBef>
              <a:spcAft>
                <a:spcPts val="0"/>
              </a:spcAft>
              <a:buSzPts val="3600"/>
              <a:buFont typeface="Arial"/>
              <a:buChar char="•"/>
            </a:pPr>
            <a:r>
              <a:rPr lang="en-IN" sz="3600">
                <a:latin typeface="Gill Sans"/>
                <a:ea typeface="Gill Sans"/>
                <a:cs typeface="Gill Sans"/>
                <a:sym typeface="Gill Sans"/>
              </a:rPr>
              <a:t>Use simple, common, and familiar fonts to achieve the best reading speed. — Arial or Verdana Sans Serif.</a:t>
            </a:r>
            <a:br>
              <a:rPr lang="en-IN" sz="3600">
                <a:latin typeface="Gill Sans"/>
                <a:ea typeface="Gill Sans"/>
                <a:cs typeface="Gill Sans"/>
                <a:sym typeface="Gill Sans"/>
              </a:rPr>
            </a:br>
            <a:r>
              <a:rPr lang="en-IN" sz="3600">
                <a:latin typeface="Gill Sans"/>
                <a:ea typeface="Gill Sans"/>
                <a:cs typeface="Gill Sans"/>
                <a:sym typeface="Gill Sans"/>
              </a:rPr>
              <a:t>— Times New Roman or Georgia Serif.</a:t>
            </a:r>
            <a:br>
              <a:rPr lang="en-IN" sz="3600">
                <a:latin typeface="Gill Sans"/>
                <a:ea typeface="Gill Sans"/>
                <a:cs typeface="Gill Sans"/>
                <a:sym typeface="Gill Sans"/>
              </a:rPr>
            </a:br>
            <a:r>
              <a:rPr lang="en-IN" sz="3600">
                <a:latin typeface="Gill Sans"/>
                <a:ea typeface="Gill Sans"/>
                <a:cs typeface="Gill Sans"/>
                <a:sym typeface="Gill Sans"/>
              </a:rPr>
              <a:t>— Avoid specialty or “cool” fonts. </a:t>
            </a:r>
            <a:endParaRPr/>
          </a:p>
          <a:p>
            <a:pPr indent="-285750" lvl="1" marL="742950" rtl="0" algn="l">
              <a:spcBef>
                <a:spcPts val="1000"/>
              </a:spcBef>
              <a:spcAft>
                <a:spcPts val="0"/>
              </a:spcAft>
              <a:buSzPts val="3600"/>
              <a:buFont typeface="Arial"/>
              <a:buChar char="•"/>
            </a:pPr>
            <a:r>
              <a:rPr lang="en-IN" sz="3600">
                <a:latin typeface="Gill Sans"/>
                <a:ea typeface="Gill Sans"/>
                <a:cs typeface="Gill Sans"/>
                <a:sym typeface="Gill Sans"/>
              </a:rPr>
              <a:t>Use no more than two families, compatible in terms of line thicknesses, capital letter height, and so on.</a:t>
            </a:r>
            <a:br>
              <a:rPr lang="en-IN" sz="3600">
                <a:latin typeface="Gill Sans"/>
                <a:ea typeface="Gill Sans"/>
                <a:cs typeface="Gill Sans"/>
                <a:sym typeface="Gill Sans"/>
              </a:rPr>
            </a:br>
            <a:r>
              <a:rPr lang="en-IN" sz="3600">
                <a:latin typeface="Gill Sans"/>
                <a:ea typeface="Gill Sans"/>
                <a:cs typeface="Gill Sans"/>
                <a:sym typeface="Gill Sans"/>
              </a:rPr>
              <a:t>— Assign a separate purpose to each family.</a:t>
            </a:r>
            <a:br>
              <a:rPr lang="en-IN" sz="3600">
                <a:latin typeface="Gill Sans"/>
                <a:ea typeface="Gill Sans"/>
                <a:cs typeface="Gill Sans"/>
                <a:sym typeface="Gill Sans"/>
              </a:rPr>
            </a:br>
            <a:r>
              <a:rPr lang="en-IN" sz="3600">
                <a:latin typeface="Gill Sans"/>
                <a:ea typeface="Gill Sans"/>
                <a:cs typeface="Gill Sans"/>
                <a:sym typeface="Gill Sans"/>
              </a:rPr>
              <a:t>— Allow one family to dominate. </a:t>
            </a:r>
            <a:endParaRPr/>
          </a:p>
          <a:p>
            <a:pPr indent="-114300" lvl="0" marL="342900" rtl="0" algn="l">
              <a:spcBef>
                <a:spcPts val="1000"/>
              </a:spcBef>
              <a:spcAft>
                <a:spcPts val="0"/>
              </a:spcAft>
              <a:buSzPts val="3600"/>
              <a:buFont typeface="Arial"/>
              <a:buNone/>
            </a:pPr>
            <a:r>
              <a:t/>
            </a:r>
            <a:endParaRPr sz="3600">
              <a:latin typeface="Gill Sans"/>
              <a:ea typeface="Gill Sans"/>
              <a:cs typeface="Gill Sans"/>
              <a:sym typeface="Gill Sans"/>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115"/>
          <p:cNvSpPr txBox="1"/>
          <p:nvPr>
            <p:ph type="title"/>
          </p:nvPr>
        </p:nvSpPr>
        <p:spPr>
          <a:xfrm>
            <a:off x="1152298" y="0"/>
            <a:ext cx="9623561"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b="1" lang="en-IN" sz="3600">
                <a:latin typeface="Gill Sans"/>
                <a:ea typeface="Gill Sans"/>
                <a:cs typeface="Gill Sans"/>
                <a:sym typeface="Gill Sans"/>
              </a:rPr>
              <a:t>Font Size </a:t>
            </a:r>
            <a:endParaRPr sz="5400">
              <a:latin typeface="Gill Sans"/>
              <a:ea typeface="Gill Sans"/>
              <a:cs typeface="Gill Sans"/>
              <a:sym typeface="Gill Sans"/>
            </a:endParaRPr>
          </a:p>
        </p:txBody>
      </p:sp>
      <p:sp>
        <p:nvSpPr>
          <p:cNvPr id="801" name="Google Shape;801;p115"/>
          <p:cNvSpPr txBox="1"/>
          <p:nvPr>
            <p:ph idx="1" type="body"/>
          </p:nvPr>
        </p:nvSpPr>
        <p:spPr>
          <a:xfrm>
            <a:off x="1753190" y="640445"/>
            <a:ext cx="11039702" cy="6100353"/>
          </a:xfrm>
          <a:prstGeom prst="rect">
            <a:avLst/>
          </a:prstGeom>
          <a:noFill/>
          <a:ln>
            <a:noFill/>
          </a:ln>
        </p:spPr>
        <p:txBody>
          <a:bodyPr anchorCtr="0" anchor="t" bIns="45700" lIns="91425" spcFirstLastPara="1" rIns="91425" wrap="square" tIns="45700">
            <a:normAutofit fontScale="92500"/>
          </a:bodyPr>
          <a:lstStyle/>
          <a:p>
            <a:pPr indent="-342900" lvl="0" marL="342900" rtl="0" algn="l">
              <a:spcBef>
                <a:spcPts val="0"/>
              </a:spcBef>
              <a:spcAft>
                <a:spcPts val="0"/>
              </a:spcAft>
              <a:buSzPct val="100000"/>
              <a:buFont typeface="Arial"/>
              <a:buChar char="•"/>
            </a:pPr>
            <a:r>
              <a:rPr lang="en-IN" sz="3600">
                <a:latin typeface="Gill Sans"/>
                <a:ea typeface="Gill Sans"/>
                <a:cs typeface="Gill Sans"/>
                <a:sym typeface="Gill Sans"/>
              </a:rPr>
              <a:t>Use no more than three sizes. </a:t>
            </a:r>
            <a:endParaRPr/>
          </a:p>
          <a:p>
            <a:pPr indent="0" lvl="0" marL="0" rtl="0" algn="l">
              <a:spcBef>
                <a:spcPts val="1000"/>
              </a:spcBef>
              <a:spcAft>
                <a:spcPts val="0"/>
              </a:spcAft>
              <a:buSzPct val="100000"/>
              <a:buNone/>
            </a:pPr>
            <a:r>
              <a:rPr lang="en-IN" sz="3600">
                <a:latin typeface="Gill Sans"/>
                <a:ea typeface="Gill Sans"/>
                <a:cs typeface="Gill Sans"/>
                <a:sym typeface="Gill Sans"/>
              </a:rPr>
              <a:t>		— Consider “x” height. </a:t>
            </a:r>
            <a:endParaRPr/>
          </a:p>
          <a:p>
            <a:pPr indent="-342900" lvl="0" marL="342900" rtl="0" algn="l">
              <a:spcBef>
                <a:spcPts val="1000"/>
              </a:spcBef>
              <a:spcAft>
                <a:spcPts val="0"/>
              </a:spcAft>
              <a:buSzPct val="100000"/>
              <a:buFont typeface="Arial"/>
              <a:buChar char="•"/>
            </a:pPr>
            <a:r>
              <a:rPr lang="en-IN" sz="3600">
                <a:latin typeface="Gill Sans"/>
                <a:ea typeface="Gill Sans"/>
                <a:cs typeface="Gill Sans"/>
                <a:sym typeface="Gill Sans"/>
              </a:rPr>
              <a:t>For graphical systems use</a:t>
            </a:r>
            <a:endParaRPr/>
          </a:p>
          <a:p>
            <a:pPr indent="0" lvl="0" marL="0" rtl="0" algn="l">
              <a:spcBef>
                <a:spcPts val="1000"/>
              </a:spcBef>
              <a:spcAft>
                <a:spcPts val="0"/>
              </a:spcAft>
              <a:buSzPct val="100000"/>
              <a:buNone/>
            </a:pPr>
            <a:r>
              <a:rPr lang="en-IN" sz="3600">
                <a:latin typeface="Gill Sans"/>
                <a:ea typeface="Gill Sans"/>
                <a:cs typeface="Gill Sans"/>
                <a:sym typeface="Gill Sans"/>
              </a:rPr>
              <a:t>	 — 12 point for menus.</a:t>
            </a:r>
            <a:br>
              <a:rPr lang="en-IN" sz="3600">
                <a:latin typeface="Gill Sans"/>
                <a:ea typeface="Gill Sans"/>
                <a:cs typeface="Gill Sans"/>
                <a:sym typeface="Gill Sans"/>
              </a:rPr>
            </a:br>
            <a:r>
              <a:rPr lang="en-IN" sz="3600">
                <a:latin typeface="Gill Sans"/>
                <a:ea typeface="Gill Sans"/>
                <a:cs typeface="Gill Sans"/>
                <a:sym typeface="Gill Sans"/>
              </a:rPr>
              <a:t>	— 10 point for windows. </a:t>
            </a:r>
            <a:endParaRPr/>
          </a:p>
          <a:p>
            <a:pPr indent="-342900" lvl="0" marL="342900" rtl="0" algn="l">
              <a:spcBef>
                <a:spcPts val="1000"/>
              </a:spcBef>
              <a:spcAft>
                <a:spcPts val="0"/>
              </a:spcAft>
              <a:buSzPct val="100000"/>
              <a:buFont typeface="Arial"/>
              <a:buChar char="•"/>
            </a:pPr>
            <a:r>
              <a:rPr lang="en-IN" sz="3600">
                <a:latin typeface="Gill Sans"/>
                <a:ea typeface="Gill Sans"/>
                <a:cs typeface="Gill Sans"/>
                <a:sym typeface="Gill Sans"/>
              </a:rPr>
              <a:t>For Web pages use</a:t>
            </a:r>
            <a:br>
              <a:rPr lang="en-IN" sz="3600">
                <a:latin typeface="Gill Sans"/>
                <a:ea typeface="Gill Sans"/>
                <a:cs typeface="Gill Sans"/>
                <a:sym typeface="Gill Sans"/>
              </a:rPr>
            </a:br>
            <a:r>
              <a:rPr lang="en-IN" sz="3600">
                <a:latin typeface="Gill Sans"/>
                <a:ea typeface="Gill Sans"/>
                <a:cs typeface="Gill Sans"/>
                <a:sym typeface="Gill Sans"/>
              </a:rPr>
              <a:t>— 12 to 14 points for body text.</a:t>
            </a:r>
            <a:br>
              <a:rPr lang="en-IN" sz="3600">
                <a:latin typeface="Gill Sans"/>
                <a:ea typeface="Gill Sans"/>
                <a:cs typeface="Gill Sans"/>
                <a:sym typeface="Gill Sans"/>
              </a:rPr>
            </a:br>
            <a:r>
              <a:rPr lang="en-IN" sz="3600">
                <a:latin typeface="Gill Sans"/>
                <a:ea typeface="Gill Sans"/>
                <a:cs typeface="Gill Sans"/>
                <a:sym typeface="Gill Sans"/>
              </a:rPr>
              <a:t>— 18 to 36 points for titles and headings. </a:t>
            </a:r>
            <a:endParaRPr/>
          </a:p>
          <a:p>
            <a:pPr indent="-342900" lvl="0" marL="342900" rtl="0" algn="l">
              <a:spcBef>
                <a:spcPts val="1000"/>
              </a:spcBef>
              <a:spcAft>
                <a:spcPts val="0"/>
              </a:spcAft>
              <a:buSzPct val="100000"/>
              <a:buFont typeface="Arial"/>
              <a:buChar char="•"/>
            </a:pPr>
            <a:r>
              <a:rPr lang="en-IN" sz="3600">
                <a:latin typeface="Gill Sans"/>
                <a:ea typeface="Gill Sans"/>
                <a:cs typeface="Gill Sans"/>
                <a:sym typeface="Gill Sans"/>
              </a:rPr>
              <a:t>For line spacing use one to one and one-half times font size. </a:t>
            </a:r>
            <a:endParaRPr/>
          </a:p>
          <a:p>
            <a:pPr indent="-342900" lvl="0" marL="342900" rtl="0" algn="l">
              <a:spcBef>
                <a:spcPts val="1000"/>
              </a:spcBef>
              <a:spcAft>
                <a:spcPts val="0"/>
              </a:spcAft>
              <a:buSzPct val="100000"/>
              <a:buFont typeface="Arial"/>
              <a:buChar char="•"/>
            </a:pPr>
            <a:r>
              <a:rPr lang="en-IN" sz="3600">
                <a:latin typeface="Gill Sans"/>
                <a:ea typeface="Gill Sans"/>
                <a:cs typeface="Gill Sans"/>
                <a:sym typeface="Gill Sans"/>
              </a:rPr>
              <a:t>Never change established type sizes to squeeze in more text. </a:t>
            </a:r>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5" name="Shape 805"/>
        <p:cNvGrpSpPr/>
        <p:nvPr/>
      </p:nvGrpSpPr>
      <p:grpSpPr>
        <a:xfrm>
          <a:off x="0" y="0"/>
          <a:ext cx="0" cy="0"/>
          <a:chOff x="0" y="0"/>
          <a:chExt cx="0" cy="0"/>
        </a:xfrm>
      </p:grpSpPr>
      <p:sp>
        <p:nvSpPr>
          <p:cNvPr id="806" name="Google Shape;806;p116"/>
          <p:cNvSpPr txBox="1"/>
          <p:nvPr>
            <p:ph type="title"/>
          </p:nvPr>
        </p:nvSpPr>
        <p:spPr>
          <a:xfrm>
            <a:off x="1152298" y="0"/>
            <a:ext cx="9623561"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b="1" lang="en-IN" sz="3600">
                <a:latin typeface="Gill Sans"/>
                <a:ea typeface="Gill Sans"/>
                <a:cs typeface="Gill Sans"/>
                <a:sym typeface="Gill Sans"/>
              </a:rPr>
              <a:t>Font Styles and Weight </a:t>
            </a:r>
            <a:endParaRPr sz="6600">
              <a:latin typeface="Gill Sans"/>
              <a:ea typeface="Gill Sans"/>
              <a:cs typeface="Gill Sans"/>
              <a:sym typeface="Gill Sans"/>
            </a:endParaRPr>
          </a:p>
        </p:txBody>
      </p:sp>
      <p:sp>
        <p:nvSpPr>
          <p:cNvPr id="807" name="Google Shape;807;p116"/>
          <p:cNvSpPr txBox="1"/>
          <p:nvPr>
            <p:ph idx="1" type="body"/>
          </p:nvPr>
        </p:nvSpPr>
        <p:spPr>
          <a:xfrm>
            <a:off x="1753190" y="640445"/>
            <a:ext cx="11039702" cy="6100353"/>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SzPts val="3200"/>
              <a:buFont typeface="Arial"/>
              <a:buChar char="•"/>
            </a:pPr>
            <a:r>
              <a:rPr lang="en-IN" sz="3200">
                <a:latin typeface="Gill Sans"/>
                <a:ea typeface="Gill Sans"/>
                <a:cs typeface="Gill Sans"/>
                <a:sym typeface="Gill Sans"/>
              </a:rPr>
              <a:t>Use no more than </a:t>
            </a:r>
            <a:endParaRPr sz="2000">
              <a:latin typeface="Gill Sans"/>
              <a:ea typeface="Gill Sans"/>
              <a:cs typeface="Gill Sans"/>
              <a:sym typeface="Gill Sans"/>
            </a:endParaRPr>
          </a:p>
          <a:p>
            <a:pPr indent="0" lvl="1" marL="457200" rtl="0" algn="l">
              <a:spcBef>
                <a:spcPts val="1000"/>
              </a:spcBef>
              <a:spcAft>
                <a:spcPts val="0"/>
              </a:spcAft>
              <a:buSzPts val="3200"/>
              <a:buNone/>
            </a:pPr>
            <a:r>
              <a:rPr lang="en-IN" sz="3200">
                <a:latin typeface="Gill Sans"/>
                <a:ea typeface="Gill Sans"/>
                <a:cs typeface="Gill Sans"/>
                <a:sym typeface="Gill Sans"/>
              </a:rPr>
              <a:t>	Two styles of the same family. </a:t>
            </a:r>
            <a:endParaRPr sz="2000">
              <a:latin typeface="Gill Sans"/>
              <a:ea typeface="Gill Sans"/>
              <a:cs typeface="Gill Sans"/>
              <a:sym typeface="Gill Sans"/>
            </a:endParaRPr>
          </a:p>
          <a:p>
            <a:pPr indent="0" lvl="2" marL="914400" rtl="0" algn="l">
              <a:spcBef>
                <a:spcPts val="1000"/>
              </a:spcBef>
              <a:spcAft>
                <a:spcPts val="0"/>
              </a:spcAft>
              <a:buSzPts val="3200"/>
              <a:buNone/>
            </a:pPr>
            <a:r>
              <a:rPr lang="en-IN" sz="3200">
                <a:latin typeface="Gill Sans"/>
                <a:ea typeface="Gill Sans"/>
                <a:cs typeface="Gill Sans"/>
                <a:sym typeface="Gill Sans"/>
              </a:rPr>
              <a:t>Standard and italic. </a:t>
            </a:r>
            <a:endParaRPr/>
          </a:p>
          <a:p>
            <a:pPr indent="0" lvl="2" marL="914400" rtl="0" algn="l">
              <a:spcBef>
                <a:spcPts val="1000"/>
              </a:spcBef>
              <a:spcAft>
                <a:spcPts val="0"/>
              </a:spcAft>
              <a:buSzPts val="3200"/>
              <a:buNone/>
            </a:pPr>
            <a:r>
              <a:rPr lang="en-IN" sz="3200">
                <a:latin typeface="Gill Sans"/>
                <a:ea typeface="Gill Sans"/>
                <a:cs typeface="Gill Sans"/>
                <a:sym typeface="Gill Sans"/>
              </a:rPr>
              <a:t>Italic is best presented in a serif font. </a:t>
            </a:r>
            <a:endParaRPr/>
          </a:p>
          <a:p>
            <a:pPr indent="-228600" lvl="2" marL="1143000" rtl="0" algn="l">
              <a:spcBef>
                <a:spcPts val="1000"/>
              </a:spcBef>
              <a:spcAft>
                <a:spcPts val="0"/>
              </a:spcAft>
              <a:buSzPts val="3200"/>
              <a:buChar char="🠶"/>
            </a:pPr>
            <a:r>
              <a:rPr lang="en-IN" sz="3200">
                <a:latin typeface="Gill Sans"/>
                <a:ea typeface="Gill Sans"/>
                <a:cs typeface="Gill Sans"/>
                <a:sym typeface="Gill Sans"/>
              </a:rPr>
              <a:t>Two weights. </a:t>
            </a:r>
            <a:endParaRPr sz="2000">
              <a:latin typeface="Gill Sans"/>
              <a:ea typeface="Gill Sans"/>
              <a:cs typeface="Gill Sans"/>
              <a:sym typeface="Gill Sans"/>
            </a:endParaRPr>
          </a:p>
          <a:p>
            <a:pPr indent="-228600" lvl="2" marL="1143000" rtl="0" algn="l">
              <a:spcBef>
                <a:spcPts val="1000"/>
              </a:spcBef>
              <a:spcAft>
                <a:spcPts val="0"/>
              </a:spcAft>
              <a:buSzPts val="3200"/>
              <a:buFont typeface="Arial"/>
              <a:buChar char="•"/>
            </a:pPr>
            <a:r>
              <a:rPr lang="en-IN" sz="3200">
                <a:latin typeface="Gill Sans"/>
                <a:ea typeface="Gill Sans"/>
                <a:cs typeface="Gill Sans"/>
                <a:sym typeface="Gill Sans"/>
              </a:rPr>
              <a:t>Regular and bold. </a:t>
            </a:r>
            <a:endParaRPr/>
          </a:p>
          <a:p>
            <a:pPr indent="-228600" lvl="2" marL="1143000" rtl="0" algn="l">
              <a:spcBef>
                <a:spcPts val="1000"/>
              </a:spcBef>
              <a:spcAft>
                <a:spcPts val="0"/>
              </a:spcAft>
              <a:buSzPts val="3200"/>
              <a:buFont typeface="Arial"/>
              <a:buChar char="•"/>
            </a:pPr>
            <a:r>
              <a:rPr lang="en-IN" sz="3200">
                <a:latin typeface="Gill Sans"/>
                <a:ea typeface="Gill Sans"/>
                <a:cs typeface="Gill Sans"/>
                <a:sym typeface="Gill Sans"/>
              </a:rPr>
              <a:t>Bold is best presented in a sans serif font. </a:t>
            </a:r>
            <a:endParaRPr/>
          </a:p>
          <a:p>
            <a:pPr indent="-342900" lvl="0" marL="342900" rtl="0" algn="l">
              <a:spcBef>
                <a:spcPts val="1000"/>
              </a:spcBef>
              <a:spcAft>
                <a:spcPts val="0"/>
              </a:spcAft>
              <a:buSzPts val="3200"/>
              <a:buFont typeface="Arial"/>
              <a:buChar char="•"/>
            </a:pPr>
            <a:r>
              <a:rPr lang="en-IN" sz="3200">
                <a:latin typeface="Gill Sans"/>
                <a:ea typeface="Gill Sans"/>
                <a:cs typeface="Gill Sans"/>
                <a:sym typeface="Gill Sans"/>
              </a:rPr>
              <a:t>Use italics when you want to call attention. </a:t>
            </a:r>
            <a:endParaRPr sz="2000">
              <a:latin typeface="Gill Sans"/>
              <a:ea typeface="Gill Sans"/>
              <a:cs typeface="Gill Sans"/>
              <a:sym typeface="Gill Sans"/>
            </a:endParaRPr>
          </a:p>
          <a:p>
            <a:pPr indent="-342900" lvl="0" marL="342900" rtl="0" algn="l">
              <a:spcBef>
                <a:spcPts val="1000"/>
              </a:spcBef>
              <a:spcAft>
                <a:spcPts val="0"/>
              </a:spcAft>
              <a:buSzPts val="3200"/>
              <a:buFont typeface="Arial"/>
              <a:buChar char="•"/>
            </a:pPr>
            <a:r>
              <a:rPr lang="en-IN" sz="3200">
                <a:latin typeface="Gill Sans"/>
                <a:ea typeface="Gill Sans"/>
                <a:cs typeface="Gill Sans"/>
                <a:sym typeface="Gill Sans"/>
              </a:rPr>
              <a:t>Use bold when you want to call attention or create a hierarchy. </a:t>
            </a:r>
            <a:endParaRPr sz="2000">
              <a:latin typeface="Gill Sans"/>
              <a:ea typeface="Gill Sans"/>
              <a:cs typeface="Gill Sans"/>
              <a:sym typeface="Gill Sans"/>
            </a:endParaRPr>
          </a:p>
          <a:p>
            <a:pPr indent="-342900" lvl="0" marL="342900" rtl="0" algn="l">
              <a:spcBef>
                <a:spcPts val="1000"/>
              </a:spcBef>
              <a:spcAft>
                <a:spcPts val="0"/>
              </a:spcAft>
              <a:buSzPts val="3200"/>
              <a:buFont typeface="Arial"/>
              <a:buChar char="•"/>
            </a:pPr>
            <a:r>
              <a:rPr lang="en-IN" sz="3200">
                <a:latin typeface="Gill Sans"/>
                <a:ea typeface="Gill Sans"/>
                <a:cs typeface="Gill Sans"/>
                <a:sym typeface="Gill Sans"/>
              </a:rPr>
              <a:t>In Web pages, use an underline only to indicate a navigation link. </a:t>
            </a:r>
            <a:endParaRPr sz="2000">
              <a:latin typeface="Gill Sans"/>
              <a:ea typeface="Gill Sans"/>
              <a:cs typeface="Gill Sans"/>
              <a:sym typeface="Gill Sans"/>
            </a:endParaRPr>
          </a:p>
        </p:txBody>
      </p:sp>
    </p:spTree>
  </p:cSld>
  <p:clrMapOvr>
    <a:masterClrMapping/>
  </p:clrMapOvr>
</p:sld>
</file>

<file path=ppt/theme/theme1.xml><?xml version="1.0" encoding="utf-8"?>
<a:theme xmlns:a="http://schemas.openxmlformats.org/drawingml/2006/main" xmlns:r="http://schemas.openxmlformats.org/officeDocument/2006/relationships" name="Wisp">
  <a:themeElements>
    <a:clrScheme name="Wisp">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