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95" r:id="rId5"/>
    <p:sldId id="294"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1" r:id="rId27"/>
    <p:sldId id="280"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6" r:id="rId41"/>
    <p:sldId id="259" r:id="rId42"/>
    <p:sldId id="297" r:id="rId43"/>
    <p:sldId id="298" r:id="rId44"/>
    <p:sldId id="305" r:id="rId45"/>
    <p:sldId id="306" r:id="rId46"/>
    <p:sldId id="299" r:id="rId47"/>
    <p:sldId id="307" r:id="rId48"/>
    <p:sldId id="300" r:id="rId49"/>
    <p:sldId id="308" r:id="rId50"/>
    <p:sldId id="309" r:id="rId51"/>
    <p:sldId id="301" r:id="rId52"/>
    <p:sldId id="310" r:id="rId53"/>
    <p:sldId id="311" r:id="rId54"/>
    <p:sldId id="302" r:id="rId55"/>
    <p:sldId id="312" r:id="rId56"/>
    <p:sldId id="318" r:id="rId57"/>
    <p:sldId id="303" r:id="rId58"/>
    <p:sldId id="313" r:id="rId59"/>
    <p:sldId id="314" r:id="rId60"/>
    <p:sldId id="304" r:id="rId61"/>
    <p:sldId id="315" r:id="rId62"/>
    <p:sldId id="316" r:id="rId63"/>
    <p:sldId id="317" r:id="rId64"/>
    <p:sldId id="322" r:id="rId65"/>
    <p:sldId id="323" r:id="rId66"/>
    <p:sldId id="319" r:id="rId67"/>
    <p:sldId id="324" r:id="rId68"/>
    <p:sldId id="325" r:id="rId69"/>
    <p:sldId id="320" r:id="rId70"/>
    <p:sldId id="326" r:id="rId71"/>
    <p:sldId id="327" r:id="rId72"/>
    <p:sldId id="328" r:id="rId73"/>
    <p:sldId id="329" r:id="rId74"/>
    <p:sldId id="330" r:id="rId75"/>
    <p:sldId id="321" r:id="rId76"/>
    <p:sldId id="331" r:id="rId77"/>
    <p:sldId id="332" r:id="rId78"/>
    <p:sldId id="333" r:id="rId79"/>
    <p:sldId id="334" r:id="rId80"/>
    <p:sldId id="335" r:id="rId81"/>
    <p:sldId id="336" r:id="rId82"/>
    <p:sldId id="337" r:id="rId83"/>
    <p:sldId id="338" r:id="rId84"/>
    <p:sldId id="339" r:id="rId8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4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presProps" Target="presProps.xml"/></Relationships>
</file>

<file path=ppt/ink/ink1.xml><?xml version="1.0" encoding="utf-8"?>
<inkml:ink xmlns:inkml="http://www.w3.org/2003/InkML">
  <inkml:definitions>
    <inkml:context xml:id="ctx0">
      <inkml:inkSource xml:id="inkSrc0">
        <inkml:traceFormat>
          <inkml:channel name="X" type="integer" max="1366" units="cm"/>
          <inkml:channel name="Y" type="integer" max="768" units="cm"/>
        </inkml:traceFormat>
        <inkml:channelProperties>
          <inkml:channelProperty channel="X" name="resolution" value="39.7093" units="1/cm"/>
          <inkml:channelProperty channel="Y" name="resolution" value="39.79275" units="1/cm"/>
        </inkml:channelProperties>
      </inkml:inkSource>
      <inkml:timestamp xml:id="ts0" timeString="2024-11-18T06:10:22.148"/>
    </inkml:context>
    <inkml:brush xml:id="br0">
      <inkml:brushProperty name="width" value="0.05292" units="cm"/>
      <inkml:brushProperty name="height" value="0.05292" units="cm"/>
      <inkml:brushProperty name="color" value="#FF0000"/>
    </inkml:brush>
  </inkml:definitions>
  <inkml:trace contextRef="#ctx0" brushRef="#br0">2406 6300,'25'-49,"25"24,-25 25,-1 0,1-25,0 25,0 0,0 0,-1 0,-24-25,25 25,0 0,0 0,0 0,-1-24,1 24,0 0,0 0,0 0,-1 0,1 0,0 0,0 0,0 0,0 0,-1 0,1 0,0 0,0 0,0 0,-1 0,1 0,0 0,0 0,0 0,-1 0,1 0,0 0,0 0,0 0,49 24,-24 1,-1 0,-24-25,49 0,-24 0,0 0,24 0,-24 0,-26 0,1 0,0 0,0 0,0 0,24 0,-24 0,0 0,0 0,0 0,-1 0,1 0,0 0,25 0,-26 0,26 0,-25 0,49 25,-24-25,24 0,-24 25,-1-25,1 0,-25 0,0 0,24 0,-24 0,25 0,-1 0,-24 0,0 0,0 0,0 0,-1 0,1 0,0 0,25 24,-1-24,1 0,-1 25,-24-25,0 0,25 0,-26 0,51 0,-1 0,1 0,-26 0,26 0,-1 0,-49 0,49 0,-24 0,-1 25,1-25,-25 0,25 0,-26 0,51 0,-26 50,-24-50,0 0,49 0,-49 0,50 0,-51 0,51 0,-26 0,1 0,24 0,-49 0,25 0,-1 0,-24 0,25 0,-25 0,-1 0,51 0,-50 0,24 0,-24 0,50 0,-51 0,51 0,-26 0,26 0,-1 0,-24 0,-25 0,24 0,-24 0,25 0,-26 0,1 0,0 0,0 0</inkml:trace>
  <inkml:trace contextRef="#ctx0" brushRef="#br0" timeOffset="2672.0302">2679 6176,'0'-24,"0"-1,0 0,50 25,-1 0,1 0,24 0,-49 0,50 0,-1 0,-24 0,24 0,1 0,-26 0,1 0,-25 0,-1 0,1 0,0 0,25 0,-26 0,26 0,49 0,-24 0,24 0,25 0,-74 0,-1 25,-24-25,25 25,-26-25,26 0,-25 24,0-24,-1 25,1-25,0 0,0 0,0 0,-1 0,26 0,-25 0,24 0,-24 0,25 0,-50 25,74-25,-49 0,25 25,-26-25,1 0,25 25,-25-25,49 0,-24 0,-1 24,1-24,-25 0,49 0,1 25,-26-25,26 0,24 0,0 0,-25 0,26 0,-26 0,-24 0,24 0,0 0,-49 0,50 0,-26 0,-24 0,25 0,-1 0,1 0,0 0,-1 0,-24 0,25 0,-26 0,51 0,-50 0,24 0,1 0,-25 0,49 0,-49 0,49 0,-24 0,24 0,1 0,-26 0,26 25,-50-25,24 0,26 0,-26 0,-24 0,0 0,0 0,24 0,-24 0,0 0,0 25,24-25,-24 0,49 0,-49 0,25 0,-25 0,-1 0,26 0,0 0,-26 0,26 0,0 0,24 0,25 0,1 0,-26 0,-24 0,-1 0,1 0,-25 0,-1 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9F82A8A8-6BE4-45F6-B435-37AE9295D04D}" type="datetimeFigureOut">
              <a:rPr lang="en-IN" smtClean="0"/>
              <a:t>18-11-2024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F369067-E5CD-4305-8884-C7159CC9F84D}" type="slidenum">
              <a:rPr lang="en-IN" smtClean="0"/>
              <a:t>‹#›</a:t>
            </a:fld>
            <a:endParaRPr lang="en-IN"/>
          </a:p>
        </p:txBody>
      </p:sp>
    </p:spTree>
    <p:extLst>
      <p:ext uri="{BB962C8B-B14F-4D97-AF65-F5344CB8AC3E}">
        <p14:creationId xmlns:p14="http://schemas.microsoft.com/office/powerpoint/2010/main" val="597666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9F82A8A8-6BE4-45F6-B435-37AE9295D04D}" type="datetimeFigureOut">
              <a:rPr lang="en-IN" smtClean="0"/>
              <a:t>18-11-2024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F369067-E5CD-4305-8884-C7159CC9F84D}" type="slidenum">
              <a:rPr lang="en-IN" smtClean="0"/>
              <a:t>‹#›</a:t>
            </a:fld>
            <a:endParaRPr lang="en-IN"/>
          </a:p>
        </p:txBody>
      </p:sp>
    </p:spTree>
    <p:extLst>
      <p:ext uri="{BB962C8B-B14F-4D97-AF65-F5344CB8AC3E}">
        <p14:creationId xmlns:p14="http://schemas.microsoft.com/office/powerpoint/2010/main" val="2559656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9F82A8A8-6BE4-45F6-B435-37AE9295D04D}" type="datetimeFigureOut">
              <a:rPr lang="en-IN" smtClean="0"/>
              <a:t>18-11-2024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F369067-E5CD-4305-8884-C7159CC9F84D}" type="slidenum">
              <a:rPr lang="en-IN" smtClean="0"/>
              <a:t>‹#›</a:t>
            </a:fld>
            <a:endParaRPr lang="en-IN"/>
          </a:p>
        </p:txBody>
      </p:sp>
    </p:spTree>
    <p:extLst>
      <p:ext uri="{BB962C8B-B14F-4D97-AF65-F5344CB8AC3E}">
        <p14:creationId xmlns:p14="http://schemas.microsoft.com/office/powerpoint/2010/main" val="37703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9F82A8A8-6BE4-45F6-B435-37AE9295D04D}" type="datetimeFigureOut">
              <a:rPr lang="en-IN" smtClean="0"/>
              <a:t>18-11-2024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F369067-E5CD-4305-8884-C7159CC9F84D}" type="slidenum">
              <a:rPr lang="en-IN" smtClean="0"/>
              <a:t>‹#›</a:t>
            </a:fld>
            <a:endParaRPr lang="en-IN"/>
          </a:p>
        </p:txBody>
      </p:sp>
    </p:spTree>
    <p:extLst>
      <p:ext uri="{BB962C8B-B14F-4D97-AF65-F5344CB8AC3E}">
        <p14:creationId xmlns:p14="http://schemas.microsoft.com/office/powerpoint/2010/main" val="2489103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F82A8A8-6BE4-45F6-B435-37AE9295D04D}" type="datetimeFigureOut">
              <a:rPr lang="en-IN" smtClean="0"/>
              <a:t>18-11-2024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F369067-E5CD-4305-8884-C7159CC9F84D}" type="slidenum">
              <a:rPr lang="en-IN" smtClean="0"/>
              <a:t>‹#›</a:t>
            </a:fld>
            <a:endParaRPr lang="en-IN"/>
          </a:p>
        </p:txBody>
      </p:sp>
    </p:spTree>
    <p:extLst>
      <p:ext uri="{BB962C8B-B14F-4D97-AF65-F5344CB8AC3E}">
        <p14:creationId xmlns:p14="http://schemas.microsoft.com/office/powerpoint/2010/main" val="872453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9F82A8A8-6BE4-45F6-B435-37AE9295D04D}" type="datetimeFigureOut">
              <a:rPr lang="en-IN" smtClean="0"/>
              <a:t>18-11-2024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F369067-E5CD-4305-8884-C7159CC9F84D}" type="slidenum">
              <a:rPr lang="en-IN" smtClean="0"/>
              <a:t>‹#›</a:t>
            </a:fld>
            <a:endParaRPr lang="en-IN"/>
          </a:p>
        </p:txBody>
      </p:sp>
    </p:spTree>
    <p:extLst>
      <p:ext uri="{BB962C8B-B14F-4D97-AF65-F5344CB8AC3E}">
        <p14:creationId xmlns:p14="http://schemas.microsoft.com/office/powerpoint/2010/main" val="1632292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9F82A8A8-6BE4-45F6-B435-37AE9295D04D}" type="datetimeFigureOut">
              <a:rPr lang="en-IN" smtClean="0"/>
              <a:t>18-11-2024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F369067-E5CD-4305-8884-C7159CC9F84D}" type="slidenum">
              <a:rPr lang="en-IN" smtClean="0"/>
              <a:t>‹#›</a:t>
            </a:fld>
            <a:endParaRPr lang="en-IN"/>
          </a:p>
        </p:txBody>
      </p:sp>
    </p:spTree>
    <p:extLst>
      <p:ext uri="{BB962C8B-B14F-4D97-AF65-F5344CB8AC3E}">
        <p14:creationId xmlns:p14="http://schemas.microsoft.com/office/powerpoint/2010/main" val="1400835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9F82A8A8-6BE4-45F6-B435-37AE9295D04D}" type="datetimeFigureOut">
              <a:rPr lang="en-IN" smtClean="0"/>
              <a:t>18-11-2024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EF369067-E5CD-4305-8884-C7159CC9F84D}" type="slidenum">
              <a:rPr lang="en-IN" smtClean="0"/>
              <a:t>‹#›</a:t>
            </a:fld>
            <a:endParaRPr lang="en-IN"/>
          </a:p>
        </p:txBody>
      </p:sp>
    </p:spTree>
    <p:extLst>
      <p:ext uri="{BB962C8B-B14F-4D97-AF65-F5344CB8AC3E}">
        <p14:creationId xmlns:p14="http://schemas.microsoft.com/office/powerpoint/2010/main" val="495868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82A8A8-6BE4-45F6-B435-37AE9295D04D}" type="datetimeFigureOut">
              <a:rPr lang="en-IN" smtClean="0"/>
              <a:t>18-11-2024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EF369067-E5CD-4305-8884-C7159CC9F84D}" type="slidenum">
              <a:rPr lang="en-IN" smtClean="0"/>
              <a:t>‹#›</a:t>
            </a:fld>
            <a:endParaRPr lang="en-IN"/>
          </a:p>
        </p:txBody>
      </p:sp>
    </p:spTree>
    <p:extLst>
      <p:ext uri="{BB962C8B-B14F-4D97-AF65-F5344CB8AC3E}">
        <p14:creationId xmlns:p14="http://schemas.microsoft.com/office/powerpoint/2010/main" val="719292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82A8A8-6BE4-45F6-B435-37AE9295D04D}" type="datetimeFigureOut">
              <a:rPr lang="en-IN" smtClean="0"/>
              <a:t>18-11-2024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F369067-E5CD-4305-8884-C7159CC9F84D}" type="slidenum">
              <a:rPr lang="en-IN" smtClean="0"/>
              <a:t>‹#›</a:t>
            </a:fld>
            <a:endParaRPr lang="en-IN"/>
          </a:p>
        </p:txBody>
      </p:sp>
    </p:spTree>
    <p:extLst>
      <p:ext uri="{BB962C8B-B14F-4D97-AF65-F5344CB8AC3E}">
        <p14:creationId xmlns:p14="http://schemas.microsoft.com/office/powerpoint/2010/main" val="2686170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82A8A8-6BE4-45F6-B435-37AE9295D04D}" type="datetimeFigureOut">
              <a:rPr lang="en-IN" smtClean="0"/>
              <a:t>18-11-2024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F369067-E5CD-4305-8884-C7159CC9F84D}" type="slidenum">
              <a:rPr lang="en-IN" smtClean="0"/>
              <a:t>‹#›</a:t>
            </a:fld>
            <a:endParaRPr lang="en-IN"/>
          </a:p>
        </p:txBody>
      </p:sp>
    </p:spTree>
    <p:extLst>
      <p:ext uri="{BB962C8B-B14F-4D97-AF65-F5344CB8AC3E}">
        <p14:creationId xmlns:p14="http://schemas.microsoft.com/office/powerpoint/2010/main" val="2060338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82A8A8-6BE4-45F6-B435-37AE9295D04D}" type="datetimeFigureOut">
              <a:rPr lang="en-IN" smtClean="0"/>
              <a:t>18-11-2024</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369067-E5CD-4305-8884-C7159CC9F84D}" type="slidenum">
              <a:rPr lang="en-IN" smtClean="0"/>
              <a:t>‹#›</a:t>
            </a:fld>
            <a:endParaRPr lang="en-IN"/>
          </a:p>
        </p:txBody>
      </p:sp>
    </p:spTree>
    <p:extLst>
      <p:ext uri="{BB962C8B-B14F-4D97-AF65-F5344CB8AC3E}">
        <p14:creationId xmlns:p14="http://schemas.microsoft.com/office/powerpoint/2010/main" val="17820768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www.javatpoint.com/multithreading-in-java"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3" Type="http://schemas.openxmlformats.org/officeDocument/2006/relationships/hyperlink" Target="https://www.geeksforgeeks.org/introduction-to-linear-data-structures/" TargetMode="External"/><Relationship Id="rId2" Type="http://schemas.openxmlformats.org/officeDocument/2006/relationships/hyperlink" Target="https://www.geeksforgeeks.org/queue-data-structure/" TargetMode="Externa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customXml" Target="../ink/ink1.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s://www.programiz.com/java-programming/set"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hyperlink" Target="https://www.geeksforgeeks.org/queue-interface-java/" TargetMode="Externa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hyperlink" Target="https://www.geeksforgeeks.org/queue-interface-java/" TargetMode="Externa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3" Type="http://schemas.openxmlformats.org/officeDocument/2006/relationships/hyperlink" Target="https://www.geeksforgeeks.org/queue-peek-method-in-java/" TargetMode="External"/><Relationship Id="rId2" Type="http://schemas.openxmlformats.org/officeDocument/2006/relationships/hyperlink" Target="https://www.geeksforgeeks.org/priorityqueue-add-method-in-java/" TargetMode="External"/><Relationship Id="rId1" Type="http://schemas.openxmlformats.org/officeDocument/2006/relationships/slideLayout" Target="../slideLayouts/slideLayout2.xml"/><Relationship Id="rId4" Type="http://schemas.openxmlformats.org/officeDocument/2006/relationships/hyperlink" Target="https://www.geeksforgeeks.org/queue-poll-method-in-java/" TargetMode="Externa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60648"/>
            <a:ext cx="7772400" cy="1470025"/>
          </a:xfrm>
        </p:spPr>
        <p:txBody>
          <a:bodyPr>
            <a:normAutofit/>
          </a:bodyPr>
          <a:lstStyle/>
          <a:p>
            <a:r>
              <a:rPr lang="en-IN" sz="5400" b="1" dirty="0" smtClean="0">
                <a:solidFill>
                  <a:srgbClr val="FF0000"/>
                </a:solidFill>
              </a:rPr>
              <a:t>UNIT - 5</a:t>
            </a:r>
            <a:endParaRPr lang="en-IN" sz="5400" b="1" dirty="0">
              <a:solidFill>
                <a:srgbClr val="FF0000"/>
              </a:solidFill>
            </a:endParaRPr>
          </a:p>
        </p:txBody>
      </p:sp>
      <p:sp>
        <p:nvSpPr>
          <p:cNvPr id="3" name="Subtitle 2"/>
          <p:cNvSpPr>
            <a:spLocks noGrp="1"/>
          </p:cNvSpPr>
          <p:nvPr>
            <p:ph type="subTitle" idx="1"/>
          </p:nvPr>
        </p:nvSpPr>
        <p:spPr>
          <a:xfrm>
            <a:off x="0" y="2132856"/>
            <a:ext cx="8892480" cy="3816424"/>
          </a:xfrm>
        </p:spPr>
        <p:txBody>
          <a:bodyPr>
            <a:normAutofit/>
          </a:bodyPr>
          <a:lstStyle/>
          <a:p>
            <a:pPr marL="857250" indent="-857250">
              <a:buFont typeface="Arial" pitchFamily="34" charset="0"/>
              <a:buChar char="•"/>
            </a:pPr>
            <a:r>
              <a:rPr lang="en-US" sz="6000" dirty="0">
                <a:solidFill>
                  <a:srgbClr val="00B050"/>
                </a:solidFill>
              </a:rPr>
              <a:t>Multithreaded </a:t>
            </a:r>
            <a:r>
              <a:rPr lang="en-US" sz="6000" dirty="0" smtClean="0">
                <a:solidFill>
                  <a:srgbClr val="00B050"/>
                </a:solidFill>
              </a:rPr>
              <a:t>Programming</a:t>
            </a:r>
          </a:p>
          <a:p>
            <a:pPr marL="857250" indent="-857250">
              <a:buFont typeface="Arial" pitchFamily="34" charset="0"/>
              <a:buChar char="•"/>
            </a:pPr>
            <a:r>
              <a:rPr lang="en-US" sz="6000" dirty="0">
                <a:solidFill>
                  <a:srgbClr val="00B050"/>
                </a:solidFill>
              </a:rPr>
              <a:t>Collections Framework </a:t>
            </a:r>
            <a:endParaRPr lang="en-IN" sz="6000" dirty="0">
              <a:solidFill>
                <a:srgbClr val="00B050"/>
              </a:solidFill>
            </a:endParaRPr>
          </a:p>
        </p:txBody>
      </p:sp>
    </p:spTree>
    <p:extLst>
      <p:ext uri="{BB962C8B-B14F-4D97-AF65-F5344CB8AC3E}">
        <p14:creationId xmlns:p14="http://schemas.microsoft.com/office/powerpoint/2010/main" val="4186394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6712"/>
          </a:xfrm>
        </p:spPr>
        <p:txBody>
          <a:bodyPr>
            <a:normAutofit fontScale="90000"/>
          </a:bodyPr>
          <a:lstStyle/>
          <a:p>
            <a:r>
              <a:rPr lang="en-US" b="1" dirty="0" smtClean="0">
                <a:solidFill>
                  <a:srgbClr val="00B050"/>
                </a:solidFill>
              </a:rPr>
              <a:t>Commonly used methods of Thread class </a:t>
            </a:r>
            <a:endParaRPr lang="en-IN" b="1" dirty="0">
              <a:solidFill>
                <a:srgbClr val="00B050"/>
              </a:solidFill>
            </a:endParaRPr>
          </a:p>
        </p:txBody>
      </p:sp>
      <p:sp>
        <p:nvSpPr>
          <p:cNvPr id="3" name="Content Placeholder 2"/>
          <p:cNvSpPr>
            <a:spLocks noGrp="1"/>
          </p:cNvSpPr>
          <p:nvPr>
            <p:ph idx="1"/>
          </p:nvPr>
        </p:nvSpPr>
        <p:spPr>
          <a:xfrm>
            <a:off x="323528" y="836712"/>
            <a:ext cx="8640960" cy="5760640"/>
          </a:xfrm>
        </p:spPr>
        <p:txBody>
          <a:bodyPr>
            <a:noAutofit/>
          </a:bodyPr>
          <a:lstStyle/>
          <a:p>
            <a:pPr marL="0" indent="0">
              <a:buNone/>
            </a:pPr>
            <a:r>
              <a:rPr lang="en-US" dirty="0" smtClean="0"/>
              <a:t>• public void run(): is used to perform action for a thread. </a:t>
            </a:r>
          </a:p>
          <a:p>
            <a:pPr marL="0" indent="0">
              <a:buNone/>
            </a:pPr>
            <a:r>
              <a:rPr lang="en-US" dirty="0" smtClean="0"/>
              <a:t>• public void start(): starts the execution of the thread. JVM calls the run() method on the thread</a:t>
            </a:r>
            <a:endParaRPr lang="en-IN" dirty="0" smtClean="0"/>
          </a:p>
          <a:p>
            <a:r>
              <a:rPr lang="en-US" dirty="0" smtClean="0"/>
              <a:t>public void sleep(long </a:t>
            </a:r>
            <a:r>
              <a:rPr lang="en-US" dirty="0" err="1" smtClean="0"/>
              <a:t>miliseconds</a:t>
            </a:r>
            <a:r>
              <a:rPr lang="en-US" dirty="0" smtClean="0"/>
              <a:t>): Causes the currently executing thread to sleep (temporarily cease execution) for the specified number of milliseconds. </a:t>
            </a:r>
          </a:p>
          <a:p>
            <a:pPr marL="0" indent="0">
              <a:buNone/>
            </a:pPr>
            <a:r>
              <a:rPr lang="en-US" dirty="0" smtClean="0"/>
              <a:t>• public void join(): waits for a thread to die. </a:t>
            </a:r>
          </a:p>
          <a:p>
            <a:pPr marL="0" indent="0">
              <a:buNone/>
            </a:pPr>
            <a:r>
              <a:rPr lang="en-US" dirty="0" smtClean="0"/>
              <a:t>• public void join(long </a:t>
            </a:r>
            <a:r>
              <a:rPr lang="en-US" dirty="0" err="1" smtClean="0"/>
              <a:t>miliseconds</a:t>
            </a:r>
            <a:r>
              <a:rPr lang="en-US" dirty="0" smtClean="0"/>
              <a:t>): waits for a thread to die for the specified </a:t>
            </a:r>
            <a:r>
              <a:rPr lang="en-US" dirty="0" err="1" smtClean="0"/>
              <a:t>miliseconds</a:t>
            </a:r>
            <a:r>
              <a:rPr lang="en-US" dirty="0" smtClean="0"/>
              <a:t>. </a:t>
            </a:r>
          </a:p>
          <a:p>
            <a:pPr marL="0" indent="0">
              <a:buNone/>
            </a:pPr>
            <a:endParaRPr lang="en-IN" sz="2400" dirty="0"/>
          </a:p>
        </p:txBody>
      </p:sp>
    </p:spTree>
    <p:extLst>
      <p:ext uri="{BB962C8B-B14F-4D97-AF65-F5344CB8AC3E}">
        <p14:creationId xmlns:p14="http://schemas.microsoft.com/office/powerpoint/2010/main" val="7479297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620688"/>
            <a:ext cx="8568952" cy="5976664"/>
          </a:xfrm>
        </p:spPr>
        <p:txBody>
          <a:bodyPr>
            <a:normAutofit/>
          </a:bodyPr>
          <a:lstStyle/>
          <a:p>
            <a:pPr marL="0" indent="0">
              <a:buNone/>
            </a:pPr>
            <a:r>
              <a:rPr lang="en-US" dirty="0" smtClean="0"/>
              <a:t>• public </a:t>
            </a:r>
            <a:r>
              <a:rPr lang="en-US" dirty="0" err="1" smtClean="0"/>
              <a:t>int</a:t>
            </a:r>
            <a:r>
              <a:rPr lang="en-US" dirty="0" smtClean="0"/>
              <a:t> </a:t>
            </a:r>
            <a:r>
              <a:rPr lang="en-US" dirty="0" err="1" smtClean="0"/>
              <a:t>getPriority</a:t>
            </a:r>
            <a:r>
              <a:rPr lang="en-US" dirty="0" smtClean="0"/>
              <a:t>(): returns the priority of the thread. </a:t>
            </a:r>
          </a:p>
          <a:p>
            <a:pPr marL="0" indent="0">
              <a:buNone/>
            </a:pPr>
            <a:r>
              <a:rPr lang="en-US" dirty="0" smtClean="0"/>
              <a:t>• public </a:t>
            </a:r>
            <a:r>
              <a:rPr lang="en-US" dirty="0" err="1" smtClean="0"/>
              <a:t>int</a:t>
            </a:r>
            <a:r>
              <a:rPr lang="en-US" dirty="0" smtClean="0"/>
              <a:t> </a:t>
            </a:r>
            <a:r>
              <a:rPr lang="en-US" dirty="0" err="1" smtClean="0"/>
              <a:t>setPriority</a:t>
            </a:r>
            <a:r>
              <a:rPr lang="en-US" dirty="0" smtClean="0"/>
              <a:t>(</a:t>
            </a:r>
            <a:r>
              <a:rPr lang="en-US" dirty="0" err="1" smtClean="0"/>
              <a:t>int</a:t>
            </a:r>
            <a:r>
              <a:rPr lang="en-US" dirty="0" smtClean="0"/>
              <a:t> priority): changes the priority of the thread. </a:t>
            </a:r>
          </a:p>
          <a:p>
            <a:pPr marL="0" indent="0">
              <a:buNone/>
            </a:pPr>
            <a:r>
              <a:rPr lang="en-US" dirty="0" smtClean="0"/>
              <a:t>• public String </a:t>
            </a:r>
            <a:r>
              <a:rPr lang="en-US" dirty="0" err="1" smtClean="0"/>
              <a:t>getName</a:t>
            </a:r>
            <a:r>
              <a:rPr lang="en-US" dirty="0" smtClean="0"/>
              <a:t>(): returns the name of the thread. </a:t>
            </a:r>
          </a:p>
          <a:p>
            <a:pPr marL="0" indent="0">
              <a:buNone/>
            </a:pPr>
            <a:r>
              <a:rPr lang="en-US" dirty="0" smtClean="0"/>
              <a:t>• public void </a:t>
            </a:r>
            <a:r>
              <a:rPr lang="en-US" dirty="0" err="1" smtClean="0"/>
              <a:t>setName</a:t>
            </a:r>
            <a:r>
              <a:rPr lang="en-US" dirty="0" smtClean="0"/>
              <a:t>(String name): changes the name of the thread. </a:t>
            </a:r>
          </a:p>
          <a:p>
            <a:pPr marL="0" indent="0">
              <a:buNone/>
            </a:pPr>
            <a:r>
              <a:rPr lang="en-US" dirty="0" smtClean="0"/>
              <a:t>• public Thread </a:t>
            </a:r>
            <a:r>
              <a:rPr lang="en-US" dirty="0" err="1" smtClean="0"/>
              <a:t>currentThread</a:t>
            </a:r>
            <a:r>
              <a:rPr lang="en-US" dirty="0" smtClean="0"/>
              <a:t>(): returns the reference of currently executing thread.</a:t>
            </a:r>
            <a:endParaRPr lang="en-IN" dirty="0"/>
          </a:p>
        </p:txBody>
      </p:sp>
    </p:spTree>
    <p:extLst>
      <p:ext uri="{BB962C8B-B14F-4D97-AF65-F5344CB8AC3E}">
        <p14:creationId xmlns:p14="http://schemas.microsoft.com/office/powerpoint/2010/main" val="4108924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404664"/>
            <a:ext cx="8424936" cy="6192688"/>
          </a:xfrm>
        </p:spPr>
        <p:txBody>
          <a:bodyPr>
            <a:normAutofit fontScale="92500" lnSpcReduction="10000"/>
          </a:bodyPr>
          <a:lstStyle/>
          <a:p>
            <a:r>
              <a:rPr lang="en-US" dirty="0" smtClean="0"/>
              <a:t>public </a:t>
            </a:r>
            <a:r>
              <a:rPr lang="en-US" dirty="0" err="1" smtClean="0"/>
              <a:t>int</a:t>
            </a:r>
            <a:r>
              <a:rPr lang="en-US" dirty="0" smtClean="0"/>
              <a:t> </a:t>
            </a:r>
            <a:r>
              <a:rPr lang="en-US" dirty="0" err="1" smtClean="0"/>
              <a:t>getId</a:t>
            </a:r>
            <a:r>
              <a:rPr lang="en-US" dirty="0" smtClean="0"/>
              <a:t>(): returns the id of the thread. </a:t>
            </a:r>
          </a:p>
          <a:p>
            <a:pPr marL="0" indent="0">
              <a:buNone/>
            </a:pPr>
            <a:r>
              <a:rPr lang="en-US" dirty="0" smtClean="0"/>
              <a:t>• public </a:t>
            </a:r>
            <a:r>
              <a:rPr lang="en-US" dirty="0" err="1" smtClean="0"/>
              <a:t>Thread.State</a:t>
            </a:r>
            <a:r>
              <a:rPr lang="en-US" dirty="0" smtClean="0"/>
              <a:t> </a:t>
            </a:r>
            <a:r>
              <a:rPr lang="en-US" dirty="0" err="1" smtClean="0"/>
              <a:t>getState</a:t>
            </a:r>
            <a:r>
              <a:rPr lang="en-US" dirty="0" smtClean="0"/>
              <a:t>(): returns the state of the thread. </a:t>
            </a:r>
          </a:p>
          <a:p>
            <a:pPr marL="0" indent="0">
              <a:buNone/>
            </a:pPr>
            <a:r>
              <a:rPr lang="en-US" dirty="0" smtClean="0"/>
              <a:t>• public </a:t>
            </a:r>
            <a:r>
              <a:rPr lang="en-US" dirty="0" err="1" smtClean="0"/>
              <a:t>boolean</a:t>
            </a:r>
            <a:r>
              <a:rPr lang="en-US" dirty="0" smtClean="0"/>
              <a:t> </a:t>
            </a:r>
            <a:r>
              <a:rPr lang="en-US" dirty="0" err="1" smtClean="0"/>
              <a:t>isAlive</a:t>
            </a:r>
            <a:r>
              <a:rPr lang="en-US" dirty="0" smtClean="0"/>
              <a:t>(): tests if the thread is alive. </a:t>
            </a:r>
          </a:p>
          <a:p>
            <a:pPr marL="0" indent="0">
              <a:buNone/>
            </a:pPr>
            <a:r>
              <a:rPr lang="en-US" dirty="0" smtClean="0"/>
              <a:t>• public void yield(): causes the currently executing thread object to temporarily pause and allow other threads to execute. </a:t>
            </a:r>
          </a:p>
          <a:p>
            <a:pPr marL="0" indent="0">
              <a:buNone/>
            </a:pPr>
            <a:r>
              <a:rPr lang="en-US" dirty="0" smtClean="0"/>
              <a:t>• public void suspend(): is used to suspend the thread(</a:t>
            </a:r>
            <a:r>
              <a:rPr lang="en-US" dirty="0" err="1" smtClean="0"/>
              <a:t>depricated</a:t>
            </a:r>
            <a:r>
              <a:rPr lang="en-US" dirty="0" smtClean="0"/>
              <a:t>). </a:t>
            </a:r>
          </a:p>
          <a:p>
            <a:pPr marL="0" indent="0">
              <a:buNone/>
            </a:pPr>
            <a:r>
              <a:rPr lang="en-US" dirty="0" smtClean="0"/>
              <a:t>• public void resume(): is used to resume the suspended thread(</a:t>
            </a:r>
            <a:r>
              <a:rPr lang="en-US" dirty="0" err="1" smtClean="0"/>
              <a:t>depricated</a:t>
            </a:r>
            <a:r>
              <a:rPr lang="en-US" dirty="0" smtClean="0"/>
              <a:t>). </a:t>
            </a:r>
          </a:p>
          <a:p>
            <a:pPr marL="0" indent="0">
              <a:buNone/>
            </a:pPr>
            <a:r>
              <a:rPr lang="en-US" dirty="0" smtClean="0"/>
              <a:t>• public void stop(): is used to stop the thread(</a:t>
            </a:r>
            <a:r>
              <a:rPr lang="en-US" dirty="0" err="1" smtClean="0"/>
              <a:t>depricated</a:t>
            </a:r>
            <a:r>
              <a:rPr lang="en-US" dirty="0" smtClean="0"/>
              <a:t>). </a:t>
            </a:r>
          </a:p>
        </p:txBody>
      </p:sp>
    </p:spTree>
    <p:extLst>
      <p:ext uri="{BB962C8B-B14F-4D97-AF65-F5344CB8AC3E}">
        <p14:creationId xmlns:p14="http://schemas.microsoft.com/office/powerpoint/2010/main" val="23942979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332656"/>
            <a:ext cx="8435280" cy="5793507"/>
          </a:xfrm>
        </p:spPr>
        <p:txBody>
          <a:bodyPr/>
          <a:lstStyle/>
          <a:p>
            <a:pPr marL="0" indent="0">
              <a:buNone/>
            </a:pPr>
            <a:r>
              <a:rPr lang="en-US" dirty="0" smtClean="0"/>
              <a:t>• public </a:t>
            </a:r>
            <a:r>
              <a:rPr lang="en-US" dirty="0" err="1" smtClean="0"/>
              <a:t>boolean</a:t>
            </a:r>
            <a:r>
              <a:rPr lang="en-US" dirty="0" smtClean="0"/>
              <a:t> </a:t>
            </a:r>
            <a:r>
              <a:rPr lang="en-US" dirty="0" err="1" smtClean="0"/>
              <a:t>isDaemon</a:t>
            </a:r>
            <a:r>
              <a:rPr lang="en-US" dirty="0" smtClean="0"/>
              <a:t>(): tests if the thread is a daemon thread. </a:t>
            </a:r>
          </a:p>
          <a:p>
            <a:pPr marL="0" indent="0">
              <a:buNone/>
            </a:pPr>
            <a:r>
              <a:rPr lang="en-US" dirty="0" smtClean="0"/>
              <a:t>• public void </a:t>
            </a:r>
            <a:r>
              <a:rPr lang="en-US" dirty="0" err="1" smtClean="0"/>
              <a:t>setDaemon</a:t>
            </a:r>
            <a:r>
              <a:rPr lang="en-US" dirty="0" smtClean="0"/>
              <a:t>(</a:t>
            </a:r>
            <a:r>
              <a:rPr lang="en-US" dirty="0" err="1" smtClean="0"/>
              <a:t>boolean</a:t>
            </a:r>
            <a:r>
              <a:rPr lang="en-US" dirty="0" smtClean="0"/>
              <a:t> b): marks the thread as daemon or user thread. </a:t>
            </a:r>
          </a:p>
          <a:p>
            <a:pPr marL="0" indent="0">
              <a:buNone/>
            </a:pPr>
            <a:r>
              <a:rPr lang="en-US" dirty="0" smtClean="0"/>
              <a:t>• public void interrupt(): interrupts the thread. </a:t>
            </a:r>
          </a:p>
          <a:p>
            <a:pPr marL="0" indent="0">
              <a:buNone/>
            </a:pPr>
            <a:r>
              <a:rPr lang="en-US" dirty="0" smtClean="0"/>
              <a:t>• public </a:t>
            </a:r>
            <a:r>
              <a:rPr lang="en-US" dirty="0" err="1" smtClean="0"/>
              <a:t>boolean</a:t>
            </a:r>
            <a:r>
              <a:rPr lang="en-US" dirty="0" smtClean="0"/>
              <a:t> </a:t>
            </a:r>
            <a:r>
              <a:rPr lang="en-US" dirty="0" err="1" smtClean="0"/>
              <a:t>isInterrupted</a:t>
            </a:r>
            <a:r>
              <a:rPr lang="en-US" dirty="0" smtClean="0"/>
              <a:t>(): tests if the thread has been interrupted. </a:t>
            </a:r>
          </a:p>
          <a:p>
            <a:pPr marL="0" indent="0">
              <a:buNone/>
            </a:pPr>
            <a:r>
              <a:rPr lang="en-US" dirty="0" smtClean="0"/>
              <a:t>• public static </a:t>
            </a:r>
            <a:r>
              <a:rPr lang="en-US" dirty="0" err="1" smtClean="0"/>
              <a:t>boolean</a:t>
            </a:r>
            <a:r>
              <a:rPr lang="en-US" dirty="0" smtClean="0"/>
              <a:t> interrupted(): tests if the current thread has been interrupted. </a:t>
            </a:r>
            <a:endParaRPr lang="en-IN" dirty="0" smtClean="0"/>
          </a:p>
          <a:p>
            <a:endParaRPr lang="en-IN" dirty="0"/>
          </a:p>
        </p:txBody>
      </p:sp>
    </p:spTree>
    <p:extLst>
      <p:ext uri="{BB962C8B-B14F-4D97-AF65-F5344CB8AC3E}">
        <p14:creationId xmlns:p14="http://schemas.microsoft.com/office/powerpoint/2010/main" val="33652316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2940"/>
            <a:ext cx="8229600" cy="778098"/>
          </a:xfrm>
        </p:spPr>
        <p:txBody>
          <a:bodyPr/>
          <a:lstStyle/>
          <a:p>
            <a:r>
              <a:rPr lang="en-IN" b="1" dirty="0">
                <a:solidFill>
                  <a:srgbClr val="00B050"/>
                </a:solidFill>
              </a:rPr>
              <a:t>Main </a:t>
            </a:r>
            <a:r>
              <a:rPr lang="en-IN" b="1" dirty="0" smtClean="0">
                <a:solidFill>
                  <a:srgbClr val="00B050"/>
                </a:solidFill>
              </a:rPr>
              <a:t>Thread</a:t>
            </a:r>
            <a:endParaRPr lang="en-IN" dirty="0">
              <a:solidFill>
                <a:srgbClr val="00B050"/>
              </a:solidFill>
            </a:endParaRPr>
          </a:p>
        </p:txBody>
      </p:sp>
      <p:sp>
        <p:nvSpPr>
          <p:cNvPr id="3" name="Content Placeholder 2"/>
          <p:cNvSpPr>
            <a:spLocks noGrp="1"/>
          </p:cNvSpPr>
          <p:nvPr>
            <p:ph idx="1"/>
          </p:nvPr>
        </p:nvSpPr>
        <p:spPr>
          <a:xfrm>
            <a:off x="323528" y="764704"/>
            <a:ext cx="8496944" cy="5976664"/>
          </a:xfrm>
        </p:spPr>
        <p:txBody>
          <a:bodyPr>
            <a:normAutofit fontScale="92500"/>
          </a:bodyPr>
          <a:lstStyle/>
          <a:p>
            <a:r>
              <a:rPr lang="en-US" dirty="0" smtClean="0"/>
              <a:t>Whenever </a:t>
            </a:r>
            <a:r>
              <a:rPr lang="en-US" dirty="0"/>
              <a:t>we run a Java program, main thread is created automatically. </a:t>
            </a:r>
            <a:endParaRPr lang="en-US" dirty="0" smtClean="0"/>
          </a:p>
          <a:p>
            <a:r>
              <a:rPr lang="en-US" dirty="0" smtClean="0"/>
              <a:t>This </a:t>
            </a:r>
            <a:r>
              <a:rPr lang="en-US" dirty="0"/>
              <a:t>thread is responsible for execution of java program. </a:t>
            </a:r>
            <a:endParaRPr lang="en-US" dirty="0" smtClean="0"/>
          </a:p>
          <a:p>
            <a:r>
              <a:rPr lang="en-US" dirty="0" smtClean="0"/>
              <a:t>A </a:t>
            </a:r>
            <a:r>
              <a:rPr lang="en-US" dirty="0"/>
              <a:t>Thread represents a separate path of execution. </a:t>
            </a:r>
          </a:p>
          <a:p>
            <a:r>
              <a:rPr lang="en-US" dirty="0" smtClean="0"/>
              <a:t>Group </a:t>
            </a:r>
            <a:r>
              <a:rPr lang="en-US" dirty="0"/>
              <a:t>of statements executed by JVM one by one. </a:t>
            </a:r>
            <a:endParaRPr lang="en-US" dirty="0" smtClean="0"/>
          </a:p>
          <a:p>
            <a:r>
              <a:rPr lang="en-US" dirty="0"/>
              <a:t>If we're creating multiple threads then all child threads will be spawned from main thread. </a:t>
            </a:r>
            <a:endParaRPr lang="en-US" dirty="0" smtClean="0"/>
          </a:p>
          <a:p>
            <a:r>
              <a:rPr lang="en-US" dirty="0" smtClean="0"/>
              <a:t>This </a:t>
            </a:r>
            <a:r>
              <a:rPr lang="en-US" dirty="0"/>
              <a:t>main thread is the first thread to be created and is generally the last thread and it is used to perform shut down tasks.</a:t>
            </a:r>
          </a:p>
          <a:p>
            <a:endParaRPr lang="en-IN" dirty="0"/>
          </a:p>
        </p:txBody>
      </p:sp>
    </p:spTree>
    <p:extLst>
      <p:ext uri="{BB962C8B-B14F-4D97-AF65-F5344CB8AC3E}">
        <p14:creationId xmlns:p14="http://schemas.microsoft.com/office/powerpoint/2010/main" val="14504961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2940"/>
            <a:ext cx="8229600" cy="778098"/>
          </a:xfrm>
        </p:spPr>
        <p:txBody>
          <a:bodyPr/>
          <a:lstStyle/>
          <a:p>
            <a:r>
              <a:rPr lang="en-IN" b="1" dirty="0" smtClean="0">
                <a:solidFill>
                  <a:srgbClr val="00B050"/>
                </a:solidFill>
              </a:rPr>
              <a:t>Main Thread – Example </a:t>
            </a:r>
            <a:r>
              <a:rPr lang="en-US" b="1" dirty="0">
                <a:solidFill>
                  <a:srgbClr val="00B050"/>
                </a:solidFill>
              </a:rPr>
              <a:t>Program</a:t>
            </a:r>
            <a:endParaRPr lang="en-IN" b="1" dirty="0">
              <a:solidFill>
                <a:srgbClr val="00B050"/>
              </a:solidFill>
            </a:endParaRPr>
          </a:p>
        </p:txBody>
      </p:sp>
      <p:sp>
        <p:nvSpPr>
          <p:cNvPr id="3" name="Content Placeholder 2"/>
          <p:cNvSpPr>
            <a:spLocks noGrp="1"/>
          </p:cNvSpPr>
          <p:nvPr>
            <p:ph idx="1"/>
          </p:nvPr>
        </p:nvSpPr>
        <p:spPr>
          <a:xfrm>
            <a:off x="251520" y="1052736"/>
            <a:ext cx="8784976" cy="5616624"/>
          </a:xfrm>
        </p:spPr>
        <p:txBody>
          <a:bodyPr>
            <a:normAutofit fontScale="85000" lnSpcReduction="20000"/>
          </a:bodyPr>
          <a:lstStyle/>
          <a:p>
            <a:pPr marL="0" indent="0">
              <a:buNone/>
            </a:pPr>
            <a:r>
              <a:rPr lang="en-US" b="1" dirty="0" smtClean="0">
                <a:solidFill>
                  <a:srgbClr val="FF0000"/>
                </a:solidFill>
              </a:rPr>
              <a:t>To find the thread used by JVM to execute the statements (Main Thread): </a:t>
            </a:r>
          </a:p>
          <a:p>
            <a:pPr marL="0" indent="0">
              <a:buNone/>
            </a:pPr>
            <a:endParaRPr lang="en-US" dirty="0" smtClean="0"/>
          </a:p>
          <a:p>
            <a:pPr marL="0" indent="0">
              <a:buNone/>
            </a:pPr>
            <a:r>
              <a:rPr lang="en-IN" dirty="0" smtClean="0"/>
              <a:t>class </a:t>
            </a:r>
            <a:r>
              <a:rPr lang="en-IN" dirty="0" err="1"/>
              <a:t>ThreadName</a:t>
            </a:r>
            <a:r>
              <a:rPr lang="en-IN" dirty="0"/>
              <a:t> </a:t>
            </a:r>
          </a:p>
          <a:p>
            <a:pPr marL="0" indent="0">
              <a:buNone/>
            </a:pPr>
            <a:r>
              <a:rPr lang="en-IN" dirty="0"/>
              <a:t>{ </a:t>
            </a:r>
          </a:p>
          <a:p>
            <a:pPr marL="0" indent="0">
              <a:buNone/>
            </a:pPr>
            <a:r>
              <a:rPr lang="en-US" dirty="0"/>
              <a:t>public static void main(String </a:t>
            </a:r>
            <a:r>
              <a:rPr lang="en-US" dirty="0" err="1"/>
              <a:t>args</a:t>
            </a:r>
            <a:r>
              <a:rPr lang="en-US" dirty="0"/>
              <a:t>[]) </a:t>
            </a:r>
          </a:p>
          <a:p>
            <a:pPr marL="0" indent="0">
              <a:buNone/>
            </a:pPr>
            <a:r>
              <a:rPr lang="en-IN" dirty="0"/>
              <a:t>{ </a:t>
            </a:r>
          </a:p>
          <a:p>
            <a:pPr marL="0" indent="0">
              <a:buNone/>
            </a:pPr>
            <a:r>
              <a:rPr lang="en-IN" dirty="0" err="1"/>
              <a:t>System.out.println</a:t>
            </a:r>
            <a:r>
              <a:rPr lang="en-IN" dirty="0"/>
              <a:t>("Welcome "); </a:t>
            </a:r>
          </a:p>
          <a:p>
            <a:pPr marL="0" indent="0">
              <a:buNone/>
            </a:pPr>
            <a:r>
              <a:rPr lang="en-IN" dirty="0"/>
              <a:t>Thread t=</a:t>
            </a:r>
            <a:r>
              <a:rPr lang="en-IN" dirty="0" err="1"/>
              <a:t>Thread.currentThread</a:t>
            </a:r>
            <a:r>
              <a:rPr lang="en-IN" dirty="0"/>
              <a:t>(); </a:t>
            </a:r>
          </a:p>
          <a:p>
            <a:pPr marL="0" indent="0">
              <a:buNone/>
            </a:pPr>
            <a:r>
              <a:rPr lang="en-US" dirty="0" err="1"/>
              <a:t>System.out.println</a:t>
            </a:r>
            <a:r>
              <a:rPr lang="en-US" dirty="0"/>
              <a:t>("Current Thread is : "+t); </a:t>
            </a:r>
          </a:p>
          <a:p>
            <a:pPr marL="0" indent="0">
              <a:buNone/>
            </a:pPr>
            <a:r>
              <a:rPr lang="en-US" dirty="0" err="1"/>
              <a:t>System.out.println</a:t>
            </a:r>
            <a:r>
              <a:rPr lang="en-US" dirty="0"/>
              <a:t>("Current Thread Name is : "+</a:t>
            </a:r>
            <a:r>
              <a:rPr lang="en-US" dirty="0" err="1"/>
              <a:t>t.getName</a:t>
            </a:r>
            <a:r>
              <a:rPr lang="en-US" dirty="0"/>
              <a:t>()); </a:t>
            </a:r>
          </a:p>
          <a:p>
            <a:pPr marL="0" indent="0">
              <a:buNone/>
            </a:pPr>
            <a:r>
              <a:rPr lang="en-IN" dirty="0"/>
              <a:t>} </a:t>
            </a:r>
          </a:p>
          <a:p>
            <a:pPr marL="0" indent="0">
              <a:buNone/>
            </a:pPr>
            <a:r>
              <a:rPr lang="en-IN" dirty="0"/>
              <a:t>}</a:t>
            </a:r>
          </a:p>
        </p:txBody>
      </p:sp>
    </p:spTree>
    <p:extLst>
      <p:ext uri="{BB962C8B-B14F-4D97-AF65-F5344CB8AC3E}">
        <p14:creationId xmlns:p14="http://schemas.microsoft.com/office/powerpoint/2010/main" val="18552803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052736"/>
            <a:ext cx="8568952" cy="5400600"/>
          </a:xfrm>
        </p:spPr>
        <p:txBody>
          <a:bodyPr/>
          <a:lstStyle/>
          <a:p>
            <a:endParaRPr lang="en-IN" dirty="0"/>
          </a:p>
          <a:p>
            <a:endParaRPr lang="en-IN" dirty="0"/>
          </a:p>
        </p:txBody>
      </p:sp>
      <p:sp>
        <p:nvSpPr>
          <p:cNvPr id="4" name="Title 3"/>
          <p:cNvSpPr>
            <a:spLocks noGrp="1"/>
          </p:cNvSpPr>
          <p:nvPr>
            <p:ph type="title"/>
          </p:nvPr>
        </p:nvSpPr>
        <p:spPr>
          <a:xfrm>
            <a:off x="457200" y="274638"/>
            <a:ext cx="8507288" cy="6394722"/>
          </a:xfrm>
        </p:spPr>
        <p:txBody>
          <a:bodyPr>
            <a:noAutofit/>
          </a:bodyPr>
          <a:lstStyle/>
          <a:p>
            <a:pPr algn="l"/>
            <a:r>
              <a:rPr lang="en-US" sz="3600" dirty="0" err="1"/>
              <a:t>currentThread</a:t>
            </a:r>
            <a:r>
              <a:rPr lang="en-US" sz="3600" dirty="0"/>
              <a:t>() is a static method of Thread Class, which returns the reference of the current running thread. </a:t>
            </a:r>
            <a:r>
              <a:rPr lang="en-US" sz="3600" dirty="0" smtClean="0"/>
              <a:t/>
            </a:r>
            <a:br>
              <a:rPr lang="en-US" sz="3600" dirty="0" smtClean="0"/>
            </a:br>
            <a:r>
              <a:rPr lang="en-IN" sz="3600" dirty="0"/>
              <a:t>Thread[main,5,main] </a:t>
            </a:r>
            <a:br>
              <a:rPr lang="en-IN" sz="3600" dirty="0"/>
            </a:br>
            <a:r>
              <a:rPr lang="en-US" sz="3600" dirty="0"/>
              <a:t>• Here Thread indicates that t is thread class object. </a:t>
            </a:r>
            <a:br>
              <a:rPr lang="en-US" sz="3600" dirty="0"/>
            </a:br>
            <a:r>
              <a:rPr lang="en-US" sz="3600" dirty="0"/>
              <a:t>• The First main indicates the name of the thread that is executing the current code. </a:t>
            </a:r>
            <a:br>
              <a:rPr lang="en-US" sz="3600" dirty="0"/>
            </a:br>
            <a:r>
              <a:rPr lang="en-US" sz="3600" dirty="0"/>
              <a:t>• 5 </a:t>
            </a:r>
            <a:r>
              <a:rPr lang="en-US" sz="3600" dirty="0" smtClean="0"/>
              <a:t> </a:t>
            </a:r>
            <a:r>
              <a:rPr lang="en-US" sz="3600" dirty="0"/>
              <a:t>is </a:t>
            </a:r>
            <a:r>
              <a:rPr lang="en-US" sz="3600" dirty="0" smtClean="0"/>
              <a:t>the priority </a:t>
            </a:r>
            <a:r>
              <a:rPr lang="en-US" sz="3600" dirty="0"/>
              <a:t>of thread. </a:t>
            </a:r>
            <a:br>
              <a:rPr lang="en-US" sz="3600" dirty="0"/>
            </a:br>
            <a:r>
              <a:rPr lang="en-US" sz="3600" dirty="0" smtClean="0"/>
              <a:t>The </a:t>
            </a:r>
            <a:r>
              <a:rPr lang="en-US" sz="3600" dirty="0"/>
              <a:t>next main indicates the thread group name to which this thread belongs. </a:t>
            </a:r>
            <a:endParaRPr lang="en-IN" sz="3600" dirty="0"/>
          </a:p>
        </p:txBody>
      </p:sp>
    </p:spTree>
    <p:extLst>
      <p:ext uri="{BB962C8B-B14F-4D97-AF65-F5344CB8AC3E}">
        <p14:creationId xmlns:p14="http://schemas.microsoft.com/office/powerpoint/2010/main" val="18552803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2940"/>
            <a:ext cx="8229600" cy="778098"/>
          </a:xfrm>
        </p:spPr>
        <p:txBody>
          <a:bodyPr/>
          <a:lstStyle/>
          <a:p>
            <a:r>
              <a:rPr lang="en-IN" b="1" dirty="0">
                <a:solidFill>
                  <a:srgbClr val="00B050"/>
                </a:solidFill>
              </a:rPr>
              <a:t>Creation of New Threads </a:t>
            </a:r>
            <a:endParaRPr lang="en-IN" dirty="0">
              <a:solidFill>
                <a:srgbClr val="00B050"/>
              </a:solidFill>
            </a:endParaRPr>
          </a:p>
        </p:txBody>
      </p:sp>
      <p:sp>
        <p:nvSpPr>
          <p:cNvPr id="3" name="Content Placeholder 2"/>
          <p:cNvSpPr>
            <a:spLocks noGrp="1"/>
          </p:cNvSpPr>
          <p:nvPr>
            <p:ph idx="1"/>
          </p:nvPr>
        </p:nvSpPr>
        <p:spPr>
          <a:xfrm>
            <a:off x="251520" y="908720"/>
            <a:ext cx="8568952" cy="5832648"/>
          </a:xfrm>
        </p:spPr>
        <p:txBody>
          <a:bodyPr>
            <a:normAutofit/>
          </a:bodyPr>
          <a:lstStyle/>
          <a:p>
            <a:r>
              <a:rPr lang="en-US" dirty="0" smtClean="0"/>
              <a:t>Creating </a:t>
            </a:r>
            <a:r>
              <a:rPr lang="en-US" dirty="0"/>
              <a:t>threads in java is simple. Threads are created in the form of objects that contain a method called run(). </a:t>
            </a:r>
            <a:endParaRPr lang="en-US" dirty="0" smtClean="0"/>
          </a:p>
          <a:p>
            <a:r>
              <a:rPr lang="en-US" dirty="0" smtClean="0"/>
              <a:t>The </a:t>
            </a:r>
            <a:r>
              <a:rPr lang="en-US" dirty="0"/>
              <a:t>run() is heart and soul of any thread. The whole code that constitutes a new thread is written inside the run() method. </a:t>
            </a:r>
            <a:endParaRPr lang="en-US" dirty="0" smtClean="0"/>
          </a:p>
          <a:p>
            <a:endParaRPr lang="en-US" dirty="0"/>
          </a:p>
          <a:p>
            <a:pPr marL="0" indent="0">
              <a:buNone/>
            </a:pPr>
            <a:r>
              <a:rPr lang="en-US" dirty="0"/>
              <a:t>Threads can be created by the user in two ways </a:t>
            </a:r>
          </a:p>
          <a:p>
            <a:pPr marL="0" indent="0">
              <a:buNone/>
            </a:pPr>
            <a:r>
              <a:rPr lang="en-US" dirty="0"/>
              <a:t>1. By extending Thread class </a:t>
            </a:r>
          </a:p>
          <a:p>
            <a:pPr marL="0" indent="0">
              <a:buNone/>
            </a:pPr>
            <a:r>
              <a:rPr lang="en-US" dirty="0"/>
              <a:t>2. By implementing Runnable interface </a:t>
            </a:r>
          </a:p>
          <a:p>
            <a:endParaRPr lang="en-IN" dirty="0"/>
          </a:p>
        </p:txBody>
      </p:sp>
    </p:spTree>
    <p:extLst>
      <p:ext uri="{BB962C8B-B14F-4D97-AF65-F5344CB8AC3E}">
        <p14:creationId xmlns:p14="http://schemas.microsoft.com/office/powerpoint/2010/main" val="18552803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940"/>
            <a:ext cx="9144000" cy="778098"/>
          </a:xfrm>
        </p:spPr>
        <p:txBody>
          <a:bodyPr>
            <a:normAutofit fontScale="90000"/>
          </a:bodyPr>
          <a:lstStyle/>
          <a:p>
            <a:r>
              <a:rPr lang="en-US" b="1" dirty="0" smtClean="0">
                <a:solidFill>
                  <a:srgbClr val="00B050"/>
                </a:solidFill>
              </a:rPr>
              <a:t>Creating </a:t>
            </a:r>
            <a:r>
              <a:rPr lang="en-US" b="1" dirty="0">
                <a:solidFill>
                  <a:srgbClr val="00B050"/>
                </a:solidFill>
              </a:rPr>
              <a:t>thread by extending Thread class </a:t>
            </a:r>
            <a:endParaRPr lang="en-IN" b="1" dirty="0">
              <a:solidFill>
                <a:srgbClr val="00B050"/>
              </a:solidFill>
            </a:endParaRPr>
          </a:p>
        </p:txBody>
      </p:sp>
      <p:sp>
        <p:nvSpPr>
          <p:cNvPr id="3" name="Content Placeholder 2"/>
          <p:cNvSpPr>
            <a:spLocks noGrp="1"/>
          </p:cNvSpPr>
          <p:nvPr>
            <p:ph idx="1"/>
          </p:nvPr>
        </p:nvSpPr>
        <p:spPr>
          <a:xfrm>
            <a:off x="251520" y="1052736"/>
            <a:ext cx="8568952" cy="5400600"/>
          </a:xfrm>
        </p:spPr>
        <p:txBody>
          <a:bodyPr>
            <a:normAutofit fontScale="92500" lnSpcReduction="10000"/>
          </a:bodyPr>
          <a:lstStyle/>
          <a:p>
            <a:pPr marL="0" indent="0">
              <a:buNone/>
            </a:pPr>
            <a:r>
              <a:rPr lang="en-IN" dirty="0" smtClean="0"/>
              <a:t>Syntax</a:t>
            </a:r>
            <a:r>
              <a:rPr lang="en-IN" dirty="0"/>
              <a:t>:- </a:t>
            </a:r>
          </a:p>
          <a:p>
            <a:pPr marL="0" indent="0">
              <a:buNone/>
            </a:pPr>
            <a:r>
              <a:rPr lang="en-US" dirty="0"/>
              <a:t>class &lt;class name&gt; extends Thread </a:t>
            </a:r>
          </a:p>
          <a:p>
            <a:pPr marL="0" indent="0">
              <a:buNone/>
            </a:pPr>
            <a:r>
              <a:rPr lang="en-IN" dirty="0"/>
              <a:t>{ </a:t>
            </a:r>
          </a:p>
          <a:p>
            <a:pPr marL="0" indent="0">
              <a:buNone/>
            </a:pPr>
            <a:r>
              <a:rPr lang="en-IN" dirty="0"/>
              <a:t>public void run() </a:t>
            </a:r>
          </a:p>
          <a:p>
            <a:pPr marL="0" indent="0">
              <a:buNone/>
            </a:pPr>
            <a:r>
              <a:rPr lang="en-IN" dirty="0"/>
              <a:t>{</a:t>
            </a:r>
          </a:p>
          <a:p>
            <a:pPr marL="0" indent="0">
              <a:buNone/>
            </a:pPr>
            <a:r>
              <a:rPr lang="en-IN" dirty="0"/>
              <a:t>---------- </a:t>
            </a:r>
          </a:p>
          <a:p>
            <a:pPr marL="0" indent="0">
              <a:buNone/>
            </a:pPr>
            <a:r>
              <a:rPr lang="en-IN" dirty="0"/>
              <a:t>---------- override run() method </a:t>
            </a:r>
          </a:p>
          <a:p>
            <a:pPr marL="0" indent="0">
              <a:buNone/>
            </a:pPr>
            <a:r>
              <a:rPr lang="en-IN" dirty="0"/>
              <a:t>---------- </a:t>
            </a:r>
          </a:p>
          <a:p>
            <a:pPr marL="0" indent="0">
              <a:buNone/>
            </a:pPr>
            <a:r>
              <a:rPr lang="en-IN" dirty="0"/>
              <a:t>} </a:t>
            </a:r>
          </a:p>
          <a:p>
            <a:pPr marL="0" indent="0">
              <a:buNone/>
            </a:pPr>
            <a:r>
              <a:rPr lang="en-IN" dirty="0"/>
              <a:t>} </a:t>
            </a:r>
          </a:p>
        </p:txBody>
      </p:sp>
    </p:spTree>
    <p:extLst>
      <p:ext uri="{BB962C8B-B14F-4D97-AF65-F5344CB8AC3E}">
        <p14:creationId xmlns:p14="http://schemas.microsoft.com/office/powerpoint/2010/main" val="18552803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88640"/>
            <a:ext cx="8496944" cy="6480720"/>
          </a:xfrm>
        </p:spPr>
        <p:txBody>
          <a:bodyPr>
            <a:normAutofit fontScale="40000" lnSpcReduction="20000"/>
          </a:bodyPr>
          <a:lstStyle/>
          <a:p>
            <a:pPr marL="0" indent="0">
              <a:buNone/>
            </a:pPr>
            <a:r>
              <a:rPr lang="en-IN" dirty="0" smtClean="0"/>
              <a:t>          </a:t>
            </a:r>
            <a:r>
              <a:rPr lang="en-IN" sz="8000" dirty="0" smtClean="0"/>
              <a:t>ob1                      ob2                  ob3</a:t>
            </a:r>
          </a:p>
          <a:p>
            <a:pPr marL="0" indent="0">
              <a:buNone/>
            </a:pPr>
            <a:endParaRPr lang="en-IN" dirty="0"/>
          </a:p>
          <a:p>
            <a:pPr marL="0" indent="0">
              <a:buNone/>
            </a:pPr>
            <a:endParaRPr lang="en-IN" dirty="0" smtClean="0"/>
          </a:p>
          <a:p>
            <a:endParaRPr lang="en-IN" dirty="0" smtClean="0"/>
          </a:p>
          <a:p>
            <a:pPr marL="0" indent="0">
              <a:buNone/>
            </a:pPr>
            <a:endParaRPr lang="en-IN" sz="5900" dirty="0" smtClean="0"/>
          </a:p>
          <a:p>
            <a:pPr marL="0" indent="0">
              <a:buNone/>
            </a:pPr>
            <a:r>
              <a:rPr lang="en-IN" sz="5900" dirty="0" smtClean="0"/>
              <a:t>Note:</a:t>
            </a:r>
          </a:p>
          <a:p>
            <a:pPr marL="0" indent="0">
              <a:buNone/>
            </a:pPr>
            <a:r>
              <a:rPr lang="en-US" sz="5900" dirty="0" smtClean="0"/>
              <a:t>• </a:t>
            </a:r>
            <a:r>
              <a:rPr lang="en-US" sz="5900" dirty="0"/>
              <a:t>Methods of Thread class are inherited in our own class, so every object created for our class is a thread. </a:t>
            </a:r>
            <a:endParaRPr lang="en-US" sz="5900" dirty="0" smtClean="0"/>
          </a:p>
          <a:p>
            <a:pPr marL="0" indent="0">
              <a:buNone/>
            </a:pPr>
            <a:endParaRPr lang="en-US" sz="5900" dirty="0"/>
          </a:p>
          <a:p>
            <a:pPr marL="0" indent="0">
              <a:buNone/>
            </a:pPr>
            <a:r>
              <a:rPr lang="en-US" sz="5900" dirty="0"/>
              <a:t>• Every object(thread) has its own start(),run() and many more methods. </a:t>
            </a:r>
            <a:endParaRPr lang="en-US" sz="5900" dirty="0" smtClean="0"/>
          </a:p>
          <a:p>
            <a:pPr marL="0" indent="0">
              <a:buNone/>
            </a:pPr>
            <a:endParaRPr lang="en-US" sz="5900" dirty="0"/>
          </a:p>
          <a:p>
            <a:pPr marL="0" indent="0">
              <a:buNone/>
            </a:pPr>
            <a:r>
              <a:rPr lang="en-US" sz="5900" dirty="0"/>
              <a:t>• Whenever start() method is called run() is </a:t>
            </a:r>
            <a:r>
              <a:rPr lang="en-US" sz="5900" dirty="0" smtClean="0"/>
              <a:t>executed</a:t>
            </a:r>
            <a:r>
              <a:rPr lang="en-US" sz="5900" dirty="0"/>
              <a:t>. </a:t>
            </a:r>
            <a:endParaRPr lang="en-US" sz="5900" dirty="0" smtClean="0"/>
          </a:p>
          <a:p>
            <a:pPr marL="0" indent="0">
              <a:buNone/>
            </a:pPr>
            <a:endParaRPr lang="en-US" sz="5900" dirty="0"/>
          </a:p>
          <a:p>
            <a:pPr marL="0" indent="0">
              <a:buNone/>
            </a:pPr>
            <a:r>
              <a:rPr lang="en-US" sz="5900" dirty="0"/>
              <a:t>• The run() method is just like </a:t>
            </a:r>
            <a:r>
              <a:rPr lang="en-US" sz="5900" dirty="0" smtClean="0"/>
              <a:t>our </a:t>
            </a:r>
            <a:r>
              <a:rPr lang="en-US" sz="5900" dirty="0"/>
              <a:t>main() method where </a:t>
            </a:r>
            <a:r>
              <a:rPr lang="en-US" sz="5900" dirty="0" smtClean="0"/>
              <a:t>we </a:t>
            </a:r>
            <a:r>
              <a:rPr lang="en-US" sz="5900" dirty="0"/>
              <a:t>can declare variables, use other classes, and can call other methods. </a:t>
            </a:r>
            <a:endParaRPr lang="en-US" sz="5900" dirty="0" smtClean="0"/>
          </a:p>
          <a:p>
            <a:pPr marL="0" indent="0">
              <a:buNone/>
            </a:pPr>
            <a:endParaRPr lang="en-US" sz="5900" dirty="0"/>
          </a:p>
          <a:p>
            <a:pPr marL="0" indent="0">
              <a:buNone/>
            </a:pPr>
            <a:r>
              <a:rPr lang="en-US" sz="5900" dirty="0"/>
              <a:t>• The run() is an entry point for another thread. This thread will end when run() returns. </a:t>
            </a:r>
          </a:p>
          <a:p>
            <a:pPr marL="0" indent="0">
              <a:buNone/>
            </a:pPr>
            <a:endParaRPr lang="en-IN" dirty="0"/>
          </a:p>
        </p:txBody>
      </p:sp>
      <p:sp>
        <p:nvSpPr>
          <p:cNvPr id="4" name="Rectangle 3"/>
          <p:cNvSpPr/>
          <p:nvPr/>
        </p:nvSpPr>
        <p:spPr>
          <a:xfrm>
            <a:off x="3131839" y="692696"/>
            <a:ext cx="1109597" cy="33960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solidFill>
                  <a:schemeClr val="tx1"/>
                </a:solidFill>
              </a:rPr>
              <a:t>Run()</a:t>
            </a:r>
            <a:endParaRPr lang="en-IN" dirty="0">
              <a:solidFill>
                <a:schemeClr val="tx1"/>
              </a:solidFill>
            </a:endParaRPr>
          </a:p>
        </p:txBody>
      </p:sp>
      <p:sp>
        <p:nvSpPr>
          <p:cNvPr id="7" name="Rectangle 6"/>
          <p:cNvSpPr/>
          <p:nvPr/>
        </p:nvSpPr>
        <p:spPr>
          <a:xfrm>
            <a:off x="899592" y="692696"/>
            <a:ext cx="1097848" cy="33960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solidFill>
                  <a:schemeClr val="tx1"/>
                </a:solidFill>
              </a:rPr>
              <a:t>Run()</a:t>
            </a:r>
            <a:endParaRPr lang="en-IN" dirty="0">
              <a:solidFill>
                <a:schemeClr val="tx1"/>
              </a:solidFill>
            </a:endParaRPr>
          </a:p>
        </p:txBody>
      </p:sp>
      <p:sp>
        <p:nvSpPr>
          <p:cNvPr id="8" name="Rectangle 7"/>
          <p:cNvSpPr/>
          <p:nvPr/>
        </p:nvSpPr>
        <p:spPr>
          <a:xfrm>
            <a:off x="5004048" y="692696"/>
            <a:ext cx="1224136" cy="4320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solidFill>
                  <a:schemeClr val="tx1"/>
                </a:solidFill>
              </a:rPr>
              <a:t>Run()</a:t>
            </a:r>
            <a:endParaRPr lang="en-IN" dirty="0">
              <a:solidFill>
                <a:schemeClr val="tx1"/>
              </a:solidFill>
            </a:endParaRPr>
          </a:p>
        </p:txBody>
      </p:sp>
    </p:spTree>
    <p:extLst>
      <p:ext uri="{BB962C8B-B14F-4D97-AF65-F5344CB8AC3E}">
        <p14:creationId xmlns:p14="http://schemas.microsoft.com/office/powerpoint/2010/main" val="30837324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994122"/>
          </a:xfrm>
        </p:spPr>
        <p:txBody>
          <a:bodyPr/>
          <a:lstStyle/>
          <a:p>
            <a:r>
              <a:rPr lang="en-US" b="1" dirty="0"/>
              <a:t>Multithreaded Programming</a:t>
            </a:r>
            <a:endParaRPr lang="en-IN" dirty="0"/>
          </a:p>
        </p:txBody>
      </p:sp>
      <p:sp>
        <p:nvSpPr>
          <p:cNvPr id="3" name="Content Placeholder 2"/>
          <p:cNvSpPr>
            <a:spLocks noGrp="1"/>
          </p:cNvSpPr>
          <p:nvPr>
            <p:ph idx="1"/>
          </p:nvPr>
        </p:nvSpPr>
        <p:spPr>
          <a:xfrm>
            <a:off x="323528" y="1412776"/>
            <a:ext cx="8424936" cy="5112568"/>
          </a:xfrm>
        </p:spPr>
        <p:txBody>
          <a:bodyPr/>
          <a:lstStyle/>
          <a:p>
            <a:r>
              <a:rPr lang="en-US" dirty="0" smtClean="0"/>
              <a:t>Introduction</a:t>
            </a:r>
          </a:p>
          <a:p>
            <a:r>
              <a:rPr lang="en-US" dirty="0" smtClean="0"/>
              <a:t> </a:t>
            </a:r>
            <a:r>
              <a:rPr lang="en-US" dirty="0"/>
              <a:t>Need for Multiple Threads Multithreaded </a:t>
            </a:r>
            <a:endParaRPr lang="en-US" dirty="0" smtClean="0"/>
          </a:p>
          <a:p>
            <a:r>
              <a:rPr lang="en-US" dirty="0" smtClean="0"/>
              <a:t>Programming </a:t>
            </a:r>
            <a:r>
              <a:rPr lang="en-US" dirty="0"/>
              <a:t>for Multi-core </a:t>
            </a:r>
            <a:r>
              <a:rPr lang="en-US" dirty="0" smtClean="0"/>
              <a:t>Processor</a:t>
            </a:r>
          </a:p>
          <a:p>
            <a:r>
              <a:rPr lang="en-US" dirty="0" smtClean="0"/>
              <a:t>Thread Class</a:t>
            </a:r>
          </a:p>
          <a:p>
            <a:r>
              <a:rPr lang="en-US" dirty="0" smtClean="0"/>
              <a:t>Main </a:t>
            </a:r>
            <a:r>
              <a:rPr lang="en-US" dirty="0"/>
              <a:t>Thread-Creation of New </a:t>
            </a:r>
            <a:r>
              <a:rPr lang="en-US" dirty="0" smtClean="0"/>
              <a:t>Threads</a:t>
            </a:r>
          </a:p>
          <a:p>
            <a:r>
              <a:rPr lang="en-US" dirty="0" smtClean="0"/>
              <a:t>Thread States</a:t>
            </a:r>
          </a:p>
          <a:p>
            <a:r>
              <a:rPr lang="en-US" dirty="0" smtClean="0"/>
              <a:t>Thread </a:t>
            </a:r>
            <a:r>
              <a:rPr lang="en-US" dirty="0"/>
              <a:t>Priority</a:t>
            </a:r>
            <a:endParaRPr lang="en-IN" dirty="0"/>
          </a:p>
        </p:txBody>
      </p:sp>
    </p:spTree>
    <p:extLst>
      <p:ext uri="{BB962C8B-B14F-4D97-AF65-F5344CB8AC3E}">
        <p14:creationId xmlns:p14="http://schemas.microsoft.com/office/powerpoint/2010/main" val="30401120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4245"/>
            <a:ext cx="8229600" cy="668022"/>
          </a:xfrm>
        </p:spPr>
        <p:txBody>
          <a:bodyPr>
            <a:normAutofit fontScale="90000"/>
          </a:bodyPr>
          <a:lstStyle/>
          <a:p>
            <a:r>
              <a:rPr lang="en-IN" b="1" dirty="0" smtClean="0">
                <a:solidFill>
                  <a:srgbClr val="00B050"/>
                </a:solidFill>
              </a:rPr>
              <a:t>Example Program </a:t>
            </a:r>
            <a:endParaRPr lang="en-IN" b="1" dirty="0">
              <a:solidFill>
                <a:srgbClr val="00B050"/>
              </a:solidFill>
            </a:endParaRPr>
          </a:p>
        </p:txBody>
      </p:sp>
      <p:sp>
        <p:nvSpPr>
          <p:cNvPr id="3" name="Content Placeholder 2"/>
          <p:cNvSpPr>
            <a:spLocks noGrp="1"/>
          </p:cNvSpPr>
          <p:nvPr>
            <p:ph idx="1"/>
          </p:nvPr>
        </p:nvSpPr>
        <p:spPr>
          <a:xfrm>
            <a:off x="251520" y="836712"/>
            <a:ext cx="8640960" cy="5760640"/>
          </a:xfrm>
        </p:spPr>
        <p:txBody>
          <a:bodyPr>
            <a:normAutofit fontScale="85000" lnSpcReduction="10000"/>
          </a:bodyPr>
          <a:lstStyle/>
          <a:p>
            <a:pPr marL="0" indent="0">
              <a:buNone/>
            </a:pPr>
            <a:r>
              <a:rPr lang="en-IN" dirty="0" smtClean="0"/>
              <a:t>class </a:t>
            </a:r>
            <a:r>
              <a:rPr lang="en-IN" dirty="0"/>
              <a:t>NewThread1 extends Thread </a:t>
            </a:r>
          </a:p>
          <a:p>
            <a:pPr marL="0" indent="0">
              <a:buNone/>
            </a:pPr>
            <a:r>
              <a:rPr lang="en-IN" dirty="0"/>
              <a:t>{</a:t>
            </a:r>
          </a:p>
          <a:p>
            <a:pPr marL="0" indent="0">
              <a:buNone/>
            </a:pPr>
            <a:r>
              <a:rPr lang="en-IN" dirty="0"/>
              <a:t>public void run() </a:t>
            </a:r>
            <a:r>
              <a:rPr lang="en-IN" dirty="0" smtClean="0"/>
              <a:t>  {</a:t>
            </a:r>
            <a:endParaRPr lang="en-IN" dirty="0"/>
          </a:p>
          <a:p>
            <a:pPr marL="0" indent="0">
              <a:buNone/>
            </a:pPr>
            <a:r>
              <a:rPr lang="en-IN" dirty="0"/>
              <a:t>try </a:t>
            </a:r>
          </a:p>
          <a:p>
            <a:pPr marL="0" indent="0">
              <a:buNone/>
            </a:pPr>
            <a:r>
              <a:rPr lang="en-IN" dirty="0" smtClean="0"/>
              <a:t>{		</a:t>
            </a:r>
          </a:p>
          <a:p>
            <a:pPr marL="0" indent="0">
              <a:buNone/>
            </a:pPr>
            <a:r>
              <a:rPr lang="en-IN" dirty="0" smtClean="0"/>
              <a:t>for(</a:t>
            </a:r>
            <a:r>
              <a:rPr lang="en-IN" dirty="0" err="1" smtClean="0"/>
              <a:t>int</a:t>
            </a:r>
            <a:r>
              <a:rPr lang="en-IN" dirty="0" smtClean="0"/>
              <a:t> </a:t>
            </a:r>
            <a:r>
              <a:rPr lang="en-IN" dirty="0"/>
              <a:t>i=1;i&lt;=5;i++) </a:t>
            </a:r>
            <a:r>
              <a:rPr lang="en-IN" dirty="0" smtClean="0"/>
              <a:t>	{ </a:t>
            </a:r>
            <a:r>
              <a:rPr lang="en-IN" dirty="0" err="1"/>
              <a:t>System.out.println</a:t>
            </a:r>
            <a:r>
              <a:rPr lang="en-IN" dirty="0"/>
              <a:t>(</a:t>
            </a:r>
            <a:r>
              <a:rPr lang="en-IN" dirty="0" err="1"/>
              <a:t>Thread.currentThread</a:t>
            </a:r>
            <a:r>
              <a:rPr lang="en-IN" dirty="0"/>
              <a:t>().</a:t>
            </a:r>
            <a:r>
              <a:rPr lang="en-IN" dirty="0" err="1"/>
              <a:t>getName</a:t>
            </a:r>
            <a:r>
              <a:rPr lang="en-IN" dirty="0"/>
              <a:t>()+" : "+i); </a:t>
            </a:r>
            <a:endParaRPr lang="en-IN" dirty="0" smtClean="0"/>
          </a:p>
          <a:p>
            <a:pPr marL="0" indent="0">
              <a:buNone/>
            </a:pPr>
            <a:r>
              <a:rPr lang="en-IN" dirty="0" err="1"/>
              <a:t>Thread.sleep</a:t>
            </a:r>
            <a:r>
              <a:rPr lang="en-IN" dirty="0"/>
              <a:t>(1000); </a:t>
            </a:r>
          </a:p>
          <a:p>
            <a:pPr marL="0" indent="0">
              <a:buNone/>
            </a:pPr>
            <a:r>
              <a:rPr lang="en-IN" dirty="0" smtClean="0"/>
              <a:t>}		}</a:t>
            </a:r>
            <a:endParaRPr lang="en-IN" dirty="0"/>
          </a:p>
          <a:p>
            <a:pPr marL="0" indent="0">
              <a:buNone/>
            </a:pPr>
            <a:r>
              <a:rPr lang="en-IN" dirty="0"/>
              <a:t>catch(</a:t>
            </a:r>
            <a:r>
              <a:rPr lang="en-IN" dirty="0" err="1"/>
              <a:t>InterruptedException</a:t>
            </a:r>
            <a:r>
              <a:rPr lang="en-IN" dirty="0"/>
              <a:t> e){} </a:t>
            </a:r>
          </a:p>
          <a:p>
            <a:pPr marL="0" indent="0">
              <a:buNone/>
            </a:pPr>
            <a:r>
              <a:rPr lang="en-IN" dirty="0" err="1"/>
              <a:t>System.out.println</a:t>
            </a:r>
            <a:r>
              <a:rPr lang="en-IN" dirty="0"/>
              <a:t>("Child thread exiting...."); </a:t>
            </a:r>
          </a:p>
          <a:p>
            <a:pPr marL="0" indent="0">
              <a:buNone/>
            </a:pPr>
            <a:r>
              <a:rPr lang="en-IN" dirty="0"/>
              <a:t>}; </a:t>
            </a:r>
            <a:r>
              <a:rPr lang="en-IN" dirty="0" smtClean="0"/>
              <a:t>		}</a:t>
            </a:r>
          </a:p>
        </p:txBody>
      </p:sp>
    </p:spTree>
    <p:extLst>
      <p:ext uri="{BB962C8B-B14F-4D97-AF65-F5344CB8AC3E}">
        <p14:creationId xmlns:p14="http://schemas.microsoft.com/office/powerpoint/2010/main" val="13757161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404664"/>
            <a:ext cx="8280920" cy="6192688"/>
          </a:xfrm>
        </p:spPr>
        <p:txBody>
          <a:bodyPr/>
          <a:lstStyle/>
          <a:p>
            <a:pPr marL="0" indent="0">
              <a:buNone/>
            </a:pPr>
            <a:r>
              <a:rPr lang="en-IN" dirty="0"/>
              <a:t>class NewThreadDemo1 </a:t>
            </a:r>
          </a:p>
          <a:p>
            <a:pPr marL="0" indent="0">
              <a:buNone/>
            </a:pPr>
            <a:r>
              <a:rPr lang="en-IN" dirty="0"/>
              <a:t>{</a:t>
            </a:r>
          </a:p>
          <a:p>
            <a:pPr marL="0" indent="0">
              <a:buNone/>
            </a:pPr>
            <a:r>
              <a:rPr lang="en-US" dirty="0"/>
              <a:t>public static void main(String </a:t>
            </a:r>
            <a:r>
              <a:rPr lang="en-US" dirty="0" err="1"/>
              <a:t>args</a:t>
            </a:r>
            <a:r>
              <a:rPr lang="en-US" dirty="0"/>
              <a:t>[])throws </a:t>
            </a:r>
            <a:r>
              <a:rPr lang="en-US" dirty="0" err="1"/>
              <a:t>InterruptedException</a:t>
            </a:r>
            <a:r>
              <a:rPr lang="en-US" dirty="0"/>
              <a:t> </a:t>
            </a:r>
          </a:p>
          <a:p>
            <a:pPr marL="0" indent="0">
              <a:buNone/>
            </a:pPr>
            <a:r>
              <a:rPr lang="en-IN" dirty="0"/>
              <a:t>{</a:t>
            </a:r>
          </a:p>
          <a:p>
            <a:pPr marL="0" indent="0">
              <a:buNone/>
            </a:pPr>
            <a:r>
              <a:rPr lang="en-IN" dirty="0"/>
              <a:t>NewThread1 t1=new NewThread1(); </a:t>
            </a:r>
          </a:p>
          <a:p>
            <a:pPr marL="0" indent="0">
              <a:buNone/>
            </a:pPr>
            <a:r>
              <a:rPr lang="en-IN" dirty="0"/>
              <a:t>t1.setName("Child Thread"); </a:t>
            </a:r>
          </a:p>
          <a:p>
            <a:pPr marL="0" indent="0">
              <a:buNone/>
            </a:pPr>
            <a:r>
              <a:rPr lang="en-IN" dirty="0"/>
              <a:t>t1.start(); </a:t>
            </a:r>
          </a:p>
          <a:p>
            <a:pPr marL="0" indent="0">
              <a:buNone/>
            </a:pPr>
            <a:r>
              <a:rPr lang="en-IN" dirty="0"/>
              <a:t>}</a:t>
            </a:r>
          </a:p>
          <a:p>
            <a:pPr marL="0" indent="0">
              <a:buNone/>
            </a:pPr>
            <a:r>
              <a:rPr lang="en-IN" dirty="0"/>
              <a:t>}; </a:t>
            </a:r>
          </a:p>
        </p:txBody>
      </p:sp>
    </p:spTree>
    <p:extLst>
      <p:ext uri="{BB962C8B-B14F-4D97-AF65-F5344CB8AC3E}">
        <p14:creationId xmlns:p14="http://schemas.microsoft.com/office/powerpoint/2010/main" val="9908082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496944" cy="922114"/>
          </a:xfrm>
        </p:spPr>
        <p:txBody>
          <a:bodyPr>
            <a:normAutofit fontScale="90000"/>
          </a:bodyPr>
          <a:lstStyle/>
          <a:p>
            <a:r>
              <a:rPr lang="en-IN" b="1" dirty="0">
                <a:solidFill>
                  <a:srgbClr val="00B050"/>
                </a:solidFill>
              </a:rPr>
              <a:t>By implementing Runnable </a:t>
            </a:r>
            <a:r>
              <a:rPr lang="en-IN" b="1" dirty="0" smtClean="0">
                <a:solidFill>
                  <a:srgbClr val="00B050"/>
                </a:solidFill>
              </a:rPr>
              <a:t>interface</a:t>
            </a:r>
            <a:endParaRPr lang="en-IN" b="1" dirty="0">
              <a:solidFill>
                <a:srgbClr val="00B050"/>
              </a:solidFill>
            </a:endParaRPr>
          </a:p>
        </p:txBody>
      </p:sp>
      <p:sp>
        <p:nvSpPr>
          <p:cNvPr id="3" name="Content Placeholder 2"/>
          <p:cNvSpPr>
            <a:spLocks noGrp="1"/>
          </p:cNvSpPr>
          <p:nvPr>
            <p:ph idx="1"/>
          </p:nvPr>
        </p:nvSpPr>
        <p:spPr>
          <a:xfrm>
            <a:off x="467544" y="1196752"/>
            <a:ext cx="8496944" cy="5544616"/>
          </a:xfrm>
        </p:spPr>
        <p:txBody>
          <a:bodyPr>
            <a:normAutofit/>
          </a:bodyPr>
          <a:lstStyle/>
          <a:p>
            <a:pPr marL="0" indent="0">
              <a:buNone/>
            </a:pPr>
            <a:r>
              <a:rPr lang="en-US" dirty="0" smtClean="0"/>
              <a:t>• </a:t>
            </a:r>
            <a:r>
              <a:rPr lang="en-US" dirty="0"/>
              <a:t>We can’t extend more than one class to our class because multiple inheritance is not possible, in such situations we can implement runnable interface. </a:t>
            </a:r>
          </a:p>
          <a:p>
            <a:pPr marL="0" indent="0">
              <a:buNone/>
            </a:pPr>
            <a:r>
              <a:rPr lang="en-US" dirty="0"/>
              <a:t>• Runnable implementation is slightly less simple. To run a separate thread, </a:t>
            </a:r>
            <a:r>
              <a:rPr lang="en-US" dirty="0" smtClean="0"/>
              <a:t>we </a:t>
            </a:r>
            <a:r>
              <a:rPr lang="en-US" dirty="0"/>
              <a:t>still need a thread instance. </a:t>
            </a:r>
          </a:p>
          <a:p>
            <a:pPr marL="0" indent="0">
              <a:buNone/>
            </a:pPr>
            <a:r>
              <a:rPr lang="en-US" dirty="0"/>
              <a:t>• To implement Runnable interface, a class </a:t>
            </a:r>
            <a:r>
              <a:rPr lang="en-US" dirty="0" smtClean="0"/>
              <a:t>needs </a:t>
            </a:r>
            <a:r>
              <a:rPr lang="en-US" dirty="0"/>
              <a:t>to implement a single method called run(). </a:t>
            </a:r>
            <a:endParaRPr lang="en-US" dirty="0" smtClean="0"/>
          </a:p>
          <a:p>
            <a:pPr marL="0" indent="0">
              <a:buNone/>
            </a:pPr>
            <a:r>
              <a:rPr lang="en-IN" dirty="0"/>
              <a:t>Syntax: Public void run() </a:t>
            </a:r>
          </a:p>
        </p:txBody>
      </p:sp>
    </p:spTree>
    <p:extLst>
      <p:ext uri="{BB962C8B-B14F-4D97-AF65-F5344CB8AC3E}">
        <p14:creationId xmlns:p14="http://schemas.microsoft.com/office/powerpoint/2010/main" val="26092147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71400"/>
            <a:ext cx="8229600" cy="1080120"/>
          </a:xfrm>
        </p:spPr>
        <p:txBody>
          <a:bodyPr/>
          <a:lstStyle/>
          <a:p>
            <a:r>
              <a:rPr lang="en-IN" dirty="0" smtClean="0"/>
              <a:t>Example Program</a:t>
            </a:r>
            <a:endParaRPr lang="en-IN" dirty="0"/>
          </a:p>
        </p:txBody>
      </p:sp>
      <p:sp>
        <p:nvSpPr>
          <p:cNvPr id="3" name="Content Placeholder 2"/>
          <p:cNvSpPr>
            <a:spLocks noGrp="1"/>
          </p:cNvSpPr>
          <p:nvPr>
            <p:ph idx="1"/>
          </p:nvPr>
        </p:nvSpPr>
        <p:spPr>
          <a:xfrm>
            <a:off x="395536" y="980728"/>
            <a:ext cx="8301608" cy="5688632"/>
          </a:xfrm>
        </p:spPr>
        <p:txBody>
          <a:bodyPr>
            <a:noAutofit/>
          </a:bodyPr>
          <a:lstStyle/>
          <a:p>
            <a:pPr marL="0" indent="0">
              <a:buNone/>
            </a:pPr>
            <a:r>
              <a:rPr lang="en-IN" sz="2800" dirty="0"/>
              <a:t>class NewThread3 implements Runnable </a:t>
            </a:r>
          </a:p>
          <a:p>
            <a:pPr marL="0" indent="0">
              <a:buNone/>
            </a:pPr>
            <a:r>
              <a:rPr lang="en-IN" sz="2800" dirty="0"/>
              <a:t>{</a:t>
            </a:r>
          </a:p>
          <a:p>
            <a:pPr marL="0" indent="0">
              <a:buNone/>
            </a:pPr>
            <a:r>
              <a:rPr lang="en-IN" sz="2800" dirty="0"/>
              <a:t>public void run() </a:t>
            </a:r>
          </a:p>
          <a:p>
            <a:pPr marL="0" indent="0">
              <a:buNone/>
            </a:pPr>
            <a:r>
              <a:rPr lang="en-IN" sz="2800" dirty="0"/>
              <a:t>{</a:t>
            </a:r>
          </a:p>
          <a:p>
            <a:pPr marL="0" indent="0">
              <a:buNone/>
            </a:pPr>
            <a:r>
              <a:rPr lang="en-IN" sz="2800" dirty="0"/>
              <a:t>try </a:t>
            </a:r>
            <a:r>
              <a:rPr lang="en-IN" sz="2800" dirty="0" smtClean="0"/>
              <a:t>	{</a:t>
            </a:r>
            <a:endParaRPr lang="en-IN" sz="2800" dirty="0"/>
          </a:p>
          <a:p>
            <a:pPr marL="0" indent="0">
              <a:buNone/>
            </a:pPr>
            <a:r>
              <a:rPr lang="en-IN" sz="2800" dirty="0"/>
              <a:t>for(</a:t>
            </a:r>
            <a:r>
              <a:rPr lang="en-IN" sz="2800" dirty="0" err="1"/>
              <a:t>int</a:t>
            </a:r>
            <a:r>
              <a:rPr lang="en-IN" sz="2800" dirty="0"/>
              <a:t> i=1;i&lt;=5;i++) </a:t>
            </a:r>
            <a:r>
              <a:rPr lang="en-IN" sz="2800" dirty="0" smtClean="0"/>
              <a:t>	{</a:t>
            </a:r>
            <a:endParaRPr lang="en-IN" sz="2800" dirty="0"/>
          </a:p>
          <a:p>
            <a:pPr marL="0" indent="0">
              <a:buNone/>
            </a:pPr>
            <a:r>
              <a:rPr lang="en-IN" sz="2800" dirty="0" err="1"/>
              <a:t>System.out.println</a:t>
            </a:r>
            <a:r>
              <a:rPr lang="en-IN" sz="2800" dirty="0"/>
              <a:t>(</a:t>
            </a:r>
            <a:r>
              <a:rPr lang="en-IN" sz="2800" dirty="0" err="1"/>
              <a:t>Thread.currentThread</a:t>
            </a:r>
            <a:r>
              <a:rPr lang="en-IN" sz="2800" dirty="0"/>
              <a:t>().</a:t>
            </a:r>
            <a:r>
              <a:rPr lang="en-IN" sz="2800" dirty="0" err="1"/>
              <a:t>getName</a:t>
            </a:r>
            <a:r>
              <a:rPr lang="en-IN" sz="2800" dirty="0"/>
              <a:t>()+" : "+i); </a:t>
            </a:r>
          </a:p>
          <a:p>
            <a:pPr marL="0" indent="0">
              <a:buNone/>
            </a:pPr>
            <a:r>
              <a:rPr lang="en-IN" sz="2800" dirty="0" err="1"/>
              <a:t>Thread.sleep</a:t>
            </a:r>
            <a:r>
              <a:rPr lang="en-IN" sz="2800" dirty="0"/>
              <a:t>(1000); </a:t>
            </a:r>
          </a:p>
          <a:p>
            <a:pPr marL="0" indent="0">
              <a:buNone/>
            </a:pPr>
            <a:r>
              <a:rPr lang="en-IN" sz="2800" dirty="0" smtClean="0"/>
              <a:t>}		} </a:t>
            </a:r>
            <a:endParaRPr lang="en-IN" sz="2800" dirty="0"/>
          </a:p>
        </p:txBody>
      </p:sp>
    </p:spTree>
    <p:extLst>
      <p:ext uri="{BB962C8B-B14F-4D97-AF65-F5344CB8AC3E}">
        <p14:creationId xmlns:p14="http://schemas.microsoft.com/office/powerpoint/2010/main" val="31023926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88640"/>
            <a:ext cx="8640960" cy="6669360"/>
          </a:xfrm>
        </p:spPr>
        <p:txBody>
          <a:bodyPr>
            <a:normAutofit fontScale="92500" lnSpcReduction="10000"/>
          </a:bodyPr>
          <a:lstStyle/>
          <a:p>
            <a:pPr marL="0" indent="0">
              <a:buNone/>
            </a:pPr>
            <a:r>
              <a:rPr lang="en-IN" dirty="0"/>
              <a:t>catch(</a:t>
            </a:r>
            <a:r>
              <a:rPr lang="en-IN" dirty="0" err="1"/>
              <a:t>InterruptedException</a:t>
            </a:r>
            <a:r>
              <a:rPr lang="en-IN" dirty="0"/>
              <a:t> e){} </a:t>
            </a:r>
          </a:p>
          <a:p>
            <a:pPr marL="0" indent="0">
              <a:buNone/>
            </a:pPr>
            <a:r>
              <a:rPr lang="en-IN" dirty="0" err="1"/>
              <a:t>System.out.println</a:t>
            </a:r>
            <a:r>
              <a:rPr lang="en-IN" dirty="0"/>
              <a:t>("Child thread exiting...."); </a:t>
            </a:r>
          </a:p>
          <a:p>
            <a:pPr marL="0" indent="0">
              <a:buNone/>
            </a:pPr>
            <a:r>
              <a:rPr lang="en-IN" dirty="0"/>
              <a:t>}; </a:t>
            </a:r>
            <a:r>
              <a:rPr lang="en-IN" dirty="0" smtClean="0"/>
              <a:t>		}</a:t>
            </a:r>
            <a:endParaRPr lang="en-IN" dirty="0"/>
          </a:p>
          <a:p>
            <a:pPr marL="0" indent="0">
              <a:buNone/>
            </a:pPr>
            <a:r>
              <a:rPr lang="en-IN" dirty="0"/>
              <a:t>class NewThreadDemo3 </a:t>
            </a:r>
          </a:p>
          <a:p>
            <a:pPr marL="0" indent="0">
              <a:buNone/>
            </a:pPr>
            <a:r>
              <a:rPr lang="en-IN" dirty="0"/>
              <a:t>{</a:t>
            </a:r>
          </a:p>
          <a:p>
            <a:pPr marL="0" indent="0">
              <a:buNone/>
            </a:pPr>
            <a:r>
              <a:rPr lang="en-US" dirty="0"/>
              <a:t>public static void main(String </a:t>
            </a:r>
            <a:r>
              <a:rPr lang="en-US" dirty="0" err="1"/>
              <a:t>args</a:t>
            </a:r>
            <a:r>
              <a:rPr lang="en-US" dirty="0"/>
              <a:t>[])throws </a:t>
            </a:r>
            <a:r>
              <a:rPr lang="en-US" dirty="0" err="1"/>
              <a:t>InterruptedException</a:t>
            </a:r>
            <a:r>
              <a:rPr lang="en-US" dirty="0"/>
              <a:t> </a:t>
            </a:r>
          </a:p>
          <a:p>
            <a:pPr marL="0" indent="0">
              <a:buNone/>
            </a:pPr>
            <a:r>
              <a:rPr lang="en-IN" dirty="0"/>
              <a:t>{</a:t>
            </a:r>
          </a:p>
          <a:p>
            <a:pPr marL="0" indent="0">
              <a:buNone/>
            </a:pPr>
            <a:r>
              <a:rPr lang="en-IN" dirty="0"/>
              <a:t>NewThread3 </a:t>
            </a:r>
            <a:r>
              <a:rPr lang="en-IN" dirty="0" err="1"/>
              <a:t>obj</a:t>
            </a:r>
            <a:r>
              <a:rPr lang="en-IN" dirty="0"/>
              <a:t>=new NewThread3(); </a:t>
            </a:r>
          </a:p>
          <a:p>
            <a:pPr marL="0" indent="0">
              <a:buNone/>
            </a:pPr>
            <a:r>
              <a:rPr lang="en-IN" dirty="0"/>
              <a:t>Thread t1=new Thread(</a:t>
            </a:r>
            <a:r>
              <a:rPr lang="en-IN" dirty="0" err="1"/>
              <a:t>obj</a:t>
            </a:r>
            <a:r>
              <a:rPr lang="en-IN" dirty="0"/>
              <a:t>); </a:t>
            </a:r>
          </a:p>
          <a:p>
            <a:pPr marL="0" indent="0">
              <a:buNone/>
            </a:pPr>
            <a:r>
              <a:rPr lang="en-IN" dirty="0"/>
              <a:t>t1.setName("Child Thread"); </a:t>
            </a:r>
          </a:p>
          <a:p>
            <a:pPr marL="0" indent="0">
              <a:buNone/>
            </a:pPr>
            <a:r>
              <a:rPr lang="en-IN" dirty="0"/>
              <a:t>t1.start(); </a:t>
            </a:r>
          </a:p>
          <a:p>
            <a:pPr marL="0" indent="0">
              <a:buNone/>
            </a:pPr>
            <a:r>
              <a:rPr lang="en-IN" dirty="0" smtClean="0"/>
              <a:t>}	}; </a:t>
            </a:r>
            <a:endParaRPr lang="en-IN" dirty="0"/>
          </a:p>
        </p:txBody>
      </p:sp>
    </p:spTree>
    <p:extLst>
      <p:ext uri="{BB962C8B-B14F-4D97-AF65-F5344CB8AC3E}">
        <p14:creationId xmlns:p14="http://schemas.microsoft.com/office/powerpoint/2010/main" val="32841799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764704"/>
          </a:xfrm>
        </p:spPr>
        <p:txBody>
          <a:bodyPr/>
          <a:lstStyle/>
          <a:p>
            <a:r>
              <a:rPr lang="en-IN" b="1" dirty="0" smtClean="0">
                <a:solidFill>
                  <a:srgbClr val="00B050"/>
                </a:solidFill>
              </a:rPr>
              <a:t>Thread Priorities</a:t>
            </a:r>
            <a:endParaRPr lang="en-IN" b="1" dirty="0">
              <a:solidFill>
                <a:srgbClr val="00B050"/>
              </a:solidFill>
            </a:endParaRPr>
          </a:p>
        </p:txBody>
      </p:sp>
      <p:sp>
        <p:nvSpPr>
          <p:cNvPr id="3" name="Content Placeholder 2"/>
          <p:cNvSpPr>
            <a:spLocks noGrp="1"/>
          </p:cNvSpPr>
          <p:nvPr>
            <p:ph idx="1"/>
          </p:nvPr>
        </p:nvSpPr>
        <p:spPr>
          <a:xfrm>
            <a:off x="251520" y="908720"/>
            <a:ext cx="8568952" cy="5688632"/>
          </a:xfrm>
        </p:spPr>
        <p:txBody>
          <a:bodyPr>
            <a:normAutofit fontScale="92500" lnSpcReduction="10000"/>
          </a:bodyPr>
          <a:lstStyle/>
          <a:p>
            <a:pPr marL="0" indent="0">
              <a:buNone/>
            </a:pPr>
            <a:r>
              <a:rPr lang="en-US" dirty="0"/>
              <a:t>When the threads are created and started, a </a:t>
            </a:r>
            <a:r>
              <a:rPr lang="en-US" dirty="0" smtClean="0"/>
              <a:t>“thread scheduler” </a:t>
            </a:r>
            <a:r>
              <a:rPr lang="en-US" dirty="0"/>
              <a:t>program in JVM will load them into memory and execute them. </a:t>
            </a:r>
            <a:endParaRPr lang="en-US" dirty="0" smtClean="0"/>
          </a:p>
          <a:p>
            <a:pPr marL="0" indent="0">
              <a:buNone/>
            </a:pPr>
            <a:r>
              <a:rPr lang="en-US" dirty="0" smtClean="0"/>
              <a:t>This </a:t>
            </a:r>
            <a:r>
              <a:rPr lang="en-US" dirty="0"/>
              <a:t>scheduler will allot more JVM time to those thread which are having priority. </a:t>
            </a:r>
            <a:endParaRPr lang="en-US" dirty="0" smtClean="0"/>
          </a:p>
          <a:p>
            <a:pPr marL="0" indent="0">
              <a:buNone/>
            </a:pPr>
            <a:endParaRPr lang="en-US" dirty="0"/>
          </a:p>
          <a:p>
            <a:pPr marL="0" indent="0">
              <a:buNone/>
            </a:pPr>
            <a:r>
              <a:rPr lang="en-US" dirty="0"/>
              <a:t>The priority numbers will change from 1 to 10. </a:t>
            </a:r>
          </a:p>
          <a:p>
            <a:pPr marL="0" indent="0">
              <a:buNone/>
            </a:pPr>
            <a:r>
              <a:rPr lang="en-IN" dirty="0" err="1"/>
              <a:t>Thread.MAX_PRIORITY</a:t>
            </a:r>
            <a:r>
              <a:rPr lang="en-IN" dirty="0"/>
              <a:t> – 10 </a:t>
            </a:r>
          </a:p>
          <a:p>
            <a:pPr marL="0" indent="0">
              <a:buNone/>
            </a:pPr>
            <a:r>
              <a:rPr lang="en-IN" dirty="0" err="1"/>
              <a:t>Thread.MIN_PRIORITY</a:t>
            </a:r>
            <a:r>
              <a:rPr lang="en-IN" dirty="0"/>
              <a:t> – 1 </a:t>
            </a:r>
          </a:p>
          <a:p>
            <a:pPr marL="0" indent="0">
              <a:buNone/>
            </a:pPr>
            <a:r>
              <a:rPr lang="en-IN" dirty="0" err="1"/>
              <a:t>Thread.NORM_PRIORITY</a:t>
            </a:r>
            <a:r>
              <a:rPr lang="en-IN" dirty="0"/>
              <a:t> - 5 </a:t>
            </a:r>
          </a:p>
          <a:p>
            <a:pPr marL="0" indent="0">
              <a:buNone/>
            </a:pPr>
            <a:r>
              <a:rPr lang="en-IN" dirty="0" smtClean="0"/>
              <a:t> </a:t>
            </a:r>
            <a:endParaRPr lang="en-IN" dirty="0"/>
          </a:p>
          <a:p>
            <a:pPr marL="0" indent="0">
              <a:buNone/>
            </a:pPr>
            <a:endParaRPr lang="en-IN" dirty="0"/>
          </a:p>
        </p:txBody>
      </p:sp>
    </p:spTree>
    <p:extLst>
      <p:ext uri="{BB962C8B-B14F-4D97-AF65-F5344CB8AC3E}">
        <p14:creationId xmlns:p14="http://schemas.microsoft.com/office/powerpoint/2010/main" val="15117258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99392"/>
            <a:ext cx="8229600" cy="812038"/>
          </a:xfrm>
        </p:spPr>
        <p:txBody>
          <a:bodyPr/>
          <a:lstStyle/>
          <a:p>
            <a:r>
              <a:rPr lang="en-IN" b="1" dirty="0" smtClean="0">
                <a:solidFill>
                  <a:srgbClr val="00B050"/>
                </a:solidFill>
              </a:rPr>
              <a:t>Example Program</a:t>
            </a:r>
            <a:endParaRPr lang="en-IN" b="1" dirty="0">
              <a:solidFill>
                <a:srgbClr val="00B050"/>
              </a:solidFill>
            </a:endParaRPr>
          </a:p>
        </p:txBody>
      </p:sp>
      <p:sp>
        <p:nvSpPr>
          <p:cNvPr id="3" name="Content Placeholder 2"/>
          <p:cNvSpPr>
            <a:spLocks noGrp="1"/>
          </p:cNvSpPr>
          <p:nvPr>
            <p:ph idx="1"/>
          </p:nvPr>
        </p:nvSpPr>
        <p:spPr>
          <a:xfrm>
            <a:off x="251520" y="764704"/>
            <a:ext cx="8640960" cy="6093296"/>
          </a:xfrm>
        </p:spPr>
        <p:txBody>
          <a:bodyPr>
            <a:normAutofit fontScale="85000" lnSpcReduction="20000"/>
          </a:bodyPr>
          <a:lstStyle/>
          <a:p>
            <a:pPr marL="0" indent="0">
              <a:buNone/>
            </a:pPr>
            <a:r>
              <a:rPr lang="en-IN" sz="3600" dirty="0"/>
              <a:t>class </a:t>
            </a:r>
            <a:r>
              <a:rPr lang="en-IN" sz="3600" dirty="0" err="1"/>
              <a:t>MyClass</a:t>
            </a:r>
            <a:r>
              <a:rPr lang="en-IN" sz="3600" dirty="0"/>
              <a:t> extends Thread </a:t>
            </a:r>
          </a:p>
          <a:p>
            <a:pPr marL="0" indent="0">
              <a:buNone/>
            </a:pPr>
            <a:r>
              <a:rPr lang="en-IN" sz="3600" dirty="0"/>
              <a:t>{</a:t>
            </a:r>
          </a:p>
          <a:p>
            <a:pPr marL="0" indent="0">
              <a:buNone/>
            </a:pPr>
            <a:r>
              <a:rPr lang="en-IN" sz="3600" dirty="0" err="1"/>
              <a:t>int</a:t>
            </a:r>
            <a:r>
              <a:rPr lang="en-IN" sz="3600" dirty="0"/>
              <a:t> count=0; </a:t>
            </a:r>
          </a:p>
          <a:p>
            <a:pPr marL="0" indent="0">
              <a:buNone/>
            </a:pPr>
            <a:r>
              <a:rPr lang="en-IN" sz="3600" dirty="0"/>
              <a:t>public void run() </a:t>
            </a:r>
          </a:p>
          <a:p>
            <a:pPr marL="0" indent="0">
              <a:buNone/>
            </a:pPr>
            <a:r>
              <a:rPr lang="en-IN" sz="3600" dirty="0"/>
              <a:t>{</a:t>
            </a:r>
          </a:p>
          <a:p>
            <a:pPr marL="0" indent="0">
              <a:buNone/>
            </a:pPr>
            <a:r>
              <a:rPr lang="en-IN" sz="3600" dirty="0"/>
              <a:t>for(</a:t>
            </a:r>
            <a:r>
              <a:rPr lang="en-IN" sz="3600" dirty="0" err="1"/>
              <a:t>int</a:t>
            </a:r>
            <a:r>
              <a:rPr lang="en-IN" sz="3600" dirty="0"/>
              <a:t> i=1;i&lt;=10000;i++) </a:t>
            </a:r>
          </a:p>
          <a:p>
            <a:pPr marL="0" indent="0">
              <a:buNone/>
            </a:pPr>
            <a:r>
              <a:rPr lang="en-IN" sz="3600" dirty="0"/>
              <a:t>count</a:t>
            </a:r>
            <a:r>
              <a:rPr lang="en-IN" sz="3600" dirty="0" smtClean="0"/>
              <a:t>++;</a:t>
            </a:r>
          </a:p>
          <a:p>
            <a:pPr marL="0" indent="0">
              <a:buNone/>
            </a:pPr>
            <a:r>
              <a:rPr lang="en-US" sz="3600" dirty="0" err="1"/>
              <a:t>System.out.println</a:t>
            </a:r>
            <a:r>
              <a:rPr lang="en-US" sz="3600" dirty="0"/>
              <a:t>("Completed Thread:“ +</a:t>
            </a:r>
            <a:r>
              <a:rPr lang="en-US" sz="3600" dirty="0" err="1"/>
              <a:t>Thread.currentThread</a:t>
            </a:r>
            <a:r>
              <a:rPr lang="en-US" sz="3600" dirty="0"/>
              <a:t>().</a:t>
            </a:r>
            <a:r>
              <a:rPr lang="en-US" sz="3600" dirty="0" err="1"/>
              <a:t>getName</a:t>
            </a:r>
            <a:r>
              <a:rPr lang="en-US" sz="3600" dirty="0"/>
              <a:t>()); </a:t>
            </a:r>
            <a:endParaRPr lang="en-US" sz="3600" dirty="0" smtClean="0"/>
          </a:p>
          <a:p>
            <a:pPr marL="0" indent="0">
              <a:buNone/>
            </a:pPr>
            <a:endParaRPr lang="en-US" sz="3600" dirty="0"/>
          </a:p>
          <a:p>
            <a:pPr marL="0" indent="0">
              <a:buNone/>
            </a:pPr>
            <a:r>
              <a:rPr lang="en-US" sz="3600" dirty="0" err="1"/>
              <a:t>System.out.println</a:t>
            </a:r>
            <a:r>
              <a:rPr lang="en-US" sz="3600" dirty="0"/>
              <a:t>("It's Priority:"+</a:t>
            </a:r>
            <a:r>
              <a:rPr lang="en-US" sz="3600" dirty="0" err="1"/>
              <a:t>Thread.currentThread</a:t>
            </a:r>
            <a:r>
              <a:rPr lang="en-US" sz="3600" dirty="0"/>
              <a:t>().</a:t>
            </a:r>
            <a:r>
              <a:rPr lang="en-US" sz="3600" dirty="0" err="1"/>
              <a:t>getPriority</a:t>
            </a:r>
            <a:r>
              <a:rPr lang="en-US" sz="3600" dirty="0"/>
              <a:t>()); </a:t>
            </a:r>
          </a:p>
          <a:p>
            <a:pPr marL="0" indent="0">
              <a:buNone/>
            </a:pPr>
            <a:r>
              <a:rPr lang="en-IN" sz="3600" dirty="0"/>
              <a:t>} </a:t>
            </a:r>
            <a:r>
              <a:rPr lang="en-IN" sz="3600" dirty="0" smtClean="0"/>
              <a:t>		}	</a:t>
            </a:r>
            <a:endParaRPr lang="en-IN" dirty="0" smtClean="0"/>
          </a:p>
        </p:txBody>
      </p:sp>
    </p:spTree>
    <p:extLst>
      <p:ext uri="{BB962C8B-B14F-4D97-AF65-F5344CB8AC3E}">
        <p14:creationId xmlns:p14="http://schemas.microsoft.com/office/powerpoint/2010/main" val="37315738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0016" y="260648"/>
            <a:ext cx="8640960" cy="6336704"/>
          </a:xfrm>
        </p:spPr>
        <p:txBody>
          <a:bodyPr>
            <a:normAutofit fontScale="92500" lnSpcReduction="20000"/>
          </a:bodyPr>
          <a:lstStyle/>
          <a:p>
            <a:pPr marL="0" indent="0">
              <a:buNone/>
            </a:pPr>
            <a:r>
              <a:rPr lang="en-IN" dirty="0" smtClean="0"/>
              <a:t>class </a:t>
            </a:r>
            <a:r>
              <a:rPr lang="en-IN" dirty="0"/>
              <a:t>Prior </a:t>
            </a:r>
          </a:p>
          <a:p>
            <a:pPr marL="0" indent="0">
              <a:buNone/>
            </a:pPr>
            <a:r>
              <a:rPr lang="en-IN" dirty="0"/>
              <a:t>{</a:t>
            </a:r>
          </a:p>
          <a:p>
            <a:pPr marL="0" indent="0">
              <a:buNone/>
            </a:pPr>
            <a:r>
              <a:rPr lang="en-US" dirty="0"/>
              <a:t>public static void main(String </a:t>
            </a:r>
            <a:r>
              <a:rPr lang="en-US" dirty="0" err="1"/>
              <a:t>args</a:t>
            </a:r>
            <a:r>
              <a:rPr lang="en-US" dirty="0"/>
              <a:t>[]) </a:t>
            </a:r>
          </a:p>
          <a:p>
            <a:pPr marL="0" indent="0">
              <a:buNone/>
            </a:pPr>
            <a:r>
              <a:rPr lang="en-IN" dirty="0"/>
              <a:t>{</a:t>
            </a:r>
          </a:p>
          <a:p>
            <a:pPr marL="0" indent="0">
              <a:buNone/>
            </a:pPr>
            <a:r>
              <a:rPr lang="en-IN" dirty="0" err="1"/>
              <a:t>MyClass</a:t>
            </a:r>
            <a:r>
              <a:rPr lang="en-IN" dirty="0"/>
              <a:t> m=new </a:t>
            </a:r>
            <a:r>
              <a:rPr lang="en-IN" dirty="0" err="1"/>
              <a:t>MyClass</a:t>
            </a:r>
            <a:r>
              <a:rPr lang="en-IN" dirty="0"/>
              <a:t>(); </a:t>
            </a:r>
          </a:p>
          <a:p>
            <a:pPr marL="0" indent="0">
              <a:buNone/>
            </a:pPr>
            <a:r>
              <a:rPr lang="en-IN" dirty="0"/>
              <a:t>Thread t1=new Thread(</a:t>
            </a:r>
            <a:r>
              <a:rPr lang="en-IN" dirty="0" err="1"/>
              <a:t>m,"One</a:t>
            </a:r>
            <a:r>
              <a:rPr lang="en-IN" dirty="0"/>
              <a:t>"); </a:t>
            </a:r>
          </a:p>
          <a:p>
            <a:pPr marL="0" indent="0">
              <a:buNone/>
            </a:pPr>
            <a:r>
              <a:rPr lang="en-IN" dirty="0"/>
              <a:t>Thread t2=new Thread(</a:t>
            </a:r>
            <a:r>
              <a:rPr lang="en-IN" dirty="0" err="1"/>
              <a:t>m,"Two</a:t>
            </a:r>
            <a:r>
              <a:rPr lang="en-IN" dirty="0"/>
              <a:t>"); </a:t>
            </a:r>
          </a:p>
          <a:p>
            <a:pPr marL="0" indent="0">
              <a:buNone/>
            </a:pPr>
            <a:r>
              <a:rPr lang="en-IN" dirty="0"/>
              <a:t>t1.setPriority(2); </a:t>
            </a:r>
          </a:p>
          <a:p>
            <a:pPr marL="0" indent="0">
              <a:buNone/>
            </a:pPr>
            <a:r>
              <a:rPr lang="en-IN" dirty="0"/>
              <a:t>t2.setPriority(</a:t>
            </a:r>
            <a:r>
              <a:rPr lang="en-IN" dirty="0" err="1"/>
              <a:t>Thread.NORM_PRIORITY</a:t>
            </a:r>
            <a:r>
              <a:rPr lang="en-IN" dirty="0"/>
              <a:t>); </a:t>
            </a:r>
          </a:p>
          <a:p>
            <a:pPr marL="0" indent="0">
              <a:buNone/>
            </a:pPr>
            <a:r>
              <a:rPr lang="en-IN" dirty="0"/>
              <a:t>t1.start(); </a:t>
            </a:r>
          </a:p>
          <a:p>
            <a:pPr marL="0" indent="0">
              <a:buNone/>
            </a:pPr>
            <a:r>
              <a:rPr lang="en-IN" dirty="0"/>
              <a:t>t2.start(); </a:t>
            </a:r>
          </a:p>
          <a:p>
            <a:pPr marL="0" indent="0">
              <a:buNone/>
            </a:pPr>
            <a:r>
              <a:rPr lang="en-IN" dirty="0"/>
              <a:t>} </a:t>
            </a:r>
          </a:p>
          <a:p>
            <a:pPr marL="0" indent="0">
              <a:buNone/>
            </a:pPr>
            <a:r>
              <a:rPr lang="en-IN" dirty="0"/>
              <a:t>} </a:t>
            </a:r>
          </a:p>
          <a:p>
            <a:endParaRPr lang="en-IN" dirty="0"/>
          </a:p>
        </p:txBody>
      </p:sp>
    </p:spTree>
    <p:extLst>
      <p:ext uri="{BB962C8B-B14F-4D97-AF65-F5344CB8AC3E}">
        <p14:creationId xmlns:p14="http://schemas.microsoft.com/office/powerpoint/2010/main" val="12725435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19685" cy="836712"/>
          </a:xfrm>
        </p:spPr>
        <p:txBody>
          <a:bodyPr>
            <a:normAutofit/>
          </a:bodyPr>
          <a:lstStyle/>
          <a:p>
            <a:r>
              <a:rPr lang="en-US" sz="3600" b="1" dirty="0">
                <a:solidFill>
                  <a:srgbClr val="00B050"/>
                </a:solidFill>
              </a:rPr>
              <a:t>Thread States (OR) Life Cycle of the </a:t>
            </a:r>
            <a:r>
              <a:rPr lang="en-US" sz="3600" b="1" dirty="0" smtClean="0">
                <a:solidFill>
                  <a:srgbClr val="00B050"/>
                </a:solidFill>
              </a:rPr>
              <a:t>Thread </a:t>
            </a:r>
            <a:endParaRPr lang="en-IN" sz="3600" b="1" dirty="0">
              <a:solidFill>
                <a:srgbClr val="00B050"/>
              </a:solidFill>
            </a:endParaRPr>
          </a:p>
        </p:txBody>
      </p:sp>
      <p:sp>
        <p:nvSpPr>
          <p:cNvPr id="3" name="Content Placeholder 2"/>
          <p:cNvSpPr>
            <a:spLocks noGrp="1"/>
          </p:cNvSpPr>
          <p:nvPr>
            <p:ph idx="1"/>
          </p:nvPr>
        </p:nvSpPr>
        <p:spPr>
          <a:xfrm>
            <a:off x="395536" y="980728"/>
            <a:ext cx="8352928" cy="5877272"/>
          </a:xfrm>
        </p:spPr>
        <p:txBody>
          <a:bodyPr>
            <a:normAutofit lnSpcReduction="10000"/>
          </a:bodyPr>
          <a:lstStyle/>
          <a:p>
            <a:pPr marL="0" indent="0">
              <a:buNone/>
            </a:pPr>
            <a:r>
              <a:rPr lang="en-US" dirty="0"/>
              <a:t>During the life time of a thread, there </a:t>
            </a:r>
            <a:r>
              <a:rPr lang="en-US" dirty="0" smtClean="0"/>
              <a:t>are many </a:t>
            </a:r>
            <a:r>
              <a:rPr lang="en-US" dirty="0"/>
              <a:t>states it can enter</a:t>
            </a:r>
            <a:r>
              <a:rPr lang="en-US" dirty="0" smtClean="0"/>
              <a:t>.  They </a:t>
            </a:r>
            <a:r>
              <a:rPr lang="en-US" dirty="0"/>
              <a:t>are </a:t>
            </a:r>
          </a:p>
          <a:p>
            <a:pPr marL="0" indent="0">
              <a:buNone/>
            </a:pPr>
            <a:r>
              <a:rPr lang="en-IN" dirty="0"/>
              <a:t>1. </a:t>
            </a:r>
            <a:r>
              <a:rPr lang="en-IN" dirty="0" err="1"/>
              <a:t>Newborn</a:t>
            </a:r>
            <a:r>
              <a:rPr lang="en-IN" dirty="0"/>
              <a:t> State </a:t>
            </a:r>
          </a:p>
          <a:p>
            <a:pPr marL="0" indent="0">
              <a:buNone/>
            </a:pPr>
            <a:r>
              <a:rPr lang="en-IN" dirty="0"/>
              <a:t>2. Runnable State </a:t>
            </a:r>
          </a:p>
          <a:p>
            <a:pPr marL="0" indent="0">
              <a:buNone/>
            </a:pPr>
            <a:r>
              <a:rPr lang="en-IN" dirty="0"/>
              <a:t>3. Running State </a:t>
            </a:r>
          </a:p>
          <a:p>
            <a:pPr marL="0" indent="0">
              <a:buNone/>
            </a:pPr>
            <a:r>
              <a:rPr lang="en-IN" dirty="0"/>
              <a:t>4. Blocked State </a:t>
            </a:r>
          </a:p>
          <a:p>
            <a:pPr marL="0" indent="0">
              <a:buNone/>
            </a:pPr>
            <a:r>
              <a:rPr lang="en-IN" dirty="0"/>
              <a:t>5. Dead Sate </a:t>
            </a:r>
          </a:p>
          <a:p>
            <a:pPr marL="0" indent="0">
              <a:buNone/>
            </a:pPr>
            <a:endParaRPr lang="en-IN" dirty="0"/>
          </a:p>
          <a:p>
            <a:pPr marL="0" indent="0">
              <a:buNone/>
            </a:pPr>
            <a:r>
              <a:rPr lang="en-US" dirty="0"/>
              <a:t>A thread is always in one of these five states. It can move from one state to another state via a variety of ways. </a:t>
            </a:r>
            <a:endParaRPr lang="en-IN" dirty="0"/>
          </a:p>
        </p:txBody>
      </p:sp>
    </p:spTree>
    <p:extLst>
      <p:ext uri="{BB962C8B-B14F-4D97-AF65-F5344CB8AC3E}">
        <p14:creationId xmlns:p14="http://schemas.microsoft.com/office/powerpoint/2010/main" val="28873411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260648"/>
            <a:ext cx="8784976" cy="62646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9251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43408"/>
            <a:ext cx="8229600" cy="956054"/>
          </a:xfrm>
        </p:spPr>
        <p:txBody>
          <a:bodyPr>
            <a:normAutofit/>
          </a:bodyPr>
          <a:lstStyle/>
          <a:p>
            <a:r>
              <a:rPr lang="en-US" b="1" dirty="0" smtClean="0">
                <a:solidFill>
                  <a:srgbClr val="00B050"/>
                </a:solidFill>
              </a:rPr>
              <a:t>Introduction</a:t>
            </a:r>
            <a:endParaRPr lang="en-IN" b="1" dirty="0">
              <a:solidFill>
                <a:srgbClr val="00B050"/>
              </a:solidFill>
            </a:endParaRPr>
          </a:p>
        </p:txBody>
      </p:sp>
      <p:sp>
        <p:nvSpPr>
          <p:cNvPr id="3" name="Content Placeholder 2"/>
          <p:cNvSpPr>
            <a:spLocks noGrp="1"/>
          </p:cNvSpPr>
          <p:nvPr>
            <p:ph idx="1"/>
          </p:nvPr>
        </p:nvSpPr>
        <p:spPr>
          <a:xfrm>
            <a:off x="323528" y="908720"/>
            <a:ext cx="8496944" cy="5832648"/>
          </a:xfrm>
        </p:spPr>
        <p:txBody>
          <a:bodyPr>
            <a:normAutofit lnSpcReduction="10000"/>
          </a:bodyPr>
          <a:lstStyle/>
          <a:p>
            <a:pPr marL="0" indent="0">
              <a:buNone/>
            </a:pPr>
            <a:r>
              <a:rPr lang="en-US" dirty="0" smtClean="0"/>
              <a:t>A</a:t>
            </a:r>
            <a:r>
              <a:rPr lang="en-US" dirty="0"/>
              <a:t> </a:t>
            </a:r>
            <a:r>
              <a:rPr lang="en-US" b="1" dirty="0"/>
              <a:t>Thread</a:t>
            </a:r>
            <a:r>
              <a:rPr lang="en-US" dirty="0"/>
              <a:t> is a very light-weighted process, or we can say the smallest part of the process that allows a program to operate more efficiently by running multiple tasks simultaneously</a:t>
            </a:r>
            <a:r>
              <a:rPr lang="en-US" dirty="0" smtClean="0"/>
              <a:t>.</a:t>
            </a:r>
          </a:p>
          <a:p>
            <a:pPr marL="0" indent="0">
              <a:buNone/>
            </a:pPr>
            <a:endParaRPr lang="en-US" dirty="0" smtClean="0"/>
          </a:p>
          <a:p>
            <a:pPr marL="0" indent="0">
              <a:buNone/>
            </a:pPr>
            <a:r>
              <a:rPr lang="en-US" dirty="0"/>
              <a:t>All the tasks are executed without affecting the main program</a:t>
            </a:r>
            <a:r>
              <a:rPr lang="en-US" dirty="0" smtClean="0"/>
              <a:t>.</a:t>
            </a:r>
          </a:p>
          <a:p>
            <a:pPr marL="0" indent="0">
              <a:buNone/>
            </a:pPr>
            <a:endParaRPr lang="en-US" dirty="0"/>
          </a:p>
          <a:p>
            <a:pPr marL="0" indent="0">
              <a:buNone/>
            </a:pPr>
            <a:r>
              <a:rPr lang="en-US" dirty="0" smtClean="0"/>
              <a:t> </a:t>
            </a:r>
            <a:r>
              <a:rPr lang="en-US" dirty="0"/>
              <a:t>In a program or process, all the threads have their own separate path for execution, so each thread of a process is independent.</a:t>
            </a:r>
            <a:endParaRPr lang="en-US" dirty="0" smtClean="0"/>
          </a:p>
          <a:p>
            <a:pPr marL="0" indent="0">
              <a:buNone/>
            </a:pPr>
            <a:endParaRPr lang="en-US" dirty="0"/>
          </a:p>
        </p:txBody>
      </p:sp>
    </p:spTree>
    <p:extLst>
      <p:ext uri="{BB962C8B-B14F-4D97-AF65-F5344CB8AC3E}">
        <p14:creationId xmlns:p14="http://schemas.microsoft.com/office/powerpoint/2010/main" val="401673267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548680"/>
          </a:xfrm>
        </p:spPr>
        <p:txBody>
          <a:bodyPr>
            <a:normAutofit fontScale="90000"/>
          </a:bodyPr>
          <a:lstStyle/>
          <a:p>
            <a:r>
              <a:rPr lang="en-IN" b="1" dirty="0" err="1">
                <a:solidFill>
                  <a:srgbClr val="00B050"/>
                </a:solidFill>
              </a:rPr>
              <a:t>Newborn</a:t>
            </a:r>
            <a:r>
              <a:rPr lang="en-IN" b="1" dirty="0">
                <a:solidFill>
                  <a:srgbClr val="00B050"/>
                </a:solidFill>
              </a:rPr>
              <a:t> </a:t>
            </a:r>
            <a:r>
              <a:rPr lang="en-IN" b="1" dirty="0" smtClean="0">
                <a:solidFill>
                  <a:srgbClr val="00B050"/>
                </a:solidFill>
              </a:rPr>
              <a:t>state</a:t>
            </a:r>
            <a:endParaRPr lang="en-IN" b="1" dirty="0">
              <a:solidFill>
                <a:srgbClr val="00B050"/>
              </a:solidFill>
            </a:endParaRPr>
          </a:p>
        </p:txBody>
      </p:sp>
      <p:sp>
        <p:nvSpPr>
          <p:cNvPr id="3" name="Content Placeholder 2"/>
          <p:cNvSpPr>
            <a:spLocks noGrp="1"/>
          </p:cNvSpPr>
          <p:nvPr>
            <p:ph idx="1"/>
          </p:nvPr>
        </p:nvSpPr>
        <p:spPr>
          <a:xfrm>
            <a:off x="395536" y="620688"/>
            <a:ext cx="8424936" cy="6166796"/>
          </a:xfrm>
        </p:spPr>
        <p:txBody>
          <a:bodyPr>
            <a:normAutofit/>
          </a:bodyPr>
          <a:lstStyle/>
          <a:p>
            <a:r>
              <a:rPr lang="en-US" dirty="0" smtClean="0"/>
              <a:t>When </a:t>
            </a:r>
            <a:r>
              <a:rPr lang="en-US" dirty="0"/>
              <a:t>a thread object is </a:t>
            </a:r>
            <a:r>
              <a:rPr lang="en-US" dirty="0" smtClean="0"/>
              <a:t>created  </a:t>
            </a:r>
            <a:r>
              <a:rPr lang="en-US" dirty="0"/>
              <a:t>it is said to be in newborn state. It is not yet scheduled for running. </a:t>
            </a:r>
            <a:r>
              <a:rPr lang="en-US" dirty="0" smtClean="0"/>
              <a:t> At </a:t>
            </a:r>
            <a:r>
              <a:rPr lang="en-US" dirty="0"/>
              <a:t>this stage we can do only following things. </a:t>
            </a:r>
            <a:endParaRPr lang="en-US" dirty="0" smtClean="0"/>
          </a:p>
          <a:p>
            <a:r>
              <a:rPr lang="en-US" dirty="0" smtClean="0"/>
              <a:t>Schedule </a:t>
            </a:r>
            <a:r>
              <a:rPr lang="en-US" dirty="0"/>
              <a:t>it for running using start() method. </a:t>
            </a:r>
          </a:p>
          <a:p>
            <a:r>
              <a:rPr lang="en-US" dirty="0" smtClean="0"/>
              <a:t>Kill </a:t>
            </a:r>
            <a:r>
              <a:rPr lang="en-US" dirty="0"/>
              <a:t>it using Stop() method. </a:t>
            </a:r>
          </a:p>
          <a:p>
            <a:pPr marL="0" indent="0">
              <a:buNone/>
            </a:pPr>
            <a:r>
              <a:rPr lang="en-US" dirty="0" smtClean="0"/>
              <a:t>If </a:t>
            </a:r>
            <a:r>
              <a:rPr lang="en-US" dirty="0"/>
              <a:t>scheduled, it moves to the runnable state. If any other method is used an exception will be thrown. </a:t>
            </a:r>
            <a:endParaRPr lang="en-IN" dirty="0"/>
          </a:p>
          <a:p>
            <a:pPr marL="0" indent="0">
              <a:buNone/>
            </a:pPr>
            <a:endParaRPr lang="en-IN"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63888" y="5013176"/>
            <a:ext cx="3819922" cy="17743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611643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71400"/>
            <a:ext cx="8229600" cy="836712"/>
          </a:xfrm>
        </p:spPr>
        <p:txBody>
          <a:bodyPr/>
          <a:lstStyle/>
          <a:p>
            <a:r>
              <a:rPr lang="en-IN" b="1" dirty="0">
                <a:solidFill>
                  <a:srgbClr val="00B050"/>
                </a:solidFill>
              </a:rPr>
              <a:t>Runnable </a:t>
            </a:r>
            <a:r>
              <a:rPr lang="en-IN" b="1" dirty="0" smtClean="0">
                <a:solidFill>
                  <a:srgbClr val="00B050"/>
                </a:solidFill>
              </a:rPr>
              <a:t>state</a:t>
            </a:r>
            <a:endParaRPr lang="en-IN" b="1" dirty="0">
              <a:solidFill>
                <a:srgbClr val="00B050"/>
              </a:solidFill>
            </a:endParaRPr>
          </a:p>
        </p:txBody>
      </p:sp>
      <p:sp>
        <p:nvSpPr>
          <p:cNvPr id="3" name="Content Placeholder 2"/>
          <p:cNvSpPr>
            <a:spLocks noGrp="1"/>
          </p:cNvSpPr>
          <p:nvPr>
            <p:ph idx="1"/>
          </p:nvPr>
        </p:nvSpPr>
        <p:spPr>
          <a:xfrm>
            <a:off x="251520" y="980728"/>
            <a:ext cx="8496944" cy="5688632"/>
          </a:xfrm>
        </p:spPr>
        <p:txBody>
          <a:bodyPr>
            <a:normAutofit/>
          </a:bodyPr>
          <a:lstStyle/>
          <a:p>
            <a:r>
              <a:rPr lang="en-US" dirty="0" smtClean="0"/>
              <a:t>Runnable </a:t>
            </a:r>
            <a:r>
              <a:rPr lang="en-US" dirty="0"/>
              <a:t>state means the thread is ready for execution and is waiting for the availability of the processor. </a:t>
            </a:r>
            <a:r>
              <a:rPr lang="en-US" dirty="0" err="1"/>
              <a:t>i.e</a:t>
            </a:r>
            <a:r>
              <a:rPr lang="en-US" dirty="0"/>
              <a:t> The thread has joined the queue of threads that are waiting for execution. </a:t>
            </a:r>
          </a:p>
          <a:p>
            <a:r>
              <a:rPr lang="en-US" dirty="0" smtClean="0"/>
              <a:t>If </a:t>
            </a:r>
            <a:r>
              <a:rPr lang="en-US" dirty="0"/>
              <a:t>all threads have equal priority, they are given time slots for execution in round robin fashion. </a:t>
            </a:r>
            <a:r>
              <a:rPr lang="en-US" dirty="0" err="1"/>
              <a:t>i.e</a:t>
            </a:r>
            <a:r>
              <a:rPr lang="en-US" dirty="0"/>
              <a:t> first come first serve manner. </a:t>
            </a:r>
          </a:p>
          <a:p>
            <a:r>
              <a:rPr lang="en-US" dirty="0" smtClean="0"/>
              <a:t>The </a:t>
            </a:r>
            <a:r>
              <a:rPr lang="en-US" dirty="0"/>
              <a:t>thread that relinquishes control joins the queue at the end and again waits for its turn. This process of assigning time to threads is knows as time slicing. </a:t>
            </a:r>
          </a:p>
          <a:p>
            <a:endParaRPr lang="en-IN" dirty="0"/>
          </a:p>
        </p:txBody>
      </p:sp>
    </p:spTree>
    <p:extLst>
      <p:ext uri="{BB962C8B-B14F-4D97-AF65-F5344CB8AC3E}">
        <p14:creationId xmlns:p14="http://schemas.microsoft.com/office/powerpoint/2010/main" val="41891736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4149080"/>
            <a:ext cx="8648700" cy="2520280"/>
          </a:xfrm>
        </p:spPr>
        <p:txBody>
          <a:bodyPr>
            <a:normAutofit/>
          </a:bodyPr>
          <a:lstStyle/>
          <a:p>
            <a:r>
              <a:rPr lang="en-US" sz="3600" dirty="0"/>
              <a:t>If we want a thread to relinquish control to another thread of equal priority before its turn comes, we can do so by using the yield(). </a:t>
            </a:r>
            <a:endParaRPr lang="en-IN" sz="36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260648"/>
            <a:ext cx="8610600" cy="3744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079556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260648"/>
            <a:ext cx="8363272" cy="6480720"/>
          </a:xfrm>
        </p:spPr>
        <p:txBody>
          <a:bodyPr>
            <a:normAutofit/>
          </a:bodyPr>
          <a:lstStyle/>
          <a:p>
            <a:pPr marL="0" indent="0">
              <a:buNone/>
            </a:pPr>
            <a:r>
              <a:rPr lang="en-IN" b="1" dirty="0">
                <a:solidFill>
                  <a:srgbClr val="00B050"/>
                </a:solidFill>
              </a:rPr>
              <a:t>Running </a:t>
            </a:r>
            <a:r>
              <a:rPr lang="en-IN" b="1" dirty="0" smtClean="0">
                <a:solidFill>
                  <a:srgbClr val="00B050"/>
                </a:solidFill>
              </a:rPr>
              <a:t>State</a:t>
            </a:r>
            <a:endParaRPr lang="en-IN" b="1" dirty="0">
              <a:solidFill>
                <a:srgbClr val="00B050"/>
              </a:solidFill>
            </a:endParaRPr>
          </a:p>
          <a:p>
            <a:pPr marL="0" indent="0">
              <a:buNone/>
            </a:pPr>
            <a:r>
              <a:rPr lang="en-US" dirty="0"/>
              <a:t>• Running means the processor has given its time to the thread for execution. </a:t>
            </a:r>
          </a:p>
          <a:p>
            <a:pPr marL="0" indent="0">
              <a:buNone/>
            </a:pPr>
            <a:r>
              <a:rPr lang="en-US" dirty="0"/>
              <a:t>• A running thread may relinquish its control in one of the following </a:t>
            </a:r>
            <a:r>
              <a:rPr lang="en-US" dirty="0" err="1"/>
              <a:t>situtations</a:t>
            </a:r>
            <a:r>
              <a:rPr lang="en-US" dirty="0"/>
              <a:t>. </a:t>
            </a:r>
          </a:p>
          <a:p>
            <a:pPr marL="0" indent="0">
              <a:buNone/>
            </a:pPr>
            <a:r>
              <a:rPr lang="en-IN" b="1" dirty="0" smtClean="0">
                <a:solidFill>
                  <a:srgbClr val="00B050"/>
                </a:solidFill>
              </a:rPr>
              <a:t>a) Suspend </a:t>
            </a:r>
            <a:endParaRPr lang="en-IN" b="1" dirty="0">
              <a:solidFill>
                <a:srgbClr val="00B050"/>
              </a:solidFill>
            </a:endParaRPr>
          </a:p>
          <a:p>
            <a:r>
              <a:rPr lang="en-US" dirty="0"/>
              <a:t>It has been suspended using suspend() method. A suspended thread can be revived using resume() method. This is useful when we want to suspend a thread for some time due to certain reason. But do not want to kill. </a:t>
            </a:r>
            <a:endParaRPr lang="en-IN" dirty="0"/>
          </a:p>
        </p:txBody>
      </p:sp>
    </p:spTree>
    <p:extLst>
      <p:ext uri="{BB962C8B-B14F-4D97-AF65-F5344CB8AC3E}">
        <p14:creationId xmlns:p14="http://schemas.microsoft.com/office/powerpoint/2010/main" val="13672445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9" y="1268760"/>
            <a:ext cx="8129910" cy="4104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1214191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0"/>
            <a:ext cx="8856984" cy="3861048"/>
          </a:xfrm>
        </p:spPr>
        <p:txBody>
          <a:bodyPr>
            <a:normAutofit/>
          </a:bodyPr>
          <a:lstStyle/>
          <a:p>
            <a:pPr marL="0" indent="0">
              <a:buNone/>
            </a:pPr>
            <a:r>
              <a:rPr lang="en-IN" sz="4000" b="1" dirty="0" smtClean="0">
                <a:solidFill>
                  <a:srgbClr val="00B050"/>
                </a:solidFill>
              </a:rPr>
              <a:t>b) Sleep</a:t>
            </a:r>
            <a:r>
              <a:rPr lang="en-IN" dirty="0" smtClean="0"/>
              <a:t> </a:t>
            </a:r>
            <a:endParaRPr lang="en-IN" dirty="0"/>
          </a:p>
          <a:p>
            <a:r>
              <a:rPr lang="en-US" dirty="0"/>
              <a:t>It has been made to sleep. We put a thread to sleep for a specified time period using the method sleep(time) where time is in milliseconds. This means that the thread is out of the queue during this time period. It re-enters the runnable state as soon as time period is elapsed. </a:t>
            </a:r>
            <a:endParaRPr lang="en-IN"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789040"/>
            <a:ext cx="8352928" cy="2860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6526850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88640"/>
            <a:ext cx="8496944" cy="2808312"/>
          </a:xfrm>
        </p:spPr>
        <p:txBody>
          <a:bodyPr/>
          <a:lstStyle/>
          <a:p>
            <a:pPr marL="0" indent="0">
              <a:buNone/>
            </a:pPr>
            <a:r>
              <a:rPr lang="en-IN" b="1" dirty="0" smtClean="0">
                <a:solidFill>
                  <a:srgbClr val="00B050"/>
                </a:solidFill>
              </a:rPr>
              <a:t>c) Wait state</a:t>
            </a:r>
          </a:p>
          <a:p>
            <a:pPr marL="0" indent="0">
              <a:buNone/>
            </a:pPr>
            <a:r>
              <a:rPr lang="en-US" dirty="0" smtClean="0"/>
              <a:t>It </a:t>
            </a:r>
            <a:r>
              <a:rPr lang="en-US" dirty="0"/>
              <a:t>had been told to wait until some event occurs. This is done using wait() method. The thread can be scheduled to run again using notify() method. </a:t>
            </a:r>
            <a:endParaRPr lang="en-IN"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3907" y="3051182"/>
            <a:ext cx="8136904" cy="3154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8795138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88640"/>
            <a:ext cx="8496944" cy="6669360"/>
          </a:xfrm>
        </p:spPr>
        <p:txBody>
          <a:bodyPr>
            <a:normAutofit/>
          </a:bodyPr>
          <a:lstStyle/>
          <a:p>
            <a:pPr marL="0" indent="0">
              <a:buNone/>
            </a:pPr>
            <a:r>
              <a:rPr lang="en-IN" b="1" dirty="0">
                <a:solidFill>
                  <a:srgbClr val="00B050"/>
                </a:solidFill>
              </a:rPr>
              <a:t>Blocked </a:t>
            </a:r>
            <a:r>
              <a:rPr lang="en-IN" b="1" dirty="0" smtClean="0">
                <a:solidFill>
                  <a:srgbClr val="00B050"/>
                </a:solidFill>
              </a:rPr>
              <a:t>State</a:t>
            </a:r>
            <a:endParaRPr lang="en-IN" b="1" dirty="0">
              <a:solidFill>
                <a:srgbClr val="00B050"/>
              </a:solidFill>
            </a:endParaRPr>
          </a:p>
          <a:p>
            <a:r>
              <a:rPr lang="en-US" dirty="0" smtClean="0"/>
              <a:t>A </a:t>
            </a:r>
            <a:r>
              <a:rPr lang="en-US" dirty="0"/>
              <a:t>thread is said to be blocked when it is prevented from entering into the Runnable state. Subsequently the running state. </a:t>
            </a:r>
            <a:endParaRPr lang="en-US" dirty="0" smtClean="0"/>
          </a:p>
          <a:p>
            <a:endParaRPr lang="en-IN" dirty="0"/>
          </a:p>
          <a:p>
            <a:r>
              <a:rPr lang="en-US" dirty="0"/>
              <a:t>This happens when the thread is suspended, sleeping or waiting in order to satisfy certain requirements. </a:t>
            </a:r>
            <a:endParaRPr lang="en-US" dirty="0" smtClean="0"/>
          </a:p>
          <a:p>
            <a:endParaRPr lang="en-US" dirty="0"/>
          </a:p>
          <a:p>
            <a:r>
              <a:rPr lang="en-US" dirty="0" smtClean="0"/>
              <a:t>A </a:t>
            </a:r>
            <a:r>
              <a:rPr lang="en-US" dirty="0"/>
              <a:t>blocked thread is considered “NOT RUNNABLE” but not dead and therefore fully qualified to run again. </a:t>
            </a:r>
          </a:p>
          <a:p>
            <a:endParaRPr lang="en-IN" dirty="0"/>
          </a:p>
          <a:p>
            <a:pPr marL="0" indent="0">
              <a:buNone/>
            </a:pPr>
            <a:endParaRPr lang="en-US" dirty="0"/>
          </a:p>
          <a:p>
            <a:endParaRPr lang="en-IN" dirty="0"/>
          </a:p>
        </p:txBody>
      </p:sp>
    </p:spTree>
    <p:extLst>
      <p:ext uri="{BB962C8B-B14F-4D97-AF65-F5344CB8AC3E}">
        <p14:creationId xmlns:p14="http://schemas.microsoft.com/office/powerpoint/2010/main" val="51889065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16632"/>
            <a:ext cx="8291264" cy="6624736"/>
          </a:xfrm>
        </p:spPr>
        <p:txBody>
          <a:bodyPr>
            <a:normAutofit/>
          </a:bodyPr>
          <a:lstStyle/>
          <a:p>
            <a:pPr marL="0" indent="0">
              <a:buNone/>
            </a:pPr>
            <a:r>
              <a:rPr lang="en-IN" b="1" dirty="0">
                <a:solidFill>
                  <a:srgbClr val="00B050"/>
                </a:solidFill>
              </a:rPr>
              <a:t>Dead </a:t>
            </a:r>
            <a:r>
              <a:rPr lang="en-IN" b="1" dirty="0" smtClean="0">
                <a:solidFill>
                  <a:srgbClr val="00B050"/>
                </a:solidFill>
              </a:rPr>
              <a:t>state</a:t>
            </a:r>
          </a:p>
          <a:p>
            <a:pPr marL="0" indent="0">
              <a:buNone/>
            </a:pPr>
            <a:r>
              <a:rPr lang="en-US" sz="3600" dirty="0" smtClean="0"/>
              <a:t>• </a:t>
            </a:r>
            <a:r>
              <a:rPr lang="en-US" sz="3600" dirty="0"/>
              <a:t>Every thread has a life cycle. </a:t>
            </a:r>
          </a:p>
          <a:p>
            <a:pPr marL="0" indent="0">
              <a:buNone/>
            </a:pPr>
            <a:r>
              <a:rPr lang="en-US" sz="3600" dirty="0"/>
              <a:t>• A running thread ends its life when it has completed executing its run() method. </a:t>
            </a:r>
          </a:p>
          <a:p>
            <a:pPr marL="0" indent="0">
              <a:buNone/>
            </a:pPr>
            <a:r>
              <a:rPr lang="en-US" sz="3600" dirty="0"/>
              <a:t>• It is a natural death. </a:t>
            </a:r>
          </a:p>
          <a:p>
            <a:pPr marL="0" indent="0">
              <a:buNone/>
            </a:pPr>
            <a:r>
              <a:rPr lang="en-US" sz="3600" dirty="0"/>
              <a:t>• We can kill a thread by sending stop message to it at any state thus causing a premature death. </a:t>
            </a:r>
          </a:p>
          <a:p>
            <a:pPr marL="0" indent="0">
              <a:buNone/>
            </a:pPr>
            <a:r>
              <a:rPr lang="en-US" sz="3600" dirty="0"/>
              <a:t>• A thread can be killed as soon as it is born, or while it is running or even when it is in “NOT RUNNABLE”(blocked) condition. </a:t>
            </a:r>
          </a:p>
          <a:p>
            <a:endParaRPr lang="en-IN" dirty="0"/>
          </a:p>
        </p:txBody>
      </p:sp>
    </p:spTree>
    <p:extLst>
      <p:ext uri="{BB962C8B-B14F-4D97-AF65-F5344CB8AC3E}">
        <p14:creationId xmlns:p14="http://schemas.microsoft.com/office/powerpoint/2010/main" val="419346126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71400"/>
            <a:ext cx="8229600" cy="742900"/>
          </a:xfrm>
        </p:spPr>
        <p:txBody>
          <a:bodyPr>
            <a:normAutofit fontScale="90000"/>
          </a:bodyPr>
          <a:lstStyle/>
          <a:p>
            <a:r>
              <a:rPr lang="en-IN" b="1" dirty="0">
                <a:solidFill>
                  <a:srgbClr val="00B050"/>
                </a:solidFill>
              </a:rPr>
              <a:t>Daemon </a:t>
            </a:r>
            <a:r>
              <a:rPr lang="en-IN" b="1" dirty="0" smtClean="0">
                <a:solidFill>
                  <a:srgbClr val="00B050"/>
                </a:solidFill>
              </a:rPr>
              <a:t>Threads</a:t>
            </a:r>
            <a:endParaRPr lang="en-IN" dirty="0">
              <a:solidFill>
                <a:srgbClr val="00B050"/>
              </a:solidFill>
            </a:endParaRPr>
          </a:p>
        </p:txBody>
      </p:sp>
      <p:sp>
        <p:nvSpPr>
          <p:cNvPr id="3" name="Content Placeholder 2"/>
          <p:cNvSpPr>
            <a:spLocks noGrp="1"/>
          </p:cNvSpPr>
          <p:nvPr>
            <p:ph idx="1"/>
          </p:nvPr>
        </p:nvSpPr>
        <p:spPr>
          <a:xfrm>
            <a:off x="323528" y="692696"/>
            <a:ext cx="8640960" cy="5976664"/>
          </a:xfrm>
        </p:spPr>
        <p:txBody>
          <a:bodyPr>
            <a:normAutofit fontScale="85000" lnSpcReduction="10000"/>
          </a:bodyPr>
          <a:lstStyle/>
          <a:p>
            <a:pPr marL="0" indent="0">
              <a:buNone/>
            </a:pPr>
            <a:r>
              <a:rPr lang="en-US" dirty="0" smtClean="0"/>
              <a:t>• </a:t>
            </a:r>
            <a:r>
              <a:rPr lang="en-US" dirty="0"/>
              <a:t>Threads that work continuously without any interruption to provide services to other threads (works in the background to support the runtime environment) are called </a:t>
            </a:r>
            <a:r>
              <a:rPr lang="en-US" i="1" dirty="0"/>
              <a:t>daemon threads</a:t>
            </a:r>
            <a:r>
              <a:rPr lang="en-US" dirty="0"/>
              <a:t>. </a:t>
            </a:r>
          </a:p>
          <a:p>
            <a:pPr marL="0" indent="0">
              <a:buNone/>
            </a:pPr>
            <a:endParaRPr lang="en-IN" dirty="0"/>
          </a:p>
          <a:p>
            <a:pPr marL="0" indent="0">
              <a:buNone/>
            </a:pPr>
            <a:r>
              <a:rPr lang="en-US" dirty="0" err="1"/>
              <a:t>Eg</a:t>
            </a:r>
            <a:r>
              <a:rPr lang="en-US" dirty="0"/>
              <a:t>: the clock handler thread, the idle thread, the garbage collector thread, the screen updater thread etc. </a:t>
            </a:r>
            <a:endParaRPr lang="en-US" dirty="0" smtClean="0"/>
          </a:p>
          <a:p>
            <a:pPr marL="0" indent="0">
              <a:buNone/>
            </a:pPr>
            <a:endParaRPr lang="en-US" dirty="0"/>
          </a:p>
          <a:p>
            <a:pPr marL="0" indent="0">
              <a:buNone/>
            </a:pPr>
            <a:r>
              <a:rPr lang="en-US" dirty="0"/>
              <a:t>• By default a thread is not a daemon thread</a:t>
            </a:r>
            <a:r>
              <a:rPr lang="en-US" dirty="0" smtClean="0"/>
              <a:t>.</a:t>
            </a:r>
          </a:p>
          <a:p>
            <a:pPr marL="0" indent="0">
              <a:buNone/>
            </a:pPr>
            <a:endParaRPr lang="en-US" dirty="0" smtClean="0"/>
          </a:p>
          <a:p>
            <a:r>
              <a:rPr lang="en-US" dirty="0"/>
              <a:t>The life of a daemon thread depends on the mercy of user threads, meaning that when all user threads finish their execution, the Java Virtual Machine (JVM) automatically terminates the daemon thread. </a:t>
            </a:r>
          </a:p>
        </p:txBody>
      </p:sp>
    </p:spTree>
    <p:extLst>
      <p:ext uri="{BB962C8B-B14F-4D97-AF65-F5344CB8AC3E}">
        <p14:creationId xmlns:p14="http://schemas.microsoft.com/office/powerpoint/2010/main" val="28359344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43408"/>
            <a:ext cx="8229600" cy="956054"/>
          </a:xfrm>
        </p:spPr>
        <p:txBody>
          <a:bodyPr>
            <a:normAutofit/>
          </a:bodyPr>
          <a:lstStyle/>
          <a:p>
            <a:r>
              <a:rPr lang="en-US" b="1" dirty="0" smtClean="0">
                <a:solidFill>
                  <a:srgbClr val="00B050"/>
                </a:solidFill>
              </a:rPr>
              <a:t>Introduction</a:t>
            </a:r>
            <a:endParaRPr lang="en-IN" b="1" dirty="0">
              <a:solidFill>
                <a:srgbClr val="00B050"/>
              </a:solidFill>
            </a:endParaRPr>
          </a:p>
        </p:txBody>
      </p:sp>
      <p:pic>
        <p:nvPicPr>
          <p:cNvPr id="1026" name="Picture 2" descr="Thread Concept in Jav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620688"/>
            <a:ext cx="6408712" cy="6035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757607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71400"/>
            <a:ext cx="8229600" cy="742900"/>
          </a:xfrm>
        </p:spPr>
        <p:txBody>
          <a:bodyPr>
            <a:normAutofit fontScale="90000"/>
          </a:bodyPr>
          <a:lstStyle/>
          <a:p>
            <a:r>
              <a:rPr lang="en-IN" b="1" dirty="0">
                <a:solidFill>
                  <a:srgbClr val="00B050"/>
                </a:solidFill>
              </a:rPr>
              <a:t>Daemon </a:t>
            </a:r>
            <a:r>
              <a:rPr lang="en-IN" b="1" dirty="0" smtClean="0">
                <a:solidFill>
                  <a:srgbClr val="00B050"/>
                </a:solidFill>
              </a:rPr>
              <a:t>Threads</a:t>
            </a:r>
            <a:endParaRPr lang="en-IN" dirty="0">
              <a:solidFill>
                <a:srgbClr val="00B050"/>
              </a:solidFill>
            </a:endParaRPr>
          </a:p>
        </p:txBody>
      </p:sp>
      <p:sp>
        <p:nvSpPr>
          <p:cNvPr id="3" name="Content Placeholder 2"/>
          <p:cNvSpPr>
            <a:spLocks noGrp="1"/>
          </p:cNvSpPr>
          <p:nvPr>
            <p:ph idx="1"/>
          </p:nvPr>
        </p:nvSpPr>
        <p:spPr>
          <a:xfrm>
            <a:off x="323528" y="692696"/>
            <a:ext cx="8640960" cy="5976664"/>
          </a:xfrm>
        </p:spPr>
        <p:txBody>
          <a:bodyPr>
            <a:normAutofit lnSpcReduction="10000"/>
          </a:bodyPr>
          <a:lstStyle/>
          <a:p>
            <a:pPr marL="0" indent="0">
              <a:buNone/>
            </a:pPr>
            <a:r>
              <a:rPr lang="en-US" b="1" dirty="0" smtClean="0"/>
              <a:t>Methods</a:t>
            </a:r>
            <a:r>
              <a:rPr lang="en-US" dirty="0" smtClean="0"/>
              <a:t>:</a:t>
            </a:r>
          </a:p>
          <a:p>
            <a:pPr marL="0" indent="0">
              <a:buNone/>
            </a:pPr>
            <a:r>
              <a:rPr lang="en-US" dirty="0" smtClean="0"/>
              <a:t>o void </a:t>
            </a:r>
            <a:r>
              <a:rPr lang="en-US" i="1" dirty="0" err="1" smtClean="0"/>
              <a:t>setDaemon</a:t>
            </a:r>
            <a:r>
              <a:rPr lang="en-US" i="1" dirty="0" smtClean="0"/>
              <a:t>(true</a:t>
            </a:r>
            <a:r>
              <a:rPr lang="en-US" i="1" dirty="0"/>
              <a:t>) </a:t>
            </a:r>
            <a:r>
              <a:rPr lang="en-US" dirty="0"/>
              <a:t>turns a thread into </a:t>
            </a:r>
            <a:r>
              <a:rPr lang="en-US" dirty="0" err="1"/>
              <a:t>deamon</a:t>
            </a:r>
            <a:r>
              <a:rPr lang="en-US" dirty="0"/>
              <a:t> thread. </a:t>
            </a:r>
          </a:p>
          <a:p>
            <a:pPr marL="0" indent="0">
              <a:buNone/>
            </a:pPr>
            <a:r>
              <a:rPr lang="en-US" dirty="0"/>
              <a:t>o </a:t>
            </a:r>
            <a:r>
              <a:rPr lang="en-US" dirty="0" err="1" smtClean="0"/>
              <a:t>boolean</a:t>
            </a:r>
            <a:r>
              <a:rPr lang="en-US" dirty="0" smtClean="0"/>
              <a:t> </a:t>
            </a:r>
            <a:r>
              <a:rPr lang="en-US" i="1" dirty="0" err="1" smtClean="0"/>
              <a:t>isDaemon</a:t>
            </a:r>
            <a:r>
              <a:rPr lang="en-US" i="1" dirty="0"/>
              <a:t>() </a:t>
            </a:r>
            <a:r>
              <a:rPr lang="en-US" dirty="0"/>
              <a:t>to know whether a thread is Daemon or not. </a:t>
            </a:r>
          </a:p>
          <a:p>
            <a:endParaRPr lang="en-IN" dirty="0"/>
          </a:p>
          <a:p>
            <a:pPr marL="0" indent="0" fontAlgn="base">
              <a:buNone/>
            </a:pPr>
            <a:r>
              <a:rPr lang="en-US" b="1" dirty="0"/>
              <a:t>Exceptions:</a:t>
            </a:r>
            <a:endParaRPr lang="en-US" dirty="0"/>
          </a:p>
          <a:p>
            <a:pPr fontAlgn="base"/>
            <a:r>
              <a:rPr lang="en-US" dirty="0" err="1"/>
              <a:t>IllegalThreadStateException</a:t>
            </a:r>
            <a:r>
              <a:rPr lang="en-US" dirty="0"/>
              <a:t>: if only this thread is active.</a:t>
            </a:r>
          </a:p>
          <a:p>
            <a:pPr fontAlgn="base"/>
            <a:r>
              <a:rPr lang="en-US" dirty="0" err="1"/>
              <a:t>SecurityException</a:t>
            </a:r>
            <a:r>
              <a:rPr lang="en-US" dirty="0"/>
              <a:t>: if the current thread cannot modify this thread.</a:t>
            </a:r>
          </a:p>
          <a:p>
            <a:pPr marL="0" indent="0">
              <a:buNone/>
            </a:pPr>
            <a:endParaRPr lang="en-IN" dirty="0"/>
          </a:p>
        </p:txBody>
      </p:sp>
    </p:spTree>
    <p:extLst>
      <p:ext uri="{BB962C8B-B14F-4D97-AF65-F5344CB8AC3E}">
        <p14:creationId xmlns:p14="http://schemas.microsoft.com/office/powerpoint/2010/main" val="339116854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080120"/>
          </a:xfrm>
        </p:spPr>
        <p:txBody>
          <a:bodyPr/>
          <a:lstStyle/>
          <a:p>
            <a:r>
              <a:rPr lang="en-US" b="1" dirty="0">
                <a:solidFill>
                  <a:srgbClr val="00B050"/>
                </a:solidFill>
              </a:rPr>
              <a:t>Collections Framework</a:t>
            </a:r>
            <a:r>
              <a:rPr lang="en-US" dirty="0">
                <a:solidFill>
                  <a:srgbClr val="00B050"/>
                </a:solidFill>
              </a:rPr>
              <a:t> </a:t>
            </a:r>
            <a:endParaRPr lang="en-IN" dirty="0">
              <a:solidFill>
                <a:srgbClr val="00B050"/>
              </a:solidFill>
            </a:endParaRPr>
          </a:p>
        </p:txBody>
      </p:sp>
      <p:sp>
        <p:nvSpPr>
          <p:cNvPr id="3" name="Content Placeholder 2"/>
          <p:cNvSpPr>
            <a:spLocks noGrp="1"/>
          </p:cNvSpPr>
          <p:nvPr>
            <p:ph idx="1"/>
          </p:nvPr>
        </p:nvSpPr>
        <p:spPr>
          <a:xfrm>
            <a:off x="251520" y="1412776"/>
            <a:ext cx="8640960" cy="5112568"/>
          </a:xfrm>
        </p:spPr>
        <p:txBody>
          <a:bodyPr>
            <a:normAutofit/>
          </a:bodyPr>
          <a:lstStyle/>
          <a:p>
            <a:pPr marL="0" indent="0">
              <a:buNone/>
            </a:pPr>
            <a:r>
              <a:rPr lang="en-US" sz="4000" dirty="0"/>
              <a:t>Introduction, Purpose of Collection Framework, Application of Collection Framework, Hierarchy of collection Interfaces / classes, Methods defined in Collection Interface, Interface Iterator, Collection classes/Interfaces –List, Queue, Set, </a:t>
            </a:r>
            <a:r>
              <a:rPr lang="en-US" sz="4000" dirty="0" err="1"/>
              <a:t>ArrayList</a:t>
            </a:r>
            <a:r>
              <a:rPr lang="en-US" sz="4000" dirty="0"/>
              <a:t> class, </a:t>
            </a:r>
            <a:r>
              <a:rPr lang="en-US" sz="4000" dirty="0" err="1"/>
              <a:t>HashSet</a:t>
            </a:r>
            <a:r>
              <a:rPr lang="en-US" sz="4000" dirty="0"/>
              <a:t>, </a:t>
            </a:r>
            <a:r>
              <a:rPr lang="en-US" sz="4000" dirty="0" err="1"/>
              <a:t>PriorityQueue</a:t>
            </a:r>
            <a:endParaRPr lang="en-IN" sz="4000" dirty="0"/>
          </a:p>
        </p:txBody>
      </p:sp>
    </p:spTree>
    <p:extLst>
      <p:ext uri="{BB962C8B-B14F-4D97-AF65-F5344CB8AC3E}">
        <p14:creationId xmlns:p14="http://schemas.microsoft.com/office/powerpoint/2010/main" val="54013227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980728"/>
          </a:xfrm>
        </p:spPr>
        <p:txBody>
          <a:bodyPr/>
          <a:lstStyle/>
          <a:p>
            <a:endParaRPr lang="en-IN" dirty="0"/>
          </a:p>
        </p:txBody>
      </p:sp>
      <p:sp>
        <p:nvSpPr>
          <p:cNvPr id="3" name="Content Placeholder 2"/>
          <p:cNvSpPr>
            <a:spLocks noGrp="1"/>
          </p:cNvSpPr>
          <p:nvPr>
            <p:ph idx="1"/>
          </p:nvPr>
        </p:nvSpPr>
        <p:spPr>
          <a:xfrm>
            <a:off x="323528" y="1268760"/>
            <a:ext cx="8568952" cy="5328592"/>
          </a:xfrm>
        </p:spPr>
        <p:txBody>
          <a:bodyPr/>
          <a:lstStyle/>
          <a:p>
            <a:endParaRPr lang="en-IN" dirty="0"/>
          </a:p>
        </p:txBody>
      </p:sp>
    </p:spTree>
    <p:extLst>
      <p:ext uri="{BB962C8B-B14F-4D97-AF65-F5344CB8AC3E}">
        <p14:creationId xmlns:p14="http://schemas.microsoft.com/office/powerpoint/2010/main" val="368886280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body" idx="1"/>
          </p:nvPr>
        </p:nvSpPr>
        <p:spPr>
          <a:xfrm>
            <a:off x="323528" y="116632"/>
            <a:ext cx="8568952" cy="6529095"/>
          </a:xfrm>
          <a:prstGeom prst="rect">
            <a:avLst/>
          </a:prstGeom>
        </p:spPr>
        <p:txBody>
          <a:bodyPr vert="horz" wrap="square" lIns="0" tIns="13335" rIns="0" bIns="0" rtlCol="0">
            <a:spAutoFit/>
          </a:bodyPr>
          <a:lstStyle/>
          <a:p>
            <a:pPr marL="0" indent="0" algn="ctr">
              <a:lnSpc>
                <a:spcPct val="100000"/>
              </a:lnSpc>
              <a:spcBef>
                <a:spcPts val="105"/>
              </a:spcBef>
              <a:buNone/>
            </a:pPr>
            <a:r>
              <a:rPr sz="4000" b="1" dirty="0"/>
              <a:t>Collections</a:t>
            </a:r>
            <a:r>
              <a:rPr sz="4000" b="1" spc="-45" dirty="0"/>
              <a:t> </a:t>
            </a:r>
            <a:r>
              <a:rPr sz="4000" b="1" dirty="0"/>
              <a:t>in</a:t>
            </a:r>
            <a:r>
              <a:rPr sz="4000" b="1" spc="-55" dirty="0"/>
              <a:t> </a:t>
            </a:r>
            <a:r>
              <a:rPr sz="4000" b="1" spc="-20" dirty="0"/>
              <a:t>Java</a:t>
            </a:r>
          </a:p>
          <a:p>
            <a:pPr marL="12700" marR="41910">
              <a:lnSpc>
                <a:spcPct val="101000"/>
              </a:lnSpc>
              <a:spcBef>
                <a:spcPts val="1585"/>
              </a:spcBef>
            </a:pPr>
            <a:r>
              <a:rPr sz="2000" dirty="0">
                <a:solidFill>
                  <a:srgbClr val="000000"/>
                </a:solidFill>
                <a:latin typeface="Verdana"/>
                <a:cs typeface="Verdana"/>
              </a:rPr>
              <a:t>The</a:t>
            </a:r>
            <a:r>
              <a:rPr sz="2000" spc="-30" dirty="0">
                <a:solidFill>
                  <a:srgbClr val="000000"/>
                </a:solidFill>
                <a:latin typeface="Verdana"/>
                <a:cs typeface="Verdana"/>
              </a:rPr>
              <a:t> </a:t>
            </a:r>
            <a:r>
              <a:rPr sz="2000" b="1" dirty="0">
                <a:solidFill>
                  <a:srgbClr val="000000"/>
                </a:solidFill>
                <a:latin typeface="Verdana"/>
                <a:cs typeface="Verdana"/>
              </a:rPr>
              <a:t>Collection</a:t>
            </a:r>
            <a:r>
              <a:rPr sz="2000" b="1" spc="-20" dirty="0">
                <a:solidFill>
                  <a:srgbClr val="000000"/>
                </a:solidFill>
                <a:latin typeface="Verdana"/>
                <a:cs typeface="Verdana"/>
              </a:rPr>
              <a:t> </a:t>
            </a:r>
            <a:r>
              <a:rPr sz="2000" b="1" dirty="0">
                <a:solidFill>
                  <a:srgbClr val="000000"/>
                </a:solidFill>
                <a:latin typeface="Verdana"/>
                <a:cs typeface="Verdana"/>
              </a:rPr>
              <a:t>in</a:t>
            </a:r>
            <a:r>
              <a:rPr sz="2000" b="1" spc="-20" dirty="0">
                <a:solidFill>
                  <a:srgbClr val="000000"/>
                </a:solidFill>
                <a:latin typeface="Verdana"/>
                <a:cs typeface="Verdana"/>
              </a:rPr>
              <a:t> </a:t>
            </a:r>
            <a:r>
              <a:rPr sz="2000" b="1" dirty="0">
                <a:solidFill>
                  <a:srgbClr val="000000"/>
                </a:solidFill>
                <a:latin typeface="Verdana"/>
                <a:cs typeface="Verdana"/>
              </a:rPr>
              <a:t>Java</a:t>
            </a:r>
            <a:r>
              <a:rPr sz="2000" b="1" spc="-5" dirty="0">
                <a:solidFill>
                  <a:srgbClr val="000000"/>
                </a:solidFill>
                <a:latin typeface="Verdana"/>
                <a:cs typeface="Verdana"/>
              </a:rPr>
              <a:t> </a:t>
            </a:r>
            <a:r>
              <a:rPr sz="2000" dirty="0">
                <a:solidFill>
                  <a:srgbClr val="000000"/>
                </a:solidFill>
                <a:latin typeface="Verdana"/>
                <a:cs typeface="Verdana"/>
              </a:rPr>
              <a:t>is</a:t>
            </a:r>
            <a:r>
              <a:rPr sz="2000" spc="-35" dirty="0">
                <a:solidFill>
                  <a:srgbClr val="000000"/>
                </a:solidFill>
                <a:latin typeface="Verdana"/>
                <a:cs typeface="Verdana"/>
              </a:rPr>
              <a:t> </a:t>
            </a:r>
            <a:r>
              <a:rPr sz="2000" dirty="0">
                <a:solidFill>
                  <a:srgbClr val="000000"/>
                </a:solidFill>
                <a:latin typeface="Verdana"/>
                <a:cs typeface="Verdana"/>
              </a:rPr>
              <a:t>a</a:t>
            </a:r>
            <a:r>
              <a:rPr sz="2000" spc="-25" dirty="0">
                <a:solidFill>
                  <a:srgbClr val="000000"/>
                </a:solidFill>
                <a:latin typeface="Verdana"/>
                <a:cs typeface="Verdana"/>
              </a:rPr>
              <a:t> </a:t>
            </a:r>
            <a:r>
              <a:rPr sz="2000" dirty="0">
                <a:solidFill>
                  <a:srgbClr val="000000"/>
                </a:solidFill>
                <a:latin typeface="Verdana"/>
                <a:cs typeface="Verdana"/>
              </a:rPr>
              <a:t>framework</a:t>
            </a:r>
            <a:r>
              <a:rPr sz="2000" spc="-35" dirty="0">
                <a:solidFill>
                  <a:srgbClr val="000000"/>
                </a:solidFill>
                <a:latin typeface="Verdana"/>
                <a:cs typeface="Verdana"/>
              </a:rPr>
              <a:t> </a:t>
            </a:r>
            <a:r>
              <a:rPr sz="2000" dirty="0">
                <a:solidFill>
                  <a:srgbClr val="000000"/>
                </a:solidFill>
                <a:latin typeface="Verdana"/>
                <a:cs typeface="Verdana"/>
              </a:rPr>
              <a:t>that</a:t>
            </a:r>
            <a:r>
              <a:rPr sz="2000" spc="-35" dirty="0">
                <a:solidFill>
                  <a:srgbClr val="000000"/>
                </a:solidFill>
                <a:latin typeface="Verdana"/>
                <a:cs typeface="Verdana"/>
              </a:rPr>
              <a:t> </a:t>
            </a:r>
            <a:r>
              <a:rPr sz="2000" dirty="0">
                <a:solidFill>
                  <a:srgbClr val="000000"/>
                </a:solidFill>
                <a:latin typeface="Verdana"/>
                <a:cs typeface="Verdana"/>
              </a:rPr>
              <a:t>provides</a:t>
            </a:r>
            <a:r>
              <a:rPr sz="2000" spc="-35" dirty="0">
                <a:solidFill>
                  <a:srgbClr val="000000"/>
                </a:solidFill>
                <a:latin typeface="Verdana"/>
                <a:cs typeface="Verdana"/>
              </a:rPr>
              <a:t> </a:t>
            </a:r>
            <a:r>
              <a:rPr sz="2000" dirty="0">
                <a:solidFill>
                  <a:srgbClr val="000000"/>
                </a:solidFill>
                <a:latin typeface="Verdana"/>
                <a:cs typeface="Verdana"/>
              </a:rPr>
              <a:t>an</a:t>
            </a:r>
            <a:r>
              <a:rPr sz="2000" spc="-30" dirty="0">
                <a:solidFill>
                  <a:srgbClr val="000000"/>
                </a:solidFill>
                <a:latin typeface="Verdana"/>
                <a:cs typeface="Verdana"/>
              </a:rPr>
              <a:t> </a:t>
            </a:r>
            <a:r>
              <a:rPr sz="2000" dirty="0">
                <a:solidFill>
                  <a:srgbClr val="000000"/>
                </a:solidFill>
                <a:latin typeface="Verdana"/>
                <a:cs typeface="Verdana"/>
              </a:rPr>
              <a:t>architecture</a:t>
            </a:r>
            <a:r>
              <a:rPr sz="2000" spc="-25" dirty="0">
                <a:solidFill>
                  <a:srgbClr val="000000"/>
                </a:solidFill>
                <a:latin typeface="Verdana"/>
                <a:cs typeface="Verdana"/>
              </a:rPr>
              <a:t> </a:t>
            </a:r>
            <a:r>
              <a:rPr sz="2000" dirty="0">
                <a:solidFill>
                  <a:srgbClr val="000000"/>
                </a:solidFill>
                <a:latin typeface="Verdana"/>
                <a:cs typeface="Verdana"/>
              </a:rPr>
              <a:t>to</a:t>
            </a:r>
            <a:r>
              <a:rPr sz="2000" spc="-30" dirty="0">
                <a:solidFill>
                  <a:srgbClr val="000000"/>
                </a:solidFill>
                <a:latin typeface="Verdana"/>
                <a:cs typeface="Verdana"/>
              </a:rPr>
              <a:t> </a:t>
            </a:r>
            <a:r>
              <a:rPr sz="2000" dirty="0">
                <a:solidFill>
                  <a:srgbClr val="000000"/>
                </a:solidFill>
                <a:latin typeface="Verdana"/>
                <a:cs typeface="Verdana"/>
              </a:rPr>
              <a:t>store</a:t>
            </a:r>
            <a:r>
              <a:rPr sz="2000" spc="-40" dirty="0">
                <a:solidFill>
                  <a:srgbClr val="000000"/>
                </a:solidFill>
                <a:latin typeface="Verdana"/>
                <a:cs typeface="Verdana"/>
              </a:rPr>
              <a:t> </a:t>
            </a:r>
            <a:r>
              <a:rPr sz="2000" spc="-25" dirty="0">
                <a:solidFill>
                  <a:srgbClr val="000000"/>
                </a:solidFill>
                <a:latin typeface="Verdana"/>
                <a:cs typeface="Verdana"/>
              </a:rPr>
              <a:t>and </a:t>
            </a:r>
            <a:r>
              <a:rPr sz="2000" dirty="0">
                <a:solidFill>
                  <a:srgbClr val="000000"/>
                </a:solidFill>
                <a:latin typeface="Verdana"/>
                <a:cs typeface="Verdana"/>
              </a:rPr>
              <a:t>manipulate</a:t>
            </a:r>
            <a:r>
              <a:rPr sz="2000" spc="-25" dirty="0">
                <a:solidFill>
                  <a:srgbClr val="000000"/>
                </a:solidFill>
                <a:latin typeface="Verdana"/>
                <a:cs typeface="Verdana"/>
              </a:rPr>
              <a:t> </a:t>
            </a:r>
            <a:r>
              <a:rPr sz="2000" dirty="0">
                <a:solidFill>
                  <a:srgbClr val="000000"/>
                </a:solidFill>
                <a:latin typeface="Verdana"/>
                <a:cs typeface="Verdana"/>
              </a:rPr>
              <a:t>the</a:t>
            </a:r>
            <a:r>
              <a:rPr sz="2000" spc="-25" dirty="0">
                <a:solidFill>
                  <a:srgbClr val="000000"/>
                </a:solidFill>
                <a:latin typeface="Verdana"/>
                <a:cs typeface="Verdana"/>
              </a:rPr>
              <a:t> </a:t>
            </a:r>
            <a:r>
              <a:rPr sz="2000" dirty="0">
                <a:solidFill>
                  <a:srgbClr val="000000"/>
                </a:solidFill>
                <a:latin typeface="Verdana"/>
                <a:cs typeface="Verdana"/>
              </a:rPr>
              <a:t>group</a:t>
            </a:r>
            <a:r>
              <a:rPr sz="2000" spc="-25" dirty="0">
                <a:solidFill>
                  <a:srgbClr val="000000"/>
                </a:solidFill>
                <a:latin typeface="Verdana"/>
                <a:cs typeface="Verdana"/>
              </a:rPr>
              <a:t> </a:t>
            </a:r>
            <a:r>
              <a:rPr sz="2000" dirty="0">
                <a:solidFill>
                  <a:srgbClr val="000000"/>
                </a:solidFill>
                <a:latin typeface="Verdana"/>
                <a:cs typeface="Verdana"/>
              </a:rPr>
              <a:t>of</a:t>
            </a:r>
            <a:r>
              <a:rPr sz="2000" spc="-10" dirty="0">
                <a:solidFill>
                  <a:srgbClr val="000000"/>
                </a:solidFill>
                <a:latin typeface="Verdana"/>
                <a:cs typeface="Verdana"/>
              </a:rPr>
              <a:t> objects.</a:t>
            </a:r>
            <a:endParaRPr sz="2000" dirty="0">
              <a:latin typeface="Verdana"/>
              <a:cs typeface="Verdana"/>
            </a:endParaRPr>
          </a:p>
          <a:p>
            <a:pPr>
              <a:lnSpc>
                <a:spcPct val="100000"/>
              </a:lnSpc>
              <a:spcBef>
                <a:spcPts val="114"/>
              </a:spcBef>
            </a:pPr>
            <a:endParaRPr sz="2000" dirty="0">
              <a:latin typeface="Verdana"/>
              <a:cs typeface="Verdana"/>
            </a:endParaRPr>
          </a:p>
          <a:p>
            <a:pPr marL="12700" marR="5080">
              <a:lnSpc>
                <a:spcPct val="101899"/>
              </a:lnSpc>
            </a:pPr>
            <a:r>
              <a:rPr sz="2000" dirty="0">
                <a:solidFill>
                  <a:srgbClr val="000000"/>
                </a:solidFill>
                <a:latin typeface="Verdana"/>
                <a:cs typeface="Verdana"/>
              </a:rPr>
              <a:t>Java</a:t>
            </a:r>
            <a:r>
              <a:rPr sz="2000" spc="-30" dirty="0">
                <a:solidFill>
                  <a:srgbClr val="000000"/>
                </a:solidFill>
                <a:latin typeface="Verdana"/>
                <a:cs typeface="Verdana"/>
              </a:rPr>
              <a:t> </a:t>
            </a:r>
            <a:r>
              <a:rPr sz="2000" dirty="0">
                <a:solidFill>
                  <a:srgbClr val="000000"/>
                </a:solidFill>
                <a:latin typeface="Verdana"/>
                <a:cs typeface="Verdana"/>
              </a:rPr>
              <a:t>Collections</a:t>
            </a:r>
            <a:r>
              <a:rPr sz="2000" spc="-30" dirty="0">
                <a:solidFill>
                  <a:srgbClr val="000000"/>
                </a:solidFill>
                <a:latin typeface="Verdana"/>
                <a:cs typeface="Verdana"/>
              </a:rPr>
              <a:t> </a:t>
            </a:r>
            <a:r>
              <a:rPr sz="2000" dirty="0">
                <a:solidFill>
                  <a:srgbClr val="000000"/>
                </a:solidFill>
                <a:latin typeface="Verdana"/>
                <a:cs typeface="Verdana"/>
              </a:rPr>
              <a:t>can</a:t>
            </a:r>
            <a:r>
              <a:rPr sz="2000" spc="-15" dirty="0">
                <a:solidFill>
                  <a:srgbClr val="000000"/>
                </a:solidFill>
                <a:latin typeface="Verdana"/>
                <a:cs typeface="Verdana"/>
              </a:rPr>
              <a:t> </a:t>
            </a:r>
            <a:r>
              <a:rPr sz="2000" dirty="0">
                <a:solidFill>
                  <a:srgbClr val="000000"/>
                </a:solidFill>
                <a:latin typeface="Verdana"/>
                <a:cs typeface="Verdana"/>
              </a:rPr>
              <a:t>achieve</a:t>
            </a:r>
            <a:r>
              <a:rPr sz="2000" spc="-25" dirty="0">
                <a:solidFill>
                  <a:srgbClr val="000000"/>
                </a:solidFill>
                <a:latin typeface="Verdana"/>
                <a:cs typeface="Verdana"/>
              </a:rPr>
              <a:t> </a:t>
            </a:r>
            <a:r>
              <a:rPr sz="2000" dirty="0">
                <a:solidFill>
                  <a:srgbClr val="000000"/>
                </a:solidFill>
                <a:latin typeface="Verdana"/>
                <a:cs typeface="Verdana"/>
              </a:rPr>
              <a:t>all</a:t>
            </a:r>
            <a:r>
              <a:rPr sz="2000" spc="-30" dirty="0">
                <a:solidFill>
                  <a:srgbClr val="000000"/>
                </a:solidFill>
                <a:latin typeface="Verdana"/>
                <a:cs typeface="Verdana"/>
              </a:rPr>
              <a:t> </a:t>
            </a:r>
            <a:r>
              <a:rPr sz="2000" dirty="0">
                <a:solidFill>
                  <a:srgbClr val="000000"/>
                </a:solidFill>
                <a:latin typeface="Verdana"/>
                <a:cs typeface="Verdana"/>
              </a:rPr>
              <a:t>the</a:t>
            </a:r>
            <a:r>
              <a:rPr sz="2000" spc="-20" dirty="0">
                <a:solidFill>
                  <a:srgbClr val="000000"/>
                </a:solidFill>
                <a:latin typeface="Verdana"/>
                <a:cs typeface="Verdana"/>
              </a:rPr>
              <a:t> </a:t>
            </a:r>
            <a:r>
              <a:rPr sz="2000" dirty="0">
                <a:solidFill>
                  <a:srgbClr val="000000"/>
                </a:solidFill>
                <a:latin typeface="Verdana"/>
                <a:cs typeface="Verdana"/>
              </a:rPr>
              <a:t>operations</a:t>
            </a:r>
            <a:r>
              <a:rPr sz="2000" spc="-20" dirty="0">
                <a:solidFill>
                  <a:srgbClr val="000000"/>
                </a:solidFill>
                <a:latin typeface="Verdana"/>
                <a:cs typeface="Verdana"/>
              </a:rPr>
              <a:t> </a:t>
            </a:r>
            <a:r>
              <a:rPr sz="2000" dirty="0">
                <a:solidFill>
                  <a:srgbClr val="000000"/>
                </a:solidFill>
                <a:latin typeface="Verdana"/>
                <a:cs typeface="Verdana"/>
              </a:rPr>
              <a:t>that</a:t>
            </a:r>
            <a:r>
              <a:rPr sz="2000" spc="-15" dirty="0">
                <a:solidFill>
                  <a:srgbClr val="000000"/>
                </a:solidFill>
                <a:latin typeface="Verdana"/>
                <a:cs typeface="Verdana"/>
              </a:rPr>
              <a:t> </a:t>
            </a:r>
            <a:r>
              <a:rPr sz="2000" dirty="0">
                <a:solidFill>
                  <a:srgbClr val="000000"/>
                </a:solidFill>
                <a:latin typeface="Verdana"/>
                <a:cs typeface="Verdana"/>
              </a:rPr>
              <a:t>you</a:t>
            </a:r>
            <a:r>
              <a:rPr sz="2000" spc="-20" dirty="0">
                <a:solidFill>
                  <a:srgbClr val="000000"/>
                </a:solidFill>
                <a:latin typeface="Verdana"/>
                <a:cs typeface="Verdana"/>
              </a:rPr>
              <a:t> </a:t>
            </a:r>
            <a:r>
              <a:rPr sz="2000" dirty="0">
                <a:solidFill>
                  <a:srgbClr val="000000"/>
                </a:solidFill>
                <a:latin typeface="Verdana"/>
                <a:cs typeface="Verdana"/>
              </a:rPr>
              <a:t>perform</a:t>
            </a:r>
            <a:r>
              <a:rPr sz="2000" spc="-10" dirty="0">
                <a:solidFill>
                  <a:srgbClr val="000000"/>
                </a:solidFill>
                <a:latin typeface="Verdana"/>
                <a:cs typeface="Verdana"/>
              </a:rPr>
              <a:t> </a:t>
            </a:r>
            <a:r>
              <a:rPr sz="2000" dirty="0">
                <a:solidFill>
                  <a:srgbClr val="000000"/>
                </a:solidFill>
                <a:latin typeface="Verdana"/>
                <a:cs typeface="Verdana"/>
              </a:rPr>
              <a:t>on</a:t>
            </a:r>
            <a:r>
              <a:rPr sz="2000" spc="-40" dirty="0">
                <a:solidFill>
                  <a:srgbClr val="000000"/>
                </a:solidFill>
                <a:latin typeface="Verdana"/>
                <a:cs typeface="Verdana"/>
              </a:rPr>
              <a:t> </a:t>
            </a:r>
            <a:r>
              <a:rPr sz="2000" dirty="0">
                <a:solidFill>
                  <a:srgbClr val="000000"/>
                </a:solidFill>
                <a:latin typeface="Verdana"/>
                <a:cs typeface="Verdana"/>
              </a:rPr>
              <a:t>a</a:t>
            </a:r>
            <a:r>
              <a:rPr sz="2000" spc="-20" dirty="0">
                <a:solidFill>
                  <a:srgbClr val="000000"/>
                </a:solidFill>
                <a:latin typeface="Verdana"/>
                <a:cs typeface="Verdana"/>
              </a:rPr>
              <a:t> </a:t>
            </a:r>
            <a:r>
              <a:rPr sz="2000" dirty="0">
                <a:solidFill>
                  <a:srgbClr val="000000"/>
                </a:solidFill>
                <a:latin typeface="Verdana"/>
                <a:cs typeface="Verdana"/>
              </a:rPr>
              <a:t>data</a:t>
            </a:r>
            <a:r>
              <a:rPr sz="2000" spc="-15" dirty="0">
                <a:solidFill>
                  <a:srgbClr val="000000"/>
                </a:solidFill>
                <a:latin typeface="Verdana"/>
                <a:cs typeface="Verdana"/>
              </a:rPr>
              <a:t> </a:t>
            </a:r>
            <a:r>
              <a:rPr sz="2000" dirty="0">
                <a:solidFill>
                  <a:srgbClr val="000000"/>
                </a:solidFill>
                <a:latin typeface="Verdana"/>
                <a:cs typeface="Verdana"/>
              </a:rPr>
              <a:t>such</a:t>
            </a:r>
            <a:r>
              <a:rPr sz="2000" spc="-30" dirty="0">
                <a:solidFill>
                  <a:srgbClr val="000000"/>
                </a:solidFill>
                <a:latin typeface="Verdana"/>
                <a:cs typeface="Verdana"/>
              </a:rPr>
              <a:t> </a:t>
            </a:r>
            <a:r>
              <a:rPr sz="2000" spc="-25" dirty="0">
                <a:solidFill>
                  <a:srgbClr val="000000"/>
                </a:solidFill>
                <a:latin typeface="Verdana"/>
                <a:cs typeface="Verdana"/>
              </a:rPr>
              <a:t>as </a:t>
            </a:r>
            <a:r>
              <a:rPr sz="2000" dirty="0">
                <a:solidFill>
                  <a:srgbClr val="000000"/>
                </a:solidFill>
                <a:latin typeface="Verdana"/>
                <a:cs typeface="Verdana"/>
              </a:rPr>
              <a:t>searching,</a:t>
            </a:r>
            <a:r>
              <a:rPr sz="2000" spc="-35" dirty="0">
                <a:solidFill>
                  <a:srgbClr val="000000"/>
                </a:solidFill>
                <a:latin typeface="Verdana"/>
                <a:cs typeface="Verdana"/>
              </a:rPr>
              <a:t> </a:t>
            </a:r>
            <a:r>
              <a:rPr sz="2000" dirty="0">
                <a:solidFill>
                  <a:srgbClr val="000000"/>
                </a:solidFill>
                <a:latin typeface="Verdana"/>
                <a:cs typeface="Verdana"/>
              </a:rPr>
              <a:t>sorting,</a:t>
            </a:r>
            <a:r>
              <a:rPr sz="2000" spc="-35" dirty="0">
                <a:solidFill>
                  <a:srgbClr val="000000"/>
                </a:solidFill>
                <a:latin typeface="Verdana"/>
                <a:cs typeface="Verdana"/>
              </a:rPr>
              <a:t> </a:t>
            </a:r>
            <a:r>
              <a:rPr sz="2000" dirty="0">
                <a:solidFill>
                  <a:srgbClr val="000000"/>
                </a:solidFill>
                <a:latin typeface="Verdana"/>
                <a:cs typeface="Verdana"/>
              </a:rPr>
              <a:t>insertion,</a:t>
            </a:r>
            <a:r>
              <a:rPr sz="2000" spc="-40" dirty="0">
                <a:solidFill>
                  <a:srgbClr val="000000"/>
                </a:solidFill>
                <a:latin typeface="Verdana"/>
                <a:cs typeface="Verdana"/>
              </a:rPr>
              <a:t> </a:t>
            </a:r>
            <a:r>
              <a:rPr sz="2000" dirty="0">
                <a:solidFill>
                  <a:srgbClr val="000000"/>
                </a:solidFill>
                <a:latin typeface="Verdana"/>
                <a:cs typeface="Verdana"/>
              </a:rPr>
              <a:t>manipulation,</a:t>
            </a:r>
            <a:r>
              <a:rPr sz="2000" spc="-35" dirty="0">
                <a:solidFill>
                  <a:srgbClr val="000000"/>
                </a:solidFill>
                <a:latin typeface="Verdana"/>
                <a:cs typeface="Verdana"/>
              </a:rPr>
              <a:t> </a:t>
            </a:r>
            <a:r>
              <a:rPr sz="2000" dirty="0">
                <a:solidFill>
                  <a:srgbClr val="000000"/>
                </a:solidFill>
                <a:latin typeface="Verdana"/>
                <a:cs typeface="Verdana"/>
              </a:rPr>
              <a:t>and</a:t>
            </a:r>
            <a:r>
              <a:rPr sz="2000" spc="-40" dirty="0">
                <a:solidFill>
                  <a:srgbClr val="000000"/>
                </a:solidFill>
                <a:latin typeface="Verdana"/>
                <a:cs typeface="Verdana"/>
              </a:rPr>
              <a:t> </a:t>
            </a:r>
            <a:r>
              <a:rPr sz="2000" spc="-10" dirty="0">
                <a:solidFill>
                  <a:srgbClr val="000000"/>
                </a:solidFill>
                <a:latin typeface="Verdana"/>
                <a:cs typeface="Verdana"/>
              </a:rPr>
              <a:t>deletion.</a:t>
            </a:r>
            <a:endParaRPr sz="2000" dirty="0">
              <a:latin typeface="Verdana"/>
              <a:cs typeface="Verdana"/>
            </a:endParaRPr>
          </a:p>
          <a:p>
            <a:pPr>
              <a:lnSpc>
                <a:spcPct val="100000"/>
              </a:lnSpc>
              <a:spcBef>
                <a:spcPts val="130"/>
              </a:spcBef>
            </a:pPr>
            <a:endParaRPr sz="2000" dirty="0">
              <a:latin typeface="Verdana"/>
              <a:cs typeface="Verdana"/>
            </a:endParaRPr>
          </a:p>
          <a:p>
            <a:pPr marL="12700" marR="6985">
              <a:lnSpc>
                <a:spcPct val="101000"/>
              </a:lnSpc>
            </a:pPr>
            <a:r>
              <a:rPr sz="2000" dirty="0">
                <a:solidFill>
                  <a:srgbClr val="000000"/>
                </a:solidFill>
                <a:latin typeface="Verdana"/>
                <a:cs typeface="Verdana"/>
              </a:rPr>
              <a:t>Java</a:t>
            </a:r>
            <a:r>
              <a:rPr sz="2000" spc="-35" dirty="0">
                <a:solidFill>
                  <a:srgbClr val="000000"/>
                </a:solidFill>
                <a:latin typeface="Verdana"/>
                <a:cs typeface="Verdana"/>
              </a:rPr>
              <a:t> </a:t>
            </a:r>
            <a:r>
              <a:rPr sz="2000" dirty="0">
                <a:solidFill>
                  <a:srgbClr val="000000"/>
                </a:solidFill>
                <a:latin typeface="Verdana"/>
                <a:cs typeface="Verdana"/>
              </a:rPr>
              <a:t>Collection</a:t>
            </a:r>
            <a:r>
              <a:rPr sz="2000" spc="-35" dirty="0">
                <a:solidFill>
                  <a:srgbClr val="000000"/>
                </a:solidFill>
                <a:latin typeface="Verdana"/>
                <a:cs typeface="Verdana"/>
              </a:rPr>
              <a:t> </a:t>
            </a:r>
            <a:r>
              <a:rPr sz="2000" dirty="0">
                <a:solidFill>
                  <a:srgbClr val="000000"/>
                </a:solidFill>
                <a:latin typeface="Verdana"/>
                <a:cs typeface="Verdana"/>
              </a:rPr>
              <a:t>means</a:t>
            </a:r>
            <a:r>
              <a:rPr sz="2000" spc="-30" dirty="0">
                <a:solidFill>
                  <a:srgbClr val="000000"/>
                </a:solidFill>
                <a:latin typeface="Verdana"/>
                <a:cs typeface="Verdana"/>
              </a:rPr>
              <a:t> </a:t>
            </a:r>
            <a:r>
              <a:rPr sz="2000" dirty="0">
                <a:solidFill>
                  <a:srgbClr val="000000"/>
                </a:solidFill>
                <a:latin typeface="Verdana"/>
                <a:cs typeface="Verdana"/>
              </a:rPr>
              <a:t>a</a:t>
            </a:r>
            <a:r>
              <a:rPr sz="2000" spc="-25" dirty="0">
                <a:solidFill>
                  <a:srgbClr val="000000"/>
                </a:solidFill>
                <a:latin typeface="Verdana"/>
                <a:cs typeface="Verdana"/>
              </a:rPr>
              <a:t> </a:t>
            </a:r>
            <a:r>
              <a:rPr sz="2000" dirty="0">
                <a:solidFill>
                  <a:srgbClr val="000000"/>
                </a:solidFill>
                <a:latin typeface="Verdana"/>
                <a:cs typeface="Verdana"/>
              </a:rPr>
              <a:t>single</a:t>
            </a:r>
            <a:r>
              <a:rPr sz="2000" spc="-40" dirty="0">
                <a:solidFill>
                  <a:srgbClr val="000000"/>
                </a:solidFill>
                <a:latin typeface="Verdana"/>
                <a:cs typeface="Verdana"/>
              </a:rPr>
              <a:t> </a:t>
            </a:r>
            <a:r>
              <a:rPr sz="2000" dirty="0">
                <a:solidFill>
                  <a:srgbClr val="000000"/>
                </a:solidFill>
                <a:latin typeface="Verdana"/>
                <a:cs typeface="Verdana"/>
              </a:rPr>
              <a:t>unit</a:t>
            </a:r>
            <a:r>
              <a:rPr sz="2000" spc="-20" dirty="0">
                <a:solidFill>
                  <a:srgbClr val="000000"/>
                </a:solidFill>
                <a:latin typeface="Verdana"/>
                <a:cs typeface="Verdana"/>
              </a:rPr>
              <a:t> </a:t>
            </a:r>
            <a:r>
              <a:rPr sz="2000" dirty="0">
                <a:solidFill>
                  <a:srgbClr val="000000"/>
                </a:solidFill>
                <a:latin typeface="Verdana"/>
                <a:cs typeface="Verdana"/>
              </a:rPr>
              <a:t>of</a:t>
            </a:r>
            <a:r>
              <a:rPr sz="2000" spc="-30" dirty="0">
                <a:solidFill>
                  <a:srgbClr val="000000"/>
                </a:solidFill>
                <a:latin typeface="Verdana"/>
                <a:cs typeface="Verdana"/>
              </a:rPr>
              <a:t> </a:t>
            </a:r>
            <a:r>
              <a:rPr sz="2000" dirty="0">
                <a:solidFill>
                  <a:srgbClr val="000000"/>
                </a:solidFill>
                <a:latin typeface="Verdana"/>
                <a:cs typeface="Verdana"/>
              </a:rPr>
              <a:t>objects.</a:t>
            </a:r>
            <a:r>
              <a:rPr sz="2000" spc="-25" dirty="0">
                <a:solidFill>
                  <a:srgbClr val="000000"/>
                </a:solidFill>
                <a:latin typeface="Verdana"/>
                <a:cs typeface="Verdana"/>
              </a:rPr>
              <a:t> </a:t>
            </a:r>
            <a:r>
              <a:rPr sz="2000" dirty="0">
                <a:solidFill>
                  <a:srgbClr val="000000"/>
                </a:solidFill>
                <a:latin typeface="Verdana"/>
                <a:cs typeface="Verdana"/>
              </a:rPr>
              <a:t>Java</a:t>
            </a:r>
            <a:r>
              <a:rPr sz="2000" spc="-25" dirty="0">
                <a:solidFill>
                  <a:srgbClr val="000000"/>
                </a:solidFill>
                <a:latin typeface="Verdana"/>
                <a:cs typeface="Verdana"/>
              </a:rPr>
              <a:t> </a:t>
            </a:r>
            <a:r>
              <a:rPr sz="2000" dirty="0">
                <a:solidFill>
                  <a:srgbClr val="000000"/>
                </a:solidFill>
                <a:latin typeface="Verdana"/>
                <a:cs typeface="Verdana"/>
              </a:rPr>
              <a:t>Collection</a:t>
            </a:r>
            <a:r>
              <a:rPr sz="2000" spc="-25" dirty="0">
                <a:solidFill>
                  <a:srgbClr val="000000"/>
                </a:solidFill>
                <a:latin typeface="Verdana"/>
                <a:cs typeface="Verdana"/>
              </a:rPr>
              <a:t> </a:t>
            </a:r>
            <a:r>
              <a:rPr sz="2000" dirty="0">
                <a:solidFill>
                  <a:srgbClr val="000000"/>
                </a:solidFill>
                <a:latin typeface="Verdana"/>
                <a:cs typeface="Verdana"/>
              </a:rPr>
              <a:t>framework</a:t>
            </a:r>
            <a:r>
              <a:rPr sz="2000" spc="-30" dirty="0">
                <a:solidFill>
                  <a:srgbClr val="000000"/>
                </a:solidFill>
                <a:latin typeface="Verdana"/>
                <a:cs typeface="Verdana"/>
              </a:rPr>
              <a:t> </a:t>
            </a:r>
            <a:r>
              <a:rPr sz="2000" spc="-10" dirty="0">
                <a:solidFill>
                  <a:srgbClr val="000000"/>
                </a:solidFill>
                <a:latin typeface="Verdana"/>
                <a:cs typeface="Verdana"/>
              </a:rPr>
              <a:t>provides </a:t>
            </a:r>
            <a:r>
              <a:rPr sz="2000" dirty="0">
                <a:solidFill>
                  <a:srgbClr val="000000"/>
                </a:solidFill>
                <a:latin typeface="Verdana"/>
                <a:cs typeface="Verdana"/>
              </a:rPr>
              <a:t>many</a:t>
            </a:r>
            <a:r>
              <a:rPr sz="2000" spc="-25" dirty="0">
                <a:solidFill>
                  <a:srgbClr val="000000"/>
                </a:solidFill>
                <a:latin typeface="Verdana"/>
                <a:cs typeface="Verdana"/>
              </a:rPr>
              <a:t> </a:t>
            </a:r>
            <a:r>
              <a:rPr sz="2000" dirty="0">
                <a:solidFill>
                  <a:srgbClr val="000000"/>
                </a:solidFill>
                <a:latin typeface="Verdana"/>
                <a:cs typeface="Verdana"/>
              </a:rPr>
              <a:t>interfaces</a:t>
            </a:r>
            <a:r>
              <a:rPr sz="2000" spc="-30" dirty="0">
                <a:solidFill>
                  <a:srgbClr val="000000"/>
                </a:solidFill>
                <a:latin typeface="Verdana"/>
                <a:cs typeface="Verdana"/>
              </a:rPr>
              <a:t> </a:t>
            </a:r>
            <a:r>
              <a:rPr sz="2000" dirty="0">
                <a:solidFill>
                  <a:srgbClr val="000000"/>
                </a:solidFill>
                <a:latin typeface="Verdana"/>
                <a:cs typeface="Verdana"/>
              </a:rPr>
              <a:t>(Set,</a:t>
            </a:r>
            <a:r>
              <a:rPr sz="2000" spc="-35" dirty="0">
                <a:solidFill>
                  <a:srgbClr val="000000"/>
                </a:solidFill>
                <a:latin typeface="Verdana"/>
                <a:cs typeface="Verdana"/>
              </a:rPr>
              <a:t> </a:t>
            </a:r>
            <a:r>
              <a:rPr sz="2000" dirty="0">
                <a:solidFill>
                  <a:srgbClr val="000000"/>
                </a:solidFill>
                <a:latin typeface="Verdana"/>
                <a:cs typeface="Verdana"/>
              </a:rPr>
              <a:t>List,</a:t>
            </a:r>
            <a:r>
              <a:rPr sz="2000" spc="-30" dirty="0">
                <a:solidFill>
                  <a:srgbClr val="000000"/>
                </a:solidFill>
                <a:latin typeface="Verdana"/>
                <a:cs typeface="Verdana"/>
              </a:rPr>
              <a:t> </a:t>
            </a:r>
            <a:r>
              <a:rPr sz="2000" dirty="0">
                <a:solidFill>
                  <a:srgbClr val="000000"/>
                </a:solidFill>
                <a:latin typeface="Verdana"/>
                <a:cs typeface="Verdana"/>
              </a:rPr>
              <a:t>Queue,</a:t>
            </a:r>
            <a:r>
              <a:rPr sz="2000" spc="-30" dirty="0">
                <a:solidFill>
                  <a:srgbClr val="000000"/>
                </a:solidFill>
                <a:latin typeface="Verdana"/>
                <a:cs typeface="Verdana"/>
              </a:rPr>
              <a:t> </a:t>
            </a:r>
            <a:r>
              <a:rPr sz="2000" dirty="0">
                <a:solidFill>
                  <a:srgbClr val="000000"/>
                </a:solidFill>
                <a:latin typeface="Verdana"/>
                <a:cs typeface="Verdana"/>
              </a:rPr>
              <a:t>Deque)</a:t>
            </a:r>
            <a:r>
              <a:rPr sz="2000" spc="-25" dirty="0">
                <a:solidFill>
                  <a:srgbClr val="000000"/>
                </a:solidFill>
                <a:latin typeface="Verdana"/>
                <a:cs typeface="Verdana"/>
              </a:rPr>
              <a:t> </a:t>
            </a:r>
            <a:r>
              <a:rPr sz="2000" dirty="0">
                <a:solidFill>
                  <a:srgbClr val="000000"/>
                </a:solidFill>
                <a:latin typeface="Verdana"/>
                <a:cs typeface="Verdana"/>
              </a:rPr>
              <a:t>and</a:t>
            </a:r>
            <a:r>
              <a:rPr sz="2000" spc="-20" dirty="0">
                <a:solidFill>
                  <a:srgbClr val="000000"/>
                </a:solidFill>
                <a:latin typeface="Verdana"/>
                <a:cs typeface="Verdana"/>
              </a:rPr>
              <a:t> </a:t>
            </a:r>
            <a:r>
              <a:rPr sz="2000" dirty="0">
                <a:solidFill>
                  <a:srgbClr val="000000"/>
                </a:solidFill>
                <a:latin typeface="Verdana"/>
                <a:cs typeface="Verdana"/>
              </a:rPr>
              <a:t>classes</a:t>
            </a:r>
            <a:r>
              <a:rPr sz="2000" spc="-25" dirty="0">
                <a:solidFill>
                  <a:srgbClr val="000000"/>
                </a:solidFill>
                <a:latin typeface="Verdana"/>
                <a:cs typeface="Verdana"/>
              </a:rPr>
              <a:t> </a:t>
            </a:r>
            <a:r>
              <a:rPr sz="2000" spc="-10" dirty="0">
                <a:solidFill>
                  <a:srgbClr val="000000"/>
                </a:solidFill>
                <a:latin typeface="Verdana"/>
                <a:cs typeface="Verdana"/>
              </a:rPr>
              <a:t>(</a:t>
            </a:r>
            <a:r>
              <a:rPr sz="2000" u="sng" spc="-10" dirty="0">
                <a:solidFill>
                  <a:srgbClr val="008000"/>
                </a:solidFill>
                <a:uFill>
                  <a:solidFill>
                    <a:srgbClr val="008000"/>
                  </a:solidFill>
                </a:uFill>
                <a:latin typeface="Verdana"/>
                <a:cs typeface="Verdana"/>
              </a:rPr>
              <a:t>ArrayList</a:t>
            </a:r>
            <a:r>
              <a:rPr sz="2000" u="none" spc="-10" dirty="0">
                <a:solidFill>
                  <a:srgbClr val="000000"/>
                </a:solidFill>
                <a:latin typeface="Verdana"/>
                <a:cs typeface="Verdana"/>
              </a:rPr>
              <a:t>,</a:t>
            </a:r>
            <a:endParaRPr sz="2000" dirty="0">
              <a:latin typeface="Verdana"/>
              <a:cs typeface="Verdana"/>
            </a:endParaRPr>
          </a:p>
          <a:p>
            <a:pPr marL="12700">
              <a:lnSpc>
                <a:spcPct val="100000"/>
              </a:lnSpc>
              <a:spcBef>
                <a:spcPts val="10"/>
              </a:spcBef>
            </a:pPr>
            <a:r>
              <a:rPr sz="2000" dirty="0">
                <a:solidFill>
                  <a:srgbClr val="000000"/>
                </a:solidFill>
                <a:latin typeface="Verdana"/>
                <a:cs typeface="Verdana"/>
              </a:rPr>
              <a:t>Vector,</a:t>
            </a:r>
            <a:r>
              <a:rPr sz="2000" spc="-25" dirty="0">
                <a:solidFill>
                  <a:srgbClr val="000000"/>
                </a:solidFill>
                <a:latin typeface="Verdana"/>
                <a:cs typeface="Verdana"/>
              </a:rPr>
              <a:t> </a:t>
            </a:r>
            <a:r>
              <a:rPr sz="2000" u="sng" dirty="0">
                <a:solidFill>
                  <a:srgbClr val="008000"/>
                </a:solidFill>
                <a:uFill>
                  <a:solidFill>
                    <a:srgbClr val="008000"/>
                  </a:solidFill>
                </a:uFill>
                <a:latin typeface="Verdana"/>
                <a:cs typeface="Verdana"/>
              </a:rPr>
              <a:t>LinkedList</a:t>
            </a:r>
            <a:r>
              <a:rPr sz="2000" u="none" dirty="0">
                <a:solidFill>
                  <a:srgbClr val="000000"/>
                </a:solidFill>
                <a:latin typeface="Verdana"/>
                <a:cs typeface="Verdana"/>
              </a:rPr>
              <a:t>,</a:t>
            </a:r>
            <a:r>
              <a:rPr sz="2000" u="none" spc="-25" dirty="0">
                <a:solidFill>
                  <a:srgbClr val="000000"/>
                </a:solidFill>
                <a:latin typeface="Verdana"/>
                <a:cs typeface="Verdana"/>
              </a:rPr>
              <a:t> </a:t>
            </a:r>
            <a:r>
              <a:rPr sz="2000" u="sng" spc="-10" dirty="0">
                <a:solidFill>
                  <a:srgbClr val="008000"/>
                </a:solidFill>
                <a:uFill>
                  <a:solidFill>
                    <a:srgbClr val="008000"/>
                  </a:solidFill>
                </a:uFill>
                <a:latin typeface="Verdana"/>
                <a:cs typeface="Verdana"/>
              </a:rPr>
              <a:t>PriorityQueue</a:t>
            </a:r>
            <a:r>
              <a:rPr sz="2000" u="none" spc="-10" dirty="0">
                <a:solidFill>
                  <a:srgbClr val="000000"/>
                </a:solidFill>
                <a:latin typeface="Verdana"/>
                <a:cs typeface="Verdana"/>
              </a:rPr>
              <a:t>,</a:t>
            </a:r>
            <a:r>
              <a:rPr sz="2000" u="none" spc="-20" dirty="0">
                <a:solidFill>
                  <a:srgbClr val="000000"/>
                </a:solidFill>
                <a:latin typeface="Verdana"/>
                <a:cs typeface="Verdana"/>
              </a:rPr>
              <a:t> </a:t>
            </a:r>
            <a:r>
              <a:rPr sz="2000" u="none" dirty="0">
                <a:solidFill>
                  <a:srgbClr val="000000"/>
                </a:solidFill>
                <a:latin typeface="Verdana"/>
                <a:cs typeface="Verdana"/>
              </a:rPr>
              <a:t>HashSet,</a:t>
            </a:r>
            <a:r>
              <a:rPr sz="2000" u="none" spc="-35" dirty="0">
                <a:solidFill>
                  <a:srgbClr val="000000"/>
                </a:solidFill>
                <a:latin typeface="Verdana"/>
                <a:cs typeface="Verdana"/>
              </a:rPr>
              <a:t> </a:t>
            </a:r>
            <a:r>
              <a:rPr sz="2000" u="none" dirty="0">
                <a:solidFill>
                  <a:srgbClr val="000000"/>
                </a:solidFill>
                <a:latin typeface="Verdana"/>
                <a:cs typeface="Verdana"/>
              </a:rPr>
              <a:t>LinkedHashSet,</a:t>
            </a:r>
            <a:r>
              <a:rPr sz="2000" u="none" spc="-20" dirty="0">
                <a:solidFill>
                  <a:srgbClr val="000000"/>
                </a:solidFill>
                <a:latin typeface="Verdana"/>
                <a:cs typeface="Verdana"/>
              </a:rPr>
              <a:t> </a:t>
            </a:r>
            <a:r>
              <a:rPr sz="2000" u="none" spc="-10" dirty="0">
                <a:solidFill>
                  <a:srgbClr val="000000"/>
                </a:solidFill>
                <a:latin typeface="Verdana"/>
                <a:cs typeface="Verdana"/>
              </a:rPr>
              <a:t>TreeSet).</a:t>
            </a:r>
            <a:endParaRPr sz="2000" dirty="0">
              <a:latin typeface="Verdana"/>
              <a:cs typeface="Verdana"/>
            </a:endParaRPr>
          </a:p>
          <a:p>
            <a:pPr>
              <a:lnSpc>
                <a:spcPct val="100000"/>
              </a:lnSpc>
              <a:spcBef>
                <a:spcPts val="35"/>
              </a:spcBef>
            </a:pPr>
            <a:endParaRPr sz="2000" dirty="0">
              <a:latin typeface="Verdana"/>
              <a:cs typeface="Verdana"/>
            </a:endParaRPr>
          </a:p>
          <a:p>
            <a:pPr marL="12700">
              <a:lnSpc>
                <a:spcPct val="100000"/>
              </a:lnSpc>
            </a:pPr>
            <a:r>
              <a:rPr sz="3600" dirty="0">
                <a:solidFill>
                  <a:srgbClr val="600A4A"/>
                </a:solidFill>
              </a:rPr>
              <a:t>What</a:t>
            </a:r>
            <a:r>
              <a:rPr sz="3600" spc="-30" dirty="0">
                <a:solidFill>
                  <a:srgbClr val="600A4A"/>
                </a:solidFill>
              </a:rPr>
              <a:t> </a:t>
            </a:r>
            <a:r>
              <a:rPr sz="3600" dirty="0">
                <a:solidFill>
                  <a:srgbClr val="600A4A"/>
                </a:solidFill>
              </a:rPr>
              <a:t>is</a:t>
            </a:r>
            <a:r>
              <a:rPr sz="3600" spc="-20" dirty="0">
                <a:solidFill>
                  <a:srgbClr val="600A4A"/>
                </a:solidFill>
              </a:rPr>
              <a:t> </a:t>
            </a:r>
            <a:r>
              <a:rPr sz="3600" dirty="0">
                <a:solidFill>
                  <a:srgbClr val="600A4A"/>
                </a:solidFill>
              </a:rPr>
              <a:t>Collection</a:t>
            </a:r>
            <a:r>
              <a:rPr sz="3600" spc="-25" dirty="0">
                <a:solidFill>
                  <a:srgbClr val="600A4A"/>
                </a:solidFill>
              </a:rPr>
              <a:t> </a:t>
            </a:r>
            <a:r>
              <a:rPr sz="3600" dirty="0">
                <a:solidFill>
                  <a:srgbClr val="600A4A"/>
                </a:solidFill>
              </a:rPr>
              <a:t>in</a:t>
            </a:r>
            <a:r>
              <a:rPr sz="3600" spc="-25" dirty="0">
                <a:solidFill>
                  <a:srgbClr val="600A4A"/>
                </a:solidFill>
              </a:rPr>
              <a:t> </a:t>
            </a:r>
            <a:r>
              <a:rPr sz="3600" spc="-20" dirty="0">
                <a:solidFill>
                  <a:srgbClr val="600A4A"/>
                </a:solidFill>
              </a:rPr>
              <a:t>Java</a:t>
            </a:r>
            <a:endParaRPr sz="3600" dirty="0"/>
          </a:p>
          <a:p>
            <a:pPr marL="12700">
              <a:lnSpc>
                <a:spcPct val="100000"/>
              </a:lnSpc>
              <a:spcBef>
                <a:spcPts val="1425"/>
              </a:spcBef>
            </a:pPr>
            <a:r>
              <a:rPr sz="2000" dirty="0">
                <a:solidFill>
                  <a:srgbClr val="000000"/>
                </a:solidFill>
                <a:latin typeface="Verdana"/>
                <a:cs typeface="Verdana"/>
              </a:rPr>
              <a:t>A</a:t>
            </a:r>
            <a:r>
              <a:rPr sz="2000" spc="-20" dirty="0">
                <a:solidFill>
                  <a:srgbClr val="000000"/>
                </a:solidFill>
                <a:latin typeface="Verdana"/>
                <a:cs typeface="Verdana"/>
              </a:rPr>
              <a:t> </a:t>
            </a:r>
            <a:r>
              <a:rPr sz="2000" dirty="0">
                <a:solidFill>
                  <a:srgbClr val="000000"/>
                </a:solidFill>
                <a:latin typeface="Verdana"/>
                <a:cs typeface="Verdana"/>
              </a:rPr>
              <a:t>Collection</a:t>
            </a:r>
            <a:r>
              <a:rPr sz="2000" spc="-30" dirty="0">
                <a:solidFill>
                  <a:srgbClr val="000000"/>
                </a:solidFill>
                <a:latin typeface="Verdana"/>
                <a:cs typeface="Verdana"/>
              </a:rPr>
              <a:t> </a:t>
            </a:r>
            <a:r>
              <a:rPr sz="2000" dirty="0">
                <a:solidFill>
                  <a:srgbClr val="000000"/>
                </a:solidFill>
                <a:latin typeface="Verdana"/>
                <a:cs typeface="Verdana"/>
              </a:rPr>
              <a:t>represents</a:t>
            </a:r>
            <a:r>
              <a:rPr sz="2000" spc="-25" dirty="0">
                <a:solidFill>
                  <a:srgbClr val="000000"/>
                </a:solidFill>
                <a:latin typeface="Verdana"/>
                <a:cs typeface="Verdana"/>
              </a:rPr>
              <a:t> </a:t>
            </a:r>
            <a:r>
              <a:rPr sz="2000" dirty="0">
                <a:solidFill>
                  <a:srgbClr val="000000"/>
                </a:solidFill>
                <a:latin typeface="Verdana"/>
                <a:cs typeface="Verdana"/>
              </a:rPr>
              <a:t>a</a:t>
            </a:r>
            <a:r>
              <a:rPr sz="2000" spc="-20" dirty="0">
                <a:solidFill>
                  <a:srgbClr val="000000"/>
                </a:solidFill>
                <a:latin typeface="Verdana"/>
                <a:cs typeface="Verdana"/>
              </a:rPr>
              <a:t> </a:t>
            </a:r>
            <a:r>
              <a:rPr sz="2000" dirty="0">
                <a:solidFill>
                  <a:srgbClr val="000000"/>
                </a:solidFill>
                <a:latin typeface="Verdana"/>
                <a:cs typeface="Verdana"/>
              </a:rPr>
              <a:t>single</a:t>
            </a:r>
            <a:r>
              <a:rPr sz="2000" spc="-30" dirty="0">
                <a:solidFill>
                  <a:srgbClr val="000000"/>
                </a:solidFill>
                <a:latin typeface="Verdana"/>
                <a:cs typeface="Verdana"/>
              </a:rPr>
              <a:t> </a:t>
            </a:r>
            <a:r>
              <a:rPr sz="2000" dirty="0">
                <a:solidFill>
                  <a:srgbClr val="000000"/>
                </a:solidFill>
                <a:latin typeface="Verdana"/>
                <a:cs typeface="Verdana"/>
              </a:rPr>
              <a:t>unit</a:t>
            </a:r>
            <a:r>
              <a:rPr sz="2000" spc="-20" dirty="0">
                <a:solidFill>
                  <a:srgbClr val="000000"/>
                </a:solidFill>
                <a:latin typeface="Verdana"/>
                <a:cs typeface="Verdana"/>
              </a:rPr>
              <a:t> </a:t>
            </a:r>
            <a:r>
              <a:rPr sz="2000" dirty="0">
                <a:solidFill>
                  <a:srgbClr val="000000"/>
                </a:solidFill>
                <a:latin typeface="Verdana"/>
                <a:cs typeface="Verdana"/>
              </a:rPr>
              <a:t>of</a:t>
            </a:r>
            <a:r>
              <a:rPr sz="2000" spc="-15" dirty="0">
                <a:solidFill>
                  <a:srgbClr val="000000"/>
                </a:solidFill>
                <a:latin typeface="Verdana"/>
                <a:cs typeface="Verdana"/>
              </a:rPr>
              <a:t> </a:t>
            </a:r>
            <a:r>
              <a:rPr sz="2000" dirty="0">
                <a:solidFill>
                  <a:srgbClr val="000000"/>
                </a:solidFill>
                <a:latin typeface="Verdana"/>
                <a:cs typeface="Verdana"/>
              </a:rPr>
              <a:t>objects,</a:t>
            </a:r>
            <a:r>
              <a:rPr sz="2000" spc="-20" dirty="0">
                <a:solidFill>
                  <a:srgbClr val="000000"/>
                </a:solidFill>
                <a:latin typeface="Verdana"/>
                <a:cs typeface="Verdana"/>
              </a:rPr>
              <a:t> </a:t>
            </a:r>
            <a:r>
              <a:rPr sz="2000" dirty="0">
                <a:solidFill>
                  <a:srgbClr val="000000"/>
                </a:solidFill>
                <a:latin typeface="Verdana"/>
                <a:cs typeface="Verdana"/>
              </a:rPr>
              <a:t>i.e.,</a:t>
            </a:r>
            <a:r>
              <a:rPr sz="2000" spc="-25" dirty="0">
                <a:solidFill>
                  <a:srgbClr val="000000"/>
                </a:solidFill>
                <a:latin typeface="Verdana"/>
                <a:cs typeface="Verdana"/>
              </a:rPr>
              <a:t> </a:t>
            </a:r>
            <a:r>
              <a:rPr sz="2000" dirty="0">
                <a:solidFill>
                  <a:srgbClr val="000000"/>
                </a:solidFill>
                <a:latin typeface="Verdana"/>
                <a:cs typeface="Verdana"/>
              </a:rPr>
              <a:t>a</a:t>
            </a:r>
            <a:r>
              <a:rPr sz="2000" spc="-25" dirty="0">
                <a:solidFill>
                  <a:srgbClr val="000000"/>
                </a:solidFill>
                <a:latin typeface="Verdana"/>
                <a:cs typeface="Verdana"/>
              </a:rPr>
              <a:t> </a:t>
            </a:r>
            <a:r>
              <a:rPr sz="2000" spc="-10" dirty="0">
                <a:solidFill>
                  <a:srgbClr val="000000"/>
                </a:solidFill>
                <a:latin typeface="Verdana"/>
                <a:cs typeface="Verdana"/>
              </a:rPr>
              <a:t>group.</a:t>
            </a:r>
            <a:endParaRPr sz="2000" dirty="0">
              <a:latin typeface="Verdana"/>
              <a:cs typeface="Verdana"/>
            </a:endParaRPr>
          </a:p>
          <a:p>
            <a:pPr>
              <a:lnSpc>
                <a:spcPct val="100000"/>
              </a:lnSpc>
              <a:spcBef>
                <a:spcPts val="35"/>
              </a:spcBef>
            </a:pPr>
            <a:endParaRPr sz="1600" dirty="0">
              <a:latin typeface="Verdana"/>
              <a:cs typeface="Verdana"/>
            </a:endParaRPr>
          </a:p>
          <a:p>
            <a:pPr>
              <a:lnSpc>
                <a:spcPct val="100000"/>
              </a:lnSpc>
              <a:spcBef>
                <a:spcPts val="55"/>
              </a:spcBef>
            </a:pPr>
            <a:endParaRPr sz="1050" dirty="0">
              <a:latin typeface="Verdana"/>
              <a:cs typeface="Verdana"/>
            </a:endParaRPr>
          </a:p>
        </p:txBody>
      </p:sp>
    </p:spTree>
    <p:extLst>
      <p:ext uri="{BB962C8B-B14F-4D97-AF65-F5344CB8AC3E}">
        <p14:creationId xmlns:p14="http://schemas.microsoft.com/office/powerpoint/2010/main" val="58907819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7713" y="0"/>
            <a:ext cx="8229600" cy="856283"/>
          </a:xfrm>
        </p:spPr>
        <p:txBody>
          <a:bodyPr>
            <a:normAutofit/>
          </a:bodyPr>
          <a:lstStyle/>
          <a:p>
            <a:r>
              <a:rPr lang="en-US" spc="-10" dirty="0" smtClean="0">
                <a:solidFill>
                  <a:srgbClr val="600A4A"/>
                </a:solidFill>
              </a:rPr>
              <a:t>Collection</a:t>
            </a:r>
            <a:r>
              <a:rPr lang="en-US" spc="-15" dirty="0" smtClean="0">
                <a:solidFill>
                  <a:srgbClr val="600A4A"/>
                </a:solidFill>
              </a:rPr>
              <a:t> </a:t>
            </a:r>
            <a:r>
              <a:rPr lang="en-US" spc="-10" dirty="0" smtClean="0">
                <a:solidFill>
                  <a:srgbClr val="600A4A"/>
                </a:solidFill>
              </a:rPr>
              <a:t>framework</a:t>
            </a:r>
            <a:endParaRPr lang="en-IN" dirty="0"/>
          </a:p>
        </p:txBody>
      </p:sp>
      <p:sp>
        <p:nvSpPr>
          <p:cNvPr id="4" name="object 4"/>
          <p:cNvSpPr txBox="1"/>
          <p:nvPr/>
        </p:nvSpPr>
        <p:spPr>
          <a:xfrm>
            <a:off x="388541" y="692696"/>
            <a:ext cx="8496944" cy="6008761"/>
          </a:xfrm>
          <a:prstGeom prst="rect">
            <a:avLst/>
          </a:prstGeom>
        </p:spPr>
        <p:txBody>
          <a:bodyPr vert="horz" wrap="square" lIns="0" tIns="12065" rIns="0" bIns="0" rtlCol="0">
            <a:spAutoFit/>
          </a:bodyPr>
          <a:lstStyle/>
          <a:p>
            <a:pPr marL="12700">
              <a:lnSpc>
                <a:spcPct val="100000"/>
              </a:lnSpc>
            </a:pPr>
            <a:r>
              <a:rPr lang="en-US" sz="4400" dirty="0">
                <a:solidFill>
                  <a:srgbClr val="600A4A"/>
                </a:solidFill>
              </a:rPr>
              <a:t>What</a:t>
            </a:r>
            <a:r>
              <a:rPr lang="en-US" sz="4400" spc="-30" dirty="0">
                <a:solidFill>
                  <a:srgbClr val="600A4A"/>
                </a:solidFill>
              </a:rPr>
              <a:t> </a:t>
            </a:r>
            <a:r>
              <a:rPr lang="en-US" sz="4400" dirty="0">
                <a:solidFill>
                  <a:srgbClr val="600A4A"/>
                </a:solidFill>
              </a:rPr>
              <a:t>is</a:t>
            </a:r>
            <a:r>
              <a:rPr lang="en-US" sz="4400" spc="-25" dirty="0">
                <a:solidFill>
                  <a:srgbClr val="600A4A"/>
                </a:solidFill>
              </a:rPr>
              <a:t> </a:t>
            </a:r>
            <a:r>
              <a:rPr lang="en-US" sz="4400" dirty="0">
                <a:solidFill>
                  <a:srgbClr val="600A4A"/>
                </a:solidFill>
              </a:rPr>
              <a:t>a</a:t>
            </a:r>
            <a:r>
              <a:rPr lang="en-US" sz="4400" spc="-25" dirty="0">
                <a:solidFill>
                  <a:srgbClr val="600A4A"/>
                </a:solidFill>
              </a:rPr>
              <a:t> </a:t>
            </a:r>
            <a:r>
              <a:rPr lang="en-US" sz="4400" dirty="0">
                <a:solidFill>
                  <a:srgbClr val="600A4A"/>
                </a:solidFill>
              </a:rPr>
              <a:t>framework</a:t>
            </a:r>
            <a:r>
              <a:rPr lang="en-US" sz="4400" spc="-30" dirty="0">
                <a:solidFill>
                  <a:srgbClr val="600A4A"/>
                </a:solidFill>
              </a:rPr>
              <a:t> </a:t>
            </a:r>
            <a:r>
              <a:rPr lang="en-US" sz="4400" dirty="0">
                <a:solidFill>
                  <a:srgbClr val="600A4A"/>
                </a:solidFill>
              </a:rPr>
              <a:t>in</a:t>
            </a:r>
            <a:r>
              <a:rPr lang="en-US" sz="4400" spc="-25" dirty="0">
                <a:solidFill>
                  <a:srgbClr val="600A4A"/>
                </a:solidFill>
              </a:rPr>
              <a:t> </a:t>
            </a:r>
            <a:r>
              <a:rPr lang="en-US" sz="4400" spc="-20" dirty="0">
                <a:solidFill>
                  <a:srgbClr val="600A4A"/>
                </a:solidFill>
              </a:rPr>
              <a:t>Java</a:t>
            </a:r>
            <a:endParaRPr lang="en-US" sz="4400" dirty="0"/>
          </a:p>
          <a:p>
            <a:pPr marL="469265" indent="-227965">
              <a:lnSpc>
                <a:spcPct val="100000"/>
              </a:lnSpc>
              <a:buSzPct val="95238"/>
              <a:buFont typeface="Courier New"/>
              <a:buChar char="o"/>
              <a:tabLst>
                <a:tab pos="469265" algn="l"/>
              </a:tabLst>
            </a:pPr>
            <a:r>
              <a:rPr lang="en-US" sz="2800" dirty="0" smtClean="0">
                <a:solidFill>
                  <a:srgbClr val="000000"/>
                </a:solidFill>
                <a:latin typeface="Verdana"/>
                <a:cs typeface="Verdana"/>
              </a:rPr>
              <a:t>It</a:t>
            </a:r>
            <a:r>
              <a:rPr lang="en-US" sz="2800" spc="-25" dirty="0" smtClean="0">
                <a:solidFill>
                  <a:srgbClr val="000000"/>
                </a:solidFill>
                <a:latin typeface="Verdana"/>
                <a:cs typeface="Verdana"/>
              </a:rPr>
              <a:t> </a:t>
            </a:r>
            <a:r>
              <a:rPr lang="en-US" sz="2800" dirty="0">
                <a:solidFill>
                  <a:srgbClr val="000000"/>
                </a:solidFill>
                <a:latin typeface="Verdana"/>
                <a:cs typeface="Verdana"/>
              </a:rPr>
              <a:t>provides</a:t>
            </a:r>
            <a:r>
              <a:rPr lang="en-US" sz="2800" spc="-35" dirty="0">
                <a:solidFill>
                  <a:srgbClr val="000000"/>
                </a:solidFill>
                <a:latin typeface="Verdana"/>
                <a:cs typeface="Verdana"/>
              </a:rPr>
              <a:t> </a:t>
            </a:r>
            <a:r>
              <a:rPr lang="en-US" sz="2800" dirty="0">
                <a:solidFill>
                  <a:srgbClr val="000000"/>
                </a:solidFill>
                <a:latin typeface="Verdana"/>
                <a:cs typeface="Verdana"/>
              </a:rPr>
              <a:t>readymade</a:t>
            </a:r>
            <a:r>
              <a:rPr lang="en-US" sz="2800" spc="-30" dirty="0">
                <a:solidFill>
                  <a:srgbClr val="000000"/>
                </a:solidFill>
                <a:latin typeface="Verdana"/>
                <a:cs typeface="Verdana"/>
              </a:rPr>
              <a:t> </a:t>
            </a:r>
            <a:r>
              <a:rPr lang="en-US" sz="2800" spc="-10" dirty="0">
                <a:solidFill>
                  <a:srgbClr val="000000"/>
                </a:solidFill>
                <a:latin typeface="Verdana"/>
                <a:cs typeface="Verdana"/>
              </a:rPr>
              <a:t>architecture.</a:t>
            </a:r>
            <a:endParaRPr lang="en-US" sz="2800" dirty="0">
              <a:latin typeface="Verdana"/>
              <a:cs typeface="Verdana"/>
            </a:endParaRPr>
          </a:p>
          <a:p>
            <a:pPr marL="469265" indent="-227965">
              <a:lnSpc>
                <a:spcPct val="100000"/>
              </a:lnSpc>
              <a:spcBef>
                <a:spcPts val="925"/>
              </a:spcBef>
              <a:buSzPct val="95238"/>
              <a:buFont typeface="Courier New"/>
              <a:buChar char="o"/>
              <a:tabLst>
                <a:tab pos="469265" algn="l"/>
              </a:tabLst>
            </a:pPr>
            <a:r>
              <a:rPr lang="en-US" sz="2800" dirty="0">
                <a:solidFill>
                  <a:srgbClr val="000000"/>
                </a:solidFill>
                <a:latin typeface="Verdana"/>
                <a:cs typeface="Verdana"/>
              </a:rPr>
              <a:t>It</a:t>
            </a:r>
            <a:r>
              <a:rPr lang="en-US" sz="2800" spc="-20" dirty="0">
                <a:solidFill>
                  <a:srgbClr val="000000"/>
                </a:solidFill>
                <a:latin typeface="Verdana"/>
                <a:cs typeface="Verdana"/>
              </a:rPr>
              <a:t> </a:t>
            </a:r>
            <a:r>
              <a:rPr lang="en-US" sz="2800" dirty="0">
                <a:solidFill>
                  <a:srgbClr val="000000"/>
                </a:solidFill>
                <a:latin typeface="Verdana"/>
                <a:cs typeface="Verdana"/>
              </a:rPr>
              <a:t>represents</a:t>
            </a:r>
            <a:r>
              <a:rPr lang="en-US" sz="2800" spc="-20" dirty="0">
                <a:solidFill>
                  <a:srgbClr val="000000"/>
                </a:solidFill>
                <a:latin typeface="Verdana"/>
                <a:cs typeface="Verdana"/>
              </a:rPr>
              <a:t> </a:t>
            </a:r>
            <a:r>
              <a:rPr lang="en-US" sz="2800" dirty="0">
                <a:solidFill>
                  <a:srgbClr val="000000"/>
                </a:solidFill>
                <a:latin typeface="Verdana"/>
                <a:cs typeface="Verdana"/>
              </a:rPr>
              <a:t>a</a:t>
            </a:r>
            <a:r>
              <a:rPr lang="en-US" sz="2800" spc="-15" dirty="0">
                <a:solidFill>
                  <a:srgbClr val="000000"/>
                </a:solidFill>
                <a:latin typeface="Verdana"/>
                <a:cs typeface="Verdana"/>
              </a:rPr>
              <a:t> </a:t>
            </a:r>
            <a:r>
              <a:rPr lang="en-US" sz="2800" dirty="0">
                <a:solidFill>
                  <a:srgbClr val="000000"/>
                </a:solidFill>
                <a:latin typeface="Verdana"/>
                <a:cs typeface="Verdana"/>
              </a:rPr>
              <a:t>set</a:t>
            </a:r>
            <a:r>
              <a:rPr lang="en-US" sz="2800" spc="-5" dirty="0">
                <a:solidFill>
                  <a:srgbClr val="000000"/>
                </a:solidFill>
                <a:latin typeface="Verdana"/>
                <a:cs typeface="Verdana"/>
              </a:rPr>
              <a:t> </a:t>
            </a:r>
            <a:r>
              <a:rPr lang="en-US" sz="2800" dirty="0">
                <a:solidFill>
                  <a:srgbClr val="000000"/>
                </a:solidFill>
                <a:latin typeface="Verdana"/>
                <a:cs typeface="Verdana"/>
              </a:rPr>
              <a:t>of</a:t>
            </a:r>
            <a:r>
              <a:rPr lang="en-US" sz="2800" spc="-15" dirty="0">
                <a:solidFill>
                  <a:srgbClr val="000000"/>
                </a:solidFill>
                <a:latin typeface="Verdana"/>
                <a:cs typeface="Verdana"/>
              </a:rPr>
              <a:t> </a:t>
            </a:r>
            <a:r>
              <a:rPr lang="en-US" sz="2800" dirty="0">
                <a:solidFill>
                  <a:srgbClr val="000000"/>
                </a:solidFill>
                <a:latin typeface="Verdana"/>
                <a:cs typeface="Verdana"/>
              </a:rPr>
              <a:t>classes</a:t>
            </a:r>
            <a:r>
              <a:rPr lang="en-US" sz="2800" spc="-10" dirty="0">
                <a:solidFill>
                  <a:srgbClr val="000000"/>
                </a:solidFill>
                <a:latin typeface="Verdana"/>
                <a:cs typeface="Verdana"/>
              </a:rPr>
              <a:t> </a:t>
            </a:r>
            <a:r>
              <a:rPr lang="en-US" sz="2800" dirty="0">
                <a:solidFill>
                  <a:srgbClr val="000000"/>
                </a:solidFill>
                <a:latin typeface="Verdana"/>
                <a:cs typeface="Verdana"/>
              </a:rPr>
              <a:t>and</a:t>
            </a:r>
            <a:r>
              <a:rPr lang="en-US" sz="2800" spc="-15" dirty="0">
                <a:solidFill>
                  <a:srgbClr val="000000"/>
                </a:solidFill>
                <a:latin typeface="Verdana"/>
                <a:cs typeface="Verdana"/>
              </a:rPr>
              <a:t> </a:t>
            </a:r>
            <a:r>
              <a:rPr lang="en-US" sz="2800" spc="-10" dirty="0">
                <a:solidFill>
                  <a:srgbClr val="000000"/>
                </a:solidFill>
                <a:latin typeface="Verdana"/>
                <a:cs typeface="Verdana"/>
              </a:rPr>
              <a:t>interfaces.</a:t>
            </a:r>
            <a:endParaRPr lang="en-US" sz="2800" dirty="0">
              <a:latin typeface="Verdana"/>
              <a:cs typeface="Verdana"/>
            </a:endParaRPr>
          </a:p>
          <a:p>
            <a:pPr marL="469265" indent="-227965">
              <a:lnSpc>
                <a:spcPct val="100000"/>
              </a:lnSpc>
              <a:spcBef>
                <a:spcPts val="915"/>
              </a:spcBef>
              <a:buSzPct val="95238"/>
              <a:buFont typeface="Courier New"/>
              <a:buChar char="o"/>
              <a:tabLst>
                <a:tab pos="469265" algn="l"/>
              </a:tabLst>
            </a:pPr>
            <a:r>
              <a:rPr lang="en-US" sz="2800" dirty="0">
                <a:solidFill>
                  <a:srgbClr val="000000"/>
                </a:solidFill>
                <a:latin typeface="Verdana"/>
                <a:cs typeface="Verdana"/>
              </a:rPr>
              <a:t>It is</a:t>
            </a:r>
            <a:r>
              <a:rPr lang="en-US" sz="2800" spc="-5" dirty="0">
                <a:solidFill>
                  <a:srgbClr val="000000"/>
                </a:solidFill>
                <a:latin typeface="Verdana"/>
                <a:cs typeface="Verdana"/>
              </a:rPr>
              <a:t> </a:t>
            </a:r>
            <a:r>
              <a:rPr lang="en-US" sz="2800" spc="-10" dirty="0">
                <a:solidFill>
                  <a:srgbClr val="000000"/>
                </a:solidFill>
                <a:latin typeface="Verdana"/>
                <a:cs typeface="Verdana"/>
              </a:rPr>
              <a:t>optional.</a:t>
            </a:r>
            <a:endParaRPr lang="en-US" sz="2800" dirty="0">
              <a:latin typeface="Verdana"/>
              <a:cs typeface="Verdana"/>
            </a:endParaRPr>
          </a:p>
          <a:p>
            <a:pPr marL="12700" marR="565150">
              <a:lnSpc>
                <a:spcPct val="101000"/>
              </a:lnSpc>
              <a:spcBef>
                <a:spcPts val="1405"/>
              </a:spcBef>
            </a:pPr>
            <a:r>
              <a:rPr lang="en-US" sz="2800" dirty="0" smtClean="0">
                <a:solidFill>
                  <a:srgbClr val="000000"/>
                </a:solidFill>
                <a:latin typeface="Verdana"/>
                <a:cs typeface="Verdana"/>
              </a:rPr>
              <a:t>The</a:t>
            </a:r>
            <a:r>
              <a:rPr lang="en-US" sz="2800" spc="-35" dirty="0" smtClean="0">
                <a:solidFill>
                  <a:srgbClr val="000000"/>
                </a:solidFill>
                <a:latin typeface="Verdana"/>
                <a:cs typeface="Verdana"/>
              </a:rPr>
              <a:t> </a:t>
            </a:r>
            <a:r>
              <a:rPr lang="en-US" sz="2800" b="1" dirty="0">
                <a:solidFill>
                  <a:srgbClr val="FF0000"/>
                </a:solidFill>
                <a:latin typeface="Verdana"/>
                <a:cs typeface="Verdana"/>
              </a:rPr>
              <a:t>Collection</a:t>
            </a:r>
            <a:r>
              <a:rPr lang="en-US" sz="2800" b="1" spc="-30" dirty="0">
                <a:solidFill>
                  <a:srgbClr val="FF0000"/>
                </a:solidFill>
                <a:latin typeface="Verdana"/>
                <a:cs typeface="Verdana"/>
              </a:rPr>
              <a:t> </a:t>
            </a:r>
            <a:r>
              <a:rPr lang="en-US" sz="2800" b="1" dirty="0">
                <a:solidFill>
                  <a:srgbClr val="FF0000"/>
                </a:solidFill>
                <a:latin typeface="Verdana"/>
                <a:cs typeface="Verdana"/>
              </a:rPr>
              <a:t>framework</a:t>
            </a:r>
            <a:r>
              <a:rPr lang="en-US" sz="2800" b="1" spc="-40" dirty="0">
                <a:solidFill>
                  <a:srgbClr val="FF0000"/>
                </a:solidFill>
                <a:latin typeface="Verdana"/>
                <a:cs typeface="Verdana"/>
              </a:rPr>
              <a:t> </a:t>
            </a:r>
            <a:r>
              <a:rPr lang="en-US" sz="2800" dirty="0">
                <a:solidFill>
                  <a:srgbClr val="000000"/>
                </a:solidFill>
                <a:latin typeface="Verdana"/>
                <a:cs typeface="Verdana"/>
              </a:rPr>
              <a:t>represents</a:t>
            </a:r>
            <a:r>
              <a:rPr lang="en-US" sz="2800" spc="-40" dirty="0">
                <a:solidFill>
                  <a:srgbClr val="000000"/>
                </a:solidFill>
                <a:latin typeface="Verdana"/>
                <a:cs typeface="Verdana"/>
              </a:rPr>
              <a:t> </a:t>
            </a:r>
            <a:r>
              <a:rPr lang="en-US" sz="2800" dirty="0">
                <a:solidFill>
                  <a:srgbClr val="000000"/>
                </a:solidFill>
                <a:latin typeface="Verdana"/>
                <a:cs typeface="Verdana"/>
              </a:rPr>
              <a:t>a</a:t>
            </a:r>
            <a:r>
              <a:rPr lang="en-US" sz="2800" spc="-35" dirty="0">
                <a:solidFill>
                  <a:srgbClr val="000000"/>
                </a:solidFill>
                <a:latin typeface="Verdana"/>
                <a:cs typeface="Verdana"/>
              </a:rPr>
              <a:t> </a:t>
            </a:r>
            <a:r>
              <a:rPr lang="en-US" sz="2800" dirty="0">
                <a:solidFill>
                  <a:srgbClr val="000000"/>
                </a:solidFill>
                <a:latin typeface="Verdana"/>
                <a:cs typeface="Verdana"/>
              </a:rPr>
              <a:t>unified</a:t>
            </a:r>
            <a:r>
              <a:rPr lang="en-US" sz="2800" spc="-30" dirty="0">
                <a:solidFill>
                  <a:srgbClr val="000000"/>
                </a:solidFill>
                <a:latin typeface="Verdana"/>
                <a:cs typeface="Verdana"/>
              </a:rPr>
              <a:t> </a:t>
            </a:r>
            <a:r>
              <a:rPr lang="en-US" sz="2800" dirty="0">
                <a:solidFill>
                  <a:srgbClr val="000000"/>
                </a:solidFill>
                <a:latin typeface="Verdana"/>
                <a:cs typeface="Verdana"/>
              </a:rPr>
              <a:t>architecture</a:t>
            </a:r>
            <a:r>
              <a:rPr lang="en-US" sz="2800" spc="-45" dirty="0">
                <a:solidFill>
                  <a:srgbClr val="000000"/>
                </a:solidFill>
                <a:latin typeface="Verdana"/>
                <a:cs typeface="Verdana"/>
              </a:rPr>
              <a:t> </a:t>
            </a:r>
            <a:r>
              <a:rPr lang="en-US" sz="2800" dirty="0">
                <a:solidFill>
                  <a:srgbClr val="000000"/>
                </a:solidFill>
                <a:latin typeface="Verdana"/>
                <a:cs typeface="Verdana"/>
              </a:rPr>
              <a:t>for</a:t>
            </a:r>
            <a:r>
              <a:rPr lang="en-US" sz="2800" spc="-35" dirty="0">
                <a:solidFill>
                  <a:srgbClr val="000000"/>
                </a:solidFill>
                <a:latin typeface="Verdana"/>
                <a:cs typeface="Verdana"/>
              </a:rPr>
              <a:t> </a:t>
            </a:r>
            <a:r>
              <a:rPr lang="en-US" sz="2800" dirty="0">
                <a:solidFill>
                  <a:srgbClr val="000000"/>
                </a:solidFill>
                <a:latin typeface="Verdana"/>
                <a:cs typeface="Verdana"/>
              </a:rPr>
              <a:t>storing</a:t>
            </a:r>
            <a:r>
              <a:rPr lang="en-US" sz="2800" spc="-35" dirty="0">
                <a:solidFill>
                  <a:srgbClr val="000000"/>
                </a:solidFill>
                <a:latin typeface="Verdana"/>
                <a:cs typeface="Verdana"/>
              </a:rPr>
              <a:t> </a:t>
            </a:r>
            <a:r>
              <a:rPr lang="en-US" sz="2800" spc="-25" dirty="0">
                <a:solidFill>
                  <a:srgbClr val="000000"/>
                </a:solidFill>
                <a:latin typeface="Verdana"/>
                <a:cs typeface="Verdana"/>
              </a:rPr>
              <a:t>and </a:t>
            </a:r>
            <a:r>
              <a:rPr lang="en-US" sz="2800" dirty="0">
                <a:solidFill>
                  <a:srgbClr val="000000"/>
                </a:solidFill>
                <a:latin typeface="Verdana"/>
                <a:cs typeface="Verdana"/>
              </a:rPr>
              <a:t>manipulating</a:t>
            </a:r>
            <a:r>
              <a:rPr lang="en-US" sz="2800" spc="-25" dirty="0">
                <a:solidFill>
                  <a:srgbClr val="000000"/>
                </a:solidFill>
                <a:latin typeface="Verdana"/>
                <a:cs typeface="Verdana"/>
              </a:rPr>
              <a:t> </a:t>
            </a:r>
            <a:r>
              <a:rPr lang="en-US" sz="2800" dirty="0">
                <a:solidFill>
                  <a:srgbClr val="000000"/>
                </a:solidFill>
                <a:latin typeface="Verdana"/>
                <a:cs typeface="Verdana"/>
              </a:rPr>
              <a:t>a</a:t>
            </a:r>
            <a:r>
              <a:rPr lang="en-US" sz="2800" spc="-15" dirty="0">
                <a:solidFill>
                  <a:srgbClr val="000000"/>
                </a:solidFill>
                <a:latin typeface="Verdana"/>
                <a:cs typeface="Verdana"/>
              </a:rPr>
              <a:t> </a:t>
            </a:r>
            <a:r>
              <a:rPr lang="en-US" sz="2800" dirty="0">
                <a:solidFill>
                  <a:srgbClr val="000000"/>
                </a:solidFill>
                <a:latin typeface="Verdana"/>
                <a:cs typeface="Verdana"/>
              </a:rPr>
              <a:t>group</a:t>
            </a:r>
            <a:r>
              <a:rPr lang="en-US" sz="2800" spc="-25" dirty="0">
                <a:solidFill>
                  <a:srgbClr val="000000"/>
                </a:solidFill>
                <a:latin typeface="Verdana"/>
                <a:cs typeface="Verdana"/>
              </a:rPr>
              <a:t> </a:t>
            </a:r>
            <a:r>
              <a:rPr lang="en-US" sz="2800" dirty="0">
                <a:solidFill>
                  <a:srgbClr val="000000"/>
                </a:solidFill>
                <a:latin typeface="Verdana"/>
                <a:cs typeface="Verdana"/>
              </a:rPr>
              <a:t>of</a:t>
            </a:r>
            <a:r>
              <a:rPr lang="en-US" sz="2800" spc="-15" dirty="0">
                <a:solidFill>
                  <a:srgbClr val="000000"/>
                </a:solidFill>
                <a:latin typeface="Verdana"/>
                <a:cs typeface="Verdana"/>
              </a:rPr>
              <a:t> </a:t>
            </a:r>
            <a:r>
              <a:rPr lang="en-US" sz="2800" dirty="0">
                <a:solidFill>
                  <a:srgbClr val="000000"/>
                </a:solidFill>
                <a:latin typeface="Verdana"/>
                <a:cs typeface="Verdana"/>
              </a:rPr>
              <a:t>objects.</a:t>
            </a:r>
            <a:r>
              <a:rPr lang="en-US" sz="2800" spc="-15" dirty="0">
                <a:solidFill>
                  <a:srgbClr val="000000"/>
                </a:solidFill>
                <a:latin typeface="Verdana"/>
                <a:cs typeface="Verdana"/>
              </a:rPr>
              <a:t> </a:t>
            </a:r>
            <a:r>
              <a:rPr lang="en-US" sz="2800" dirty="0">
                <a:solidFill>
                  <a:srgbClr val="000000"/>
                </a:solidFill>
                <a:latin typeface="Verdana"/>
                <a:cs typeface="Verdana"/>
              </a:rPr>
              <a:t>It</a:t>
            </a:r>
            <a:r>
              <a:rPr lang="en-US" sz="2800" spc="-25" dirty="0">
                <a:solidFill>
                  <a:srgbClr val="000000"/>
                </a:solidFill>
                <a:latin typeface="Verdana"/>
                <a:cs typeface="Verdana"/>
              </a:rPr>
              <a:t> </a:t>
            </a:r>
            <a:r>
              <a:rPr lang="en-US" sz="2800" spc="-20" dirty="0">
                <a:solidFill>
                  <a:srgbClr val="000000"/>
                </a:solidFill>
                <a:latin typeface="Verdana"/>
                <a:cs typeface="Verdana"/>
              </a:rPr>
              <a:t>has:</a:t>
            </a:r>
            <a:endParaRPr lang="en-US" sz="2800" dirty="0">
              <a:latin typeface="Verdana"/>
              <a:cs typeface="Verdana"/>
            </a:endParaRPr>
          </a:p>
          <a:p>
            <a:pPr>
              <a:lnSpc>
                <a:spcPct val="100000"/>
              </a:lnSpc>
              <a:spcBef>
                <a:spcPts val="735"/>
              </a:spcBef>
            </a:pPr>
            <a:endParaRPr lang="en-US" sz="2800" dirty="0">
              <a:latin typeface="Verdana"/>
              <a:cs typeface="Verdana"/>
            </a:endParaRPr>
          </a:p>
          <a:p>
            <a:pPr marL="471170" indent="-229870">
              <a:lnSpc>
                <a:spcPct val="100000"/>
              </a:lnSpc>
              <a:spcBef>
                <a:spcPts val="5"/>
              </a:spcBef>
              <a:buAutoNum type="arabicPeriod"/>
              <a:tabLst>
                <a:tab pos="471170" algn="l"/>
              </a:tabLst>
            </a:pPr>
            <a:r>
              <a:rPr lang="en-US" sz="2800" dirty="0">
                <a:solidFill>
                  <a:srgbClr val="000000"/>
                </a:solidFill>
                <a:latin typeface="Verdana"/>
                <a:cs typeface="Verdana"/>
              </a:rPr>
              <a:t>Interfaces</a:t>
            </a:r>
            <a:r>
              <a:rPr lang="en-US" sz="2800" spc="-40" dirty="0">
                <a:solidFill>
                  <a:srgbClr val="000000"/>
                </a:solidFill>
                <a:latin typeface="Verdana"/>
                <a:cs typeface="Verdana"/>
              </a:rPr>
              <a:t> </a:t>
            </a:r>
            <a:r>
              <a:rPr lang="en-US" sz="2800" dirty="0">
                <a:solidFill>
                  <a:srgbClr val="000000"/>
                </a:solidFill>
                <a:latin typeface="Verdana"/>
                <a:cs typeface="Verdana"/>
              </a:rPr>
              <a:t>and</a:t>
            </a:r>
            <a:r>
              <a:rPr lang="en-US" sz="2800" spc="-30" dirty="0">
                <a:solidFill>
                  <a:srgbClr val="000000"/>
                </a:solidFill>
                <a:latin typeface="Verdana"/>
                <a:cs typeface="Verdana"/>
              </a:rPr>
              <a:t> </a:t>
            </a:r>
            <a:r>
              <a:rPr lang="en-US" sz="2800" dirty="0">
                <a:solidFill>
                  <a:srgbClr val="000000"/>
                </a:solidFill>
                <a:latin typeface="Verdana"/>
                <a:cs typeface="Verdana"/>
              </a:rPr>
              <a:t>its</a:t>
            </a:r>
            <a:r>
              <a:rPr lang="en-US" sz="2800" spc="-30" dirty="0">
                <a:solidFill>
                  <a:srgbClr val="000000"/>
                </a:solidFill>
                <a:latin typeface="Verdana"/>
                <a:cs typeface="Verdana"/>
              </a:rPr>
              <a:t> </a:t>
            </a:r>
            <a:r>
              <a:rPr lang="en-US" sz="2800" dirty="0">
                <a:solidFill>
                  <a:srgbClr val="000000"/>
                </a:solidFill>
                <a:latin typeface="Verdana"/>
                <a:cs typeface="Verdana"/>
              </a:rPr>
              <a:t>implementations,</a:t>
            </a:r>
            <a:r>
              <a:rPr lang="en-US" sz="2800" spc="-25" dirty="0">
                <a:solidFill>
                  <a:srgbClr val="000000"/>
                </a:solidFill>
                <a:latin typeface="Verdana"/>
                <a:cs typeface="Verdana"/>
              </a:rPr>
              <a:t> </a:t>
            </a:r>
            <a:r>
              <a:rPr lang="en-US" sz="2800" dirty="0">
                <a:solidFill>
                  <a:srgbClr val="000000"/>
                </a:solidFill>
                <a:latin typeface="Verdana"/>
                <a:cs typeface="Verdana"/>
              </a:rPr>
              <a:t>i.e.,</a:t>
            </a:r>
            <a:r>
              <a:rPr lang="en-US" sz="2800" spc="-40" dirty="0">
                <a:solidFill>
                  <a:srgbClr val="000000"/>
                </a:solidFill>
                <a:latin typeface="Verdana"/>
                <a:cs typeface="Verdana"/>
              </a:rPr>
              <a:t> </a:t>
            </a:r>
            <a:r>
              <a:rPr lang="en-US" sz="2800" spc="-10" dirty="0">
                <a:solidFill>
                  <a:srgbClr val="000000"/>
                </a:solidFill>
                <a:latin typeface="Verdana"/>
                <a:cs typeface="Verdana"/>
              </a:rPr>
              <a:t>classes</a:t>
            </a:r>
            <a:endParaRPr lang="en-US" sz="2800" dirty="0">
              <a:latin typeface="Verdana"/>
              <a:cs typeface="Verdana"/>
            </a:endParaRPr>
          </a:p>
          <a:p>
            <a:pPr marL="471170" indent="-229870">
              <a:lnSpc>
                <a:spcPct val="100000"/>
              </a:lnSpc>
              <a:spcBef>
                <a:spcPts val="919"/>
              </a:spcBef>
              <a:buAutoNum type="arabicPeriod"/>
              <a:tabLst>
                <a:tab pos="471170" algn="l"/>
              </a:tabLst>
            </a:pPr>
            <a:r>
              <a:rPr lang="en-US" sz="2800" spc="-10" dirty="0">
                <a:solidFill>
                  <a:srgbClr val="000000"/>
                </a:solidFill>
                <a:latin typeface="Verdana"/>
                <a:cs typeface="Verdana"/>
              </a:rPr>
              <a:t>Algorithm</a:t>
            </a:r>
            <a:endParaRPr lang="en-US" sz="2800" dirty="0">
              <a:latin typeface="Verdana"/>
              <a:cs typeface="Verdana"/>
            </a:endParaRPr>
          </a:p>
          <a:p>
            <a:pPr marL="12700">
              <a:lnSpc>
                <a:spcPct val="100000"/>
              </a:lnSpc>
              <a:spcBef>
                <a:spcPts val="95"/>
              </a:spcBef>
            </a:pPr>
            <a:endParaRPr lang="en-IN" sz="2400" dirty="0" smtClean="0">
              <a:solidFill>
                <a:srgbClr val="600A38"/>
              </a:solidFill>
              <a:latin typeface="Arial"/>
              <a:cs typeface="Arial"/>
            </a:endParaRPr>
          </a:p>
        </p:txBody>
      </p:sp>
    </p:spTree>
    <p:extLst>
      <p:ext uri="{BB962C8B-B14F-4D97-AF65-F5344CB8AC3E}">
        <p14:creationId xmlns:p14="http://schemas.microsoft.com/office/powerpoint/2010/main" val="383042366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4544" y="0"/>
            <a:ext cx="10009112" cy="778098"/>
          </a:xfrm>
        </p:spPr>
        <p:txBody>
          <a:bodyPr>
            <a:noAutofit/>
          </a:bodyPr>
          <a:lstStyle/>
          <a:p>
            <a:pPr marL="12700">
              <a:lnSpc>
                <a:spcPct val="100000"/>
              </a:lnSpc>
              <a:spcBef>
                <a:spcPts val="95"/>
              </a:spcBef>
            </a:pPr>
            <a:r>
              <a:rPr lang="en-US" b="1" dirty="0">
                <a:solidFill>
                  <a:srgbClr val="FF0000"/>
                </a:solidFill>
                <a:latin typeface="Arial"/>
                <a:cs typeface="Arial"/>
              </a:rPr>
              <a:t>Hierarchy</a:t>
            </a:r>
            <a:r>
              <a:rPr lang="en-US" b="1" spc="-90" dirty="0">
                <a:solidFill>
                  <a:srgbClr val="FF0000"/>
                </a:solidFill>
                <a:latin typeface="Arial"/>
                <a:cs typeface="Arial"/>
              </a:rPr>
              <a:t> </a:t>
            </a:r>
            <a:r>
              <a:rPr lang="en-US" b="1" dirty="0">
                <a:solidFill>
                  <a:srgbClr val="FF0000"/>
                </a:solidFill>
                <a:latin typeface="Arial"/>
                <a:cs typeface="Arial"/>
              </a:rPr>
              <a:t>of</a:t>
            </a:r>
            <a:r>
              <a:rPr lang="en-US" b="1" spc="-85" dirty="0">
                <a:solidFill>
                  <a:srgbClr val="FF0000"/>
                </a:solidFill>
                <a:latin typeface="Arial"/>
                <a:cs typeface="Arial"/>
              </a:rPr>
              <a:t> </a:t>
            </a:r>
            <a:r>
              <a:rPr lang="en-US" b="1" dirty="0">
                <a:solidFill>
                  <a:srgbClr val="FF0000"/>
                </a:solidFill>
                <a:latin typeface="Arial"/>
                <a:cs typeface="Arial"/>
              </a:rPr>
              <a:t>Collection</a:t>
            </a:r>
            <a:r>
              <a:rPr lang="en-US" b="1" spc="-80" dirty="0">
                <a:solidFill>
                  <a:srgbClr val="FF0000"/>
                </a:solidFill>
                <a:latin typeface="Arial"/>
                <a:cs typeface="Arial"/>
              </a:rPr>
              <a:t> </a:t>
            </a:r>
            <a:r>
              <a:rPr lang="en-US" b="1" spc="-10" dirty="0" smtClean="0">
                <a:solidFill>
                  <a:srgbClr val="FF0000"/>
                </a:solidFill>
                <a:latin typeface="Arial"/>
                <a:cs typeface="Arial"/>
              </a:rPr>
              <a:t>Framework</a:t>
            </a:r>
            <a:endParaRPr lang="en-IN" b="1" dirty="0"/>
          </a:p>
        </p:txBody>
      </p:sp>
      <p:sp>
        <p:nvSpPr>
          <p:cNvPr id="3" name="Content Placeholder 2"/>
          <p:cNvSpPr>
            <a:spLocks noGrp="1"/>
          </p:cNvSpPr>
          <p:nvPr>
            <p:ph idx="1"/>
          </p:nvPr>
        </p:nvSpPr>
        <p:spPr>
          <a:xfrm>
            <a:off x="0" y="764704"/>
            <a:ext cx="1835696" cy="5877272"/>
          </a:xfrm>
        </p:spPr>
        <p:txBody>
          <a:bodyPr>
            <a:normAutofit/>
          </a:bodyPr>
          <a:lstStyle/>
          <a:p>
            <a:pPr marL="0" indent="0"/>
            <a:r>
              <a:rPr lang="en-US" sz="2400" dirty="0">
                <a:solidFill>
                  <a:srgbClr val="000000"/>
                </a:solidFill>
                <a:latin typeface="Verdana"/>
                <a:cs typeface="Verdana"/>
              </a:rPr>
              <a:t>The </a:t>
            </a:r>
            <a:r>
              <a:rPr lang="en-US" sz="2400" dirty="0" err="1">
                <a:solidFill>
                  <a:srgbClr val="000000"/>
                </a:solidFill>
                <a:latin typeface="Verdana"/>
                <a:cs typeface="Verdana"/>
              </a:rPr>
              <a:t>java.util</a:t>
            </a:r>
            <a:r>
              <a:rPr lang="en-US" sz="2400" dirty="0">
                <a:solidFill>
                  <a:srgbClr val="000000"/>
                </a:solidFill>
                <a:latin typeface="Verdana"/>
                <a:cs typeface="Verdana"/>
              </a:rPr>
              <a:t> package contains all the classes and interfaces for the Collection </a:t>
            </a:r>
            <a:r>
              <a:rPr lang="en-US" sz="2400" dirty="0" smtClean="0">
                <a:solidFill>
                  <a:srgbClr val="000000"/>
                </a:solidFill>
                <a:latin typeface="Verdana"/>
                <a:cs typeface="Verdana"/>
              </a:rPr>
              <a:t>framework</a:t>
            </a:r>
            <a:endParaRPr lang="en-IN" sz="2400" dirty="0"/>
          </a:p>
        </p:txBody>
      </p:sp>
      <p:pic>
        <p:nvPicPr>
          <p:cNvPr id="4" name="object 5"/>
          <p:cNvPicPr/>
          <p:nvPr/>
        </p:nvPicPr>
        <p:blipFill>
          <a:blip r:embed="rId2" cstate="print"/>
          <a:stretch>
            <a:fillRect/>
          </a:stretch>
        </p:blipFill>
        <p:spPr>
          <a:xfrm>
            <a:off x="1907704" y="764704"/>
            <a:ext cx="6994638" cy="5889488"/>
          </a:xfrm>
          <a:prstGeom prst="rect">
            <a:avLst/>
          </a:prstGeom>
        </p:spPr>
      </p:pic>
    </p:spTree>
    <p:extLst>
      <p:ext uri="{BB962C8B-B14F-4D97-AF65-F5344CB8AC3E}">
        <p14:creationId xmlns:p14="http://schemas.microsoft.com/office/powerpoint/2010/main" val="220375286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p:cNvSpPr txBox="1"/>
          <p:nvPr/>
        </p:nvSpPr>
        <p:spPr>
          <a:xfrm>
            <a:off x="539552" y="116632"/>
            <a:ext cx="7920880" cy="627736"/>
          </a:xfrm>
          <a:prstGeom prst="rect">
            <a:avLst/>
          </a:prstGeom>
        </p:spPr>
        <p:txBody>
          <a:bodyPr vert="horz" wrap="square" lIns="0" tIns="12065" rIns="0" bIns="0" rtlCol="0">
            <a:spAutoFit/>
          </a:bodyPr>
          <a:lstStyle/>
          <a:p>
            <a:pPr marL="12700">
              <a:lnSpc>
                <a:spcPct val="100000"/>
              </a:lnSpc>
              <a:spcBef>
                <a:spcPts val="95"/>
              </a:spcBef>
            </a:pPr>
            <a:r>
              <a:rPr sz="4000" dirty="0">
                <a:solidFill>
                  <a:srgbClr val="600A38"/>
                </a:solidFill>
                <a:latin typeface="Arial"/>
                <a:cs typeface="Arial"/>
              </a:rPr>
              <a:t>Methods</a:t>
            </a:r>
            <a:r>
              <a:rPr sz="4000" spc="-80" dirty="0">
                <a:solidFill>
                  <a:srgbClr val="600A38"/>
                </a:solidFill>
                <a:latin typeface="Arial"/>
                <a:cs typeface="Arial"/>
              </a:rPr>
              <a:t> </a:t>
            </a:r>
            <a:r>
              <a:rPr sz="4000" dirty="0">
                <a:solidFill>
                  <a:srgbClr val="600A38"/>
                </a:solidFill>
                <a:latin typeface="Arial"/>
                <a:cs typeface="Arial"/>
              </a:rPr>
              <a:t>of</a:t>
            </a:r>
            <a:r>
              <a:rPr sz="4000" spc="-80" dirty="0">
                <a:solidFill>
                  <a:srgbClr val="600A38"/>
                </a:solidFill>
                <a:latin typeface="Arial"/>
                <a:cs typeface="Arial"/>
              </a:rPr>
              <a:t> </a:t>
            </a:r>
            <a:r>
              <a:rPr sz="4000" dirty="0">
                <a:solidFill>
                  <a:srgbClr val="600A38"/>
                </a:solidFill>
                <a:latin typeface="Arial"/>
                <a:cs typeface="Arial"/>
              </a:rPr>
              <a:t>Collection</a:t>
            </a:r>
            <a:r>
              <a:rPr sz="4000" spc="-75" dirty="0">
                <a:solidFill>
                  <a:srgbClr val="600A38"/>
                </a:solidFill>
                <a:latin typeface="Arial"/>
                <a:cs typeface="Arial"/>
              </a:rPr>
              <a:t> </a:t>
            </a:r>
            <a:r>
              <a:rPr sz="4000" spc="-10" dirty="0">
                <a:solidFill>
                  <a:srgbClr val="600A38"/>
                </a:solidFill>
                <a:latin typeface="Arial"/>
                <a:cs typeface="Arial"/>
              </a:rPr>
              <a:t>interface</a:t>
            </a:r>
            <a:endParaRPr sz="4000" dirty="0">
              <a:latin typeface="Arial"/>
              <a:cs typeface="Arial"/>
            </a:endParaRPr>
          </a:p>
        </p:txBody>
      </p:sp>
      <p:graphicFrame>
        <p:nvGraphicFramePr>
          <p:cNvPr id="7" name="object 4"/>
          <p:cNvGraphicFramePr>
            <a:graphicFrameLocks noGrp="1"/>
          </p:cNvGraphicFramePr>
          <p:nvPr>
            <p:extLst>
              <p:ext uri="{D42A27DB-BD31-4B8C-83A1-F6EECF244321}">
                <p14:modId xmlns:p14="http://schemas.microsoft.com/office/powerpoint/2010/main" val="3386230099"/>
              </p:ext>
            </p:extLst>
          </p:nvPr>
        </p:nvGraphicFramePr>
        <p:xfrm>
          <a:off x="323528" y="1052736"/>
          <a:ext cx="8352928" cy="5538655"/>
        </p:xfrm>
        <a:graphic>
          <a:graphicData uri="http://schemas.openxmlformats.org/drawingml/2006/table">
            <a:tbl>
              <a:tblPr firstRow="1" bandRow="1">
                <a:tableStyleId>{2D5ABB26-0587-4C30-8999-92F81FD0307C}</a:tableStyleId>
              </a:tblPr>
              <a:tblGrid>
                <a:gridCol w="432048"/>
                <a:gridCol w="3312368"/>
                <a:gridCol w="4608512"/>
              </a:tblGrid>
              <a:tr h="436880">
                <a:tc>
                  <a:txBody>
                    <a:bodyPr/>
                    <a:lstStyle/>
                    <a:p>
                      <a:pPr marL="114300">
                        <a:lnSpc>
                          <a:spcPct val="100000"/>
                        </a:lnSpc>
                        <a:spcBef>
                          <a:spcPts val="894"/>
                        </a:spcBef>
                      </a:pPr>
                      <a:r>
                        <a:rPr sz="1600" b="1" spc="-25" dirty="0">
                          <a:latin typeface="Times New Roman"/>
                          <a:cs typeface="Times New Roman"/>
                        </a:rPr>
                        <a:t>No.</a:t>
                      </a:r>
                      <a:endParaRPr sz="1600" dirty="0">
                        <a:latin typeface="Times New Roman"/>
                        <a:cs typeface="Times New Roman"/>
                      </a:endParaRPr>
                    </a:p>
                  </a:txBody>
                  <a:tcPr marL="0" marR="0" marT="113664" marB="0">
                    <a:lnL w="9525">
                      <a:solidFill>
                        <a:srgbClr val="C6CCBD"/>
                      </a:solidFill>
                      <a:prstDash val="solid"/>
                    </a:lnL>
                    <a:lnT w="9525">
                      <a:solidFill>
                        <a:srgbClr val="C6CCBD"/>
                      </a:solidFill>
                      <a:prstDash val="solid"/>
                    </a:lnT>
                    <a:solidFill>
                      <a:srgbClr val="C6CCBD"/>
                    </a:solidFill>
                  </a:tcPr>
                </a:tc>
                <a:tc>
                  <a:txBody>
                    <a:bodyPr/>
                    <a:lstStyle/>
                    <a:p>
                      <a:pPr marL="113664">
                        <a:lnSpc>
                          <a:spcPct val="100000"/>
                        </a:lnSpc>
                        <a:spcBef>
                          <a:spcPts val="894"/>
                        </a:spcBef>
                      </a:pPr>
                      <a:r>
                        <a:rPr sz="1600" b="1" spc="-10" dirty="0">
                          <a:latin typeface="Times New Roman"/>
                          <a:cs typeface="Times New Roman"/>
                        </a:rPr>
                        <a:t>Method</a:t>
                      </a:r>
                      <a:endParaRPr sz="1600" dirty="0">
                        <a:latin typeface="Times New Roman"/>
                        <a:cs typeface="Times New Roman"/>
                      </a:endParaRPr>
                    </a:p>
                  </a:txBody>
                  <a:tcPr marL="0" marR="0" marT="113664" marB="0">
                    <a:lnT w="9525">
                      <a:solidFill>
                        <a:srgbClr val="C6CCBD"/>
                      </a:solidFill>
                      <a:prstDash val="solid"/>
                    </a:lnT>
                    <a:solidFill>
                      <a:srgbClr val="C6CCBD"/>
                    </a:solidFill>
                  </a:tcPr>
                </a:tc>
                <a:tc>
                  <a:txBody>
                    <a:bodyPr/>
                    <a:lstStyle/>
                    <a:p>
                      <a:pPr marL="114300">
                        <a:lnSpc>
                          <a:spcPct val="100000"/>
                        </a:lnSpc>
                        <a:spcBef>
                          <a:spcPts val="894"/>
                        </a:spcBef>
                      </a:pPr>
                      <a:r>
                        <a:rPr sz="1600" b="1" spc="-10" dirty="0">
                          <a:latin typeface="Times New Roman"/>
                          <a:cs typeface="Times New Roman"/>
                        </a:rPr>
                        <a:t>Description</a:t>
                      </a:r>
                      <a:endParaRPr sz="1600">
                        <a:latin typeface="Times New Roman"/>
                        <a:cs typeface="Times New Roman"/>
                      </a:endParaRPr>
                    </a:p>
                  </a:txBody>
                  <a:tcPr marL="0" marR="0" marT="113664" marB="0">
                    <a:lnR w="9525">
                      <a:solidFill>
                        <a:srgbClr val="C6CCBD"/>
                      </a:solidFill>
                      <a:prstDash val="solid"/>
                    </a:lnR>
                    <a:lnT w="9525">
                      <a:solidFill>
                        <a:srgbClr val="C6CCBD"/>
                      </a:solidFill>
                      <a:prstDash val="solid"/>
                    </a:lnT>
                    <a:solidFill>
                      <a:srgbClr val="C6CCBD"/>
                    </a:solidFill>
                  </a:tcPr>
                </a:tc>
              </a:tr>
              <a:tr h="634365">
                <a:tc>
                  <a:txBody>
                    <a:bodyPr/>
                    <a:lstStyle/>
                    <a:p>
                      <a:pPr>
                        <a:lnSpc>
                          <a:spcPct val="100000"/>
                        </a:lnSpc>
                        <a:spcBef>
                          <a:spcPts val="10"/>
                        </a:spcBef>
                      </a:pPr>
                      <a:endParaRPr sz="1600">
                        <a:latin typeface="Times New Roman"/>
                        <a:cs typeface="Times New Roman"/>
                      </a:endParaRPr>
                    </a:p>
                    <a:p>
                      <a:pPr marL="76200">
                        <a:lnSpc>
                          <a:spcPct val="100000"/>
                        </a:lnSpc>
                      </a:pPr>
                      <a:r>
                        <a:rPr sz="1600" spc="-50" dirty="0">
                          <a:latin typeface="Verdana"/>
                          <a:cs typeface="Verdana"/>
                        </a:rPr>
                        <a:t>1</a:t>
                      </a:r>
                      <a:endParaRPr sz="1600">
                        <a:latin typeface="Verdana"/>
                        <a:cs typeface="Verdana"/>
                      </a:endParaRPr>
                    </a:p>
                  </a:txBody>
                  <a:tcPr marL="0" marR="0" marT="1270" marB="0">
                    <a:lnL w="9525">
                      <a:solidFill>
                        <a:srgbClr val="C6CCBD"/>
                      </a:solidFill>
                      <a:prstDash val="solid"/>
                    </a:lnL>
                    <a:lnR w="9525">
                      <a:solidFill>
                        <a:srgbClr val="C6CCBD"/>
                      </a:solidFill>
                      <a:prstDash val="solid"/>
                    </a:lnR>
                    <a:lnB w="9525">
                      <a:solidFill>
                        <a:srgbClr val="C6CCBD"/>
                      </a:solidFill>
                      <a:prstDash val="solid"/>
                    </a:lnB>
                  </a:tcPr>
                </a:tc>
                <a:tc>
                  <a:txBody>
                    <a:bodyPr/>
                    <a:lstStyle/>
                    <a:p>
                      <a:pPr>
                        <a:lnSpc>
                          <a:spcPct val="100000"/>
                        </a:lnSpc>
                        <a:spcBef>
                          <a:spcPts val="10"/>
                        </a:spcBef>
                      </a:pPr>
                      <a:endParaRPr sz="1400" dirty="0">
                        <a:latin typeface="Times New Roman"/>
                        <a:cs typeface="Times New Roman"/>
                      </a:endParaRPr>
                    </a:p>
                    <a:p>
                      <a:pPr marL="75565">
                        <a:lnSpc>
                          <a:spcPct val="100000"/>
                        </a:lnSpc>
                      </a:pPr>
                      <a:r>
                        <a:rPr sz="1400" dirty="0">
                          <a:latin typeface="Verdana"/>
                          <a:cs typeface="Verdana"/>
                        </a:rPr>
                        <a:t>public</a:t>
                      </a:r>
                      <a:r>
                        <a:rPr sz="1400" spc="-20" dirty="0">
                          <a:latin typeface="Verdana"/>
                          <a:cs typeface="Verdana"/>
                        </a:rPr>
                        <a:t> </a:t>
                      </a:r>
                      <a:r>
                        <a:rPr sz="1400" dirty="0">
                          <a:latin typeface="Verdana"/>
                          <a:cs typeface="Verdana"/>
                        </a:rPr>
                        <a:t>booleanadd(E </a:t>
                      </a:r>
                      <a:r>
                        <a:rPr sz="1400" spc="-25" dirty="0">
                          <a:latin typeface="Verdana"/>
                          <a:cs typeface="Verdana"/>
                        </a:rPr>
                        <a:t>e)</a:t>
                      </a:r>
                      <a:endParaRPr sz="1400" dirty="0">
                        <a:latin typeface="Verdana"/>
                        <a:cs typeface="Verdana"/>
                      </a:endParaRPr>
                    </a:p>
                  </a:txBody>
                  <a:tcPr marL="0" marR="0" marT="1270" marB="0">
                    <a:lnL w="9525">
                      <a:solidFill>
                        <a:srgbClr val="C6CCBD"/>
                      </a:solidFill>
                      <a:prstDash val="solid"/>
                    </a:lnL>
                    <a:lnR w="9525">
                      <a:solidFill>
                        <a:srgbClr val="C6CCBD"/>
                      </a:solidFill>
                      <a:prstDash val="solid"/>
                    </a:lnR>
                    <a:lnB w="9525">
                      <a:solidFill>
                        <a:srgbClr val="C6CCBD"/>
                      </a:solidFill>
                      <a:prstDash val="solid"/>
                    </a:lnB>
                  </a:tcPr>
                </a:tc>
                <a:tc>
                  <a:txBody>
                    <a:bodyPr/>
                    <a:lstStyle/>
                    <a:p>
                      <a:pPr marL="76200" marR="285750">
                        <a:lnSpc>
                          <a:spcPct val="148800"/>
                        </a:lnSpc>
                        <a:spcBef>
                          <a:spcPts val="600"/>
                        </a:spcBef>
                      </a:pPr>
                      <a:r>
                        <a:rPr sz="1400" dirty="0">
                          <a:latin typeface="Verdana"/>
                          <a:cs typeface="Verdana"/>
                        </a:rPr>
                        <a:t>It</a:t>
                      </a:r>
                      <a:r>
                        <a:rPr sz="1400" spc="-5" dirty="0">
                          <a:latin typeface="Verdana"/>
                          <a:cs typeface="Verdana"/>
                        </a:rPr>
                        <a:t> </a:t>
                      </a:r>
                      <a:r>
                        <a:rPr sz="1400" dirty="0">
                          <a:latin typeface="Verdana"/>
                          <a:cs typeface="Verdana"/>
                        </a:rPr>
                        <a:t>is</a:t>
                      </a:r>
                      <a:r>
                        <a:rPr sz="1400" spc="-15" dirty="0">
                          <a:latin typeface="Verdana"/>
                          <a:cs typeface="Verdana"/>
                        </a:rPr>
                        <a:t> </a:t>
                      </a:r>
                      <a:r>
                        <a:rPr sz="1400" dirty="0">
                          <a:latin typeface="Verdana"/>
                          <a:cs typeface="Verdana"/>
                        </a:rPr>
                        <a:t>used</a:t>
                      </a:r>
                      <a:r>
                        <a:rPr sz="1400" spc="-15" dirty="0">
                          <a:latin typeface="Verdana"/>
                          <a:cs typeface="Verdana"/>
                        </a:rPr>
                        <a:t> </a:t>
                      </a:r>
                      <a:r>
                        <a:rPr sz="1400" dirty="0">
                          <a:latin typeface="Verdana"/>
                          <a:cs typeface="Verdana"/>
                        </a:rPr>
                        <a:t>to</a:t>
                      </a:r>
                      <a:r>
                        <a:rPr sz="1400" spc="-10" dirty="0">
                          <a:latin typeface="Verdana"/>
                          <a:cs typeface="Verdana"/>
                        </a:rPr>
                        <a:t> </a:t>
                      </a:r>
                      <a:r>
                        <a:rPr sz="1400" dirty="0">
                          <a:latin typeface="Verdana"/>
                          <a:cs typeface="Verdana"/>
                        </a:rPr>
                        <a:t>insert</a:t>
                      </a:r>
                      <a:r>
                        <a:rPr sz="1400" spc="-15" dirty="0">
                          <a:latin typeface="Verdana"/>
                          <a:cs typeface="Verdana"/>
                        </a:rPr>
                        <a:t> </a:t>
                      </a:r>
                      <a:r>
                        <a:rPr sz="1400" dirty="0">
                          <a:latin typeface="Verdana"/>
                          <a:cs typeface="Verdana"/>
                        </a:rPr>
                        <a:t>an</a:t>
                      </a:r>
                      <a:r>
                        <a:rPr sz="1400" spc="-10" dirty="0">
                          <a:latin typeface="Verdana"/>
                          <a:cs typeface="Verdana"/>
                        </a:rPr>
                        <a:t> </a:t>
                      </a:r>
                      <a:r>
                        <a:rPr sz="1400" dirty="0">
                          <a:latin typeface="Verdana"/>
                          <a:cs typeface="Verdana"/>
                        </a:rPr>
                        <a:t>element in</a:t>
                      </a:r>
                      <a:r>
                        <a:rPr sz="1400" spc="-10" dirty="0">
                          <a:latin typeface="Verdana"/>
                          <a:cs typeface="Verdana"/>
                        </a:rPr>
                        <a:t> </a:t>
                      </a:r>
                      <a:r>
                        <a:rPr sz="1400" spc="-20" dirty="0">
                          <a:latin typeface="Verdana"/>
                          <a:cs typeface="Verdana"/>
                        </a:rPr>
                        <a:t>this </a:t>
                      </a:r>
                      <a:r>
                        <a:rPr sz="1400" spc="-10" dirty="0">
                          <a:latin typeface="Verdana"/>
                          <a:cs typeface="Verdana"/>
                        </a:rPr>
                        <a:t>collection.</a:t>
                      </a:r>
                      <a:endParaRPr sz="1400" dirty="0">
                        <a:latin typeface="Verdana"/>
                        <a:cs typeface="Verdana"/>
                      </a:endParaRPr>
                    </a:p>
                  </a:txBody>
                  <a:tcPr marL="0" marR="0" marT="76200" marB="0">
                    <a:lnL w="9525">
                      <a:solidFill>
                        <a:srgbClr val="C6CCBD"/>
                      </a:solidFill>
                      <a:prstDash val="solid"/>
                    </a:lnL>
                    <a:lnR w="9525">
                      <a:solidFill>
                        <a:srgbClr val="C6CCBD"/>
                      </a:solidFill>
                      <a:prstDash val="solid"/>
                    </a:lnR>
                    <a:lnB w="9525">
                      <a:solidFill>
                        <a:srgbClr val="C6CCBD"/>
                      </a:solidFill>
                      <a:prstDash val="solid"/>
                    </a:lnB>
                  </a:tcPr>
                </a:tc>
              </a:tr>
              <a:tr h="876300">
                <a:tc>
                  <a:txBody>
                    <a:bodyPr/>
                    <a:lstStyle/>
                    <a:p>
                      <a:pPr>
                        <a:lnSpc>
                          <a:spcPct val="100000"/>
                        </a:lnSpc>
                        <a:spcBef>
                          <a:spcPts val="30"/>
                        </a:spcBef>
                      </a:pPr>
                      <a:endParaRPr sz="1600">
                        <a:latin typeface="Times New Roman"/>
                        <a:cs typeface="Times New Roman"/>
                      </a:endParaRPr>
                    </a:p>
                    <a:p>
                      <a:pPr marL="76200">
                        <a:lnSpc>
                          <a:spcPct val="100000"/>
                        </a:lnSpc>
                        <a:spcBef>
                          <a:spcPts val="5"/>
                        </a:spcBef>
                      </a:pPr>
                      <a:r>
                        <a:rPr sz="1600" spc="-50" dirty="0">
                          <a:latin typeface="Verdana"/>
                          <a:cs typeface="Verdana"/>
                        </a:rPr>
                        <a:t>2</a:t>
                      </a:r>
                      <a:endParaRPr sz="1600">
                        <a:latin typeface="Verdana"/>
                        <a:cs typeface="Verdana"/>
                      </a:endParaRPr>
                    </a:p>
                  </a:txBody>
                  <a:tcPr marL="0" marR="0" marT="3810"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c>
                  <a:txBody>
                    <a:bodyPr/>
                    <a:lstStyle/>
                    <a:p>
                      <a:pPr marL="75565" marR="430530">
                        <a:lnSpc>
                          <a:spcPct val="149500"/>
                        </a:lnSpc>
                        <a:spcBef>
                          <a:spcPts val="615"/>
                        </a:spcBef>
                      </a:pPr>
                      <a:r>
                        <a:rPr sz="1400" dirty="0">
                          <a:latin typeface="Verdana"/>
                          <a:cs typeface="Verdana"/>
                        </a:rPr>
                        <a:t>public</a:t>
                      </a:r>
                      <a:r>
                        <a:rPr sz="1400" spc="-10" dirty="0">
                          <a:latin typeface="Verdana"/>
                          <a:cs typeface="Verdana"/>
                        </a:rPr>
                        <a:t> booleanaddAll(Collection&lt;? </a:t>
                      </a:r>
                      <a:r>
                        <a:rPr sz="1400" dirty="0">
                          <a:latin typeface="Verdana"/>
                          <a:cs typeface="Verdana"/>
                        </a:rPr>
                        <a:t>extends</a:t>
                      </a:r>
                      <a:r>
                        <a:rPr sz="1400" spc="-20" dirty="0">
                          <a:latin typeface="Verdana"/>
                          <a:cs typeface="Verdana"/>
                        </a:rPr>
                        <a:t> </a:t>
                      </a:r>
                      <a:r>
                        <a:rPr sz="1400" dirty="0">
                          <a:latin typeface="Verdana"/>
                          <a:cs typeface="Verdana"/>
                        </a:rPr>
                        <a:t>E&gt;</a:t>
                      </a:r>
                      <a:r>
                        <a:rPr sz="1400" spc="-20" dirty="0">
                          <a:latin typeface="Verdana"/>
                          <a:cs typeface="Verdana"/>
                        </a:rPr>
                        <a:t> </a:t>
                      </a:r>
                      <a:r>
                        <a:rPr sz="1400" spc="-25" dirty="0">
                          <a:latin typeface="Verdana"/>
                          <a:cs typeface="Verdana"/>
                        </a:rPr>
                        <a:t>c)</a:t>
                      </a:r>
                      <a:endParaRPr sz="1400">
                        <a:latin typeface="Verdana"/>
                        <a:cs typeface="Verdana"/>
                      </a:endParaRPr>
                    </a:p>
                  </a:txBody>
                  <a:tcPr marL="0" marR="0" marT="78105"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c>
                  <a:txBody>
                    <a:bodyPr/>
                    <a:lstStyle/>
                    <a:p>
                      <a:pPr marL="76200" marR="448945">
                        <a:lnSpc>
                          <a:spcPct val="149000"/>
                        </a:lnSpc>
                        <a:spcBef>
                          <a:spcPts val="625"/>
                        </a:spcBef>
                      </a:pPr>
                      <a:r>
                        <a:rPr sz="1400" dirty="0">
                          <a:latin typeface="Verdana"/>
                          <a:cs typeface="Verdana"/>
                        </a:rPr>
                        <a:t>It</a:t>
                      </a:r>
                      <a:r>
                        <a:rPr sz="1400" spc="-5" dirty="0">
                          <a:latin typeface="Verdana"/>
                          <a:cs typeface="Verdana"/>
                        </a:rPr>
                        <a:t> </a:t>
                      </a:r>
                      <a:r>
                        <a:rPr sz="1400" dirty="0">
                          <a:latin typeface="Verdana"/>
                          <a:cs typeface="Verdana"/>
                        </a:rPr>
                        <a:t>is</a:t>
                      </a:r>
                      <a:r>
                        <a:rPr sz="1400" spc="-15" dirty="0">
                          <a:latin typeface="Verdana"/>
                          <a:cs typeface="Verdana"/>
                        </a:rPr>
                        <a:t> </a:t>
                      </a:r>
                      <a:r>
                        <a:rPr sz="1400" dirty="0">
                          <a:latin typeface="Verdana"/>
                          <a:cs typeface="Verdana"/>
                        </a:rPr>
                        <a:t>used</a:t>
                      </a:r>
                      <a:r>
                        <a:rPr sz="1400" spc="-15" dirty="0">
                          <a:latin typeface="Verdana"/>
                          <a:cs typeface="Verdana"/>
                        </a:rPr>
                        <a:t> </a:t>
                      </a:r>
                      <a:r>
                        <a:rPr sz="1400" dirty="0">
                          <a:latin typeface="Verdana"/>
                          <a:cs typeface="Verdana"/>
                        </a:rPr>
                        <a:t>to</a:t>
                      </a:r>
                      <a:r>
                        <a:rPr sz="1400" spc="-10" dirty="0">
                          <a:latin typeface="Verdana"/>
                          <a:cs typeface="Verdana"/>
                        </a:rPr>
                        <a:t> </a:t>
                      </a:r>
                      <a:r>
                        <a:rPr sz="1400" dirty="0">
                          <a:latin typeface="Verdana"/>
                          <a:cs typeface="Verdana"/>
                        </a:rPr>
                        <a:t>insert</a:t>
                      </a:r>
                      <a:r>
                        <a:rPr sz="1400" spc="-15" dirty="0">
                          <a:latin typeface="Verdana"/>
                          <a:cs typeface="Verdana"/>
                        </a:rPr>
                        <a:t> </a:t>
                      </a:r>
                      <a:r>
                        <a:rPr sz="1400" dirty="0">
                          <a:latin typeface="Verdana"/>
                          <a:cs typeface="Verdana"/>
                        </a:rPr>
                        <a:t>the</a:t>
                      </a:r>
                      <a:r>
                        <a:rPr sz="1400" spc="-15" dirty="0">
                          <a:latin typeface="Verdana"/>
                          <a:cs typeface="Verdana"/>
                        </a:rPr>
                        <a:t> </a:t>
                      </a:r>
                      <a:r>
                        <a:rPr sz="1400" spc="-10" dirty="0">
                          <a:latin typeface="Verdana"/>
                          <a:cs typeface="Verdana"/>
                        </a:rPr>
                        <a:t>specified </a:t>
                      </a:r>
                      <a:r>
                        <a:rPr sz="1400" dirty="0">
                          <a:latin typeface="Verdana"/>
                          <a:cs typeface="Verdana"/>
                        </a:rPr>
                        <a:t>collection</a:t>
                      </a:r>
                      <a:r>
                        <a:rPr sz="1400" spc="-25" dirty="0">
                          <a:latin typeface="Verdana"/>
                          <a:cs typeface="Verdana"/>
                        </a:rPr>
                        <a:t> </a:t>
                      </a:r>
                      <a:r>
                        <a:rPr sz="1400" dirty="0">
                          <a:latin typeface="Verdana"/>
                          <a:cs typeface="Verdana"/>
                        </a:rPr>
                        <a:t>elements</a:t>
                      </a:r>
                      <a:r>
                        <a:rPr sz="1400" spc="-25" dirty="0">
                          <a:latin typeface="Verdana"/>
                          <a:cs typeface="Verdana"/>
                        </a:rPr>
                        <a:t> </a:t>
                      </a:r>
                      <a:r>
                        <a:rPr sz="1400" dirty="0">
                          <a:latin typeface="Verdana"/>
                          <a:cs typeface="Verdana"/>
                        </a:rPr>
                        <a:t>in</a:t>
                      </a:r>
                      <a:r>
                        <a:rPr sz="1400" spc="-25" dirty="0">
                          <a:latin typeface="Verdana"/>
                          <a:cs typeface="Verdana"/>
                        </a:rPr>
                        <a:t> </a:t>
                      </a:r>
                      <a:r>
                        <a:rPr sz="1400" dirty="0">
                          <a:latin typeface="Verdana"/>
                          <a:cs typeface="Verdana"/>
                        </a:rPr>
                        <a:t>the</a:t>
                      </a:r>
                      <a:r>
                        <a:rPr sz="1400" spc="-25" dirty="0">
                          <a:latin typeface="Verdana"/>
                          <a:cs typeface="Verdana"/>
                        </a:rPr>
                        <a:t> </a:t>
                      </a:r>
                      <a:r>
                        <a:rPr sz="1400" spc="-10" dirty="0">
                          <a:latin typeface="Verdana"/>
                          <a:cs typeface="Verdana"/>
                        </a:rPr>
                        <a:t>invoking collection.</a:t>
                      </a:r>
                      <a:endParaRPr sz="1400">
                        <a:latin typeface="Verdana"/>
                        <a:cs typeface="Verdana"/>
                      </a:endParaRPr>
                    </a:p>
                  </a:txBody>
                  <a:tcPr marL="0" marR="0" marT="79375"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r>
              <a:tr h="638175">
                <a:tc>
                  <a:txBody>
                    <a:bodyPr/>
                    <a:lstStyle/>
                    <a:p>
                      <a:pPr>
                        <a:lnSpc>
                          <a:spcPct val="100000"/>
                        </a:lnSpc>
                        <a:spcBef>
                          <a:spcPts val="30"/>
                        </a:spcBef>
                      </a:pPr>
                      <a:endParaRPr sz="1600">
                        <a:latin typeface="Times New Roman"/>
                        <a:cs typeface="Times New Roman"/>
                      </a:endParaRPr>
                    </a:p>
                    <a:p>
                      <a:pPr marL="76200">
                        <a:lnSpc>
                          <a:spcPct val="100000"/>
                        </a:lnSpc>
                        <a:spcBef>
                          <a:spcPts val="5"/>
                        </a:spcBef>
                      </a:pPr>
                      <a:r>
                        <a:rPr sz="1600" spc="-50" dirty="0">
                          <a:latin typeface="Verdana"/>
                          <a:cs typeface="Verdana"/>
                        </a:rPr>
                        <a:t>3</a:t>
                      </a:r>
                      <a:endParaRPr sz="1600">
                        <a:latin typeface="Verdana"/>
                        <a:cs typeface="Verdana"/>
                      </a:endParaRPr>
                    </a:p>
                  </a:txBody>
                  <a:tcPr marL="0" marR="0" marT="3810" marB="0">
                    <a:lnL w="9525">
                      <a:solidFill>
                        <a:srgbClr val="C6CCBD"/>
                      </a:solidFill>
                      <a:prstDash val="solid"/>
                    </a:lnL>
                    <a:lnR w="9525">
                      <a:solidFill>
                        <a:srgbClr val="C6CCBD"/>
                      </a:solidFill>
                      <a:prstDash val="solid"/>
                    </a:lnR>
                    <a:lnT w="9525">
                      <a:solidFill>
                        <a:srgbClr val="C6CCBD"/>
                      </a:solidFill>
                      <a:prstDash val="solid"/>
                    </a:lnT>
                    <a:lnB w="9525" cap="flat" cmpd="sng" algn="ctr">
                      <a:solidFill>
                        <a:srgbClr val="C6CCBD"/>
                      </a:solidFill>
                      <a:prstDash val="solid"/>
                      <a:round/>
                      <a:headEnd type="none" w="med" len="med"/>
                      <a:tailEnd type="none" w="med" len="med"/>
                    </a:lnB>
                  </a:tcPr>
                </a:tc>
                <a:tc>
                  <a:txBody>
                    <a:bodyPr/>
                    <a:lstStyle/>
                    <a:p>
                      <a:pPr>
                        <a:lnSpc>
                          <a:spcPct val="100000"/>
                        </a:lnSpc>
                        <a:spcBef>
                          <a:spcPts val="30"/>
                        </a:spcBef>
                      </a:pPr>
                      <a:endParaRPr sz="1400">
                        <a:latin typeface="Times New Roman"/>
                        <a:cs typeface="Times New Roman"/>
                      </a:endParaRPr>
                    </a:p>
                    <a:p>
                      <a:pPr marL="75565">
                        <a:lnSpc>
                          <a:spcPct val="100000"/>
                        </a:lnSpc>
                        <a:spcBef>
                          <a:spcPts val="5"/>
                        </a:spcBef>
                      </a:pPr>
                      <a:r>
                        <a:rPr sz="1400" dirty="0">
                          <a:latin typeface="Verdana"/>
                          <a:cs typeface="Verdana"/>
                        </a:rPr>
                        <a:t>public</a:t>
                      </a:r>
                      <a:r>
                        <a:rPr sz="1400" spc="-50" dirty="0">
                          <a:latin typeface="Verdana"/>
                          <a:cs typeface="Verdana"/>
                        </a:rPr>
                        <a:t> </a:t>
                      </a:r>
                      <a:r>
                        <a:rPr sz="1400" dirty="0">
                          <a:latin typeface="Verdana"/>
                          <a:cs typeface="Verdana"/>
                        </a:rPr>
                        <a:t>booleanremove(Object</a:t>
                      </a:r>
                      <a:r>
                        <a:rPr sz="1400" spc="-50" dirty="0">
                          <a:latin typeface="Verdana"/>
                          <a:cs typeface="Verdana"/>
                        </a:rPr>
                        <a:t> </a:t>
                      </a:r>
                      <a:r>
                        <a:rPr sz="1400" spc="-10" dirty="0">
                          <a:latin typeface="Verdana"/>
                          <a:cs typeface="Verdana"/>
                        </a:rPr>
                        <a:t>element)</a:t>
                      </a:r>
                      <a:endParaRPr sz="1400">
                        <a:latin typeface="Verdana"/>
                        <a:cs typeface="Verdana"/>
                      </a:endParaRPr>
                    </a:p>
                  </a:txBody>
                  <a:tcPr marL="0" marR="0" marT="3810" marB="0">
                    <a:lnL w="9525">
                      <a:solidFill>
                        <a:srgbClr val="C6CCBD"/>
                      </a:solidFill>
                      <a:prstDash val="solid"/>
                    </a:lnL>
                    <a:lnR w="9525">
                      <a:solidFill>
                        <a:srgbClr val="C6CCBD"/>
                      </a:solidFill>
                      <a:prstDash val="solid"/>
                    </a:lnR>
                    <a:lnT w="9525">
                      <a:solidFill>
                        <a:srgbClr val="C6CCBD"/>
                      </a:solidFill>
                      <a:prstDash val="solid"/>
                    </a:lnT>
                    <a:lnB w="9525" cap="flat" cmpd="sng" algn="ctr">
                      <a:solidFill>
                        <a:srgbClr val="C6CCBD"/>
                      </a:solidFill>
                      <a:prstDash val="solid"/>
                      <a:round/>
                      <a:headEnd type="none" w="med" len="med"/>
                      <a:tailEnd type="none" w="med" len="med"/>
                    </a:lnB>
                  </a:tcPr>
                </a:tc>
                <a:tc>
                  <a:txBody>
                    <a:bodyPr/>
                    <a:lstStyle/>
                    <a:p>
                      <a:pPr marL="76200" marR="89535">
                        <a:lnSpc>
                          <a:spcPct val="149500"/>
                        </a:lnSpc>
                        <a:spcBef>
                          <a:spcPts val="615"/>
                        </a:spcBef>
                      </a:pPr>
                      <a:r>
                        <a:rPr sz="1400" dirty="0">
                          <a:latin typeface="Verdana"/>
                          <a:cs typeface="Verdana"/>
                        </a:rPr>
                        <a:t>It</a:t>
                      </a:r>
                      <a:r>
                        <a:rPr sz="1400" spc="-15" dirty="0">
                          <a:latin typeface="Verdana"/>
                          <a:cs typeface="Verdana"/>
                        </a:rPr>
                        <a:t> </a:t>
                      </a:r>
                      <a:r>
                        <a:rPr sz="1400" dirty="0">
                          <a:latin typeface="Verdana"/>
                          <a:cs typeface="Verdana"/>
                        </a:rPr>
                        <a:t>is</a:t>
                      </a:r>
                      <a:r>
                        <a:rPr sz="1400" spc="-20" dirty="0">
                          <a:latin typeface="Verdana"/>
                          <a:cs typeface="Verdana"/>
                        </a:rPr>
                        <a:t> </a:t>
                      </a:r>
                      <a:r>
                        <a:rPr sz="1400" dirty="0">
                          <a:latin typeface="Verdana"/>
                          <a:cs typeface="Verdana"/>
                        </a:rPr>
                        <a:t>used</a:t>
                      </a:r>
                      <a:r>
                        <a:rPr sz="1400" spc="-20" dirty="0">
                          <a:latin typeface="Verdana"/>
                          <a:cs typeface="Verdana"/>
                        </a:rPr>
                        <a:t> </a:t>
                      </a:r>
                      <a:r>
                        <a:rPr sz="1400" dirty="0">
                          <a:latin typeface="Verdana"/>
                          <a:cs typeface="Verdana"/>
                        </a:rPr>
                        <a:t>to</a:t>
                      </a:r>
                      <a:r>
                        <a:rPr sz="1400" spc="-20" dirty="0">
                          <a:latin typeface="Verdana"/>
                          <a:cs typeface="Verdana"/>
                        </a:rPr>
                        <a:t> </a:t>
                      </a:r>
                      <a:r>
                        <a:rPr sz="1400" dirty="0">
                          <a:latin typeface="Verdana"/>
                          <a:cs typeface="Verdana"/>
                        </a:rPr>
                        <a:t>delete</a:t>
                      </a:r>
                      <a:r>
                        <a:rPr sz="1400" spc="-15" dirty="0">
                          <a:latin typeface="Verdana"/>
                          <a:cs typeface="Verdana"/>
                        </a:rPr>
                        <a:t> </a:t>
                      </a:r>
                      <a:r>
                        <a:rPr sz="1400" dirty="0">
                          <a:latin typeface="Verdana"/>
                          <a:cs typeface="Verdana"/>
                        </a:rPr>
                        <a:t>an</a:t>
                      </a:r>
                      <a:r>
                        <a:rPr sz="1400" spc="-20" dirty="0">
                          <a:latin typeface="Verdana"/>
                          <a:cs typeface="Verdana"/>
                        </a:rPr>
                        <a:t> </a:t>
                      </a:r>
                      <a:r>
                        <a:rPr sz="1400" dirty="0">
                          <a:latin typeface="Verdana"/>
                          <a:cs typeface="Verdana"/>
                        </a:rPr>
                        <a:t>element</a:t>
                      </a:r>
                      <a:r>
                        <a:rPr sz="1400" spc="-10" dirty="0">
                          <a:latin typeface="Verdana"/>
                          <a:cs typeface="Verdana"/>
                        </a:rPr>
                        <a:t> </a:t>
                      </a:r>
                      <a:r>
                        <a:rPr sz="1400" dirty="0">
                          <a:latin typeface="Verdana"/>
                          <a:cs typeface="Verdana"/>
                        </a:rPr>
                        <a:t>from</a:t>
                      </a:r>
                      <a:r>
                        <a:rPr sz="1400" spc="-5" dirty="0">
                          <a:latin typeface="Verdana"/>
                          <a:cs typeface="Verdana"/>
                        </a:rPr>
                        <a:t> </a:t>
                      </a:r>
                      <a:r>
                        <a:rPr sz="1400" spc="-25" dirty="0">
                          <a:latin typeface="Verdana"/>
                          <a:cs typeface="Verdana"/>
                        </a:rPr>
                        <a:t>the </a:t>
                      </a:r>
                      <a:r>
                        <a:rPr sz="1400" spc="-10" dirty="0">
                          <a:latin typeface="Verdana"/>
                          <a:cs typeface="Verdana"/>
                        </a:rPr>
                        <a:t>collection.</a:t>
                      </a:r>
                      <a:endParaRPr sz="1400" dirty="0">
                        <a:latin typeface="Verdana"/>
                        <a:cs typeface="Verdana"/>
                      </a:endParaRPr>
                    </a:p>
                  </a:txBody>
                  <a:tcPr marL="0" marR="0" marT="78105" marB="0">
                    <a:lnL w="9525">
                      <a:solidFill>
                        <a:srgbClr val="C6CCBD"/>
                      </a:solidFill>
                      <a:prstDash val="solid"/>
                    </a:lnL>
                    <a:lnR w="9525">
                      <a:solidFill>
                        <a:srgbClr val="C6CCBD"/>
                      </a:solidFill>
                      <a:prstDash val="solid"/>
                    </a:lnR>
                    <a:lnT w="9525">
                      <a:solidFill>
                        <a:srgbClr val="C6CCBD"/>
                      </a:solidFill>
                      <a:prstDash val="solid"/>
                    </a:lnT>
                    <a:lnB w="9525" cap="flat" cmpd="sng" algn="ctr">
                      <a:solidFill>
                        <a:srgbClr val="C6CCBD"/>
                      </a:solidFill>
                      <a:prstDash val="solid"/>
                      <a:round/>
                      <a:headEnd type="none" w="med" len="med"/>
                      <a:tailEnd type="none" w="med" len="med"/>
                    </a:lnB>
                  </a:tcPr>
                </a:tc>
              </a:tr>
              <a:tr h="638175">
                <a:tc>
                  <a:txBody>
                    <a:bodyPr/>
                    <a:lstStyle/>
                    <a:p>
                      <a:pPr>
                        <a:lnSpc>
                          <a:spcPct val="100000"/>
                        </a:lnSpc>
                        <a:spcBef>
                          <a:spcPts val="35"/>
                        </a:spcBef>
                      </a:pPr>
                      <a:endParaRPr sz="1600" dirty="0">
                        <a:latin typeface="Times New Roman"/>
                        <a:cs typeface="Times New Roman"/>
                      </a:endParaRPr>
                    </a:p>
                    <a:p>
                      <a:pPr marL="76200">
                        <a:lnSpc>
                          <a:spcPct val="100000"/>
                        </a:lnSpc>
                      </a:pPr>
                      <a:r>
                        <a:rPr sz="1600" spc="-50" dirty="0">
                          <a:latin typeface="Verdana"/>
                          <a:cs typeface="Verdana"/>
                        </a:rPr>
                        <a:t>4</a:t>
                      </a:r>
                      <a:endParaRPr sz="1600" dirty="0">
                        <a:latin typeface="Verdana"/>
                        <a:cs typeface="Verdana"/>
                      </a:endParaRPr>
                    </a:p>
                  </a:txBody>
                  <a:tcPr marL="0" marR="0" marT="2851" marB="0">
                    <a:lnL w="9525">
                      <a:solidFill>
                        <a:srgbClr val="C6CCBD"/>
                      </a:solidFill>
                      <a:prstDash val="solid"/>
                    </a:lnL>
                    <a:lnR w="9525" cap="flat" cmpd="sng" algn="ctr">
                      <a:solidFill>
                        <a:srgbClr val="C6CCBD"/>
                      </a:solidFill>
                      <a:prstDash val="solid"/>
                      <a:round/>
                      <a:headEnd type="none" w="med" len="med"/>
                      <a:tailEnd type="none" w="med" len="med"/>
                    </a:lnR>
                    <a:lnT w="9525">
                      <a:solidFill>
                        <a:srgbClr val="C6CCBD"/>
                      </a:solidFill>
                      <a:prstDash val="solid"/>
                    </a:lnT>
                    <a:lnB w="9525" cap="flat" cmpd="sng" algn="ctr">
                      <a:solidFill>
                        <a:srgbClr val="C6CCBD"/>
                      </a:solidFill>
                      <a:prstDash val="solid"/>
                      <a:round/>
                      <a:headEnd type="none" w="med" len="med"/>
                      <a:tailEnd type="none" w="med" len="med"/>
                    </a:lnB>
                  </a:tcPr>
                </a:tc>
                <a:tc>
                  <a:txBody>
                    <a:bodyPr/>
                    <a:lstStyle/>
                    <a:p>
                      <a:pPr marL="75565" marR="326390">
                        <a:lnSpc>
                          <a:spcPct val="149500"/>
                        </a:lnSpc>
                        <a:spcBef>
                          <a:spcPts val="620"/>
                        </a:spcBef>
                      </a:pPr>
                      <a:r>
                        <a:rPr sz="1400" spc="-10" dirty="0">
                          <a:latin typeface="Verdana"/>
                          <a:cs typeface="Verdana"/>
                        </a:rPr>
                        <a:t>public booleanremoveAll(Collection&lt;?&gt;</a:t>
                      </a:r>
                      <a:r>
                        <a:rPr sz="1400" spc="145" dirty="0">
                          <a:latin typeface="Verdana"/>
                          <a:cs typeface="Verdana"/>
                        </a:rPr>
                        <a:t> </a:t>
                      </a:r>
                      <a:r>
                        <a:rPr sz="1400" spc="-25" dirty="0">
                          <a:latin typeface="Verdana"/>
                          <a:cs typeface="Verdana"/>
                        </a:rPr>
                        <a:t>c)</a:t>
                      </a:r>
                      <a:endParaRPr sz="1400" dirty="0">
                        <a:latin typeface="Verdana"/>
                        <a:cs typeface="Verdana"/>
                      </a:endParaRPr>
                    </a:p>
                  </a:txBody>
                  <a:tcPr marL="0" marR="0" marT="50498" marB="0">
                    <a:lnL w="9525" cap="flat" cmpd="sng" algn="ctr">
                      <a:solidFill>
                        <a:srgbClr val="C6CCBD"/>
                      </a:solidFill>
                      <a:prstDash val="solid"/>
                      <a:round/>
                      <a:headEnd type="none" w="med" len="med"/>
                      <a:tailEnd type="none" w="med" len="med"/>
                    </a:lnL>
                    <a:lnR w="9525" cap="flat" cmpd="sng" algn="ctr">
                      <a:solidFill>
                        <a:srgbClr val="C6CCBD"/>
                      </a:solidFill>
                      <a:prstDash val="solid"/>
                      <a:round/>
                      <a:headEnd type="none" w="med" len="med"/>
                      <a:tailEnd type="none" w="med" len="med"/>
                    </a:lnR>
                    <a:lnT w="9525">
                      <a:solidFill>
                        <a:srgbClr val="C6CCBD"/>
                      </a:solidFill>
                      <a:prstDash val="solid"/>
                    </a:lnT>
                    <a:lnB w="9525" cap="flat" cmpd="sng" algn="ctr">
                      <a:solidFill>
                        <a:srgbClr val="C6CCBD"/>
                      </a:solidFill>
                      <a:prstDash val="solid"/>
                      <a:round/>
                      <a:headEnd type="none" w="med" len="med"/>
                      <a:tailEnd type="none" w="med" len="med"/>
                    </a:lnB>
                  </a:tcPr>
                </a:tc>
                <a:tc>
                  <a:txBody>
                    <a:bodyPr/>
                    <a:lstStyle/>
                    <a:p>
                      <a:pPr marL="76200" marR="218440">
                        <a:lnSpc>
                          <a:spcPct val="149000"/>
                        </a:lnSpc>
                        <a:spcBef>
                          <a:spcPts val="625"/>
                        </a:spcBef>
                      </a:pPr>
                      <a:r>
                        <a:rPr sz="1400" dirty="0">
                          <a:latin typeface="Verdana"/>
                          <a:cs typeface="Verdana"/>
                        </a:rPr>
                        <a:t>It</a:t>
                      </a:r>
                      <a:r>
                        <a:rPr sz="1400" spc="-10" dirty="0">
                          <a:latin typeface="Verdana"/>
                          <a:cs typeface="Verdana"/>
                        </a:rPr>
                        <a:t> </a:t>
                      </a:r>
                      <a:r>
                        <a:rPr sz="1400" dirty="0">
                          <a:latin typeface="Verdana"/>
                          <a:cs typeface="Verdana"/>
                        </a:rPr>
                        <a:t>is</a:t>
                      </a:r>
                      <a:r>
                        <a:rPr sz="1400" spc="-15" dirty="0">
                          <a:latin typeface="Verdana"/>
                          <a:cs typeface="Verdana"/>
                        </a:rPr>
                        <a:t> </a:t>
                      </a:r>
                      <a:r>
                        <a:rPr sz="1400" dirty="0">
                          <a:latin typeface="Verdana"/>
                          <a:cs typeface="Verdana"/>
                        </a:rPr>
                        <a:t>used</a:t>
                      </a:r>
                      <a:r>
                        <a:rPr sz="1400" spc="-20" dirty="0">
                          <a:latin typeface="Verdana"/>
                          <a:cs typeface="Verdana"/>
                        </a:rPr>
                        <a:t> </a:t>
                      </a:r>
                      <a:r>
                        <a:rPr sz="1400" dirty="0">
                          <a:latin typeface="Verdana"/>
                          <a:cs typeface="Verdana"/>
                        </a:rPr>
                        <a:t>to</a:t>
                      </a:r>
                      <a:r>
                        <a:rPr sz="1400" spc="-10" dirty="0">
                          <a:latin typeface="Verdana"/>
                          <a:cs typeface="Verdana"/>
                        </a:rPr>
                        <a:t> </a:t>
                      </a:r>
                      <a:r>
                        <a:rPr sz="1400" dirty="0">
                          <a:latin typeface="Verdana"/>
                          <a:cs typeface="Verdana"/>
                        </a:rPr>
                        <a:t>delete</a:t>
                      </a:r>
                      <a:r>
                        <a:rPr sz="1400" spc="-15" dirty="0">
                          <a:latin typeface="Verdana"/>
                          <a:cs typeface="Verdana"/>
                        </a:rPr>
                        <a:t> </a:t>
                      </a:r>
                      <a:r>
                        <a:rPr sz="1400" dirty="0">
                          <a:latin typeface="Verdana"/>
                          <a:cs typeface="Verdana"/>
                        </a:rPr>
                        <a:t>all</a:t>
                      </a:r>
                      <a:r>
                        <a:rPr sz="1400" spc="-15" dirty="0">
                          <a:latin typeface="Verdana"/>
                          <a:cs typeface="Verdana"/>
                        </a:rPr>
                        <a:t> </a:t>
                      </a:r>
                      <a:r>
                        <a:rPr sz="1400" dirty="0">
                          <a:latin typeface="Verdana"/>
                          <a:cs typeface="Verdana"/>
                        </a:rPr>
                        <a:t>the</a:t>
                      </a:r>
                      <a:r>
                        <a:rPr sz="1400" spc="-15" dirty="0">
                          <a:latin typeface="Verdana"/>
                          <a:cs typeface="Verdana"/>
                        </a:rPr>
                        <a:t> </a:t>
                      </a:r>
                      <a:r>
                        <a:rPr sz="1400" dirty="0">
                          <a:latin typeface="Verdana"/>
                          <a:cs typeface="Verdana"/>
                        </a:rPr>
                        <a:t>elements</a:t>
                      </a:r>
                      <a:r>
                        <a:rPr sz="1400" spc="-15" dirty="0">
                          <a:latin typeface="Verdana"/>
                          <a:cs typeface="Verdana"/>
                        </a:rPr>
                        <a:t> </a:t>
                      </a:r>
                      <a:r>
                        <a:rPr sz="1400" spc="-25" dirty="0">
                          <a:latin typeface="Verdana"/>
                          <a:cs typeface="Verdana"/>
                        </a:rPr>
                        <a:t>of </a:t>
                      </a:r>
                      <a:r>
                        <a:rPr sz="1400" dirty="0">
                          <a:latin typeface="Verdana"/>
                          <a:cs typeface="Verdana"/>
                        </a:rPr>
                        <a:t>the</a:t>
                      </a:r>
                      <a:r>
                        <a:rPr sz="1400" spc="-40" dirty="0">
                          <a:latin typeface="Verdana"/>
                          <a:cs typeface="Verdana"/>
                        </a:rPr>
                        <a:t> </a:t>
                      </a:r>
                      <a:r>
                        <a:rPr sz="1400" dirty="0">
                          <a:latin typeface="Verdana"/>
                          <a:cs typeface="Verdana"/>
                        </a:rPr>
                        <a:t>specified</a:t>
                      </a:r>
                      <a:r>
                        <a:rPr sz="1400" spc="-30" dirty="0">
                          <a:latin typeface="Verdana"/>
                          <a:cs typeface="Verdana"/>
                        </a:rPr>
                        <a:t> </a:t>
                      </a:r>
                      <a:r>
                        <a:rPr sz="1400" dirty="0">
                          <a:latin typeface="Verdana"/>
                          <a:cs typeface="Verdana"/>
                        </a:rPr>
                        <a:t>collection</a:t>
                      </a:r>
                      <a:r>
                        <a:rPr sz="1400" spc="-30" dirty="0">
                          <a:latin typeface="Verdana"/>
                          <a:cs typeface="Verdana"/>
                        </a:rPr>
                        <a:t> </a:t>
                      </a:r>
                      <a:r>
                        <a:rPr sz="1400" dirty="0">
                          <a:latin typeface="Verdana"/>
                          <a:cs typeface="Verdana"/>
                        </a:rPr>
                        <a:t>from</a:t>
                      </a:r>
                      <a:r>
                        <a:rPr sz="1400" spc="-30" dirty="0">
                          <a:latin typeface="Verdana"/>
                          <a:cs typeface="Verdana"/>
                        </a:rPr>
                        <a:t> </a:t>
                      </a:r>
                      <a:r>
                        <a:rPr sz="1400" spc="-25" dirty="0">
                          <a:latin typeface="Verdana"/>
                          <a:cs typeface="Verdana"/>
                        </a:rPr>
                        <a:t>the </a:t>
                      </a:r>
                      <a:r>
                        <a:rPr sz="1400" dirty="0">
                          <a:latin typeface="Verdana"/>
                          <a:cs typeface="Verdana"/>
                        </a:rPr>
                        <a:t>invoking</a:t>
                      </a:r>
                      <a:r>
                        <a:rPr sz="1400" spc="-40" dirty="0">
                          <a:latin typeface="Verdana"/>
                          <a:cs typeface="Verdana"/>
                        </a:rPr>
                        <a:t> </a:t>
                      </a:r>
                      <a:r>
                        <a:rPr sz="1400" spc="-10" dirty="0">
                          <a:latin typeface="Verdana"/>
                          <a:cs typeface="Verdana"/>
                        </a:rPr>
                        <a:t>collection.</a:t>
                      </a:r>
                      <a:endParaRPr sz="1400">
                        <a:latin typeface="Verdana"/>
                        <a:cs typeface="Verdana"/>
                      </a:endParaRPr>
                    </a:p>
                  </a:txBody>
                  <a:tcPr marL="0" marR="0" marT="50906" marB="0">
                    <a:lnL w="9525" cap="flat" cmpd="sng" algn="ctr">
                      <a:solidFill>
                        <a:srgbClr val="C6CCBD"/>
                      </a:solidFill>
                      <a:prstDash val="solid"/>
                      <a:round/>
                      <a:headEnd type="none" w="med" len="med"/>
                      <a:tailEnd type="none" w="med" len="med"/>
                    </a:lnL>
                    <a:lnR w="9525">
                      <a:solidFill>
                        <a:srgbClr val="C6CCBD"/>
                      </a:solidFill>
                      <a:prstDash val="solid"/>
                    </a:lnR>
                    <a:lnT w="9525">
                      <a:solidFill>
                        <a:srgbClr val="C6CCBD"/>
                      </a:solidFill>
                      <a:prstDash val="solid"/>
                    </a:lnT>
                    <a:lnB w="9525" cap="flat" cmpd="sng" algn="ctr">
                      <a:solidFill>
                        <a:srgbClr val="C6CCBD"/>
                      </a:solidFill>
                      <a:prstDash val="solid"/>
                      <a:round/>
                      <a:headEnd type="none" w="med" len="med"/>
                      <a:tailEnd type="none" w="med" len="med"/>
                    </a:lnB>
                  </a:tcPr>
                </a:tc>
              </a:tr>
              <a:tr h="638175">
                <a:tc>
                  <a:txBody>
                    <a:bodyPr/>
                    <a:lstStyle/>
                    <a:p>
                      <a:pPr>
                        <a:lnSpc>
                          <a:spcPct val="100000"/>
                        </a:lnSpc>
                        <a:spcBef>
                          <a:spcPts val="30"/>
                        </a:spcBef>
                      </a:pPr>
                      <a:endParaRPr sz="1600">
                        <a:latin typeface="Times New Roman"/>
                        <a:cs typeface="Times New Roman"/>
                      </a:endParaRPr>
                    </a:p>
                    <a:p>
                      <a:pPr marL="76200">
                        <a:lnSpc>
                          <a:spcPct val="100000"/>
                        </a:lnSpc>
                        <a:spcBef>
                          <a:spcPts val="5"/>
                        </a:spcBef>
                      </a:pPr>
                      <a:r>
                        <a:rPr sz="1600" spc="-50" dirty="0">
                          <a:latin typeface="Verdana"/>
                          <a:cs typeface="Verdana"/>
                        </a:rPr>
                        <a:t>5</a:t>
                      </a:r>
                      <a:endParaRPr sz="1600">
                        <a:latin typeface="Verdana"/>
                        <a:cs typeface="Verdana"/>
                      </a:endParaRPr>
                    </a:p>
                  </a:txBody>
                  <a:tcPr marL="0" marR="0" marT="2443" marB="0">
                    <a:lnL w="9525">
                      <a:solidFill>
                        <a:srgbClr val="C6CCBD"/>
                      </a:solidFill>
                      <a:prstDash val="solid"/>
                    </a:lnL>
                    <a:lnR w="9525" cap="flat" cmpd="sng" algn="ctr">
                      <a:solidFill>
                        <a:srgbClr val="C6CCBD"/>
                      </a:solidFill>
                      <a:prstDash val="solid"/>
                      <a:round/>
                      <a:headEnd type="none" w="med" len="med"/>
                      <a:tailEnd type="none" w="med" len="med"/>
                    </a:lnR>
                    <a:lnT w="9525">
                      <a:solidFill>
                        <a:srgbClr val="C6CCBD"/>
                      </a:solidFill>
                      <a:prstDash val="solid"/>
                    </a:lnT>
                    <a:lnB w="9525" cap="flat" cmpd="sng" algn="ctr">
                      <a:solidFill>
                        <a:srgbClr val="C6CCBD"/>
                      </a:solidFill>
                      <a:prstDash val="solid"/>
                      <a:round/>
                      <a:headEnd type="none" w="med" len="med"/>
                      <a:tailEnd type="none" w="med" len="med"/>
                    </a:lnB>
                  </a:tcPr>
                </a:tc>
                <a:tc>
                  <a:txBody>
                    <a:bodyPr/>
                    <a:lstStyle/>
                    <a:p>
                      <a:pPr marL="75565" marR="196850">
                        <a:lnSpc>
                          <a:spcPct val="149500"/>
                        </a:lnSpc>
                        <a:spcBef>
                          <a:spcPts val="615"/>
                        </a:spcBef>
                      </a:pPr>
                      <a:r>
                        <a:rPr sz="1400" dirty="0">
                          <a:latin typeface="Verdana"/>
                          <a:cs typeface="Verdana"/>
                        </a:rPr>
                        <a:t>default</a:t>
                      </a:r>
                      <a:r>
                        <a:rPr sz="1400" spc="-30" dirty="0">
                          <a:latin typeface="Verdana"/>
                          <a:cs typeface="Verdana"/>
                        </a:rPr>
                        <a:t> </a:t>
                      </a:r>
                      <a:r>
                        <a:rPr sz="1400" spc="-10" dirty="0">
                          <a:latin typeface="Verdana"/>
                          <a:cs typeface="Verdana"/>
                        </a:rPr>
                        <a:t>booleanremoveIf(Predicate&lt;? </a:t>
                      </a:r>
                      <a:r>
                        <a:rPr sz="1400" dirty="0">
                          <a:latin typeface="Verdana"/>
                          <a:cs typeface="Verdana"/>
                        </a:rPr>
                        <a:t>super</a:t>
                      </a:r>
                      <a:r>
                        <a:rPr sz="1400" spc="-15" dirty="0">
                          <a:latin typeface="Verdana"/>
                          <a:cs typeface="Verdana"/>
                        </a:rPr>
                        <a:t> </a:t>
                      </a:r>
                      <a:r>
                        <a:rPr sz="1400" dirty="0">
                          <a:latin typeface="Verdana"/>
                          <a:cs typeface="Verdana"/>
                        </a:rPr>
                        <a:t>E&gt;</a:t>
                      </a:r>
                      <a:r>
                        <a:rPr sz="1400" spc="-15" dirty="0">
                          <a:latin typeface="Verdana"/>
                          <a:cs typeface="Verdana"/>
                        </a:rPr>
                        <a:t> </a:t>
                      </a:r>
                      <a:r>
                        <a:rPr sz="1400" spc="-10" dirty="0">
                          <a:latin typeface="Verdana"/>
                          <a:cs typeface="Verdana"/>
                        </a:rPr>
                        <a:t>filter)</a:t>
                      </a:r>
                      <a:endParaRPr sz="1400" dirty="0">
                        <a:latin typeface="Verdana"/>
                        <a:cs typeface="Verdana"/>
                      </a:endParaRPr>
                    </a:p>
                  </a:txBody>
                  <a:tcPr marL="0" marR="0" marT="50091" marB="0">
                    <a:lnL w="9525" cap="flat" cmpd="sng" algn="ctr">
                      <a:solidFill>
                        <a:srgbClr val="C6CCBD"/>
                      </a:solidFill>
                      <a:prstDash val="solid"/>
                      <a:round/>
                      <a:headEnd type="none" w="med" len="med"/>
                      <a:tailEnd type="none" w="med" len="med"/>
                    </a:lnL>
                    <a:lnR w="9525" cap="flat" cmpd="sng" algn="ctr">
                      <a:solidFill>
                        <a:srgbClr val="C6CCBD"/>
                      </a:solidFill>
                      <a:prstDash val="solid"/>
                      <a:round/>
                      <a:headEnd type="none" w="med" len="med"/>
                      <a:tailEnd type="none" w="med" len="med"/>
                    </a:lnR>
                    <a:lnT w="9525">
                      <a:solidFill>
                        <a:srgbClr val="C6CCBD"/>
                      </a:solidFill>
                      <a:prstDash val="solid"/>
                    </a:lnT>
                    <a:lnB w="9525" cap="flat" cmpd="sng" algn="ctr">
                      <a:solidFill>
                        <a:srgbClr val="C6CCBD"/>
                      </a:solidFill>
                      <a:prstDash val="solid"/>
                      <a:round/>
                      <a:headEnd type="none" w="med" len="med"/>
                      <a:tailEnd type="none" w="med" len="med"/>
                    </a:lnB>
                  </a:tcPr>
                </a:tc>
                <a:tc>
                  <a:txBody>
                    <a:bodyPr/>
                    <a:lstStyle/>
                    <a:p>
                      <a:pPr marL="76200" marR="196215" algn="just">
                        <a:lnSpc>
                          <a:spcPct val="149000"/>
                        </a:lnSpc>
                        <a:spcBef>
                          <a:spcPts val="625"/>
                        </a:spcBef>
                      </a:pPr>
                      <a:r>
                        <a:rPr sz="1400" dirty="0">
                          <a:latin typeface="Verdana"/>
                          <a:cs typeface="Verdana"/>
                        </a:rPr>
                        <a:t>It</a:t>
                      </a:r>
                      <a:r>
                        <a:rPr sz="1400" spc="-10" dirty="0">
                          <a:latin typeface="Verdana"/>
                          <a:cs typeface="Verdana"/>
                        </a:rPr>
                        <a:t> </a:t>
                      </a:r>
                      <a:r>
                        <a:rPr sz="1400" dirty="0">
                          <a:latin typeface="Verdana"/>
                          <a:cs typeface="Verdana"/>
                        </a:rPr>
                        <a:t>is</a:t>
                      </a:r>
                      <a:r>
                        <a:rPr sz="1400" spc="-15" dirty="0">
                          <a:latin typeface="Verdana"/>
                          <a:cs typeface="Verdana"/>
                        </a:rPr>
                        <a:t> </a:t>
                      </a:r>
                      <a:r>
                        <a:rPr sz="1400" dirty="0">
                          <a:latin typeface="Verdana"/>
                          <a:cs typeface="Verdana"/>
                        </a:rPr>
                        <a:t>used</a:t>
                      </a:r>
                      <a:r>
                        <a:rPr sz="1400" spc="-20" dirty="0">
                          <a:latin typeface="Verdana"/>
                          <a:cs typeface="Verdana"/>
                        </a:rPr>
                        <a:t> </a:t>
                      </a:r>
                      <a:r>
                        <a:rPr sz="1400" dirty="0">
                          <a:latin typeface="Verdana"/>
                          <a:cs typeface="Verdana"/>
                        </a:rPr>
                        <a:t>to</a:t>
                      </a:r>
                      <a:r>
                        <a:rPr sz="1400" spc="-10" dirty="0">
                          <a:latin typeface="Verdana"/>
                          <a:cs typeface="Verdana"/>
                        </a:rPr>
                        <a:t> </a:t>
                      </a:r>
                      <a:r>
                        <a:rPr sz="1400" dirty="0">
                          <a:latin typeface="Verdana"/>
                          <a:cs typeface="Verdana"/>
                        </a:rPr>
                        <a:t>delete</a:t>
                      </a:r>
                      <a:r>
                        <a:rPr sz="1400" spc="-15" dirty="0">
                          <a:latin typeface="Verdana"/>
                          <a:cs typeface="Verdana"/>
                        </a:rPr>
                        <a:t> </a:t>
                      </a:r>
                      <a:r>
                        <a:rPr sz="1400" dirty="0">
                          <a:latin typeface="Verdana"/>
                          <a:cs typeface="Verdana"/>
                        </a:rPr>
                        <a:t>all</a:t>
                      </a:r>
                      <a:r>
                        <a:rPr sz="1400" spc="-15" dirty="0">
                          <a:latin typeface="Verdana"/>
                          <a:cs typeface="Verdana"/>
                        </a:rPr>
                        <a:t> </a:t>
                      </a:r>
                      <a:r>
                        <a:rPr sz="1400" dirty="0">
                          <a:latin typeface="Verdana"/>
                          <a:cs typeface="Verdana"/>
                        </a:rPr>
                        <a:t>the</a:t>
                      </a:r>
                      <a:r>
                        <a:rPr sz="1400" spc="-15" dirty="0">
                          <a:latin typeface="Verdana"/>
                          <a:cs typeface="Verdana"/>
                        </a:rPr>
                        <a:t> </a:t>
                      </a:r>
                      <a:r>
                        <a:rPr sz="1400" dirty="0">
                          <a:latin typeface="Verdana"/>
                          <a:cs typeface="Verdana"/>
                        </a:rPr>
                        <a:t>elements</a:t>
                      </a:r>
                      <a:r>
                        <a:rPr sz="1400" spc="-15" dirty="0">
                          <a:latin typeface="Verdana"/>
                          <a:cs typeface="Verdana"/>
                        </a:rPr>
                        <a:t> </a:t>
                      </a:r>
                      <a:r>
                        <a:rPr sz="1400" spc="-25" dirty="0">
                          <a:latin typeface="Verdana"/>
                          <a:cs typeface="Verdana"/>
                        </a:rPr>
                        <a:t>of </a:t>
                      </a:r>
                      <a:r>
                        <a:rPr sz="1400" dirty="0">
                          <a:latin typeface="Verdana"/>
                          <a:cs typeface="Verdana"/>
                        </a:rPr>
                        <a:t>the</a:t>
                      </a:r>
                      <a:r>
                        <a:rPr sz="1400" spc="-30" dirty="0">
                          <a:latin typeface="Verdana"/>
                          <a:cs typeface="Verdana"/>
                        </a:rPr>
                        <a:t> </a:t>
                      </a:r>
                      <a:r>
                        <a:rPr sz="1400" dirty="0">
                          <a:latin typeface="Verdana"/>
                          <a:cs typeface="Verdana"/>
                        </a:rPr>
                        <a:t>collection</a:t>
                      </a:r>
                      <a:r>
                        <a:rPr sz="1400" spc="-25" dirty="0">
                          <a:latin typeface="Verdana"/>
                          <a:cs typeface="Verdana"/>
                        </a:rPr>
                        <a:t> </a:t>
                      </a:r>
                      <a:r>
                        <a:rPr sz="1400" dirty="0">
                          <a:latin typeface="Verdana"/>
                          <a:cs typeface="Verdana"/>
                        </a:rPr>
                        <a:t>that</a:t>
                      </a:r>
                      <a:r>
                        <a:rPr sz="1400" spc="-20" dirty="0">
                          <a:latin typeface="Verdana"/>
                          <a:cs typeface="Verdana"/>
                        </a:rPr>
                        <a:t> </a:t>
                      </a:r>
                      <a:r>
                        <a:rPr sz="1400" dirty="0">
                          <a:latin typeface="Verdana"/>
                          <a:cs typeface="Verdana"/>
                        </a:rPr>
                        <a:t>satisfy</a:t>
                      </a:r>
                      <a:r>
                        <a:rPr sz="1400" spc="-25" dirty="0">
                          <a:latin typeface="Verdana"/>
                          <a:cs typeface="Verdana"/>
                        </a:rPr>
                        <a:t> </a:t>
                      </a:r>
                      <a:r>
                        <a:rPr sz="1400" dirty="0">
                          <a:latin typeface="Verdana"/>
                          <a:cs typeface="Verdana"/>
                        </a:rPr>
                        <a:t>the</a:t>
                      </a:r>
                      <a:r>
                        <a:rPr sz="1400" spc="-30" dirty="0">
                          <a:latin typeface="Verdana"/>
                          <a:cs typeface="Verdana"/>
                        </a:rPr>
                        <a:t> </a:t>
                      </a:r>
                      <a:r>
                        <a:rPr sz="1400" spc="-10" dirty="0">
                          <a:latin typeface="Verdana"/>
                          <a:cs typeface="Verdana"/>
                        </a:rPr>
                        <a:t>specified predicate.</a:t>
                      </a:r>
                      <a:endParaRPr sz="1400">
                        <a:latin typeface="Verdana"/>
                        <a:cs typeface="Verdana"/>
                      </a:endParaRPr>
                    </a:p>
                  </a:txBody>
                  <a:tcPr marL="0" marR="0" marT="50906" marB="0">
                    <a:lnL w="9525" cap="flat" cmpd="sng" algn="ctr">
                      <a:solidFill>
                        <a:srgbClr val="C6CCBD"/>
                      </a:solidFill>
                      <a:prstDash val="solid"/>
                      <a:round/>
                      <a:headEnd type="none" w="med" len="med"/>
                      <a:tailEnd type="none" w="med" len="med"/>
                    </a:lnL>
                    <a:lnR w="9525">
                      <a:solidFill>
                        <a:srgbClr val="C6CCBD"/>
                      </a:solidFill>
                      <a:prstDash val="solid"/>
                    </a:lnR>
                    <a:lnT w="9525">
                      <a:solidFill>
                        <a:srgbClr val="C6CCBD"/>
                      </a:solidFill>
                      <a:prstDash val="solid"/>
                    </a:lnT>
                    <a:lnB w="9525" cap="flat" cmpd="sng" algn="ctr">
                      <a:solidFill>
                        <a:srgbClr val="C6CCBD"/>
                      </a:solidFill>
                      <a:prstDash val="solid"/>
                      <a:round/>
                      <a:headEnd type="none" w="med" len="med"/>
                      <a:tailEnd type="none" w="med" len="med"/>
                    </a:lnB>
                  </a:tcPr>
                </a:tc>
              </a:tr>
              <a:tr h="638175">
                <a:tc>
                  <a:txBody>
                    <a:bodyPr/>
                    <a:lstStyle/>
                    <a:p>
                      <a:pPr>
                        <a:lnSpc>
                          <a:spcPct val="100000"/>
                        </a:lnSpc>
                        <a:spcBef>
                          <a:spcPts val="30"/>
                        </a:spcBef>
                      </a:pPr>
                      <a:endParaRPr sz="1600">
                        <a:latin typeface="Times New Roman"/>
                        <a:cs typeface="Times New Roman"/>
                      </a:endParaRPr>
                    </a:p>
                    <a:p>
                      <a:pPr marL="76200">
                        <a:lnSpc>
                          <a:spcPct val="100000"/>
                        </a:lnSpc>
                        <a:spcBef>
                          <a:spcPts val="5"/>
                        </a:spcBef>
                      </a:pPr>
                      <a:r>
                        <a:rPr sz="1600" spc="-50" dirty="0">
                          <a:latin typeface="Verdana"/>
                          <a:cs typeface="Verdana"/>
                        </a:rPr>
                        <a:t>6</a:t>
                      </a:r>
                      <a:endParaRPr sz="1600">
                        <a:latin typeface="Verdana"/>
                        <a:cs typeface="Verdana"/>
                      </a:endParaRPr>
                    </a:p>
                  </a:txBody>
                  <a:tcPr marL="0" marR="0" marT="2443" marB="0">
                    <a:lnL w="9525">
                      <a:solidFill>
                        <a:srgbClr val="C6CCBD"/>
                      </a:solidFill>
                      <a:prstDash val="solid"/>
                    </a:lnL>
                    <a:lnR w="9525" cap="flat" cmpd="sng" algn="ctr">
                      <a:solidFill>
                        <a:srgbClr val="C6CCBD"/>
                      </a:solidFill>
                      <a:prstDash val="solid"/>
                      <a:round/>
                      <a:headEnd type="none" w="med" len="med"/>
                      <a:tailEnd type="none" w="med" len="med"/>
                    </a:lnR>
                    <a:lnT w="9525">
                      <a:solidFill>
                        <a:srgbClr val="C6CCBD"/>
                      </a:solidFill>
                      <a:prstDash val="solid"/>
                    </a:lnT>
                    <a:lnB w="9525">
                      <a:solidFill>
                        <a:srgbClr val="C6CCBD"/>
                      </a:solidFill>
                      <a:prstDash val="solid"/>
                    </a:lnB>
                  </a:tcPr>
                </a:tc>
                <a:tc>
                  <a:txBody>
                    <a:bodyPr/>
                    <a:lstStyle/>
                    <a:p>
                      <a:pPr marL="75565" marR="178435">
                        <a:lnSpc>
                          <a:spcPct val="149500"/>
                        </a:lnSpc>
                        <a:spcBef>
                          <a:spcPts val="615"/>
                        </a:spcBef>
                      </a:pPr>
                      <a:r>
                        <a:rPr sz="1400" dirty="0">
                          <a:latin typeface="Verdana"/>
                          <a:cs typeface="Verdana"/>
                        </a:rPr>
                        <a:t>public</a:t>
                      </a:r>
                      <a:r>
                        <a:rPr sz="1400" spc="-10" dirty="0">
                          <a:latin typeface="Verdana"/>
                          <a:cs typeface="Verdana"/>
                        </a:rPr>
                        <a:t> booleanretainAll(Collection&lt;?&gt; </a:t>
                      </a:r>
                      <a:r>
                        <a:rPr sz="1400" spc="-25" dirty="0">
                          <a:latin typeface="Verdana"/>
                          <a:cs typeface="Verdana"/>
                        </a:rPr>
                        <a:t>c)</a:t>
                      </a:r>
                      <a:endParaRPr sz="1400" dirty="0">
                        <a:latin typeface="Verdana"/>
                        <a:cs typeface="Verdana"/>
                      </a:endParaRPr>
                    </a:p>
                  </a:txBody>
                  <a:tcPr marL="0" marR="0" marT="50091" marB="0">
                    <a:lnL w="9525" cap="flat" cmpd="sng" algn="ctr">
                      <a:solidFill>
                        <a:srgbClr val="C6CCBD"/>
                      </a:solidFill>
                      <a:prstDash val="solid"/>
                      <a:round/>
                      <a:headEnd type="none" w="med" len="med"/>
                      <a:tailEnd type="none" w="med" len="med"/>
                    </a:lnL>
                    <a:lnR w="9525" cap="flat" cmpd="sng" algn="ctr">
                      <a:solidFill>
                        <a:srgbClr val="C6CCBD"/>
                      </a:solidFill>
                      <a:prstDash val="solid"/>
                      <a:round/>
                      <a:headEnd type="none" w="med" len="med"/>
                      <a:tailEnd type="none" w="med" len="med"/>
                    </a:lnR>
                    <a:lnT w="9525">
                      <a:solidFill>
                        <a:srgbClr val="C6CCBD"/>
                      </a:solidFill>
                      <a:prstDash val="solid"/>
                    </a:lnT>
                    <a:lnB w="9525">
                      <a:solidFill>
                        <a:srgbClr val="C6CCBD"/>
                      </a:solidFill>
                      <a:prstDash val="solid"/>
                    </a:lnB>
                  </a:tcPr>
                </a:tc>
                <a:tc>
                  <a:txBody>
                    <a:bodyPr/>
                    <a:lstStyle/>
                    <a:p>
                      <a:pPr marL="76200" marR="156845">
                        <a:lnSpc>
                          <a:spcPct val="149200"/>
                        </a:lnSpc>
                        <a:spcBef>
                          <a:spcPts val="620"/>
                        </a:spcBef>
                      </a:pPr>
                      <a:r>
                        <a:rPr sz="1400" dirty="0">
                          <a:latin typeface="Verdana"/>
                          <a:cs typeface="Verdana"/>
                        </a:rPr>
                        <a:t>It</a:t>
                      </a:r>
                      <a:r>
                        <a:rPr sz="1400" spc="-10" dirty="0">
                          <a:latin typeface="Verdana"/>
                          <a:cs typeface="Verdana"/>
                        </a:rPr>
                        <a:t> </a:t>
                      </a:r>
                      <a:r>
                        <a:rPr sz="1400" dirty="0">
                          <a:latin typeface="Verdana"/>
                          <a:cs typeface="Verdana"/>
                        </a:rPr>
                        <a:t>is</a:t>
                      </a:r>
                      <a:r>
                        <a:rPr sz="1400" spc="-15" dirty="0">
                          <a:latin typeface="Verdana"/>
                          <a:cs typeface="Verdana"/>
                        </a:rPr>
                        <a:t> </a:t>
                      </a:r>
                      <a:r>
                        <a:rPr sz="1400" dirty="0">
                          <a:latin typeface="Verdana"/>
                          <a:cs typeface="Verdana"/>
                        </a:rPr>
                        <a:t>used</a:t>
                      </a:r>
                      <a:r>
                        <a:rPr sz="1400" spc="-20" dirty="0">
                          <a:latin typeface="Verdana"/>
                          <a:cs typeface="Verdana"/>
                        </a:rPr>
                        <a:t> </a:t>
                      </a:r>
                      <a:r>
                        <a:rPr sz="1400" dirty="0">
                          <a:latin typeface="Verdana"/>
                          <a:cs typeface="Verdana"/>
                        </a:rPr>
                        <a:t>to</a:t>
                      </a:r>
                      <a:r>
                        <a:rPr sz="1400" spc="-10" dirty="0">
                          <a:latin typeface="Verdana"/>
                          <a:cs typeface="Verdana"/>
                        </a:rPr>
                        <a:t> </a:t>
                      </a:r>
                      <a:r>
                        <a:rPr sz="1400" dirty="0">
                          <a:latin typeface="Verdana"/>
                          <a:cs typeface="Verdana"/>
                        </a:rPr>
                        <a:t>delete</a:t>
                      </a:r>
                      <a:r>
                        <a:rPr sz="1400" spc="-15" dirty="0">
                          <a:latin typeface="Verdana"/>
                          <a:cs typeface="Verdana"/>
                        </a:rPr>
                        <a:t> </a:t>
                      </a:r>
                      <a:r>
                        <a:rPr sz="1400" dirty="0">
                          <a:latin typeface="Verdana"/>
                          <a:cs typeface="Verdana"/>
                        </a:rPr>
                        <a:t>all</a:t>
                      </a:r>
                      <a:r>
                        <a:rPr sz="1400" spc="-15" dirty="0">
                          <a:latin typeface="Verdana"/>
                          <a:cs typeface="Verdana"/>
                        </a:rPr>
                        <a:t> </a:t>
                      </a:r>
                      <a:r>
                        <a:rPr sz="1400" dirty="0">
                          <a:latin typeface="Verdana"/>
                          <a:cs typeface="Verdana"/>
                        </a:rPr>
                        <a:t>the</a:t>
                      </a:r>
                      <a:r>
                        <a:rPr sz="1400" spc="-15" dirty="0">
                          <a:latin typeface="Verdana"/>
                          <a:cs typeface="Verdana"/>
                        </a:rPr>
                        <a:t> </a:t>
                      </a:r>
                      <a:r>
                        <a:rPr sz="1400" dirty="0">
                          <a:latin typeface="Verdana"/>
                          <a:cs typeface="Verdana"/>
                        </a:rPr>
                        <a:t>elements</a:t>
                      </a:r>
                      <a:r>
                        <a:rPr sz="1400" spc="-15" dirty="0">
                          <a:latin typeface="Verdana"/>
                          <a:cs typeface="Verdana"/>
                        </a:rPr>
                        <a:t> </a:t>
                      </a:r>
                      <a:r>
                        <a:rPr sz="1400" spc="-25" dirty="0">
                          <a:latin typeface="Verdana"/>
                          <a:cs typeface="Verdana"/>
                        </a:rPr>
                        <a:t>of </a:t>
                      </a:r>
                      <a:r>
                        <a:rPr sz="1400" dirty="0">
                          <a:latin typeface="Verdana"/>
                          <a:cs typeface="Verdana"/>
                        </a:rPr>
                        <a:t>invoking</a:t>
                      </a:r>
                      <a:r>
                        <a:rPr sz="1400" spc="-35" dirty="0">
                          <a:latin typeface="Verdana"/>
                          <a:cs typeface="Verdana"/>
                        </a:rPr>
                        <a:t> </a:t>
                      </a:r>
                      <a:r>
                        <a:rPr sz="1400" dirty="0">
                          <a:latin typeface="Verdana"/>
                          <a:cs typeface="Verdana"/>
                        </a:rPr>
                        <a:t>collection</a:t>
                      </a:r>
                      <a:r>
                        <a:rPr sz="1400" spc="-25" dirty="0">
                          <a:latin typeface="Verdana"/>
                          <a:cs typeface="Verdana"/>
                        </a:rPr>
                        <a:t> </a:t>
                      </a:r>
                      <a:r>
                        <a:rPr sz="1400" dirty="0">
                          <a:latin typeface="Verdana"/>
                          <a:cs typeface="Verdana"/>
                        </a:rPr>
                        <a:t>except</a:t>
                      </a:r>
                      <a:r>
                        <a:rPr sz="1400" spc="-30" dirty="0">
                          <a:latin typeface="Verdana"/>
                          <a:cs typeface="Verdana"/>
                        </a:rPr>
                        <a:t> </a:t>
                      </a:r>
                      <a:r>
                        <a:rPr sz="1400" dirty="0">
                          <a:latin typeface="Verdana"/>
                          <a:cs typeface="Verdana"/>
                        </a:rPr>
                        <a:t>the</a:t>
                      </a:r>
                      <a:r>
                        <a:rPr sz="1400" spc="-35" dirty="0">
                          <a:latin typeface="Verdana"/>
                          <a:cs typeface="Verdana"/>
                        </a:rPr>
                        <a:t> </a:t>
                      </a:r>
                      <a:r>
                        <a:rPr sz="1400" spc="-10" dirty="0">
                          <a:latin typeface="Verdana"/>
                          <a:cs typeface="Verdana"/>
                        </a:rPr>
                        <a:t>specified collection.</a:t>
                      </a:r>
                      <a:endParaRPr sz="1400" dirty="0">
                        <a:latin typeface="Verdana"/>
                        <a:cs typeface="Verdana"/>
                      </a:endParaRPr>
                    </a:p>
                  </a:txBody>
                  <a:tcPr marL="0" marR="0" marT="50498" marB="0">
                    <a:lnL w="9525" cap="flat" cmpd="sng" algn="ctr">
                      <a:solidFill>
                        <a:srgbClr val="C6CCBD"/>
                      </a:solidFill>
                      <a:prstDash val="solid"/>
                      <a:round/>
                      <a:headEnd type="none" w="med" len="med"/>
                      <a:tailEnd type="none" w="med" len="med"/>
                    </a:lnL>
                    <a:lnR w="9525">
                      <a:solidFill>
                        <a:srgbClr val="C6CCBD"/>
                      </a:solidFill>
                      <a:prstDash val="solid"/>
                    </a:lnR>
                    <a:lnT w="9525">
                      <a:solidFill>
                        <a:srgbClr val="C6CCBD"/>
                      </a:solidFill>
                      <a:prstDash val="solid"/>
                    </a:lnT>
                    <a:lnB w="9525">
                      <a:solidFill>
                        <a:srgbClr val="C6CCBD"/>
                      </a:solidFill>
                      <a:prstDash val="solid"/>
                    </a:lnB>
                  </a:tcPr>
                </a:tc>
              </a:tr>
            </a:tbl>
          </a:graphicData>
        </a:graphic>
      </p:graphicFrame>
    </p:spTree>
    <p:extLst>
      <p:ext uri="{BB962C8B-B14F-4D97-AF65-F5344CB8AC3E}">
        <p14:creationId xmlns:p14="http://schemas.microsoft.com/office/powerpoint/2010/main" val="183114204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3322400137"/>
              </p:ext>
            </p:extLst>
          </p:nvPr>
        </p:nvGraphicFramePr>
        <p:xfrm>
          <a:off x="323528" y="116632"/>
          <a:ext cx="8064896" cy="6327680"/>
        </p:xfrm>
        <a:graphic>
          <a:graphicData uri="http://schemas.openxmlformats.org/drawingml/2006/table">
            <a:tbl>
              <a:tblPr firstRow="1" bandRow="1">
                <a:tableStyleId>{2D5ABB26-0587-4C30-8999-92F81FD0307C}</a:tableStyleId>
              </a:tblPr>
              <a:tblGrid>
                <a:gridCol w="648072"/>
                <a:gridCol w="3312368"/>
                <a:gridCol w="4104456"/>
              </a:tblGrid>
              <a:tr h="568360">
                <a:tc>
                  <a:txBody>
                    <a:bodyPr/>
                    <a:lstStyle/>
                    <a:p>
                      <a:pPr>
                        <a:lnSpc>
                          <a:spcPct val="100000"/>
                        </a:lnSpc>
                        <a:spcBef>
                          <a:spcPts val="30"/>
                        </a:spcBef>
                      </a:pPr>
                      <a:endParaRPr sz="1600" dirty="0">
                        <a:latin typeface="Times New Roman"/>
                        <a:cs typeface="Times New Roman"/>
                      </a:endParaRPr>
                    </a:p>
                    <a:p>
                      <a:pPr marL="76200">
                        <a:lnSpc>
                          <a:spcPct val="100000"/>
                        </a:lnSpc>
                        <a:spcBef>
                          <a:spcPts val="5"/>
                        </a:spcBef>
                      </a:pPr>
                      <a:r>
                        <a:rPr sz="1600" spc="-50" dirty="0">
                          <a:latin typeface="Verdana"/>
                          <a:cs typeface="Verdana"/>
                        </a:rPr>
                        <a:t>7</a:t>
                      </a:r>
                      <a:endParaRPr sz="1600" dirty="0">
                        <a:latin typeface="Verdana"/>
                        <a:cs typeface="Verdana"/>
                      </a:endParaRPr>
                    </a:p>
                  </a:txBody>
                  <a:tcPr marL="0" marR="0" marT="2443" marB="0">
                    <a:lnL w="9525">
                      <a:solidFill>
                        <a:srgbClr val="C6CCBD"/>
                      </a:solidFill>
                      <a:prstDash val="solid"/>
                    </a:lnL>
                    <a:lnR w="9525" cap="flat" cmpd="sng" algn="ctr">
                      <a:solidFill>
                        <a:srgbClr val="C6CCBD"/>
                      </a:solidFill>
                      <a:prstDash val="solid"/>
                      <a:round/>
                      <a:headEnd type="none" w="med" len="med"/>
                      <a:tailEnd type="none" w="med" len="med"/>
                    </a:lnR>
                    <a:lnT w="9525">
                      <a:solidFill>
                        <a:srgbClr val="C6CCBD"/>
                      </a:solidFill>
                      <a:prstDash val="solid"/>
                    </a:lnT>
                    <a:lnB w="9525">
                      <a:solidFill>
                        <a:srgbClr val="C6CCBD"/>
                      </a:solidFill>
                      <a:prstDash val="solid"/>
                    </a:lnB>
                  </a:tcPr>
                </a:tc>
                <a:tc>
                  <a:txBody>
                    <a:bodyPr/>
                    <a:lstStyle/>
                    <a:p>
                      <a:pPr>
                        <a:lnSpc>
                          <a:spcPct val="100000"/>
                        </a:lnSpc>
                        <a:spcBef>
                          <a:spcPts val="30"/>
                        </a:spcBef>
                      </a:pPr>
                      <a:endParaRPr sz="1600" dirty="0">
                        <a:latin typeface="Times New Roman"/>
                        <a:cs typeface="Times New Roman"/>
                      </a:endParaRPr>
                    </a:p>
                    <a:p>
                      <a:pPr marL="75565">
                        <a:lnSpc>
                          <a:spcPct val="100000"/>
                        </a:lnSpc>
                        <a:spcBef>
                          <a:spcPts val="5"/>
                        </a:spcBef>
                      </a:pPr>
                      <a:r>
                        <a:rPr sz="1600" dirty="0">
                          <a:latin typeface="Verdana"/>
                          <a:cs typeface="Verdana"/>
                        </a:rPr>
                        <a:t>public</a:t>
                      </a:r>
                      <a:r>
                        <a:rPr sz="1600" spc="-10" dirty="0">
                          <a:latin typeface="Verdana"/>
                          <a:cs typeface="Verdana"/>
                        </a:rPr>
                        <a:t> </a:t>
                      </a:r>
                      <a:r>
                        <a:rPr sz="1600" dirty="0">
                          <a:latin typeface="Verdana"/>
                          <a:cs typeface="Verdana"/>
                        </a:rPr>
                        <a:t>int</a:t>
                      </a:r>
                      <a:r>
                        <a:rPr sz="1600" spc="-15" dirty="0">
                          <a:latin typeface="Verdana"/>
                          <a:cs typeface="Verdana"/>
                        </a:rPr>
                        <a:t> </a:t>
                      </a:r>
                      <a:r>
                        <a:rPr sz="1600" spc="-10" dirty="0">
                          <a:latin typeface="Verdana"/>
                          <a:cs typeface="Verdana"/>
                        </a:rPr>
                        <a:t>size()</a:t>
                      </a:r>
                      <a:endParaRPr sz="1600" dirty="0">
                        <a:latin typeface="Verdana"/>
                        <a:cs typeface="Verdana"/>
                      </a:endParaRPr>
                    </a:p>
                  </a:txBody>
                  <a:tcPr marL="0" marR="0" marT="2443" marB="0">
                    <a:lnL w="9525" cap="flat" cmpd="sng" algn="ctr">
                      <a:solidFill>
                        <a:srgbClr val="C6CCBD"/>
                      </a:solidFill>
                      <a:prstDash val="solid"/>
                      <a:round/>
                      <a:headEnd type="none" w="med" len="med"/>
                      <a:tailEnd type="none" w="med" len="med"/>
                    </a:lnL>
                    <a:lnR w="9525" cap="flat" cmpd="sng" algn="ctr">
                      <a:solidFill>
                        <a:srgbClr val="C6CCBD"/>
                      </a:solidFill>
                      <a:prstDash val="solid"/>
                      <a:round/>
                      <a:headEnd type="none" w="med" len="med"/>
                      <a:tailEnd type="none" w="med" len="med"/>
                    </a:lnR>
                    <a:lnT w="9525">
                      <a:solidFill>
                        <a:srgbClr val="C6CCBD"/>
                      </a:solidFill>
                      <a:prstDash val="solid"/>
                    </a:lnT>
                    <a:lnB w="9525">
                      <a:solidFill>
                        <a:srgbClr val="C6CCBD"/>
                      </a:solidFill>
                      <a:prstDash val="solid"/>
                    </a:lnB>
                  </a:tcPr>
                </a:tc>
                <a:tc>
                  <a:txBody>
                    <a:bodyPr/>
                    <a:lstStyle/>
                    <a:p>
                      <a:pPr marL="76200" marR="130175">
                        <a:lnSpc>
                          <a:spcPct val="149500"/>
                        </a:lnSpc>
                        <a:spcBef>
                          <a:spcPts val="615"/>
                        </a:spcBef>
                      </a:pPr>
                      <a:r>
                        <a:rPr sz="1600" dirty="0">
                          <a:latin typeface="Verdana"/>
                          <a:cs typeface="Verdana"/>
                        </a:rPr>
                        <a:t>It</a:t>
                      </a:r>
                      <a:r>
                        <a:rPr sz="1600" spc="-25" dirty="0">
                          <a:latin typeface="Verdana"/>
                          <a:cs typeface="Verdana"/>
                        </a:rPr>
                        <a:t> </a:t>
                      </a:r>
                      <a:r>
                        <a:rPr sz="1600" dirty="0">
                          <a:latin typeface="Verdana"/>
                          <a:cs typeface="Verdana"/>
                        </a:rPr>
                        <a:t>returns</a:t>
                      </a:r>
                      <a:r>
                        <a:rPr sz="1600" spc="-25" dirty="0">
                          <a:latin typeface="Verdana"/>
                          <a:cs typeface="Verdana"/>
                        </a:rPr>
                        <a:t> </a:t>
                      </a:r>
                      <a:r>
                        <a:rPr sz="1600" dirty="0">
                          <a:latin typeface="Verdana"/>
                          <a:cs typeface="Verdana"/>
                        </a:rPr>
                        <a:t>the</a:t>
                      </a:r>
                      <a:r>
                        <a:rPr sz="1600" spc="-20" dirty="0">
                          <a:latin typeface="Verdana"/>
                          <a:cs typeface="Verdana"/>
                        </a:rPr>
                        <a:t> </a:t>
                      </a:r>
                      <a:r>
                        <a:rPr sz="1600" dirty="0">
                          <a:latin typeface="Verdana"/>
                          <a:cs typeface="Verdana"/>
                        </a:rPr>
                        <a:t>total</a:t>
                      </a:r>
                      <a:r>
                        <a:rPr sz="1600" spc="-25" dirty="0">
                          <a:latin typeface="Verdana"/>
                          <a:cs typeface="Verdana"/>
                        </a:rPr>
                        <a:t> </a:t>
                      </a:r>
                      <a:r>
                        <a:rPr sz="1600" dirty="0">
                          <a:latin typeface="Verdana"/>
                          <a:cs typeface="Verdana"/>
                        </a:rPr>
                        <a:t>number</a:t>
                      </a:r>
                      <a:r>
                        <a:rPr sz="1600" spc="-10" dirty="0">
                          <a:latin typeface="Verdana"/>
                          <a:cs typeface="Verdana"/>
                        </a:rPr>
                        <a:t> </a:t>
                      </a:r>
                      <a:r>
                        <a:rPr sz="1600" dirty="0">
                          <a:latin typeface="Verdana"/>
                          <a:cs typeface="Verdana"/>
                        </a:rPr>
                        <a:t>of</a:t>
                      </a:r>
                      <a:r>
                        <a:rPr sz="1600" spc="-15" dirty="0">
                          <a:latin typeface="Verdana"/>
                          <a:cs typeface="Verdana"/>
                        </a:rPr>
                        <a:t> </a:t>
                      </a:r>
                      <a:r>
                        <a:rPr sz="1600" spc="-10" dirty="0">
                          <a:latin typeface="Verdana"/>
                          <a:cs typeface="Verdana"/>
                        </a:rPr>
                        <a:t>elements </a:t>
                      </a:r>
                      <a:r>
                        <a:rPr sz="1600" dirty="0">
                          <a:latin typeface="Verdana"/>
                          <a:cs typeface="Verdana"/>
                        </a:rPr>
                        <a:t>in</a:t>
                      </a:r>
                      <a:r>
                        <a:rPr sz="1600" spc="-5" dirty="0">
                          <a:latin typeface="Verdana"/>
                          <a:cs typeface="Verdana"/>
                        </a:rPr>
                        <a:t> </a:t>
                      </a:r>
                      <a:r>
                        <a:rPr sz="1600" dirty="0">
                          <a:latin typeface="Verdana"/>
                          <a:cs typeface="Verdana"/>
                        </a:rPr>
                        <a:t>the</a:t>
                      </a:r>
                      <a:r>
                        <a:rPr sz="1600" spc="-15" dirty="0">
                          <a:latin typeface="Verdana"/>
                          <a:cs typeface="Verdana"/>
                        </a:rPr>
                        <a:t> </a:t>
                      </a:r>
                      <a:r>
                        <a:rPr sz="1600" spc="-10" dirty="0">
                          <a:latin typeface="Verdana"/>
                          <a:cs typeface="Verdana"/>
                        </a:rPr>
                        <a:t>collection.</a:t>
                      </a:r>
                      <a:endParaRPr sz="1600" dirty="0">
                        <a:latin typeface="Verdana"/>
                        <a:cs typeface="Verdana"/>
                      </a:endParaRPr>
                    </a:p>
                  </a:txBody>
                  <a:tcPr marL="0" marR="0" marT="50091" marB="0">
                    <a:lnL w="9525" cap="flat" cmpd="sng" algn="ctr">
                      <a:solidFill>
                        <a:srgbClr val="C6CCBD"/>
                      </a:solidFill>
                      <a:prstDash val="solid"/>
                      <a:round/>
                      <a:headEnd type="none" w="med" len="med"/>
                      <a:tailEnd type="none" w="med" len="med"/>
                    </a:lnL>
                    <a:lnR w="9525">
                      <a:solidFill>
                        <a:srgbClr val="C6CCBD"/>
                      </a:solidFill>
                      <a:prstDash val="solid"/>
                    </a:lnR>
                    <a:lnT w="9525">
                      <a:solidFill>
                        <a:srgbClr val="C6CCBD"/>
                      </a:solidFill>
                      <a:prstDash val="solid"/>
                    </a:lnT>
                    <a:lnB w="9525">
                      <a:solidFill>
                        <a:srgbClr val="C6CCBD"/>
                      </a:solidFill>
                      <a:prstDash val="solid"/>
                    </a:lnB>
                  </a:tcPr>
                </a:tc>
              </a:tr>
              <a:tr h="568360">
                <a:tc>
                  <a:txBody>
                    <a:bodyPr/>
                    <a:lstStyle/>
                    <a:p>
                      <a:pPr>
                        <a:lnSpc>
                          <a:spcPct val="100000"/>
                        </a:lnSpc>
                        <a:spcBef>
                          <a:spcPts val="30"/>
                        </a:spcBef>
                      </a:pPr>
                      <a:endParaRPr sz="1600">
                        <a:latin typeface="Times New Roman"/>
                        <a:cs typeface="Times New Roman"/>
                      </a:endParaRPr>
                    </a:p>
                    <a:p>
                      <a:pPr marL="76200">
                        <a:lnSpc>
                          <a:spcPct val="100000"/>
                        </a:lnSpc>
                        <a:spcBef>
                          <a:spcPts val="5"/>
                        </a:spcBef>
                      </a:pPr>
                      <a:r>
                        <a:rPr sz="1600" spc="-50" dirty="0">
                          <a:latin typeface="Verdana"/>
                          <a:cs typeface="Verdana"/>
                        </a:rPr>
                        <a:t>8</a:t>
                      </a:r>
                      <a:endParaRPr sz="1600">
                        <a:latin typeface="Verdana"/>
                        <a:cs typeface="Verdana"/>
                      </a:endParaRPr>
                    </a:p>
                  </a:txBody>
                  <a:tcPr marL="0" marR="0" marT="244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c>
                  <a:txBody>
                    <a:bodyPr/>
                    <a:lstStyle/>
                    <a:p>
                      <a:pPr>
                        <a:lnSpc>
                          <a:spcPct val="100000"/>
                        </a:lnSpc>
                        <a:spcBef>
                          <a:spcPts val="30"/>
                        </a:spcBef>
                      </a:pPr>
                      <a:endParaRPr sz="1600" dirty="0">
                        <a:latin typeface="Times New Roman"/>
                        <a:cs typeface="Times New Roman"/>
                      </a:endParaRPr>
                    </a:p>
                    <a:p>
                      <a:pPr marL="75565">
                        <a:lnSpc>
                          <a:spcPct val="100000"/>
                        </a:lnSpc>
                        <a:spcBef>
                          <a:spcPts val="5"/>
                        </a:spcBef>
                      </a:pPr>
                      <a:r>
                        <a:rPr sz="1600" dirty="0">
                          <a:latin typeface="Verdana"/>
                          <a:cs typeface="Verdana"/>
                        </a:rPr>
                        <a:t>public</a:t>
                      </a:r>
                      <a:r>
                        <a:rPr sz="1600" spc="-10" dirty="0">
                          <a:latin typeface="Verdana"/>
                          <a:cs typeface="Verdana"/>
                        </a:rPr>
                        <a:t> </a:t>
                      </a:r>
                      <a:r>
                        <a:rPr sz="1600" dirty="0">
                          <a:latin typeface="Verdana"/>
                          <a:cs typeface="Verdana"/>
                        </a:rPr>
                        <a:t>void</a:t>
                      </a:r>
                      <a:r>
                        <a:rPr sz="1600" spc="-5" dirty="0">
                          <a:latin typeface="Verdana"/>
                          <a:cs typeface="Verdana"/>
                        </a:rPr>
                        <a:t> </a:t>
                      </a:r>
                      <a:r>
                        <a:rPr sz="1600" spc="-10" dirty="0">
                          <a:latin typeface="Verdana"/>
                          <a:cs typeface="Verdana"/>
                        </a:rPr>
                        <a:t>clear()</a:t>
                      </a:r>
                      <a:endParaRPr sz="1600" dirty="0">
                        <a:latin typeface="Verdana"/>
                        <a:cs typeface="Verdana"/>
                      </a:endParaRPr>
                    </a:p>
                  </a:txBody>
                  <a:tcPr marL="0" marR="0" marT="244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c>
                  <a:txBody>
                    <a:bodyPr/>
                    <a:lstStyle/>
                    <a:p>
                      <a:pPr marL="76200" marR="695325">
                        <a:lnSpc>
                          <a:spcPct val="148600"/>
                        </a:lnSpc>
                        <a:spcBef>
                          <a:spcPts val="630"/>
                        </a:spcBef>
                      </a:pPr>
                      <a:r>
                        <a:rPr sz="1600" dirty="0">
                          <a:latin typeface="Verdana"/>
                          <a:cs typeface="Verdana"/>
                        </a:rPr>
                        <a:t>It</a:t>
                      </a:r>
                      <a:r>
                        <a:rPr sz="1600" spc="-30" dirty="0">
                          <a:latin typeface="Verdana"/>
                          <a:cs typeface="Verdana"/>
                        </a:rPr>
                        <a:t> </a:t>
                      </a:r>
                      <a:r>
                        <a:rPr sz="1600" dirty="0">
                          <a:latin typeface="Verdana"/>
                          <a:cs typeface="Verdana"/>
                        </a:rPr>
                        <a:t>removes</a:t>
                      </a:r>
                      <a:r>
                        <a:rPr sz="1600" spc="-15" dirty="0">
                          <a:latin typeface="Verdana"/>
                          <a:cs typeface="Verdana"/>
                        </a:rPr>
                        <a:t> </a:t>
                      </a:r>
                      <a:r>
                        <a:rPr sz="1600" dirty="0">
                          <a:latin typeface="Verdana"/>
                          <a:cs typeface="Verdana"/>
                        </a:rPr>
                        <a:t>the</a:t>
                      </a:r>
                      <a:r>
                        <a:rPr sz="1600" spc="-35" dirty="0">
                          <a:latin typeface="Verdana"/>
                          <a:cs typeface="Verdana"/>
                        </a:rPr>
                        <a:t> </a:t>
                      </a:r>
                      <a:r>
                        <a:rPr sz="1600" dirty="0">
                          <a:latin typeface="Verdana"/>
                          <a:cs typeface="Verdana"/>
                        </a:rPr>
                        <a:t>total</a:t>
                      </a:r>
                      <a:r>
                        <a:rPr sz="1600" spc="-15" dirty="0">
                          <a:latin typeface="Verdana"/>
                          <a:cs typeface="Verdana"/>
                        </a:rPr>
                        <a:t> </a:t>
                      </a:r>
                      <a:r>
                        <a:rPr sz="1600" dirty="0">
                          <a:latin typeface="Verdana"/>
                          <a:cs typeface="Verdana"/>
                        </a:rPr>
                        <a:t>number</a:t>
                      </a:r>
                      <a:r>
                        <a:rPr sz="1600" spc="-15" dirty="0">
                          <a:latin typeface="Verdana"/>
                          <a:cs typeface="Verdana"/>
                        </a:rPr>
                        <a:t> </a:t>
                      </a:r>
                      <a:r>
                        <a:rPr sz="1600" spc="-25" dirty="0">
                          <a:latin typeface="Verdana"/>
                          <a:cs typeface="Verdana"/>
                        </a:rPr>
                        <a:t>of </a:t>
                      </a:r>
                      <a:r>
                        <a:rPr sz="1600" dirty="0">
                          <a:latin typeface="Verdana"/>
                          <a:cs typeface="Verdana"/>
                        </a:rPr>
                        <a:t>elements</a:t>
                      </a:r>
                      <a:r>
                        <a:rPr sz="1600" spc="-30" dirty="0">
                          <a:latin typeface="Verdana"/>
                          <a:cs typeface="Verdana"/>
                        </a:rPr>
                        <a:t> </a:t>
                      </a:r>
                      <a:r>
                        <a:rPr sz="1600" dirty="0">
                          <a:latin typeface="Verdana"/>
                          <a:cs typeface="Verdana"/>
                        </a:rPr>
                        <a:t>from</a:t>
                      </a:r>
                      <a:r>
                        <a:rPr sz="1600" spc="-30" dirty="0">
                          <a:latin typeface="Verdana"/>
                          <a:cs typeface="Verdana"/>
                        </a:rPr>
                        <a:t> </a:t>
                      </a:r>
                      <a:r>
                        <a:rPr sz="1600" dirty="0">
                          <a:latin typeface="Verdana"/>
                          <a:cs typeface="Verdana"/>
                        </a:rPr>
                        <a:t>the</a:t>
                      </a:r>
                      <a:r>
                        <a:rPr sz="1600" spc="-30" dirty="0">
                          <a:latin typeface="Verdana"/>
                          <a:cs typeface="Verdana"/>
                        </a:rPr>
                        <a:t> </a:t>
                      </a:r>
                      <a:r>
                        <a:rPr sz="1600" spc="-10" dirty="0">
                          <a:latin typeface="Verdana"/>
                          <a:cs typeface="Verdana"/>
                        </a:rPr>
                        <a:t>collection.</a:t>
                      </a:r>
                      <a:endParaRPr sz="1600" dirty="0">
                        <a:latin typeface="Verdana"/>
                        <a:cs typeface="Verdana"/>
                      </a:endParaRPr>
                    </a:p>
                  </a:txBody>
                  <a:tcPr marL="0" marR="0" marT="5131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r>
              <a:tr h="567229">
                <a:tc>
                  <a:txBody>
                    <a:bodyPr/>
                    <a:lstStyle/>
                    <a:p>
                      <a:pPr>
                        <a:lnSpc>
                          <a:spcPct val="100000"/>
                        </a:lnSpc>
                        <a:spcBef>
                          <a:spcPts val="30"/>
                        </a:spcBef>
                      </a:pPr>
                      <a:endParaRPr sz="1600">
                        <a:latin typeface="Times New Roman"/>
                        <a:cs typeface="Times New Roman"/>
                      </a:endParaRPr>
                    </a:p>
                    <a:p>
                      <a:pPr marL="76200">
                        <a:lnSpc>
                          <a:spcPct val="100000"/>
                        </a:lnSpc>
                        <a:spcBef>
                          <a:spcPts val="5"/>
                        </a:spcBef>
                      </a:pPr>
                      <a:r>
                        <a:rPr sz="1600" spc="-50" dirty="0">
                          <a:latin typeface="Verdana"/>
                          <a:cs typeface="Verdana"/>
                        </a:rPr>
                        <a:t>9</a:t>
                      </a:r>
                      <a:endParaRPr sz="1600">
                        <a:latin typeface="Verdana"/>
                        <a:cs typeface="Verdana"/>
                      </a:endParaRPr>
                    </a:p>
                  </a:txBody>
                  <a:tcPr marL="0" marR="0" marT="244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c>
                  <a:txBody>
                    <a:bodyPr/>
                    <a:lstStyle/>
                    <a:p>
                      <a:pPr marL="75565" marR="682625">
                        <a:lnSpc>
                          <a:spcPct val="148600"/>
                        </a:lnSpc>
                        <a:spcBef>
                          <a:spcPts val="630"/>
                        </a:spcBef>
                      </a:pPr>
                      <a:r>
                        <a:rPr sz="1600" dirty="0">
                          <a:latin typeface="Verdana"/>
                          <a:cs typeface="Verdana"/>
                        </a:rPr>
                        <a:t>public</a:t>
                      </a:r>
                      <a:r>
                        <a:rPr sz="1600" spc="-10" dirty="0">
                          <a:latin typeface="Verdana"/>
                          <a:cs typeface="Verdana"/>
                        </a:rPr>
                        <a:t> booleancontains(Object element)</a:t>
                      </a:r>
                      <a:endParaRPr sz="1600">
                        <a:latin typeface="Verdana"/>
                        <a:cs typeface="Verdana"/>
                      </a:endParaRPr>
                    </a:p>
                  </a:txBody>
                  <a:tcPr marL="0" marR="0" marT="5131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c>
                  <a:txBody>
                    <a:bodyPr/>
                    <a:lstStyle/>
                    <a:p>
                      <a:pPr>
                        <a:lnSpc>
                          <a:spcPct val="100000"/>
                        </a:lnSpc>
                        <a:spcBef>
                          <a:spcPts val="30"/>
                        </a:spcBef>
                      </a:pPr>
                      <a:endParaRPr sz="1600" dirty="0">
                        <a:latin typeface="Times New Roman"/>
                        <a:cs typeface="Times New Roman"/>
                      </a:endParaRPr>
                    </a:p>
                    <a:p>
                      <a:pPr marL="76200">
                        <a:lnSpc>
                          <a:spcPct val="100000"/>
                        </a:lnSpc>
                        <a:spcBef>
                          <a:spcPts val="5"/>
                        </a:spcBef>
                      </a:pPr>
                      <a:r>
                        <a:rPr sz="1600" dirty="0">
                          <a:latin typeface="Verdana"/>
                          <a:cs typeface="Verdana"/>
                        </a:rPr>
                        <a:t>It</a:t>
                      </a:r>
                      <a:r>
                        <a:rPr sz="1600" spc="-10" dirty="0">
                          <a:latin typeface="Verdana"/>
                          <a:cs typeface="Verdana"/>
                        </a:rPr>
                        <a:t> </a:t>
                      </a:r>
                      <a:r>
                        <a:rPr sz="1600" dirty="0">
                          <a:latin typeface="Verdana"/>
                          <a:cs typeface="Verdana"/>
                        </a:rPr>
                        <a:t>is</a:t>
                      </a:r>
                      <a:r>
                        <a:rPr sz="1600" spc="-15" dirty="0">
                          <a:latin typeface="Verdana"/>
                          <a:cs typeface="Verdana"/>
                        </a:rPr>
                        <a:t> </a:t>
                      </a:r>
                      <a:r>
                        <a:rPr sz="1600" dirty="0">
                          <a:latin typeface="Verdana"/>
                          <a:cs typeface="Verdana"/>
                        </a:rPr>
                        <a:t>used</a:t>
                      </a:r>
                      <a:r>
                        <a:rPr sz="1600" spc="-15" dirty="0">
                          <a:latin typeface="Verdana"/>
                          <a:cs typeface="Verdana"/>
                        </a:rPr>
                        <a:t> </a:t>
                      </a:r>
                      <a:r>
                        <a:rPr sz="1600" dirty="0">
                          <a:latin typeface="Verdana"/>
                          <a:cs typeface="Verdana"/>
                        </a:rPr>
                        <a:t>to</a:t>
                      </a:r>
                      <a:r>
                        <a:rPr sz="1600" spc="-10" dirty="0">
                          <a:latin typeface="Verdana"/>
                          <a:cs typeface="Verdana"/>
                        </a:rPr>
                        <a:t> </a:t>
                      </a:r>
                      <a:r>
                        <a:rPr sz="1600" dirty="0">
                          <a:latin typeface="Verdana"/>
                          <a:cs typeface="Verdana"/>
                        </a:rPr>
                        <a:t>search</a:t>
                      </a:r>
                      <a:r>
                        <a:rPr sz="1600" spc="-10" dirty="0">
                          <a:latin typeface="Verdana"/>
                          <a:cs typeface="Verdana"/>
                        </a:rPr>
                        <a:t> </a:t>
                      </a:r>
                      <a:r>
                        <a:rPr sz="1600" dirty="0">
                          <a:latin typeface="Verdana"/>
                          <a:cs typeface="Verdana"/>
                        </a:rPr>
                        <a:t>an</a:t>
                      </a:r>
                      <a:r>
                        <a:rPr sz="1600" spc="-15" dirty="0">
                          <a:latin typeface="Verdana"/>
                          <a:cs typeface="Verdana"/>
                        </a:rPr>
                        <a:t> </a:t>
                      </a:r>
                      <a:r>
                        <a:rPr sz="1600" spc="-10" dirty="0">
                          <a:latin typeface="Verdana"/>
                          <a:cs typeface="Verdana"/>
                        </a:rPr>
                        <a:t>element.</a:t>
                      </a:r>
                      <a:endParaRPr sz="1600" dirty="0">
                        <a:latin typeface="Verdana"/>
                        <a:cs typeface="Verdana"/>
                      </a:endParaRPr>
                    </a:p>
                  </a:txBody>
                  <a:tcPr marL="0" marR="0" marT="244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r>
              <a:tr h="568924">
                <a:tc>
                  <a:txBody>
                    <a:bodyPr/>
                    <a:lstStyle/>
                    <a:p>
                      <a:pPr>
                        <a:lnSpc>
                          <a:spcPct val="100000"/>
                        </a:lnSpc>
                        <a:spcBef>
                          <a:spcPts val="45"/>
                        </a:spcBef>
                      </a:pPr>
                      <a:endParaRPr sz="1600">
                        <a:latin typeface="Times New Roman"/>
                        <a:cs typeface="Times New Roman"/>
                      </a:endParaRPr>
                    </a:p>
                    <a:p>
                      <a:pPr marL="76200">
                        <a:lnSpc>
                          <a:spcPct val="100000"/>
                        </a:lnSpc>
                      </a:pPr>
                      <a:r>
                        <a:rPr sz="1600" spc="-25" dirty="0">
                          <a:latin typeface="Verdana"/>
                          <a:cs typeface="Verdana"/>
                        </a:rPr>
                        <a:t>10</a:t>
                      </a:r>
                      <a:endParaRPr sz="1600">
                        <a:latin typeface="Verdana"/>
                        <a:cs typeface="Verdana"/>
                      </a:endParaRPr>
                    </a:p>
                  </a:txBody>
                  <a:tcPr marL="0" marR="0" marT="3665"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c>
                  <a:txBody>
                    <a:bodyPr/>
                    <a:lstStyle/>
                    <a:p>
                      <a:pPr marL="75565" marR="273685">
                        <a:lnSpc>
                          <a:spcPct val="148600"/>
                        </a:lnSpc>
                        <a:spcBef>
                          <a:spcPts val="640"/>
                        </a:spcBef>
                      </a:pPr>
                      <a:r>
                        <a:rPr sz="1600" spc="-10" dirty="0">
                          <a:latin typeface="Verdana"/>
                          <a:cs typeface="Verdana"/>
                        </a:rPr>
                        <a:t>public booleancontainsAll(Collection&lt;?&gt;</a:t>
                      </a:r>
                      <a:r>
                        <a:rPr sz="1600" spc="190" dirty="0">
                          <a:latin typeface="Verdana"/>
                          <a:cs typeface="Verdana"/>
                        </a:rPr>
                        <a:t> </a:t>
                      </a:r>
                      <a:r>
                        <a:rPr sz="1600" spc="-25" dirty="0">
                          <a:latin typeface="Verdana"/>
                          <a:cs typeface="Verdana"/>
                        </a:rPr>
                        <a:t>c)</a:t>
                      </a:r>
                      <a:endParaRPr sz="1600" dirty="0">
                        <a:latin typeface="Verdana"/>
                        <a:cs typeface="Verdana"/>
                      </a:endParaRPr>
                    </a:p>
                  </a:txBody>
                  <a:tcPr marL="0" marR="0" marT="52127"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c>
                  <a:txBody>
                    <a:bodyPr/>
                    <a:lstStyle/>
                    <a:p>
                      <a:pPr marL="76200" marR="590550">
                        <a:lnSpc>
                          <a:spcPct val="148600"/>
                        </a:lnSpc>
                        <a:spcBef>
                          <a:spcPts val="640"/>
                        </a:spcBef>
                      </a:pPr>
                      <a:r>
                        <a:rPr sz="1600" dirty="0">
                          <a:latin typeface="Verdana"/>
                          <a:cs typeface="Verdana"/>
                        </a:rPr>
                        <a:t>It</a:t>
                      </a:r>
                      <a:r>
                        <a:rPr sz="1600" spc="-10" dirty="0">
                          <a:latin typeface="Verdana"/>
                          <a:cs typeface="Verdana"/>
                        </a:rPr>
                        <a:t> </a:t>
                      </a:r>
                      <a:r>
                        <a:rPr sz="1600" dirty="0">
                          <a:latin typeface="Verdana"/>
                          <a:cs typeface="Verdana"/>
                        </a:rPr>
                        <a:t>is</a:t>
                      </a:r>
                      <a:r>
                        <a:rPr sz="1600" spc="-10" dirty="0">
                          <a:latin typeface="Verdana"/>
                          <a:cs typeface="Verdana"/>
                        </a:rPr>
                        <a:t> </a:t>
                      </a:r>
                      <a:r>
                        <a:rPr sz="1600" dirty="0">
                          <a:latin typeface="Verdana"/>
                          <a:cs typeface="Verdana"/>
                        </a:rPr>
                        <a:t>used</a:t>
                      </a:r>
                      <a:r>
                        <a:rPr sz="1600" spc="-15" dirty="0">
                          <a:latin typeface="Verdana"/>
                          <a:cs typeface="Verdana"/>
                        </a:rPr>
                        <a:t> </a:t>
                      </a:r>
                      <a:r>
                        <a:rPr sz="1600" dirty="0">
                          <a:latin typeface="Verdana"/>
                          <a:cs typeface="Verdana"/>
                        </a:rPr>
                        <a:t>to</a:t>
                      </a:r>
                      <a:r>
                        <a:rPr sz="1600" spc="-10" dirty="0">
                          <a:latin typeface="Verdana"/>
                          <a:cs typeface="Verdana"/>
                        </a:rPr>
                        <a:t> </a:t>
                      </a:r>
                      <a:r>
                        <a:rPr sz="1600" dirty="0">
                          <a:latin typeface="Verdana"/>
                          <a:cs typeface="Verdana"/>
                        </a:rPr>
                        <a:t>search</a:t>
                      </a:r>
                      <a:r>
                        <a:rPr sz="1600" spc="-10" dirty="0">
                          <a:latin typeface="Verdana"/>
                          <a:cs typeface="Verdana"/>
                        </a:rPr>
                        <a:t> </a:t>
                      </a:r>
                      <a:r>
                        <a:rPr sz="1600" dirty="0">
                          <a:latin typeface="Verdana"/>
                          <a:cs typeface="Verdana"/>
                        </a:rPr>
                        <a:t>the</a:t>
                      </a:r>
                      <a:r>
                        <a:rPr sz="1600" spc="-10" dirty="0">
                          <a:latin typeface="Verdana"/>
                          <a:cs typeface="Verdana"/>
                        </a:rPr>
                        <a:t> specified </a:t>
                      </a:r>
                      <a:r>
                        <a:rPr sz="1600" dirty="0">
                          <a:latin typeface="Verdana"/>
                          <a:cs typeface="Verdana"/>
                        </a:rPr>
                        <a:t>collection</a:t>
                      </a:r>
                      <a:r>
                        <a:rPr sz="1600" spc="-15" dirty="0">
                          <a:latin typeface="Verdana"/>
                          <a:cs typeface="Verdana"/>
                        </a:rPr>
                        <a:t> </a:t>
                      </a:r>
                      <a:r>
                        <a:rPr sz="1600" dirty="0">
                          <a:latin typeface="Verdana"/>
                          <a:cs typeface="Verdana"/>
                        </a:rPr>
                        <a:t>in</a:t>
                      </a:r>
                      <a:r>
                        <a:rPr sz="1600" spc="-20" dirty="0">
                          <a:latin typeface="Verdana"/>
                          <a:cs typeface="Verdana"/>
                        </a:rPr>
                        <a:t> </a:t>
                      </a:r>
                      <a:r>
                        <a:rPr sz="1600" dirty="0">
                          <a:latin typeface="Verdana"/>
                          <a:cs typeface="Verdana"/>
                        </a:rPr>
                        <a:t>the</a:t>
                      </a:r>
                      <a:r>
                        <a:rPr sz="1600" spc="-15" dirty="0">
                          <a:latin typeface="Verdana"/>
                          <a:cs typeface="Verdana"/>
                        </a:rPr>
                        <a:t> </a:t>
                      </a:r>
                      <a:r>
                        <a:rPr sz="1600" spc="-10" dirty="0">
                          <a:latin typeface="Verdana"/>
                          <a:cs typeface="Verdana"/>
                        </a:rPr>
                        <a:t>collection.</a:t>
                      </a:r>
                      <a:endParaRPr sz="1600">
                        <a:latin typeface="Verdana"/>
                        <a:cs typeface="Verdana"/>
                      </a:endParaRPr>
                    </a:p>
                  </a:txBody>
                  <a:tcPr marL="0" marR="0" marT="52127"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r>
              <a:tr h="367320">
                <a:tc>
                  <a:txBody>
                    <a:bodyPr/>
                    <a:lstStyle/>
                    <a:p>
                      <a:pPr>
                        <a:lnSpc>
                          <a:spcPct val="100000"/>
                        </a:lnSpc>
                        <a:spcBef>
                          <a:spcPts val="30"/>
                        </a:spcBef>
                      </a:pPr>
                      <a:endParaRPr sz="1600">
                        <a:latin typeface="Times New Roman"/>
                        <a:cs typeface="Times New Roman"/>
                      </a:endParaRPr>
                    </a:p>
                    <a:p>
                      <a:pPr marL="76200">
                        <a:lnSpc>
                          <a:spcPct val="100000"/>
                        </a:lnSpc>
                        <a:spcBef>
                          <a:spcPts val="5"/>
                        </a:spcBef>
                      </a:pPr>
                      <a:r>
                        <a:rPr sz="1600" spc="-25" dirty="0">
                          <a:latin typeface="Verdana"/>
                          <a:cs typeface="Verdana"/>
                        </a:rPr>
                        <a:t>11</a:t>
                      </a:r>
                      <a:endParaRPr sz="1600">
                        <a:latin typeface="Verdana"/>
                        <a:cs typeface="Verdana"/>
                      </a:endParaRPr>
                    </a:p>
                  </a:txBody>
                  <a:tcPr marL="0" marR="0" marT="244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c>
                  <a:txBody>
                    <a:bodyPr/>
                    <a:lstStyle/>
                    <a:p>
                      <a:pPr>
                        <a:lnSpc>
                          <a:spcPct val="100000"/>
                        </a:lnSpc>
                        <a:spcBef>
                          <a:spcPts val="30"/>
                        </a:spcBef>
                      </a:pPr>
                      <a:endParaRPr sz="1600">
                        <a:latin typeface="Times New Roman"/>
                        <a:cs typeface="Times New Roman"/>
                      </a:endParaRPr>
                    </a:p>
                    <a:p>
                      <a:pPr marL="75565">
                        <a:lnSpc>
                          <a:spcPct val="100000"/>
                        </a:lnSpc>
                        <a:spcBef>
                          <a:spcPts val="5"/>
                        </a:spcBef>
                      </a:pPr>
                      <a:r>
                        <a:rPr sz="1600" dirty="0">
                          <a:latin typeface="Verdana"/>
                          <a:cs typeface="Verdana"/>
                        </a:rPr>
                        <a:t>public</a:t>
                      </a:r>
                      <a:r>
                        <a:rPr sz="1600" spc="-20" dirty="0">
                          <a:latin typeface="Verdana"/>
                          <a:cs typeface="Verdana"/>
                        </a:rPr>
                        <a:t> </a:t>
                      </a:r>
                      <a:r>
                        <a:rPr sz="1600" dirty="0">
                          <a:latin typeface="Verdana"/>
                          <a:cs typeface="Verdana"/>
                        </a:rPr>
                        <a:t>Iterator</a:t>
                      </a:r>
                      <a:r>
                        <a:rPr sz="1600" spc="-10" dirty="0">
                          <a:latin typeface="Verdana"/>
                          <a:cs typeface="Verdana"/>
                        </a:rPr>
                        <a:t> iterator()</a:t>
                      </a:r>
                      <a:endParaRPr sz="1600">
                        <a:latin typeface="Verdana"/>
                        <a:cs typeface="Verdana"/>
                      </a:endParaRPr>
                    </a:p>
                  </a:txBody>
                  <a:tcPr marL="0" marR="0" marT="244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c>
                  <a:txBody>
                    <a:bodyPr/>
                    <a:lstStyle/>
                    <a:p>
                      <a:pPr>
                        <a:lnSpc>
                          <a:spcPct val="100000"/>
                        </a:lnSpc>
                        <a:spcBef>
                          <a:spcPts val="30"/>
                        </a:spcBef>
                      </a:pPr>
                      <a:endParaRPr sz="1600">
                        <a:latin typeface="Times New Roman"/>
                        <a:cs typeface="Times New Roman"/>
                      </a:endParaRPr>
                    </a:p>
                    <a:p>
                      <a:pPr marL="76200">
                        <a:lnSpc>
                          <a:spcPct val="100000"/>
                        </a:lnSpc>
                        <a:spcBef>
                          <a:spcPts val="5"/>
                        </a:spcBef>
                      </a:pPr>
                      <a:r>
                        <a:rPr sz="1600" dirty="0">
                          <a:latin typeface="Verdana"/>
                          <a:cs typeface="Verdana"/>
                        </a:rPr>
                        <a:t>It</a:t>
                      </a:r>
                      <a:r>
                        <a:rPr sz="1600" spc="-20" dirty="0">
                          <a:latin typeface="Verdana"/>
                          <a:cs typeface="Verdana"/>
                        </a:rPr>
                        <a:t> </a:t>
                      </a:r>
                      <a:r>
                        <a:rPr sz="1600" dirty="0">
                          <a:latin typeface="Verdana"/>
                          <a:cs typeface="Verdana"/>
                        </a:rPr>
                        <a:t>returns</a:t>
                      </a:r>
                      <a:r>
                        <a:rPr sz="1600" spc="-20" dirty="0">
                          <a:latin typeface="Verdana"/>
                          <a:cs typeface="Verdana"/>
                        </a:rPr>
                        <a:t> </a:t>
                      </a:r>
                      <a:r>
                        <a:rPr sz="1600" dirty="0">
                          <a:latin typeface="Verdana"/>
                          <a:cs typeface="Verdana"/>
                        </a:rPr>
                        <a:t>an</a:t>
                      </a:r>
                      <a:r>
                        <a:rPr sz="1600" spc="-10" dirty="0">
                          <a:latin typeface="Verdana"/>
                          <a:cs typeface="Verdana"/>
                        </a:rPr>
                        <a:t> iterator.</a:t>
                      </a:r>
                      <a:endParaRPr sz="1600">
                        <a:latin typeface="Verdana"/>
                        <a:cs typeface="Verdana"/>
                      </a:endParaRPr>
                    </a:p>
                  </a:txBody>
                  <a:tcPr marL="0" marR="0" marT="244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r>
              <a:tr h="367320">
                <a:tc>
                  <a:txBody>
                    <a:bodyPr/>
                    <a:lstStyle/>
                    <a:p>
                      <a:pPr>
                        <a:lnSpc>
                          <a:spcPct val="100000"/>
                        </a:lnSpc>
                        <a:spcBef>
                          <a:spcPts val="30"/>
                        </a:spcBef>
                      </a:pPr>
                      <a:endParaRPr sz="1600">
                        <a:latin typeface="Times New Roman"/>
                        <a:cs typeface="Times New Roman"/>
                      </a:endParaRPr>
                    </a:p>
                    <a:p>
                      <a:pPr marL="76200">
                        <a:lnSpc>
                          <a:spcPct val="100000"/>
                        </a:lnSpc>
                        <a:spcBef>
                          <a:spcPts val="5"/>
                        </a:spcBef>
                      </a:pPr>
                      <a:r>
                        <a:rPr sz="1600" spc="-25" dirty="0">
                          <a:latin typeface="Verdana"/>
                          <a:cs typeface="Verdana"/>
                        </a:rPr>
                        <a:t>12</a:t>
                      </a:r>
                      <a:endParaRPr sz="1600">
                        <a:latin typeface="Verdana"/>
                        <a:cs typeface="Verdana"/>
                      </a:endParaRPr>
                    </a:p>
                  </a:txBody>
                  <a:tcPr marL="0" marR="0" marT="244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c>
                  <a:txBody>
                    <a:bodyPr/>
                    <a:lstStyle/>
                    <a:p>
                      <a:pPr>
                        <a:lnSpc>
                          <a:spcPct val="100000"/>
                        </a:lnSpc>
                        <a:spcBef>
                          <a:spcPts val="30"/>
                        </a:spcBef>
                      </a:pPr>
                      <a:endParaRPr sz="1600">
                        <a:latin typeface="Times New Roman"/>
                        <a:cs typeface="Times New Roman"/>
                      </a:endParaRPr>
                    </a:p>
                    <a:p>
                      <a:pPr marL="75565">
                        <a:lnSpc>
                          <a:spcPct val="100000"/>
                        </a:lnSpc>
                        <a:spcBef>
                          <a:spcPts val="5"/>
                        </a:spcBef>
                      </a:pPr>
                      <a:r>
                        <a:rPr sz="1600" dirty="0">
                          <a:latin typeface="Verdana"/>
                          <a:cs typeface="Verdana"/>
                        </a:rPr>
                        <a:t>public</a:t>
                      </a:r>
                      <a:r>
                        <a:rPr sz="1600" spc="-25" dirty="0">
                          <a:latin typeface="Verdana"/>
                          <a:cs typeface="Verdana"/>
                        </a:rPr>
                        <a:t> </a:t>
                      </a:r>
                      <a:r>
                        <a:rPr sz="1600" dirty="0">
                          <a:latin typeface="Verdana"/>
                          <a:cs typeface="Verdana"/>
                        </a:rPr>
                        <a:t>Object[]</a:t>
                      </a:r>
                      <a:r>
                        <a:rPr sz="1600" spc="-25" dirty="0">
                          <a:latin typeface="Verdana"/>
                          <a:cs typeface="Verdana"/>
                        </a:rPr>
                        <a:t> </a:t>
                      </a:r>
                      <a:r>
                        <a:rPr sz="1600" spc="-10" dirty="0">
                          <a:latin typeface="Verdana"/>
                          <a:cs typeface="Verdana"/>
                        </a:rPr>
                        <a:t>toArray()</a:t>
                      </a:r>
                      <a:endParaRPr sz="1600">
                        <a:latin typeface="Verdana"/>
                        <a:cs typeface="Verdana"/>
                      </a:endParaRPr>
                    </a:p>
                  </a:txBody>
                  <a:tcPr marL="0" marR="0" marT="244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c>
                  <a:txBody>
                    <a:bodyPr/>
                    <a:lstStyle/>
                    <a:p>
                      <a:pPr>
                        <a:lnSpc>
                          <a:spcPct val="100000"/>
                        </a:lnSpc>
                        <a:spcBef>
                          <a:spcPts val="30"/>
                        </a:spcBef>
                      </a:pPr>
                      <a:endParaRPr sz="1600">
                        <a:latin typeface="Times New Roman"/>
                        <a:cs typeface="Times New Roman"/>
                      </a:endParaRPr>
                    </a:p>
                    <a:p>
                      <a:pPr marL="76200">
                        <a:lnSpc>
                          <a:spcPct val="100000"/>
                        </a:lnSpc>
                        <a:spcBef>
                          <a:spcPts val="5"/>
                        </a:spcBef>
                      </a:pPr>
                      <a:r>
                        <a:rPr sz="1600" dirty="0">
                          <a:latin typeface="Verdana"/>
                          <a:cs typeface="Verdana"/>
                        </a:rPr>
                        <a:t>It</a:t>
                      </a:r>
                      <a:r>
                        <a:rPr sz="1600" spc="-25" dirty="0">
                          <a:latin typeface="Verdana"/>
                          <a:cs typeface="Verdana"/>
                        </a:rPr>
                        <a:t> </a:t>
                      </a:r>
                      <a:r>
                        <a:rPr sz="1600" dirty="0">
                          <a:latin typeface="Verdana"/>
                          <a:cs typeface="Verdana"/>
                        </a:rPr>
                        <a:t>converts</a:t>
                      </a:r>
                      <a:r>
                        <a:rPr sz="1600" spc="-20" dirty="0">
                          <a:latin typeface="Verdana"/>
                          <a:cs typeface="Verdana"/>
                        </a:rPr>
                        <a:t> </a:t>
                      </a:r>
                      <a:r>
                        <a:rPr sz="1600" dirty="0">
                          <a:latin typeface="Verdana"/>
                          <a:cs typeface="Verdana"/>
                        </a:rPr>
                        <a:t>collection</a:t>
                      </a:r>
                      <a:r>
                        <a:rPr sz="1600" spc="-35" dirty="0">
                          <a:latin typeface="Verdana"/>
                          <a:cs typeface="Verdana"/>
                        </a:rPr>
                        <a:t> </a:t>
                      </a:r>
                      <a:r>
                        <a:rPr sz="1600" dirty="0">
                          <a:latin typeface="Verdana"/>
                          <a:cs typeface="Verdana"/>
                        </a:rPr>
                        <a:t>into</a:t>
                      </a:r>
                      <a:r>
                        <a:rPr sz="1600" spc="-35" dirty="0">
                          <a:latin typeface="Verdana"/>
                          <a:cs typeface="Verdana"/>
                        </a:rPr>
                        <a:t> </a:t>
                      </a:r>
                      <a:r>
                        <a:rPr sz="1600" spc="-10" dirty="0">
                          <a:latin typeface="Verdana"/>
                          <a:cs typeface="Verdana"/>
                        </a:rPr>
                        <a:t>array.</a:t>
                      </a:r>
                      <a:endParaRPr sz="1600">
                        <a:latin typeface="Verdana"/>
                        <a:cs typeface="Verdana"/>
                      </a:endParaRPr>
                    </a:p>
                  </a:txBody>
                  <a:tcPr marL="0" marR="0" marT="244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r>
              <a:tr h="780433">
                <a:tc>
                  <a:txBody>
                    <a:bodyPr/>
                    <a:lstStyle/>
                    <a:p>
                      <a:pPr>
                        <a:lnSpc>
                          <a:spcPct val="100000"/>
                        </a:lnSpc>
                        <a:spcBef>
                          <a:spcPts val="30"/>
                        </a:spcBef>
                      </a:pPr>
                      <a:endParaRPr sz="1600">
                        <a:latin typeface="Times New Roman"/>
                        <a:cs typeface="Times New Roman"/>
                      </a:endParaRPr>
                    </a:p>
                    <a:p>
                      <a:pPr marL="76200">
                        <a:lnSpc>
                          <a:spcPct val="100000"/>
                        </a:lnSpc>
                        <a:spcBef>
                          <a:spcPts val="5"/>
                        </a:spcBef>
                      </a:pPr>
                      <a:r>
                        <a:rPr sz="1600" spc="-25" dirty="0">
                          <a:latin typeface="Verdana"/>
                          <a:cs typeface="Verdana"/>
                        </a:rPr>
                        <a:t>13</a:t>
                      </a:r>
                      <a:endParaRPr sz="1600">
                        <a:latin typeface="Verdana"/>
                        <a:cs typeface="Verdana"/>
                      </a:endParaRPr>
                    </a:p>
                  </a:txBody>
                  <a:tcPr marL="0" marR="0" marT="244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c>
                  <a:txBody>
                    <a:bodyPr/>
                    <a:lstStyle/>
                    <a:p>
                      <a:pPr>
                        <a:lnSpc>
                          <a:spcPct val="100000"/>
                        </a:lnSpc>
                        <a:spcBef>
                          <a:spcPts val="30"/>
                        </a:spcBef>
                      </a:pPr>
                      <a:endParaRPr sz="1600">
                        <a:latin typeface="Times New Roman"/>
                        <a:cs typeface="Times New Roman"/>
                      </a:endParaRPr>
                    </a:p>
                    <a:p>
                      <a:pPr marL="75565">
                        <a:lnSpc>
                          <a:spcPct val="100000"/>
                        </a:lnSpc>
                        <a:spcBef>
                          <a:spcPts val="5"/>
                        </a:spcBef>
                      </a:pPr>
                      <a:r>
                        <a:rPr sz="1600" dirty="0">
                          <a:latin typeface="Verdana"/>
                          <a:cs typeface="Verdana"/>
                        </a:rPr>
                        <a:t>public</a:t>
                      </a:r>
                      <a:r>
                        <a:rPr sz="1600" spc="-45" dirty="0">
                          <a:latin typeface="Verdana"/>
                          <a:cs typeface="Verdana"/>
                        </a:rPr>
                        <a:t> </a:t>
                      </a:r>
                      <a:r>
                        <a:rPr sz="1600" dirty="0">
                          <a:latin typeface="Verdana"/>
                          <a:cs typeface="Verdana"/>
                        </a:rPr>
                        <a:t>&lt;T&gt;T[]</a:t>
                      </a:r>
                      <a:r>
                        <a:rPr sz="1600" spc="-35" dirty="0">
                          <a:latin typeface="Verdana"/>
                          <a:cs typeface="Verdana"/>
                        </a:rPr>
                        <a:t> </a:t>
                      </a:r>
                      <a:r>
                        <a:rPr sz="1600" dirty="0">
                          <a:latin typeface="Verdana"/>
                          <a:cs typeface="Verdana"/>
                        </a:rPr>
                        <a:t>toArray(T[]</a:t>
                      </a:r>
                      <a:r>
                        <a:rPr sz="1600" spc="-35" dirty="0">
                          <a:latin typeface="Verdana"/>
                          <a:cs typeface="Verdana"/>
                        </a:rPr>
                        <a:t> </a:t>
                      </a:r>
                      <a:r>
                        <a:rPr sz="1600" spc="-25" dirty="0">
                          <a:latin typeface="Verdana"/>
                          <a:cs typeface="Verdana"/>
                        </a:rPr>
                        <a:t>a)</a:t>
                      </a:r>
                      <a:endParaRPr sz="1600">
                        <a:latin typeface="Verdana"/>
                        <a:cs typeface="Verdana"/>
                      </a:endParaRPr>
                    </a:p>
                  </a:txBody>
                  <a:tcPr marL="0" marR="0" marT="244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c>
                  <a:txBody>
                    <a:bodyPr/>
                    <a:lstStyle/>
                    <a:p>
                      <a:pPr marL="76200" marR="187960" algn="just">
                        <a:lnSpc>
                          <a:spcPct val="149000"/>
                        </a:lnSpc>
                        <a:spcBef>
                          <a:spcPts val="625"/>
                        </a:spcBef>
                      </a:pPr>
                      <a:r>
                        <a:rPr sz="1600" dirty="0">
                          <a:latin typeface="Verdana"/>
                          <a:cs typeface="Verdana"/>
                        </a:rPr>
                        <a:t>It</a:t>
                      </a:r>
                      <a:r>
                        <a:rPr sz="1600" spc="-25" dirty="0">
                          <a:latin typeface="Verdana"/>
                          <a:cs typeface="Verdana"/>
                        </a:rPr>
                        <a:t> </a:t>
                      </a:r>
                      <a:r>
                        <a:rPr sz="1600" dirty="0">
                          <a:latin typeface="Verdana"/>
                          <a:cs typeface="Verdana"/>
                        </a:rPr>
                        <a:t>converts</a:t>
                      </a:r>
                      <a:r>
                        <a:rPr sz="1600" spc="-20" dirty="0">
                          <a:latin typeface="Verdana"/>
                          <a:cs typeface="Verdana"/>
                        </a:rPr>
                        <a:t> </a:t>
                      </a:r>
                      <a:r>
                        <a:rPr sz="1600" dirty="0">
                          <a:latin typeface="Verdana"/>
                          <a:cs typeface="Verdana"/>
                        </a:rPr>
                        <a:t>collection</a:t>
                      </a:r>
                      <a:r>
                        <a:rPr sz="1600" spc="-35" dirty="0">
                          <a:latin typeface="Verdana"/>
                          <a:cs typeface="Verdana"/>
                        </a:rPr>
                        <a:t> </a:t>
                      </a:r>
                      <a:r>
                        <a:rPr sz="1600" dirty="0">
                          <a:latin typeface="Verdana"/>
                          <a:cs typeface="Verdana"/>
                        </a:rPr>
                        <a:t>into</a:t>
                      </a:r>
                      <a:r>
                        <a:rPr sz="1600" spc="-35" dirty="0">
                          <a:latin typeface="Verdana"/>
                          <a:cs typeface="Verdana"/>
                        </a:rPr>
                        <a:t> </a:t>
                      </a:r>
                      <a:r>
                        <a:rPr sz="1600" dirty="0">
                          <a:latin typeface="Verdana"/>
                          <a:cs typeface="Verdana"/>
                        </a:rPr>
                        <a:t>array.</a:t>
                      </a:r>
                      <a:r>
                        <a:rPr sz="1600" spc="-25" dirty="0">
                          <a:latin typeface="Verdana"/>
                          <a:cs typeface="Verdana"/>
                        </a:rPr>
                        <a:t> </a:t>
                      </a:r>
                      <a:r>
                        <a:rPr sz="1600" spc="-20" dirty="0">
                          <a:latin typeface="Verdana"/>
                          <a:cs typeface="Verdana"/>
                        </a:rPr>
                        <a:t>Here, </a:t>
                      </a:r>
                      <a:r>
                        <a:rPr sz="1600" dirty="0">
                          <a:latin typeface="Verdana"/>
                          <a:cs typeface="Verdana"/>
                        </a:rPr>
                        <a:t>the</a:t>
                      </a:r>
                      <a:r>
                        <a:rPr sz="1600" spc="-35" dirty="0">
                          <a:latin typeface="Verdana"/>
                          <a:cs typeface="Verdana"/>
                        </a:rPr>
                        <a:t> </a:t>
                      </a:r>
                      <a:r>
                        <a:rPr sz="1600" dirty="0">
                          <a:latin typeface="Verdana"/>
                          <a:cs typeface="Verdana"/>
                        </a:rPr>
                        <a:t>runtime</a:t>
                      </a:r>
                      <a:r>
                        <a:rPr sz="1600" spc="-20" dirty="0">
                          <a:latin typeface="Verdana"/>
                          <a:cs typeface="Verdana"/>
                        </a:rPr>
                        <a:t> </a:t>
                      </a:r>
                      <a:r>
                        <a:rPr sz="1600" dirty="0">
                          <a:latin typeface="Verdana"/>
                          <a:cs typeface="Verdana"/>
                        </a:rPr>
                        <a:t>type</a:t>
                      </a:r>
                      <a:r>
                        <a:rPr sz="1600" spc="-20" dirty="0">
                          <a:latin typeface="Verdana"/>
                          <a:cs typeface="Verdana"/>
                        </a:rPr>
                        <a:t> </a:t>
                      </a:r>
                      <a:r>
                        <a:rPr sz="1600" dirty="0">
                          <a:latin typeface="Verdana"/>
                          <a:cs typeface="Verdana"/>
                        </a:rPr>
                        <a:t>of</a:t>
                      </a:r>
                      <a:r>
                        <a:rPr sz="1600" spc="-30" dirty="0">
                          <a:latin typeface="Verdana"/>
                          <a:cs typeface="Verdana"/>
                        </a:rPr>
                        <a:t> </a:t>
                      </a:r>
                      <a:r>
                        <a:rPr sz="1600" dirty="0">
                          <a:latin typeface="Verdana"/>
                          <a:cs typeface="Verdana"/>
                        </a:rPr>
                        <a:t>the</a:t>
                      </a:r>
                      <a:r>
                        <a:rPr sz="1600" spc="-20" dirty="0">
                          <a:latin typeface="Verdana"/>
                          <a:cs typeface="Verdana"/>
                        </a:rPr>
                        <a:t> </a:t>
                      </a:r>
                      <a:r>
                        <a:rPr sz="1600" dirty="0">
                          <a:latin typeface="Verdana"/>
                          <a:cs typeface="Verdana"/>
                        </a:rPr>
                        <a:t>returned</a:t>
                      </a:r>
                      <a:r>
                        <a:rPr sz="1600" spc="-25" dirty="0">
                          <a:latin typeface="Verdana"/>
                          <a:cs typeface="Verdana"/>
                        </a:rPr>
                        <a:t> </a:t>
                      </a:r>
                      <a:r>
                        <a:rPr sz="1600" spc="-20" dirty="0">
                          <a:latin typeface="Verdana"/>
                          <a:cs typeface="Verdana"/>
                        </a:rPr>
                        <a:t>array </a:t>
                      </a:r>
                      <a:r>
                        <a:rPr sz="1600" dirty="0">
                          <a:latin typeface="Verdana"/>
                          <a:cs typeface="Verdana"/>
                        </a:rPr>
                        <a:t>is</a:t>
                      </a:r>
                      <a:r>
                        <a:rPr sz="1600" spc="-15" dirty="0">
                          <a:latin typeface="Verdana"/>
                          <a:cs typeface="Verdana"/>
                        </a:rPr>
                        <a:t> </a:t>
                      </a:r>
                      <a:r>
                        <a:rPr sz="1600" dirty="0">
                          <a:latin typeface="Verdana"/>
                          <a:cs typeface="Verdana"/>
                        </a:rPr>
                        <a:t>that</a:t>
                      </a:r>
                      <a:r>
                        <a:rPr sz="1600" spc="-10" dirty="0">
                          <a:latin typeface="Verdana"/>
                          <a:cs typeface="Verdana"/>
                        </a:rPr>
                        <a:t> </a:t>
                      </a:r>
                      <a:r>
                        <a:rPr sz="1600" dirty="0">
                          <a:latin typeface="Verdana"/>
                          <a:cs typeface="Verdana"/>
                        </a:rPr>
                        <a:t>of</a:t>
                      </a:r>
                      <a:r>
                        <a:rPr sz="1600" spc="-25" dirty="0">
                          <a:latin typeface="Verdana"/>
                          <a:cs typeface="Verdana"/>
                        </a:rPr>
                        <a:t> </a:t>
                      </a:r>
                      <a:r>
                        <a:rPr sz="1600" dirty="0">
                          <a:latin typeface="Verdana"/>
                          <a:cs typeface="Verdana"/>
                        </a:rPr>
                        <a:t>the</a:t>
                      </a:r>
                      <a:r>
                        <a:rPr sz="1600" spc="-25" dirty="0">
                          <a:latin typeface="Verdana"/>
                          <a:cs typeface="Verdana"/>
                        </a:rPr>
                        <a:t> </a:t>
                      </a:r>
                      <a:r>
                        <a:rPr sz="1600" dirty="0">
                          <a:latin typeface="Verdana"/>
                          <a:cs typeface="Verdana"/>
                        </a:rPr>
                        <a:t>specified</a:t>
                      </a:r>
                      <a:r>
                        <a:rPr sz="1600" spc="-35" dirty="0">
                          <a:latin typeface="Verdana"/>
                          <a:cs typeface="Verdana"/>
                        </a:rPr>
                        <a:t> </a:t>
                      </a:r>
                      <a:r>
                        <a:rPr sz="1600" spc="-10" dirty="0">
                          <a:latin typeface="Verdana"/>
                          <a:cs typeface="Verdana"/>
                        </a:rPr>
                        <a:t>array.</a:t>
                      </a:r>
                      <a:endParaRPr sz="1600" dirty="0">
                        <a:latin typeface="Verdana"/>
                        <a:cs typeface="Verdana"/>
                      </a:endParaRPr>
                    </a:p>
                  </a:txBody>
                  <a:tcPr marL="0" marR="0" marT="50906"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r>
            </a:tbl>
          </a:graphicData>
        </a:graphic>
      </p:graphicFrame>
    </p:spTree>
    <p:extLst>
      <p:ext uri="{BB962C8B-B14F-4D97-AF65-F5344CB8AC3E}">
        <p14:creationId xmlns:p14="http://schemas.microsoft.com/office/powerpoint/2010/main" val="177452829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619768057"/>
              </p:ext>
            </p:extLst>
          </p:nvPr>
        </p:nvGraphicFramePr>
        <p:xfrm>
          <a:off x="639398" y="290186"/>
          <a:ext cx="8109065" cy="6307167"/>
        </p:xfrm>
        <a:graphic>
          <a:graphicData uri="http://schemas.openxmlformats.org/drawingml/2006/table">
            <a:tbl>
              <a:tblPr firstRow="1" bandRow="1">
                <a:tableStyleId>{2D5ABB26-0587-4C30-8999-92F81FD0307C}</a:tableStyleId>
              </a:tblPr>
              <a:tblGrid>
                <a:gridCol w="596442"/>
                <a:gridCol w="3705643"/>
                <a:gridCol w="3806980"/>
              </a:tblGrid>
              <a:tr h="535969">
                <a:tc>
                  <a:txBody>
                    <a:bodyPr/>
                    <a:lstStyle/>
                    <a:p>
                      <a:pPr>
                        <a:lnSpc>
                          <a:spcPct val="100000"/>
                        </a:lnSpc>
                        <a:spcBef>
                          <a:spcPts val="35"/>
                        </a:spcBef>
                      </a:pPr>
                      <a:endParaRPr sz="1600" dirty="0">
                        <a:latin typeface="Times New Roman"/>
                        <a:cs typeface="Times New Roman"/>
                      </a:endParaRPr>
                    </a:p>
                    <a:p>
                      <a:pPr marL="76200">
                        <a:lnSpc>
                          <a:spcPct val="100000"/>
                        </a:lnSpc>
                      </a:pPr>
                      <a:r>
                        <a:rPr sz="1600" spc="-25" dirty="0">
                          <a:latin typeface="Verdana"/>
                          <a:cs typeface="Verdana"/>
                        </a:rPr>
                        <a:t>14</a:t>
                      </a:r>
                      <a:endParaRPr sz="1600" dirty="0">
                        <a:latin typeface="Verdana"/>
                        <a:cs typeface="Verdana"/>
                      </a:endParaRPr>
                    </a:p>
                  </a:txBody>
                  <a:tcPr marL="0" marR="0" marT="2851" marB="0">
                    <a:lnL w="9525">
                      <a:solidFill>
                        <a:srgbClr val="C6CCBD"/>
                      </a:solidFill>
                      <a:prstDash val="solid"/>
                    </a:lnL>
                    <a:lnR w="9525" cap="flat" cmpd="sng" algn="ctr">
                      <a:solidFill>
                        <a:srgbClr val="C6CCBD"/>
                      </a:solidFill>
                      <a:prstDash val="solid"/>
                      <a:round/>
                      <a:headEnd type="none" w="med" len="med"/>
                      <a:tailEnd type="none" w="med" len="med"/>
                    </a:lnR>
                    <a:lnT w="9525">
                      <a:solidFill>
                        <a:srgbClr val="C6CCBD"/>
                      </a:solidFill>
                      <a:prstDash val="solid"/>
                    </a:lnT>
                    <a:lnB w="9525" cap="flat" cmpd="sng" algn="ctr">
                      <a:solidFill>
                        <a:srgbClr val="C6CCBD"/>
                      </a:solidFill>
                      <a:prstDash val="solid"/>
                      <a:round/>
                      <a:headEnd type="none" w="med" len="med"/>
                      <a:tailEnd type="none" w="med" len="med"/>
                    </a:lnB>
                  </a:tcPr>
                </a:tc>
                <a:tc>
                  <a:txBody>
                    <a:bodyPr/>
                    <a:lstStyle/>
                    <a:p>
                      <a:pPr>
                        <a:lnSpc>
                          <a:spcPct val="100000"/>
                        </a:lnSpc>
                        <a:spcBef>
                          <a:spcPts val="35"/>
                        </a:spcBef>
                      </a:pPr>
                      <a:endParaRPr sz="1600" dirty="0">
                        <a:latin typeface="Times New Roman"/>
                        <a:cs typeface="Times New Roman"/>
                      </a:endParaRPr>
                    </a:p>
                    <a:p>
                      <a:pPr marL="75565">
                        <a:lnSpc>
                          <a:spcPct val="100000"/>
                        </a:lnSpc>
                      </a:pPr>
                      <a:r>
                        <a:rPr sz="1600" dirty="0">
                          <a:latin typeface="Verdana"/>
                          <a:cs typeface="Verdana"/>
                        </a:rPr>
                        <a:t>public</a:t>
                      </a:r>
                      <a:r>
                        <a:rPr sz="1600" spc="-10" dirty="0">
                          <a:latin typeface="Verdana"/>
                          <a:cs typeface="Verdana"/>
                        </a:rPr>
                        <a:t> booleanisEmpty()</a:t>
                      </a:r>
                      <a:endParaRPr sz="1600" dirty="0">
                        <a:latin typeface="Verdana"/>
                        <a:cs typeface="Verdana"/>
                      </a:endParaRPr>
                    </a:p>
                  </a:txBody>
                  <a:tcPr marL="0" marR="0" marT="2851" marB="0">
                    <a:lnL w="9525" cap="flat" cmpd="sng" algn="ctr">
                      <a:solidFill>
                        <a:srgbClr val="C6CCBD"/>
                      </a:solidFill>
                      <a:prstDash val="solid"/>
                      <a:round/>
                      <a:headEnd type="none" w="med" len="med"/>
                      <a:tailEnd type="none" w="med" len="med"/>
                    </a:lnL>
                    <a:lnR w="9525" cap="flat" cmpd="sng" algn="ctr">
                      <a:solidFill>
                        <a:srgbClr val="C6CCBD"/>
                      </a:solidFill>
                      <a:prstDash val="solid"/>
                      <a:round/>
                      <a:headEnd type="none" w="med" len="med"/>
                      <a:tailEnd type="none" w="med" len="med"/>
                    </a:lnR>
                    <a:lnT w="9525">
                      <a:solidFill>
                        <a:srgbClr val="C6CCBD"/>
                      </a:solidFill>
                      <a:prstDash val="solid"/>
                    </a:lnT>
                    <a:lnB w="9525" cap="flat" cmpd="sng" algn="ctr">
                      <a:solidFill>
                        <a:srgbClr val="C6CCBD"/>
                      </a:solidFill>
                      <a:prstDash val="solid"/>
                      <a:round/>
                      <a:headEnd type="none" w="med" len="med"/>
                      <a:tailEnd type="none" w="med" len="med"/>
                    </a:lnB>
                  </a:tcPr>
                </a:tc>
                <a:tc>
                  <a:txBody>
                    <a:bodyPr/>
                    <a:lstStyle/>
                    <a:p>
                      <a:pPr>
                        <a:lnSpc>
                          <a:spcPct val="100000"/>
                        </a:lnSpc>
                        <a:spcBef>
                          <a:spcPts val="35"/>
                        </a:spcBef>
                      </a:pPr>
                      <a:endParaRPr sz="1600" dirty="0">
                        <a:latin typeface="Times New Roman"/>
                        <a:cs typeface="Times New Roman"/>
                      </a:endParaRPr>
                    </a:p>
                    <a:p>
                      <a:pPr marL="76200">
                        <a:lnSpc>
                          <a:spcPct val="100000"/>
                        </a:lnSpc>
                      </a:pPr>
                      <a:r>
                        <a:rPr sz="1600" dirty="0">
                          <a:latin typeface="Verdana"/>
                          <a:cs typeface="Verdana"/>
                        </a:rPr>
                        <a:t>It</a:t>
                      </a:r>
                      <a:r>
                        <a:rPr sz="1600" spc="-15" dirty="0">
                          <a:latin typeface="Verdana"/>
                          <a:cs typeface="Verdana"/>
                        </a:rPr>
                        <a:t> </a:t>
                      </a:r>
                      <a:r>
                        <a:rPr sz="1600" dirty="0">
                          <a:latin typeface="Verdana"/>
                          <a:cs typeface="Verdana"/>
                        </a:rPr>
                        <a:t>checks</a:t>
                      </a:r>
                      <a:r>
                        <a:rPr sz="1600" spc="-15" dirty="0">
                          <a:latin typeface="Verdana"/>
                          <a:cs typeface="Verdana"/>
                        </a:rPr>
                        <a:t> </a:t>
                      </a:r>
                      <a:r>
                        <a:rPr sz="1600" dirty="0">
                          <a:latin typeface="Verdana"/>
                          <a:cs typeface="Verdana"/>
                        </a:rPr>
                        <a:t>if</a:t>
                      </a:r>
                      <a:r>
                        <a:rPr sz="1600" spc="-25" dirty="0">
                          <a:latin typeface="Verdana"/>
                          <a:cs typeface="Verdana"/>
                        </a:rPr>
                        <a:t> </a:t>
                      </a:r>
                      <a:r>
                        <a:rPr sz="1600" dirty="0">
                          <a:latin typeface="Verdana"/>
                          <a:cs typeface="Verdana"/>
                        </a:rPr>
                        <a:t>collection</a:t>
                      </a:r>
                      <a:r>
                        <a:rPr sz="1600" spc="-15" dirty="0">
                          <a:latin typeface="Verdana"/>
                          <a:cs typeface="Verdana"/>
                        </a:rPr>
                        <a:t> </a:t>
                      </a:r>
                      <a:r>
                        <a:rPr sz="1600" dirty="0">
                          <a:latin typeface="Verdana"/>
                          <a:cs typeface="Verdana"/>
                        </a:rPr>
                        <a:t>is</a:t>
                      </a:r>
                      <a:r>
                        <a:rPr sz="1600" spc="-15" dirty="0">
                          <a:latin typeface="Verdana"/>
                          <a:cs typeface="Verdana"/>
                        </a:rPr>
                        <a:t> </a:t>
                      </a:r>
                      <a:r>
                        <a:rPr sz="1600" spc="-10" dirty="0">
                          <a:latin typeface="Verdana"/>
                          <a:cs typeface="Verdana"/>
                        </a:rPr>
                        <a:t>empty.</a:t>
                      </a:r>
                      <a:endParaRPr sz="1600" dirty="0">
                        <a:latin typeface="Verdana"/>
                        <a:cs typeface="Verdana"/>
                      </a:endParaRPr>
                    </a:p>
                  </a:txBody>
                  <a:tcPr marL="0" marR="0" marT="2851" marB="0">
                    <a:lnL w="9525" cap="flat" cmpd="sng" algn="ctr">
                      <a:solidFill>
                        <a:srgbClr val="C6CCBD"/>
                      </a:solidFill>
                      <a:prstDash val="solid"/>
                      <a:round/>
                      <a:headEnd type="none" w="med" len="med"/>
                      <a:tailEnd type="none" w="med" len="med"/>
                    </a:lnL>
                    <a:lnR w="9525">
                      <a:solidFill>
                        <a:srgbClr val="C6CCBD"/>
                      </a:solidFill>
                      <a:prstDash val="solid"/>
                    </a:lnR>
                    <a:lnT w="9525">
                      <a:solidFill>
                        <a:srgbClr val="C6CCBD"/>
                      </a:solidFill>
                      <a:prstDash val="solid"/>
                    </a:lnT>
                    <a:lnB w="9525" cap="flat" cmpd="sng" algn="ctr">
                      <a:solidFill>
                        <a:srgbClr val="C6CCBD"/>
                      </a:solidFill>
                      <a:prstDash val="solid"/>
                      <a:round/>
                      <a:headEnd type="none" w="med" len="med"/>
                      <a:tailEnd type="none" w="med" len="med"/>
                    </a:lnB>
                  </a:tcPr>
                </a:tc>
              </a:tr>
              <a:tr h="1247077">
                <a:tc>
                  <a:txBody>
                    <a:bodyPr/>
                    <a:lstStyle/>
                    <a:p>
                      <a:pPr>
                        <a:lnSpc>
                          <a:spcPct val="100000"/>
                        </a:lnSpc>
                        <a:spcBef>
                          <a:spcPts val="30"/>
                        </a:spcBef>
                      </a:pPr>
                      <a:endParaRPr sz="1600">
                        <a:latin typeface="Times New Roman"/>
                        <a:cs typeface="Times New Roman"/>
                      </a:endParaRPr>
                    </a:p>
                    <a:p>
                      <a:pPr marL="76200">
                        <a:lnSpc>
                          <a:spcPct val="100000"/>
                        </a:lnSpc>
                        <a:spcBef>
                          <a:spcPts val="5"/>
                        </a:spcBef>
                      </a:pPr>
                      <a:r>
                        <a:rPr sz="1600" spc="-25" dirty="0">
                          <a:latin typeface="Verdana"/>
                          <a:cs typeface="Verdana"/>
                        </a:rPr>
                        <a:t>15</a:t>
                      </a:r>
                      <a:endParaRPr sz="1600">
                        <a:latin typeface="Verdana"/>
                        <a:cs typeface="Verdana"/>
                      </a:endParaRPr>
                    </a:p>
                  </a:txBody>
                  <a:tcPr marL="0" marR="0" marT="2443" marB="0">
                    <a:lnL w="9525">
                      <a:solidFill>
                        <a:srgbClr val="C6CCBD"/>
                      </a:solidFill>
                      <a:prstDash val="solid"/>
                    </a:lnL>
                    <a:lnR w="9525" cap="flat" cmpd="sng" algn="ctr">
                      <a:solidFill>
                        <a:srgbClr val="C6CCBD"/>
                      </a:solidFill>
                      <a:prstDash val="solid"/>
                      <a:round/>
                      <a:headEnd type="none" w="med" len="med"/>
                      <a:tailEnd type="none" w="med" len="med"/>
                    </a:lnR>
                    <a:lnT w="9525" cap="flat" cmpd="sng" algn="ctr">
                      <a:solidFill>
                        <a:srgbClr val="C6CCBD"/>
                      </a:solidFill>
                      <a:prstDash val="solid"/>
                      <a:round/>
                      <a:headEnd type="none" w="med" len="med"/>
                      <a:tailEnd type="none" w="med" len="med"/>
                    </a:lnT>
                    <a:lnB w="9525" cap="flat" cmpd="sng" algn="ctr">
                      <a:solidFill>
                        <a:srgbClr val="C6CCBD"/>
                      </a:solidFill>
                      <a:prstDash val="solid"/>
                      <a:round/>
                      <a:headEnd type="none" w="med" len="med"/>
                      <a:tailEnd type="none" w="med" len="med"/>
                    </a:lnB>
                  </a:tcPr>
                </a:tc>
                <a:tc>
                  <a:txBody>
                    <a:bodyPr/>
                    <a:lstStyle/>
                    <a:p>
                      <a:pPr>
                        <a:lnSpc>
                          <a:spcPct val="100000"/>
                        </a:lnSpc>
                        <a:spcBef>
                          <a:spcPts val="30"/>
                        </a:spcBef>
                      </a:pPr>
                      <a:endParaRPr sz="1600">
                        <a:latin typeface="Times New Roman"/>
                        <a:cs typeface="Times New Roman"/>
                      </a:endParaRPr>
                    </a:p>
                    <a:p>
                      <a:pPr marL="75565">
                        <a:lnSpc>
                          <a:spcPct val="100000"/>
                        </a:lnSpc>
                        <a:spcBef>
                          <a:spcPts val="5"/>
                        </a:spcBef>
                      </a:pPr>
                      <a:r>
                        <a:rPr sz="1600" dirty="0">
                          <a:latin typeface="Verdana"/>
                          <a:cs typeface="Verdana"/>
                        </a:rPr>
                        <a:t>default</a:t>
                      </a:r>
                      <a:r>
                        <a:rPr sz="1600" spc="-30" dirty="0">
                          <a:latin typeface="Verdana"/>
                          <a:cs typeface="Verdana"/>
                        </a:rPr>
                        <a:t> </a:t>
                      </a:r>
                      <a:r>
                        <a:rPr sz="1600" spc="-10" dirty="0">
                          <a:latin typeface="Verdana"/>
                          <a:cs typeface="Verdana"/>
                        </a:rPr>
                        <a:t>Stream&lt;E&gt;parallelStream()</a:t>
                      </a:r>
                      <a:endParaRPr sz="1600">
                        <a:latin typeface="Verdana"/>
                        <a:cs typeface="Verdana"/>
                      </a:endParaRPr>
                    </a:p>
                  </a:txBody>
                  <a:tcPr marL="0" marR="0" marT="2443" marB="0">
                    <a:lnL w="9525" cap="flat" cmpd="sng" algn="ctr">
                      <a:solidFill>
                        <a:srgbClr val="C6CCBD"/>
                      </a:solidFill>
                      <a:prstDash val="solid"/>
                      <a:round/>
                      <a:headEnd type="none" w="med" len="med"/>
                      <a:tailEnd type="none" w="med" len="med"/>
                    </a:lnL>
                    <a:lnR w="9525" cap="flat" cmpd="sng" algn="ctr">
                      <a:solidFill>
                        <a:srgbClr val="C6CCBD"/>
                      </a:solidFill>
                      <a:prstDash val="solid"/>
                      <a:round/>
                      <a:headEnd type="none" w="med" len="med"/>
                      <a:tailEnd type="none" w="med" len="med"/>
                    </a:lnR>
                    <a:lnT w="9525" cap="flat" cmpd="sng" algn="ctr">
                      <a:solidFill>
                        <a:srgbClr val="C6CCBD"/>
                      </a:solidFill>
                      <a:prstDash val="solid"/>
                      <a:round/>
                      <a:headEnd type="none" w="med" len="med"/>
                      <a:tailEnd type="none" w="med" len="med"/>
                    </a:lnT>
                    <a:lnB w="9525" cap="flat" cmpd="sng" algn="ctr">
                      <a:solidFill>
                        <a:srgbClr val="C6CCBD"/>
                      </a:solidFill>
                      <a:prstDash val="solid"/>
                      <a:round/>
                      <a:headEnd type="none" w="med" len="med"/>
                      <a:tailEnd type="none" w="med" len="med"/>
                    </a:lnB>
                  </a:tcPr>
                </a:tc>
                <a:tc>
                  <a:txBody>
                    <a:bodyPr/>
                    <a:lstStyle/>
                    <a:p>
                      <a:pPr marL="76200" marR="355600">
                        <a:lnSpc>
                          <a:spcPct val="148600"/>
                        </a:lnSpc>
                        <a:spcBef>
                          <a:spcPts val="630"/>
                        </a:spcBef>
                      </a:pPr>
                      <a:r>
                        <a:rPr sz="1600" dirty="0">
                          <a:latin typeface="Verdana"/>
                          <a:cs typeface="Verdana"/>
                        </a:rPr>
                        <a:t>It</a:t>
                      </a:r>
                      <a:r>
                        <a:rPr sz="1600" spc="-25" dirty="0">
                          <a:latin typeface="Verdana"/>
                          <a:cs typeface="Verdana"/>
                        </a:rPr>
                        <a:t> </a:t>
                      </a:r>
                      <a:r>
                        <a:rPr sz="1600" dirty="0">
                          <a:latin typeface="Verdana"/>
                          <a:cs typeface="Verdana"/>
                        </a:rPr>
                        <a:t>returns</a:t>
                      </a:r>
                      <a:r>
                        <a:rPr sz="1600" spc="-25" dirty="0">
                          <a:latin typeface="Verdana"/>
                          <a:cs typeface="Verdana"/>
                        </a:rPr>
                        <a:t> </a:t>
                      </a:r>
                      <a:r>
                        <a:rPr sz="1600" dirty="0">
                          <a:latin typeface="Verdana"/>
                          <a:cs typeface="Verdana"/>
                        </a:rPr>
                        <a:t>a</a:t>
                      </a:r>
                      <a:r>
                        <a:rPr sz="1600" spc="-25" dirty="0">
                          <a:latin typeface="Verdana"/>
                          <a:cs typeface="Verdana"/>
                        </a:rPr>
                        <a:t> </a:t>
                      </a:r>
                      <a:r>
                        <a:rPr sz="1600" dirty="0">
                          <a:latin typeface="Verdana"/>
                          <a:cs typeface="Verdana"/>
                        </a:rPr>
                        <a:t>possibly</a:t>
                      </a:r>
                      <a:r>
                        <a:rPr sz="1600" spc="-25" dirty="0">
                          <a:latin typeface="Verdana"/>
                          <a:cs typeface="Verdana"/>
                        </a:rPr>
                        <a:t> </a:t>
                      </a:r>
                      <a:r>
                        <a:rPr sz="1600" dirty="0">
                          <a:latin typeface="Verdana"/>
                          <a:cs typeface="Verdana"/>
                        </a:rPr>
                        <a:t>parallel</a:t>
                      </a:r>
                      <a:r>
                        <a:rPr sz="1600" spc="-15" dirty="0">
                          <a:latin typeface="Verdana"/>
                          <a:cs typeface="Verdana"/>
                        </a:rPr>
                        <a:t> </a:t>
                      </a:r>
                      <a:r>
                        <a:rPr sz="1600" spc="-10" dirty="0">
                          <a:latin typeface="Verdana"/>
                          <a:cs typeface="Verdana"/>
                        </a:rPr>
                        <a:t>Stream </a:t>
                      </a:r>
                      <a:r>
                        <a:rPr sz="1600" dirty="0">
                          <a:latin typeface="Verdana"/>
                          <a:cs typeface="Verdana"/>
                        </a:rPr>
                        <a:t>with</a:t>
                      </a:r>
                      <a:r>
                        <a:rPr sz="1600" spc="-20" dirty="0">
                          <a:latin typeface="Verdana"/>
                          <a:cs typeface="Verdana"/>
                        </a:rPr>
                        <a:t> </a:t>
                      </a:r>
                      <a:r>
                        <a:rPr sz="1600" dirty="0">
                          <a:latin typeface="Verdana"/>
                          <a:cs typeface="Verdana"/>
                        </a:rPr>
                        <a:t>the</a:t>
                      </a:r>
                      <a:r>
                        <a:rPr sz="1600" spc="-20" dirty="0">
                          <a:latin typeface="Verdana"/>
                          <a:cs typeface="Verdana"/>
                        </a:rPr>
                        <a:t> </a:t>
                      </a:r>
                      <a:r>
                        <a:rPr sz="1600" dirty="0">
                          <a:latin typeface="Verdana"/>
                          <a:cs typeface="Verdana"/>
                        </a:rPr>
                        <a:t>collection</a:t>
                      </a:r>
                      <a:r>
                        <a:rPr sz="1600" spc="-15" dirty="0">
                          <a:latin typeface="Verdana"/>
                          <a:cs typeface="Verdana"/>
                        </a:rPr>
                        <a:t> </a:t>
                      </a:r>
                      <a:r>
                        <a:rPr sz="1600" dirty="0">
                          <a:latin typeface="Verdana"/>
                          <a:cs typeface="Verdana"/>
                        </a:rPr>
                        <a:t>as</a:t>
                      </a:r>
                      <a:r>
                        <a:rPr sz="1600" spc="-15" dirty="0">
                          <a:latin typeface="Verdana"/>
                          <a:cs typeface="Verdana"/>
                        </a:rPr>
                        <a:t> </a:t>
                      </a:r>
                      <a:r>
                        <a:rPr sz="1600" dirty="0">
                          <a:latin typeface="Verdana"/>
                          <a:cs typeface="Verdana"/>
                        </a:rPr>
                        <a:t>its</a:t>
                      </a:r>
                      <a:r>
                        <a:rPr sz="1600" spc="-15" dirty="0">
                          <a:latin typeface="Verdana"/>
                          <a:cs typeface="Verdana"/>
                        </a:rPr>
                        <a:t> </a:t>
                      </a:r>
                      <a:r>
                        <a:rPr sz="1600" spc="-10" dirty="0">
                          <a:latin typeface="Verdana"/>
                          <a:cs typeface="Verdana"/>
                        </a:rPr>
                        <a:t>source.</a:t>
                      </a:r>
                      <a:endParaRPr sz="1600" dirty="0">
                        <a:latin typeface="Verdana"/>
                        <a:cs typeface="Verdana"/>
                      </a:endParaRPr>
                    </a:p>
                  </a:txBody>
                  <a:tcPr marL="0" marR="0" marT="51313" marB="0">
                    <a:lnL w="9525" cap="flat" cmpd="sng" algn="ctr">
                      <a:solidFill>
                        <a:srgbClr val="C6CCBD"/>
                      </a:solidFill>
                      <a:prstDash val="solid"/>
                      <a:round/>
                      <a:headEnd type="none" w="med" len="med"/>
                      <a:tailEnd type="none" w="med" len="med"/>
                    </a:lnL>
                    <a:lnR w="9525">
                      <a:solidFill>
                        <a:srgbClr val="C6CCBD"/>
                      </a:solidFill>
                      <a:prstDash val="solid"/>
                    </a:lnR>
                    <a:lnT w="9525" cap="flat" cmpd="sng" algn="ctr">
                      <a:solidFill>
                        <a:srgbClr val="C6CCBD"/>
                      </a:solidFill>
                      <a:prstDash val="solid"/>
                      <a:round/>
                      <a:headEnd type="none" w="med" len="med"/>
                      <a:tailEnd type="none" w="med" len="med"/>
                    </a:lnT>
                    <a:lnB w="9525" cap="flat" cmpd="sng" algn="ctr">
                      <a:solidFill>
                        <a:srgbClr val="C6CCBD"/>
                      </a:solidFill>
                      <a:prstDash val="solid"/>
                      <a:round/>
                      <a:headEnd type="none" w="med" len="med"/>
                      <a:tailEnd type="none" w="med" len="med"/>
                    </a:lnB>
                  </a:tcPr>
                </a:tc>
              </a:tr>
              <a:tr h="1247967">
                <a:tc>
                  <a:txBody>
                    <a:bodyPr/>
                    <a:lstStyle/>
                    <a:p>
                      <a:pPr>
                        <a:lnSpc>
                          <a:spcPct val="100000"/>
                        </a:lnSpc>
                        <a:spcBef>
                          <a:spcPts val="45"/>
                        </a:spcBef>
                      </a:pPr>
                      <a:endParaRPr sz="1600">
                        <a:latin typeface="Times New Roman"/>
                        <a:cs typeface="Times New Roman"/>
                      </a:endParaRPr>
                    </a:p>
                    <a:p>
                      <a:pPr marL="76200">
                        <a:lnSpc>
                          <a:spcPct val="100000"/>
                        </a:lnSpc>
                      </a:pPr>
                      <a:r>
                        <a:rPr sz="1600" spc="-25" dirty="0">
                          <a:latin typeface="Verdana"/>
                          <a:cs typeface="Verdana"/>
                        </a:rPr>
                        <a:t>16</a:t>
                      </a:r>
                      <a:endParaRPr sz="1600">
                        <a:latin typeface="Verdana"/>
                        <a:cs typeface="Verdana"/>
                      </a:endParaRPr>
                    </a:p>
                  </a:txBody>
                  <a:tcPr marL="0" marR="0" marT="3665" marB="0">
                    <a:lnL w="9525">
                      <a:solidFill>
                        <a:srgbClr val="C6CCBD"/>
                      </a:solidFill>
                      <a:prstDash val="solid"/>
                    </a:lnL>
                    <a:lnR w="9525" cap="flat" cmpd="sng" algn="ctr">
                      <a:solidFill>
                        <a:srgbClr val="C6CCBD"/>
                      </a:solidFill>
                      <a:prstDash val="solid"/>
                      <a:round/>
                      <a:headEnd type="none" w="med" len="med"/>
                      <a:tailEnd type="none" w="med" len="med"/>
                    </a:lnR>
                    <a:lnT w="9525" cap="flat" cmpd="sng" algn="ctr">
                      <a:solidFill>
                        <a:srgbClr val="C6CCBD"/>
                      </a:solidFill>
                      <a:prstDash val="solid"/>
                      <a:round/>
                      <a:headEnd type="none" w="med" len="med"/>
                      <a:tailEnd type="none" w="med" len="med"/>
                    </a:lnT>
                    <a:lnB w="9525" cap="flat" cmpd="sng" algn="ctr">
                      <a:solidFill>
                        <a:srgbClr val="C6CCBD"/>
                      </a:solidFill>
                      <a:prstDash val="solid"/>
                      <a:round/>
                      <a:headEnd type="none" w="med" len="med"/>
                      <a:tailEnd type="none" w="med" len="med"/>
                    </a:lnB>
                  </a:tcPr>
                </a:tc>
                <a:tc>
                  <a:txBody>
                    <a:bodyPr/>
                    <a:lstStyle/>
                    <a:p>
                      <a:pPr>
                        <a:lnSpc>
                          <a:spcPct val="100000"/>
                        </a:lnSpc>
                        <a:spcBef>
                          <a:spcPts val="45"/>
                        </a:spcBef>
                      </a:pPr>
                      <a:endParaRPr sz="1600">
                        <a:latin typeface="Times New Roman"/>
                        <a:cs typeface="Times New Roman"/>
                      </a:endParaRPr>
                    </a:p>
                    <a:p>
                      <a:pPr marL="75565">
                        <a:lnSpc>
                          <a:spcPct val="100000"/>
                        </a:lnSpc>
                      </a:pPr>
                      <a:r>
                        <a:rPr sz="1600" dirty="0">
                          <a:latin typeface="Verdana"/>
                          <a:cs typeface="Verdana"/>
                        </a:rPr>
                        <a:t>default</a:t>
                      </a:r>
                      <a:r>
                        <a:rPr sz="1600" spc="-30" dirty="0">
                          <a:latin typeface="Verdana"/>
                          <a:cs typeface="Verdana"/>
                        </a:rPr>
                        <a:t> </a:t>
                      </a:r>
                      <a:r>
                        <a:rPr sz="1600" spc="-10" dirty="0">
                          <a:latin typeface="Verdana"/>
                          <a:cs typeface="Verdana"/>
                        </a:rPr>
                        <a:t>Stream&lt;E&gt;stream()</a:t>
                      </a:r>
                      <a:endParaRPr sz="1600">
                        <a:latin typeface="Verdana"/>
                        <a:cs typeface="Verdana"/>
                      </a:endParaRPr>
                    </a:p>
                  </a:txBody>
                  <a:tcPr marL="0" marR="0" marT="3665" marB="0">
                    <a:lnL w="9525" cap="flat" cmpd="sng" algn="ctr">
                      <a:solidFill>
                        <a:srgbClr val="C6CCBD"/>
                      </a:solidFill>
                      <a:prstDash val="solid"/>
                      <a:round/>
                      <a:headEnd type="none" w="med" len="med"/>
                      <a:tailEnd type="none" w="med" len="med"/>
                    </a:lnL>
                    <a:lnR w="9525" cap="flat" cmpd="sng" algn="ctr">
                      <a:solidFill>
                        <a:srgbClr val="C6CCBD"/>
                      </a:solidFill>
                      <a:prstDash val="solid"/>
                      <a:round/>
                      <a:headEnd type="none" w="med" len="med"/>
                      <a:tailEnd type="none" w="med" len="med"/>
                    </a:lnR>
                    <a:lnT w="9525" cap="flat" cmpd="sng" algn="ctr">
                      <a:solidFill>
                        <a:srgbClr val="C6CCBD"/>
                      </a:solidFill>
                      <a:prstDash val="solid"/>
                      <a:round/>
                      <a:headEnd type="none" w="med" len="med"/>
                      <a:tailEnd type="none" w="med" len="med"/>
                    </a:lnT>
                    <a:lnB w="9525" cap="flat" cmpd="sng" algn="ctr">
                      <a:solidFill>
                        <a:srgbClr val="C6CCBD"/>
                      </a:solidFill>
                      <a:prstDash val="solid"/>
                      <a:round/>
                      <a:headEnd type="none" w="med" len="med"/>
                      <a:tailEnd type="none" w="med" len="med"/>
                    </a:lnB>
                  </a:tcPr>
                </a:tc>
                <a:tc>
                  <a:txBody>
                    <a:bodyPr/>
                    <a:lstStyle/>
                    <a:p>
                      <a:pPr marL="76200" marR="149225">
                        <a:lnSpc>
                          <a:spcPct val="148600"/>
                        </a:lnSpc>
                        <a:spcBef>
                          <a:spcPts val="640"/>
                        </a:spcBef>
                      </a:pPr>
                      <a:r>
                        <a:rPr sz="1600" dirty="0">
                          <a:latin typeface="Verdana"/>
                          <a:cs typeface="Verdana"/>
                        </a:rPr>
                        <a:t>It</a:t>
                      </a:r>
                      <a:r>
                        <a:rPr sz="1600" spc="-25" dirty="0">
                          <a:latin typeface="Verdana"/>
                          <a:cs typeface="Verdana"/>
                        </a:rPr>
                        <a:t> </a:t>
                      </a:r>
                      <a:r>
                        <a:rPr sz="1600" dirty="0">
                          <a:latin typeface="Verdana"/>
                          <a:cs typeface="Verdana"/>
                        </a:rPr>
                        <a:t>returns</a:t>
                      </a:r>
                      <a:r>
                        <a:rPr sz="1600" spc="-20" dirty="0">
                          <a:latin typeface="Verdana"/>
                          <a:cs typeface="Verdana"/>
                        </a:rPr>
                        <a:t> </a:t>
                      </a:r>
                      <a:r>
                        <a:rPr sz="1600" dirty="0">
                          <a:latin typeface="Verdana"/>
                          <a:cs typeface="Verdana"/>
                        </a:rPr>
                        <a:t>a</a:t>
                      </a:r>
                      <a:r>
                        <a:rPr sz="1600" spc="-25" dirty="0">
                          <a:latin typeface="Verdana"/>
                          <a:cs typeface="Verdana"/>
                        </a:rPr>
                        <a:t> </a:t>
                      </a:r>
                      <a:r>
                        <a:rPr sz="1600" dirty="0">
                          <a:latin typeface="Verdana"/>
                          <a:cs typeface="Verdana"/>
                        </a:rPr>
                        <a:t>sequential</a:t>
                      </a:r>
                      <a:r>
                        <a:rPr sz="1600" spc="-20" dirty="0">
                          <a:latin typeface="Verdana"/>
                          <a:cs typeface="Verdana"/>
                        </a:rPr>
                        <a:t> </a:t>
                      </a:r>
                      <a:r>
                        <a:rPr sz="1600" dirty="0">
                          <a:latin typeface="Verdana"/>
                          <a:cs typeface="Verdana"/>
                        </a:rPr>
                        <a:t>Stream</a:t>
                      </a:r>
                      <a:r>
                        <a:rPr sz="1600" spc="-10" dirty="0">
                          <a:latin typeface="Verdana"/>
                          <a:cs typeface="Verdana"/>
                        </a:rPr>
                        <a:t> </a:t>
                      </a:r>
                      <a:r>
                        <a:rPr sz="1600" dirty="0">
                          <a:latin typeface="Verdana"/>
                          <a:cs typeface="Verdana"/>
                        </a:rPr>
                        <a:t>with</a:t>
                      </a:r>
                      <a:r>
                        <a:rPr sz="1600" spc="-25" dirty="0">
                          <a:latin typeface="Verdana"/>
                          <a:cs typeface="Verdana"/>
                        </a:rPr>
                        <a:t> the </a:t>
                      </a:r>
                      <a:r>
                        <a:rPr sz="1600" dirty="0">
                          <a:latin typeface="Verdana"/>
                          <a:cs typeface="Verdana"/>
                        </a:rPr>
                        <a:t>collection</a:t>
                      </a:r>
                      <a:r>
                        <a:rPr sz="1600" spc="-20" dirty="0">
                          <a:latin typeface="Verdana"/>
                          <a:cs typeface="Verdana"/>
                        </a:rPr>
                        <a:t> </a:t>
                      </a:r>
                      <a:r>
                        <a:rPr sz="1600" dirty="0">
                          <a:latin typeface="Verdana"/>
                          <a:cs typeface="Verdana"/>
                        </a:rPr>
                        <a:t>as</a:t>
                      </a:r>
                      <a:r>
                        <a:rPr sz="1600" spc="-15" dirty="0">
                          <a:latin typeface="Verdana"/>
                          <a:cs typeface="Verdana"/>
                        </a:rPr>
                        <a:t> </a:t>
                      </a:r>
                      <a:r>
                        <a:rPr sz="1600" dirty="0">
                          <a:latin typeface="Verdana"/>
                          <a:cs typeface="Verdana"/>
                        </a:rPr>
                        <a:t>its</a:t>
                      </a:r>
                      <a:r>
                        <a:rPr sz="1600" spc="-15" dirty="0">
                          <a:latin typeface="Verdana"/>
                          <a:cs typeface="Verdana"/>
                        </a:rPr>
                        <a:t> </a:t>
                      </a:r>
                      <a:r>
                        <a:rPr sz="1600" spc="-10" dirty="0">
                          <a:latin typeface="Verdana"/>
                          <a:cs typeface="Verdana"/>
                        </a:rPr>
                        <a:t>source.</a:t>
                      </a:r>
                      <a:endParaRPr sz="1600" dirty="0">
                        <a:latin typeface="Verdana"/>
                        <a:cs typeface="Verdana"/>
                      </a:endParaRPr>
                    </a:p>
                  </a:txBody>
                  <a:tcPr marL="0" marR="0" marT="52127" marB="0">
                    <a:lnL w="9525" cap="flat" cmpd="sng" algn="ctr">
                      <a:solidFill>
                        <a:srgbClr val="C6CCBD"/>
                      </a:solidFill>
                      <a:prstDash val="solid"/>
                      <a:round/>
                      <a:headEnd type="none" w="med" len="med"/>
                      <a:tailEnd type="none" w="med" len="med"/>
                    </a:lnL>
                    <a:lnR w="9525">
                      <a:solidFill>
                        <a:srgbClr val="C6CCBD"/>
                      </a:solidFill>
                      <a:prstDash val="solid"/>
                    </a:lnR>
                    <a:lnT w="9525" cap="flat" cmpd="sng" algn="ctr">
                      <a:solidFill>
                        <a:srgbClr val="C6CCBD"/>
                      </a:solidFill>
                      <a:prstDash val="solid"/>
                      <a:round/>
                      <a:headEnd type="none" w="med" len="med"/>
                      <a:tailEnd type="none" w="med" len="med"/>
                    </a:lnT>
                    <a:lnB w="9525" cap="flat" cmpd="sng" algn="ctr">
                      <a:solidFill>
                        <a:srgbClr val="C6CCBD"/>
                      </a:solidFill>
                      <a:prstDash val="solid"/>
                      <a:round/>
                      <a:headEnd type="none" w="med" len="med"/>
                      <a:tailEnd type="none" w="med" len="med"/>
                    </a:lnB>
                  </a:tcPr>
                </a:tc>
              </a:tr>
              <a:tr h="1224238">
                <a:tc>
                  <a:txBody>
                    <a:bodyPr/>
                    <a:lstStyle/>
                    <a:p>
                      <a:pPr marL="76200" marR="149225" algn="l" defTabSz="914400" rtl="0" eaLnBrk="1" latinLnBrk="0" hangingPunct="1">
                        <a:lnSpc>
                          <a:spcPct val="148600"/>
                        </a:lnSpc>
                        <a:spcBef>
                          <a:spcPts val="640"/>
                        </a:spcBef>
                      </a:pPr>
                      <a:endParaRPr sz="1600" kern="1200" dirty="0">
                        <a:solidFill>
                          <a:schemeClr val="tx1"/>
                        </a:solidFill>
                        <a:latin typeface="Verdana"/>
                        <a:ea typeface="+mn-ea"/>
                        <a:cs typeface="Verdana"/>
                      </a:endParaRPr>
                    </a:p>
                    <a:p>
                      <a:pPr marL="76200" marR="149225" algn="l" defTabSz="914400" rtl="0" eaLnBrk="1" latinLnBrk="0" hangingPunct="1">
                        <a:lnSpc>
                          <a:spcPct val="148600"/>
                        </a:lnSpc>
                        <a:spcBef>
                          <a:spcPts val="640"/>
                        </a:spcBef>
                      </a:pPr>
                      <a:r>
                        <a:rPr sz="1600" kern="1200" dirty="0">
                          <a:solidFill>
                            <a:schemeClr val="tx1"/>
                          </a:solidFill>
                          <a:latin typeface="Verdana"/>
                          <a:ea typeface="+mn-ea"/>
                          <a:cs typeface="Verdana"/>
                        </a:rPr>
                        <a:t>17</a:t>
                      </a:r>
                    </a:p>
                  </a:txBody>
                  <a:tcPr marL="0" marR="0" marT="2851" marB="0">
                    <a:lnL w="9525">
                      <a:solidFill>
                        <a:srgbClr val="C6CCBD"/>
                      </a:solidFill>
                      <a:prstDash val="solid"/>
                    </a:lnL>
                    <a:lnR w="9525" cap="flat" cmpd="sng" algn="ctr">
                      <a:solidFill>
                        <a:srgbClr val="C6CCBD"/>
                      </a:solidFill>
                      <a:prstDash val="solid"/>
                      <a:round/>
                      <a:headEnd type="none" w="med" len="med"/>
                      <a:tailEnd type="none" w="med" len="med"/>
                    </a:lnR>
                    <a:lnT w="9525" cap="flat" cmpd="sng" algn="ctr">
                      <a:solidFill>
                        <a:srgbClr val="C6CCBD"/>
                      </a:solidFill>
                      <a:prstDash val="solid"/>
                      <a:round/>
                      <a:headEnd type="none" w="med" len="med"/>
                      <a:tailEnd type="none" w="med" len="med"/>
                    </a:lnT>
                    <a:lnB w="9525" cap="flat" cmpd="sng" algn="ctr">
                      <a:solidFill>
                        <a:srgbClr val="C6CCBD"/>
                      </a:solidFill>
                      <a:prstDash val="solid"/>
                      <a:round/>
                      <a:headEnd type="none" w="med" len="med"/>
                      <a:tailEnd type="none" w="med" len="med"/>
                    </a:lnB>
                  </a:tcPr>
                </a:tc>
                <a:tc>
                  <a:txBody>
                    <a:bodyPr/>
                    <a:lstStyle/>
                    <a:p>
                      <a:pPr marL="76200" marR="149225" algn="l" defTabSz="914400" rtl="0" eaLnBrk="1" latinLnBrk="0" hangingPunct="1">
                        <a:lnSpc>
                          <a:spcPct val="148600"/>
                        </a:lnSpc>
                        <a:spcBef>
                          <a:spcPts val="640"/>
                        </a:spcBef>
                      </a:pPr>
                      <a:endParaRPr sz="1600" kern="1200">
                        <a:solidFill>
                          <a:schemeClr val="tx1"/>
                        </a:solidFill>
                        <a:latin typeface="Verdana"/>
                        <a:ea typeface="+mn-ea"/>
                        <a:cs typeface="Verdana"/>
                      </a:endParaRPr>
                    </a:p>
                    <a:p>
                      <a:pPr marL="76200" marR="149225" algn="l" defTabSz="914400" rtl="0" eaLnBrk="1" latinLnBrk="0" hangingPunct="1">
                        <a:lnSpc>
                          <a:spcPct val="148600"/>
                        </a:lnSpc>
                        <a:spcBef>
                          <a:spcPts val="640"/>
                        </a:spcBef>
                      </a:pPr>
                      <a:r>
                        <a:rPr sz="1600" kern="1200" dirty="0">
                          <a:solidFill>
                            <a:schemeClr val="tx1"/>
                          </a:solidFill>
                          <a:latin typeface="Verdana"/>
                          <a:ea typeface="+mn-ea"/>
                          <a:cs typeface="Verdana"/>
                        </a:rPr>
                        <a:t>default Spliterator&lt;E&gt;spliterator()</a:t>
                      </a:r>
                      <a:endParaRPr sz="1600" kern="1200">
                        <a:solidFill>
                          <a:schemeClr val="tx1"/>
                        </a:solidFill>
                        <a:latin typeface="Verdana"/>
                        <a:ea typeface="+mn-ea"/>
                        <a:cs typeface="Verdana"/>
                      </a:endParaRPr>
                    </a:p>
                  </a:txBody>
                  <a:tcPr marL="0" marR="0" marT="2851" marB="0">
                    <a:lnL w="9525" cap="flat" cmpd="sng" algn="ctr">
                      <a:solidFill>
                        <a:srgbClr val="C6CCBD"/>
                      </a:solidFill>
                      <a:prstDash val="solid"/>
                      <a:round/>
                      <a:headEnd type="none" w="med" len="med"/>
                      <a:tailEnd type="none" w="med" len="med"/>
                    </a:lnL>
                    <a:lnR w="9525" cap="flat" cmpd="sng" algn="ctr">
                      <a:solidFill>
                        <a:srgbClr val="C6CCBD"/>
                      </a:solidFill>
                      <a:prstDash val="solid"/>
                      <a:round/>
                      <a:headEnd type="none" w="med" len="med"/>
                      <a:tailEnd type="none" w="med" len="med"/>
                    </a:lnR>
                    <a:lnT w="9525" cap="flat" cmpd="sng" algn="ctr">
                      <a:solidFill>
                        <a:srgbClr val="C6CCBD"/>
                      </a:solidFill>
                      <a:prstDash val="solid"/>
                      <a:round/>
                      <a:headEnd type="none" w="med" len="med"/>
                      <a:tailEnd type="none" w="med" len="med"/>
                    </a:lnT>
                    <a:lnB w="9525" cap="flat" cmpd="sng" algn="ctr">
                      <a:solidFill>
                        <a:srgbClr val="C6CCBD"/>
                      </a:solidFill>
                      <a:prstDash val="solid"/>
                      <a:round/>
                      <a:headEnd type="none" w="med" len="med"/>
                      <a:tailEnd type="none" w="med" len="med"/>
                    </a:lnB>
                  </a:tcPr>
                </a:tc>
                <a:tc>
                  <a:txBody>
                    <a:bodyPr/>
                    <a:lstStyle/>
                    <a:p>
                      <a:pPr marL="76200" marR="149225" algn="l" defTabSz="914400" rtl="0" eaLnBrk="1" latinLnBrk="0" hangingPunct="1">
                        <a:lnSpc>
                          <a:spcPct val="148600"/>
                        </a:lnSpc>
                        <a:spcBef>
                          <a:spcPts val="640"/>
                        </a:spcBef>
                      </a:pPr>
                      <a:r>
                        <a:rPr sz="1600" kern="1200" dirty="0">
                          <a:solidFill>
                            <a:schemeClr val="tx1"/>
                          </a:solidFill>
                          <a:latin typeface="Verdana"/>
                          <a:ea typeface="+mn-ea"/>
                          <a:cs typeface="Verdana"/>
                        </a:rPr>
                        <a:t>It generates a Spliterator over the specified elements in the collection.</a:t>
                      </a:r>
                    </a:p>
                  </a:txBody>
                  <a:tcPr marL="0" marR="0" marT="50498" marB="0">
                    <a:lnL w="9525" cap="flat" cmpd="sng" algn="ctr">
                      <a:solidFill>
                        <a:srgbClr val="C6CCBD"/>
                      </a:solidFill>
                      <a:prstDash val="solid"/>
                      <a:round/>
                      <a:headEnd type="none" w="med" len="med"/>
                      <a:tailEnd type="none" w="med" len="med"/>
                    </a:lnL>
                    <a:lnR w="9525">
                      <a:solidFill>
                        <a:srgbClr val="C6CCBD"/>
                      </a:solidFill>
                      <a:prstDash val="solid"/>
                    </a:lnR>
                    <a:lnT w="9525" cap="flat" cmpd="sng" algn="ctr">
                      <a:solidFill>
                        <a:srgbClr val="C6CCBD"/>
                      </a:solidFill>
                      <a:prstDash val="solid"/>
                      <a:round/>
                      <a:headEnd type="none" w="med" len="med"/>
                      <a:tailEnd type="none" w="med" len="med"/>
                    </a:lnT>
                    <a:lnB w="9525" cap="flat" cmpd="sng" algn="ctr">
                      <a:solidFill>
                        <a:srgbClr val="C6CCBD"/>
                      </a:solidFill>
                      <a:prstDash val="solid"/>
                      <a:round/>
                      <a:headEnd type="none" w="med" len="med"/>
                      <a:tailEnd type="none" w="med" len="med"/>
                    </a:lnB>
                  </a:tcPr>
                </a:tc>
              </a:tr>
              <a:tr h="1223792">
                <a:tc>
                  <a:txBody>
                    <a:bodyPr/>
                    <a:lstStyle/>
                    <a:p>
                      <a:pPr marL="76200" marR="149225" algn="l" defTabSz="914400" rtl="0" eaLnBrk="1" latinLnBrk="0" hangingPunct="1">
                        <a:lnSpc>
                          <a:spcPct val="148600"/>
                        </a:lnSpc>
                        <a:spcBef>
                          <a:spcPts val="640"/>
                        </a:spcBef>
                      </a:pPr>
                      <a:endParaRPr sz="1600" kern="1200" dirty="0">
                        <a:solidFill>
                          <a:schemeClr val="tx1"/>
                        </a:solidFill>
                        <a:latin typeface="Verdana"/>
                        <a:ea typeface="+mn-ea"/>
                        <a:cs typeface="Verdana"/>
                      </a:endParaRPr>
                    </a:p>
                    <a:p>
                      <a:pPr marL="76200" marR="149225" algn="l" defTabSz="914400" rtl="0" eaLnBrk="1" latinLnBrk="0" hangingPunct="1">
                        <a:lnSpc>
                          <a:spcPct val="148600"/>
                        </a:lnSpc>
                        <a:spcBef>
                          <a:spcPts val="640"/>
                        </a:spcBef>
                      </a:pPr>
                      <a:r>
                        <a:rPr sz="1600" kern="1200" dirty="0">
                          <a:solidFill>
                            <a:schemeClr val="tx1"/>
                          </a:solidFill>
                          <a:latin typeface="Verdana"/>
                          <a:ea typeface="+mn-ea"/>
                          <a:cs typeface="Verdana"/>
                        </a:rPr>
                        <a:t>18</a:t>
                      </a:r>
                    </a:p>
                  </a:txBody>
                  <a:tcPr marL="0" marR="0" marT="2443" marB="0">
                    <a:lnL w="9525">
                      <a:solidFill>
                        <a:srgbClr val="C6CCBD"/>
                      </a:solidFill>
                      <a:prstDash val="solid"/>
                    </a:lnL>
                    <a:lnR w="9525" cap="flat" cmpd="sng" algn="ctr">
                      <a:solidFill>
                        <a:srgbClr val="C6CCBD"/>
                      </a:solidFill>
                      <a:prstDash val="solid"/>
                      <a:round/>
                      <a:headEnd type="none" w="med" len="med"/>
                      <a:tailEnd type="none" w="med" len="med"/>
                    </a:lnR>
                    <a:lnT w="9525">
                      <a:solidFill>
                        <a:srgbClr val="C6CCBD"/>
                      </a:solidFill>
                      <a:prstDash val="solid"/>
                    </a:lnT>
                    <a:lnB w="9525" cap="flat" cmpd="sng" algn="ctr">
                      <a:solidFill>
                        <a:srgbClr val="C6CCBD"/>
                      </a:solidFill>
                      <a:prstDash val="solid"/>
                      <a:round/>
                      <a:headEnd type="none" w="med" len="med"/>
                      <a:tailEnd type="none" w="med" len="med"/>
                    </a:lnB>
                  </a:tcPr>
                </a:tc>
                <a:tc>
                  <a:txBody>
                    <a:bodyPr/>
                    <a:lstStyle/>
                    <a:p>
                      <a:pPr marL="76200" marR="149225" algn="l" defTabSz="914400" rtl="0" eaLnBrk="1" latinLnBrk="0" hangingPunct="1">
                        <a:lnSpc>
                          <a:spcPct val="148600"/>
                        </a:lnSpc>
                        <a:spcBef>
                          <a:spcPts val="640"/>
                        </a:spcBef>
                      </a:pPr>
                      <a:endParaRPr sz="1600" kern="1200" dirty="0">
                        <a:solidFill>
                          <a:schemeClr val="tx1"/>
                        </a:solidFill>
                        <a:latin typeface="Verdana"/>
                        <a:ea typeface="+mn-ea"/>
                        <a:cs typeface="Verdana"/>
                      </a:endParaRPr>
                    </a:p>
                    <a:p>
                      <a:pPr marL="76200" marR="149225" algn="l" defTabSz="914400" rtl="0" eaLnBrk="1" latinLnBrk="0" hangingPunct="1">
                        <a:lnSpc>
                          <a:spcPct val="148600"/>
                        </a:lnSpc>
                        <a:spcBef>
                          <a:spcPts val="640"/>
                        </a:spcBef>
                      </a:pPr>
                      <a:r>
                        <a:rPr sz="1600" kern="1200" dirty="0">
                          <a:solidFill>
                            <a:schemeClr val="tx1"/>
                          </a:solidFill>
                          <a:latin typeface="Verdana"/>
                          <a:ea typeface="+mn-ea"/>
                          <a:cs typeface="Verdana"/>
                        </a:rPr>
                        <a:t>public booleanequals(Object element)</a:t>
                      </a:r>
                    </a:p>
                  </a:txBody>
                  <a:tcPr marL="0" marR="0" marT="2443" marB="0">
                    <a:lnL w="9525" cap="flat" cmpd="sng" algn="ctr">
                      <a:solidFill>
                        <a:srgbClr val="C6CCBD"/>
                      </a:solidFill>
                      <a:prstDash val="solid"/>
                      <a:round/>
                      <a:headEnd type="none" w="med" len="med"/>
                      <a:tailEnd type="none" w="med" len="med"/>
                    </a:lnL>
                    <a:lnR w="9525" cap="flat" cmpd="sng" algn="ctr">
                      <a:solidFill>
                        <a:srgbClr val="C6CCBD"/>
                      </a:solidFill>
                      <a:prstDash val="solid"/>
                      <a:round/>
                      <a:headEnd type="none" w="med" len="med"/>
                      <a:tailEnd type="none" w="med" len="med"/>
                    </a:lnR>
                    <a:lnT w="9525">
                      <a:solidFill>
                        <a:srgbClr val="C6CCBD"/>
                      </a:solidFill>
                      <a:prstDash val="solid"/>
                    </a:lnT>
                    <a:lnB w="9525" cap="flat" cmpd="sng" algn="ctr">
                      <a:solidFill>
                        <a:srgbClr val="C6CCBD"/>
                      </a:solidFill>
                      <a:prstDash val="solid"/>
                      <a:round/>
                      <a:headEnd type="none" w="med" len="med"/>
                      <a:tailEnd type="none" w="med" len="med"/>
                    </a:lnB>
                  </a:tcPr>
                </a:tc>
                <a:tc>
                  <a:txBody>
                    <a:bodyPr/>
                    <a:lstStyle/>
                    <a:p>
                      <a:pPr marL="76200" marR="149225" algn="l" defTabSz="914400" rtl="0" eaLnBrk="1" latinLnBrk="0" hangingPunct="1">
                        <a:lnSpc>
                          <a:spcPct val="148600"/>
                        </a:lnSpc>
                        <a:spcBef>
                          <a:spcPts val="640"/>
                        </a:spcBef>
                      </a:pPr>
                      <a:endParaRPr sz="1600" kern="1200">
                        <a:solidFill>
                          <a:schemeClr val="tx1"/>
                        </a:solidFill>
                        <a:latin typeface="Verdana"/>
                        <a:ea typeface="+mn-ea"/>
                        <a:cs typeface="Verdana"/>
                      </a:endParaRPr>
                    </a:p>
                    <a:p>
                      <a:pPr marL="76200" marR="149225" algn="l" defTabSz="914400" rtl="0" eaLnBrk="1" latinLnBrk="0" hangingPunct="1">
                        <a:lnSpc>
                          <a:spcPct val="148600"/>
                        </a:lnSpc>
                        <a:spcBef>
                          <a:spcPts val="640"/>
                        </a:spcBef>
                      </a:pPr>
                      <a:r>
                        <a:rPr sz="1600" kern="1200" dirty="0">
                          <a:solidFill>
                            <a:schemeClr val="tx1"/>
                          </a:solidFill>
                          <a:latin typeface="Verdana"/>
                          <a:ea typeface="+mn-ea"/>
                          <a:cs typeface="Verdana"/>
                        </a:rPr>
                        <a:t>It matches two collections.</a:t>
                      </a:r>
                      <a:endParaRPr sz="1600" kern="1200">
                        <a:solidFill>
                          <a:schemeClr val="tx1"/>
                        </a:solidFill>
                        <a:latin typeface="Verdana"/>
                        <a:ea typeface="+mn-ea"/>
                        <a:cs typeface="Verdana"/>
                      </a:endParaRPr>
                    </a:p>
                  </a:txBody>
                  <a:tcPr marL="0" marR="0" marT="2443" marB="0">
                    <a:lnL w="9525" cap="flat" cmpd="sng" algn="ctr">
                      <a:solidFill>
                        <a:srgbClr val="C6CCBD"/>
                      </a:solidFill>
                      <a:prstDash val="solid"/>
                      <a:round/>
                      <a:headEnd type="none" w="med" len="med"/>
                      <a:tailEnd type="none" w="med" len="med"/>
                    </a:lnL>
                    <a:lnR w="9525">
                      <a:solidFill>
                        <a:srgbClr val="C6CCBD"/>
                      </a:solidFill>
                      <a:prstDash val="solid"/>
                    </a:lnR>
                    <a:lnT w="9525">
                      <a:solidFill>
                        <a:srgbClr val="C6CCBD"/>
                      </a:solidFill>
                      <a:prstDash val="solid"/>
                    </a:lnT>
                    <a:lnB w="9525" cap="flat" cmpd="sng" algn="ctr">
                      <a:solidFill>
                        <a:srgbClr val="C6CCBD"/>
                      </a:solidFill>
                      <a:prstDash val="solid"/>
                      <a:round/>
                      <a:headEnd type="none" w="med" len="med"/>
                      <a:tailEnd type="none" w="med" len="med"/>
                    </a:lnB>
                  </a:tcPr>
                </a:tc>
              </a:tr>
              <a:tr h="828124">
                <a:tc>
                  <a:txBody>
                    <a:bodyPr/>
                    <a:lstStyle/>
                    <a:p>
                      <a:pPr marL="76200" marR="149225" algn="l" defTabSz="914400" rtl="0" eaLnBrk="1" latinLnBrk="0" hangingPunct="1">
                        <a:lnSpc>
                          <a:spcPct val="148600"/>
                        </a:lnSpc>
                        <a:spcBef>
                          <a:spcPts val="640"/>
                        </a:spcBef>
                      </a:pPr>
                      <a:endParaRPr sz="1600" kern="1200">
                        <a:solidFill>
                          <a:schemeClr val="tx1"/>
                        </a:solidFill>
                        <a:latin typeface="Verdana"/>
                        <a:ea typeface="+mn-ea"/>
                        <a:cs typeface="Verdana"/>
                      </a:endParaRPr>
                    </a:p>
                    <a:p>
                      <a:pPr marL="76200" marR="149225" algn="l" defTabSz="914400" rtl="0" eaLnBrk="1" latinLnBrk="0" hangingPunct="1">
                        <a:lnSpc>
                          <a:spcPct val="148600"/>
                        </a:lnSpc>
                        <a:spcBef>
                          <a:spcPts val="640"/>
                        </a:spcBef>
                      </a:pPr>
                      <a:r>
                        <a:rPr sz="1600" kern="1200" dirty="0">
                          <a:solidFill>
                            <a:schemeClr val="tx1"/>
                          </a:solidFill>
                          <a:latin typeface="Verdana"/>
                          <a:ea typeface="+mn-ea"/>
                          <a:cs typeface="Verdana"/>
                        </a:rPr>
                        <a:t>19</a:t>
                      </a:r>
                      <a:endParaRPr sz="1600" kern="1200">
                        <a:solidFill>
                          <a:schemeClr val="tx1"/>
                        </a:solidFill>
                        <a:latin typeface="Verdana"/>
                        <a:ea typeface="+mn-ea"/>
                        <a:cs typeface="Verdana"/>
                      </a:endParaRPr>
                    </a:p>
                  </a:txBody>
                  <a:tcPr marL="0" marR="0" marT="3665" marB="0">
                    <a:lnL w="9525">
                      <a:solidFill>
                        <a:srgbClr val="C6CCBD"/>
                      </a:solidFill>
                      <a:prstDash val="solid"/>
                    </a:lnL>
                    <a:lnR w="9525" cap="flat" cmpd="sng" algn="ctr">
                      <a:solidFill>
                        <a:srgbClr val="C6CCBD"/>
                      </a:solidFill>
                      <a:prstDash val="solid"/>
                      <a:round/>
                      <a:headEnd type="none" w="med" len="med"/>
                      <a:tailEnd type="none" w="med" len="med"/>
                    </a:lnR>
                    <a:lnT w="9525">
                      <a:solidFill>
                        <a:srgbClr val="C6CCBD"/>
                      </a:solidFill>
                      <a:prstDash val="solid"/>
                    </a:lnT>
                    <a:lnB w="9525">
                      <a:solidFill>
                        <a:srgbClr val="C6CCBD"/>
                      </a:solidFill>
                      <a:prstDash val="solid"/>
                    </a:lnB>
                  </a:tcPr>
                </a:tc>
                <a:tc>
                  <a:txBody>
                    <a:bodyPr/>
                    <a:lstStyle/>
                    <a:p>
                      <a:pPr marL="76200" marR="149225" algn="l" defTabSz="914400" rtl="0" eaLnBrk="1" latinLnBrk="0" hangingPunct="1">
                        <a:lnSpc>
                          <a:spcPct val="148600"/>
                        </a:lnSpc>
                        <a:spcBef>
                          <a:spcPts val="640"/>
                        </a:spcBef>
                      </a:pPr>
                      <a:endParaRPr sz="1600" kern="1200" dirty="0">
                        <a:solidFill>
                          <a:schemeClr val="tx1"/>
                        </a:solidFill>
                        <a:latin typeface="Verdana"/>
                        <a:ea typeface="+mn-ea"/>
                        <a:cs typeface="Verdana"/>
                      </a:endParaRPr>
                    </a:p>
                    <a:p>
                      <a:pPr marL="76200" marR="149225" algn="l" defTabSz="914400" rtl="0" eaLnBrk="1" latinLnBrk="0" hangingPunct="1">
                        <a:lnSpc>
                          <a:spcPct val="148600"/>
                        </a:lnSpc>
                        <a:spcBef>
                          <a:spcPts val="640"/>
                        </a:spcBef>
                      </a:pPr>
                      <a:r>
                        <a:rPr sz="1600" kern="1200" dirty="0">
                          <a:solidFill>
                            <a:schemeClr val="tx1"/>
                          </a:solidFill>
                          <a:latin typeface="Verdana"/>
                          <a:ea typeface="+mn-ea"/>
                          <a:cs typeface="Verdana"/>
                        </a:rPr>
                        <a:t>public int hashCode()</a:t>
                      </a:r>
                    </a:p>
                  </a:txBody>
                  <a:tcPr marL="0" marR="0" marT="3665" marB="0">
                    <a:lnL w="9525" cap="flat" cmpd="sng" algn="ctr">
                      <a:solidFill>
                        <a:srgbClr val="C6CCBD"/>
                      </a:solidFill>
                      <a:prstDash val="solid"/>
                      <a:round/>
                      <a:headEnd type="none" w="med" len="med"/>
                      <a:tailEnd type="none" w="med" len="med"/>
                    </a:lnL>
                    <a:lnR w="9525" cap="flat" cmpd="sng" algn="ctr">
                      <a:solidFill>
                        <a:srgbClr val="C6CCBD"/>
                      </a:solidFill>
                      <a:prstDash val="solid"/>
                      <a:round/>
                      <a:headEnd type="none" w="med" len="med"/>
                      <a:tailEnd type="none" w="med" len="med"/>
                    </a:lnR>
                    <a:lnT w="9525">
                      <a:solidFill>
                        <a:srgbClr val="C6CCBD"/>
                      </a:solidFill>
                      <a:prstDash val="solid"/>
                    </a:lnT>
                    <a:lnB w="9525">
                      <a:solidFill>
                        <a:srgbClr val="C6CCBD"/>
                      </a:solidFill>
                      <a:prstDash val="solid"/>
                    </a:lnB>
                  </a:tcPr>
                </a:tc>
                <a:tc>
                  <a:txBody>
                    <a:bodyPr/>
                    <a:lstStyle/>
                    <a:p>
                      <a:pPr marL="76200" marR="149225" algn="l" defTabSz="914400" rtl="0" eaLnBrk="1" latinLnBrk="0" hangingPunct="1">
                        <a:lnSpc>
                          <a:spcPct val="148600"/>
                        </a:lnSpc>
                        <a:spcBef>
                          <a:spcPts val="640"/>
                        </a:spcBef>
                      </a:pPr>
                      <a:r>
                        <a:rPr sz="1600" kern="1200" dirty="0">
                          <a:solidFill>
                            <a:schemeClr val="tx1"/>
                          </a:solidFill>
                          <a:latin typeface="Verdana"/>
                          <a:ea typeface="+mn-ea"/>
                          <a:cs typeface="Verdana"/>
                        </a:rPr>
                        <a:t>It returns the hash code number of the collection.</a:t>
                      </a:r>
                    </a:p>
                  </a:txBody>
                  <a:tcPr marL="0" marR="0" marT="52127" marB="0">
                    <a:lnL w="9525" cap="flat" cmpd="sng" algn="ctr">
                      <a:solidFill>
                        <a:srgbClr val="C6CCBD"/>
                      </a:solidFill>
                      <a:prstDash val="solid"/>
                      <a:round/>
                      <a:headEnd type="none" w="med" len="med"/>
                      <a:tailEnd type="none" w="med" len="med"/>
                    </a:lnL>
                    <a:lnR w="9525">
                      <a:solidFill>
                        <a:srgbClr val="C6CCBD"/>
                      </a:solidFill>
                      <a:prstDash val="solid"/>
                    </a:lnR>
                    <a:lnT w="9525">
                      <a:solidFill>
                        <a:srgbClr val="C6CCBD"/>
                      </a:solidFill>
                      <a:prstDash val="solid"/>
                    </a:lnT>
                    <a:lnB w="9525">
                      <a:solidFill>
                        <a:srgbClr val="C6CCBD"/>
                      </a:solidFill>
                      <a:prstDash val="solid"/>
                    </a:lnB>
                  </a:tcPr>
                </a:tc>
              </a:tr>
            </a:tbl>
          </a:graphicData>
        </a:graphic>
      </p:graphicFrame>
      <p:sp>
        <p:nvSpPr>
          <p:cNvPr id="3" name="object 3"/>
          <p:cNvSpPr/>
          <p:nvPr/>
        </p:nvSpPr>
        <p:spPr>
          <a:xfrm>
            <a:off x="1106501" y="1753596"/>
            <a:ext cx="6935609" cy="5701"/>
          </a:xfrm>
          <a:custGeom>
            <a:avLst/>
            <a:gdLst/>
            <a:ahLst/>
            <a:cxnLst/>
            <a:rect l="l" t="t" r="r" b="b"/>
            <a:pathLst>
              <a:path w="5731509" h="8889">
                <a:moveTo>
                  <a:pt x="5731509" y="0"/>
                </a:moveTo>
                <a:lnTo>
                  <a:pt x="0" y="0"/>
                </a:lnTo>
                <a:lnTo>
                  <a:pt x="0" y="8890"/>
                </a:lnTo>
                <a:lnTo>
                  <a:pt x="5731509" y="8890"/>
                </a:lnTo>
                <a:lnTo>
                  <a:pt x="5731509" y="0"/>
                </a:lnTo>
                <a:close/>
              </a:path>
            </a:pathLst>
          </a:custGeom>
          <a:solidFill>
            <a:srgbClr val="D3D3D3"/>
          </a:solidFill>
        </p:spPr>
        <p:txBody>
          <a:bodyPr wrap="square" lIns="0" tIns="0" rIns="0" bIns="0" rtlCol="0"/>
          <a:lstStyle/>
          <a:p>
            <a:endParaRPr/>
          </a:p>
        </p:txBody>
      </p:sp>
      <p:sp>
        <p:nvSpPr>
          <p:cNvPr id="8" name="object 8"/>
          <p:cNvSpPr/>
          <p:nvPr/>
        </p:nvSpPr>
        <p:spPr>
          <a:xfrm>
            <a:off x="1106501" y="6062651"/>
            <a:ext cx="6935609" cy="6109"/>
          </a:xfrm>
          <a:custGeom>
            <a:avLst/>
            <a:gdLst/>
            <a:ahLst/>
            <a:cxnLst/>
            <a:rect l="l" t="t" r="r" b="b"/>
            <a:pathLst>
              <a:path w="5731509" h="9525">
                <a:moveTo>
                  <a:pt x="5731509" y="0"/>
                </a:moveTo>
                <a:lnTo>
                  <a:pt x="0" y="0"/>
                </a:lnTo>
                <a:lnTo>
                  <a:pt x="0" y="9524"/>
                </a:lnTo>
                <a:lnTo>
                  <a:pt x="5731509" y="9524"/>
                </a:lnTo>
                <a:lnTo>
                  <a:pt x="5731509" y="0"/>
                </a:lnTo>
                <a:close/>
              </a:path>
            </a:pathLst>
          </a:custGeom>
          <a:solidFill>
            <a:srgbClr val="D3D3D3"/>
          </a:solidFill>
        </p:spPr>
        <p:txBody>
          <a:bodyPr wrap="square" lIns="0" tIns="0" rIns="0" bIns="0" rtlCol="0"/>
          <a:lstStyle/>
          <a:p>
            <a:endParaRPr/>
          </a:p>
        </p:txBody>
      </p:sp>
    </p:spTree>
    <p:extLst>
      <p:ext uri="{BB962C8B-B14F-4D97-AF65-F5344CB8AC3E}">
        <p14:creationId xmlns:p14="http://schemas.microsoft.com/office/powerpoint/2010/main" val="406536623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4"/>
          <p:cNvSpPr txBox="1"/>
          <p:nvPr/>
        </p:nvSpPr>
        <p:spPr>
          <a:xfrm>
            <a:off x="2242572" y="7118"/>
            <a:ext cx="4104456" cy="505267"/>
          </a:xfrm>
          <a:prstGeom prst="rect">
            <a:avLst/>
          </a:prstGeom>
        </p:spPr>
        <p:txBody>
          <a:bodyPr vert="horz" wrap="square" lIns="0" tIns="12700" rIns="0" bIns="0" rtlCol="0">
            <a:spAutoFit/>
          </a:bodyPr>
          <a:lstStyle/>
          <a:p>
            <a:pPr marL="12700">
              <a:lnSpc>
                <a:spcPct val="100000"/>
              </a:lnSpc>
              <a:spcBef>
                <a:spcPts val="100"/>
              </a:spcBef>
            </a:pPr>
            <a:r>
              <a:rPr sz="3200" dirty="0">
                <a:solidFill>
                  <a:srgbClr val="600A38"/>
                </a:solidFill>
                <a:latin typeface="Arial"/>
                <a:cs typeface="Arial"/>
              </a:rPr>
              <a:t>Iterator</a:t>
            </a:r>
            <a:r>
              <a:rPr sz="3200" spc="-15" dirty="0">
                <a:solidFill>
                  <a:srgbClr val="600A38"/>
                </a:solidFill>
                <a:latin typeface="Arial"/>
                <a:cs typeface="Arial"/>
              </a:rPr>
              <a:t> </a:t>
            </a:r>
            <a:r>
              <a:rPr sz="3200" spc="-10" dirty="0">
                <a:solidFill>
                  <a:srgbClr val="600A38"/>
                </a:solidFill>
                <a:latin typeface="Arial"/>
                <a:cs typeface="Arial"/>
              </a:rPr>
              <a:t>interface</a:t>
            </a:r>
            <a:endParaRPr sz="3200" dirty="0">
              <a:latin typeface="Arial"/>
              <a:cs typeface="Arial"/>
            </a:endParaRPr>
          </a:p>
        </p:txBody>
      </p:sp>
      <p:sp>
        <p:nvSpPr>
          <p:cNvPr id="3" name="object 5"/>
          <p:cNvSpPr txBox="1"/>
          <p:nvPr/>
        </p:nvSpPr>
        <p:spPr>
          <a:xfrm>
            <a:off x="179513" y="767070"/>
            <a:ext cx="8856984" cy="2039661"/>
          </a:xfrm>
          <a:prstGeom prst="rect">
            <a:avLst/>
          </a:prstGeom>
        </p:spPr>
        <p:txBody>
          <a:bodyPr vert="horz" wrap="square" lIns="0" tIns="13335" rIns="0" bIns="0" rtlCol="0">
            <a:spAutoFit/>
          </a:bodyPr>
          <a:lstStyle/>
          <a:p>
            <a:pPr marL="12700">
              <a:lnSpc>
                <a:spcPct val="100000"/>
              </a:lnSpc>
              <a:spcBef>
                <a:spcPts val="105"/>
              </a:spcBef>
            </a:pPr>
            <a:r>
              <a:rPr sz="2400" dirty="0">
                <a:latin typeface="Verdana"/>
                <a:cs typeface="Verdana"/>
              </a:rPr>
              <a:t>Iterator</a:t>
            </a:r>
            <a:r>
              <a:rPr sz="2400" spc="-25" dirty="0">
                <a:latin typeface="Verdana"/>
                <a:cs typeface="Verdana"/>
              </a:rPr>
              <a:t> </a:t>
            </a:r>
            <a:r>
              <a:rPr sz="2400" dirty="0">
                <a:latin typeface="Verdana"/>
                <a:cs typeface="Verdana"/>
              </a:rPr>
              <a:t>interface</a:t>
            </a:r>
            <a:r>
              <a:rPr sz="2400" spc="-25" dirty="0">
                <a:latin typeface="Verdana"/>
                <a:cs typeface="Verdana"/>
              </a:rPr>
              <a:t> </a:t>
            </a:r>
            <a:r>
              <a:rPr sz="2400" dirty="0">
                <a:latin typeface="Verdana"/>
                <a:cs typeface="Verdana"/>
              </a:rPr>
              <a:t>provides</a:t>
            </a:r>
            <a:r>
              <a:rPr sz="2400" spc="-35" dirty="0">
                <a:latin typeface="Verdana"/>
                <a:cs typeface="Verdana"/>
              </a:rPr>
              <a:t> </a:t>
            </a:r>
            <a:r>
              <a:rPr sz="2400" dirty="0">
                <a:latin typeface="Verdana"/>
                <a:cs typeface="Verdana"/>
              </a:rPr>
              <a:t>the</a:t>
            </a:r>
            <a:r>
              <a:rPr sz="2400" spc="-30" dirty="0">
                <a:latin typeface="Verdana"/>
                <a:cs typeface="Verdana"/>
              </a:rPr>
              <a:t> </a:t>
            </a:r>
            <a:r>
              <a:rPr sz="2400" dirty="0">
                <a:latin typeface="Verdana"/>
                <a:cs typeface="Verdana"/>
              </a:rPr>
              <a:t>facility</a:t>
            </a:r>
            <a:r>
              <a:rPr sz="2400" spc="-25" dirty="0">
                <a:latin typeface="Verdana"/>
                <a:cs typeface="Verdana"/>
              </a:rPr>
              <a:t> </a:t>
            </a:r>
            <a:r>
              <a:rPr sz="2400" dirty="0">
                <a:latin typeface="Verdana"/>
                <a:cs typeface="Verdana"/>
              </a:rPr>
              <a:t>of</a:t>
            </a:r>
            <a:r>
              <a:rPr sz="2400" spc="-35" dirty="0">
                <a:latin typeface="Verdana"/>
                <a:cs typeface="Verdana"/>
              </a:rPr>
              <a:t> </a:t>
            </a:r>
            <a:r>
              <a:rPr sz="2400" dirty="0">
                <a:latin typeface="Verdana"/>
                <a:cs typeface="Verdana"/>
              </a:rPr>
              <a:t>iterating</a:t>
            </a:r>
            <a:r>
              <a:rPr sz="2400" spc="-35" dirty="0">
                <a:latin typeface="Verdana"/>
                <a:cs typeface="Verdana"/>
              </a:rPr>
              <a:t> </a:t>
            </a:r>
            <a:r>
              <a:rPr sz="2400" dirty="0">
                <a:latin typeface="Verdana"/>
                <a:cs typeface="Verdana"/>
              </a:rPr>
              <a:t>the</a:t>
            </a:r>
            <a:r>
              <a:rPr sz="2400" spc="-40" dirty="0">
                <a:latin typeface="Verdana"/>
                <a:cs typeface="Verdana"/>
              </a:rPr>
              <a:t> </a:t>
            </a:r>
            <a:r>
              <a:rPr sz="2400" dirty="0">
                <a:latin typeface="Verdana"/>
                <a:cs typeface="Verdana"/>
              </a:rPr>
              <a:t>elements</a:t>
            </a:r>
            <a:r>
              <a:rPr sz="2400" spc="-25" dirty="0">
                <a:latin typeface="Verdana"/>
                <a:cs typeface="Verdana"/>
              </a:rPr>
              <a:t> </a:t>
            </a:r>
            <a:r>
              <a:rPr sz="2400" dirty="0">
                <a:latin typeface="Verdana"/>
                <a:cs typeface="Verdana"/>
              </a:rPr>
              <a:t>in</a:t>
            </a:r>
            <a:r>
              <a:rPr sz="2400" spc="-30" dirty="0">
                <a:latin typeface="Verdana"/>
                <a:cs typeface="Verdana"/>
              </a:rPr>
              <a:t> </a:t>
            </a:r>
            <a:r>
              <a:rPr sz="2400" dirty="0">
                <a:latin typeface="Verdana"/>
                <a:cs typeface="Verdana"/>
              </a:rPr>
              <a:t>a</a:t>
            </a:r>
            <a:r>
              <a:rPr sz="2400" spc="-35" dirty="0">
                <a:latin typeface="Verdana"/>
                <a:cs typeface="Verdana"/>
              </a:rPr>
              <a:t> </a:t>
            </a:r>
            <a:r>
              <a:rPr sz="2400" dirty="0">
                <a:latin typeface="Verdana"/>
                <a:cs typeface="Verdana"/>
              </a:rPr>
              <a:t>forward</a:t>
            </a:r>
            <a:r>
              <a:rPr sz="2400" spc="-25" dirty="0">
                <a:latin typeface="Verdana"/>
                <a:cs typeface="Verdana"/>
              </a:rPr>
              <a:t> </a:t>
            </a:r>
            <a:r>
              <a:rPr sz="2400" dirty="0">
                <a:latin typeface="Verdana"/>
                <a:cs typeface="Verdana"/>
              </a:rPr>
              <a:t>direction</a:t>
            </a:r>
            <a:r>
              <a:rPr sz="2400" spc="-25" dirty="0">
                <a:latin typeface="Verdana"/>
                <a:cs typeface="Verdana"/>
              </a:rPr>
              <a:t> </a:t>
            </a:r>
            <a:r>
              <a:rPr sz="2400" spc="-10" dirty="0">
                <a:latin typeface="Verdana"/>
                <a:cs typeface="Verdana"/>
              </a:rPr>
              <a:t>only.</a:t>
            </a:r>
            <a:endParaRPr sz="2400" dirty="0">
              <a:latin typeface="Verdana"/>
              <a:cs typeface="Verdana"/>
            </a:endParaRPr>
          </a:p>
          <a:p>
            <a:pPr marL="12700">
              <a:lnSpc>
                <a:spcPct val="100000"/>
              </a:lnSpc>
            </a:pPr>
            <a:r>
              <a:rPr sz="2400" dirty="0" smtClean="0">
                <a:solidFill>
                  <a:srgbClr val="600A4A"/>
                </a:solidFill>
                <a:latin typeface="Arial"/>
                <a:cs typeface="Arial"/>
              </a:rPr>
              <a:t>Methods</a:t>
            </a:r>
            <a:r>
              <a:rPr sz="2400" spc="-30" dirty="0" smtClean="0">
                <a:solidFill>
                  <a:srgbClr val="600A4A"/>
                </a:solidFill>
                <a:latin typeface="Arial"/>
                <a:cs typeface="Arial"/>
              </a:rPr>
              <a:t> </a:t>
            </a:r>
            <a:r>
              <a:rPr sz="2400" dirty="0">
                <a:solidFill>
                  <a:srgbClr val="600A4A"/>
                </a:solidFill>
                <a:latin typeface="Arial"/>
                <a:cs typeface="Arial"/>
              </a:rPr>
              <a:t>of</a:t>
            </a:r>
            <a:r>
              <a:rPr sz="2400" spc="-40" dirty="0">
                <a:solidFill>
                  <a:srgbClr val="600A4A"/>
                </a:solidFill>
                <a:latin typeface="Arial"/>
                <a:cs typeface="Arial"/>
              </a:rPr>
              <a:t> </a:t>
            </a:r>
            <a:r>
              <a:rPr sz="2400" dirty="0">
                <a:solidFill>
                  <a:srgbClr val="600A4A"/>
                </a:solidFill>
                <a:latin typeface="Arial"/>
                <a:cs typeface="Arial"/>
              </a:rPr>
              <a:t>Iterator</a:t>
            </a:r>
            <a:r>
              <a:rPr sz="2400" spc="-35" dirty="0">
                <a:solidFill>
                  <a:srgbClr val="600A4A"/>
                </a:solidFill>
                <a:latin typeface="Arial"/>
                <a:cs typeface="Arial"/>
              </a:rPr>
              <a:t> </a:t>
            </a:r>
            <a:r>
              <a:rPr sz="2400" spc="-10" dirty="0">
                <a:solidFill>
                  <a:srgbClr val="600A4A"/>
                </a:solidFill>
                <a:latin typeface="Arial"/>
                <a:cs typeface="Arial"/>
              </a:rPr>
              <a:t>interface</a:t>
            </a:r>
            <a:endParaRPr sz="2400" dirty="0">
              <a:latin typeface="Arial"/>
              <a:cs typeface="Arial"/>
            </a:endParaRPr>
          </a:p>
          <a:p>
            <a:pPr marL="12700">
              <a:lnSpc>
                <a:spcPct val="100000"/>
              </a:lnSpc>
              <a:spcBef>
                <a:spcPts val="1415"/>
              </a:spcBef>
            </a:pPr>
            <a:r>
              <a:rPr sz="2400" dirty="0">
                <a:latin typeface="Verdana"/>
                <a:cs typeface="Verdana"/>
              </a:rPr>
              <a:t>There</a:t>
            </a:r>
            <a:r>
              <a:rPr sz="2400" spc="-35" dirty="0">
                <a:latin typeface="Verdana"/>
                <a:cs typeface="Verdana"/>
              </a:rPr>
              <a:t> </a:t>
            </a:r>
            <a:r>
              <a:rPr sz="2400" dirty="0">
                <a:latin typeface="Verdana"/>
                <a:cs typeface="Verdana"/>
              </a:rPr>
              <a:t>are</a:t>
            </a:r>
            <a:r>
              <a:rPr sz="2400" spc="-35" dirty="0">
                <a:latin typeface="Verdana"/>
                <a:cs typeface="Verdana"/>
              </a:rPr>
              <a:t> </a:t>
            </a:r>
            <a:r>
              <a:rPr sz="2400" dirty="0">
                <a:latin typeface="Verdana"/>
                <a:cs typeface="Verdana"/>
              </a:rPr>
              <a:t>only</a:t>
            </a:r>
            <a:r>
              <a:rPr sz="2400" spc="-30" dirty="0">
                <a:latin typeface="Verdana"/>
                <a:cs typeface="Verdana"/>
              </a:rPr>
              <a:t> </a:t>
            </a:r>
            <a:r>
              <a:rPr sz="2400" dirty="0">
                <a:latin typeface="Verdana"/>
                <a:cs typeface="Verdana"/>
              </a:rPr>
              <a:t>three</a:t>
            </a:r>
            <a:r>
              <a:rPr sz="2400" spc="-35" dirty="0">
                <a:latin typeface="Verdana"/>
                <a:cs typeface="Verdana"/>
              </a:rPr>
              <a:t> </a:t>
            </a:r>
            <a:r>
              <a:rPr sz="2400" dirty="0">
                <a:latin typeface="Verdana"/>
                <a:cs typeface="Verdana"/>
              </a:rPr>
              <a:t>methods</a:t>
            </a:r>
            <a:r>
              <a:rPr sz="2400" spc="-20" dirty="0">
                <a:latin typeface="Verdana"/>
                <a:cs typeface="Verdana"/>
              </a:rPr>
              <a:t> </a:t>
            </a:r>
            <a:r>
              <a:rPr sz="2400" dirty="0">
                <a:latin typeface="Verdana"/>
                <a:cs typeface="Verdana"/>
              </a:rPr>
              <a:t>in</a:t>
            </a:r>
            <a:r>
              <a:rPr sz="2400" spc="-20" dirty="0">
                <a:latin typeface="Verdana"/>
                <a:cs typeface="Verdana"/>
              </a:rPr>
              <a:t> </a:t>
            </a:r>
            <a:r>
              <a:rPr sz="2400" dirty="0">
                <a:latin typeface="Verdana"/>
                <a:cs typeface="Verdana"/>
              </a:rPr>
              <a:t>the</a:t>
            </a:r>
            <a:r>
              <a:rPr sz="2400" spc="-20" dirty="0">
                <a:latin typeface="Verdana"/>
                <a:cs typeface="Verdana"/>
              </a:rPr>
              <a:t> </a:t>
            </a:r>
            <a:r>
              <a:rPr sz="2400" dirty="0">
                <a:latin typeface="Verdana"/>
                <a:cs typeface="Verdana"/>
              </a:rPr>
              <a:t>Iterator</a:t>
            </a:r>
            <a:r>
              <a:rPr sz="2400" spc="-15" dirty="0">
                <a:latin typeface="Verdana"/>
                <a:cs typeface="Verdana"/>
              </a:rPr>
              <a:t> </a:t>
            </a:r>
            <a:r>
              <a:rPr sz="2400" dirty="0">
                <a:latin typeface="Verdana"/>
                <a:cs typeface="Verdana"/>
              </a:rPr>
              <a:t>interface.</a:t>
            </a:r>
            <a:r>
              <a:rPr sz="2400" spc="-20" dirty="0">
                <a:latin typeface="Verdana"/>
                <a:cs typeface="Verdana"/>
              </a:rPr>
              <a:t> </a:t>
            </a:r>
            <a:r>
              <a:rPr sz="2400" dirty="0">
                <a:latin typeface="Verdana"/>
                <a:cs typeface="Verdana"/>
              </a:rPr>
              <a:t>They</a:t>
            </a:r>
            <a:r>
              <a:rPr sz="2400" spc="-30" dirty="0">
                <a:latin typeface="Verdana"/>
                <a:cs typeface="Verdana"/>
              </a:rPr>
              <a:t> </a:t>
            </a:r>
            <a:r>
              <a:rPr sz="2400" spc="-20" dirty="0">
                <a:latin typeface="Verdana"/>
                <a:cs typeface="Verdana"/>
              </a:rPr>
              <a:t>are:</a:t>
            </a:r>
            <a:endParaRPr sz="2400" dirty="0">
              <a:latin typeface="Verdana"/>
              <a:cs typeface="Verdana"/>
            </a:endParaRPr>
          </a:p>
        </p:txBody>
      </p:sp>
      <p:graphicFrame>
        <p:nvGraphicFramePr>
          <p:cNvPr id="4" name="object 6"/>
          <p:cNvGraphicFramePr>
            <a:graphicFrameLocks noGrp="1"/>
          </p:cNvGraphicFramePr>
          <p:nvPr>
            <p:extLst>
              <p:ext uri="{D42A27DB-BD31-4B8C-83A1-F6EECF244321}">
                <p14:modId xmlns:p14="http://schemas.microsoft.com/office/powerpoint/2010/main" val="1248564501"/>
              </p:ext>
            </p:extLst>
          </p:nvPr>
        </p:nvGraphicFramePr>
        <p:xfrm>
          <a:off x="440588" y="3214535"/>
          <a:ext cx="8334833" cy="3364197"/>
        </p:xfrm>
        <a:graphic>
          <a:graphicData uri="http://schemas.openxmlformats.org/drawingml/2006/table">
            <a:tbl>
              <a:tblPr firstRow="1" bandRow="1">
                <a:tableStyleId>{2D5ABB26-0587-4C30-8999-92F81FD0307C}</a:tableStyleId>
              </a:tblPr>
              <a:tblGrid>
                <a:gridCol w="621354"/>
                <a:gridCol w="2208981"/>
                <a:gridCol w="5504498"/>
              </a:tblGrid>
              <a:tr h="286697">
                <a:tc>
                  <a:txBody>
                    <a:bodyPr/>
                    <a:lstStyle/>
                    <a:p>
                      <a:pPr marL="114300">
                        <a:lnSpc>
                          <a:spcPct val="100000"/>
                        </a:lnSpc>
                        <a:spcBef>
                          <a:spcPts val="894"/>
                        </a:spcBef>
                      </a:pPr>
                      <a:r>
                        <a:rPr sz="1800" b="1" spc="-25" dirty="0">
                          <a:latin typeface="Times New Roman"/>
                          <a:cs typeface="Times New Roman"/>
                        </a:rPr>
                        <a:t>No.</a:t>
                      </a:r>
                      <a:endParaRPr sz="1800" dirty="0">
                        <a:latin typeface="Times New Roman"/>
                        <a:cs typeface="Times New Roman"/>
                      </a:endParaRPr>
                    </a:p>
                  </a:txBody>
                  <a:tcPr marL="0" marR="0" marT="72896" marB="0">
                    <a:lnL w="9525">
                      <a:solidFill>
                        <a:srgbClr val="C6CCBD"/>
                      </a:solidFill>
                      <a:prstDash val="solid"/>
                    </a:lnL>
                    <a:solidFill>
                      <a:srgbClr val="C6CCBD"/>
                    </a:solidFill>
                  </a:tcPr>
                </a:tc>
                <a:tc>
                  <a:txBody>
                    <a:bodyPr/>
                    <a:lstStyle/>
                    <a:p>
                      <a:pPr marL="113664">
                        <a:lnSpc>
                          <a:spcPct val="100000"/>
                        </a:lnSpc>
                        <a:spcBef>
                          <a:spcPts val="894"/>
                        </a:spcBef>
                      </a:pPr>
                      <a:r>
                        <a:rPr sz="1800" b="1" spc="-10" dirty="0">
                          <a:latin typeface="Times New Roman"/>
                          <a:cs typeface="Times New Roman"/>
                        </a:rPr>
                        <a:t>Method</a:t>
                      </a:r>
                      <a:endParaRPr sz="1800" dirty="0">
                        <a:latin typeface="Times New Roman"/>
                        <a:cs typeface="Times New Roman"/>
                      </a:endParaRPr>
                    </a:p>
                  </a:txBody>
                  <a:tcPr marL="0" marR="0" marT="72896" marB="0">
                    <a:solidFill>
                      <a:srgbClr val="C6CCBD"/>
                    </a:solidFill>
                  </a:tcPr>
                </a:tc>
                <a:tc>
                  <a:txBody>
                    <a:bodyPr/>
                    <a:lstStyle/>
                    <a:p>
                      <a:pPr marL="114300">
                        <a:lnSpc>
                          <a:spcPct val="100000"/>
                        </a:lnSpc>
                        <a:spcBef>
                          <a:spcPts val="894"/>
                        </a:spcBef>
                      </a:pPr>
                      <a:r>
                        <a:rPr sz="1800" b="1" spc="-10" dirty="0">
                          <a:latin typeface="Times New Roman"/>
                          <a:cs typeface="Times New Roman"/>
                        </a:rPr>
                        <a:t>Description</a:t>
                      </a:r>
                      <a:endParaRPr sz="1800">
                        <a:latin typeface="Times New Roman"/>
                        <a:cs typeface="Times New Roman"/>
                      </a:endParaRPr>
                    </a:p>
                  </a:txBody>
                  <a:tcPr marL="0" marR="0" marT="72896" marB="0">
                    <a:lnR w="9525">
                      <a:solidFill>
                        <a:srgbClr val="C6CCBD"/>
                      </a:solidFill>
                      <a:prstDash val="solid"/>
                    </a:lnR>
                    <a:solidFill>
                      <a:srgbClr val="C6CCBD"/>
                    </a:solidFill>
                  </a:tcPr>
                </a:tc>
              </a:tr>
              <a:tr h="596916">
                <a:tc>
                  <a:txBody>
                    <a:bodyPr/>
                    <a:lstStyle/>
                    <a:p>
                      <a:pPr marL="76200">
                        <a:lnSpc>
                          <a:spcPct val="100000"/>
                        </a:lnSpc>
                        <a:spcBef>
                          <a:spcPts val="1205"/>
                        </a:spcBef>
                      </a:pPr>
                      <a:r>
                        <a:rPr sz="1800" spc="-50" dirty="0">
                          <a:latin typeface="Verdana"/>
                          <a:cs typeface="Verdana"/>
                        </a:rPr>
                        <a:t>1</a:t>
                      </a:r>
                      <a:endParaRPr sz="1800">
                        <a:latin typeface="Verdana"/>
                        <a:cs typeface="Verdana"/>
                      </a:endParaRPr>
                    </a:p>
                  </a:txBody>
                  <a:tcPr marL="0" marR="0" marT="98146" marB="0">
                    <a:lnL w="9525">
                      <a:solidFill>
                        <a:srgbClr val="C6CCBD"/>
                      </a:solidFill>
                      <a:prstDash val="solid"/>
                    </a:lnL>
                    <a:lnR w="9525">
                      <a:solidFill>
                        <a:srgbClr val="C6CCBD"/>
                      </a:solidFill>
                      <a:prstDash val="solid"/>
                    </a:lnR>
                    <a:lnB w="9525">
                      <a:solidFill>
                        <a:srgbClr val="C6CCBD"/>
                      </a:solidFill>
                      <a:prstDash val="solid"/>
                    </a:lnB>
                  </a:tcPr>
                </a:tc>
                <a:tc>
                  <a:txBody>
                    <a:bodyPr/>
                    <a:lstStyle/>
                    <a:p>
                      <a:pPr marL="75565" marR="402590">
                        <a:lnSpc>
                          <a:spcPct val="148600"/>
                        </a:lnSpc>
                        <a:spcBef>
                          <a:spcPts val="590"/>
                        </a:spcBef>
                      </a:pPr>
                      <a:r>
                        <a:rPr sz="1800" spc="-10" dirty="0">
                          <a:latin typeface="Verdana"/>
                          <a:cs typeface="Verdana"/>
                        </a:rPr>
                        <a:t>public booleanhasNext()</a:t>
                      </a:r>
                      <a:endParaRPr sz="1800">
                        <a:latin typeface="Verdana"/>
                        <a:cs typeface="Verdana"/>
                      </a:endParaRPr>
                    </a:p>
                  </a:txBody>
                  <a:tcPr marL="0" marR="0" marT="48055" marB="0">
                    <a:lnL w="9525">
                      <a:solidFill>
                        <a:srgbClr val="C6CCBD"/>
                      </a:solidFill>
                      <a:prstDash val="solid"/>
                    </a:lnL>
                    <a:lnR w="9525">
                      <a:solidFill>
                        <a:srgbClr val="C6CCBD"/>
                      </a:solidFill>
                      <a:prstDash val="solid"/>
                    </a:lnR>
                    <a:lnB w="9525">
                      <a:solidFill>
                        <a:srgbClr val="C6CCBD"/>
                      </a:solidFill>
                      <a:prstDash val="solid"/>
                    </a:lnB>
                  </a:tcPr>
                </a:tc>
                <a:tc>
                  <a:txBody>
                    <a:bodyPr/>
                    <a:lstStyle/>
                    <a:p>
                      <a:pPr marL="76200" marR="176530">
                        <a:lnSpc>
                          <a:spcPct val="148600"/>
                        </a:lnSpc>
                        <a:spcBef>
                          <a:spcPts val="590"/>
                        </a:spcBef>
                      </a:pPr>
                      <a:r>
                        <a:rPr sz="1800" dirty="0">
                          <a:latin typeface="Verdana"/>
                          <a:cs typeface="Verdana"/>
                        </a:rPr>
                        <a:t>It</a:t>
                      </a:r>
                      <a:r>
                        <a:rPr sz="1800" spc="-30" dirty="0">
                          <a:latin typeface="Verdana"/>
                          <a:cs typeface="Verdana"/>
                        </a:rPr>
                        <a:t> </a:t>
                      </a:r>
                      <a:r>
                        <a:rPr sz="1800" dirty="0">
                          <a:latin typeface="Verdana"/>
                          <a:cs typeface="Verdana"/>
                        </a:rPr>
                        <a:t>returns</a:t>
                      </a:r>
                      <a:r>
                        <a:rPr sz="1800" spc="-25" dirty="0">
                          <a:latin typeface="Verdana"/>
                          <a:cs typeface="Verdana"/>
                        </a:rPr>
                        <a:t> </a:t>
                      </a:r>
                      <a:r>
                        <a:rPr sz="1800" dirty="0">
                          <a:latin typeface="Verdana"/>
                          <a:cs typeface="Verdana"/>
                        </a:rPr>
                        <a:t>true</a:t>
                      </a:r>
                      <a:r>
                        <a:rPr sz="1800" spc="-25" dirty="0">
                          <a:latin typeface="Verdana"/>
                          <a:cs typeface="Verdana"/>
                        </a:rPr>
                        <a:t> </a:t>
                      </a:r>
                      <a:r>
                        <a:rPr sz="1800" dirty="0">
                          <a:latin typeface="Verdana"/>
                          <a:cs typeface="Verdana"/>
                        </a:rPr>
                        <a:t>if</a:t>
                      </a:r>
                      <a:r>
                        <a:rPr sz="1800" spc="-15" dirty="0">
                          <a:latin typeface="Verdana"/>
                          <a:cs typeface="Verdana"/>
                        </a:rPr>
                        <a:t> </a:t>
                      </a:r>
                      <a:r>
                        <a:rPr sz="1800" dirty="0">
                          <a:latin typeface="Verdana"/>
                          <a:cs typeface="Verdana"/>
                        </a:rPr>
                        <a:t>the</a:t>
                      </a:r>
                      <a:r>
                        <a:rPr sz="1800" spc="-25" dirty="0">
                          <a:latin typeface="Verdana"/>
                          <a:cs typeface="Verdana"/>
                        </a:rPr>
                        <a:t> </a:t>
                      </a:r>
                      <a:r>
                        <a:rPr sz="1800" dirty="0">
                          <a:latin typeface="Verdana"/>
                          <a:cs typeface="Verdana"/>
                        </a:rPr>
                        <a:t>iterator</a:t>
                      </a:r>
                      <a:r>
                        <a:rPr sz="1800" spc="-20" dirty="0">
                          <a:latin typeface="Verdana"/>
                          <a:cs typeface="Verdana"/>
                        </a:rPr>
                        <a:t> </a:t>
                      </a:r>
                      <a:r>
                        <a:rPr sz="1800" dirty="0">
                          <a:latin typeface="Verdana"/>
                          <a:cs typeface="Verdana"/>
                        </a:rPr>
                        <a:t>has</a:t>
                      </a:r>
                      <a:r>
                        <a:rPr sz="1800" spc="-25" dirty="0">
                          <a:latin typeface="Verdana"/>
                          <a:cs typeface="Verdana"/>
                        </a:rPr>
                        <a:t> </a:t>
                      </a:r>
                      <a:r>
                        <a:rPr sz="1800" dirty="0">
                          <a:latin typeface="Verdana"/>
                          <a:cs typeface="Verdana"/>
                        </a:rPr>
                        <a:t>more</a:t>
                      </a:r>
                      <a:r>
                        <a:rPr sz="1800" spc="-35" dirty="0">
                          <a:latin typeface="Verdana"/>
                          <a:cs typeface="Verdana"/>
                        </a:rPr>
                        <a:t> </a:t>
                      </a:r>
                      <a:r>
                        <a:rPr sz="1800" dirty="0">
                          <a:latin typeface="Verdana"/>
                          <a:cs typeface="Verdana"/>
                        </a:rPr>
                        <a:t>elements</a:t>
                      </a:r>
                      <a:r>
                        <a:rPr sz="1800" spc="-15" dirty="0">
                          <a:latin typeface="Verdana"/>
                          <a:cs typeface="Verdana"/>
                        </a:rPr>
                        <a:t> </a:t>
                      </a:r>
                      <a:r>
                        <a:rPr sz="1800" spc="-10" dirty="0">
                          <a:latin typeface="Verdana"/>
                          <a:cs typeface="Verdana"/>
                        </a:rPr>
                        <a:t>otherwise </a:t>
                      </a:r>
                      <a:r>
                        <a:rPr sz="1800" dirty="0">
                          <a:latin typeface="Verdana"/>
                          <a:cs typeface="Verdana"/>
                        </a:rPr>
                        <a:t>it</a:t>
                      </a:r>
                      <a:r>
                        <a:rPr sz="1800" spc="-20" dirty="0">
                          <a:latin typeface="Verdana"/>
                          <a:cs typeface="Verdana"/>
                        </a:rPr>
                        <a:t> </a:t>
                      </a:r>
                      <a:r>
                        <a:rPr sz="1800" dirty="0">
                          <a:latin typeface="Verdana"/>
                          <a:cs typeface="Verdana"/>
                        </a:rPr>
                        <a:t>returns</a:t>
                      </a:r>
                      <a:r>
                        <a:rPr sz="1800" spc="-25" dirty="0">
                          <a:latin typeface="Verdana"/>
                          <a:cs typeface="Verdana"/>
                        </a:rPr>
                        <a:t> </a:t>
                      </a:r>
                      <a:r>
                        <a:rPr sz="1800" spc="-10" dirty="0">
                          <a:latin typeface="Verdana"/>
                          <a:cs typeface="Verdana"/>
                        </a:rPr>
                        <a:t>false.</a:t>
                      </a:r>
                      <a:endParaRPr sz="1800">
                        <a:latin typeface="Verdana"/>
                        <a:cs typeface="Verdana"/>
                      </a:endParaRPr>
                    </a:p>
                  </a:txBody>
                  <a:tcPr marL="0" marR="0" marT="48055" marB="0">
                    <a:lnL w="9525">
                      <a:solidFill>
                        <a:srgbClr val="C6CCBD"/>
                      </a:solidFill>
                      <a:prstDash val="solid"/>
                    </a:lnL>
                    <a:lnR w="9525">
                      <a:solidFill>
                        <a:srgbClr val="C6CCBD"/>
                      </a:solidFill>
                      <a:prstDash val="solid"/>
                    </a:lnR>
                    <a:lnB w="9525">
                      <a:solidFill>
                        <a:srgbClr val="C6CCBD"/>
                      </a:solidFill>
                      <a:prstDash val="solid"/>
                    </a:lnB>
                  </a:tcPr>
                </a:tc>
              </a:tr>
              <a:tr h="602310">
                <a:tc>
                  <a:txBody>
                    <a:bodyPr/>
                    <a:lstStyle/>
                    <a:p>
                      <a:pPr>
                        <a:lnSpc>
                          <a:spcPct val="100000"/>
                        </a:lnSpc>
                        <a:spcBef>
                          <a:spcPts val="45"/>
                        </a:spcBef>
                      </a:pPr>
                      <a:endParaRPr sz="1800">
                        <a:latin typeface="Times New Roman"/>
                        <a:cs typeface="Times New Roman"/>
                      </a:endParaRPr>
                    </a:p>
                    <a:p>
                      <a:pPr marL="76200">
                        <a:lnSpc>
                          <a:spcPct val="100000"/>
                        </a:lnSpc>
                      </a:pPr>
                      <a:r>
                        <a:rPr sz="1800" spc="-50" dirty="0">
                          <a:latin typeface="Verdana"/>
                          <a:cs typeface="Verdana"/>
                        </a:rPr>
                        <a:t>2</a:t>
                      </a:r>
                      <a:endParaRPr sz="1800">
                        <a:latin typeface="Verdana"/>
                        <a:cs typeface="Verdana"/>
                      </a:endParaRPr>
                    </a:p>
                  </a:txBody>
                  <a:tcPr marL="0" marR="0" marT="3665"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c>
                  <a:txBody>
                    <a:bodyPr/>
                    <a:lstStyle/>
                    <a:p>
                      <a:pPr>
                        <a:lnSpc>
                          <a:spcPct val="100000"/>
                        </a:lnSpc>
                        <a:spcBef>
                          <a:spcPts val="45"/>
                        </a:spcBef>
                      </a:pPr>
                      <a:endParaRPr sz="1800" dirty="0">
                        <a:latin typeface="Times New Roman"/>
                        <a:cs typeface="Times New Roman"/>
                      </a:endParaRPr>
                    </a:p>
                    <a:p>
                      <a:pPr marL="75565">
                        <a:lnSpc>
                          <a:spcPct val="100000"/>
                        </a:lnSpc>
                      </a:pPr>
                      <a:r>
                        <a:rPr sz="1800" dirty="0">
                          <a:latin typeface="Verdana"/>
                          <a:cs typeface="Verdana"/>
                        </a:rPr>
                        <a:t>public</a:t>
                      </a:r>
                      <a:r>
                        <a:rPr sz="1800" spc="-15" dirty="0">
                          <a:latin typeface="Verdana"/>
                          <a:cs typeface="Verdana"/>
                        </a:rPr>
                        <a:t> </a:t>
                      </a:r>
                      <a:r>
                        <a:rPr sz="1800" dirty="0">
                          <a:latin typeface="Verdana"/>
                          <a:cs typeface="Verdana"/>
                        </a:rPr>
                        <a:t>Object</a:t>
                      </a:r>
                      <a:r>
                        <a:rPr sz="1800" spc="-15" dirty="0">
                          <a:latin typeface="Verdana"/>
                          <a:cs typeface="Verdana"/>
                        </a:rPr>
                        <a:t> </a:t>
                      </a:r>
                      <a:r>
                        <a:rPr sz="1800" spc="-10" dirty="0">
                          <a:latin typeface="Verdana"/>
                          <a:cs typeface="Verdana"/>
                        </a:rPr>
                        <a:t>next()</a:t>
                      </a:r>
                      <a:endParaRPr sz="1800" dirty="0">
                        <a:latin typeface="Verdana"/>
                        <a:cs typeface="Verdana"/>
                      </a:endParaRPr>
                    </a:p>
                  </a:txBody>
                  <a:tcPr marL="0" marR="0" marT="3665"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c>
                  <a:txBody>
                    <a:bodyPr/>
                    <a:lstStyle/>
                    <a:p>
                      <a:pPr marL="76200" marR="137160">
                        <a:lnSpc>
                          <a:spcPct val="148600"/>
                        </a:lnSpc>
                        <a:spcBef>
                          <a:spcPts val="640"/>
                        </a:spcBef>
                      </a:pPr>
                      <a:r>
                        <a:rPr sz="1800" dirty="0">
                          <a:latin typeface="Verdana"/>
                          <a:cs typeface="Verdana"/>
                        </a:rPr>
                        <a:t>It</a:t>
                      </a:r>
                      <a:r>
                        <a:rPr sz="1800" spc="-25" dirty="0">
                          <a:latin typeface="Verdana"/>
                          <a:cs typeface="Verdana"/>
                        </a:rPr>
                        <a:t> </a:t>
                      </a:r>
                      <a:r>
                        <a:rPr sz="1800" dirty="0">
                          <a:latin typeface="Verdana"/>
                          <a:cs typeface="Verdana"/>
                        </a:rPr>
                        <a:t>returns</a:t>
                      </a:r>
                      <a:r>
                        <a:rPr sz="1800" spc="-20" dirty="0">
                          <a:latin typeface="Verdana"/>
                          <a:cs typeface="Verdana"/>
                        </a:rPr>
                        <a:t> </a:t>
                      </a:r>
                      <a:r>
                        <a:rPr sz="1800" dirty="0">
                          <a:latin typeface="Verdana"/>
                          <a:cs typeface="Verdana"/>
                        </a:rPr>
                        <a:t>the</a:t>
                      </a:r>
                      <a:r>
                        <a:rPr sz="1800" spc="-15" dirty="0">
                          <a:latin typeface="Verdana"/>
                          <a:cs typeface="Verdana"/>
                        </a:rPr>
                        <a:t> </a:t>
                      </a:r>
                      <a:r>
                        <a:rPr sz="1800" dirty="0">
                          <a:latin typeface="Verdana"/>
                          <a:cs typeface="Verdana"/>
                        </a:rPr>
                        <a:t>element</a:t>
                      </a:r>
                      <a:r>
                        <a:rPr sz="1800" spc="-30" dirty="0">
                          <a:latin typeface="Verdana"/>
                          <a:cs typeface="Verdana"/>
                        </a:rPr>
                        <a:t> </a:t>
                      </a:r>
                      <a:r>
                        <a:rPr sz="1800" dirty="0">
                          <a:latin typeface="Verdana"/>
                          <a:cs typeface="Verdana"/>
                        </a:rPr>
                        <a:t>and</a:t>
                      </a:r>
                      <a:r>
                        <a:rPr sz="1800" spc="-25" dirty="0">
                          <a:latin typeface="Verdana"/>
                          <a:cs typeface="Verdana"/>
                        </a:rPr>
                        <a:t> </a:t>
                      </a:r>
                      <a:r>
                        <a:rPr sz="1800" dirty="0">
                          <a:latin typeface="Verdana"/>
                          <a:cs typeface="Verdana"/>
                        </a:rPr>
                        <a:t>moves</a:t>
                      </a:r>
                      <a:r>
                        <a:rPr sz="1800" spc="-20" dirty="0">
                          <a:latin typeface="Verdana"/>
                          <a:cs typeface="Verdana"/>
                        </a:rPr>
                        <a:t> </a:t>
                      </a:r>
                      <a:r>
                        <a:rPr sz="1800" dirty="0">
                          <a:latin typeface="Verdana"/>
                          <a:cs typeface="Verdana"/>
                        </a:rPr>
                        <a:t>the</a:t>
                      </a:r>
                      <a:r>
                        <a:rPr sz="1800" spc="-25" dirty="0">
                          <a:latin typeface="Verdana"/>
                          <a:cs typeface="Verdana"/>
                        </a:rPr>
                        <a:t> </a:t>
                      </a:r>
                      <a:r>
                        <a:rPr sz="1800" dirty="0">
                          <a:latin typeface="Verdana"/>
                          <a:cs typeface="Verdana"/>
                        </a:rPr>
                        <a:t>cursor</a:t>
                      </a:r>
                      <a:r>
                        <a:rPr sz="1800" spc="-15" dirty="0">
                          <a:latin typeface="Verdana"/>
                          <a:cs typeface="Verdana"/>
                        </a:rPr>
                        <a:t> </a:t>
                      </a:r>
                      <a:r>
                        <a:rPr sz="1800" dirty="0">
                          <a:latin typeface="Verdana"/>
                          <a:cs typeface="Verdana"/>
                        </a:rPr>
                        <a:t>pointer</a:t>
                      </a:r>
                      <a:r>
                        <a:rPr sz="1800" spc="-20" dirty="0">
                          <a:latin typeface="Verdana"/>
                          <a:cs typeface="Verdana"/>
                        </a:rPr>
                        <a:t> </a:t>
                      </a:r>
                      <a:r>
                        <a:rPr sz="1800" dirty="0">
                          <a:latin typeface="Verdana"/>
                          <a:cs typeface="Verdana"/>
                        </a:rPr>
                        <a:t>to</a:t>
                      </a:r>
                      <a:r>
                        <a:rPr sz="1800" spc="-15" dirty="0">
                          <a:latin typeface="Verdana"/>
                          <a:cs typeface="Verdana"/>
                        </a:rPr>
                        <a:t> </a:t>
                      </a:r>
                      <a:r>
                        <a:rPr sz="1800" spc="-25" dirty="0">
                          <a:latin typeface="Verdana"/>
                          <a:cs typeface="Verdana"/>
                        </a:rPr>
                        <a:t>the </a:t>
                      </a:r>
                      <a:r>
                        <a:rPr sz="1800" dirty="0">
                          <a:latin typeface="Verdana"/>
                          <a:cs typeface="Verdana"/>
                        </a:rPr>
                        <a:t>next</a:t>
                      </a:r>
                      <a:r>
                        <a:rPr sz="1800" spc="-5" dirty="0">
                          <a:latin typeface="Verdana"/>
                          <a:cs typeface="Verdana"/>
                        </a:rPr>
                        <a:t> </a:t>
                      </a:r>
                      <a:r>
                        <a:rPr sz="1800" spc="-10" dirty="0">
                          <a:latin typeface="Verdana"/>
                          <a:cs typeface="Verdana"/>
                        </a:rPr>
                        <a:t>element.</a:t>
                      </a:r>
                      <a:endParaRPr sz="1800">
                        <a:latin typeface="Verdana"/>
                        <a:cs typeface="Verdana"/>
                      </a:endParaRPr>
                    </a:p>
                  </a:txBody>
                  <a:tcPr marL="0" marR="0" marT="52127"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r>
              <a:tr h="602310">
                <a:tc>
                  <a:txBody>
                    <a:bodyPr/>
                    <a:lstStyle/>
                    <a:p>
                      <a:pPr>
                        <a:lnSpc>
                          <a:spcPct val="100000"/>
                        </a:lnSpc>
                        <a:spcBef>
                          <a:spcPts val="30"/>
                        </a:spcBef>
                      </a:pPr>
                      <a:endParaRPr sz="1800">
                        <a:latin typeface="Times New Roman"/>
                        <a:cs typeface="Times New Roman"/>
                      </a:endParaRPr>
                    </a:p>
                    <a:p>
                      <a:pPr marL="76200">
                        <a:lnSpc>
                          <a:spcPct val="100000"/>
                        </a:lnSpc>
                        <a:spcBef>
                          <a:spcPts val="5"/>
                        </a:spcBef>
                      </a:pPr>
                      <a:r>
                        <a:rPr sz="1800" spc="-50" dirty="0">
                          <a:latin typeface="Verdana"/>
                          <a:cs typeface="Verdana"/>
                        </a:rPr>
                        <a:t>3</a:t>
                      </a:r>
                      <a:endParaRPr sz="1800">
                        <a:latin typeface="Verdana"/>
                        <a:cs typeface="Verdana"/>
                      </a:endParaRPr>
                    </a:p>
                  </a:txBody>
                  <a:tcPr marL="0" marR="0" marT="244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c>
                  <a:txBody>
                    <a:bodyPr/>
                    <a:lstStyle/>
                    <a:p>
                      <a:pPr>
                        <a:lnSpc>
                          <a:spcPct val="100000"/>
                        </a:lnSpc>
                        <a:spcBef>
                          <a:spcPts val="30"/>
                        </a:spcBef>
                      </a:pPr>
                      <a:endParaRPr sz="1800">
                        <a:latin typeface="Times New Roman"/>
                        <a:cs typeface="Times New Roman"/>
                      </a:endParaRPr>
                    </a:p>
                    <a:p>
                      <a:pPr marL="75565">
                        <a:lnSpc>
                          <a:spcPct val="100000"/>
                        </a:lnSpc>
                        <a:spcBef>
                          <a:spcPts val="5"/>
                        </a:spcBef>
                      </a:pPr>
                      <a:r>
                        <a:rPr sz="1800" dirty="0">
                          <a:latin typeface="Verdana"/>
                          <a:cs typeface="Verdana"/>
                        </a:rPr>
                        <a:t>public</a:t>
                      </a:r>
                      <a:r>
                        <a:rPr sz="1800" spc="-10" dirty="0">
                          <a:latin typeface="Verdana"/>
                          <a:cs typeface="Verdana"/>
                        </a:rPr>
                        <a:t> </a:t>
                      </a:r>
                      <a:r>
                        <a:rPr sz="1800" dirty="0">
                          <a:latin typeface="Verdana"/>
                          <a:cs typeface="Verdana"/>
                        </a:rPr>
                        <a:t>void</a:t>
                      </a:r>
                      <a:r>
                        <a:rPr sz="1800" spc="-15" dirty="0">
                          <a:latin typeface="Verdana"/>
                          <a:cs typeface="Verdana"/>
                        </a:rPr>
                        <a:t> </a:t>
                      </a:r>
                      <a:r>
                        <a:rPr sz="1800" spc="-10" dirty="0">
                          <a:latin typeface="Verdana"/>
                          <a:cs typeface="Verdana"/>
                        </a:rPr>
                        <a:t>remove()</a:t>
                      </a:r>
                      <a:endParaRPr sz="1800">
                        <a:latin typeface="Verdana"/>
                        <a:cs typeface="Verdana"/>
                      </a:endParaRPr>
                    </a:p>
                  </a:txBody>
                  <a:tcPr marL="0" marR="0" marT="244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c>
                  <a:txBody>
                    <a:bodyPr/>
                    <a:lstStyle/>
                    <a:p>
                      <a:pPr marL="76200" marR="167005">
                        <a:lnSpc>
                          <a:spcPct val="149500"/>
                        </a:lnSpc>
                        <a:spcBef>
                          <a:spcPts val="615"/>
                        </a:spcBef>
                      </a:pPr>
                      <a:r>
                        <a:rPr sz="1800" dirty="0">
                          <a:latin typeface="Verdana"/>
                          <a:cs typeface="Verdana"/>
                        </a:rPr>
                        <a:t>It</a:t>
                      </a:r>
                      <a:r>
                        <a:rPr sz="1800" spc="-30" dirty="0">
                          <a:latin typeface="Verdana"/>
                          <a:cs typeface="Verdana"/>
                        </a:rPr>
                        <a:t> </a:t>
                      </a:r>
                      <a:r>
                        <a:rPr sz="1800" dirty="0">
                          <a:latin typeface="Verdana"/>
                          <a:cs typeface="Verdana"/>
                        </a:rPr>
                        <a:t>removes</a:t>
                      </a:r>
                      <a:r>
                        <a:rPr sz="1800" spc="-20" dirty="0">
                          <a:latin typeface="Verdana"/>
                          <a:cs typeface="Verdana"/>
                        </a:rPr>
                        <a:t> </a:t>
                      </a:r>
                      <a:r>
                        <a:rPr sz="1800" dirty="0">
                          <a:latin typeface="Verdana"/>
                          <a:cs typeface="Verdana"/>
                        </a:rPr>
                        <a:t>the</a:t>
                      </a:r>
                      <a:r>
                        <a:rPr sz="1800" spc="-15" dirty="0">
                          <a:latin typeface="Verdana"/>
                          <a:cs typeface="Verdana"/>
                        </a:rPr>
                        <a:t> </a:t>
                      </a:r>
                      <a:r>
                        <a:rPr sz="1800" dirty="0">
                          <a:latin typeface="Verdana"/>
                          <a:cs typeface="Verdana"/>
                        </a:rPr>
                        <a:t>last</a:t>
                      </a:r>
                      <a:r>
                        <a:rPr sz="1800" spc="-15" dirty="0">
                          <a:latin typeface="Verdana"/>
                          <a:cs typeface="Verdana"/>
                        </a:rPr>
                        <a:t> </a:t>
                      </a:r>
                      <a:r>
                        <a:rPr sz="1800" dirty="0">
                          <a:latin typeface="Verdana"/>
                          <a:cs typeface="Verdana"/>
                        </a:rPr>
                        <a:t>elements</a:t>
                      </a:r>
                      <a:r>
                        <a:rPr sz="1800" spc="-30" dirty="0">
                          <a:latin typeface="Verdana"/>
                          <a:cs typeface="Verdana"/>
                        </a:rPr>
                        <a:t> </a:t>
                      </a:r>
                      <a:r>
                        <a:rPr sz="1800" dirty="0">
                          <a:latin typeface="Verdana"/>
                          <a:cs typeface="Verdana"/>
                        </a:rPr>
                        <a:t>returned</a:t>
                      </a:r>
                      <a:r>
                        <a:rPr sz="1800" spc="-30" dirty="0">
                          <a:latin typeface="Verdana"/>
                          <a:cs typeface="Verdana"/>
                        </a:rPr>
                        <a:t> </a:t>
                      </a:r>
                      <a:r>
                        <a:rPr sz="1800" dirty="0">
                          <a:latin typeface="Verdana"/>
                          <a:cs typeface="Verdana"/>
                        </a:rPr>
                        <a:t>by</a:t>
                      </a:r>
                      <a:r>
                        <a:rPr sz="1800" spc="-30" dirty="0">
                          <a:latin typeface="Verdana"/>
                          <a:cs typeface="Verdana"/>
                        </a:rPr>
                        <a:t> </a:t>
                      </a:r>
                      <a:r>
                        <a:rPr sz="1800" dirty="0">
                          <a:latin typeface="Verdana"/>
                          <a:cs typeface="Verdana"/>
                        </a:rPr>
                        <a:t>the</a:t>
                      </a:r>
                      <a:r>
                        <a:rPr sz="1800" spc="-30" dirty="0">
                          <a:latin typeface="Verdana"/>
                          <a:cs typeface="Verdana"/>
                        </a:rPr>
                        <a:t> </a:t>
                      </a:r>
                      <a:r>
                        <a:rPr sz="1800" dirty="0">
                          <a:latin typeface="Verdana"/>
                          <a:cs typeface="Verdana"/>
                        </a:rPr>
                        <a:t>iterator.</a:t>
                      </a:r>
                      <a:r>
                        <a:rPr sz="1800" spc="-20" dirty="0">
                          <a:latin typeface="Verdana"/>
                          <a:cs typeface="Verdana"/>
                        </a:rPr>
                        <a:t> </a:t>
                      </a:r>
                      <a:r>
                        <a:rPr sz="1800" dirty="0">
                          <a:latin typeface="Verdana"/>
                          <a:cs typeface="Verdana"/>
                        </a:rPr>
                        <a:t>It</a:t>
                      </a:r>
                      <a:r>
                        <a:rPr sz="1800" spc="-15" dirty="0">
                          <a:latin typeface="Verdana"/>
                          <a:cs typeface="Verdana"/>
                        </a:rPr>
                        <a:t> </a:t>
                      </a:r>
                      <a:r>
                        <a:rPr sz="1800" spc="-25" dirty="0">
                          <a:latin typeface="Verdana"/>
                          <a:cs typeface="Verdana"/>
                        </a:rPr>
                        <a:t>is </a:t>
                      </a:r>
                      <a:r>
                        <a:rPr sz="1800" dirty="0">
                          <a:latin typeface="Verdana"/>
                          <a:cs typeface="Verdana"/>
                        </a:rPr>
                        <a:t>less</a:t>
                      </a:r>
                      <a:r>
                        <a:rPr sz="1800" spc="-25" dirty="0">
                          <a:latin typeface="Verdana"/>
                          <a:cs typeface="Verdana"/>
                        </a:rPr>
                        <a:t> </a:t>
                      </a:r>
                      <a:r>
                        <a:rPr sz="1800" spc="-10" dirty="0">
                          <a:latin typeface="Verdana"/>
                          <a:cs typeface="Verdana"/>
                        </a:rPr>
                        <a:t>used.</a:t>
                      </a:r>
                      <a:endParaRPr sz="1800" dirty="0">
                        <a:latin typeface="Verdana"/>
                        <a:cs typeface="Verdana"/>
                      </a:endParaRPr>
                    </a:p>
                  </a:txBody>
                  <a:tcPr marL="0" marR="0" marT="50091"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r>
            </a:tbl>
          </a:graphicData>
        </a:graphic>
      </p:graphicFrame>
    </p:spTree>
    <p:extLst>
      <p:ext uri="{BB962C8B-B14F-4D97-AF65-F5344CB8AC3E}">
        <p14:creationId xmlns:p14="http://schemas.microsoft.com/office/powerpoint/2010/main" val="26848285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43408"/>
            <a:ext cx="8229600" cy="956054"/>
          </a:xfrm>
        </p:spPr>
        <p:txBody>
          <a:bodyPr>
            <a:normAutofit/>
          </a:bodyPr>
          <a:lstStyle/>
          <a:p>
            <a:r>
              <a:rPr lang="en-US" b="1" dirty="0" smtClean="0">
                <a:solidFill>
                  <a:srgbClr val="00B050"/>
                </a:solidFill>
              </a:rPr>
              <a:t>Introduction</a:t>
            </a:r>
            <a:endParaRPr lang="en-IN" b="1" dirty="0">
              <a:solidFill>
                <a:srgbClr val="00B050"/>
              </a:solidFill>
            </a:endParaRPr>
          </a:p>
        </p:txBody>
      </p:sp>
      <p:sp>
        <p:nvSpPr>
          <p:cNvPr id="3" name="Content Placeholder 2"/>
          <p:cNvSpPr>
            <a:spLocks noGrp="1"/>
          </p:cNvSpPr>
          <p:nvPr>
            <p:ph idx="1"/>
          </p:nvPr>
        </p:nvSpPr>
        <p:spPr>
          <a:xfrm>
            <a:off x="322631" y="809328"/>
            <a:ext cx="8820472" cy="6048672"/>
          </a:xfrm>
        </p:spPr>
        <p:txBody>
          <a:bodyPr>
            <a:normAutofit fontScale="85000" lnSpcReduction="20000"/>
          </a:bodyPr>
          <a:lstStyle/>
          <a:p>
            <a:r>
              <a:rPr lang="en-US" dirty="0"/>
              <a:t>Another benefit of using </a:t>
            </a:r>
            <a:r>
              <a:rPr lang="en-US" b="1" dirty="0"/>
              <a:t>thread</a:t>
            </a:r>
            <a:r>
              <a:rPr lang="en-US" dirty="0"/>
              <a:t> is that if a thread gets an exception or an error at the time of its execution, it doesn't affect the execution of the other threads. </a:t>
            </a:r>
            <a:endParaRPr lang="en-US" dirty="0" smtClean="0"/>
          </a:p>
          <a:p>
            <a:endParaRPr lang="en-US" dirty="0" smtClean="0"/>
          </a:p>
          <a:p>
            <a:r>
              <a:rPr lang="en-US" dirty="0" smtClean="0"/>
              <a:t>All </a:t>
            </a:r>
            <a:r>
              <a:rPr lang="en-US" dirty="0"/>
              <a:t>the threads share a common memory and have their own stack, local variables and program counter. </a:t>
            </a:r>
            <a:endParaRPr lang="en-US" dirty="0" smtClean="0"/>
          </a:p>
          <a:p>
            <a:endParaRPr lang="en-US" dirty="0" smtClean="0"/>
          </a:p>
          <a:p>
            <a:r>
              <a:rPr lang="en-US" dirty="0" smtClean="0"/>
              <a:t>When </a:t>
            </a:r>
            <a:r>
              <a:rPr lang="en-US" dirty="0"/>
              <a:t>multiple threads are executed in parallel at the same time, this process is known as </a:t>
            </a:r>
            <a:r>
              <a:rPr lang="en-US" b="1" dirty="0">
                <a:hlinkClick r:id="rId2"/>
              </a:rPr>
              <a:t>Multithreading</a:t>
            </a:r>
            <a:r>
              <a:rPr lang="en-US" dirty="0"/>
              <a:t>.</a:t>
            </a:r>
          </a:p>
          <a:p>
            <a:endParaRPr lang="en-US" dirty="0" smtClean="0"/>
          </a:p>
          <a:p>
            <a:r>
              <a:rPr lang="en-US" dirty="0" smtClean="0"/>
              <a:t>Multithreading in Java is a process of executing multiple threads simultaneously. </a:t>
            </a:r>
          </a:p>
          <a:p>
            <a:endParaRPr lang="en-US" dirty="0" smtClean="0"/>
          </a:p>
          <a:p>
            <a:r>
              <a:rPr lang="en-US" dirty="0" smtClean="0"/>
              <a:t>Multiprocessing and multithreading, both are used to achieve multitasking.</a:t>
            </a:r>
            <a:endParaRPr lang="en-IN" dirty="0"/>
          </a:p>
        </p:txBody>
      </p:sp>
    </p:spTree>
    <p:extLst>
      <p:ext uri="{BB962C8B-B14F-4D97-AF65-F5344CB8AC3E}">
        <p14:creationId xmlns:p14="http://schemas.microsoft.com/office/powerpoint/2010/main" val="303445433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7"/>
          <p:cNvSpPr txBox="1"/>
          <p:nvPr/>
        </p:nvSpPr>
        <p:spPr>
          <a:xfrm>
            <a:off x="323528" y="260648"/>
            <a:ext cx="8568952" cy="5065489"/>
          </a:xfrm>
          <a:prstGeom prst="rect">
            <a:avLst/>
          </a:prstGeom>
        </p:spPr>
        <p:txBody>
          <a:bodyPr vert="horz" wrap="square" lIns="0" tIns="12065" rIns="0" bIns="0" rtlCol="0">
            <a:spAutoFit/>
          </a:bodyPr>
          <a:lstStyle/>
          <a:p>
            <a:pPr marL="12700">
              <a:lnSpc>
                <a:spcPct val="100000"/>
              </a:lnSpc>
              <a:spcBef>
                <a:spcPts val="95"/>
              </a:spcBef>
            </a:pPr>
            <a:r>
              <a:rPr sz="4400" dirty="0">
                <a:solidFill>
                  <a:srgbClr val="600A38"/>
                </a:solidFill>
                <a:latin typeface="Arial"/>
                <a:cs typeface="Arial"/>
              </a:rPr>
              <a:t>Iterable</a:t>
            </a:r>
            <a:r>
              <a:rPr sz="4400" spc="-80" dirty="0">
                <a:solidFill>
                  <a:srgbClr val="600A38"/>
                </a:solidFill>
                <a:latin typeface="Arial"/>
                <a:cs typeface="Arial"/>
              </a:rPr>
              <a:t> </a:t>
            </a:r>
            <a:r>
              <a:rPr sz="4400" spc="-10" dirty="0">
                <a:solidFill>
                  <a:srgbClr val="600A38"/>
                </a:solidFill>
                <a:latin typeface="Arial"/>
                <a:cs typeface="Arial"/>
              </a:rPr>
              <a:t>Interface</a:t>
            </a:r>
            <a:endParaRPr sz="4400" dirty="0">
              <a:latin typeface="Arial"/>
              <a:cs typeface="Arial"/>
            </a:endParaRPr>
          </a:p>
          <a:p>
            <a:pPr marL="12700" marR="5080">
              <a:lnSpc>
                <a:spcPct val="101499"/>
              </a:lnSpc>
              <a:spcBef>
                <a:spcPts val="1405"/>
              </a:spcBef>
            </a:pPr>
            <a:r>
              <a:rPr sz="2400" dirty="0">
                <a:latin typeface="Verdana"/>
                <a:cs typeface="Verdana"/>
              </a:rPr>
              <a:t>The</a:t>
            </a:r>
            <a:r>
              <a:rPr sz="2400" spc="-30" dirty="0">
                <a:latin typeface="Verdana"/>
                <a:cs typeface="Verdana"/>
              </a:rPr>
              <a:t> </a:t>
            </a:r>
            <a:r>
              <a:rPr sz="2400" dirty="0">
                <a:latin typeface="Verdana"/>
                <a:cs typeface="Verdana"/>
              </a:rPr>
              <a:t>Iterable</a:t>
            </a:r>
            <a:r>
              <a:rPr sz="2400" spc="-25" dirty="0">
                <a:latin typeface="Verdana"/>
                <a:cs typeface="Verdana"/>
              </a:rPr>
              <a:t> </a:t>
            </a:r>
            <a:r>
              <a:rPr sz="2400" dirty="0">
                <a:latin typeface="Verdana"/>
                <a:cs typeface="Verdana"/>
              </a:rPr>
              <a:t>interface</a:t>
            </a:r>
            <a:r>
              <a:rPr sz="2400" spc="-30" dirty="0">
                <a:latin typeface="Verdana"/>
                <a:cs typeface="Verdana"/>
              </a:rPr>
              <a:t> </a:t>
            </a:r>
            <a:r>
              <a:rPr sz="2400" dirty="0">
                <a:latin typeface="Verdana"/>
                <a:cs typeface="Verdana"/>
              </a:rPr>
              <a:t>is</a:t>
            </a:r>
            <a:r>
              <a:rPr sz="2400" spc="-25" dirty="0">
                <a:latin typeface="Verdana"/>
                <a:cs typeface="Verdana"/>
              </a:rPr>
              <a:t> </a:t>
            </a:r>
            <a:r>
              <a:rPr sz="2400" dirty="0">
                <a:latin typeface="Verdana"/>
                <a:cs typeface="Verdana"/>
              </a:rPr>
              <a:t>the</a:t>
            </a:r>
            <a:r>
              <a:rPr sz="2400" spc="-40" dirty="0">
                <a:latin typeface="Verdana"/>
                <a:cs typeface="Verdana"/>
              </a:rPr>
              <a:t> </a:t>
            </a:r>
            <a:r>
              <a:rPr sz="2400" dirty="0">
                <a:latin typeface="Verdana"/>
                <a:cs typeface="Verdana"/>
              </a:rPr>
              <a:t>root</a:t>
            </a:r>
            <a:r>
              <a:rPr sz="2400" spc="-20" dirty="0">
                <a:latin typeface="Verdana"/>
                <a:cs typeface="Verdana"/>
              </a:rPr>
              <a:t> </a:t>
            </a:r>
            <a:r>
              <a:rPr sz="2400" dirty="0">
                <a:latin typeface="Verdana"/>
                <a:cs typeface="Verdana"/>
              </a:rPr>
              <a:t>interface</a:t>
            </a:r>
            <a:r>
              <a:rPr sz="2400" spc="-30" dirty="0">
                <a:latin typeface="Verdana"/>
                <a:cs typeface="Verdana"/>
              </a:rPr>
              <a:t> </a:t>
            </a:r>
            <a:r>
              <a:rPr sz="2400" dirty="0">
                <a:latin typeface="Verdana"/>
                <a:cs typeface="Verdana"/>
              </a:rPr>
              <a:t>for</a:t>
            </a:r>
            <a:r>
              <a:rPr sz="2400" spc="-30" dirty="0">
                <a:latin typeface="Verdana"/>
                <a:cs typeface="Verdana"/>
              </a:rPr>
              <a:t> </a:t>
            </a:r>
            <a:r>
              <a:rPr sz="2400" dirty="0">
                <a:latin typeface="Verdana"/>
                <a:cs typeface="Verdana"/>
              </a:rPr>
              <a:t>all</a:t>
            </a:r>
            <a:r>
              <a:rPr sz="2400" spc="-25" dirty="0">
                <a:latin typeface="Verdana"/>
                <a:cs typeface="Verdana"/>
              </a:rPr>
              <a:t> </a:t>
            </a:r>
            <a:r>
              <a:rPr sz="2400" dirty="0">
                <a:latin typeface="Verdana"/>
                <a:cs typeface="Verdana"/>
              </a:rPr>
              <a:t>the</a:t>
            </a:r>
            <a:r>
              <a:rPr sz="2400" spc="-40" dirty="0">
                <a:latin typeface="Verdana"/>
                <a:cs typeface="Verdana"/>
              </a:rPr>
              <a:t> </a:t>
            </a:r>
            <a:r>
              <a:rPr sz="2400" dirty="0">
                <a:latin typeface="Verdana"/>
                <a:cs typeface="Verdana"/>
              </a:rPr>
              <a:t>collection</a:t>
            </a:r>
            <a:r>
              <a:rPr sz="2400" spc="-25" dirty="0">
                <a:latin typeface="Verdana"/>
                <a:cs typeface="Verdana"/>
              </a:rPr>
              <a:t> </a:t>
            </a:r>
            <a:r>
              <a:rPr sz="2400" dirty="0">
                <a:latin typeface="Verdana"/>
                <a:cs typeface="Verdana"/>
              </a:rPr>
              <a:t>classes.</a:t>
            </a:r>
            <a:r>
              <a:rPr sz="2400" spc="-25" dirty="0">
                <a:latin typeface="Verdana"/>
                <a:cs typeface="Verdana"/>
              </a:rPr>
              <a:t> The</a:t>
            </a:r>
            <a:r>
              <a:rPr sz="2400" spc="500" dirty="0">
                <a:latin typeface="Verdana"/>
                <a:cs typeface="Verdana"/>
              </a:rPr>
              <a:t> </a:t>
            </a:r>
            <a:r>
              <a:rPr sz="2400" dirty="0">
                <a:latin typeface="Verdana"/>
                <a:cs typeface="Verdana"/>
              </a:rPr>
              <a:t>Collection</a:t>
            </a:r>
            <a:r>
              <a:rPr sz="2400" spc="-30" dirty="0">
                <a:latin typeface="Verdana"/>
                <a:cs typeface="Verdana"/>
              </a:rPr>
              <a:t> </a:t>
            </a:r>
            <a:r>
              <a:rPr sz="2400" dirty="0">
                <a:latin typeface="Verdana"/>
                <a:cs typeface="Verdana"/>
              </a:rPr>
              <a:t>interface</a:t>
            </a:r>
            <a:r>
              <a:rPr sz="2400" spc="-35" dirty="0">
                <a:latin typeface="Verdana"/>
                <a:cs typeface="Verdana"/>
              </a:rPr>
              <a:t> </a:t>
            </a:r>
            <a:r>
              <a:rPr sz="2400" dirty="0">
                <a:latin typeface="Verdana"/>
                <a:cs typeface="Verdana"/>
              </a:rPr>
              <a:t>extends</a:t>
            </a:r>
            <a:r>
              <a:rPr sz="2400" spc="-40" dirty="0">
                <a:latin typeface="Verdana"/>
                <a:cs typeface="Verdana"/>
              </a:rPr>
              <a:t> </a:t>
            </a:r>
            <a:r>
              <a:rPr sz="2400" dirty="0">
                <a:latin typeface="Verdana"/>
                <a:cs typeface="Verdana"/>
              </a:rPr>
              <a:t>the</a:t>
            </a:r>
            <a:r>
              <a:rPr sz="2400" spc="-30" dirty="0">
                <a:latin typeface="Verdana"/>
                <a:cs typeface="Verdana"/>
              </a:rPr>
              <a:t> </a:t>
            </a:r>
            <a:r>
              <a:rPr sz="2400" dirty="0">
                <a:latin typeface="Verdana"/>
                <a:cs typeface="Verdana"/>
              </a:rPr>
              <a:t>Iterable</a:t>
            </a:r>
            <a:r>
              <a:rPr sz="2400" spc="-35" dirty="0">
                <a:latin typeface="Verdana"/>
                <a:cs typeface="Verdana"/>
              </a:rPr>
              <a:t> </a:t>
            </a:r>
            <a:r>
              <a:rPr sz="2400" dirty="0">
                <a:latin typeface="Verdana"/>
                <a:cs typeface="Verdana"/>
              </a:rPr>
              <a:t>interface</a:t>
            </a:r>
            <a:r>
              <a:rPr sz="2400" spc="-35" dirty="0">
                <a:latin typeface="Verdana"/>
                <a:cs typeface="Verdana"/>
              </a:rPr>
              <a:t> </a:t>
            </a:r>
            <a:r>
              <a:rPr sz="2400" dirty="0">
                <a:latin typeface="Verdana"/>
                <a:cs typeface="Verdana"/>
              </a:rPr>
              <a:t>and</a:t>
            </a:r>
            <a:r>
              <a:rPr sz="2400" spc="-25" dirty="0">
                <a:latin typeface="Verdana"/>
                <a:cs typeface="Verdana"/>
              </a:rPr>
              <a:t> </a:t>
            </a:r>
            <a:r>
              <a:rPr sz="2400" dirty="0">
                <a:latin typeface="Verdana"/>
                <a:cs typeface="Verdana"/>
              </a:rPr>
              <a:t>therefore</a:t>
            </a:r>
            <a:r>
              <a:rPr sz="2400" spc="-45" dirty="0">
                <a:latin typeface="Verdana"/>
                <a:cs typeface="Verdana"/>
              </a:rPr>
              <a:t> </a:t>
            </a:r>
            <a:r>
              <a:rPr sz="2400" dirty="0">
                <a:latin typeface="Verdana"/>
                <a:cs typeface="Verdana"/>
              </a:rPr>
              <a:t>all</a:t>
            </a:r>
            <a:r>
              <a:rPr sz="2400" spc="-30" dirty="0">
                <a:latin typeface="Verdana"/>
                <a:cs typeface="Verdana"/>
              </a:rPr>
              <a:t> </a:t>
            </a:r>
            <a:r>
              <a:rPr sz="2400" dirty="0">
                <a:latin typeface="Verdana"/>
                <a:cs typeface="Verdana"/>
              </a:rPr>
              <a:t>the</a:t>
            </a:r>
            <a:r>
              <a:rPr sz="2400" spc="-30" dirty="0">
                <a:latin typeface="Verdana"/>
                <a:cs typeface="Verdana"/>
              </a:rPr>
              <a:t> </a:t>
            </a:r>
            <a:r>
              <a:rPr sz="2400" dirty="0">
                <a:latin typeface="Verdana"/>
                <a:cs typeface="Verdana"/>
              </a:rPr>
              <a:t>subclasses</a:t>
            </a:r>
            <a:r>
              <a:rPr sz="2400" spc="-30" dirty="0">
                <a:latin typeface="Verdana"/>
                <a:cs typeface="Verdana"/>
              </a:rPr>
              <a:t> </a:t>
            </a:r>
            <a:r>
              <a:rPr sz="2400" spc="-25" dirty="0">
                <a:latin typeface="Verdana"/>
                <a:cs typeface="Verdana"/>
              </a:rPr>
              <a:t>of </a:t>
            </a:r>
            <a:r>
              <a:rPr sz="2400" dirty="0">
                <a:latin typeface="Verdana"/>
                <a:cs typeface="Verdana"/>
              </a:rPr>
              <a:t>Collection</a:t>
            </a:r>
            <a:r>
              <a:rPr sz="2400" spc="-30" dirty="0">
                <a:latin typeface="Verdana"/>
                <a:cs typeface="Verdana"/>
              </a:rPr>
              <a:t> </a:t>
            </a:r>
            <a:r>
              <a:rPr sz="2400" dirty="0">
                <a:latin typeface="Verdana"/>
                <a:cs typeface="Verdana"/>
              </a:rPr>
              <a:t>interface</a:t>
            </a:r>
            <a:r>
              <a:rPr sz="2400" spc="-45" dirty="0">
                <a:latin typeface="Verdana"/>
                <a:cs typeface="Verdana"/>
              </a:rPr>
              <a:t> </a:t>
            </a:r>
            <a:r>
              <a:rPr sz="2400" dirty="0">
                <a:latin typeface="Verdana"/>
                <a:cs typeface="Verdana"/>
              </a:rPr>
              <a:t>also</a:t>
            </a:r>
            <a:r>
              <a:rPr sz="2400" spc="-30" dirty="0">
                <a:latin typeface="Verdana"/>
                <a:cs typeface="Verdana"/>
              </a:rPr>
              <a:t> </a:t>
            </a:r>
            <a:r>
              <a:rPr sz="2400" dirty="0">
                <a:latin typeface="Verdana"/>
                <a:cs typeface="Verdana"/>
              </a:rPr>
              <a:t>implement</a:t>
            </a:r>
            <a:r>
              <a:rPr sz="2400" spc="-40" dirty="0">
                <a:latin typeface="Verdana"/>
                <a:cs typeface="Verdana"/>
              </a:rPr>
              <a:t> </a:t>
            </a:r>
            <a:r>
              <a:rPr sz="2400" dirty="0">
                <a:latin typeface="Verdana"/>
                <a:cs typeface="Verdana"/>
              </a:rPr>
              <a:t>the</a:t>
            </a:r>
            <a:r>
              <a:rPr sz="2400" spc="-35" dirty="0">
                <a:latin typeface="Verdana"/>
                <a:cs typeface="Verdana"/>
              </a:rPr>
              <a:t> </a:t>
            </a:r>
            <a:r>
              <a:rPr sz="2400" dirty="0">
                <a:latin typeface="Verdana"/>
                <a:cs typeface="Verdana"/>
              </a:rPr>
              <a:t>Iterable</a:t>
            </a:r>
            <a:r>
              <a:rPr sz="2400" spc="-30" dirty="0">
                <a:latin typeface="Verdana"/>
                <a:cs typeface="Verdana"/>
              </a:rPr>
              <a:t> </a:t>
            </a:r>
            <a:r>
              <a:rPr sz="2400" spc="-10" dirty="0">
                <a:latin typeface="Verdana"/>
                <a:cs typeface="Verdana"/>
              </a:rPr>
              <a:t>interface.</a:t>
            </a:r>
            <a:endParaRPr sz="2400" dirty="0">
              <a:latin typeface="Verdana"/>
              <a:cs typeface="Verdana"/>
            </a:endParaRPr>
          </a:p>
          <a:p>
            <a:pPr>
              <a:lnSpc>
                <a:spcPct val="100000"/>
              </a:lnSpc>
              <a:spcBef>
                <a:spcPts val="140"/>
              </a:spcBef>
            </a:pPr>
            <a:endParaRPr sz="2400" dirty="0">
              <a:latin typeface="Verdana"/>
              <a:cs typeface="Verdana"/>
            </a:endParaRPr>
          </a:p>
          <a:p>
            <a:pPr marL="12700">
              <a:lnSpc>
                <a:spcPct val="100000"/>
              </a:lnSpc>
            </a:pPr>
            <a:r>
              <a:rPr sz="2400" dirty="0">
                <a:latin typeface="Verdana"/>
                <a:cs typeface="Verdana"/>
              </a:rPr>
              <a:t>It</a:t>
            </a:r>
            <a:r>
              <a:rPr sz="2400" spc="-20" dirty="0">
                <a:latin typeface="Verdana"/>
                <a:cs typeface="Verdana"/>
              </a:rPr>
              <a:t> </a:t>
            </a:r>
            <a:r>
              <a:rPr sz="2400" dirty="0">
                <a:latin typeface="Verdana"/>
                <a:cs typeface="Verdana"/>
              </a:rPr>
              <a:t>contains</a:t>
            </a:r>
            <a:r>
              <a:rPr sz="2400" spc="-20" dirty="0">
                <a:latin typeface="Verdana"/>
                <a:cs typeface="Verdana"/>
              </a:rPr>
              <a:t> </a:t>
            </a:r>
            <a:r>
              <a:rPr sz="2400" dirty="0">
                <a:latin typeface="Verdana"/>
                <a:cs typeface="Verdana"/>
              </a:rPr>
              <a:t>only</a:t>
            </a:r>
            <a:r>
              <a:rPr sz="2400" spc="-20" dirty="0">
                <a:latin typeface="Verdana"/>
                <a:cs typeface="Verdana"/>
              </a:rPr>
              <a:t> </a:t>
            </a:r>
            <a:r>
              <a:rPr sz="2400" dirty="0">
                <a:latin typeface="Verdana"/>
                <a:cs typeface="Verdana"/>
              </a:rPr>
              <a:t>one</a:t>
            </a:r>
            <a:r>
              <a:rPr sz="2400" spc="-20" dirty="0">
                <a:latin typeface="Verdana"/>
                <a:cs typeface="Verdana"/>
              </a:rPr>
              <a:t> </a:t>
            </a:r>
            <a:r>
              <a:rPr sz="2400" dirty="0">
                <a:latin typeface="Verdana"/>
                <a:cs typeface="Verdana"/>
              </a:rPr>
              <a:t>abstract</a:t>
            </a:r>
            <a:r>
              <a:rPr sz="2400" spc="-30" dirty="0">
                <a:latin typeface="Verdana"/>
                <a:cs typeface="Verdana"/>
              </a:rPr>
              <a:t> </a:t>
            </a:r>
            <a:r>
              <a:rPr sz="2400" dirty="0">
                <a:latin typeface="Verdana"/>
                <a:cs typeface="Verdana"/>
              </a:rPr>
              <a:t>method.</a:t>
            </a:r>
            <a:r>
              <a:rPr sz="2400" spc="-20" dirty="0">
                <a:latin typeface="Verdana"/>
                <a:cs typeface="Verdana"/>
              </a:rPr>
              <a:t> i.e.,</a:t>
            </a:r>
            <a:endParaRPr sz="2400" dirty="0">
              <a:latin typeface="Verdana"/>
              <a:cs typeface="Verdana"/>
            </a:endParaRPr>
          </a:p>
          <a:p>
            <a:pPr>
              <a:lnSpc>
                <a:spcPct val="100000"/>
              </a:lnSpc>
              <a:spcBef>
                <a:spcPts val="740"/>
              </a:spcBef>
            </a:pPr>
            <a:endParaRPr sz="2400" dirty="0">
              <a:latin typeface="Verdana"/>
              <a:cs typeface="Verdana"/>
            </a:endParaRPr>
          </a:p>
          <a:p>
            <a:pPr marL="241300">
              <a:lnSpc>
                <a:spcPct val="100000"/>
              </a:lnSpc>
            </a:pPr>
            <a:r>
              <a:rPr sz="2400" dirty="0">
                <a:latin typeface="Verdana"/>
                <a:cs typeface="Verdana"/>
              </a:rPr>
              <a:t>1.</a:t>
            </a:r>
            <a:r>
              <a:rPr sz="2400" spc="355" dirty="0">
                <a:latin typeface="Verdana"/>
                <a:cs typeface="Verdana"/>
              </a:rPr>
              <a:t> </a:t>
            </a:r>
            <a:r>
              <a:rPr sz="2400" dirty="0">
                <a:latin typeface="Verdana"/>
                <a:cs typeface="Verdana"/>
              </a:rPr>
              <a:t>Iterator&lt;T&gt;</a:t>
            </a:r>
            <a:r>
              <a:rPr sz="2400" spc="-10" dirty="0">
                <a:latin typeface="Verdana"/>
                <a:cs typeface="Verdana"/>
              </a:rPr>
              <a:t> iterator()</a:t>
            </a:r>
            <a:endParaRPr sz="2400" dirty="0">
              <a:latin typeface="Verdana"/>
              <a:cs typeface="Verdana"/>
            </a:endParaRPr>
          </a:p>
          <a:p>
            <a:pPr>
              <a:lnSpc>
                <a:spcPct val="100000"/>
              </a:lnSpc>
              <a:spcBef>
                <a:spcPts val="140"/>
              </a:spcBef>
            </a:pPr>
            <a:endParaRPr sz="2400" dirty="0">
              <a:latin typeface="Verdana"/>
              <a:cs typeface="Verdana"/>
            </a:endParaRPr>
          </a:p>
          <a:p>
            <a:pPr marL="12700">
              <a:lnSpc>
                <a:spcPct val="100000"/>
              </a:lnSpc>
            </a:pPr>
            <a:r>
              <a:rPr sz="2400" dirty="0">
                <a:latin typeface="Verdana"/>
                <a:cs typeface="Verdana"/>
              </a:rPr>
              <a:t>It</a:t>
            </a:r>
            <a:r>
              <a:rPr sz="2400" spc="-30" dirty="0">
                <a:latin typeface="Verdana"/>
                <a:cs typeface="Verdana"/>
              </a:rPr>
              <a:t> </a:t>
            </a:r>
            <a:r>
              <a:rPr sz="2400" dirty="0">
                <a:latin typeface="Verdana"/>
                <a:cs typeface="Verdana"/>
              </a:rPr>
              <a:t>returns</a:t>
            </a:r>
            <a:r>
              <a:rPr sz="2400" spc="-30" dirty="0">
                <a:latin typeface="Verdana"/>
                <a:cs typeface="Verdana"/>
              </a:rPr>
              <a:t> </a:t>
            </a:r>
            <a:r>
              <a:rPr sz="2400" dirty="0">
                <a:latin typeface="Verdana"/>
                <a:cs typeface="Verdana"/>
              </a:rPr>
              <a:t>the</a:t>
            </a:r>
            <a:r>
              <a:rPr sz="2400" spc="-20" dirty="0">
                <a:latin typeface="Verdana"/>
                <a:cs typeface="Verdana"/>
              </a:rPr>
              <a:t> </a:t>
            </a:r>
            <a:r>
              <a:rPr sz="2400" dirty="0">
                <a:latin typeface="Verdana"/>
                <a:cs typeface="Verdana"/>
              </a:rPr>
              <a:t>iterator</a:t>
            </a:r>
            <a:r>
              <a:rPr sz="2400" spc="-40" dirty="0">
                <a:latin typeface="Verdana"/>
                <a:cs typeface="Verdana"/>
              </a:rPr>
              <a:t> </a:t>
            </a:r>
            <a:r>
              <a:rPr sz="2400" dirty="0">
                <a:latin typeface="Verdana"/>
                <a:cs typeface="Verdana"/>
              </a:rPr>
              <a:t>over</a:t>
            </a:r>
            <a:r>
              <a:rPr sz="2400" spc="-15" dirty="0">
                <a:latin typeface="Verdana"/>
                <a:cs typeface="Verdana"/>
              </a:rPr>
              <a:t> </a:t>
            </a:r>
            <a:r>
              <a:rPr sz="2400" dirty="0">
                <a:latin typeface="Verdana"/>
                <a:cs typeface="Verdana"/>
              </a:rPr>
              <a:t>the</a:t>
            </a:r>
            <a:r>
              <a:rPr sz="2400" spc="-20" dirty="0">
                <a:latin typeface="Verdana"/>
                <a:cs typeface="Verdana"/>
              </a:rPr>
              <a:t> </a:t>
            </a:r>
            <a:r>
              <a:rPr sz="2400" dirty="0">
                <a:latin typeface="Verdana"/>
                <a:cs typeface="Verdana"/>
              </a:rPr>
              <a:t>elements</a:t>
            </a:r>
            <a:r>
              <a:rPr sz="2400" spc="-20" dirty="0">
                <a:latin typeface="Verdana"/>
                <a:cs typeface="Verdana"/>
              </a:rPr>
              <a:t> </a:t>
            </a:r>
            <a:r>
              <a:rPr sz="2400" dirty="0">
                <a:latin typeface="Verdana"/>
                <a:cs typeface="Verdana"/>
              </a:rPr>
              <a:t>of</a:t>
            </a:r>
            <a:r>
              <a:rPr sz="2400" spc="-20" dirty="0">
                <a:latin typeface="Verdana"/>
                <a:cs typeface="Verdana"/>
              </a:rPr>
              <a:t> </a:t>
            </a:r>
            <a:r>
              <a:rPr sz="2400" dirty="0">
                <a:latin typeface="Verdana"/>
                <a:cs typeface="Verdana"/>
              </a:rPr>
              <a:t>type</a:t>
            </a:r>
            <a:r>
              <a:rPr sz="2400" spc="-20" dirty="0">
                <a:latin typeface="Verdana"/>
                <a:cs typeface="Verdana"/>
              </a:rPr>
              <a:t> </a:t>
            </a:r>
            <a:r>
              <a:rPr sz="2400" spc="-25" dirty="0">
                <a:latin typeface="Verdana"/>
                <a:cs typeface="Verdana"/>
              </a:rPr>
              <a:t>T.</a:t>
            </a:r>
            <a:endParaRPr sz="2400" dirty="0">
              <a:latin typeface="Verdana"/>
              <a:cs typeface="Verdana"/>
            </a:endParaRPr>
          </a:p>
        </p:txBody>
      </p:sp>
    </p:spTree>
    <p:extLst>
      <p:ext uri="{BB962C8B-B14F-4D97-AF65-F5344CB8AC3E}">
        <p14:creationId xmlns:p14="http://schemas.microsoft.com/office/powerpoint/2010/main" val="232340964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323528" y="75661"/>
            <a:ext cx="8568952" cy="6790577"/>
          </a:xfrm>
          <a:prstGeom prst="rect">
            <a:avLst/>
          </a:prstGeom>
        </p:spPr>
        <p:txBody>
          <a:bodyPr vert="horz" wrap="square" lIns="0" tIns="12065" rIns="0" bIns="0" rtlCol="0">
            <a:spAutoFit/>
          </a:bodyPr>
          <a:lstStyle/>
          <a:p>
            <a:pPr marL="12700" algn="ctr">
              <a:lnSpc>
                <a:spcPct val="100000"/>
              </a:lnSpc>
              <a:spcBef>
                <a:spcPts val="95"/>
              </a:spcBef>
            </a:pPr>
            <a:r>
              <a:rPr sz="4400" b="1" spc="-10" dirty="0">
                <a:solidFill>
                  <a:srgbClr val="600A38"/>
                </a:solidFill>
                <a:latin typeface="Arial"/>
                <a:cs typeface="Arial"/>
              </a:rPr>
              <a:t>Collection</a:t>
            </a:r>
            <a:r>
              <a:rPr sz="4400" b="1" spc="-35" dirty="0">
                <a:solidFill>
                  <a:srgbClr val="600A38"/>
                </a:solidFill>
                <a:latin typeface="Arial"/>
                <a:cs typeface="Arial"/>
              </a:rPr>
              <a:t> </a:t>
            </a:r>
            <a:r>
              <a:rPr sz="4400" b="1" spc="-10" dirty="0" smtClean="0">
                <a:solidFill>
                  <a:srgbClr val="600A38"/>
                </a:solidFill>
                <a:latin typeface="Arial"/>
                <a:cs typeface="Arial"/>
              </a:rPr>
              <a:t>Interface</a:t>
            </a:r>
            <a:endParaRPr lang="en-IN" sz="4400" b="1" spc="-10" dirty="0" smtClean="0">
              <a:solidFill>
                <a:srgbClr val="600A38"/>
              </a:solidFill>
              <a:latin typeface="Arial"/>
              <a:cs typeface="Arial"/>
            </a:endParaRPr>
          </a:p>
          <a:p>
            <a:pPr marL="12700">
              <a:lnSpc>
                <a:spcPct val="100000"/>
              </a:lnSpc>
              <a:spcBef>
                <a:spcPts val="95"/>
              </a:spcBef>
            </a:pPr>
            <a:endParaRPr sz="4400" dirty="0">
              <a:latin typeface="Arial"/>
              <a:cs typeface="Arial"/>
            </a:endParaRPr>
          </a:p>
          <a:p>
            <a:pPr marL="12700" marR="5080">
              <a:lnSpc>
                <a:spcPct val="101299"/>
              </a:lnSpc>
              <a:spcBef>
                <a:spcPts val="1420"/>
              </a:spcBef>
            </a:pPr>
            <a:r>
              <a:rPr sz="2400" dirty="0">
                <a:latin typeface="Verdana"/>
                <a:cs typeface="Verdana"/>
              </a:rPr>
              <a:t>The</a:t>
            </a:r>
            <a:r>
              <a:rPr sz="2400" spc="-25" dirty="0">
                <a:latin typeface="Verdana"/>
                <a:cs typeface="Verdana"/>
              </a:rPr>
              <a:t> </a:t>
            </a:r>
            <a:r>
              <a:rPr sz="2400" dirty="0">
                <a:latin typeface="Verdana"/>
                <a:cs typeface="Verdana"/>
              </a:rPr>
              <a:t>Collection</a:t>
            </a:r>
            <a:r>
              <a:rPr sz="2400" spc="-25" dirty="0">
                <a:latin typeface="Verdana"/>
                <a:cs typeface="Verdana"/>
              </a:rPr>
              <a:t> </a:t>
            </a:r>
            <a:r>
              <a:rPr sz="2400" dirty="0">
                <a:latin typeface="Verdana"/>
                <a:cs typeface="Verdana"/>
              </a:rPr>
              <a:t>interface</a:t>
            </a:r>
            <a:r>
              <a:rPr sz="2400" spc="-25" dirty="0">
                <a:latin typeface="Verdana"/>
                <a:cs typeface="Verdana"/>
              </a:rPr>
              <a:t> </a:t>
            </a:r>
            <a:r>
              <a:rPr sz="2400" dirty="0">
                <a:latin typeface="Verdana"/>
                <a:cs typeface="Verdana"/>
              </a:rPr>
              <a:t>is</a:t>
            </a:r>
            <a:r>
              <a:rPr sz="2400" spc="-20" dirty="0">
                <a:latin typeface="Verdana"/>
                <a:cs typeface="Verdana"/>
              </a:rPr>
              <a:t> </a:t>
            </a:r>
            <a:r>
              <a:rPr sz="2400" dirty="0">
                <a:latin typeface="Verdana"/>
                <a:cs typeface="Verdana"/>
              </a:rPr>
              <a:t>the</a:t>
            </a:r>
            <a:r>
              <a:rPr sz="2400" spc="-25" dirty="0">
                <a:latin typeface="Verdana"/>
                <a:cs typeface="Verdana"/>
              </a:rPr>
              <a:t> </a:t>
            </a:r>
            <a:r>
              <a:rPr sz="2400" dirty="0">
                <a:latin typeface="Verdana"/>
                <a:cs typeface="Verdana"/>
              </a:rPr>
              <a:t>interface</a:t>
            </a:r>
            <a:r>
              <a:rPr sz="2400" spc="-20" dirty="0">
                <a:latin typeface="Verdana"/>
                <a:cs typeface="Verdana"/>
              </a:rPr>
              <a:t> </a:t>
            </a:r>
            <a:r>
              <a:rPr sz="2400" dirty="0">
                <a:latin typeface="Verdana"/>
                <a:cs typeface="Verdana"/>
              </a:rPr>
              <a:t>which</a:t>
            </a:r>
            <a:r>
              <a:rPr sz="2400" spc="-30" dirty="0">
                <a:latin typeface="Verdana"/>
                <a:cs typeface="Verdana"/>
              </a:rPr>
              <a:t> </a:t>
            </a:r>
            <a:r>
              <a:rPr sz="2400" dirty="0">
                <a:latin typeface="Verdana"/>
                <a:cs typeface="Verdana"/>
              </a:rPr>
              <a:t>is</a:t>
            </a:r>
            <a:r>
              <a:rPr sz="2400" spc="-20" dirty="0">
                <a:latin typeface="Verdana"/>
                <a:cs typeface="Verdana"/>
              </a:rPr>
              <a:t> </a:t>
            </a:r>
            <a:r>
              <a:rPr sz="2400" dirty="0">
                <a:latin typeface="Verdana"/>
                <a:cs typeface="Verdana"/>
              </a:rPr>
              <a:t>implemented</a:t>
            </a:r>
            <a:r>
              <a:rPr sz="2400" spc="-25" dirty="0">
                <a:latin typeface="Verdana"/>
                <a:cs typeface="Verdana"/>
              </a:rPr>
              <a:t> </a:t>
            </a:r>
            <a:r>
              <a:rPr sz="2400" dirty="0">
                <a:latin typeface="Verdana"/>
                <a:cs typeface="Verdana"/>
              </a:rPr>
              <a:t>by</a:t>
            </a:r>
            <a:r>
              <a:rPr sz="2400" spc="-30" dirty="0">
                <a:latin typeface="Verdana"/>
                <a:cs typeface="Verdana"/>
              </a:rPr>
              <a:t> </a:t>
            </a:r>
            <a:r>
              <a:rPr sz="2400" dirty="0">
                <a:latin typeface="Verdana"/>
                <a:cs typeface="Verdana"/>
              </a:rPr>
              <a:t>all</a:t>
            </a:r>
            <a:r>
              <a:rPr sz="2400" spc="-30" dirty="0">
                <a:latin typeface="Verdana"/>
                <a:cs typeface="Verdana"/>
              </a:rPr>
              <a:t> </a:t>
            </a:r>
            <a:r>
              <a:rPr sz="2400" dirty="0">
                <a:latin typeface="Verdana"/>
                <a:cs typeface="Verdana"/>
              </a:rPr>
              <a:t>the</a:t>
            </a:r>
            <a:r>
              <a:rPr sz="2400" spc="-35" dirty="0">
                <a:latin typeface="Verdana"/>
                <a:cs typeface="Verdana"/>
              </a:rPr>
              <a:t> </a:t>
            </a:r>
            <a:r>
              <a:rPr sz="2400" dirty="0">
                <a:latin typeface="Verdana"/>
                <a:cs typeface="Verdana"/>
              </a:rPr>
              <a:t>classes</a:t>
            </a:r>
            <a:r>
              <a:rPr sz="2400" spc="-20" dirty="0">
                <a:latin typeface="Verdana"/>
                <a:cs typeface="Verdana"/>
              </a:rPr>
              <a:t> </a:t>
            </a:r>
            <a:r>
              <a:rPr sz="2400" spc="-25" dirty="0">
                <a:latin typeface="Verdana"/>
                <a:cs typeface="Verdana"/>
              </a:rPr>
              <a:t>in </a:t>
            </a:r>
            <a:r>
              <a:rPr sz="2400" dirty="0">
                <a:latin typeface="Verdana"/>
                <a:cs typeface="Verdana"/>
              </a:rPr>
              <a:t>the</a:t>
            </a:r>
            <a:r>
              <a:rPr sz="2400" spc="-40" dirty="0">
                <a:latin typeface="Verdana"/>
                <a:cs typeface="Verdana"/>
              </a:rPr>
              <a:t> </a:t>
            </a:r>
            <a:r>
              <a:rPr sz="2400" dirty="0">
                <a:latin typeface="Verdana"/>
                <a:cs typeface="Verdana"/>
              </a:rPr>
              <a:t>collection</a:t>
            </a:r>
            <a:r>
              <a:rPr sz="2400" spc="-25" dirty="0">
                <a:latin typeface="Verdana"/>
                <a:cs typeface="Verdana"/>
              </a:rPr>
              <a:t> </a:t>
            </a:r>
            <a:r>
              <a:rPr sz="2400" dirty="0">
                <a:latin typeface="Verdana"/>
                <a:cs typeface="Verdana"/>
              </a:rPr>
              <a:t>framework.</a:t>
            </a:r>
            <a:r>
              <a:rPr sz="2400" spc="-25" dirty="0">
                <a:latin typeface="Verdana"/>
                <a:cs typeface="Verdana"/>
              </a:rPr>
              <a:t> </a:t>
            </a:r>
            <a:r>
              <a:rPr sz="2400" dirty="0">
                <a:latin typeface="Verdana"/>
                <a:cs typeface="Verdana"/>
              </a:rPr>
              <a:t>It</a:t>
            </a:r>
            <a:r>
              <a:rPr sz="2400" spc="-35" dirty="0">
                <a:latin typeface="Verdana"/>
                <a:cs typeface="Verdana"/>
              </a:rPr>
              <a:t> </a:t>
            </a:r>
            <a:r>
              <a:rPr sz="2400" dirty="0">
                <a:latin typeface="Verdana"/>
                <a:cs typeface="Verdana"/>
              </a:rPr>
              <a:t>declares</a:t>
            </a:r>
            <a:r>
              <a:rPr sz="2400" spc="-35" dirty="0">
                <a:latin typeface="Verdana"/>
                <a:cs typeface="Verdana"/>
              </a:rPr>
              <a:t> </a:t>
            </a:r>
            <a:r>
              <a:rPr sz="2400" dirty="0">
                <a:latin typeface="Verdana"/>
                <a:cs typeface="Verdana"/>
              </a:rPr>
              <a:t>the</a:t>
            </a:r>
            <a:r>
              <a:rPr sz="2400" spc="-35" dirty="0">
                <a:latin typeface="Verdana"/>
                <a:cs typeface="Verdana"/>
              </a:rPr>
              <a:t> </a:t>
            </a:r>
            <a:r>
              <a:rPr sz="2400" dirty="0">
                <a:latin typeface="Verdana"/>
                <a:cs typeface="Verdana"/>
              </a:rPr>
              <a:t>methods</a:t>
            </a:r>
            <a:r>
              <a:rPr sz="2400" spc="-35" dirty="0">
                <a:latin typeface="Verdana"/>
                <a:cs typeface="Verdana"/>
              </a:rPr>
              <a:t> </a:t>
            </a:r>
            <a:r>
              <a:rPr sz="2400" dirty="0">
                <a:latin typeface="Verdana"/>
                <a:cs typeface="Verdana"/>
              </a:rPr>
              <a:t>that</a:t>
            </a:r>
            <a:r>
              <a:rPr sz="2400" spc="-20" dirty="0">
                <a:latin typeface="Verdana"/>
                <a:cs typeface="Verdana"/>
              </a:rPr>
              <a:t> </a:t>
            </a:r>
            <a:r>
              <a:rPr sz="2400" dirty="0">
                <a:latin typeface="Verdana"/>
                <a:cs typeface="Verdana"/>
              </a:rPr>
              <a:t>every</a:t>
            </a:r>
            <a:r>
              <a:rPr sz="2400" spc="-25" dirty="0">
                <a:latin typeface="Verdana"/>
                <a:cs typeface="Verdana"/>
              </a:rPr>
              <a:t> </a:t>
            </a:r>
            <a:r>
              <a:rPr sz="2400" dirty="0">
                <a:latin typeface="Verdana"/>
                <a:cs typeface="Verdana"/>
              </a:rPr>
              <a:t>collection</a:t>
            </a:r>
            <a:r>
              <a:rPr sz="2400" spc="-25" dirty="0">
                <a:latin typeface="Verdana"/>
                <a:cs typeface="Verdana"/>
              </a:rPr>
              <a:t> </a:t>
            </a:r>
            <a:r>
              <a:rPr sz="2400" dirty="0">
                <a:latin typeface="Verdana"/>
                <a:cs typeface="Verdana"/>
              </a:rPr>
              <a:t>will</a:t>
            </a:r>
            <a:r>
              <a:rPr sz="2400" spc="-35" dirty="0">
                <a:latin typeface="Verdana"/>
                <a:cs typeface="Verdana"/>
              </a:rPr>
              <a:t> </a:t>
            </a:r>
            <a:r>
              <a:rPr sz="2400" dirty="0">
                <a:latin typeface="Verdana"/>
                <a:cs typeface="Verdana"/>
              </a:rPr>
              <a:t>have.</a:t>
            </a:r>
            <a:r>
              <a:rPr sz="2400" spc="-25" dirty="0">
                <a:latin typeface="Verdana"/>
                <a:cs typeface="Verdana"/>
              </a:rPr>
              <a:t> In </a:t>
            </a:r>
            <a:r>
              <a:rPr sz="2400" dirty="0">
                <a:latin typeface="Verdana"/>
                <a:cs typeface="Verdana"/>
              </a:rPr>
              <a:t>other</a:t>
            </a:r>
            <a:r>
              <a:rPr sz="2400" spc="-20" dirty="0">
                <a:latin typeface="Verdana"/>
                <a:cs typeface="Verdana"/>
              </a:rPr>
              <a:t> </a:t>
            </a:r>
            <a:r>
              <a:rPr sz="2400" dirty="0">
                <a:latin typeface="Verdana"/>
                <a:cs typeface="Verdana"/>
              </a:rPr>
              <a:t>words,</a:t>
            </a:r>
            <a:r>
              <a:rPr sz="2400" spc="-20" dirty="0">
                <a:latin typeface="Verdana"/>
                <a:cs typeface="Verdana"/>
              </a:rPr>
              <a:t> </a:t>
            </a:r>
            <a:r>
              <a:rPr sz="2400" dirty="0">
                <a:latin typeface="Verdana"/>
                <a:cs typeface="Verdana"/>
              </a:rPr>
              <a:t>we</a:t>
            </a:r>
            <a:r>
              <a:rPr sz="2400" spc="-35" dirty="0">
                <a:latin typeface="Verdana"/>
                <a:cs typeface="Verdana"/>
              </a:rPr>
              <a:t> </a:t>
            </a:r>
            <a:r>
              <a:rPr sz="2400" dirty="0">
                <a:latin typeface="Verdana"/>
                <a:cs typeface="Verdana"/>
              </a:rPr>
              <a:t>can</a:t>
            </a:r>
            <a:r>
              <a:rPr sz="2400" spc="-30" dirty="0">
                <a:latin typeface="Verdana"/>
                <a:cs typeface="Verdana"/>
              </a:rPr>
              <a:t> </a:t>
            </a:r>
            <a:r>
              <a:rPr sz="2400" dirty="0">
                <a:latin typeface="Verdana"/>
                <a:cs typeface="Verdana"/>
              </a:rPr>
              <a:t>say</a:t>
            </a:r>
            <a:r>
              <a:rPr sz="2400" spc="-20" dirty="0">
                <a:latin typeface="Verdana"/>
                <a:cs typeface="Verdana"/>
              </a:rPr>
              <a:t> </a:t>
            </a:r>
            <a:r>
              <a:rPr sz="2400" dirty="0">
                <a:latin typeface="Verdana"/>
                <a:cs typeface="Verdana"/>
              </a:rPr>
              <a:t>that</a:t>
            </a:r>
            <a:r>
              <a:rPr sz="2400" spc="-30" dirty="0">
                <a:latin typeface="Verdana"/>
                <a:cs typeface="Verdana"/>
              </a:rPr>
              <a:t> </a:t>
            </a:r>
            <a:r>
              <a:rPr sz="2400" dirty="0">
                <a:latin typeface="Verdana"/>
                <a:cs typeface="Verdana"/>
              </a:rPr>
              <a:t>the</a:t>
            </a:r>
            <a:r>
              <a:rPr sz="2400" spc="-25" dirty="0">
                <a:latin typeface="Verdana"/>
                <a:cs typeface="Verdana"/>
              </a:rPr>
              <a:t> </a:t>
            </a:r>
            <a:r>
              <a:rPr sz="2400" dirty="0">
                <a:latin typeface="Verdana"/>
                <a:cs typeface="Verdana"/>
              </a:rPr>
              <a:t>Collection</a:t>
            </a:r>
            <a:r>
              <a:rPr sz="2400" spc="-25" dirty="0">
                <a:latin typeface="Verdana"/>
                <a:cs typeface="Verdana"/>
              </a:rPr>
              <a:t> </a:t>
            </a:r>
            <a:r>
              <a:rPr sz="2400" dirty="0">
                <a:latin typeface="Verdana"/>
                <a:cs typeface="Verdana"/>
              </a:rPr>
              <a:t>interface</a:t>
            </a:r>
            <a:r>
              <a:rPr sz="2400" spc="-25" dirty="0">
                <a:latin typeface="Verdana"/>
                <a:cs typeface="Verdana"/>
              </a:rPr>
              <a:t> </a:t>
            </a:r>
            <a:r>
              <a:rPr sz="2400" dirty="0">
                <a:latin typeface="Verdana"/>
                <a:cs typeface="Verdana"/>
              </a:rPr>
              <a:t>builds</a:t>
            </a:r>
            <a:r>
              <a:rPr sz="2400" spc="-30" dirty="0">
                <a:latin typeface="Verdana"/>
                <a:cs typeface="Verdana"/>
              </a:rPr>
              <a:t> </a:t>
            </a:r>
            <a:r>
              <a:rPr sz="2400" dirty="0">
                <a:latin typeface="Verdana"/>
                <a:cs typeface="Verdana"/>
              </a:rPr>
              <a:t>the</a:t>
            </a:r>
            <a:r>
              <a:rPr sz="2400" spc="-35" dirty="0">
                <a:latin typeface="Verdana"/>
                <a:cs typeface="Verdana"/>
              </a:rPr>
              <a:t> </a:t>
            </a:r>
            <a:r>
              <a:rPr sz="2400" dirty="0">
                <a:latin typeface="Verdana"/>
                <a:cs typeface="Verdana"/>
              </a:rPr>
              <a:t>foundation</a:t>
            </a:r>
            <a:r>
              <a:rPr sz="2400" spc="-20" dirty="0">
                <a:latin typeface="Verdana"/>
                <a:cs typeface="Verdana"/>
              </a:rPr>
              <a:t> </a:t>
            </a:r>
            <a:r>
              <a:rPr sz="2400" dirty="0">
                <a:latin typeface="Verdana"/>
                <a:cs typeface="Verdana"/>
              </a:rPr>
              <a:t>on</a:t>
            </a:r>
            <a:r>
              <a:rPr sz="2400" spc="-30" dirty="0">
                <a:latin typeface="Verdana"/>
                <a:cs typeface="Verdana"/>
              </a:rPr>
              <a:t> </a:t>
            </a:r>
            <a:r>
              <a:rPr sz="2400" spc="-10" dirty="0">
                <a:latin typeface="Verdana"/>
                <a:cs typeface="Verdana"/>
              </a:rPr>
              <a:t>which </a:t>
            </a:r>
            <a:r>
              <a:rPr sz="2400" dirty="0">
                <a:latin typeface="Verdana"/>
                <a:cs typeface="Verdana"/>
              </a:rPr>
              <a:t>the</a:t>
            </a:r>
            <a:r>
              <a:rPr sz="2400" spc="-50" dirty="0">
                <a:latin typeface="Verdana"/>
                <a:cs typeface="Verdana"/>
              </a:rPr>
              <a:t> </a:t>
            </a:r>
            <a:r>
              <a:rPr sz="2400" dirty="0">
                <a:latin typeface="Verdana"/>
                <a:cs typeface="Verdana"/>
              </a:rPr>
              <a:t>collection</a:t>
            </a:r>
            <a:r>
              <a:rPr sz="2400" spc="-30" dirty="0">
                <a:latin typeface="Verdana"/>
                <a:cs typeface="Verdana"/>
              </a:rPr>
              <a:t> </a:t>
            </a:r>
            <a:r>
              <a:rPr sz="2400" dirty="0">
                <a:latin typeface="Verdana"/>
                <a:cs typeface="Verdana"/>
              </a:rPr>
              <a:t>framework</a:t>
            </a:r>
            <a:r>
              <a:rPr sz="2400" spc="-40" dirty="0">
                <a:latin typeface="Verdana"/>
                <a:cs typeface="Verdana"/>
              </a:rPr>
              <a:t> </a:t>
            </a:r>
            <a:r>
              <a:rPr sz="2400" spc="-10" dirty="0">
                <a:latin typeface="Verdana"/>
                <a:cs typeface="Verdana"/>
              </a:rPr>
              <a:t>depends.</a:t>
            </a:r>
            <a:endParaRPr sz="2400" dirty="0">
              <a:latin typeface="Verdana"/>
              <a:cs typeface="Verdana"/>
            </a:endParaRPr>
          </a:p>
          <a:p>
            <a:pPr>
              <a:lnSpc>
                <a:spcPct val="100000"/>
              </a:lnSpc>
              <a:spcBef>
                <a:spcPts val="125"/>
              </a:spcBef>
            </a:pPr>
            <a:endParaRPr sz="2400" dirty="0">
              <a:latin typeface="Verdana"/>
              <a:cs typeface="Verdana"/>
            </a:endParaRPr>
          </a:p>
          <a:p>
            <a:pPr marL="12700" marR="13335">
              <a:lnSpc>
                <a:spcPct val="101000"/>
              </a:lnSpc>
              <a:spcBef>
                <a:spcPts val="5"/>
              </a:spcBef>
            </a:pPr>
            <a:r>
              <a:rPr sz="2400" dirty="0">
                <a:latin typeface="Verdana"/>
                <a:cs typeface="Verdana"/>
              </a:rPr>
              <a:t>Some</a:t>
            </a:r>
            <a:r>
              <a:rPr sz="2400" spc="-25" dirty="0">
                <a:latin typeface="Verdana"/>
                <a:cs typeface="Verdana"/>
              </a:rPr>
              <a:t> </a:t>
            </a:r>
            <a:r>
              <a:rPr sz="2400" dirty="0">
                <a:latin typeface="Verdana"/>
                <a:cs typeface="Verdana"/>
              </a:rPr>
              <a:t>of</a:t>
            </a:r>
            <a:r>
              <a:rPr sz="2400" spc="-30" dirty="0">
                <a:latin typeface="Verdana"/>
                <a:cs typeface="Verdana"/>
              </a:rPr>
              <a:t> </a:t>
            </a:r>
            <a:r>
              <a:rPr sz="2400" dirty="0">
                <a:latin typeface="Verdana"/>
                <a:cs typeface="Verdana"/>
              </a:rPr>
              <a:t>the</a:t>
            </a:r>
            <a:r>
              <a:rPr sz="2400" spc="-35" dirty="0">
                <a:latin typeface="Verdana"/>
                <a:cs typeface="Verdana"/>
              </a:rPr>
              <a:t> </a:t>
            </a:r>
            <a:r>
              <a:rPr sz="2400" dirty="0">
                <a:latin typeface="Verdana"/>
                <a:cs typeface="Verdana"/>
              </a:rPr>
              <a:t>methods</a:t>
            </a:r>
            <a:r>
              <a:rPr sz="2400" spc="-40" dirty="0">
                <a:latin typeface="Verdana"/>
                <a:cs typeface="Verdana"/>
              </a:rPr>
              <a:t> </a:t>
            </a:r>
            <a:r>
              <a:rPr sz="2400" dirty="0">
                <a:latin typeface="Verdana"/>
                <a:cs typeface="Verdana"/>
              </a:rPr>
              <a:t>of</a:t>
            </a:r>
            <a:r>
              <a:rPr sz="2400" spc="-20" dirty="0">
                <a:latin typeface="Verdana"/>
                <a:cs typeface="Verdana"/>
              </a:rPr>
              <a:t> </a:t>
            </a:r>
            <a:r>
              <a:rPr sz="2400" dirty="0">
                <a:latin typeface="Verdana"/>
                <a:cs typeface="Verdana"/>
              </a:rPr>
              <a:t>Collection</a:t>
            </a:r>
            <a:r>
              <a:rPr sz="2400" spc="-25" dirty="0">
                <a:latin typeface="Verdana"/>
                <a:cs typeface="Verdana"/>
              </a:rPr>
              <a:t> </a:t>
            </a:r>
            <a:r>
              <a:rPr sz="2400" dirty="0">
                <a:latin typeface="Verdana"/>
                <a:cs typeface="Verdana"/>
              </a:rPr>
              <a:t>interface</a:t>
            </a:r>
            <a:r>
              <a:rPr sz="2400" spc="-50" dirty="0">
                <a:latin typeface="Verdana"/>
                <a:cs typeface="Verdana"/>
              </a:rPr>
              <a:t> </a:t>
            </a:r>
            <a:r>
              <a:rPr sz="2400" dirty="0">
                <a:latin typeface="Verdana"/>
                <a:cs typeface="Verdana"/>
              </a:rPr>
              <a:t>are</a:t>
            </a:r>
            <a:r>
              <a:rPr sz="2400" spc="-25" dirty="0">
                <a:latin typeface="Verdana"/>
                <a:cs typeface="Verdana"/>
              </a:rPr>
              <a:t> </a:t>
            </a:r>
            <a:r>
              <a:rPr sz="2400" dirty="0">
                <a:latin typeface="Verdana"/>
                <a:cs typeface="Verdana"/>
              </a:rPr>
              <a:t>Boolean</a:t>
            </a:r>
            <a:r>
              <a:rPr sz="2400" spc="-30" dirty="0">
                <a:latin typeface="Verdana"/>
                <a:cs typeface="Verdana"/>
              </a:rPr>
              <a:t> </a:t>
            </a:r>
            <a:r>
              <a:rPr sz="2400" dirty="0">
                <a:latin typeface="Verdana"/>
                <a:cs typeface="Verdana"/>
              </a:rPr>
              <a:t>add</a:t>
            </a:r>
            <a:r>
              <a:rPr sz="2400" spc="-20" dirty="0">
                <a:latin typeface="Verdana"/>
                <a:cs typeface="Verdana"/>
              </a:rPr>
              <a:t> </a:t>
            </a:r>
            <a:r>
              <a:rPr sz="2400" dirty="0">
                <a:latin typeface="Verdana"/>
                <a:cs typeface="Verdana"/>
              </a:rPr>
              <a:t>(</a:t>
            </a:r>
            <a:r>
              <a:rPr sz="2400" spc="-20" dirty="0">
                <a:latin typeface="Verdana"/>
                <a:cs typeface="Verdana"/>
              </a:rPr>
              <a:t> </a:t>
            </a:r>
            <a:r>
              <a:rPr sz="2400" dirty="0">
                <a:latin typeface="Verdana"/>
                <a:cs typeface="Verdana"/>
              </a:rPr>
              <a:t>Objectobj),</a:t>
            </a:r>
            <a:r>
              <a:rPr sz="2400" spc="-20" dirty="0">
                <a:latin typeface="Verdana"/>
                <a:cs typeface="Verdana"/>
              </a:rPr>
              <a:t> </a:t>
            </a:r>
            <a:r>
              <a:rPr lang="en-IN" sz="2400" spc="-20" dirty="0" smtClean="0">
                <a:latin typeface="Verdana"/>
                <a:cs typeface="Verdana"/>
              </a:rPr>
              <a:t> </a:t>
            </a:r>
          </a:p>
          <a:p>
            <a:pPr marL="12700" marR="13335">
              <a:lnSpc>
                <a:spcPct val="101000"/>
              </a:lnSpc>
              <a:spcBef>
                <a:spcPts val="5"/>
              </a:spcBef>
            </a:pPr>
            <a:r>
              <a:rPr sz="2400" spc="-10" dirty="0" smtClean="0">
                <a:latin typeface="Verdana"/>
                <a:cs typeface="Verdana"/>
              </a:rPr>
              <a:t>Boolean </a:t>
            </a:r>
            <a:r>
              <a:rPr sz="2400" dirty="0">
                <a:latin typeface="Verdana"/>
                <a:cs typeface="Verdana"/>
              </a:rPr>
              <a:t>addAll</a:t>
            </a:r>
            <a:r>
              <a:rPr sz="2400" spc="-15" dirty="0">
                <a:latin typeface="Verdana"/>
                <a:cs typeface="Verdana"/>
              </a:rPr>
              <a:t> </a:t>
            </a:r>
            <a:r>
              <a:rPr sz="2400" dirty="0">
                <a:latin typeface="Verdana"/>
                <a:cs typeface="Verdana"/>
              </a:rPr>
              <a:t>(</a:t>
            </a:r>
            <a:r>
              <a:rPr sz="2400" spc="-10" dirty="0">
                <a:latin typeface="Verdana"/>
                <a:cs typeface="Verdana"/>
              </a:rPr>
              <a:t> </a:t>
            </a:r>
            <a:r>
              <a:rPr sz="2400" dirty="0">
                <a:latin typeface="Verdana"/>
                <a:cs typeface="Verdana"/>
              </a:rPr>
              <a:t>Collection</a:t>
            </a:r>
            <a:r>
              <a:rPr sz="2400" spc="-25" dirty="0">
                <a:latin typeface="Verdana"/>
                <a:cs typeface="Verdana"/>
              </a:rPr>
              <a:t> </a:t>
            </a:r>
            <a:r>
              <a:rPr sz="2400" dirty="0">
                <a:latin typeface="Verdana"/>
                <a:cs typeface="Verdana"/>
              </a:rPr>
              <a:t>c),</a:t>
            </a:r>
            <a:r>
              <a:rPr sz="2400" spc="-30" dirty="0">
                <a:latin typeface="Verdana"/>
                <a:cs typeface="Verdana"/>
              </a:rPr>
              <a:t> </a:t>
            </a:r>
            <a:endParaRPr lang="en-IN" sz="2400" spc="-30" dirty="0" smtClean="0">
              <a:latin typeface="Verdana"/>
              <a:cs typeface="Verdana"/>
            </a:endParaRPr>
          </a:p>
          <a:p>
            <a:pPr marL="12700" marR="13335">
              <a:lnSpc>
                <a:spcPct val="101000"/>
              </a:lnSpc>
              <a:spcBef>
                <a:spcPts val="5"/>
              </a:spcBef>
            </a:pPr>
            <a:r>
              <a:rPr sz="2400" dirty="0" smtClean="0">
                <a:latin typeface="Verdana"/>
                <a:cs typeface="Verdana"/>
              </a:rPr>
              <a:t>void</a:t>
            </a:r>
            <a:r>
              <a:rPr sz="2400" spc="-15" dirty="0" smtClean="0">
                <a:latin typeface="Verdana"/>
                <a:cs typeface="Verdana"/>
              </a:rPr>
              <a:t> </a:t>
            </a:r>
            <a:r>
              <a:rPr sz="2400" dirty="0">
                <a:latin typeface="Verdana"/>
                <a:cs typeface="Verdana"/>
              </a:rPr>
              <a:t>clear(),</a:t>
            </a:r>
            <a:r>
              <a:rPr sz="2400" spc="-10" dirty="0">
                <a:latin typeface="Verdana"/>
                <a:cs typeface="Verdana"/>
              </a:rPr>
              <a:t> </a:t>
            </a:r>
            <a:r>
              <a:rPr sz="2400" dirty="0">
                <a:latin typeface="Verdana"/>
                <a:cs typeface="Verdana"/>
              </a:rPr>
              <a:t>etc.</a:t>
            </a:r>
            <a:r>
              <a:rPr sz="2400" spc="-25" dirty="0">
                <a:latin typeface="Verdana"/>
                <a:cs typeface="Verdana"/>
              </a:rPr>
              <a:t> </a:t>
            </a:r>
            <a:endParaRPr lang="en-IN" sz="2400" spc="-25" dirty="0" smtClean="0">
              <a:latin typeface="Verdana"/>
              <a:cs typeface="Verdana"/>
            </a:endParaRPr>
          </a:p>
          <a:p>
            <a:pPr marL="12700" marR="13335">
              <a:lnSpc>
                <a:spcPct val="101000"/>
              </a:lnSpc>
              <a:spcBef>
                <a:spcPts val="5"/>
              </a:spcBef>
            </a:pPr>
            <a:endParaRPr lang="en-IN" sz="2400" spc="-25" dirty="0">
              <a:latin typeface="Verdana"/>
              <a:cs typeface="Verdana"/>
            </a:endParaRPr>
          </a:p>
          <a:p>
            <a:pPr marL="12700" marR="13335">
              <a:lnSpc>
                <a:spcPct val="101000"/>
              </a:lnSpc>
              <a:spcBef>
                <a:spcPts val="5"/>
              </a:spcBef>
            </a:pPr>
            <a:r>
              <a:rPr sz="2400" dirty="0" smtClean="0">
                <a:latin typeface="Verdana"/>
                <a:cs typeface="Verdana"/>
              </a:rPr>
              <a:t>which</a:t>
            </a:r>
            <a:r>
              <a:rPr sz="2400" spc="-15" dirty="0" smtClean="0">
                <a:latin typeface="Verdana"/>
                <a:cs typeface="Verdana"/>
              </a:rPr>
              <a:t> </a:t>
            </a:r>
            <a:r>
              <a:rPr sz="2400" dirty="0">
                <a:latin typeface="Verdana"/>
                <a:cs typeface="Verdana"/>
              </a:rPr>
              <a:t>are</a:t>
            </a:r>
            <a:r>
              <a:rPr sz="2400" spc="-20" dirty="0">
                <a:latin typeface="Verdana"/>
                <a:cs typeface="Verdana"/>
              </a:rPr>
              <a:t> </a:t>
            </a:r>
            <a:r>
              <a:rPr sz="2400" dirty="0">
                <a:latin typeface="Verdana"/>
                <a:cs typeface="Verdana"/>
              </a:rPr>
              <a:t>implemented</a:t>
            </a:r>
            <a:r>
              <a:rPr sz="2400" spc="-20" dirty="0">
                <a:latin typeface="Verdana"/>
                <a:cs typeface="Verdana"/>
              </a:rPr>
              <a:t> </a:t>
            </a:r>
            <a:r>
              <a:rPr sz="2400" dirty="0">
                <a:latin typeface="Verdana"/>
                <a:cs typeface="Verdana"/>
              </a:rPr>
              <a:t>by</a:t>
            </a:r>
            <a:r>
              <a:rPr sz="2400" spc="-25" dirty="0">
                <a:latin typeface="Verdana"/>
                <a:cs typeface="Verdana"/>
              </a:rPr>
              <a:t> </a:t>
            </a:r>
            <a:r>
              <a:rPr sz="2400" dirty="0">
                <a:latin typeface="Verdana"/>
                <a:cs typeface="Verdana"/>
              </a:rPr>
              <a:t>all</a:t>
            </a:r>
            <a:r>
              <a:rPr sz="2400" spc="-10" dirty="0">
                <a:latin typeface="Verdana"/>
                <a:cs typeface="Verdana"/>
              </a:rPr>
              <a:t> </a:t>
            </a:r>
            <a:r>
              <a:rPr sz="2400" dirty="0">
                <a:latin typeface="Verdana"/>
                <a:cs typeface="Verdana"/>
              </a:rPr>
              <a:t>the</a:t>
            </a:r>
            <a:r>
              <a:rPr sz="2400" spc="-25" dirty="0">
                <a:latin typeface="Verdana"/>
                <a:cs typeface="Verdana"/>
              </a:rPr>
              <a:t> </a:t>
            </a:r>
            <a:r>
              <a:rPr sz="2400" spc="-10" dirty="0">
                <a:latin typeface="Verdana"/>
                <a:cs typeface="Verdana"/>
              </a:rPr>
              <a:t>subclasses </a:t>
            </a:r>
            <a:r>
              <a:rPr sz="2400" dirty="0">
                <a:latin typeface="Verdana"/>
                <a:cs typeface="Verdana"/>
              </a:rPr>
              <a:t>of</a:t>
            </a:r>
            <a:r>
              <a:rPr sz="2400" spc="-25" dirty="0">
                <a:latin typeface="Verdana"/>
                <a:cs typeface="Verdana"/>
              </a:rPr>
              <a:t> </a:t>
            </a:r>
            <a:r>
              <a:rPr sz="2400" dirty="0">
                <a:latin typeface="Verdana"/>
                <a:cs typeface="Verdana"/>
              </a:rPr>
              <a:t>Collection</a:t>
            </a:r>
            <a:r>
              <a:rPr sz="2400" spc="-35" dirty="0">
                <a:latin typeface="Verdana"/>
                <a:cs typeface="Verdana"/>
              </a:rPr>
              <a:t> </a:t>
            </a:r>
            <a:r>
              <a:rPr sz="2400" spc="-10" dirty="0">
                <a:latin typeface="Verdana"/>
                <a:cs typeface="Verdana"/>
              </a:rPr>
              <a:t>interface.</a:t>
            </a:r>
            <a:endParaRPr sz="2400" dirty="0">
              <a:latin typeface="Verdana"/>
              <a:cs typeface="Verdana"/>
            </a:endParaRPr>
          </a:p>
        </p:txBody>
      </p:sp>
      <p:sp>
        <p:nvSpPr>
          <p:cNvPr id="3" name="object 3"/>
          <p:cNvSpPr/>
          <p:nvPr/>
        </p:nvSpPr>
        <p:spPr>
          <a:xfrm>
            <a:off x="1106501" y="1919752"/>
            <a:ext cx="6935609" cy="5701"/>
          </a:xfrm>
          <a:custGeom>
            <a:avLst/>
            <a:gdLst/>
            <a:ahLst/>
            <a:cxnLst/>
            <a:rect l="l" t="t" r="r" b="b"/>
            <a:pathLst>
              <a:path w="5731509" h="8889">
                <a:moveTo>
                  <a:pt x="5731509" y="0"/>
                </a:moveTo>
                <a:lnTo>
                  <a:pt x="0" y="0"/>
                </a:lnTo>
                <a:lnTo>
                  <a:pt x="0" y="8890"/>
                </a:lnTo>
                <a:lnTo>
                  <a:pt x="5731509" y="8890"/>
                </a:lnTo>
                <a:lnTo>
                  <a:pt x="5731509" y="0"/>
                </a:lnTo>
                <a:close/>
              </a:path>
            </a:pathLst>
          </a:custGeom>
          <a:solidFill>
            <a:srgbClr val="D3D3D3"/>
          </a:solidFill>
        </p:spPr>
        <p:txBody>
          <a:bodyPr wrap="square" lIns="0" tIns="0" rIns="0" bIns="0" rtlCol="0"/>
          <a:lstStyle/>
          <a:p>
            <a:endParaRPr/>
          </a:p>
        </p:txBody>
      </p:sp>
      <p:sp>
        <p:nvSpPr>
          <p:cNvPr id="5" name="object 5"/>
          <p:cNvSpPr/>
          <p:nvPr/>
        </p:nvSpPr>
        <p:spPr>
          <a:xfrm>
            <a:off x="1106501" y="4565213"/>
            <a:ext cx="6935609" cy="6109"/>
          </a:xfrm>
          <a:custGeom>
            <a:avLst/>
            <a:gdLst/>
            <a:ahLst/>
            <a:cxnLst/>
            <a:rect l="l" t="t" r="r" b="b"/>
            <a:pathLst>
              <a:path w="5731509" h="9525">
                <a:moveTo>
                  <a:pt x="5731509" y="0"/>
                </a:moveTo>
                <a:lnTo>
                  <a:pt x="0" y="0"/>
                </a:lnTo>
                <a:lnTo>
                  <a:pt x="0" y="9525"/>
                </a:lnTo>
                <a:lnTo>
                  <a:pt x="5731509" y="9525"/>
                </a:lnTo>
                <a:lnTo>
                  <a:pt x="5731509" y="0"/>
                </a:lnTo>
                <a:close/>
              </a:path>
            </a:pathLst>
          </a:custGeom>
          <a:solidFill>
            <a:srgbClr val="D3D3D3"/>
          </a:solidFill>
        </p:spPr>
        <p:txBody>
          <a:bodyPr wrap="square" lIns="0" tIns="0" rIns="0" bIns="0" rtlCol="0"/>
          <a:lstStyle/>
          <a:p>
            <a:endParaRPr/>
          </a:p>
        </p:txBody>
      </p:sp>
    </p:spTree>
    <p:extLst>
      <p:ext uri="{BB962C8B-B14F-4D97-AF65-F5344CB8AC3E}">
        <p14:creationId xmlns:p14="http://schemas.microsoft.com/office/powerpoint/2010/main" val="167617387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209866" y="22072"/>
            <a:ext cx="8640960" cy="6351867"/>
          </a:xfrm>
          <a:prstGeom prst="rect">
            <a:avLst/>
          </a:prstGeom>
        </p:spPr>
        <p:txBody>
          <a:bodyPr vert="horz" wrap="square" lIns="0" tIns="12065" rIns="0" bIns="0" rtlCol="0">
            <a:spAutoFit/>
          </a:bodyPr>
          <a:lstStyle/>
          <a:p>
            <a:pPr marL="12700" algn="ctr">
              <a:lnSpc>
                <a:spcPct val="100000"/>
              </a:lnSpc>
              <a:spcBef>
                <a:spcPts val="95"/>
              </a:spcBef>
            </a:pPr>
            <a:r>
              <a:rPr sz="3200" b="1" dirty="0">
                <a:solidFill>
                  <a:srgbClr val="600A38"/>
                </a:solidFill>
                <a:latin typeface="Arial"/>
                <a:cs typeface="Arial"/>
              </a:rPr>
              <a:t>List</a:t>
            </a:r>
            <a:r>
              <a:rPr sz="3200" b="1" spc="-35" dirty="0">
                <a:solidFill>
                  <a:srgbClr val="600A38"/>
                </a:solidFill>
                <a:latin typeface="Arial"/>
                <a:cs typeface="Arial"/>
              </a:rPr>
              <a:t> </a:t>
            </a:r>
            <a:r>
              <a:rPr sz="3200" b="1" spc="-10" dirty="0" smtClean="0">
                <a:solidFill>
                  <a:srgbClr val="600A38"/>
                </a:solidFill>
                <a:latin typeface="Arial"/>
                <a:cs typeface="Arial"/>
              </a:rPr>
              <a:t>Interface</a:t>
            </a:r>
            <a:endParaRPr lang="en-IN" sz="3200" b="1" spc="-10" dirty="0" smtClean="0">
              <a:solidFill>
                <a:srgbClr val="600A38"/>
              </a:solidFill>
              <a:latin typeface="Arial"/>
              <a:cs typeface="Arial"/>
            </a:endParaRPr>
          </a:p>
          <a:p>
            <a:pPr marL="12700" marR="116205">
              <a:lnSpc>
                <a:spcPct val="101400"/>
              </a:lnSpc>
              <a:spcBef>
                <a:spcPts val="1420"/>
              </a:spcBef>
            </a:pPr>
            <a:r>
              <a:rPr sz="2000" dirty="0" smtClean="0">
                <a:latin typeface="Verdana"/>
                <a:cs typeface="Verdana"/>
              </a:rPr>
              <a:t>List</a:t>
            </a:r>
            <a:r>
              <a:rPr sz="2000" spc="-15" dirty="0" smtClean="0">
                <a:latin typeface="Verdana"/>
                <a:cs typeface="Verdana"/>
              </a:rPr>
              <a:t> </a:t>
            </a:r>
            <a:r>
              <a:rPr sz="2000" dirty="0">
                <a:latin typeface="Verdana"/>
                <a:cs typeface="Verdana"/>
              </a:rPr>
              <a:t>interface</a:t>
            </a:r>
            <a:r>
              <a:rPr sz="2000" spc="-25" dirty="0">
                <a:latin typeface="Verdana"/>
                <a:cs typeface="Verdana"/>
              </a:rPr>
              <a:t> </a:t>
            </a:r>
            <a:r>
              <a:rPr sz="2000" dirty="0">
                <a:latin typeface="Verdana"/>
                <a:cs typeface="Verdana"/>
              </a:rPr>
              <a:t>is</a:t>
            </a:r>
            <a:r>
              <a:rPr sz="2000" spc="-20" dirty="0">
                <a:latin typeface="Verdana"/>
                <a:cs typeface="Verdana"/>
              </a:rPr>
              <a:t> </a:t>
            </a:r>
            <a:r>
              <a:rPr sz="2000" dirty="0">
                <a:latin typeface="Verdana"/>
                <a:cs typeface="Verdana"/>
              </a:rPr>
              <a:t>the</a:t>
            </a:r>
            <a:r>
              <a:rPr sz="2000" spc="-35" dirty="0">
                <a:latin typeface="Verdana"/>
                <a:cs typeface="Verdana"/>
              </a:rPr>
              <a:t> </a:t>
            </a:r>
            <a:r>
              <a:rPr sz="2000" dirty="0">
                <a:latin typeface="Verdana"/>
                <a:cs typeface="Verdana"/>
              </a:rPr>
              <a:t>child</a:t>
            </a:r>
            <a:r>
              <a:rPr sz="2000" spc="-20" dirty="0">
                <a:latin typeface="Verdana"/>
                <a:cs typeface="Verdana"/>
              </a:rPr>
              <a:t> </a:t>
            </a:r>
            <a:r>
              <a:rPr sz="2000" dirty="0">
                <a:latin typeface="Verdana"/>
                <a:cs typeface="Verdana"/>
              </a:rPr>
              <a:t>interface</a:t>
            </a:r>
            <a:r>
              <a:rPr sz="2000" spc="-30" dirty="0">
                <a:latin typeface="Verdana"/>
                <a:cs typeface="Verdana"/>
              </a:rPr>
              <a:t> </a:t>
            </a:r>
            <a:r>
              <a:rPr sz="2000" dirty="0">
                <a:latin typeface="Verdana"/>
                <a:cs typeface="Verdana"/>
              </a:rPr>
              <a:t>of</a:t>
            </a:r>
            <a:r>
              <a:rPr sz="2000" spc="-20" dirty="0">
                <a:latin typeface="Verdana"/>
                <a:cs typeface="Verdana"/>
              </a:rPr>
              <a:t> </a:t>
            </a:r>
            <a:r>
              <a:rPr sz="2000" dirty="0">
                <a:latin typeface="Verdana"/>
                <a:cs typeface="Verdana"/>
              </a:rPr>
              <a:t>Collection</a:t>
            </a:r>
            <a:r>
              <a:rPr sz="2000" spc="-20" dirty="0">
                <a:latin typeface="Verdana"/>
                <a:cs typeface="Verdana"/>
              </a:rPr>
              <a:t> </a:t>
            </a:r>
            <a:r>
              <a:rPr sz="2000" dirty="0">
                <a:latin typeface="Verdana"/>
                <a:cs typeface="Verdana"/>
              </a:rPr>
              <a:t>interface.</a:t>
            </a:r>
            <a:r>
              <a:rPr sz="2000" spc="-20" dirty="0">
                <a:latin typeface="Verdana"/>
                <a:cs typeface="Verdana"/>
              </a:rPr>
              <a:t> </a:t>
            </a:r>
            <a:r>
              <a:rPr sz="2000" dirty="0">
                <a:latin typeface="Verdana"/>
                <a:cs typeface="Verdana"/>
              </a:rPr>
              <a:t>It</a:t>
            </a:r>
            <a:r>
              <a:rPr sz="2000" spc="-15" dirty="0">
                <a:latin typeface="Verdana"/>
                <a:cs typeface="Verdana"/>
              </a:rPr>
              <a:t> </a:t>
            </a:r>
            <a:r>
              <a:rPr sz="2000" dirty="0">
                <a:latin typeface="Verdana"/>
                <a:cs typeface="Verdana"/>
              </a:rPr>
              <a:t>inhibits</a:t>
            </a:r>
            <a:r>
              <a:rPr sz="2000" spc="-40" dirty="0">
                <a:latin typeface="Verdana"/>
                <a:cs typeface="Verdana"/>
              </a:rPr>
              <a:t> </a:t>
            </a:r>
            <a:r>
              <a:rPr sz="2000" dirty="0">
                <a:latin typeface="Verdana"/>
                <a:cs typeface="Verdana"/>
              </a:rPr>
              <a:t>a</a:t>
            </a:r>
            <a:r>
              <a:rPr sz="2000" spc="-15" dirty="0">
                <a:latin typeface="Verdana"/>
                <a:cs typeface="Verdana"/>
              </a:rPr>
              <a:t> </a:t>
            </a:r>
            <a:r>
              <a:rPr sz="2000" dirty="0">
                <a:latin typeface="Verdana"/>
                <a:cs typeface="Verdana"/>
              </a:rPr>
              <a:t>list</a:t>
            </a:r>
            <a:r>
              <a:rPr sz="2000" spc="-15" dirty="0">
                <a:latin typeface="Verdana"/>
                <a:cs typeface="Verdana"/>
              </a:rPr>
              <a:t> </a:t>
            </a:r>
            <a:r>
              <a:rPr sz="2000" dirty="0">
                <a:latin typeface="Verdana"/>
                <a:cs typeface="Verdana"/>
              </a:rPr>
              <a:t>type</a:t>
            </a:r>
            <a:r>
              <a:rPr sz="2000" spc="-35" dirty="0">
                <a:latin typeface="Verdana"/>
                <a:cs typeface="Verdana"/>
              </a:rPr>
              <a:t> </a:t>
            </a:r>
            <a:r>
              <a:rPr sz="2000" spc="-20" dirty="0">
                <a:latin typeface="Verdana"/>
                <a:cs typeface="Verdana"/>
              </a:rPr>
              <a:t>data </a:t>
            </a:r>
            <a:r>
              <a:rPr sz="2000" dirty="0">
                <a:latin typeface="Verdana"/>
                <a:cs typeface="Verdana"/>
              </a:rPr>
              <a:t>structure</a:t>
            </a:r>
            <a:r>
              <a:rPr sz="2000" spc="-35" dirty="0">
                <a:latin typeface="Verdana"/>
                <a:cs typeface="Verdana"/>
              </a:rPr>
              <a:t> </a:t>
            </a:r>
            <a:r>
              <a:rPr sz="2000" dirty="0">
                <a:latin typeface="Verdana"/>
                <a:cs typeface="Verdana"/>
              </a:rPr>
              <a:t>in</a:t>
            </a:r>
            <a:r>
              <a:rPr sz="2000" spc="-25" dirty="0">
                <a:latin typeface="Verdana"/>
                <a:cs typeface="Verdana"/>
              </a:rPr>
              <a:t> </a:t>
            </a:r>
            <a:r>
              <a:rPr sz="2000" dirty="0">
                <a:latin typeface="Verdana"/>
                <a:cs typeface="Verdana"/>
              </a:rPr>
              <a:t>which</a:t>
            </a:r>
            <a:r>
              <a:rPr sz="2000" spc="-20" dirty="0">
                <a:latin typeface="Verdana"/>
                <a:cs typeface="Verdana"/>
              </a:rPr>
              <a:t> </a:t>
            </a:r>
            <a:r>
              <a:rPr sz="2000" dirty="0">
                <a:latin typeface="Verdana"/>
                <a:cs typeface="Verdana"/>
              </a:rPr>
              <a:t>we</a:t>
            </a:r>
            <a:r>
              <a:rPr sz="2000" spc="-30" dirty="0">
                <a:latin typeface="Verdana"/>
                <a:cs typeface="Verdana"/>
              </a:rPr>
              <a:t> </a:t>
            </a:r>
            <a:r>
              <a:rPr sz="2000" dirty="0">
                <a:latin typeface="Verdana"/>
                <a:cs typeface="Verdana"/>
              </a:rPr>
              <a:t>can</a:t>
            </a:r>
            <a:r>
              <a:rPr sz="2000" spc="-20" dirty="0">
                <a:latin typeface="Verdana"/>
                <a:cs typeface="Verdana"/>
              </a:rPr>
              <a:t> </a:t>
            </a:r>
            <a:r>
              <a:rPr sz="2000" dirty="0">
                <a:latin typeface="Verdana"/>
                <a:cs typeface="Verdana"/>
              </a:rPr>
              <a:t>store</a:t>
            </a:r>
            <a:r>
              <a:rPr sz="2000" spc="-20" dirty="0">
                <a:latin typeface="Verdana"/>
                <a:cs typeface="Verdana"/>
              </a:rPr>
              <a:t> </a:t>
            </a:r>
            <a:r>
              <a:rPr sz="2000" dirty="0">
                <a:latin typeface="Verdana"/>
                <a:cs typeface="Verdana"/>
              </a:rPr>
              <a:t>the</a:t>
            </a:r>
            <a:r>
              <a:rPr sz="2000" spc="-20" dirty="0">
                <a:latin typeface="Verdana"/>
                <a:cs typeface="Verdana"/>
              </a:rPr>
              <a:t> </a:t>
            </a:r>
            <a:r>
              <a:rPr sz="2000" dirty="0">
                <a:latin typeface="Verdana"/>
                <a:cs typeface="Verdana"/>
              </a:rPr>
              <a:t>ordered</a:t>
            </a:r>
            <a:r>
              <a:rPr sz="2000" spc="-25" dirty="0">
                <a:latin typeface="Verdana"/>
                <a:cs typeface="Verdana"/>
              </a:rPr>
              <a:t> </a:t>
            </a:r>
            <a:r>
              <a:rPr sz="2000" dirty="0">
                <a:latin typeface="Verdana"/>
                <a:cs typeface="Verdana"/>
              </a:rPr>
              <a:t>collection</a:t>
            </a:r>
            <a:r>
              <a:rPr sz="2000" spc="-15" dirty="0">
                <a:latin typeface="Verdana"/>
                <a:cs typeface="Verdana"/>
              </a:rPr>
              <a:t> </a:t>
            </a:r>
            <a:r>
              <a:rPr sz="2000" dirty="0">
                <a:latin typeface="Verdana"/>
                <a:cs typeface="Verdana"/>
              </a:rPr>
              <a:t>of</a:t>
            </a:r>
            <a:r>
              <a:rPr sz="2000" spc="-15" dirty="0">
                <a:latin typeface="Verdana"/>
                <a:cs typeface="Verdana"/>
              </a:rPr>
              <a:t> </a:t>
            </a:r>
            <a:r>
              <a:rPr sz="2000" dirty="0">
                <a:latin typeface="Verdana"/>
                <a:cs typeface="Verdana"/>
              </a:rPr>
              <a:t>objects.</a:t>
            </a:r>
            <a:r>
              <a:rPr sz="2000" spc="-25" dirty="0">
                <a:latin typeface="Verdana"/>
                <a:cs typeface="Verdana"/>
              </a:rPr>
              <a:t> </a:t>
            </a:r>
            <a:r>
              <a:rPr sz="2000" dirty="0">
                <a:latin typeface="Verdana"/>
                <a:cs typeface="Verdana"/>
              </a:rPr>
              <a:t>It</a:t>
            </a:r>
            <a:r>
              <a:rPr sz="2000" spc="-35" dirty="0">
                <a:latin typeface="Verdana"/>
                <a:cs typeface="Verdana"/>
              </a:rPr>
              <a:t> </a:t>
            </a:r>
            <a:r>
              <a:rPr sz="2000" dirty="0">
                <a:latin typeface="Verdana"/>
                <a:cs typeface="Verdana"/>
              </a:rPr>
              <a:t>can</a:t>
            </a:r>
            <a:r>
              <a:rPr sz="2000" spc="-30" dirty="0">
                <a:latin typeface="Verdana"/>
                <a:cs typeface="Verdana"/>
              </a:rPr>
              <a:t> </a:t>
            </a:r>
            <a:r>
              <a:rPr sz="2000" spc="-20" dirty="0">
                <a:latin typeface="Verdana"/>
                <a:cs typeface="Verdana"/>
              </a:rPr>
              <a:t>have </a:t>
            </a:r>
            <a:r>
              <a:rPr sz="2000" dirty="0">
                <a:latin typeface="Verdana"/>
                <a:cs typeface="Verdana"/>
              </a:rPr>
              <a:t>duplicate</a:t>
            </a:r>
            <a:r>
              <a:rPr sz="2000" spc="-15" dirty="0">
                <a:latin typeface="Verdana"/>
                <a:cs typeface="Verdana"/>
              </a:rPr>
              <a:t> </a:t>
            </a:r>
            <a:r>
              <a:rPr sz="2000" spc="-10" dirty="0">
                <a:latin typeface="Verdana"/>
                <a:cs typeface="Verdana"/>
              </a:rPr>
              <a:t>values.</a:t>
            </a:r>
            <a:endParaRPr sz="2000" dirty="0">
              <a:latin typeface="Verdana"/>
              <a:cs typeface="Verdana"/>
            </a:endParaRPr>
          </a:p>
          <a:p>
            <a:pPr marL="12700" marR="5080">
              <a:lnSpc>
                <a:spcPct val="212400"/>
              </a:lnSpc>
            </a:pPr>
            <a:r>
              <a:rPr sz="2000" dirty="0">
                <a:latin typeface="Verdana"/>
                <a:cs typeface="Verdana"/>
              </a:rPr>
              <a:t>List</a:t>
            </a:r>
            <a:r>
              <a:rPr sz="2000" spc="-25" dirty="0">
                <a:latin typeface="Verdana"/>
                <a:cs typeface="Verdana"/>
              </a:rPr>
              <a:t> </a:t>
            </a:r>
            <a:r>
              <a:rPr sz="2000" dirty="0">
                <a:latin typeface="Verdana"/>
                <a:cs typeface="Verdana"/>
              </a:rPr>
              <a:t>interface</a:t>
            </a:r>
            <a:r>
              <a:rPr sz="2000" spc="-30" dirty="0">
                <a:latin typeface="Verdana"/>
                <a:cs typeface="Verdana"/>
              </a:rPr>
              <a:t> </a:t>
            </a:r>
            <a:r>
              <a:rPr sz="2000" dirty="0">
                <a:latin typeface="Verdana"/>
                <a:cs typeface="Verdana"/>
              </a:rPr>
              <a:t>is</a:t>
            </a:r>
            <a:r>
              <a:rPr sz="2000" spc="-30" dirty="0">
                <a:latin typeface="Verdana"/>
                <a:cs typeface="Verdana"/>
              </a:rPr>
              <a:t> </a:t>
            </a:r>
            <a:r>
              <a:rPr sz="2000" dirty="0">
                <a:latin typeface="Verdana"/>
                <a:cs typeface="Verdana"/>
              </a:rPr>
              <a:t>implemented</a:t>
            </a:r>
            <a:r>
              <a:rPr sz="2000" spc="-35" dirty="0">
                <a:latin typeface="Verdana"/>
                <a:cs typeface="Verdana"/>
              </a:rPr>
              <a:t> </a:t>
            </a:r>
            <a:r>
              <a:rPr sz="2000" dirty="0">
                <a:latin typeface="Verdana"/>
                <a:cs typeface="Verdana"/>
              </a:rPr>
              <a:t>by</a:t>
            </a:r>
            <a:r>
              <a:rPr sz="2000" spc="-35" dirty="0">
                <a:latin typeface="Verdana"/>
                <a:cs typeface="Verdana"/>
              </a:rPr>
              <a:t> </a:t>
            </a:r>
            <a:r>
              <a:rPr sz="2000" dirty="0">
                <a:latin typeface="Verdana"/>
                <a:cs typeface="Verdana"/>
              </a:rPr>
              <a:t>the</a:t>
            </a:r>
            <a:r>
              <a:rPr sz="2000" spc="-30" dirty="0">
                <a:latin typeface="Verdana"/>
                <a:cs typeface="Verdana"/>
              </a:rPr>
              <a:t> </a:t>
            </a:r>
            <a:r>
              <a:rPr sz="2000" dirty="0">
                <a:latin typeface="Verdana"/>
                <a:cs typeface="Verdana"/>
              </a:rPr>
              <a:t>classes</a:t>
            </a:r>
            <a:r>
              <a:rPr sz="2000" spc="-40" dirty="0">
                <a:latin typeface="Verdana"/>
                <a:cs typeface="Verdana"/>
              </a:rPr>
              <a:t> </a:t>
            </a:r>
            <a:r>
              <a:rPr sz="2000" dirty="0">
                <a:latin typeface="Verdana"/>
                <a:cs typeface="Verdana"/>
              </a:rPr>
              <a:t>ArrayList,</a:t>
            </a:r>
            <a:r>
              <a:rPr sz="2000" spc="-25" dirty="0">
                <a:latin typeface="Verdana"/>
                <a:cs typeface="Verdana"/>
              </a:rPr>
              <a:t> </a:t>
            </a:r>
            <a:r>
              <a:rPr sz="2000" dirty="0">
                <a:latin typeface="Verdana"/>
                <a:cs typeface="Verdana"/>
              </a:rPr>
              <a:t>LinkedList,</a:t>
            </a:r>
            <a:r>
              <a:rPr sz="2000" spc="-25" dirty="0">
                <a:latin typeface="Verdana"/>
                <a:cs typeface="Verdana"/>
              </a:rPr>
              <a:t> </a:t>
            </a:r>
            <a:r>
              <a:rPr sz="2000" dirty="0">
                <a:latin typeface="Verdana"/>
                <a:cs typeface="Verdana"/>
              </a:rPr>
              <a:t>Vector,</a:t>
            </a:r>
            <a:r>
              <a:rPr sz="2000" spc="-30" dirty="0">
                <a:latin typeface="Verdana"/>
                <a:cs typeface="Verdana"/>
              </a:rPr>
              <a:t> </a:t>
            </a:r>
            <a:r>
              <a:rPr sz="2000" dirty="0">
                <a:latin typeface="Verdana"/>
                <a:cs typeface="Verdana"/>
              </a:rPr>
              <a:t>and</a:t>
            </a:r>
            <a:r>
              <a:rPr sz="2000" spc="-35" dirty="0">
                <a:latin typeface="Verdana"/>
                <a:cs typeface="Verdana"/>
              </a:rPr>
              <a:t> </a:t>
            </a:r>
            <a:r>
              <a:rPr sz="2000" spc="-10" dirty="0">
                <a:latin typeface="Verdana"/>
                <a:cs typeface="Verdana"/>
              </a:rPr>
              <a:t>Stack. </a:t>
            </a:r>
            <a:r>
              <a:rPr sz="2000" dirty="0">
                <a:latin typeface="Verdana"/>
                <a:cs typeface="Verdana"/>
              </a:rPr>
              <a:t>To</a:t>
            </a:r>
            <a:r>
              <a:rPr sz="2000" spc="-25" dirty="0">
                <a:latin typeface="Verdana"/>
                <a:cs typeface="Verdana"/>
              </a:rPr>
              <a:t> </a:t>
            </a:r>
            <a:r>
              <a:rPr sz="2000" dirty="0">
                <a:latin typeface="Verdana"/>
                <a:cs typeface="Verdana"/>
              </a:rPr>
              <a:t>instantiate</a:t>
            </a:r>
            <a:r>
              <a:rPr sz="2000" spc="-30" dirty="0">
                <a:latin typeface="Verdana"/>
                <a:cs typeface="Verdana"/>
              </a:rPr>
              <a:t> </a:t>
            </a:r>
            <a:r>
              <a:rPr sz="2000" dirty="0">
                <a:latin typeface="Verdana"/>
                <a:cs typeface="Verdana"/>
              </a:rPr>
              <a:t>the</a:t>
            </a:r>
            <a:r>
              <a:rPr sz="2000" spc="-20" dirty="0">
                <a:latin typeface="Verdana"/>
                <a:cs typeface="Verdana"/>
              </a:rPr>
              <a:t> </a:t>
            </a:r>
            <a:r>
              <a:rPr sz="2000" dirty="0">
                <a:latin typeface="Verdana"/>
                <a:cs typeface="Verdana"/>
              </a:rPr>
              <a:t>List</a:t>
            </a:r>
            <a:r>
              <a:rPr sz="2000" spc="-10" dirty="0">
                <a:latin typeface="Verdana"/>
                <a:cs typeface="Verdana"/>
              </a:rPr>
              <a:t> </a:t>
            </a:r>
            <a:r>
              <a:rPr sz="2000" dirty="0">
                <a:latin typeface="Verdana"/>
                <a:cs typeface="Verdana"/>
              </a:rPr>
              <a:t>interface,</a:t>
            </a:r>
            <a:r>
              <a:rPr sz="2000" spc="-15" dirty="0">
                <a:latin typeface="Verdana"/>
                <a:cs typeface="Verdana"/>
              </a:rPr>
              <a:t> </a:t>
            </a:r>
            <a:r>
              <a:rPr sz="2000" dirty="0">
                <a:latin typeface="Verdana"/>
                <a:cs typeface="Verdana"/>
              </a:rPr>
              <a:t>we</a:t>
            </a:r>
            <a:r>
              <a:rPr sz="2000" spc="-30" dirty="0">
                <a:latin typeface="Verdana"/>
                <a:cs typeface="Verdana"/>
              </a:rPr>
              <a:t> </a:t>
            </a:r>
            <a:r>
              <a:rPr sz="2000" dirty="0">
                <a:latin typeface="Verdana"/>
                <a:cs typeface="Verdana"/>
              </a:rPr>
              <a:t>must</a:t>
            </a:r>
            <a:r>
              <a:rPr sz="2000" spc="-25" dirty="0">
                <a:latin typeface="Verdana"/>
                <a:cs typeface="Verdana"/>
              </a:rPr>
              <a:t> </a:t>
            </a:r>
            <a:r>
              <a:rPr sz="2000" dirty="0">
                <a:latin typeface="Verdana"/>
                <a:cs typeface="Verdana"/>
              </a:rPr>
              <a:t>use</a:t>
            </a:r>
            <a:r>
              <a:rPr sz="2000" spc="-30" dirty="0">
                <a:latin typeface="Verdana"/>
                <a:cs typeface="Verdana"/>
              </a:rPr>
              <a:t> </a:t>
            </a:r>
            <a:r>
              <a:rPr sz="2000" spc="-50" dirty="0">
                <a:latin typeface="Verdana"/>
                <a:cs typeface="Verdana"/>
              </a:rPr>
              <a:t>:</a:t>
            </a:r>
            <a:endParaRPr sz="2000" dirty="0">
              <a:latin typeface="Verdana"/>
              <a:cs typeface="Verdana"/>
            </a:endParaRPr>
          </a:p>
          <a:p>
            <a:pPr>
              <a:lnSpc>
                <a:spcPct val="100000"/>
              </a:lnSpc>
              <a:spcBef>
                <a:spcPts val="740"/>
              </a:spcBef>
            </a:pPr>
            <a:endParaRPr sz="2000" dirty="0">
              <a:latin typeface="Verdana"/>
              <a:cs typeface="Verdana"/>
            </a:endParaRPr>
          </a:p>
          <a:p>
            <a:pPr marL="471170" indent="-229870">
              <a:lnSpc>
                <a:spcPct val="100000"/>
              </a:lnSpc>
              <a:buAutoNum type="arabicPeriod"/>
              <a:tabLst>
                <a:tab pos="471170" algn="l"/>
              </a:tabLst>
            </a:pPr>
            <a:r>
              <a:rPr sz="2000" dirty="0">
                <a:latin typeface="Verdana"/>
                <a:cs typeface="Verdana"/>
              </a:rPr>
              <a:t>List</a:t>
            </a:r>
            <a:r>
              <a:rPr sz="2000" spc="-5" dirty="0">
                <a:latin typeface="Verdana"/>
                <a:cs typeface="Verdana"/>
              </a:rPr>
              <a:t> </a:t>
            </a:r>
            <a:r>
              <a:rPr sz="2000" spc="-10" dirty="0">
                <a:latin typeface="Verdana"/>
                <a:cs typeface="Verdana"/>
              </a:rPr>
              <a:t>&lt;data-</a:t>
            </a:r>
            <a:r>
              <a:rPr sz="2000" dirty="0">
                <a:latin typeface="Verdana"/>
                <a:cs typeface="Verdana"/>
              </a:rPr>
              <a:t>type&gt;</a:t>
            </a:r>
            <a:r>
              <a:rPr sz="2000" spc="-5" dirty="0">
                <a:latin typeface="Verdana"/>
                <a:cs typeface="Verdana"/>
              </a:rPr>
              <a:t> </a:t>
            </a:r>
            <a:r>
              <a:rPr sz="2000" dirty="0">
                <a:latin typeface="Verdana"/>
                <a:cs typeface="Verdana"/>
              </a:rPr>
              <a:t>list1= </a:t>
            </a:r>
            <a:r>
              <a:rPr sz="2000" b="1" dirty="0">
                <a:solidFill>
                  <a:srgbClr val="006699"/>
                </a:solidFill>
                <a:latin typeface="Verdana"/>
                <a:cs typeface="Verdana"/>
              </a:rPr>
              <a:t>new</a:t>
            </a:r>
            <a:r>
              <a:rPr sz="2000" b="1" spc="-5" dirty="0">
                <a:solidFill>
                  <a:srgbClr val="006699"/>
                </a:solidFill>
                <a:latin typeface="Verdana"/>
                <a:cs typeface="Verdana"/>
              </a:rPr>
              <a:t> </a:t>
            </a:r>
            <a:r>
              <a:rPr sz="2000" spc="-10" dirty="0">
                <a:latin typeface="Verdana"/>
                <a:cs typeface="Verdana"/>
              </a:rPr>
              <a:t>ArrayList();</a:t>
            </a:r>
            <a:endParaRPr sz="2000" dirty="0">
              <a:latin typeface="Verdana"/>
              <a:cs typeface="Verdana"/>
            </a:endParaRPr>
          </a:p>
          <a:p>
            <a:pPr marL="471170" indent="-229870">
              <a:lnSpc>
                <a:spcPct val="100000"/>
              </a:lnSpc>
              <a:spcBef>
                <a:spcPts val="610"/>
              </a:spcBef>
              <a:buAutoNum type="arabicPeriod"/>
              <a:tabLst>
                <a:tab pos="471170" algn="l"/>
              </a:tabLst>
            </a:pPr>
            <a:r>
              <a:rPr sz="2000" dirty="0">
                <a:latin typeface="Verdana"/>
                <a:cs typeface="Verdana"/>
              </a:rPr>
              <a:t>List </a:t>
            </a:r>
            <a:r>
              <a:rPr sz="2000" spc="-10" dirty="0">
                <a:latin typeface="Verdana"/>
                <a:cs typeface="Verdana"/>
              </a:rPr>
              <a:t>&lt;data-</a:t>
            </a:r>
            <a:r>
              <a:rPr sz="2000" dirty="0">
                <a:latin typeface="Verdana"/>
                <a:cs typeface="Verdana"/>
              </a:rPr>
              <a:t>type&gt;</a:t>
            </a:r>
            <a:r>
              <a:rPr sz="2000" spc="-5" dirty="0">
                <a:latin typeface="Verdana"/>
                <a:cs typeface="Verdana"/>
              </a:rPr>
              <a:t> </a:t>
            </a:r>
            <a:r>
              <a:rPr sz="2000" dirty="0">
                <a:latin typeface="Verdana"/>
                <a:cs typeface="Verdana"/>
              </a:rPr>
              <a:t>list2</a:t>
            </a:r>
            <a:r>
              <a:rPr sz="2000" spc="-10" dirty="0">
                <a:latin typeface="Verdana"/>
                <a:cs typeface="Verdana"/>
              </a:rPr>
              <a:t> </a:t>
            </a:r>
            <a:r>
              <a:rPr sz="2000" dirty="0">
                <a:latin typeface="Verdana"/>
                <a:cs typeface="Verdana"/>
              </a:rPr>
              <a:t>=</a:t>
            </a:r>
            <a:r>
              <a:rPr sz="2000" spc="5" dirty="0">
                <a:latin typeface="Verdana"/>
                <a:cs typeface="Verdana"/>
              </a:rPr>
              <a:t> </a:t>
            </a:r>
            <a:r>
              <a:rPr sz="2000" b="1" dirty="0">
                <a:solidFill>
                  <a:srgbClr val="006699"/>
                </a:solidFill>
                <a:latin typeface="Verdana"/>
                <a:cs typeface="Verdana"/>
              </a:rPr>
              <a:t>new </a:t>
            </a:r>
            <a:r>
              <a:rPr sz="2000" spc="-10" dirty="0">
                <a:latin typeface="Verdana"/>
                <a:cs typeface="Verdana"/>
              </a:rPr>
              <a:t>LinkedList();</a:t>
            </a:r>
            <a:endParaRPr sz="2000" dirty="0">
              <a:latin typeface="Verdana"/>
              <a:cs typeface="Verdana"/>
            </a:endParaRPr>
          </a:p>
          <a:p>
            <a:pPr marL="471170" indent="-229870">
              <a:lnSpc>
                <a:spcPct val="100000"/>
              </a:lnSpc>
              <a:spcBef>
                <a:spcPts val="615"/>
              </a:spcBef>
              <a:buAutoNum type="arabicPeriod"/>
              <a:tabLst>
                <a:tab pos="471170" algn="l"/>
              </a:tabLst>
            </a:pPr>
            <a:r>
              <a:rPr sz="2000" dirty="0">
                <a:latin typeface="Verdana"/>
                <a:cs typeface="Verdana"/>
              </a:rPr>
              <a:t>List </a:t>
            </a:r>
            <a:r>
              <a:rPr sz="2000" spc="-10" dirty="0">
                <a:latin typeface="Verdana"/>
                <a:cs typeface="Verdana"/>
              </a:rPr>
              <a:t>&lt;data-</a:t>
            </a:r>
            <a:r>
              <a:rPr sz="2000" dirty="0">
                <a:latin typeface="Verdana"/>
                <a:cs typeface="Verdana"/>
              </a:rPr>
              <a:t>type&gt;</a:t>
            </a:r>
            <a:r>
              <a:rPr sz="2000" spc="-5" dirty="0">
                <a:latin typeface="Verdana"/>
                <a:cs typeface="Verdana"/>
              </a:rPr>
              <a:t> </a:t>
            </a:r>
            <a:r>
              <a:rPr sz="2000" dirty="0">
                <a:latin typeface="Verdana"/>
                <a:cs typeface="Verdana"/>
              </a:rPr>
              <a:t>list3</a:t>
            </a:r>
            <a:r>
              <a:rPr sz="2000" spc="-10" dirty="0">
                <a:latin typeface="Verdana"/>
                <a:cs typeface="Verdana"/>
              </a:rPr>
              <a:t> </a:t>
            </a:r>
            <a:r>
              <a:rPr sz="2000" dirty="0">
                <a:latin typeface="Verdana"/>
                <a:cs typeface="Verdana"/>
              </a:rPr>
              <a:t>=</a:t>
            </a:r>
            <a:r>
              <a:rPr sz="2000" spc="5" dirty="0">
                <a:latin typeface="Verdana"/>
                <a:cs typeface="Verdana"/>
              </a:rPr>
              <a:t> </a:t>
            </a:r>
            <a:r>
              <a:rPr sz="2000" b="1" dirty="0">
                <a:solidFill>
                  <a:srgbClr val="006699"/>
                </a:solidFill>
                <a:latin typeface="Verdana"/>
                <a:cs typeface="Verdana"/>
              </a:rPr>
              <a:t>new </a:t>
            </a:r>
            <a:r>
              <a:rPr sz="2000" spc="-10" dirty="0">
                <a:latin typeface="Verdana"/>
                <a:cs typeface="Verdana"/>
              </a:rPr>
              <a:t>Vector();</a:t>
            </a:r>
            <a:endParaRPr sz="2000" dirty="0">
              <a:latin typeface="Verdana"/>
              <a:cs typeface="Verdana"/>
            </a:endParaRPr>
          </a:p>
          <a:p>
            <a:pPr marL="471170" indent="-229870">
              <a:lnSpc>
                <a:spcPct val="100000"/>
              </a:lnSpc>
              <a:spcBef>
                <a:spcPts val="615"/>
              </a:spcBef>
              <a:buAutoNum type="arabicPeriod"/>
              <a:tabLst>
                <a:tab pos="471170" algn="l"/>
              </a:tabLst>
            </a:pPr>
            <a:r>
              <a:rPr sz="2000" dirty="0">
                <a:latin typeface="Verdana"/>
                <a:cs typeface="Verdana"/>
              </a:rPr>
              <a:t>List </a:t>
            </a:r>
            <a:r>
              <a:rPr sz="2000" spc="-10" dirty="0">
                <a:latin typeface="Verdana"/>
                <a:cs typeface="Verdana"/>
              </a:rPr>
              <a:t>&lt;data-</a:t>
            </a:r>
            <a:r>
              <a:rPr sz="2000" dirty="0">
                <a:latin typeface="Verdana"/>
                <a:cs typeface="Verdana"/>
              </a:rPr>
              <a:t>type&gt;</a:t>
            </a:r>
            <a:r>
              <a:rPr sz="2000" spc="-5" dirty="0">
                <a:latin typeface="Verdana"/>
                <a:cs typeface="Verdana"/>
              </a:rPr>
              <a:t> </a:t>
            </a:r>
            <a:r>
              <a:rPr sz="2000" dirty="0">
                <a:latin typeface="Verdana"/>
                <a:cs typeface="Verdana"/>
              </a:rPr>
              <a:t>list4</a:t>
            </a:r>
            <a:r>
              <a:rPr sz="2000" spc="-10" dirty="0">
                <a:latin typeface="Verdana"/>
                <a:cs typeface="Verdana"/>
              </a:rPr>
              <a:t> </a:t>
            </a:r>
            <a:r>
              <a:rPr sz="2000" dirty="0">
                <a:latin typeface="Verdana"/>
                <a:cs typeface="Verdana"/>
              </a:rPr>
              <a:t>=</a:t>
            </a:r>
            <a:r>
              <a:rPr sz="2000" spc="5" dirty="0">
                <a:latin typeface="Verdana"/>
                <a:cs typeface="Verdana"/>
              </a:rPr>
              <a:t> </a:t>
            </a:r>
            <a:r>
              <a:rPr sz="2000" b="1" dirty="0">
                <a:solidFill>
                  <a:srgbClr val="006699"/>
                </a:solidFill>
                <a:latin typeface="Verdana"/>
                <a:cs typeface="Verdana"/>
              </a:rPr>
              <a:t>new </a:t>
            </a:r>
            <a:r>
              <a:rPr sz="2000" spc="-10" dirty="0">
                <a:latin typeface="Verdana"/>
                <a:cs typeface="Verdana"/>
              </a:rPr>
              <a:t>Stack();</a:t>
            </a:r>
            <a:endParaRPr sz="2000" dirty="0">
              <a:latin typeface="Verdana"/>
              <a:cs typeface="Verdana"/>
            </a:endParaRPr>
          </a:p>
          <a:p>
            <a:pPr>
              <a:lnSpc>
                <a:spcPct val="100000"/>
              </a:lnSpc>
              <a:spcBef>
                <a:spcPts val="135"/>
              </a:spcBef>
            </a:pPr>
            <a:endParaRPr sz="2000" dirty="0">
              <a:latin typeface="Verdana"/>
              <a:cs typeface="Verdana"/>
            </a:endParaRPr>
          </a:p>
          <a:p>
            <a:pPr marL="12700" marR="166370">
              <a:lnSpc>
                <a:spcPct val="101000"/>
              </a:lnSpc>
            </a:pPr>
            <a:r>
              <a:rPr sz="2000" dirty="0">
                <a:latin typeface="Verdana"/>
                <a:cs typeface="Verdana"/>
              </a:rPr>
              <a:t>There</a:t>
            </a:r>
            <a:r>
              <a:rPr sz="2000" spc="-30" dirty="0">
                <a:latin typeface="Verdana"/>
                <a:cs typeface="Verdana"/>
              </a:rPr>
              <a:t> </a:t>
            </a:r>
            <a:r>
              <a:rPr sz="2000" dirty="0">
                <a:latin typeface="Verdana"/>
                <a:cs typeface="Verdana"/>
              </a:rPr>
              <a:t>are</a:t>
            </a:r>
            <a:r>
              <a:rPr sz="2000" spc="-30" dirty="0">
                <a:latin typeface="Verdana"/>
                <a:cs typeface="Verdana"/>
              </a:rPr>
              <a:t> </a:t>
            </a:r>
            <a:r>
              <a:rPr sz="2000" dirty="0">
                <a:latin typeface="Verdana"/>
                <a:cs typeface="Verdana"/>
              </a:rPr>
              <a:t>various</a:t>
            </a:r>
            <a:r>
              <a:rPr sz="2000" spc="-25" dirty="0">
                <a:latin typeface="Verdana"/>
                <a:cs typeface="Verdana"/>
              </a:rPr>
              <a:t> </a:t>
            </a:r>
            <a:r>
              <a:rPr sz="2000" dirty="0">
                <a:latin typeface="Verdana"/>
                <a:cs typeface="Verdana"/>
              </a:rPr>
              <a:t>methods</a:t>
            </a:r>
            <a:r>
              <a:rPr sz="2000" spc="-25" dirty="0">
                <a:latin typeface="Verdana"/>
                <a:cs typeface="Verdana"/>
              </a:rPr>
              <a:t> </a:t>
            </a:r>
            <a:r>
              <a:rPr sz="2000" dirty="0">
                <a:latin typeface="Verdana"/>
                <a:cs typeface="Verdana"/>
              </a:rPr>
              <a:t>in</a:t>
            </a:r>
            <a:r>
              <a:rPr sz="2000" spc="-20" dirty="0">
                <a:latin typeface="Verdana"/>
                <a:cs typeface="Verdana"/>
              </a:rPr>
              <a:t> </a:t>
            </a:r>
            <a:r>
              <a:rPr sz="2000" dirty="0">
                <a:latin typeface="Verdana"/>
                <a:cs typeface="Verdana"/>
              </a:rPr>
              <a:t>List</a:t>
            </a:r>
            <a:r>
              <a:rPr sz="2000" spc="-10" dirty="0">
                <a:latin typeface="Verdana"/>
                <a:cs typeface="Verdana"/>
              </a:rPr>
              <a:t> </a:t>
            </a:r>
            <a:r>
              <a:rPr sz="2000" dirty="0">
                <a:latin typeface="Verdana"/>
                <a:cs typeface="Verdana"/>
              </a:rPr>
              <a:t>interface</a:t>
            </a:r>
            <a:r>
              <a:rPr sz="2000" spc="-20" dirty="0">
                <a:latin typeface="Verdana"/>
                <a:cs typeface="Verdana"/>
              </a:rPr>
              <a:t> </a:t>
            </a:r>
            <a:r>
              <a:rPr sz="2000" dirty="0">
                <a:latin typeface="Verdana"/>
                <a:cs typeface="Verdana"/>
              </a:rPr>
              <a:t>that</a:t>
            </a:r>
            <a:r>
              <a:rPr sz="2000" spc="-10" dirty="0">
                <a:latin typeface="Verdana"/>
                <a:cs typeface="Verdana"/>
              </a:rPr>
              <a:t> </a:t>
            </a:r>
            <a:r>
              <a:rPr sz="2000" dirty="0">
                <a:latin typeface="Verdana"/>
                <a:cs typeface="Verdana"/>
              </a:rPr>
              <a:t>can</a:t>
            </a:r>
            <a:r>
              <a:rPr sz="2000" spc="-20" dirty="0">
                <a:latin typeface="Verdana"/>
                <a:cs typeface="Verdana"/>
              </a:rPr>
              <a:t> </a:t>
            </a:r>
            <a:r>
              <a:rPr sz="2000" dirty="0">
                <a:latin typeface="Verdana"/>
                <a:cs typeface="Verdana"/>
              </a:rPr>
              <a:t>be</a:t>
            </a:r>
            <a:r>
              <a:rPr sz="2000" spc="-30" dirty="0">
                <a:latin typeface="Verdana"/>
                <a:cs typeface="Verdana"/>
              </a:rPr>
              <a:t> </a:t>
            </a:r>
            <a:r>
              <a:rPr sz="2000" dirty="0">
                <a:latin typeface="Verdana"/>
                <a:cs typeface="Verdana"/>
              </a:rPr>
              <a:t>used</a:t>
            </a:r>
            <a:r>
              <a:rPr sz="2000" spc="-10" dirty="0">
                <a:latin typeface="Verdana"/>
                <a:cs typeface="Verdana"/>
              </a:rPr>
              <a:t> </a:t>
            </a:r>
            <a:r>
              <a:rPr sz="2000" dirty="0">
                <a:latin typeface="Verdana"/>
                <a:cs typeface="Verdana"/>
              </a:rPr>
              <a:t>to</a:t>
            </a:r>
            <a:r>
              <a:rPr sz="2000" spc="-10" dirty="0">
                <a:latin typeface="Verdana"/>
                <a:cs typeface="Verdana"/>
              </a:rPr>
              <a:t> </a:t>
            </a:r>
            <a:r>
              <a:rPr sz="2000" dirty="0">
                <a:latin typeface="Verdana"/>
                <a:cs typeface="Verdana"/>
              </a:rPr>
              <a:t>insert,</a:t>
            </a:r>
            <a:r>
              <a:rPr sz="2000" spc="-25" dirty="0">
                <a:latin typeface="Verdana"/>
                <a:cs typeface="Verdana"/>
              </a:rPr>
              <a:t> </a:t>
            </a:r>
            <a:r>
              <a:rPr sz="2000" dirty="0">
                <a:latin typeface="Verdana"/>
                <a:cs typeface="Verdana"/>
              </a:rPr>
              <a:t>delete,</a:t>
            </a:r>
            <a:r>
              <a:rPr sz="2000" spc="-25" dirty="0">
                <a:latin typeface="Verdana"/>
                <a:cs typeface="Verdana"/>
              </a:rPr>
              <a:t> and </a:t>
            </a:r>
            <a:r>
              <a:rPr sz="2000" dirty="0">
                <a:latin typeface="Verdana"/>
                <a:cs typeface="Verdana"/>
              </a:rPr>
              <a:t>access</a:t>
            </a:r>
            <a:r>
              <a:rPr sz="2000" spc="-35" dirty="0">
                <a:latin typeface="Verdana"/>
                <a:cs typeface="Verdana"/>
              </a:rPr>
              <a:t> </a:t>
            </a:r>
            <a:r>
              <a:rPr sz="2000" dirty="0">
                <a:latin typeface="Verdana"/>
                <a:cs typeface="Verdana"/>
              </a:rPr>
              <a:t>the</a:t>
            </a:r>
            <a:r>
              <a:rPr sz="2000" spc="-25" dirty="0">
                <a:latin typeface="Verdana"/>
                <a:cs typeface="Verdana"/>
              </a:rPr>
              <a:t> </a:t>
            </a:r>
            <a:r>
              <a:rPr sz="2000" dirty="0">
                <a:latin typeface="Verdana"/>
                <a:cs typeface="Verdana"/>
              </a:rPr>
              <a:t>elements</a:t>
            </a:r>
            <a:r>
              <a:rPr sz="2000" spc="-30" dirty="0">
                <a:latin typeface="Verdana"/>
                <a:cs typeface="Verdana"/>
              </a:rPr>
              <a:t> </a:t>
            </a:r>
            <a:r>
              <a:rPr sz="2000" dirty="0">
                <a:latin typeface="Verdana"/>
                <a:cs typeface="Verdana"/>
              </a:rPr>
              <a:t>from</a:t>
            </a:r>
            <a:r>
              <a:rPr sz="2000" spc="-30" dirty="0">
                <a:latin typeface="Verdana"/>
                <a:cs typeface="Verdana"/>
              </a:rPr>
              <a:t> </a:t>
            </a:r>
            <a:r>
              <a:rPr sz="2000" dirty="0">
                <a:latin typeface="Verdana"/>
                <a:cs typeface="Verdana"/>
              </a:rPr>
              <a:t>the</a:t>
            </a:r>
            <a:r>
              <a:rPr sz="2000" spc="-25" dirty="0">
                <a:latin typeface="Verdana"/>
                <a:cs typeface="Verdana"/>
              </a:rPr>
              <a:t> </a:t>
            </a:r>
            <a:r>
              <a:rPr sz="2000" spc="-20" dirty="0">
                <a:latin typeface="Verdana"/>
                <a:cs typeface="Verdana"/>
              </a:rPr>
              <a:t>list.</a:t>
            </a:r>
            <a:endParaRPr sz="2000" dirty="0">
              <a:latin typeface="Verdana"/>
              <a:cs typeface="Verdana"/>
            </a:endParaRPr>
          </a:p>
          <a:p>
            <a:pPr>
              <a:lnSpc>
                <a:spcPct val="100000"/>
              </a:lnSpc>
              <a:spcBef>
                <a:spcPts val="140"/>
              </a:spcBef>
            </a:pPr>
            <a:endParaRPr sz="2000" dirty="0">
              <a:latin typeface="Verdana"/>
              <a:cs typeface="Verdana"/>
            </a:endParaRPr>
          </a:p>
          <a:p>
            <a:pPr marL="12700">
              <a:lnSpc>
                <a:spcPct val="100000"/>
              </a:lnSpc>
            </a:pPr>
            <a:r>
              <a:rPr sz="2000" dirty="0">
                <a:latin typeface="Verdana"/>
                <a:cs typeface="Verdana"/>
              </a:rPr>
              <a:t>The</a:t>
            </a:r>
            <a:r>
              <a:rPr sz="2000" spc="-25" dirty="0">
                <a:latin typeface="Verdana"/>
                <a:cs typeface="Verdana"/>
              </a:rPr>
              <a:t> </a:t>
            </a:r>
            <a:r>
              <a:rPr sz="2000" dirty="0">
                <a:latin typeface="Verdana"/>
                <a:cs typeface="Verdana"/>
              </a:rPr>
              <a:t>classes</a:t>
            </a:r>
            <a:r>
              <a:rPr sz="2000" spc="-30" dirty="0">
                <a:latin typeface="Verdana"/>
                <a:cs typeface="Verdana"/>
              </a:rPr>
              <a:t> </a:t>
            </a:r>
            <a:r>
              <a:rPr sz="2000" dirty="0">
                <a:latin typeface="Verdana"/>
                <a:cs typeface="Verdana"/>
              </a:rPr>
              <a:t>that</a:t>
            </a:r>
            <a:r>
              <a:rPr sz="2000" spc="-10" dirty="0">
                <a:latin typeface="Verdana"/>
                <a:cs typeface="Verdana"/>
              </a:rPr>
              <a:t> </a:t>
            </a:r>
            <a:r>
              <a:rPr sz="2000" dirty="0">
                <a:latin typeface="Verdana"/>
                <a:cs typeface="Verdana"/>
              </a:rPr>
              <a:t>implement</a:t>
            </a:r>
            <a:r>
              <a:rPr sz="2000" spc="-30" dirty="0">
                <a:latin typeface="Verdana"/>
                <a:cs typeface="Verdana"/>
              </a:rPr>
              <a:t> </a:t>
            </a:r>
            <a:r>
              <a:rPr sz="2000" dirty="0">
                <a:latin typeface="Verdana"/>
                <a:cs typeface="Verdana"/>
              </a:rPr>
              <a:t>the</a:t>
            </a:r>
            <a:r>
              <a:rPr sz="2000" spc="-30" dirty="0">
                <a:latin typeface="Verdana"/>
                <a:cs typeface="Verdana"/>
              </a:rPr>
              <a:t> </a:t>
            </a:r>
            <a:r>
              <a:rPr sz="2000" dirty="0">
                <a:latin typeface="Verdana"/>
                <a:cs typeface="Verdana"/>
              </a:rPr>
              <a:t>List</a:t>
            </a:r>
            <a:r>
              <a:rPr sz="2000" spc="-15" dirty="0">
                <a:latin typeface="Verdana"/>
                <a:cs typeface="Verdana"/>
              </a:rPr>
              <a:t> </a:t>
            </a:r>
            <a:r>
              <a:rPr sz="2000" dirty="0">
                <a:latin typeface="Verdana"/>
                <a:cs typeface="Verdana"/>
              </a:rPr>
              <a:t>interface</a:t>
            </a:r>
            <a:r>
              <a:rPr sz="2000" spc="-20" dirty="0">
                <a:latin typeface="Verdana"/>
                <a:cs typeface="Verdana"/>
              </a:rPr>
              <a:t> </a:t>
            </a:r>
            <a:r>
              <a:rPr sz="2000" dirty="0">
                <a:latin typeface="Verdana"/>
                <a:cs typeface="Verdana"/>
              </a:rPr>
              <a:t>are</a:t>
            </a:r>
            <a:r>
              <a:rPr sz="2000" spc="-35" dirty="0">
                <a:latin typeface="Verdana"/>
                <a:cs typeface="Verdana"/>
              </a:rPr>
              <a:t> </a:t>
            </a:r>
            <a:r>
              <a:rPr sz="2000" dirty="0">
                <a:latin typeface="Verdana"/>
                <a:cs typeface="Verdana"/>
              </a:rPr>
              <a:t>given</a:t>
            </a:r>
            <a:r>
              <a:rPr sz="2000" spc="-15" dirty="0">
                <a:latin typeface="Verdana"/>
                <a:cs typeface="Verdana"/>
              </a:rPr>
              <a:t> </a:t>
            </a:r>
            <a:r>
              <a:rPr sz="2000" spc="-10" dirty="0">
                <a:latin typeface="Verdana"/>
                <a:cs typeface="Verdana"/>
              </a:rPr>
              <a:t>below.</a:t>
            </a:r>
            <a:endParaRPr sz="2000" dirty="0">
              <a:latin typeface="Verdana"/>
              <a:cs typeface="Verdana"/>
            </a:endParaRPr>
          </a:p>
        </p:txBody>
      </p:sp>
    </p:spTree>
    <p:extLst>
      <p:ext uri="{BB962C8B-B14F-4D97-AF65-F5344CB8AC3E}">
        <p14:creationId xmlns:p14="http://schemas.microsoft.com/office/powerpoint/2010/main" val="335610078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6"/>
          <p:cNvSpPr txBox="1"/>
          <p:nvPr/>
        </p:nvSpPr>
        <p:spPr>
          <a:xfrm>
            <a:off x="346926" y="116632"/>
            <a:ext cx="8568952" cy="6333657"/>
          </a:xfrm>
          <a:prstGeom prst="rect">
            <a:avLst/>
          </a:prstGeom>
        </p:spPr>
        <p:txBody>
          <a:bodyPr vert="horz" wrap="square" lIns="0" tIns="12065" rIns="0" bIns="0" rtlCol="0">
            <a:spAutoFit/>
          </a:bodyPr>
          <a:lstStyle/>
          <a:p>
            <a:pPr marL="12700">
              <a:lnSpc>
                <a:spcPct val="100000"/>
              </a:lnSpc>
              <a:spcBef>
                <a:spcPts val="95"/>
              </a:spcBef>
            </a:pPr>
            <a:r>
              <a:rPr sz="4400" spc="-10" dirty="0" err="1" smtClean="0">
                <a:solidFill>
                  <a:srgbClr val="600A38"/>
                </a:solidFill>
                <a:latin typeface="Arial"/>
                <a:cs typeface="Arial"/>
              </a:rPr>
              <a:t>ArrayList</a:t>
            </a:r>
            <a:endParaRPr lang="en-IN" sz="4400" spc="-10" dirty="0" smtClean="0">
              <a:solidFill>
                <a:srgbClr val="600A38"/>
              </a:solidFill>
              <a:latin typeface="Arial"/>
              <a:cs typeface="Arial"/>
            </a:endParaRPr>
          </a:p>
          <a:p>
            <a:pPr marL="12700">
              <a:lnSpc>
                <a:spcPct val="100000"/>
              </a:lnSpc>
              <a:spcBef>
                <a:spcPts val="95"/>
              </a:spcBef>
            </a:pPr>
            <a:endParaRPr sz="4400" dirty="0">
              <a:latin typeface="Arial"/>
              <a:cs typeface="Arial"/>
            </a:endParaRPr>
          </a:p>
          <a:p>
            <a:pPr marL="12700" marR="5080">
              <a:lnSpc>
                <a:spcPct val="101299"/>
              </a:lnSpc>
              <a:spcBef>
                <a:spcPts val="1410"/>
              </a:spcBef>
            </a:pPr>
            <a:r>
              <a:rPr sz="2400" dirty="0">
                <a:latin typeface="Verdana"/>
                <a:cs typeface="Verdana"/>
              </a:rPr>
              <a:t>The</a:t>
            </a:r>
            <a:r>
              <a:rPr sz="2400" spc="-25" dirty="0">
                <a:latin typeface="Verdana"/>
                <a:cs typeface="Verdana"/>
              </a:rPr>
              <a:t> </a:t>
            </a:r>
            <a:r>
              <a:rPr sz="2400" dirty="0">
                <a:latin typeface="Verdana"/>
                <a:cs typeface="Verdana"/>
              </a:rPr>
              <a:t>ArrayList</a:t>
            </a:r>
            <a:r>
              <a:rPr sz="2400" spc="-20" dirty="0">
                <a:latin typeface="Verdana"/>
                <a:cs typeface="Verdana"/>
              </a:rPr>
              <a:t> </a:t>
            </a:r>
            <a:r>
              <a:rPr sz="2400" dirty="0">
                <a:latin typeface="Verdana"/>
                <a:cs typeface="Verdana"/>
              </a:rPr>
              <a:t>class</a:t>
            </a:r>
            <a:r>
              <a:rPr sz="2400" spc="-15" dirty="0">
                <a:latin typeface="Verdana"/>
                <a:cs typeface="Verdana"/>
              </a:rPr>
              <a:t> </a:t>
            </a:r>
            <a:r>
              <a:rPr sz="2400" dirty="0">
                <a:latin typeface="Verdana"/>
                <a:cs typeface="Verdana"/>
              </a:rPr>
              <a:t>implements</a:t>
            </a:r>
            <a:r>
              <a:rPr sz="2400" spc="-30" dirty="0">
                <a:latin typeface="Verdana"/>
                <a:cs typeface="Verdana"/>
              </a:rPr>
              <a:t> </a:t>
            </a:r>
            <a:r>
              <a:rPr sz="2400" dirty="0">
                <a:latin typeface="Verdana"/>
                <a:cs typeface="Verdana"/>
              </a:rPr>
              <a:t>the</a:t>
            </a:r>
            <a:r>
              <a:rPr sz="2400" spc="-20" dirty="0">
                <a:latin typeface="Verdana"/>
                <a:cs typeface="Verdana"/>
              </a:rPr>
              <a:t> </a:t>
            </a:r>
            <a:r>
              <a:rPr sz="2400" dirty="0">
                <a:latin typeface="Verdana"/>
                <a:cs typeface="Verdana"/>
              </a:rPr>
              <a:t>List</a:t>
            </a:r>
            <a:r>
              <a:rPr sz="2400" spc="-10" dirty="0">
                <a:latin typeface="Verdana"/>
                <a:cs typeface="Verdana"/>
              </a:rPr>
              <a:t> </a:t>
            </a:r>
            <a:r>
              <a:rPr sz="2400" dirty="0">
                <a:latin typeface="Verdana"/>
                <a:cs typeface="Verdana"/>
              </a:rPr>
              <a:t>interface.</a:t>
            </a:r>
            <a:r>
              <a:rPr sz="2400" spc="-20" dirty="0">
                <a:latin typeface="Verdana"/>
                <a:cs typeface="Verdana"/>
              </a:rPr>
              <a:t> </a:t>
            </a:r>
            <a:r>
              <a:rPr sz="2400" dirty="0">
                <a:latin typeface="Verdana"/>
                <a:cs typeface="Verdana"/>
              </a:rPr>
              <a:t>It</a:t>
            </a:r>
            <a:r>
              <a:rPr sz="2400" spc="-25" dirty="0">
                <a:latin typeface="Verdana"/>
                <a:cs typeface="Verdana"/>
              </a:rPr>
              <a:t> </a:t>
            </a:r>
            <a:r>
              <a:rPr sz="2400" dirty="0">
                <a:latin typeface="Verdana"/>
                <a:cs typeface="Verdana"/>
              </a:rPr>
              <a:t>uses</a:t>
            </a:r>
            <a:r>
              <a:rPr sz="2400" spc="-25" dirty="0">
                <a:latin typeface="Verdana"/>
                <a:cs typeface="Verdana"/>
              </a:rPr>
              <a:t> </a:t>
            </a:r>
            <a:r>
              <a:rPr sz="2400" dirty="0">
                <a:latin typeface="Verdana"/>
                <a:cs typeface="Verdana"/>
              </a:rPr>
              <a:t>a</a:t>
            </a:r>
            <a:r>
              <a:rPr sz="2400" spc="-20" dirty="0">
                <a:latin typeface="Verdana"/>
                <a:cs typeface="Verdana"/>
              </a:rPr>
              <a:t> </a:t>
            </a:r>
            <a:r>
              <a:rPr sz="2400" dirty="0">
                <a:latin typeface="Verdana"/>
                <a:cs typeface="Verdana"/>
              </a:rPr>
              <a:t>dynamic</a:t>
            </a:r>
            <a:r>
              <a:rPr sz="2400" spc="-25" dirty="0">
                <a:latin typeface="Verdana"/>
                <a:cs typeface="Verdana"/>
              </a:rPr>
              <a:t> </a:t>
            </a:r>
            <a:r>
              <a:rPr sz="2400" dirty="0">
                <a:latin typeface="Verdana"/>
                <a:cs typeface="Verdana"/>
              </a:rPr>
              <a:t>array</a:t>
            </a:r>
            <a:r>
              <a:rPr sz="2400" spc="-25" dirty="0">
                <a:latin typeface="Verdana"/>
                <a:cs typeface="Verdana"/>
              </a:rPr>
              <a:t> </a:t>
            </a:r>
            <a:r>
              <a:rPr sz="2400" dirty="0">
                <a:latin typeface="Verdana"/>
                <a:cs typeface="Verdana"/>
              </a:rPr>
              <a:t>to</a:t>
            </a:r>
            <a:r>
              <a:rPr sz="2400" spc="-30" dirty="0">
                <a:latin typeface="Verdana"/>
                <a:cs typeface="Verdana"/>
              </a:rPr>
              <a:t> </a:t>
            </a:r>
            <a:r>
              <a:rPr sz="2400" spc="-10" dirty="0">
                <a:latin typeface="Verdana"/>
                <a:cs typeface="Verdana"/>
              </a:rPr>
              <a:t>store </a:t>
            </a:r>
            <a:r>
              <a:rPr sz="2400" dirty="0">
                <a:latin typeface="Verdana"/>
                <a:cs typeface="Verdana"/>
              </a:rPr>
              <a:t>the</a:t>
            </a:r>
            <a:r>
              <a:rPr sz="2400" spc="-35" dirty="0">
                <a:latin typeface="Verdana"/>
                <a:cs typeface="Verdana"/>
              </a:rPr>
              <a:t> </a:t>
            </a:r>
            <a:r>
              <a:rPr sz="2400" dirty="0">
                <a:latin typeface="Verdana"/>
                <a:cs typeface="Verdana"/>
              </a:rPr>
              <a:t>duplicate</a:t>
            </a:r>
            <a:r>
              <a:rPr sz="2400" spc="-20" dirty="0">
                <a:latin typeface="Verdana"/>
                <a:cs typeface="Verdana"/>
              </a:rPr>
              <a:t> </a:t>
            </a:r>
            <a:r>
              <a:rPr sz="2400" dirty="0">
                <a:latin typeface="Verdana"/>
                <a:cs typeface="Verdana"/>
              </a:rPr>
              <a:t>element</a:t>
            </a:r>
            <a:r>
              <a:rPr sz="2400" spc="-30" dirty="0">
                <a:latin typeface="Verdana"/>
                <a:cs typeface="Verdana"/>
              </a:rPr>
              <a:t> </a:t>
            </a:r>
            <a:r>
              <a:rPr sz="2400" dirty="0">
                <a:latin typeface="Verdana"/>
                <a:cs typeface="Verdana"/>
              </a:rPr>
              <a:t>of</a:t>
            </a:r>
            <a:r>
              <a:rPr sz="2400" spc="-5" dirty="0">
                <a:latin typeface="Verdana"/>
                <a:cs typeface="Verdana"/>
              </a:rPr>
              <a:t> </a:t>
            </a:r>
            <a:r>
              <a:rPr sz="2400" dirty="0">
                <a:latin typeface="Verdana"/>
                <a:cs typeface="Verdana"/>
              </a:rPr>
              <a:t>different</a:t>
            </a:r>
            <a:r>
              <a:rPr sz="2400" spc="-25" dirty="0">
                <a:latin typeface="Verdana"/>
                <a:cs typeface="Verdana"/>
              </a:rPr>
              <a:t> </a:t>
            </a:r>
            <a:r>
              <a:rPr sz="2400" dirty="0">
                <a:latin typeface="Verdana"/>
                <a:cs typeface="Verdana"/>
              </a:rPr>
              <a:t>data</a:t>
            </a:r>
            <a:r>
              <a:rPr sz="2400" spc="-30" dirty="0">
                <a:latin typeface="Verdana"/>
                <a:cs typeface="Verdana"/>
              </a:rPr>
              <a:t> </a:t>
            </a:r>
            <a:r>
              <a:rPr sz="2400" dirty="0">
                <a:latin typeface="Verdana"/>
                <a:cs typeface="Verdana"/>
              </a:rPr>
              <a:t>types.</a:t>
            </a:r>
            <a:r>
              <a:rPr sz="2400" spc="-25" dirty="0">
                <a:latin typeface="Verdana"/>
                <a:cs typeface="Verdana"/>
              </a:rPr>
              <a:t> </a:t>
            </a:r>
            <a:r>
              <a:rPr sz="2400" dirty="0">
                <a:latin typeface="Verdana"/>
                <a:cs typeface="Verdana"/>
              </a:rPr>
              <a:t>The</a:t>
            </a:r>
            <a:r>
              <a:rPr sz="2400" spc="-25" dirty="0">
                <a:latin typeface="Verdana"/>
                <a:cs typeface="Verdana"/>
              </a:rPr>
              <a:t> </a:t>
            </a:r>
            <a:r>
              <a:rPr sz="2400" dirty="0">
                <a:latin typeface="Verdana"/>
                <a:cs typeface="Verdana"/>
              </a:rPr>
              <a:t>ArrayList</a:t>
            </a:r>
            <a:r>
              <a:rPr sz="2400" spc="-20" dirty="0">
                <a:latin typeface="Verdana"/>
                <a:cs typeface="Verdana"/>
              </a:rPr>
              <a:t> </a:t>
            </a:r>
            <a:r>
              <a:rPr sz="2400" dirty="0">
                <a:latin typeface="Verdana"/>
                <a:cs typeface="Verdana"/>
              </a:rPr>
              <a:t>class</a:t>
            </a:r>
            <a:r>
              <a:rPr sz="2400" spc="-25" dirty="0">
                <a:latin typeface="Verdana"/>
                <a:cs typeface="Verdana"/>
              </a:rPr>
              <a:t> </a:t>
            </a:r>
            <a:r>
              <a:rPr sz="2400" dirty="0">
                <a:latin typeface="Verdana"/>
                <a:cs typeface="Verdana"/>
              </a:rPr>
              <a:t>maintains</a:t>
            </a:r>
            <a:r>
              <a:rPr sz="2400" spc="-30" dirty="0">
                <a:latin typeface="Verdana"/>
                <a:cs typeface="Verdana"/>
              </a:rPr>
              <a:t> </a:t>
            </a:r>
            <a:r>
              <a:rPr sz="2400" spc="-25" dirty="0">
                <a:latin typeface="Verdana"/>
                <a:cs typeface="Verdana"/>
              </a:rPr>
              <a:t>the </a:t>
            </a:r>
            <a:r>
              <a:rPr sz="2400" dirty="0">
                <a:latin typeface="Verdana"/>
                <a:cs typeface="Verdana"/>
              </a:rPr>
              <a:t>insertion</a:t>
            </a:r>
            <a:r>
              <a:rPr sz="2400" spc="-20" dirty="0">
                <a:latin typeface="Verdana"/>
                <a:cs typeface="Verdana"/>
              </a:rPr>
              <a:t> </a:t>
            </a:r>
            <a:r>
              <a:rPr sz="2400" dirty="0">
                <a:latin typeface="Verdana"/>
                <a:cs typeface="Verdana"/>
              </a:rPr>
              <a:t>order</a:t>
            </a:r>
            <a:r>
              <a:rPr sz="2400" spc="-25" dirty="0">
                <a:latin typeface="Verdana"/>
                <a:cs typeface="Verdana"/>
              </a:rPr>
              <a:t> </a:t>
            </a:r>
            <a:r>
              <a:rPr sz="2400" dirty="0">
                <a:latin typeface="Verdana"/>
                <a:cs typeface="Verdana"/>
              </a:rPr>
              <a:t>and</a:t>
            </a:r>
            <a:r>
              <a:rPr sz="2400" spc="-20" dirty="0">
                <a:latin typeface="Verdana"/>
                <a:cs typeface="Verdana"/>
              </a:rPr>
              <a:t> </a:t>
            </a:r>
            <a:r>
              <a:rPr sz="2400" dirty="0">
                <a:latin typeface="Verdana"/>
                <a:cs typeface="Verdana"/>
              </a:rPr>
              <a:t>is</a:t>
            </a:r>
            <a:r>
              <a:rPr sz="2400" spc="-25" dirty="0">
                <a:latin typeface="Verdana"/>
                <a:cs typeface="Verdana"/>
              </a:rPr>
              <a:t> </a:t>
            </a:r>
            <a:r>
              <a:rPr sz="2400" spc="-10" dirty="0">
                <a:latin typeface="Verdana"/>
                <a:cs typeface="Verdana"/>
              </a:rPr>
              <a:t>non-</a:t>
            </a:r>
            <a:r>
              <a:rPr sz="2400" dirty="0">
                <a:latin typeface="Verdana"/>
                <a:cs typeface="Verdana"/>
              </a:rPr>
              <a:t>synchronized.</a:t>
            </a:r>
            <a:r>
              <a:rPr sz="2400" spc="-30" dirty="0">
                <a:latin typeface="Verdana"/>
                <a:cs typeface="Verdana"/>
              </a:rPr>
              <a:t> </a:t>
            </a:r>
            <a:r>
              <a:rPr sz="2400" dirty="0">
                <a:latin typeface="Verdana"/>
                <a:cs typeface="Verdana"/>
              </a:rPr>
              <a:t>The</a:t>
            </a:r>
            <a:r>
              <a:rPr sz="2400" spc="-30" dirty="0">
                <a:latin typeface="Verdana"/>
                <a:cs typeface="Verdana"/>
              </a:rPr>
              <a:t> </a:t>
            </a:r>
            <a:r>
              <a:rPr sz="2400" dirty="0">
                <a:latin typeface="Verdana"/>
                <a:cs typeface="Verdana"/>
              </a:rPr>
              <a:t>elements</a:t>
            </a:r>
            <a:r>
              <a:rPr sz="2400" spc="-30" dirty="0">
                <a:latin typeface="Verdana"/>
                <a:cs typeface="Verdana"/>
              </a:rPr>
              <a:t> </a:t>
            </a:r>
            <a:r>
              <a:rPr sz="2400" dirty="0">
                <a:latin typeface="Verdana"/>
                <a:cs typeface="Verdana"/>
              </a:rPr>
              <a:t>stored</a:t>
            </a:r>
            <a:r>
              <a:rPr sz="2400" spc="-30" dirty="0">
                <a:latin typeface="Verdana"/>
                <a:cs typeface="Verdana"/>
              </a:rPr>
              <a:t> </a:t>
            </a:r>
            <a:r>
              <a:rPr sz="2400" dirty="0">
                <a:latin typeface="Verdana"/>
                <a:cs typeface="Verdana"/>
              </a:rPr>
              <a:t>in</a:t>
            </a:r>
            <a:r>
              <a:rPr sz="2400" spc="-25" dirty="0">
                <a:latin typeface="Verdana"/>
                <a:cs typeface="Verdana"/>
              </a:rPr>
              <a:t> </a:t>
            </a:r>
            <a:r>
              <a:rPr sz="2400" dirty="0">
                <a:latin typeface="Verdana"/>
                <a:cs typeface="Verdana"/>
              </a:rPr>
              <a:t>the</a:t>
            </a:r>
            <a:r>
              <a:rPr sz="2400" spc="-25" dirty="0">
                <a:latin typeface="Verdana"/>
                <a:cs typeface="Verdana"/>
              </a:rPr>
              <a:t> </a:t>
            </a:r>
            <a:r>
              <a:rPr sz="2400" dirty="0">
                <a:latin typeface="Verdana"/>
                <a:cs typeface="Verdana"/>
              </a:rPr>
              <a:t>ArrayList</a:t>
            </a:r>
            <a:r>
              <a:rPr sz="2400" spc="-15" dirty="0">
                <a:latin typeface="Verdana"/>
                <a:cs typeface="Verdana"/>
              </a:rPr>
              <a:t> </a:t>
            </a:r>
            <a:r>
              <a:rPr sz="2400" spc="-10" dirty="0">
                <a:latin typeface="Verdana"/>
                <a:cs typeface="Verdana"/>
              </a:rPr>
              <a:t>class </a:t>
            </a:r>
            <a:r>
              <a:rPr sz="2400" dirty="0">
                <a:latin typeface="Verdana"/>
                <a:cs typeface="Verdana"/>
              </a:rPr>
              <a:t>can</a:t>
            </a:r>
            <a:r>
              <a:rPr sz="2400" spc="-30" dirty="0">
                <a:latin typeface="Verdana"/>
                <a:cs typeface="Verdana"/>
              </a:rPr>
              <a:t> </a:t>
            </a:r>
            <a:r>
              <a:rPr sz="2400" dirty="0">
                <a:latin typeface="Verdana"/>
                <a:cs typeface="Verdana"/>
              </a:rPr>
              <a:t>be</a:t>
            </a:r>
            <a:r>
              <a:rPr sz="2400" spc="-30" dirty="0">
                <a:latin typeface="Verdana"/>
                <a:cs typeface="Verdana"/>
              </a:rPr>
              <a:t> </a:t>
            </a:r>
            <a:r>
              <a:rPr sz="2400" dirty="0">
                <a:latin typeface="Verdana"/>
                <a:cs typeface="Verdana"/>
              </a:rPr>
              <a:t>randomly</a:t>
            </a:r>
            <a:r>
              <a:rPr sz="2400" spc="-25" dirty="0">
                <a:latin typeface="Verdana"/>
                <a:cs typeface="Verdana"/>
              </a:rPr>
              <a:t> </a:t>
            </a:r>
            <a:r>
              <a:rPr sz="2400" dirty="0">
                <a:latin typeface="Verdana"/>
                <a:cs typeface="Verdana"/>
              </a:rPr>
              <a:t>accessed.</a:t>
            </a:r>
            <a:r>
              <a:rPr sz="2400" spc="-15" dirty="0">
                <a:latin typeface="Verdana"/>
                <a:cs typeface="Verdana"/>
              </a:rPr>
              <a:t> </a:t>
            </a:r>
            <a:r>
              <a:rPr sz="2400" dirty="0">
                <a:latin typeface="Verdana"/>
                <a:cs typeface="Verdana"/>
              </a:rPr>
              <a:t>Consider</a:t>
            </a:r>
            <a:r>
              <a:rPr sz="2400" spc="-20" dirty="0">
                <a:latin typeface="Verdana"/>
                <a:cs typeface="Verdana"/>
              </a:rPr>
              <a:t> </a:t>
            </a:r>
            <a:r>
              <a:rPr sz="2400" dirty="0">
                <a:latin typeface="Verdana"/>
                <a:cs typeface="Verdana"/>
              </a:rPr>
              <a:t>the</a:t>
            </a:r>
            <a:r>
              <a:rPr sz="2400" spc="-30" dirty="0">
                <a:latin typeface="Verdana"/>
                <a:cs typeface="Verdana"/>
              </a:rPr>
              <a:t> </a:t>
            </a:r>
            <a:r>
              <a:rPr sz="2400" dirty="0">
                <a:latin typeface="Verdana"/>
                <a:cs typeface="Verdana"/>
              </a:rPr>
              <a:t>following</a:t>
            </a:r>
            <a:r>
              <a:rPr sz="2400" spc="-25" dirty="0">
                <a:latin typeface="Verdana"/>
                <a:cs typeface="Verdana"/>
              </a:rPr>
              <a:t> </a:t>
            </a:r>
            <a:r>
              <a:rPr sz="2400" spc="-10" dirty="0">
                <a:latin typeface="Verdana"/>
                <a:cs typeface="Verdana"/>
              </a:rPr>
              <a:t>example.</a:t>
            </a:r>
            <a:endParaRPr sz="2400" dirty="0">
              <a:latin typeface="Verdana"/>
              <a:cs typeface="Verdana"/>
            </a:endParaRPr>
          </a:p>
          <a:p>
            <a:pPr>
              <a:lnSpc>
                <a:spcPct val="100000"/>
              </a:lnSpc>
              <a:spcBef>
                <a:spcPts val="740"/>
              </a:spcBef>
            </a:pPr>
            <a:endParaRPr sz="2400" dirty="0">
              <a:latin typeface="Verdana"/>
              <a:cs typeface="Verdana"/>
            </a:endParaRPr>
          </a:p>
          <a:p>
            <a:pPr marL="241300">
              <a:lnSpc>
                <a:spcPct val="100000"/>
              </a:lnSpc>
              <a:buClr>
                <a:srgbClr val="000000"/>
              </a:buClr>
              <a:tabLst>
                <a:tab pos="471170" algn="l"/>
              </a:tabLst>
            </a:pPr>
            <a:r>
              <a:rPr sz="2400" b="1" dirty="0">
                <a:solidFill>
                  <a:srgbClr val="006699"/>
                </a:solidFill>
                <a:latin typeface="Verdana"/>
                <a:cs typeface="Verdana"/>
              </a:rPr>
              <a:t>import</a:t>
            </a:r>
            <a:r>
              <a:rPr sz="2400" b="1" spc="-25" dirty="0">
                <a:solidFill>
                  <a:srgbClr val="006699"/>
                </a:solidFill>
                <a:latin typeface="Verdana"/>
                <a:cs typeface="Verdana"/>
              </a:rPr>
              <a:t> </a:t>
            </a:r>
            <a:r>
              <a:rPr sz="2400" spc="-10" dirty="0">
                <a:latin typeface="Verdana"/>
                <a:cs typeface="Verdana"/>
              </a:rPr>
              <a:t>java.util.*;</a:t>
            </a:r>
            <a:endParaRPr sz="2400" dirty="0">
              <a:latin typeface="Verdana"/>
              <a:cs typeface="Verdana"/>
            </a:endParaRPr>
          </a:p>
          <a:p>
            <a:pPr marL="241300">
              <a:lnSpc>
                <a:spcPct val="100000"/>
              </a:lnSpc>
              <a:spcBef>
                <a:spcPts val="615"/>
              </a:spcBef>
              <a:buClr>
                <a:srgbClr val="000000"/>
              </a:buClr>
              <a:tabLst>
                <a:tab pos="471170" algn="l"/>
              </a:tabLst>
            </a:pPr>
            <a:r>
              <a:rPr sz="2400" b="1" dirty="0">
                <a:solidFill>
                  <a:srgbClr val="006699"/>
                </a:solidFill>
                <a:latin typeface="Verdana"/>
                <a:cs typeface="Verdana"/>
              </a:rPr>
              <a:t>class</a:t>
            </a:r>
            <a:r>
              <a:rPr sz="2400" b="1" spc="-10" dirty="0">
                <a:solidFill>
                  <a:srgbClr val="006699"/>
                </a:solidFill>
                <a:latin typeface="Verdana"/>
                <a:cs typeface="Verdana"/>
              </a:rPr>
              <a:t> </a:t>
            </a:r>
            <a:r>
              <a:rPr sz="2400" spc="-10" dirty="0">
                <a:latin typeface="Verdana"/>
                <a:cs typeface="Verdana"/>
              </a:rPr>
              <a:t>TestJavaCollection1{</a:t>
            </a:r>
            <a:endParaRPr sz="2400" dirty="0">
              <a:latin typeface="Verdana"/>
              <a:cs typeface="Verdana"/>
            </a:endParaRPr>
          </a:p>
          <a:p>
            <a:pPr marL="241300">
              <a:lnSpc>
                <a:spcPct val="100000"/>
              </a:lnSpc>
              <a:spcBef>
                <a:spcPts val="625"/>
              </a:spcBef>
              <a:buClr>
                <a:srgbClr val="000000"/>
              </a:buClr>
              <a:tabLst>
                <a:tab pos="471170" algn="l"/>
              </a:tabLst>
            </a:pPr>
            <a:r>
              <a:rPr sz="2400" b="1" dirty="0">
                <a:solidFill>
                  <a:srgbClr val="006699"/>
                </a:solidFill>
                <a:latin typeface="Verdana"/>
                <a:cs typeface="Verdana"/>
              </a:rPr>
              <a:t>public</a:t>
            </a:r>
            <a:r>
              <a:rPr sz="2400" b="1" spc="-15" dirty="0">
                <a:solidFill>
                  <a:srgbClr val="006699"/>
                </a:solidFill>
                <a:latin typeface="Verdana"/>
                <a:cs typeface="Verdana"/>
              </a:rPr>
              <a:t> </a:t>
            </a:r>
            <a:r>
              <a:rPr sz="2400" b="1" dirty="0">
                <a:solidFill>
                  <a:srgbClr val="006699"/>
                </a:solidFill>
                <a:latin typeface="Verdana"/>
                <a:cs typeface="Verdana"/>
              </a:rPr>
              <a:t>static</a:t>
            </a:r>
            <a:r>
              <a:rPr sz="2400" b="1" spc="-15" dirty="0">
                <a:solidFill>
                  <a:srgbClr val="006699"/>
                </a:solidFill>
                <a:latin typeface="Verdana"/>
                <a:cs typeface="Verdana"/>
              </a:rPr>
              <a:t> </a:t>
            </a:r>
            <a:r>
              <a:rPr sz="2400" b="1" dirty="0">
                <a:solidFill>
                  <a:srgbClr val="006699"/>
                </a:solidFill>
                <a:latin typeface="Verdana"/>
                <a:cs typeface="Verdana"/>
              </a:rPr>
              <a:t>void</a:t>
            </a:r>
            <a:r>
              <a:rPr sz="2400" b="1" spc="-25" dirty="0">
                <a:solidFill>
                  <a:srgbClr val="006699"/>
                </a:solidFill>
                <a:latin typeface="Verdana"/>
                <a:cs typeface="Verdana"/>
              </a:rPr>
              <a:t> </a:t>
            </a:r>
            <a:r>
              <a:rPr sz="2400" dirty="0">
                <a:latin typeface="Verdana"/>
                <a:cs typeface="Verdana"/>
              </a:rPr>
              <a:t>main(String</a:t>
            </a:r>
            <a:r>
              <a:rPr sz="2400" spc="-30" dirty="0">
                <a:latin typeface="Verdana"/>
                <a:cs typeface="Verdana"/>
              </a:rPr>
              <a:t> </a:t>
            </a:r>
            <a:r>
              <a:rPr sz="2400" spc="-10" dirty="0">
                <a:latin typeface="Verdana"/>
                <a:cs typeface="Verdana"/>
              </a:rPr>
              <a:t>args[]){</a:t>
            </a:r>
            <a:endParaRPr sz="2400" dirty="0">
              <a:latin typeface="Verdana"/>
              <a:cs typeface="Verdana"/>
            </a:endParaRPr>
          </a:p>
          <a:p>
            <a:pPr marL="241300">
              <a:lnSpc>
                <a:spcPct val="100000"/>
              </a:lnSpc>
              <a:spcBef>
                <a:spcPts val="610"/>
              </a:spcBef>
              <a:tabLst>
                <a:tab pos="471170" algn="l"/>
              </a:tabLst>
            </a:pPr>
            <a:r>
              <a:rPr sz="2400" dirty="0">
                <a:latin typeface="Verdana"/>
                <a:cs typeface="Verdana"/>
              </a:rPr>
              <a:t>ArrayList&lt;String&gt;</a:t>
            </a:r>
            <a:r>
              <a:rPr sz="2400" spc="25" dirty="0">
                <a:latin typeface="Verdana"/>
                <a:cs typeface="Verdana"/>
              </a:rPr>
              <a:t> </a:t>
            </a:r>
            <a:r>
              <a:rPr sz="2400" dirty="0">
                <a:latin typeface="Verdana"/>
                <a:cs typeface="Verdana"/>
              </a:rPr>
              <a:t>list=</a:t>
            </a:r>
            <a:r>
              <a:rPr sz="2400" b="1" dirty="0">
                <a:solidFill>
                  <a:srgbClr val="006699"/>
                </a:solidFill>
                <a:latin typeface="Verdana"/>
                <a:cs typeface="Verdana"/>
              </a:rPr>
              <a:t>new</a:t>
            </a:r>
            <a:r>
              <a:rPr sz="2400" b="1" spc="5" dirty="0">
                <a:solidFill>
                  <a:srgbClr val="006699"/>
                </a:solidFill>
                <a:latin typeface="Verdana"/>
                <a:cs typeface="Verdana"/>
              </a:rPr>
              <a:t> </a:t>
            </a:r>
            <a:r>
              <a:rPr sz="2400" spc="-10" dirty="0">
                <a:latin typeface="Verdana"/>
                <a:cs typeface="Verdana"/>
              </a:rPr>
              <a:t>ArrayList&lt;String&gt;();</a:t>
            </a:r>
            <a:r>
              <a:rPr sz="2400" spc="-10" dirty="0">
                <a:solidFill>
                  <a:srgbClr val="008200"/>
                </a:solidFill>
                <a:latin typeface="Verdana"/>
                <a:cs typeface="Verdana"/>
              </a:rPr>
              <a:t>//Creating</a:t>
            </a:r>
            <a:r>
              <a:rPr sz="2400" spc="15" dirty="0">
                <a:solidFill>
                  <a:srgbClr val="008200"/>
                </a:solidFill>
                <a:latin typeface="Verdana"/>
                <a:cs typeface="Verdana"/>
              </a:rPr>
              <a:t> </a:t>
            </a:r>
            <a:r>
              <a:rPr sz="2400" spc="-10" dirty="0">
                <a:solidFill>
                  <a:srgbClr val="008200"/>
                </a:solidFill>
                <a:latin typeface="Verdana"/>
                <a:cs typeface="Verdana"/>
              </a:rPr>
              <a:t>arraylist</a:t>
            </a:r>
            <a:endParaRPr sz="2400" dirty="0">
              <a:latin typeface="Verdana"/>
              <a:cs typeface="Verdana"/>
            </a:endParaRPr>
          </a:p>
        </p:txBody>
      </p:sp>
    </p:spTree>
    <p:extLst>
      <p:ext uri="{BB962C8B-B14F-4D97-AF65-F5344CB8AC3E}">
        <p14:creationId xmlns:p14="http://schemas.microsoft.com/office/powerpoint/2010/main" val="289339507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67545" y="578059"/>
            <a:ext cx="8352928" cy="5124608"/>
          </a:xfrm>
          <a:prstGeom prst="rect">
            <a:avLst/>
          </a:prstGeom>
        </p:spPr>
        <p:txBody>
          <a:bodyPr vert="horz" wrap="square" lIns="0" tIns="90170" rIns="0" bIns="0" rtlCol="0">
            <a:spAutoFit/>
          </a:bodyPr>
          <a:lstStyle/>
          <a:p>
            <a:pPr marL="241300">
              <a:lnSpc>
                <a:spcPct val="100000"/>
              </a:lnSpc>
              <a:spcBef>
                <a:spcPts val="710"/>
              </a:spcBef>
              <a:tabLst>
                <a:tab pos="471170" algn="l"/>
              </a:tabLst>
            </a:pPr>
            <a:r>
              <a:rPr sz="2400" dirty="0">
                <a:latin typeface="Verdana"/>
                <a:cs typeface="Verdana"/>
              </a:rPr>
              <a:t>list.add(</a:t>
            </a:r>
            <a:r>
              <a:rPr sz="2400" dirty="0">
                <a:solidFill>
                  <a:srgbClr val="0000FF"/>
                </a:solidFill>
                <a:latin typeface="Verdana"/>
                <a:cs typeface="Verdana"/>
              </a:rPr>
              <a:t>"Ravi"</a:t>
            </a:r>
            <a:r>
              <a:rPr sz="2400" dirty="0">
                <a:latin typeface="Verdana"/>
                <a:cs typeface="Verdana"/>
              </a:rPr>
              <a:t>);</a:t>
            </a:r>
            <a:r>
              <a:rPr sz="2400" dirty="0">
                <a:solidFill>
                  <a:srgbClr val="008200"/>
                </a:solidFill>
                <a:latin typeface="Verdana"/>
                <a:cs typeface="Verdana"/>
              </a:rPr>
              <a:t>//Adding</a:t>
            </a:r>
            <a:r>
              <a:rPr sz="2400" spc="-20" dirty="0">
                <a:solidFill>
                  <a:srgbClr val="008200"/>
                </a:solidFill>
                <a:latin typeface="Verdana"/>
                <a:cs typeface="Verdana"/>
              </a:rPr>
              <a:t> </a:t>
            </a:r>
            <a:r>
              <a:rPr sz="2400" dirty="0">
                <a:solidFill>
                  <a:srgbClr val="008200"/>
                </a:solidFill>
                <a:latin typeface="Verdana"/>
                <a:cs typeface="Verdana"/>
              </a:rPr>
              <a:t>object</a:t>
            </a:r>
            <a:r>
              <a:rPr sz="2400" spc="-30" dirty="0">
                <a:solidFill>
                  <a:srgbClr val="008200"/>
                </a:solidFill>
                <a:latin typeface="Verdana"/>
                <a:cs typeface="Verdana"/>
              </a:rPr>
              <a:t> </a:t>
            </a:r>
            <a:r>
              <a:rPr sz="2400" dirty="0">
                <a:solidFill>
                  <a:srgbClr val="008200"/>
                </a:solidFill>
                <a:latin typeface="Verdana"/>
                <a:cs typeface="Verdana"/>
              </a:rPr>
              <a:t>in</a:t>
            </a:r>
            <a:r>
              <a:rPr sz="2400" spc="-35" dirty="0">
                <a:solidFill>
                  <a:srgbClr val="008200"/>
                </a:solidFill>
                <a:latin typeface="Verdana"/>
                <a:cs typeface="Verdana"/>
              </a:rPr>
              <a:t> </a:t>
            </a:r>
            <a:r>
              <a:rPr sz="2400" spc="-10" dirty="0">
                <a:solidFill>
                  <a:srgbClr val="008200"/>
                </a:solidFill>
                <a:latin typeface="Verdana"/>
                <a:cs typeface="Verdana"/>
              </a:rPr>
              <a:t>arraylist</a:t>
            </a:r>
            <a:endParaRPr sz="2400" dirty="0">
              <a:latin typeface="Verdana"/>
              <a:cs typeface="Verdana"/>
            </a:endParaRPr>
          </a:p>
          <a:p>
            <a:pPr marL="241300">
              <a:lnSpc>
                <a:spcPct val="100000"/>
              </a:lnSpc>
              <a:spcBef>
                <a:spcPts val="610"/>
              </a:spcBef>
              <a:tabLst>
                <a:tab pos="471170" algn="l"/>
              </a:tabLst>
            </a:pPr>
            <a:r>
              <a:rPr sz="2400" spc="-10" dirty="0">
                <a:latin typeface="Verdana"/>
                <a:cs typeface="Verdana"/>
              </a:rPr>
              <a:t>list.add(</a:t>
            </a:r>
            <a:r>
              <a:rPr sz="2400" spc="-10" dirty="0">
                <a:solidFill>
                  <a:srgbClr val="0000FF"/>
                </a:solidFill>
                <a:latin typeface="Verdana"/>
                <a:cs typeface="Verdana"/>
              </a:rPr>
              <a:t>"Vijay"</a:t>
            </a:r>
            <a:r>
              <a:rPr sz="2400" spc="-10" dirty="0">
                <a:latin typeface="Verdana"/>
                <a:cs typeface="Verdana"/>
              </a:rPr>
              <a:t>);</a:t>
            </a:r>
            <a:endParaRPr sz="2400" dirty="0">
              <a:latin typeface="Verdana"/>
              <a:cs typeface="Verdana"/>
            </a:endParaRPr>
          </a:p>
          <a:p>
            <a:pPr marL="241300">
              <a:lnSpc>
                <a:spcPct val="100000"/>
              </a:lnSpc>
              <a:spcBef>
                <a:spcPts val="625"/>
              </a:spcBef>
              <a:tabLst>
                <a:tab pos="471170" algn="l"/>
              </a:tabLst>
            </a:pPr>
            <a:r>
              <a:rPr sz="2400" spc="-10" dirty="0">
                <a:latin typeface="Verdana"/>
                <a:cs typeface="Verdana"/>
              </a:rPr>
              <a:t>list.add(</a:t>
            </a:r>
            <a:r>
              <a:rPr sz="2400" spc="-10" dirty="0">
                <a:solidFill>
                  <a:srgbClr val="0000FF"/>
                </a:solidFill>
                <a:latin typeface="Verdana"/>
                <a:cs typeface="Verdana"/>
              </a:rPr>
              <a:t>"Ravi"</a:t>
            </a:r>
            <a:r>
              <a:rPr sz="2400" spc="-10" dirty="0">
                <a:latin typeface="Verdana"/>
                <a:cs typeface="Verdana"/>
              </a:rPr>
              <a:t>);</a:t>
            </a:r>
            <a:endParaRPr sz="2400" dirty="0">
              <a:latin typeface="Verdana"/>
              <a:cs typeface="Verdana"/>
            </a:endParaRPr>
          </a:p>
          <a:p>
            <a:pPr marL="241300">
              <a:lnSpc>
                <a:spcPct val="100000"/>
              </a:lnSpc>
              <a:spcBef>
                <a:spcPts val="610"/>
              </a:spcBef>
              <a:tabLst>
                <a:tab pos="471170" algn="l"/>
              </a:tabLst>
            </a:pPr>
            <a:r>
              <a:rPr sz="2400" spc="-10" dirty="0">
                <a:latin typeface="Verdana"/>
                <a:cs typeface="Verdana"/>
              </a:rPr>
              <a:t>list.add(</a:t>
            </a:r>
            <a:r>
              <a:rPr sz="2400" spc="-10" dirty="0">
                <a:solidFill>
                  <a:srgbClr val="0000FF"/>
                </a:solidFill>
                <a:latin typeface="Verdana"/>
                <a:cs typeface="Verdana"/>
              </a:rPr>
              <a:t>"Ajay"</a:t>
            </a:r>
            <a:r>
              <a:rPr sz="2400" spc="-10" dirty="0">
                <a:latin typeface="Verdana"/>
                <a:cs typeface="Verdana"/>
              </a:rPr>
              <a:t>);</a:t>
            </a:r>
            <a:endParaRPr sz="2400" dirty="0">
              <a:latin typeface="Verdana"/>
              <a:cs typeface="Verdana"/>
            </a:endParaRPr>
          </a:p>
          <a:p>
            <a:pPr marL="241300">
              <a:lnSpc>
                <a:spcPct val="100000"/>
              </a:lnSpc>
              <a:spcBef>
                <a:spcPts val="615"/>
              </a:spcBef>
              <a:buClr>
                <a:srgbClr val="000000"/>
              </a:buClr>
              <a:tabLst>
                <a:tab pos="471170" algn="l"/>
              </a:tabLst>
            </a:pPr>
            <a:r>
              <a:rPr sz="2400" dirty="0">
                <a:solidFill>
                  <a:srgbClr val="008200"/>
                </a:solidFill>
                <a:latin typeface="Verdana"/>
                <a:cs typeface="Verdana"/>
              </a:rPr>
              <a:t>//Traversing</a:t>
            </a:r>
            <a:r>
              <a:rPr sz="2400" spc="-30" dirty="0">
                <a:solidFill>
                  <a:srgbClr val="008200"/>
                </a:solidFill>
                <a:latin typeface="Verdana"/>
                <a:cs typeface="Verdana"/>
              </a:rPr>
              <a:t> </a:t>
            </a:r>
            <a:r>
              <a:rPr sz="2400" dirty="0">
                <a:solidFill>
                  <a:srgbClr val="008200"/>
                </a:solidFill>
                <a:latin typeface="Verdana"/>
                <a:cs typeface="Verdana"/>
              </a:rPr>
              <a:t>list</a:t>
            </a:r>
            <a:r>
              <a:rPr sz="2400" spc="-30" dirty="0">
                <a:solidFill>
                  <a:srgbClr val="008200"/>
                </a:solidFill>
                <a:latin typeface="Verdana"/>
                <a:cs typeface="Verdana"/>
              </a:rPr>
              <a:t> </a:t>
            </a:r>
            <a:r>
              <a:rPr sz="2400" dirty="0">
                <a:solidFill>
                  <a:srgbClr val="008200"/>
                </a:solidFill>
                <a:latin typeface="Verdana"/>
                <a:cs typeface="Verdana"/>
              </a:rPr>
              <a:t>through</a:t>
            </a:r>
            <a:r>
              <a:rPr sz="2400" spc="-30" dirty="0">
                <a:solidFill>
                  <a:srgbClr val="008200"/>
                </a:solidFill>
                <a:latin typeface="Verdana"/>
                <a:cs typeface="Verdana"/>
              </a:rPr>
              <a:t> </a:t>
            </a:r>
            <a:r>
              <a:rPr sz="2400" spc="-10" dirty="0">
                <a:solidFill>
                  <a:srgbClr val="008200"/>
                </a:solidFill>
                <a:latin typeface="Verdana"/>
                <a:cs typeface="Verdana"/>
              </a:rPr>
              <a:t>Iterator</a:t>
            </a:r>
            <a:endParaRPr sz="2400" dirty="0">
              <a:latin typeface="Verdana"/>
              <a:cs typeface="Verdana"/>
            </a:endParaRPr>
          </a:p>
          <a:p>
            <a:pPr marL="238761">
              <a:lnSpc>
                <a:spcPct val="100000"/>
              </a:lnSpc>
              <a:spcBef>
                <a:spcPts val="610"/>
              </a:spcBef>
              <a:tabLst>
                <a:tab pos="469265" algn="l"/>
              </a:tabLst>
            </a:pPr>
            <a:r>
              <a:rPr sz="2400" dirty="0">
                <a:latin typeface="Verdana"/>
                <a:cs typeface="Verdana"/>
              </a:rPr>
              <a:t>Iterator</a:t>
            </a:r>
            <a:r>
              <a:rPr sz="2400" spc="-10" dirty="0">
                <a:latin typeface="Verdana"/>
                <a:cs typeface="Verdana"/>
              </a:rPr>
              <a:t> itr=list.iterator();</a:t>
            </a:r>
            <a:endParaRPr sz="2400" dirty="0">
              <a:latin typeface="Verdana"/>
              <a:cs typeface="Verdana"/>
            </a:endParaRPr>
          </a:p>
          <a:p>
            <a:pPr marL="238761">
              <a:lnSpc>
                <a:spcPct val="100000"/>
              </a:lnSpc>
              <a:spcBef>
                <a:spcPts val="625"/>
              </a:spcBef>
              <a:buClr>
                <a:srgbClr val="000000"/>
              </a:buClr>
              <a:tabLst>
                <a:tab pos="469265" algn="l"/>
              </a:tabLst>
            </a:pPr>
            <a:r>
              <a:rPr sz="2400" b="1" spc="-10" dirty="0">
                <a:solidFill>
                  <a:srgbClr val="006699"/>
                </a:solidFill>
                <a:latin typeface="Verdana"/>
                <a:cs typeface="Verdana"/>
              </a:rPr>
              <a:t>while</a:t>
            </a:r>
            <a:r>
              <a:rPr sz="2400" spc="-10" dirty="0">
                <a:latin typeface="Verdana"/>
                <a:cs typeface="Verdana"/>
              </a:rPr>
              <a:t>(itr.hasNext()){</a:t>
            </a:r>
            <a:endParaRPr sz="2400" dirty="0">
              <a:latin typeface="Verdana"/>
              <a:cs typeface="Verdana"/>
            </a:endParaRPr>
          </a:p>
          <a:p>
            <a:pPr marL="238760" marR="847725">
              <a:lnSpc>
                <a:spcPct val="148600"/>
              </a:lnSpc>
              <a:tabLst>
                <a:tab pos="469265" algn="l"/>
              </a:tabLst>
            </a:pPr>
            <a:r>
              <a:rPr sz="2400" spc="-10" dirty="0">
                <a:latin typeface="Verdana"/>
                <a:cs typeface="Verdana"/>
              </a:rPr>
              <a:t>	System.out.println(itr.next()); </a:t>
            </a:r>
            <a:r>
              <a:rPr sz="2400" spc="-20" dirty="0" smtClean="0">
                <a:latin typeface="Verdana"/>
                <a:cs typeface="Verdana"/>
              </a:rPr>
              <a:t>}</a:t>
            </a:r>
            <a:endParaRPr sz="2400" dirty="0">
              <a:latin typeface="Verdana"/>
              <a:cs typeface="Verdana"/>
            </a:endParaRPr>
          </a:p>
          <a:p>
            <a:pPr marL="241300">
              <a:lnSpc>
                <a:spcPct val="100000"/>
              </a:lnSpc>
              <a:spcBef>
                <a:spcPts val="610"/>
              </a:spcBef>
            </a:pPr>
            <a:r>
              <a:rPr sz="2400" spc="-20" dirty="0" smtClean="0">
                <a:latin typeface="Verdana"/>
                <a:cs typeface="Verdana"/>
              </a:rPr>
              <a:t>}</a:t>
            </a:r>
            <a:endParaRPr sz="2400" dirty="0">
              <a:latin typeface="Verdana"/>
              <a:cs typeface="Verdana"/>
            </a:endParaRPr>
          </a:p>
          <a:p>
            <a:pPr marL="241300">
              <a:lnSpc>
                <a:spcPct val="100000"/>
              </a:lnSpc>
              <a:spcBef>
                <a:spcPts val="630"/>
              </a:spcBef>
            </a:pPr>
            <a:r>
              <a:rPr sz="2400" spc="-20" dirty="0" smtClean="0">
                <a:latin typeface="Verdana"/>
                <a:cs typeface="Verdana"/>
              </a:rPr>
              <a:t>}</a:t>
            </a:r>
            <a:endParaRPr sz="2400" dirty="0">
              <a:latin typeface="Verdana"/>
              <a:cs typeface="Verdana"/>
            </a:endParaRPr>
          </a:p>
          <a:p>
            <a:pPr marL="12700">
              <a:lnSpc>
                <a:spcPct val="100000"/>
              </a:lnSpc>
            </a:pPr>
            <a:r>
              <a:rPr sz="2400" spc="-10" dirty="0" smtClean="0">
                <a:latin typeface="Verdana"/>
                <a:cs typeface="Verdana"/>
              </a:rPr>
              <a:t>Output</a:t>
            </a:r>
            <a:r>
              <a:rPr sz="2400" spc="-10" dirty="0">
                <a:latin typeface="Verdana"/>
                <a:cs typeface="Verdana"/>
              </a:rPr>
              <a:t>:</a:t>
            </a:r>
            <a:endParaRPr sz="2400" dirty="0">
              <a:latin typeface="Verdana"/>
              <a:cs typeface="Verdana"/>
            </a:endParaRPr>
          </a:p>
        </p:txBody>
      </p:sp>
      <p:sp>
        <p:nvSpPr>
          <p:cNvPr id="3" name="object 3"/>
          <p:cNvSpPr txBox="1"/>
          <p:nvPr/>
        </p:nvSpPr>
        <p:spPr>
          <a:xfrm>
            <a:off x="477032" y="5501731"/>
            <a:ext cx="7605669" cy="1009251"/>
          </a:xfrm>
          <a:prstGeom prst="rect">
            <a:avLst/>
          </a:prstGeom>
          <a:solidFill>
            <a:srgbClr val="1C1D1C"/>
          </a:solidFill>
        </p:spPr>
        <p:txBody>
          <a:bodyPr vert="horz" wrap="square" lIns="0" tIns="0" rIns="0" bIns="0" rtlCol="0">
            <a:spAutoFit/>
          </a:bodyPr>
          <a:lstStyle/>
          <a:p>
            <a:pPr marL="17780">
              <a:lnSpc>
                <a:spcPts val="1000"/>
              </a:lnSpc>
            </a:pPr>
            <a:r>
              <a:rPr sz="2000" spc="-20" dirty="0">
                <a:solidFill>
                  <a:srgbClr val="F8F8F8"/>
                </a:solidFill>
                <a:latin typeface="Courier New"/>
                <a:cs typeface="Courier New"/>
              </a:rPr>
              <a:t>Ravi</a:t>
            </a:r>
            <a:endParaRPr sz="2000" dirty="0">
              <a:latin typeface="Courier New"/>
              <a:cs typeface="Courier New"/>
            </a:endParaRPr>
          </a:p>
          <a:p>
            <a:pPr marL="17780" marR="5361940">
              <a:lnSpc>
                <a:spcPct val="94500"/>
              </a:lnSpc>
              <a:spcBef>
                <a:spcPts val="35"/>
              </a:spcBef>
            </a:pPr>
            <a:r>
              <a:rPr sz="2000" spc="-10" dirty="0">
                <a:solidFill>
                  <a:srgbClr val="F8F8F8"/>
                </a:solidFill>
                <a:latin typeface="Courier New"/>
                <a:cs typeface="Courier New"/>
              </a:rPr>
              <a:t>Vijay </a:t>
            </a:r>
            <a:endParaRPr lang="en-IN" sz="2000" spc="-10" dirty="0" smtClean="0">
              <a:solidFill>
                <a:srgbClr val="F8F8F8"/>
              </a:solidFill>
              <a:latin typeface="Courier New"/>
              <a:cs typeface="Courier New"/>
            </a:endParaRPr>
          </a:p>
          <a:p>
            <a:pPr marL="17780" marR="5361940">
              <a:lnSpc>
                <a:spcPct val="94500"/>
              </a:lnSpc>
              <a:spcBef>
                <a:spcPts val="35"/>
              </a:spcBef>
            </a:pPr>
            <a:r>
              <a:rPr sz="2000" spc="-20" dirty="0" smtClean="0">
                <a:solidFill>
                  <a:srgbClr val="F8F8F8"/>
                </a:solidFill>
                <a:latin typeface="Courier New"/>
                <a:cs typeface="Courier New"/>
              </a:rPr>
              <a:t>Ravi </a:t>
            </a:r>
            <a:endParaRPr lang="en-IN" sz="2000" spc="-20" dirty="0" smtClean="0">
              <a:solidFill>
                <a:srgbClr val="F8F8F8"/>
              </a:solidFill>
              <a:latin typeface="Courier New"/>
              <a:cs typeface="Courier New"/>
            </a:endParaRPr>
          </a:p>
          <a:p>
            <a:pPr marL="17780" marR="5361940">
              <a:lnSpc>
                <a:spcPct val="94500"/>
              </a:lnSpc>
              <a:spcBef>
                <a:spcPts val="35"/>
              </a:spcBef>
            </a:pPr>
            <a:r>
              <a:rPr sz="2000" spc="-20" dirty="0" smtClean="0">
                <a:solidFill>
                  <a:srgbClr val="F8F8F8"/>
                </a:solidFill>
                <a:latin typeface="Courier New"/>
                <a:cs typeface="Courier New"/>
              </a:rPr>
              <a:t>Ajay</a:t>
            </a:r>
            <a:endParaRPr sz="2000" dirty="0">
              <a:latin typeface="Courier New"/>
              <a:cs typeface="Courier New"/>
            </a:endParaRPr>
          </a:p>
        </p:txBody>
      </p:sp>
    </p:spTree>
    <p:extLst>
      <p:ext uri="{BB962C8B-B14F-4D97-AF65-F5344CB8AC3E}">
        <p14:creationId xmlns:p14="http://schemas.microsoft.com/office/powerpoint/2010/main" val="135938694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4"/>
          <p:cNvGraphicFramePr>
            <a:graphicFrameLocks noGrp="1"/>
          </p:cNvGraphicFramePr>
          <p:nvPr>
            <p:extLst>
              <p:ext uri="{D42A27DB-BD31-4B8C-83A1-F6EECF244321}">
                <p14:modId xmlns:p14="http://schemas.microsoft.com/office/powerpoint/2010/main" val="1961005370"/>
              </p:ext>
            </p:extLst>
          </p:nvPr>
        </p:nvGraphicFramePr>
        <p:xfrm>
          <a:off x="323528" y="332656"/>
          <a:ext cx="8410580" cy="5798646"/>
        </p:xfrm>
        <a:graphic>
          <a:graphicData uri="http://schemas.openxmlformats.org/drawingml/2006/table">
            <a:tbl>
              <a:tblPr firstRow="1" bandRow="1">
                <a:tableStyleId>{2D5ABB26-0587-4C30-8999-92F81FD0307C}</a:tableStyleId>
              </a:tblPr>
              <a:tblGrid>
                <a:gridCol w="812466"/>
                <a:gridCol w="2813918"/>
                <a:gridCol w="46024"/>
                <a:gridCol w="4738172"/>
              </a:tblGrid>
              <a:tr h="646605">
                <a:tc gridSpan="2">
                  <a:txBody>
                    <a:bodyPr/>
                    <a:lstStyle/>
                    <a:p>
                      <a:pPr marL="114300">
                        <a:lnSpc>
                          <a:spcPct val="100000"/>
                        </a:lnSpc>
                        <a:spcBef>
                          <a:spcPts val="905"/>
                        </a:spcBef>
                      </a:pPr>
                      <a:r>
                        <a:rPr sz="2000" b="1" spc="-10" dirty="0">
                          <a:latin typeface="Calibri"/>
                          <a:cs typeface="Calibri"/>
                        </a:rPr>
                        <a:t>Method</a:t>
                      </a:r>
                      <a:endParaRPr sz="2000" dirty="0">
                        <a:latin typeface="Calibri"/>
                        <a:cs typeface="Calibri"/>
                      </a:endParaRPr>
                    </a:p>
                  </a:txBody>
                  <a:tcPr marL="0" marR="0" marT="73711" marB="0">
                    <a:lnL w="9525">
                      <a:solidFill>
                        <a:srgbClr val="C6CCBD"/>
                      </a:solidFill>
                      <a:prstDash val="solid"/>
                    </a:lnL>
                    <a:solidFill>
                      <a:srgbClr val="C6CCBD"/>
                    </a:solidFill>
                  </a:tcPr>
                </a:tc>
                <a:tc hMerge="1">
                  <a:txBody>
                    <a:bodyPr/>
                    <a:lstStyle/>
                    <a:p>
                      <a:endParaRPr/>
                    </a:p>
                  </a:txBody>
                  <a:tcPr marL="0" marR="0" marT="0" marB="0"/>
                </a:tc>
                <a:tc>
                  <a:txBody>
                    <a:bodyPr/>
                    <a:lstStyle/>
                    <a:p>
                      <a:endParaRPr lang="en-IN" sz="2000"/>
                    </a:p>
                  </a:txBody>
                  <a:tcPr marL="0" marR="0" marT="0" marB="0">
                    <a:solidFill>
                      <a:srgbClr val="C6CCBD"/>
                    </a:solidFill>
                  </a:tcPr>
                </a:tc>
                <a:tc>
                  <a:txBody>
                    <a:bodyPr/>
                    <a:lstStyle/>
                    <a:p>
                      <a:pPr marL="114300">
                        <a:lnSpc>
                          <a:spcPct val="100000"/>
                        </a:lnSpc>
                        <a:spcBef>
                          <a:spcPts val="905"/>
                        </a:spcBef>
                      </a:pPr>
                      <a:r>
                        <a:rPr sz="2000" b="1" spc="-10" dirty="0">
                          <a:latin typeface="Calibri"/>
                          <a:cs typeface="Calibri"/>
                        </a:rPr>
                        <a:t>Description</a:t>
                      </a:r>
                      <a:endParaRPr sz="2000" dirty="0">
                        <a:latin typeface="Calibri"/>
                        <a:cs typeface="Calibri"/>
                      </a:endParaRPr>
                    </a:p>
                  </a:txBody>
                  <a:tcPr marL="0" marR="0" marT="73711" marB="0">
                    <a:lnR w="9525">
                      <a:solidFill>
                        <a:srgbClr val="C6CCBD"/>
                      </a:solidFill>
                      <a:prstDash val="solid"/>
                    </a:lnR>
                    <a:solidFill>
                      <a:srgbClr val="C6CCBD"/>
                    </a:solidFill>
                  </a:tcPr>
                </a:tc>
              </a:tr>
              <a:tr h="838703">
                <a:tc gridSpan="3">
                  <a:txBody>
                    <a:bodyPr/>
                    <a:lstStyle/>
                    <a:p>
                      <a:pPr marL="76200">
                        <a:lnSpc>
                          <a:spcPct val="100000"/>
                        </a:lnSpc>
                        <a:spcBef>
                          <a:spcPts val="1205"/>
                        </a:spcBef>
                      </a:pPr>
                      <a:r>
                        <a:rPr sz="2000" dirty="0">
                          <a:latin typeface="Verdana"/>
                          <a:cs typeface="Verdana"/>
                        </a:rPr>
                        <a:t>void</a:t>
                      </a:r>
                      <a:r>
                        <a:rPr sz="2000" spc="-15" dirty="0">
                          <a:latin typeface="Verdana"/>
                          <a:cs typeface="Verdana"/>
                        </a:rPr>
                        <a:t> </a:t>
                      </a:r>
                      <a:r>
                        <a:rPr sz="2000" u="sng" dirty="0">
                          <a:solidFill>
                            <a:srgbClr val="008000"/>
                          </a:solidFill>
                          <a:uFill>
                            <a:solidFill>
                              <a:srgbClr val="008000"/>
                            </a:solidFill>
                          </a:uFill>
                          <a:latin typeface="Verdana"/>
                          <a:cs typeface="Verdana"/>
                        </a:rPr>
                        <a:t>add</a:t>
                      </a:r>
                      <a:r>
                        <a:rPr sz="2000" u="none" dirty="0">
                          <a:latin typeface="Verdana"/>
                          <a:cs typeface="Verdana"/>
                        </a:rPr>
                        <a:t>(int</a:t>
                      </a:r>
                      <a:r>
                        <a:rPr sz="2000" u="none" spc="-10" dirty="0">
                          <a:latin typeface="Verdana"/>
                          <a:cs typeface="Verdana"/>
                        </a:rPr>
                        <a:t> </a:t>
                      </a:r>
                      <a:r>
                        <a:rPr sz="2000" u="none" dirty="0">
                          <a:latin typeface="Verdana"/>
                          <a:cs typeface="Verdana"/>
                        </a:rPr>
                        <a:t>index,</a:t>
                      </a:r>
                      <a:r>
                        <a:rPr sz="2000" u="none" spc="-25" dirty="0">
                          <a:latin typeface="Verdana"/>
                          <a:cs typeface="Verdana"/>
                        </a:rPr>
                        <a:t> </a:t>
                      </a:r>
                      <a:r>
                        <a:rPr sz="2000" u="none" dirty="0">
                          <a:latin typeface="Verdana"/>
                          <a:cs typeface="Verdana"/>
                        </a:rPr>
                        <a:t>E</a:t>
                      </a:r>
                      <a:r>
                        <a:rPr sz="2000" u="none" spc="-10" dirty="0">
                          <a:latin typeface="Verdana"/>
                          <a:cs typeface="Verdana"/>
                        </a:rPr>
                        <a:t> element)</a:t>
                      </a:r>
                      <a:endParaRPr sz="2000" dirty="0">
                        <a:latin typeface="Verdana"/>
                        <a:cs typeface="Verdana"/>
                      </a:endParaRPr>
                    </a:p>
                  </a:txBody>
                  <a:tcPr marL="0" marR="0" marT="98146" marB="0">
                    <a:lnL w="9525">
                      <a:solidFill>
                        <a:srgbClr val="C6CCBD"/>
                      </a:solidFill>
                      <a:prstDash val="solid"/>
                    </a:lnL>
                    <a:lnR w="9525">
                      <a:solidFill>
                        <a:srgbClr val="C6CCBD"/>
                      </a:solidFill>
                      <a:prstDash val="solid"/>
                    </a:lnR>
                    <a:lnB w="9525">
                      <a:solidFill>
                        <a:srgbClr val="C6CCBD"/>
                      </a:solidFill>
                      <a:prstDash val="solid"/>
                    </a:lnB>
                  </a:tcPr>
                </a:tc>
                <a:tc hMerge="1">
                  <a:txBody>
                    <a:bodyPr/>
                    <a:lstStyle/>
                    <a:p>
                      <a:endParaRPr/>
                    </a:p>
                  </a:txBody>
                  <a:tcPr marL="0" marR="0" marT="0" marB="0"/>
                </a:tc>
                <a:tc hMerge="1">
                  <a:txBody>
                    <a:bodyPr/>
                    <a:lstStyle/>
                    <a:p>
                      <a:endParaRPr lang="en-IN"/>
                    </a:p>
                  </a:txBody>
                  <a:tcPr/>
                </a:tc>
                <a:tc>
                  <a:txBody>
                    <a:bodyPr/>
                    <a:lstStyle/>
                    <a:p>
                      <a:pPr marL="76200" marR="424815">
                        <a:lnSpc>
                          <a:spcPct val="148700"/>
                        </a:lnSpc>
                        <a:spcBef>
                          <a:spcPts val="590"/>
                        </a:spcBef>
                      </a:pPr>
                      <a:r>
                        <a:rPr sz="2000" dirty="0">
                          <a:latin typeface="Verdana"/>
                          <a:cs typeface="Verdana"/>
                        </a:rPr>
                        <a:t>It</a:t>
                      </a:r>
                      <a:r>
                        <a:rPr sz="2000" spc="-15" dirty="0">
                          <a:latin typeface="Verdana"/>
                          <a:cs typeface="Verdana"/>
                        </a:rPr>
                        <a:t> </a:t>
                      </a:r>
                      <a:r>
                        <a:rPr sz="2000" dirty="0">
                          <a:latin typeface="Verdana"/>
                          <a:cs typeface="Verdana"/>
                        </a:rPr>
                        <a:t>is</a:t>
                      </a:r>
                      <a:r>
                        <a:rPr sz="2000" spc="-20" dirty="0">
                          <a:latin typeface="Verdana"/>
                          <a:cs typeface="Verdana"/>
                        </a:rPr>
                        <a:t> </a:t>
                      </a:r>
                      <a:r>
                        <a:rPr sz="2000" dirty="0">
                          <a:latin typeface="Verdana"/>
                          <a:cs typeface="Verdana"/>
                        </a:rPr>
                        <a:t>used</a:t>
                      </a:r>
                      <a:r>
                        <a:rPr sz="2000" spc="-25" dirty="0">
                          <a:latin typeface="Verdana"/>
                          <a:cs typeface="Verdana"/>
                        </a:rPr>
                        <a:t> </a:t>
                      </a:r>
                      <a:r>
                        <a:rPr sz="2000" dirty="0">
                          <a:latin typeface="Verdana"/>
                          <a:cs typeface="Verdana"/>
                        </a:rPr>
                        <a:t>to</a:t>
                      </a:r>
                      <a:r>
                        <a:rPr sz="2000" spc="-15" dirty="0">
                          <a:latin typeface="Verdana"/>
                          <a:cs typeface="Verdana"/>
                        </a:rPr>
                        <a:t> </a:t>
                      </a:r>
                      <a:r>
                        <a:rPr sz="2000" dirty="0">
                          <a:latin typeface="Verdana"/>
                          <a:cs typeface="Verdana"/>
                        </a:rPr>
                        <a:t>insert</a:t>
                      </a:r>
                      <a:r>
                        <a:rPr sz="2000" spc="-20" dirty="0">
                          <a:latin typeface="Verdana"/>
                          <a:cs typeface="Verdana"/>
                        </a:rPr>
                        <a:t> </a:t>
                      </a:r>
                      <a:r>
                        <a:rPr sz="2000" dirty="0">
                          <a:latin typeface="Verdana"/>
                          <a:cs typeface="Verdana"/>
                        </a:rPr>
                        <a:t>the</a:t>
                      </a:r>
                      <a:r>
                        <a:rPr sz="2000" spc="-30" dirty="0">
                          <a:latin typeface="Verdana"/>
                          <a:cs typeface="Verdana"/>
                        </a:rPr>
                        <a:t> </a:t>
                      </a:r>
                      <a:r>
                        <a:rPr sz="2000" dirty="0">
                          <a:latin typeface="Verdana"/>
                          <a:cs typeface="Verdana"/>
                        </a:rPr>
                        <a:t>specified</a:t>
                      </a:r>
                      <a:r>
                        <a:rPr sz="2000" spc="-10" dirty="0">
                          <a:latin typeface="Verdana"/>
                          <a:cs typeface="Verdana"/>
                        </a:rPr>
                        <a:t> </a:t>
                      </a:r>
                      <a:r>
                        <a:rPr sz="2000" dirty="0">
                          <a:latin typeface="Verdana"/>
                          <a:cs typeface="Verdana"/>
                        </a:rPr>
                        <a:t>element</a:t>
                      </a:r>
                      <a:r>
                        <a:rPr sz="2000" spc="-10" dirty="0">
                          <a:latin typeface="Verdana"/>
                          <a:cs typeface="Verdana"/>
                        </a:rPr>
                        <a:t> </a:t>
                      </a:r>
                      <a:r>
                        <a:rPr sz="2000" dirty="0">
                          <a:latin typeface="Verdana"/>
                          <a:cs typeface="Verdana"/>
                        </a:rPr>
                        <a:t>at</a:t>
                      </a:r>
                      <a:r>
                        <a:rPr sz="2000" spc="-20" dirty="0">
                          <a:latin typeface="Verdana"/>
                          <a:cs typeface="Verdana"/>
                        </a:rPr>
                        <a:t> </a:t>
                      </a:r>
                      <a:r>
                        <a:rPr sz="2000" spc="-25" dirty="0">
                          <a:latin typeface="Verdana"/>
                          <a:cs typeface="Verdana"/>
                        </a:rPr>
                        <a:t>the </a:t>
                      </a:r>
                      <a:r>
                        <a:rPr sz="2000" dirty="0">
                          <a:latin typeface="Verdana"/>
                          <a:cs typeface="Verdana"/>
                        </a:rPr>
                        <a:t>specified</a:t>
                      </a:r>
                      <a:r>
                        <a:rPr sz="2000" spc="-20" dirty="0">
                          <a:latin typeface="Verdana"/>
                          <a:cs typeface="Verdana"/>
                        </a:rPr>
                        <a:t> </a:t>
                      </a:r>
                      <a:r>
                        <a:rPr sz="2000" dirty="0">
                          <a:latin typeface="Verdana"/>
                          <a:cs typeface="Verdana"/>
                        </a:rPr>
                        <a:t>position</a:t>
                      </a:r>
                      <a:r>
                        <a:rPr sz="2000" spc="-20" dirty="0">
                          <a:latin typeface="Verdana"/>
                          <a:cs typeface="Verdana"/>
                        </a:rPr>
                        <a:t> </a:t>
                      </a:r>
                      <a:r>
                        <a:rPr sz="2000" dirty="0">
                          <a:latin typeface="Verdana"/>
                          <a:cs typeface="Verdana"/>
                        </a:rPr>
                        <a:t>in</a:t>
                      </a:r>
                      <a:r>
                        <a:rPr sz="2000" spc="-20" dirty="0">
                          <a:latin typeface="Verdana"/>
                          <a:cs typeface="Verdana"/>
                        </a:rPr>
                        <a:t> </a:t>
                      </a:r>
                      <a:r>
                        <a:rPr sz="2000" dirty="0">
                          <a:latin typeface="Verdana"/>
                          <a:cs typeface="Verdana"/>
                        </a:rPr>
                        <a:t>a</a:t>
                      </a:r>
                      <a:r>
                        <a:rPr sz="2000" spc="-30" dirty="0">
                          <a:latin typeface="Verdana"/>
                          <a:cs typeface="Verdana"/>
                        </a:rPr>
                        <a:t> </a:t>
                      </a:r>
                      <a:r>
                        <a:rPr sz="2000" spc="-10" dirty="0">
                          <a:latin typeface="Verdana"/>
                          <a:cs typeface="Verdana"/>
                        </a:rPr>
                        <a:t>list.</a:t>
                      </a:r>
                      <a:endParaRPr sz="2000">
                        <a:latin typeface="Verdana"/>
                        <a:cs typeface="Verdana"/>
                      </a:endParaRPr>
                    </a:p>
                  </a:txBody>
                  <a:tcPr marL="0" marR="0" marT="48055" marB="0">
                    <a:lnL w="9525">
                      <a:solidFill>
                        <a:srgbClr val="C6CCBD"/>
                      </a:solidFill>
                      <a:prstDash val="solid"/>
                    </a:lnL>
                    <a:lnR w="9525">
                      <a:solidFill>
                        <a:srgbClr val="C6CCBD"/>
                      </a:solidFill>
                      <a:prstDash val="solid"/>
                    </a:lnR>
                    <a:lnB w="9525">
                      <a:solidFill>
                        <a:srgbClr val="C6CCBD"/>
                      </a:solidFill>
                      <a:prstDash val="solid"/>
                    </a:lnB>
                  </a:tcPr>
                </a:tc>
              </a:tr>
              <a:tr h="895212">
                <a:tc>
                  <a:txBody>
                    <a:bodyPr/>
                    <a:lstStyle/>
                    <a:p>
                      <a:pPr>
                        <a:lnSpc>
                          <a:spcPct val="100000"/>
                        </a:lnSpc>
                        <a:spcBef>
                          <a:spcPts val="30"/>
                        </a:spcBef>
                      </a:pPr>
                      <a:endParaRPr sz="2000" dirty="0">
                        <a:latin typeface="Times New Roman"/>
                        <a:cs typeface="Times New Roman"/>
                      </a:endParaRPr>
                    </a:p>
                    <a:p>
                      <a:pPr marL="76200">
                        <a:lnSpc>
                          <a:spcPct val="100000"/>
                        </a:lnSpc>
                        <a:spcBef>
                          <a:spcPts val="5"/>
                        </a:spcBef>
                      </a:pPr>
                      <a:r>
                        <a:rPr sz="2000" spc="-10" dirty="0" err="1" smtClean="0">
                          <a:latin typeface="Verdana"/>
                          <a:cs typeface="Verdana"/>
                        </a:rPr>
                        <a:t>boole</a:t>
                      </a:r>
                      <a:r>
                        <a:rPr lang="en-IN" sz="2000" spc="-10" dirty="0" smtClean="0">
                          <a:latin typeface="Verdana"/>
                          <a:cs typeface="Verdana"/>
                        </a:rPr>
                        <a:t>an</a:t>
                      </a:r>
                      <a:endParaRPr sz="2000" dirty="0">
                        <a:latin typeface="Verdana"/>
                        <a:cs typeface="Verdana"/>
                      </a:endParaRPr>
                    </a:p>
                  </a:txBody>
                  <a:tcPr marL="0" marR="0" marT="2443" marB="0">
                    <a:lnL w="9525">
                      <a:solidFill>
                        <a:srgbClr val="C6CCBD"/>
                      </a:solidFill>
                      <a:prstDash val="solid"/>
                    </a:lnL>
                    <a:lnT w="9525">
                      <a:solidFill>
                        <a:srgbClr val="C6CCBD"/>
                      </a:solidFill>
                      <a:prstDash val="solid"/>
                    </a:lnT>
                    <a:lnB w="9525">
                      <a:solidFill>
                        <a:srgbClr val="C6CCBD"/>
                      </a:solidFill>
                      <a:prstDash val="solid"/>
                    </a:lnB>
                    <a:solidFill>
                      <a:srgbClr val="EEF0EB"/>
                    </a:solidFill>
                  </a:tcPr>
                </a:tc>
                <a:tc gridSpan="2">
                  <a:txBody>
                    <a:bodyPr/>
                    <a:lstStyle/>
                    <a:p>
                      <a:pPr>
                        <a:lnSpc>
                          <a:spcPct val="100000"/>
                        </a:lnSpc>
                        <a:spcBef>
                          <a:spcPts val="30"/>
                        </a:spcBef>
                      </a:pPr>
                      <a:endParaRPr sz="2000" dirty="0">
                        <a:latin typeface="Times New Roman"/>
                        <a:cs typeface="Times New Roman"/>
                      </a:endParaRPr>
                    </a:p>
                    <a:p>
                      <a:pPr marL="22860">
                        <a:lnSpc>
                          <a:spcPct val="100000"/>
                        </a:lnSpc>
                        <a:spcBef>
                          <a:spcPts val="5"/>
                        </a:spcBef>
                      </a:pPr>
                      <a:r>
                        <a:rPr sz="2000" u="sng" dirty="0">
                          <a:solidFill>
                            <a:srgbClr val="008000"/>
                          </a:solidFill>
                          <a:uFill>
                            <a:solidFill>
                              <a:srgbClr val="008000"/>
                            </a:solidFill>
                          </a:uFill>
                          <a:latin typeface="Verdana"/>
                          <a:cs typeface="Verdana"/>
                        </a:rPr>
                        <a:t>add</a:t>
                      </a:r>
                      <a:r>
                        <a:rPr sz="2000" u="none" dirty="0">
                          <a:latin typeface="Verdana"/>
                          <a:cs typeface="Verdana"/>
                        </a:rPr>
                        <a:t>(E</a:t>
                      </a:r>
                      <a:r>
                        <a:rPr sz="2000" u="none" spc="-5" dirty="0">
                          <a:latin typeface="Verdana"/>
                          <a:cs typeface="Verdana"/>
                        </a:rPr>
                        <a:t> </a:t>
                      </a:r>
                      <a:r>
                        <a:rPr sz="2000" u="none" spc="-25" dirty="0">
                          <a:latin typeface="Verdana"/>
                          <a:cs typeface="Verdana"/>
                        </a:rPr>
                        <a:t>e)</a:t>
                      </a:r>
                      <a:endParaRPr sz="2000" dirty="0">
                        <a:latin typeface="Verdana"/>
                        <a:cs typeface="Verdana"/>
                      </a:endParaRPr>
                    </a:p>
                  </a:txBody>
                  <a:tcPr marL="0" marR="0" marT="2443" marB="0">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c hMerge="1">
                  <a:txBody>
                    <a:bodyPr/>
                    <a:lstStyle/>
                    <a:p>
                      <a:endParaRPr lang="en-IN"/>
                    </a:p>
                  </a:txBody>
                  <a:tcPr/>
                </a:tc>
                <a:tc>
                  <a:txBody>
                    <a:bodyPr/>
                    <a:lstStyle/>
                    <a:p>
                      <a:pPr marL="76200" marR="309880">
                        <a:lnSpc>
                          <a:spcPct val="149500"/>
                        </a:lnSpc>
                        <a:spcBef>
                          <a:spcPts val="615"/>
                        </a:spcBef>
                      </a:pPr>
                      <a:r>
                        <a:rPr sz="2000" dirty="0">
                          <a:latin typeface="Verdana"/>
                          <a:cs typeface="Verdana"/>
                        </a:rPr>
                        <a:t>It</a:t>
                      </a:r>
                      <a:r>
                        <a:rPr sz="2000" spc="-15" dirty="0">
                          <a:latin typeface="Verdana"/>
                          <a:cs typeface="Verdana"/>
                        </a:rPr>
                        <a:t> </a:t>
                      </a:r>
                      <a:r>
                        <a:rPr sz="2000" dirty="0">
                          <a:latin typeface="Verdana"/>
                          <a:cs typeface="Verdana"/>
                        </a:rPr>
                        <a:t>is</a:t>
                      </a:r>
                      <a:r>
                        <a:rPr sz="2000" spc="-20" dirty="0">
                          <a:latin typeface="Verdana"/>
                          <a:cs typeface="Verdana"/>
                        </a:rPr>
                        <a:t> </a:t>
                      </a:r>
                      <a:r>
                        <a:rPr sz="2000" dirty="0">
                          <a:latin typeface="Verdana"/>
                          <a:cs typeface="Verdana"/>
                        </a:rPr>
                        <a:t>used</a:t>
                      </a:r>
                      <a:r>
                        <a:rPr sz="2000" spc="-20" dirty="0">
                          <a:latin typeface="Verdana"/>
                          <a:cs typeface="Verdana"/>
                        </a:rPr>
                        <a:t> </a:t>
                      </a:r>
                      <a:r>
                        <a:rPr sz="2000" dirty="0">
                          <a:latin typeface="Verdana"/>
                          <a:cs typeface="Verdana"/>
                        </a:rPr>
                        <a:t>to</a:t>
                      </a:r>
                      <a:r>
                        <a:rPr sz="2000" spc="-15" dirty="0">
                          <a:latin typeface="Verdana"/>
                          <a:cs typeface="Verdana"/>
                        </a:rPr>
                        <a:t> </a:t>
                      </a:r>
                      <a:r>
                        <a:rPr sz="2000" dirty="0">
                          <a:latin typeface="Verdana"/>
                          <a:cs typeface="Verdana"/>
                        </a:rPr>
                        <a:t>append</a:t>
                      </a:r>
                      <a:r>
                        <a:rPr sz="2000" spc="-20" dirty="0">
                          <a:latin typeface="Verdana"/>
                          <a:cs typeface="Verdana"/>
                        </a:rPr>
                        <a:t> </a:t>
                      </a:r>
                      <a:r>
                        <a:rPr sz="2000" dirty="0">
                          <a:latin typeface="Verdana"/>
                          <a:cs typeface="Verdana"/>
                        </a:rPr>
                        <a:t>the</a:t>
                      </a:r>
                      <a:r>
                        <a:rPr sz="2000" spc="-15" dirty="0">
                          <a:latin typeface="Verdana"/>
                          <a:cs typeface="Verdana"/>
                        </a:rPr>
                        <a:t> </a:t>
                      </a:r>
                      <a:r>
                        <a:rPr sz="2000" dirty="0">
                          <a:latin typeface="Verdana"/>
                          <a:cs typeface="Verdana"/>
                        </a:rPr>
                        <a:t>specified</a:t>
                      </a:r>
                      <a:r>
                        <a:rPr sz="2000" spc="-10" dirty="0">
                          <a:latin typeface="Verdana"/>
                          <a:cs typeface="Verdana"/>
                        </a:rPr>
                        <a:t> </a:t>
                      </a:r>
                      <a:r>
                        <a:rPr sz="2000" dirty="0">
                          <a:latin typeface="Verdana"/>
                          <a:cs typeface="Verdana"/>
                        </a:rPr>
                        <a:t>element</a:t>
                      </a:r>
                      <a:r>
                        <a:rPr sz="2000" spc="-10" dirty="0">
                          <a:latin typeface="Verdana"/>
                          <a:cs typeface="Verdana"/>
                        </a:rPr>
                        <a:t> </a:t>
                      </a:r>
                      <a:r>
                        <a:rPr sz="2000" dirty="0">
                          <a:latin typeface="Verdana"/>
                          <a:cs typeface="Verdana"/>
                        </a:rPr>
                        <a:t>at</a:t>
                      </a:r>
                      <a:r>
                        <a:rPr sz="2000" spc="-20" dirty="0">
                          <a:latin typeface="Verdana"/>
                          <a:cs typeface="Verdana"/>
                        </a:rPr>
                        <a:t> </a:t>
                      </a:r>
                      <a:r>
                        <a:rPr sz="2000" spc="-25" dirty="0">
                          <a:latin typeface="Verdana"/>
                          <a:cs typeface="Verdana"/>
                        </a:rPr>
                        <a:t>the </a:t>
                      </a:r>
                      <a:r>
                        <a:rPr sz="2000" dirty="0">
                          <a:latin typeface="Verdana"/>
                          <a:cs typeface="Verdana"/>
                        </a:rPr>
                        <a:t>end</a:t>
                      </a:r>
                      <a:r>
                        <a:rPr sz="2000" spc="-5" dirty="0">
                          <a:latin typeface="Verdana"/>
                          <a:cs typeface="Verdana"/>
                        </a:rPr>
                        <a:t> </a:t>
                      </a:r>
                      <a:r>
                        <a:rPr sz="2000" dirty="0">
                          <a:latin typeface="Verdana"/>
                          <a:cs typeface="Verdana"/>
                        </a:rPr>
                        <a:t>of</a:t>
                      </a:r>
                      <a:r>
                        <a:rPr sz="2000" spc="-15" dirty="0">
                          <a:latin typeface="Verdana"/>
                          <a:cs typeface="Verdana"/>
                        </a:rPr>
                        <a:t> </a:t>
                      </a:r>
                      <a:r>
                        <a:rPr sz="2000" dirty="0">
                          <a:latin typeface="Verdana"/>
                          <a:cs typeface="Verdana"/>
                        </a:rPr>
                        <a:t>a </a:t>
                      </a:r>
                      <a:r>
                        <a:rPr sz="2000" spc="-10" dirty="0">
                          <a:latin typeface="Verdana"/>
                          <a:cs typeface="Verdana"/>
                        </a:rPr>
                        <a:t>list.</a:t>
                      </a:r>
                      <a:endParaRPr sz="2000">
                        <a:latin typeface="Verdana"/>
                        <a:cs typeface="Verdana"/>
                      </a:endParaRPr>
                    </a:p>
                  </a:txBody>
                  <a:tcPr marL="0" marR="0" marT="50091"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r>
              <a:tr h="1388174">
                <a:tc gridSpan="3">
                  <a:txBody>
                    <a:bodyPr/>
                    <a:lstStyle/>
                    <a:p>
                      <a:pPr marL="76200" marR="280670">
                        <a:lnSpc>
                          <a:spcPct val="148600"/>
                        </a:lnSpc>
                        <a:spcBef>
                          <a:spcPts val="640"/>
                        </a:spcBef>
                      </a:pPr>
                      <a:r>
                        <a:rPr sz="2000" dirty="0">
                          <a:latin typeface="Verdana"/>
                          <a:cs typeface="Verdana"/>
                        </a:rPr>
                        <a:t>boolean</a:t>
                      </a:r>
                      <a:r>
                        <a:rPr sz="2000" spc="-45" dirty="0">
                          <a:latin typeface="Verdana"/>
                          <a:cs typeface="Verdana"/>
                        </a:rPr>
                        <a:t> </a:t>
                      </a:r>
                      <a:r>
                        <a:rPr sz="2000" u="sng" dirty="0">
                          <a:solidFill>
                            <a:srgbClr val="008000"/>
                          </a:solidFill>
                          <a:uFill>
                            <a:solidFill>
                              <a:srgbClr val="008000"/>
                            </a:solidFill>
                          </a:uFill>
                          <a:latin typeface="Verdana"/>
                          <a:cs typeface="Verdana"/>
                        </a:rPr>
                        <a:t>addAll</a:t>
                      </a:r>
                      <a:r>
                        <a:rPr sz="2000" u="none" dirty="0">
                          <a:latin typeface="Verdana"/>
                          <a:cs typeface="Verdana"/>
                        </a:rPr>
                        <a:t>(Collection&lt;?</a:t>
                      </a:r>
                      <a:r>
                        <a:rPr sz="2000" u="none" spc="-30" dirty="0">
                          <a:latin typeface="Verdana"/>
                          <a:cs typeface="Verdana"/>
                        </a:rPr>
                        <a:t> </a:t>
                      </a:r>
                      <a:r>
                        <a:rPr sz="2000" u="none" spc="-10" dirty="0">
                          <a:latin typeface="Verdana"/>
                          <a:cs typeface="Verdana"/>
                        </a:rPr>
                        <a:t>extends </a:t>
                      </a:r>
                      <a:r>
                        <a:rPr sz="2000" u="none" dirty="0">
                          <a:latin typeface="Verdana"/>
                          <a:cs typeface="Verdana"/>
                        </a:rPr>
                        <a:t>E&gt;</a:t>
                      </a:r>
                      <a:r>
                        <a:rPr sz="2000" u="none" spc="-10" dirty="0">
                          <a:latin typeface="Verdana"/>
                          <a:cs typeface="Verdana"/>
                        </a:rPr>
                        <a:t> </a:t>
                      </a:r>
                      <a:r>
                        <a:rPr sz="2000" u="none" spc="-35" dirty="0">
                          <a:latin typeface="Verdana"/>
                          <a:cs typeface="Verdana"/>
                        </a:rPr>
                        <a:t>c)</a:t>
                      </a:r>
                      <a:endParaRPr sz="2000" dirty="0">
                        <a:latin typeface="Verdana"/>
                        <a:cs typeface="Verdana"/>
                      </a:endParaRPr>
                    </a:p>
                  </a:txBody>
                  <a:tcPr marL="0" marR="0" marT="52127"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c hMerge="1">
                  <a:txBody>
                    <a:bodyPr/>
                    <a:lstStyle/>
                    <a:p>
                      <a:endParaRPr/>
                    </a:p>
                  </a:txBody>
                  <a:tcPr marL="0" marR="0" marT="0" marB="0"/>
                </a:tc>
                <a:tc hMerge="1">
                  <a:txBody>
                    <a:bodyPr/>
                    <a:lstStyle/>
                    <a:p>
                      <a:endParaRPr lang="en-IN"/>
                    </a:p>
                  </a:txBody>
                  <a:tcPr/>
                </a:tc>
                <a:tc>
                  <a:txBody>
                    <a:bodyPr/>
                    <a:lstStyle/>
                    <a:p>
                      <a:pPr marL="76200" marR="401320">
                        <a:lnSpc>
                          <a:spcPct val="148600"/>
                        </a:lnSpc>
                        <a:spcBef>
                          <a:spcPts val="640"/>
                        </a:spcBef>
                      </a:pPr>
                      <a:r>
                        <a:rPr sz="2000" dirty="0">
                          <a:latin typeface="Verdana"/>
                          <a:cs typeface="Verdana"/>
                        </a:rPr>
                        <a:t>It</a:t>
                      </a:r>
                      <a:r>
                        <a:rPr sz="2000" spc="-10" dirty="0">
                          <a:latin typeface="Verdana"/>
                          <a:cs typeface="Verdana"/>
                        </a:rPr>
                        <a:t> </a:t>
                      </a:r>
                      <a:r>
                        <a:rPr sz="2000" dirty="0">
                          <a:latin typeface="Verdana"/>
                          <a:cs typeface="Verdana"/>
                        </a:rPr>
                        <a:t>is</a:t>
                      </a:r>
                      <a:r>
                        <a:rPr sz="2000" spc="-20" dirty="0">
                          <a:latin typeface="Verdana"/>
                          <a:cs typeface="Verdana"/>
                        </a:rPr>
                        <a:t> </a:t>
                      </a:r>
                      <a:r>
                        <a:rPr sz="2000" dirty="0">
                          <a:latin typeface="Verdana"/>
                          <a:cs typeface="Verdana"/>
                        </a:rPr>
                        <a:t>used</a:t>
                      </a:r>
                      <a:r>
                        <a:rPr sz="2000" spc="-15" dirty="0">
                          <a:latin typeface="Verdana"/>
                          <a:cs typeface="Verdana"/>
                        </a:rPr>
                        <a:t> </a:t>
                      </a:r>
                      <a:r>
                        <a:rPr sz="2000" dirty="0">
                          <a:latin typeface="Verdana"/>
                          <a:cs typeface="Verdana"/>
                        </a:rPr>
                        <a:t>to</a:t>
                      </a:r>
                      <a:r>
                        <a:rPr sz="2000" spc="-15" dirty="0">
                          <a:latin typeface="Verdana"/>
                          <a:cs typeface="Verdana"/>
                        </a:rPr>
                        <a:t> </a:t>
                      </a:r>
                      <a:r>
                        <a:rPr sz="2000" dirty="0">
                          <a:latin typeface="Verdana"/>
                          <a:cs typeface="Verdana"/>
                        </a:rPr>
                        <a:t>append</a:t>
                      </a:r>
                      <a:r>
                        <a:rPr sz="2000" spc="-20" dirty="0">
                          <a:latin typeface="Verdana"/>
                          <a:cs typeface="Verdana"/>
                        </a:rPr>
                        <a:t> </a:t>
                      </a:r>
                      <a:r>
                        <a:rPr sz="2000" dirty="0">
                          <a:latin typeface="Verdana"/>
                          <a:cs typeface="Verdana"/>
                        </a:rPr>
                        <a:t>all</a:t>
                      </a:r>
                      <a:r>
                        <a:rPr sz="2000" spc="-15" dirty="0">
                          <a:latin typeface="Verdana"/>
                          <a:cs typeface="Verdana"/>
                        </a:rPr>
                        <a:t> </a:t>
                      </a:r>
                      <a:r>
                        <a:rPr sz="2000" dirty="0">
                          <a:latin typeface="Verdana"/>
                          <a:cs typeface="Verdana"/>
                        </a:rPr>
                        <a:t>of</a:t>
                      </a:r>
                      <a:r>
                        <a:rPr sz="2000" spc="-10" dirty="0">
                          <a:latin typeface="Verdana"/>
                          <a:cs typeface="Verdana"/>
                        </a:rPr>
                        <a:t> </a:t>
                      </a:r>
                      <a:r>
                        <a:rPr sz="2000" dirty="0">
                          <a:latin typeface="Verdana"/>
                          <a:cs typeface="Verdana"/>
                        </a:rPr>
                        <a:t>the</a:t>
                      </a:r>
                      <a:r>
                        <a:rPr sz="2000" spc="-10" dirty="0">
                          <a:latin typeface="Verdana"/>
                          <a:cs typeface="Verdana"/>
                        </a:rPr>
                        <a:t> </a:t>
                      </a:r>
                      <a:r>
                        <a:rPr sz="2000" dirty="0">
                          <a:latin typeface="Verdana"/>
                          <a:cs typeface="Verdana"/>
                        </a:rPr>
                        <a:t>elements</a:t>
                      </a:r>
                      <a:r>
                        <a:rPr sz="2000" spc="-10" dirty="0">
                          <a:latin typeface="Verdana"/>
                          <a:cs typeface="Verdana"/>
                        </a:rPr>
                        <a:t> </a:t>
                      </a:r>
                      <a:r>
                        <a:rPr sz="2000" dirty="0">
                          <a:latin typeface="Verdana"/>
                          <a:cs typeface="Verdana"/>
                        </a:rPr>
                        <a:t>in</a:t>
                      </a:r>
                      <a:r>
                        <a:rPr sz="2000" spc="-10" dirty="0">
                          <a:latin typeface="Verdana"/>
                          <a:cs typeface="Verdana"/>
                        </a:rPr>
                        <a:t> </a:t>
                      </a:r>
                      <a:r>
                        <a:rPr sz="2000" spc="-25" dirty="0">
                          <a:latin typeface="Verdana"/>
                          <a:cs typeface="Verdana"/>
                        </a:rPr>
                        <a:t>the </a:t>
                      </a:r>
                      <a:r>
                        <a:rPr sz="2000" dirty="0">
                          <a:latin typeface="Verdana"/>
                          <a:cs typeface="Verdana"/>
                        </a:rPr>
                        <a:t>specified</a:t>
                      </a:r>
                      <a:r>
                        <a:rPr sz="2000" spc="-20" dirty="0">
                          <a:latin typeface="Verdana"/>
                          <a:cs typeface="Verdana"/>
                        </a:rPr>
                        <a:t> </a:t>
                      </a:r>
                      <a:r>
                        <a:rPr sz="2000" dirty="0">
                          <a:latin typeface="Verdana"/>
                          <a:cs typeface="Verdana"/>
                        </a:rPr>
                        <a:t>collection</a:t>
                      </a:r>
                      <a:r>
                        <a:rPr sz="2000" spc="-20" dirty="0">
                          <a:latin typeface="Verdana"/>
                          <a:cs typeface="Verdana"/>
                        </a:rPr>
                        <a:t> </a:t>
                      </a:r>
                      <a:r>
                        <a:rPr sz="2000" dirty="0">
                          <a:latin typeface="Verdana"/>
                          <a:cs typeface="Verdana"/>
                        </a:rPr>
                        <a:t>to</a:t>
                      </a:r>
                      <a:r>
                        <a:rPr sz="2000" spc="-35" dirty="0">
                          <a:latin typeface="Verdana"/>
                          <a:cs typeface="Verdana"/>
                        </a:rPr>
                        <a:t> </a:t>
                      </a:r>
                      <a:r>
                        <a:rPr sz="2000" dirty="0">
                          <a:latin typeface="Verdana"/>
                          <a:cs typeface="Verdana"/>
                        </a:rPr>
                        <a:t>the</a:t>
                      </a:r>
                      <a:r>
                        <a:rPr sz="2000" spc="-25" dirty="0">
                          <a:latin typeface="Verdana"/>
                          <a:cs typeface="Verdana"/>
                        </a:rPr>
                        <a:t> </a:t>
                      </a:r>
                      <a:r>
                        <a:rPr sz="2000" dirty="0">
                          <a:latin typeface="Verdana"/>
                          <a:cs typeface="Verdana"/>
                        </a:rPr>
                        <a:t>end</a:t>
                      </a:r>
                      <a:r>
                        <a:rPr sz="2000" spc="-20" dirty="0">
                          <a:latin typeface="Verdana"/>
                          <a:cs typeface="Verdana"/>
                        </a:rPr>
                        <a:t> </a:t>
                      </a:r>
                      <a:r>
                        <a:rPr sz="2000" dirty="0">
                          <a:latin typeface="Verdana"/>
                          <a:cs typeface="Verdana"/>
                        </a:rPr>
                        <a:t>of</a:t>
                      </a:r>
                      <a:r>
                        <a:rPr sz="2000" spc="-35" dirty="0">
                          <a:latin typeface="Verdana"/>
                          <a:cs typeface="Verdana"/>
                        </a:rPr>
                        <a:t> </a:t>
                      </a:r>
                      <a:r>
                        <a:rPr sz="2000" dirty="0">
                          <a:latin typeface="Verdana"/>
                          <a:cs typeface="Verdana"/>
                        </a:rPr>
                        <a:t>this</a:t>
                      </a:r>
                      <a:r>
                        <a:rPr sz="2000" spc="-20" dirty="0">
                          <a:latin typeface="Verdana"/>
                          <a:cs typeface="Verdana"/>
                        </a:rPr>
                        <a:t> </a:t>
                      </a:r>
                      <a:r>
                        <a:rPr sz="2000" dirty="0">
                          <a:latin typeface="Verdana"/>
                          <a:cs typeface="Verdana"/>
                        </a:rPr>
                        <a:t>list,</a:t>
                      </a:r>
                      <a:r>
                        <a:rPr sz="2000" spc="-20" dirty="0">
                          <a:latin typeface="Verdana"/>
                          <a:cs typeface="Verdana"/>
                        </a:rPr>
                        <a:t> </a:t>
                      </a:r>
                      <a:r>
                        <a:rPr sz="2000" dirty="0">
                          <a:latin typeface="Verdana"/>
                          <a:cs typeface="Verdana"/>
                        </a:rPr>
                        <a:t>in</a:t>
                      </a:r>
                      <a:r>
                        <a:rPr sz="2000" spc="-30" dirty="0">
                          <a:latin typeface="Verdana"/>
                          <a:cs typeface="Verdana"/>
                        </a:rPr>
                        <a:t> </a:t>
                      </a:r>
                      <a:r>
                        <a:rPr sz="2000" spc="-25" dirty="0">
                          <a:latin typeface="Verdana"/>
                          <a:cs typeface="Verdana"/>
                        </a:rPr>
                        <a:t>the </a:t>
                      </a:r>
                      <a:r>
                        <a:rPr sz="2000" dirty="0">
                          <a:latin typeface="Verdana"/>
                          <a:cs typeface="Verdana"/>
                        </a:rPr>
                        <a:t>order</a:t>
                      </a:r>
                      <a:r>
                        <a:rPr sz="2000" spc="-15" dirty="0">
                          <a:latin typeface="Verdana"/>
                          <a:cs typeface="Verdana"/>
                        </a:rPr>
                        <a:t> </a:t>
                      </a:r>
                      <a:r>
                        <a:rPr sz="2000" dirty="0">
                          <a:latin typeface="Verdana"/>
                          <a:cs typeface="Verdana"/>
                        </a:rPr>
                        <a:t>that</a:t>
                      </a:r>
                      <a:r>
                        <a:rPr sz="2000" spc="-25" dirty="0">
                          <a:latin typeface="Verdana"/>
                          <a:cs typeface="Verdana"/>
                        </a:rPr>
                        <a:t> </a:t>
                      </a:r>
                      <a:r>
                        <a:rPr sz="2000" dirty="0">
                          <a:latin typeface="Verdana"/>
                          <a:cs typeface="Verdana"/>
                        </a:rPr>
                        <a:t>they</a:t>
                      </a:r>
                      <a:r>
                        <a:rPr sz="2000" spc="-25" dirty="0">
                          <a:latin typeface="Verdana"/>
                          <a:cs typeface="Verdana"/>
                        </a:rPr>
                        <a:t> </a:t>
                      </a:r>
                      <a:r>
                        <a:rPr sz="2000" dirty="0">
                          <a:latin typeface="Verdana"/>
                          <a:cs typeface="Verdana"/>
                        </a:rPr>
                        <a:t>are</a:t>
                      </a:r>
                      <a:r>
                        <a:rPr sz="2000" spc="-20" dirty="0">
                          <a:latin typeface="Verdana"/>
                          <a:cs typeface="Verdana"/>
                        </a:rPr>
                        <a:t> </a:t>
                      </a:r>
                      <a:r>
                        <a:rPr sz="2000" dirty="0">
                          <a:latin typeface="Verdana"/>
                          <a:cs typeface="Verdana"/>
                        </a:rPr>
                        <a:t>returned</a:t>
                      </a:r>
                      <a:r>
                        <a:rPr sz="2000" spc="-25" dirty="0">
                          <a:latin typeface="Verdana"/>
                          <a:cs typeface="Verdana"/>
                        </a:rPr>
                        <a:t> </a:t>
                      </a:r>
                      <a:r>
                        <a:rPr sz="2000" dirty="0">
                          <a:latin typeface="Verdana"/>
                          <a:cs typeface="Verdana"/>
                        </a:rPr>
                        <a:t>by</a:t>
                      </a:r>
                      <a:r>
                        <a:rPr sz="2000" spc="-30" dirty="0">
                          <a:latin typeface="Verdana"/>
                          <a:cs typeface="Verdana"/>
                        </a:rPr>
                        <a:t> </a:t>
                      </a:r>
                      <a:r>
                        <a:rPr sz="2000" dirty="0">
                          <a:latin typeface="Verdana"/>
                          <a:cs typeface="Verdana"/>
                        </a:rPr>
                        <a:t>the</a:t>
                      </a:r>
                      <a:r>
                        <a:rPr sz="2000" spc="-5" dirty="0">
                          <a:latin typeface="Verdana"/>
                          <a:cs typeface="Verdana"/>
                        </a:rPr>
                        <a:t> </a:t>
                      </a:r>
                      <a:r>
                        <a:rPr sz="2000" spc="-10" dirty="0">
                          <a:latin typeface="Verdana"/>
                          <a:cs typeface="Verdana"/>
                        </a:rPr>
                        <a:t>specified </a:t>
                      </a:r>
                      <a:r>
                        <a:rPr sz="2000" dirty="0">
                          <a:latin typeface="Verdana"/>
                          <a:cs typeface="Verdana"/>
                        </a:rPr>
                        <a:t>collection's</a:t>
                      </a:r>
                      <a:r>
                        <a:rPr sz="2000" spc="-50" dirty="0">
                          <a:latin typeface="Verdana"/>
                          <a:cs typeface="Verdana"/>
                        </a:rPr>
                        <a:t> </a:t>
                      </a:r>
                      <a:r>
                        <a:rPr sz="2000" spc="-10" dirty="0">
                          <a:latin typeface="Verdana"/>
                          <a:cs typeface="Verdana"/>
                        </a:rPr>
                        <a:t>iterator.</a:t>
                      </a:r>
                      <a:endParaRPr sz="2000" dirty="0">
                        <a:latin typeface="Verdana"/>
                        <a:cs typeface="Verdana"/>
                      </a:endParaRPr>
                    </a:p>
                  </a:txBody>
                  <a:tcPr marL="0" marR="0" marT="52127"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r>
            </a:tbl>
          </a:graphicData>
        </a:graphic>
      </p:graphicFrame>
    </p:spTree>
    <p:extLst>
      <p:ext uri="{BB962C8B-B14F-4D97-AF65-F5344CB8AC3E}">
        <p14:creationId xmlns:p14="http://schemas.microsoft.com/office/powerpoint/2010/main" val="41180377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457200" y="1600200"/>
          <a:ext cx="8410580" cy="2833226"/>
        </p:xfrm>
        <a:graphic>
          <a:graphicData uri="http://schemas.openxmlformats.org/drawingml/2006/table">
            <a:tbl>
              <a:tblPr firstRow="1" bandRow="1">
                <a:tableStyleId>{2D5ABB26-0587-4C30-8999-92F81FD0307C}</a:tableStyleId>
              </a:tblPr>
              <a:tblGrid>
                <a:gridCol w="812466"/>
                <a:gridCol w="2813918"/>
                <a:gridCol w="46024"/>
                <a:gridCol w="4738172"/>
              </a:tblGrid>
              <a:tr h="1116338">
                <a:tc gridSpan="3">
                  <a:txBody>
                    <a:bodyPr/>
                    <a:lstStyle/>
                    <a:p>
                      <a:pPr marL="76200" marR="176530">
                        <a:lnSpc>
                          <a:spcPct val="148600"/>
                        </a:lnSpc>
                        <a:spcBef>
                          <a:spcPts val="640"/>
                        </a:spcBef>
                      </a:pPr>
                      <a:r>
                        <a:rPr sz="2000" dirty="0">
                          <a:latin typeface="Verdana"/>
                          <a:cs typeface="Verdana"/>
                        </a:rPr>
                        <a:t>boolean</a:t>
                      </a:r>
                      <a:r>
                        <a:rPr sz="2000" spc="-30" dirty="0">
                          <a:latin typeface="Verdana"/>
                          <a:cs typeface="Verdana"/>
                        </a:rPr>
                        <a:t> </a:t>
                      </a:r>
                      <a:r>
                        <a:rPr sz="2000" u="sng" dirty="0">
                          <a:solidFill>
                            <a:srgbClr val="008000"/>
                          </a:solidFill>
                          <a:uFill>
                            <a:solidFill>
                              <a:srgbClr val="008000"/>
                            </a:solidFill>
                          </a:uFill>
                          <a:latin typeface="Verdana"/>
                          <a:cs typeface="Verdana"/>
                        </a:rPr>
                        <a:t>addAll</a:t>
                      </a:r>
                      <a:r>
                        <a:rPr sz="2000" u="none" dirty="0">
                          <a:latin typeface="Verdana"/>
                          <a:cs typeface="Verdana"/>
                        </a:rPr>
                        <a:t>(int</a:t>
                      </a:r>
                      <a:r>
                        <a:rPr sz="2000" u="none" spc="-25" dirty="0">
                          <a:latin typeface="Verdana"/>
                          <a:cs typeface="Verdana"/>
                        </a:rPr>
                        <a:t> </a:t>
                      </a:r>
                      <a:r>
                        <a:rPr sz="2000" u="none" dirty="0">
                          <a:latin typeface="Verdana"/>
                          <a:cs typeface="Verdana"/>
                        </a:rPr>
                        <a:t>index,</a:t>
                      </a:r>
                      <a:r>
                        <a:rPr sz="2000" u="none" spc="-20" dirty="0">
                          <a:latin typeface="Verdana"/>
                          <a:cs typeface="Verdana"/>
                        </a:rPr>
                        <a:t> </a:t>
                      </a:r>
                      <a:r>
                        <a:rPr sz="2000" u="none" spc="-10" dirty="0">
                          <a:latin typeface="Verdana"/>
                          <a:cs typeface="Verdana"/>
                        </a:rPr>
                        <a:t>Collection&lt;? </a:t>
                      </a:r>
                      <a:r>
                        <a:rPr sz="2000" u="none" dirty="0">
                          <a:latin typeface="Verdana"/>
                          <a:cs typeface="Verdana"/>
                        </a:rPr>
                        <a:t>extends</a:t>
                      </a:r>
                      <a:r>
                        <a:rPr sz="2000" u="none" spc="-20" dirty="0">
                          <a:latin typeface="Verdana"/>
                          <a:cs typeface="Verdana"/>
                        </a:rPr>
                        <a:t> </a:t>
                      </a:r>
                      <a:r>
                        <a:rPr sz="2000" u="none" dirty="0">
                          <a:latin typeface="Verdana"/>
                          <a:cs typeface="Verdana"/>
                        </a:rPr>
                        <a:t>E&gt;</a:t>
                      </a:r>
                      <a:r>
                        <a:rPr sz="2000" u="none" spc="-20" dirty="0">
                          <a:latin typeface="Verdana"/>
                          <a:cs typeface="Verdana"/>
                        </a:rPr>
                        <a:t> </a:t>
                      </a:r>
                      <a:r>
                        <a:rPr sz="2000" u="none" spc="-25" dirty="0">
                          <a:latin typeface="Verdana"/>
                          <a:cs typeface="Verdana"/>
                        </a:rPr>
                        <a:t>c)</a:t>
                      </a:r>
                      <a:endParaRPr sz="2000" dirty="0">
                        <a:latin typeface="Verdana"/>
                        <a:cs typeface="Verdana"/>
                      </a:endParaRPr>
                    </a:p>
                  </a:txBody>
                  <a:tcPr marL="0" marR="0" marT="52127"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c hMerge="1">
                  <a:txBody>
                    <a:bodyPr/>
                    <a:lstStyle/>
                    <a:p>
                      <a:endParaRPr/>
                    </a:p>
                  </a:txBody>
                  <a:tcPr marL="0" marR="0" marT="0" marB="0"/>
                </a:tc>
                <a:tc hMerge="1">
                  <a:txBody>
                    <a:bodyPr/>
                    <a:lstStyle/>
                    <a:p>
                      <a:endParaRPr lang="en-IN"/>
                    </a:p>
                  </a:txBody>
                  <a:tcPr/>
                </a:tc>
                <a:tc>
                  <a:txBody>
                    <a:bodyPr/>
                    <a:lstStyle/>
                    <a:p>
                      <a:pPr marL="76200" marR="639445">
                        <a:lnSpc>
                          <a:spcPct val="148600"/>
                        </a:lnSpc>
                        <a:spcBef>
                          <a:spcPts val="640"/>
                        </a:spcBef>
                      </a:pPr>
                      <a:r>
                        <a:rPr sz="2000" dirty="0">
                          <a:latin typeface="Verdana"/>
                          <a:cs typeface="Verdana"/>
                        </a:rPr>
                        <a:t>It</a:t>
                      </a:r>
                      <a:r>
                        <a:rPr sz="2000" spc="-10" dirty="0">
                          <a:latin typeface="Verdana"/>
                          <a:cs typeface="Verdana"/>
                        </a:rPr>
                        <a:t> </a:t>
                      </a:r>
                      <a:r>
                        <a:rPr sz="2000" dirty="0">
                          <a:latin typeface="Verdana"/>
                          <a:cs typeface="Verdana"/>
                        </a:rPr>
                        <a:t>is</a:t>
                      </a:r>
                      <a:r>
                        <a:rPr sz="2000" spc="-15" dirty="0">
                          <a:latin typeface="Verdana"/>
                          <a:cs typeface="Verdana"/>
                        </a:rPr>
                        <a:t> </a:t>
                      </a:r>
                      <a:r>
                        <a:rPr sz="2000" dirty="0">
                          <a:latin typeface="Verdana"/>
                          <a:cs typeface="Verdana"/>
                        </a:rPr>
                        <a:t>used</a:t>
                      </a:r>
                      <a:r>
                        <a:rPr sz="2000" spc="-20" dirty="0">
                          <a:latin typeface="Verdana"/>
                          <a:cs typeface="Verdana"/>
                        </a:rPr>
                        <a:t> </a:t>
                      </a:r>
                      <a:r>
                        <a:rPr sz="2000" dirty="0">
                          <a:latin typeface="Verdana"/>
                          <a:cs typeface="Verdana"/>
                        </a:rPr>
                        <a:t>to</a:t>
                      </a:r>
                      <a:r>
                        <a:rPr sz="2000" spc="-10" dirty="0">
                          <a:latin typeface="Verdana"/>
                          <a:cs typeface="Verdana"/>
                        </a:rPr>
                        <a:t> </a:t>
                      </a:r>
                      <a:r>
                        <a:rPr sz="2000" dirty="0">
                          <a:latin typeface="Verdana"/>
                          <a:cs typeface="Verdana"/>
                        </a:rPr>
                        <a:t>append</a:t>
                      </a:r>
                      <a:r>
                        <a:rPr sz="2000" spc="-15" dirty="0">
                          <a:latin typeface="Verdana"/>
                          <a:cs typeface="Verdana"/>
                        </a:rPr>
                        <a:t> </a:t>
                      </a:r>
                      <a:r>
                        <a:rPr sz="2000" dirty="0">
                          <a:latin typeface="Verdana"/>
                          <a:cs typeface="Verdana"/>
                        </a:rPr>
                        <a:t>all</a:t>
                      </a:r>
                      <a:r>
                        <a:rPr sz="2000" spc="-20" dirty="0">
                          <a:latin typeface="Verdana"/>
                          <a:cs typeface="Verdana"/>
                        </a:rPr>
                        <a:t> </a:t>
                      </a:r>
                      <a:r>
                        <a:rPr sz="2000" dirty="0">
                          <a:latin typeface="Verdana"/>
                          <a:cs typeface="Verdana"/>
                        </a:rPr>
                        <a:t>the</a:t>
                      </a:r>
                      <a:r>
                        <a:rPr sz="2000" spc="-10" dirty="0">
                          <a:latin typeface="Verdana"/>
                          <a:cs typeface="Verdana"/>
                        </a:rPr>
                        <a:t> </a:t>
                      </a:r>
                      <a:r>
                        <a:rPr sz="2000" dirty="0">
                          <a:latin typeface="Verdana"/>
                          <a:cs typeface="Verdana"/>
                        </a:rPr>
                        <a:t>elements</a:t>
                      </a:r>
                      <a:r>
                        <a:rPr sz="2000" spc="-10" dirty="0">
                          <a:latin typeface="Verdana"/>
                          <a:cs typeface="Verdana"/>
                        </a:rPr>
                        <a:t> </a:t>
                      </a:r>
                      <a:r>
                        <a:rPr sz="2000" dirty="0">
                          <a:latin typeface="Verdana"/>
                          <a:cs typeface="Verdana"/>
                        </a:rPr>
                        <a:t>in</a:t>
                      </a:r>
                      <a:r>
                        <a:rPr sz="2000" spc="-10" dirty="0">
                          <a:latin typeface="Verdana"/>
                          <a:cs typeface="Verdana"/>
                        </a:rPr>
                        <a:t> </a:t>
                      </a:r>
                      <a:r>
                        <a:rPr sz="2000" spc="-25" dirty="0">
                          <a:latin typeface="Verdana"/>
                          <a:cs typeface="Verdana"/>
                        </a:rPr>
                        <a:t>the </a:t>
                      </a:r>
                      <a:r>
                        <a:rPr sz="2000" dirty="0">
                          <a:latin typeface="Verdana"/>
                          <a:cs typeface="Verdana"/>
                        </a:rPr>
                        <a:t>specified</a:t>
                      </a:r>
                      <a:r>
                        <a:rPr sz="2000" spc="-30" dirty="0">
                          <a:latin typeface="Verdana"/>
                          <a:cs typeface="Verdana"/>
                        </a:rPr>
                        <a:t> </a:t>
                      </a:r>
                      <a:r>
                        <a:rPr sz="2000" dirty="0">
                          <a:latin typeface="Verdana"/>
                          <a:cs typeface="Verdana"/>
                        </a:rPr>
                        <a:t>collection,</a:t>
                      </a:r>
                      <a:r>
                        <a:rPr sz="2000" spc="-25" dirty="0">
                          <a:latin typeface="Verdana"/>
                          <a:cs typeface="Verdana"/>
                        </a:rPr>
                        <a:t> </a:t>
                      </a:r>
                      <a:r>
                        <a:rPr sz="2000" dirty="0">
                          <a:latin typeface="Verdana"/>
                          <a:cs typeface="Verdana"/>
                        </a:rPr>
                        <a:t>starting</a:t>
                      </a:r>
                      <a:r>
                        <a:rPr sz="2000" spc="-30" dirty="0">
                          <a:latin typeface="Verdana"/>
                          <a:cs typeface="Verdana"/>
                        </a:rPr>
                        <a:t> </a:t>
                      </a:r>
                      <a:r>
                        <a:rPr sz="2000" dirty="0">
                          <a:latin typeface="Verdana"/>
                          <a:cs typeface="Verdana"/>
                        </a:rPr>
                        <a:t>at</a:t>
                      </a:r>
                      <a:r>
                        <a:rPr sz="2000" spc="-30" dirty="0">
                          <a:latin typeface="Verdana"/>
                          <a:cs typeface="Verdana"/>
                        </a:rPr>
                        <a:t> </a:t>
                      </a:r>
                      <a:r>
                        <a:rPr sz="2000" dirty="0">
                          <a:latin typeface="Verdana"/>
                          <a:cs typeface="Verdana"/>
                        </a:rPr>
                        <a:t>the</a:t>
                      </a:r>
                      <a:r>
                        <a:rPr sz="2000" spc="-30" dirty="0">
                          <a:latin typeface="Verdana"/>
                          <a:cs typeface="Verdana"/>
                        </a:rPr>
                        <a:t> </a:t>
                      </a:r>
                      <a:r>
                        <a:rPr sz="2000" spc="-10" dirty="0">
                          <a:latin typeface="Verdana"/>
                          <a:cs typeface="Verdana"/>
                        </a:rPr>
                        <a:t>specified </a:t>
                      </a:r>
                      <a:r>
                        <a:rPr sz="2000" dirty="0">
                          <a:latin typeface="Verdana"/>
                          <a:cs typeface="Verdana"/>
                        </a:rPr>
                        <a:t>position</a:t>
                      </a:r>
                      <a:r>
                        <a:rPr sz="2000" spc="-20" dirty="0">
                          <a:latin typeface="Verdana"/>
                          <a:cs typeface="Verdana"/>
                        </a:rPr>
                        <a:t> </a:t>
                      </a:r>
                      <a:r>
                        <a:rPr sz="2000" dirty="0">
                          <a:latin typeface="Verdana"/>
                          <a:cs typeface="Verdana"/>
                        </a:rPr>
                        <a:t>of</a:t>
                      </a:r>
                      <a:r>
                        <a:rPr sz="2000" spc="-25" dirty="0">
                          <a:latin typeface="Verdana"/>
                          <a:cs typeface="Verdana"/>
                        </a:rPr>
                        <a:t> </a:t>
                      </a:r>
                      <a:r>
                        <a:rPr sz="2000" dirty="0">
                          <a:latin typeface="Verdana"/>
                          <a:cs typeface="Verdana"/>
                        </a:rPr>
                        <a:t>the</a:t>
                      </a:r>
                      <a:r>
                        <a:rPr sz="2000" spc="-20" dirty="0">
                          <a:latin typeface="Verdana"/>
                          <a:cs typeface="Verdana"/>
                        </a:rPr>
                        <a:t> list.</a:t>
                      </a:r>
                      <a:endParaRPr sz="2000" dirty="0">
                        <a:latin typeface="Verdana"/>
                        <a:cs typeface="Verdana"/>
                      </a:endParaRPr>
                    </a:p>
                  </a:txBody>
                  <a:tcPr marL="0" marR="0" marT="52127"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r>
              <a:tr h="845226">
                <a:tc gridSpan="3">
                  <a:txBody>
                    <a:bodyPr/>
                    <a:lstStyle/>
                    <a:p>
                      <a:pPr>
                        <a:lnSpc>
                          <a:spcPct val="100000"/>
                        </a:lnSpc>
                        <a:spcBef>
                          <a:spcPts val="30"/>
                        </a:spcBef>
                      </a:pPr>
                      <a:endParaRPr sz="2000" dirty="0">
                        <a:latin typeface="Times New Roman"/>
                        <a:cs typeface="Times New Roman"/>
                      </a:endParaRPr>
                    </a:p>
                    <a:p>
                      <a:pPr marL="76200">
                        <a:lnSpc>
                          <a:spcPct val="100000"/>
                        </a:lnSpc>
                        <a:spcBef>
                          <a:spcPts val="5"/>
                        </a:spcBef>
                      </a:pPr>
                      <a:r>
                        <a:rPr sz="2000" dirty="0">
                          <a:latin typeface="Verdana"/>
                          <a:cs typeface="Verdana"/>
                        </a:rPr>
                        <a:t>void</a:t>
                      </a:r>
                      <a:r>
                        <a:rPr sz="2000" spc="-5" dirty="0">
                          <a:latin typeface="Verdana"/>
                          <a:cs typeface="Verdana"/>
                        </a:rPr>
                        <a:t> </a:t>
                      </a:r>
                      <a:r>
                        <a:rPr sz="2000" u="sng" spc="-10" dirty="0">
                          <a:solidFill>
                            <a:srgbClr val="008000"/>
                          </a:solidFill>
                          <a:uFill>
                            <a:solidFill>
                              <a:srgbClr val="008000"/>
                            </a:solidFill>
                          </a:uFill>
                          <a:latin typeface="Verdana"/>
                          <a:cs typeface="Verdana"/>
                        </a:rPr>
                        <a:t>clear</a:t>
                      </a:r>
                      <a:r>
                        <a:rPr sz="2000" u="none" spc="-10" dirty="0">
                          <a:latin typeface="Verdana"/>
                          <a:cs typeface="Verdana"/>
                        </a:rPr>
                        <a:t>()</a:t>
                      </a:r>
                      <a:endParaRPr sz="2000" dirty="0">
                        <a:latin typeface="Verdana"/>
                        <a:cs typeface="Verdana"/>
                      </a:endParaRPr>
                    </a:p>
                  </a:txBody>
                  <a:tcPr marL="0" marR="0" marT="244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c hMerge="1">
                  <a:txBody>
                    <a:bodyPr/>
                    <a:lstStyle/>
                    <a:p>
                      <a:endParaRPr/>
                    </a:p>
                  </a:txBody>
                  <a:tcPr marL="0" marR="0" marT="0" marB="0"/>
                </a:tc>
                <a:tc hMerge="1">
                  <a:txBody>
                    <a:bodyPr/>
                    <a:lstStyle/>
                    <a:p>
                      <a:endParaRPr lang="en-IN"/>
                    </a:p>
                  </a:txBody>
                  <a:tcPr/>
                </a:tc>
                <a:tc>
                  <a:txBody>
                    <a:bodyPr/>
                    <a:lstStyle/>
                    <a:p>
                      <a:pPr marL="76200" marR="277495">
                        <a:lnSpc>
                          <a:spcPct val="149500"/>
                        </a:lnSpc>
                        <a:spcBef>
                          <a:spcPts val="615"/>
                        </a:spcBef>
                      </a:pPr>
                      <a:r>
                        <a:rPr sz="2000" dirty="0">
                          <a:latin typeface="Verdana"/>
                          <a:cs typeface="Verdana"/>
                        </a:rPr>
                        <a:t>It</a:t>
                      </a:r>
                      <a:r>
                        <a:rPr sz="2000" spc="-15" dirty="0">
                          <a:latin typeface="Verdana"/>
                          <a:cs typeface="Verdana"/>
                        </a:rPr>
                        <a:t> </a:t>
                      </a:r>
                      <a:r>
                        <a:rPr sz="2000" dirty="0">
                          <a:latin typeface="Verdana"/>
                          <a:cs typeface="Verdana"/>
                        </a:rPr>
                        <a:t>is</a:t>
                      </a:r>
                      <a:r>
                        <a:rPr sz="2000" spc="-20" dirty="0">
                          <a:latin typeface="Verdana"/>
                          <a:cs typeface="Verdana"/>
                        </a:rPr>
                        <a:t> </a:t>
                      </a:r>
                      <a:r>
                        <a:rPr sz="2000" dirty="0">
                          <a:latin typeface="Verdana"/>
                          <a:cs typeface="Verdana"/>
                        </a:rPr>
                        <a:t>used</a:t>
                      </a:r>
                      <a:r>
                        <a:rPr sz="2000" spc="-25" dirty="0">
                          <a:latin typeface="Verdana"/>
                          <a:cs typeface="Verdana"/>
                        </a:rPr>
                        <a:t> </a:t>
                      </a:r>
                      <a:r>
                        <a:rPr sz="2000" dirty="0">
                          <a:latin typeface="Verdana"/>
                          <a:cs typeface="Verdana"/>
                        </a:rPr>
                        <a:t>to</a:t>
                      </a:r>
                      <a:r>
                        <a:rPr sz="2000" spc="-15" dirty="0">
                          <a:latin typeface="Verdana"/>
                          <a:cs typeface="Verdana"/>
                        </a:rPr>
                        <a:t> </a:t>
                      </a:r>
                      <a:r>
                        <a:rPr sz="2000" dirty="0">
                          <a:latin typeface="Verdana"/>
                          <a:cs typeface="Verdana"/>
                        </a:rPr>
                        <a:t>remove</a:t>
                      </a:r>
                      <a:r>
                        <a:rPr sz="2000" spc="-30" dirty="0">
                          <a:latin typeface="Verdana"/>
                          <a:cs typeface="Verdana"/>
                        </a:rPr>
                        <a:t> </a:t>
                      </a:r>
                      <a:r>
                        <a:rPr sz="2000" dirty="0">
                          <a:latin typeface="Verdana"/>
                          <a:cs typeface="Verdana"/>
                        </a:rPr>
                        <a:t>all</a:t>
                      </a:r>
                      <a:r>
                        <a:rPr sz="2000" spc="-25" dirty="0">
                          <a:latin typeface="Verdana"/>
                          <a:cs typeface="Verdana"/>
                        </a:rPr>
                        <a:t> </a:t>
                      </a:r>
                      <a:r>
                        <a:rPr sz="2000" dirty="0">
                          <a:latin typeface="Verdana"/>
                          <a:cs typeface="Verdana"/>
                        </a:rPr>
                        <a:t>of</a:t>
                      </a:r>
                      <a:r>
                        <a:rPr sz="2000" spc="-10" dirty="0">
                          <a:latin typeface="Verdana"/>
                          <a:cs typeface="Verdana"/>
                        </a:rPr>
                        <a:t> </a:t>
                      </a:r>
                      <a:r>
                        <a:rPr sz="2000" dirty="0">
                          <a:latin typeface="Verdana"/>
                          <a:cs typeface="Verdana"/>
                        </a:rPr>
                        <a:t>the</a:t>
                      </a:r>
                      <a:r>
                        <a:rPr sz="2000" spc="-20" dirty="0">
                          <a:latin typeface="Verdana"/>
                          <a:cs typeface="Verdana"/>
                        </a:rPr>
                        <a:t> </a:t>
                      </a:r>
                      <a:r>
                        <a:rPr sz="2000" dirty="0">
                          <a:latin typeface="Verdana"/>
                          <a:cs typeface="Verdana"/>
                        </a:rPr>
                        <a:t>elements</a:t>
                      </a:r>
                      <a:r>
                        <a:rPr sz="2000" spc="-10" dirty="0">
                          <a:latin typeface="Verdana"/>
                          <a:cs typeface="Verdana"/>
                        </a:rPr>
                        <a:t> </a:t>
                      </a:r>
                      <a:r>
                        <a:rPr sz="2000" dirty="0">
                          <a:latin typeface="Verdana"/>
                          <a:cs typeface="Verdana"/>
                        </a:rPr>
                        <a:t>from</a:t>
                      </a:r>
                      <a:r>
                        <a:rPr sz="2000" spc="-25" dirty="0">
                          <a:latin typeface="Verdana"/>
                          <a:cs typeface="Verdana"/>
                        </a:rPr>
                        <a:t> </a:t>
                      </a:r>
                      <a:r>
                        <a:rPr sz="2000" spc="-20" dirty="0">
                          <a:latin typeface="Verdana"/>
                          <a:cs typeface="Verdana"/>
                        </a:rPr>
                        <a:t>this </a:t>
                      </a:r>
                      <a:r>
                        <a:rPr sz="2000" spc="-10" dirty="0">
                          <a:latin typeface="Verdana"/>
                          <a:cs typeface="Verdana"/>
                        </a:rPr>
                        <a:t>list.</a:t>
                      </a:r>
                      <a:endParaRPr sz="2000" dirty="0">
                        <a:latin typeface="Verdana"/>
                        <a:cs typeface="Verdana"/>
                      </a:endParaRPr>
                    </a:p>
                  </a:txBody>
                  <a:tcPr marL="0" marR="0" marT="50091"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r>
            </a:tbl>
          </a:graphicData>
        </a:graphic>
      </p:graphicFrame>
    </p:spTree>
    <p:extLst>
      <p:ext uri="{BB962C8B-B14F-4D97-AF65-F5344CB8AC3E}">
        <p14:creationId xmlns:p14="http://schemas.microsoft.com/office/powerpoint/2010/main" val="2464381168"/>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728352621"/>
              </p:ext>
            </p:extLst>
          </p:nvPr>
        </p:nvGraphicFramePr>
        <p:xfrm>
          <a:off x="323528" y="332656"/>
          <a:ext cx="8568952" cy="6383654"/>
        </p:xfrm>
        <a:graphic>
          <a:graphicData uri="http://schemas.openxmlformats.org/drawingml/2006/table">
            <a:tbl>
              <a:tblPr firstRow="1" bandRow="1">
                <a:tableStyleId>{2D5ABB26-0587-4C30-8999-92F81FD0307C}</a:tableStyleId>
              </a:tblPr>
              <a:tblGrid>
                <a:gridCol w="4246560"/>
                <a:gridCol w="4322392"/>
              </a:tblGrid>
              <a:tr h="474033">
                <a:tc>
                  <a:txBody>
                    <a:bodyPr/>
                    <a:lstStyle/>
                    <a:p>
                      <a:pPr marL="76200" marR="1143000">
                        <a:lnSpc>
                          <a:spcPct val="149500"/>
                        </a:lnSpc>
                        <a:spcBef>
                          <a:spcPts val="620"/>
                        </a:spcBef>
                      </a:pPr>
                      <a:r>
                        <a:rPr sz="2000" dirty="0">
                          <a:latin typeface="Verdana"/>
                          <a:cs typeface="Verdana"/>
                        </a:rPr>
                        <a:t>void</a:t>
                      </a:r>
                      <a:r>
                        <a:rPr sz="2000" spc="-5" dirty="0">
                          <a:latin typeface="Verdana"/>
                          <a:cs typeface="Verdana"/>
                        </a:rPr>
                        <a:t> </a:t>
                      </a:r>
                      <a:r>
                        <a:rPr sz="2000" spc="-10" dirty="0" err="1" smtClean="0">
                          <a:latin typeface="Verdana"/>
                          <a:cs typeface="Verdana"/>
                        </a:rPr>
                        <a:t>ensureCapacity</a:t>
                      </a:r>
                      <a:r>
                        <a:rPr lang="en-IN" sz="2000" spc="-10" dirty="0" smtClean="0">
                          <a:latin typeface="Verdana"/>
                          <a:cs typeface="Verdana"/>
                        </a:rPr>
                        <a:t> </a:t>
                      </a:r>
                      <a:r>
                        <a:rPr sz="2000" spc="-10" dirty="0" smtClean="0">
                          <a:latin typeface="Verdana"/>
                          <a:cs typeface="Verdana"/>
                        </a:rPr>
                        <a:t>(</a:t>
                      </a:r>
                      <a:r>
                        <a:rPr sz="2000" spc="-10" dirty="0">
                          <a:latin typeface="Verdana"/>
                          <a:cs typeface="Verdana"/>
                        </a:rPr>
                        <a:t>int requiredCapacity)</a:t>
                      </a:r>
                      <a:endParaRPr sz="2000" dirty="0">
                        <a:latin typeface="Verdana"/>
                        <a:cs typeface="Verdana"/>
                      </a:endParaRPr>
                    </a:p>
                  </a:txBody>
                  <a:tcPr marL="0" marR="0" marT="50498"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c>
                  <a:txBody>
                    <a:bodyPr/>
                    <a:lstStyle/>
                    <a:p>
                      <a:pPr marL="76200" marR="276225">
                        <a:lnSpc>
                          <a:spcPct val="149500"/>
                        </a:lnSpc>
                        <a:spcBef>
                          <a:spcPts val="620"/>
                        </a:spcBef>
                      </a:pPr>
                      <a:r>
                        <a:rPr sz="2000" dirty="0">
                          <a:latin typeface="Verdana"/>
                          <a:cs typeface="Verdana"/>
                        </a:rPr>
                        <a:t>It</a:t>
                      </a:r>
                      <a:r>
                        <a:rPr sz="2000" spc="-10" dirty="0">
                          <a:latin typeface="Verdana"/>
                          <a:cs typeface="Verdana"/>
                        </a:rPr>
                        <a:t> </a:t>
                      </a:r>
                      <a:r>
                        <a:rPr sz="2000" dirty="0">
                          <a:latin typeface="Verdana"/>
                          <a:cs typeface="Verdana"/>
                        </a:rPr>
                        <a:t>is</a:t>
                      </a:r>
                      <a:r>
                        <a:rPr sz="2000" spc="-15" dirty="0">
                          <a:latin typeface="Verdana"/>
                          <a:cs typeface="Verdana"/>
                        </a:rPr>
                        <a:t> </a:t>
                      </a:r>
                      <a:r>
                        <a:rPr sz="2000" dirty="0">
                          <a:latin typeface="Verdana"/>
                          <a:cs typeface="Verdana"/>
                        </a:rPr>
                        <a:t>used</a:t>
                      </a:r>
                      <a:r>
                        <a:rPr sz="2000" spc="-15" dirty="0">
                          <a:latin typeface="Verdana"/>
                          <a:cs typeface="Verdana"/>
                        </a:rPr>
                        <a:t> </a:t>
                      </a:r>
                      <a:r>
                        <a:rPr sz="2000" dirty="0">
                          <a:latin typeface="Verdana"/>
                          <a:cs typeface="Verdana"/>
                        </a:rPr>
                        <a:t>to</a:t>
                      </a:r>
                      <a:r>
                        <a:rPr sz="2000" spc="-15" dirty="0">
                          <a:latin typeface="Verdana"/>
                          <a:cs typeface="Verdana"/>
                        </a:rPr>
                        <a:t> </a:t>
                      </a:r>
                      <a:r>
                        <a:rPr sz="2000" dirty="0">
                          <a:latin typeface="Verdana"/>
                          <a:cs typeface="Verdana"/>
                        </a:rPr>
                        <a:t>enhance</a:t>
                      </a:r>
                      <a:r>
                        <a:rPr sz="2000" spc="-20" dirty="0">
                          <a:latin typeface="Verdana"/>
                          <a:cs typeface="Verdana"/>
                        </a:rPr>
                        <a:t> </a:t>
                      </a:r>
                      <a:r>
                        <a:rPr sz="2000" dirty="0">
                          <a:latin typeface="Verdana"/>
                          <a:cs typeface="Verdana"/>
                        </a:rPr>
                        <a:t>the</a:t>
                      </a:r>
                      <a:r>
                        <a:rPr sz="2000" spc="-10" dirty="0">
                          <a:latin typeface="Verdana"/>
                          <a:cs typeface="Verdana"/>
                        </a:rPr>
                        <a:t> </a:t>
                      </a:r>
                      <a:r>
                        <a:rPr sz="2000" dirty="0">
                          <a:latin typeface="Verdana"/>
                          <a:cs typeface="Verdana"/>
                        </a:rPr>
                        <a:t>capacity</a:t>
                      </a:r>
                      <a:r>
                        <a:rPr sz="2000" spc="-10" dirty="0">
                          <a:latin typeface="Verdana"/>
                          <a:cs typeface="Verdana"/>
                        </a:rPr>
                        <a:t> </a:t>
                      </a:r>
                      <a:r>
                        <a:rPr sz="2000" dirty="0">
                          <a:latin typeface="Verdana"/>
                          <a:cs typeface="Verdana"/>
                        </a:rPr>
                        <a:t>of</a:t>
                      </a:r>
                      <a:r>
                        <a:rPr sz="2000" spc="-15" dirty="0">
                          <a:latin typeface="Verdana"/>
                          <a:cs typeface="Verdana"/>
                        </a:rPr>
                        <a:t> </a:t>
                      </a:r>
                      <a:r>
                        <a:rPr sz="2000" dirty="0">
                          <a:latin typeface="Verdana"/>
                          <a:cs typeface="Verdana"/>
                        </a:rPr>
                        <a:t>an</a:t>
                      </a:r>
                      <a:r>
                        <a:rPr sz="2000" spc="-5" dirty="0">
                          <a:latin typeface="Verdana"/>
                          <a:cs typeface="Verdana"/>
                        </a:rPr>
                        <a:t> </a:t>
                      </a:r>
                      <a:r>
                        <a:rPr sz="2000" spc="-10" dirty="0">
                          <a:latin typeface="Verdana"/>
                          <a:cs typeface="Verdana"/>
                        </a:rPr>
                        <a:t>ArrayList instance.</a:t>
                      </a:r>
                      <a:endParaRPr sz="2000" dirty="0">
                        <a:latin typeface="Verdana"/>
                        <a:cs typeface="Verdana"/>
                      </a:endParaRPr>
                    </a:p>
                  </a:txBody>
                  <a:tcPr marL="0" marR="0" marT="50498"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r>
              <a:tr h="474847">
                <a:tc>
                  <a:txBody>
                    <a:bodyPr/>
                    <a:lstStyle/>
                    <a:p>
                      <a:pPr>
                        <a:lnSpc>
                          <a:spcPct val="100000"/>
                        </a:lnSpc>
                        <a:spcBef>
                          <a:spcPts val="45"/>
                        </a:spcBef>
                      </a:pPr>
                      <a:endParaRPr sz="2000" dirty="0">
                        <a:latin typeface="Times New Roman"/>
                        <a:cs typeface="Times New Roman"/>
                      </a:endParaRPr>
                    </a:p>
                    <a:p>
                      <a:pPr marL="76200">
                        <a:lnSpc>
                          <a:spcPct val="100000"/>
                        </a:lnSpc>
                      </a:pPr>
                      <a:r>
                        <a:rPr sz="2000" dirty="0">
                          <a:latin typeface="Verdana"/>
                          <a:cs typeface="Verdana"/>
                        </a:rPr>
                        <a:t>Eget(int</a:t>
                      </a:r>
                      <a:r>
                        <a:rPr sz="2000" spc="-20" dirty="0">
                          <a:latin typeface="Verdana"/>
                          <a:cs typeface="Verdana"/>
                        </a:rPr>
                        <a:t> </a:t>
                      </a:r>
                      <a:r>
                        <a:rPr sz="2000" spc="-10" dirty="0">
                          <a:latin typeface="Verdana"/>
                          <a:cs typeface="Verdana"/>
                        </a:rPr>
                        <a:t>index)</a:t>
                      </a:r>
                      <a:endParaRPr sz="2000" dirty="0">
                        <a:latin typeface="Verdana"/>
                        <a:cs typeface="Verdana"/>
                      </a:endParaRPr>
                    </a:p>
                  </a:txBody>
                  <a:tcPr marL="0" marR="0" marT="3665"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c>
                  <a:txBody>
                    <a:bodyPr/>
                    <a:lstStyle/>
                    <a:p>
                      <a:pPr marL="76200" marR="236220">
                        <a:lnSpc>
                          <a:spcPct val="148600"/>
                        </a:lnSpc>
                        <a:spcBef>
                          <a:spcPts val="640"/>
                        </a:spcBef>
                      </a:pPr>
                      <a:r>
                        <a:rPr sz="2000" dirty="0">
                          <a:latin typeface="Verdana"/>
                          <a:cs typeface="Verdana"/>
                        </a:rPr>
                        <a:t>It</a:t>
                      </a:r>
                      <a:r>
                        <a:rPr sz="2000" spc="-15" dirty="0">
                          <a:latin typeface="Verdana"/>
                          <a:cs typeface="Verdana"/>
                        </a:rPr>
                        <a:t> </a:t>
                      </a:r>
                      <a:r>
                        <a:rPr sz="2000" dirty="0">
                          <a:latin typeface="Verdana"/>
                          <a:cs typeface="Verdana"/>
                        </a:rPr>
                        <a:t>is</a:t>
                      </a:r>
                      <a:r>
                        <a:rPr sz="2000" spc="-20" dirty="0">
                          <a:latin typeface="Verdana"/>
                          <a:cs typeface="Verdana"/>
                        </a:rPr>
                        <a:t> </a:t>
                      </a:r>
                      <a:r>
                        <a:rPr sz="2000" dirty="0">
                          <a:latin typeface="Verdana"/>
                          <a:cs typeface="Verdana"/>
                        </a:rPr>
                        <a:t>used</a:t>
                      </a:r>
                      <a:r>
                        <a:rPr sz="2000" spc="-20" dirty="0">
                          <a:latin typeface="Verdana"/>
                          <a:cs typeface="Verdana"/>
                        </a:rPr>
                        <a:t> </a:t>
                      </a:r>
                      <a:r>
                        <a:rPr sz="2000" dirty="0">
                          <a:latin typeface="Verdana"/>
                          <a:cs typeface="Verdana"/>
                        </a:rPr>
                        <a:t>to</a:t>
                      </a:r>
                      <a:r>
                        <a:rPr sz="2000" spc="-15" dirty="0">
                          <a:latin typeface="Verdana"/>
                          <a:cs typeface="Verdana"/>
                        </a:rPr>
                        <a:t> </a:t>
                      </a:r>
                      <a:r>
                        <a:rPr sz="2000" dirty="0">
                          <a:latin typeface="Verdana"/>
                          <a:cs typeface="Verdana"/>
                        </a:rPr>
                        <a:t>fetch</a:t>
                      </a:r>
                      <a:r>
                        <a:rPr sz="2000" spc="-15" dirty="0">
                          <a:latin typeface="Verdana"/>
                          <a:cs typeface="Verdana"/>
                        </a:rPr>
                        <a:t> </a:t>
                      </a:r>
                      <a:r>
                        <a:rPr sz="2000" dirty="0">
                          <a:latin typeface="Verdana"/>
                          <a:cs typeface="Verdana"/>
                        </a:rPr>
                        <a:t>the</a:t>
                      </a:r>
                      <a:r>
                        <a:rPr sz="2000" spc="-30" dirty="0">
                          <a:latin typeface="Verdana"/>
                          <a:cs typeface="Verdana"/>
                        </a:rPr>
                        <a:t> </a:t>
                      </a:r>
                      <a:r>
                        <a:rPr sz="2000" dirty="0">
                          <a:latin typeface="Verdana"/>
                          <a:cs typeface="Verdana"/>
                        </a:rPr>
                        <a:t>element</a:t>
                      </a:r>
                      <a:r>
                        <a:rPr sz="2000" spc="-5" dirty="0">
                          <a:latin typeface="Verdana"/>
                          <a:cs typeface="Verdana"/>
                        </a:rPr>
                        <a:t> </a:t>
                      </a:r>
                      <a:r>
                        <a:rPr sz="2000" dirty="0">
                          <a:latin typeface="Verdana"/>
                          <a:cs typeface="Verdana"/>
                        </a:rPr>
                        <a:t>from</a:t>
                      </a:r>
                      <a:r>
                        <a:rPr sz="2000" spc="-5" dirty="0">
                          <a:latin typeface="Verdana"/>
                          <a:cs typeface="Verdana"/>
                        </a:rPr>
                        <a:t> </a:t>
                      </a:r>
                      <a:r>
                        <a:rPr sz="2000" dirty="0">
                          <a:latin typeface="Verdana"/>
                          <a:cs typeface="Verdana"/>
                        </a:rPr>
                        <a:t>the</a:t>
                      </a:r>
                      <a:r>
                        <a:rPr sz="2000" spc="-25" dirty="0">
                          <a:latin typeface="Verdana"/>
                          <a:cs typeface="Verdana"/>
                        </a:rPr>
                        <a:t> </a:t>
                      </a:r>
                      <a:r>
                        <a:rPr sz="2000" spc="-10" dirty="0">
                          <a:latin typeface="Verdana"/>
                          <a:cs typeface="Verdana"/>
                        </a:rPr>
                        <a:t>particular </a:t>
                      </a:r>
                      <a:r>
                        <a:rPr sz="2000" dirty="0">
                          <a:latin typeface="Verdana"/>
                          <a:cs typeface="Verdana"/>
                        </a:rPr>
                        <a:t>position</a:t>
                      </a:r>
                      <a:r>
                        <a:rPr sz="2000" spc="-15" dirty="0">
                          <a:latin typeface="Verdana"/>
                          <a:cs typeface="Verdana"/>
                        </a:rPr>
                        <a:t> </a:t>
                      </a:r>
                      <a:r>
                        <a:rPr sz="2000" dirty="0">
                          <a:latin typeface="Verdana"/>
                          <a:cs typeface="Verdana"/>
                        </a:rPr>
                        <a:t>of</a:t>
                      </a:r>
                      <a:r>
                        <a:rPr sz="2000" spc="-25" dirty="0">
                          <a:latin typeface="Verdana"/>
                          <a:cs typeface="Verdana"/>
                        </a:rPr>
                        <a:t> </a:t>
                      </a:r>
                      <a:r>
                        <a:rPr sz="2000" dirty="0">
                          <a:latin typeface="Verdana"/>
                          <a:cs typeface="Verdana"/>
                        </a:rPr>
                        <a:t>the</a:t>
                      </a:r>
                      <a:r>
                        <a:rPr sz="2000" spc="-15" dirty="0">
                          <a:latin typeface="Verdana"/>
                          <a:cs typeface="Verdana"/>
                        </a:rPr>
                        <a:t> </a:t>
                      </a:r>
                      <a:r>
                        <a:rPr sz="2000" spc="-20" dirty="0">
                          <a:latin typeface="Verdana"/>
                          <a:cs typeface="Verdana"/>
                        </a:rPr>
                        <a:t>list.</a:t>
                      </a:r>
                      <a:endParaRPr sz="2000">
                        <a:latin typeface="Verdana"/>
                        <a:cs typeface="Verdana"/>
                      </a:endParaRPr>
                    </a:p>
                  </a:txBody>
                  <a:tcPr marL="0" marR="0" marT="52127"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r>
              <a:tr h="321316">
                <a:tc>
                  <a:txBody>
                    <a:bodyPr/>
                    <a:lstStyle/>
                    <a:p>
                      <a:pPr>
                        <a:lnSpc>
                          <a:spcPct val="100000"/>
                        </a:lnSpc>
                        <a:spcBef>
                          <a:spcPts val="30"/>
                        </a:spcBef>
                      </a:pPr>
                      <a:endParaRPr sz="2000">
                        <a:latin typeface="Times New Roman"/>
                        <a:cs typeface="Times New Roman"/>
                      </a:endParaRPr>
                    </a:p>
                    <a:p>
                      <a:pPr marL="76200">
                        <a:lnSpc>
                          <a:spcPct val="100000"/>
                        </a:lnSpc>
                        <a:spcBef>
                          <a:spcPts val="5"/>
                        </a:spcBef>
                      </a:pPr>
                      <a:r>
                        <a:rPr sz="2000" spc="-10" dirty="0">
                          <a:latin typeface="Verdana"/>
                          <a:cs typeface="Verdana"/>
                        </a:rPr>
                        <a:t>booleanisEmpty()</a:t>
                      </a:r>
                      <a:endParaRPr sz="2000">
                        <a:latin typeface="Verdana"/>
                        <a:cs typeface="Verdana"/>
                      </a:endParaRPr>
                    </a:p>
                  </a:txBody>
                  <a:tcPr marL="0" marR="0" marT="244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c>
                  <a:txBody>
                    <a:bodyPr/>
                    <a:lstStyle/>
                    <a:p>
                      <a:pPr marL="76200">
                        <a:lnSpc>
                          <a:spcPct val="100000"/>
                        </a:lnSpc>
                        <a:spcBef>
                          <a:spcPts val="5"/>
                        </a:spcBef>
                      </a:pPr>
                      <a:r>
                        <a:rPr sz="2000" dirty="0" smtClean="0">
                          <a:latin typeface="Verdana"/>
                          <a:cs typeface="Verdana"/>
                        </a:rPr>
                        <a:t>It</a:t>
                      </a:r>
                      <a:r>
                        <a:rPr sz="2000" spc="-30" dirty="0" smtClean="0">
                          <a:latin typeface="Verdana"/>
                          <a:cs typeface="Verdana"/>
                        </a:rPr>
                        <a:t> </a:t>
                      </a:r>
                      <a:r>
                        <a:rPr sz="2000" dirty="0">
                          <a:latin typeface="Verdana"/>
                          <a:cs typeface="Verdana"/>
                        </a:rPr>
                        <a:t>returns</a:t>
                      </a:r>
                      <a:r>
                        <a:rPr sz="2000" spc="-30" dirty="0">
                          <a:latin typeface="Verdana"/>
                          <a:cs typeface="Verdana"/>
                        </a:rPr>
                        <a:t> </a:t>
                      </a:r>
                      <a:r>
                        <a:rPr sz="2000" dirty="0">
                          <a:latin typeface="Verdana"/>
                          <a:cs typeface="Verdana"/>
                        </a:rPr>
                        <a:t>true</a:t>
                      </a:r>
                      <a:r>
                        <a:rPr sz="2000" spc="-20" dirty="0">
                          <a:latin typeface="Verdana"/>
                          <a:cs typeface="Verdana"/>
                        </a:rPr>
                        <a:t> </a:t>
                      </a:r>
                      <a:r>
                        <a:rPr sz="2000" dirty="0">
                          <a:latin typeface="Verdana"/>
                          <a:cs typeface="Verdana"/>
                        </a:rPr>
                        <a:t>if</a:t>
                      </a:r>
                      <a:r>
                        <a:rPr sz="2000" spc="-20" dirty="0">
                          <a:latin typeface="Verdana"/>
                          <a:cs typeface="Verdana"/>
                        </a:rPr>
                        <a:t> </a:t>
                      </a:r>
                      <a:r>
                        <a:rPr sz="2000" dirty="0">
                          <a:latin typeface="Verdana"/>
                          <a:cs typeface="Verdana"/>
                        </a:rPr>
                        <a:t>the</a:t>
                      </a:r>
                      <a:r>
                        <a:rPr sz="2000" spc="-25" dirty="0">
                          <a:latin typeface="Verdana"/>
                          <a:cs typeface="Verdana"/>
                        </a:rPr>
                        <a:t> </a:t>
                      </a:r>
                      <a:r>
                        <a:rPr sz="2000" dirty="0">
                          <a:latin typeface="Verdana"/>
                          <a:cs typeface="Verdana"/>
                        </a:rPr>
                        <a:t>list</a:t>
                      </a:r>
                      <a:r>
                        <a:rPr sz="2000" spc="-10" dirty="0">
                          <a:latin typeface="Verdana"/>
                          <a:cs typeface="Verdana"/>
                        </a:rPr>
                        <a:t> </a:t>
                      </a:r>
                      <a:r>
                        <a:rPr sz="2000" dirty="0">
                          <a:latin typeface="Verdana"/>
                          <a:cs typeface="Verdana"/>
                        </a:rPr>
                        <a:t>is</a:t>
                      </a:r>
                      <a:r>
                        <a:rPr sz="2000" spc="-20" dirty="0">
                          <a:latin typeface="Verdana"/>
                          <a:cs typeface="Verdana"/>
                        </a:rPr>
                        <a:t> </a:t>
                      </a:r>
                      <a:r>
                        <a:rPr sz="2000" dirty="0">
                          <a:latin typeface="Verdana"/>
                          <a:cs typeface="Verdana"/>
                        </a:rPr>
                        <a:t>empty,</a:t>
                      </a:r>
                      <a:r>
                        <a:rPr sz="2000" spc="-20" dirty="0">
                          <a:latin typeface="Verdana"/>
                          <a:cs typeface="Verdana"/>
                        </a:rPr>
                        <a:t> </a:t>
                      </a:r>
                      <a:r>
                        <a:rPr sz="2000" dirty="0">
                          <a:latin typeface="Verdana"/>
                          <a:cs typeface="Verdana"/>
                        </a:rPr>
                        <a:t>otherwise</a:t>
                      </a:r>
                      <a:r>
                        <a:rPr sz="2000" spc="-15" dirty="0">
                          <a:latin typeface="Verdana"/>
                          <a:cs typeface="Verdana"/>
                        </a:rPr>
                        <a:t> </a:t>
                      </a:r>
                      <a:r>
                        <a:rPr sz="2000" spc="-10" dirty="0">
                          <a:latin typeface="Verdana"/>
                          <a:cs typeface="Verdana"/>
                        </a:rPr>
                        <a:t>false.</a:t>
                      </a:r>
                      <a:endParaRPr sz="2000" dirty="0">
                        <a:latin typeface="Verdana"/>
                        <a:cs typeface="Verdana"/>
                      </a:endParaRPr>
                    </a:p>
                  </a:txBody>
                  <a:tcPr marL="0" marR="0" marT="244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r>
              <a:tr h="422940">
                <a:tc>
                  <a:txBody>
                    <a:bodyPr/>
                    <a:lstStyle/>
                    <a:p>
                      <a:pPr>
                        <a:lnSpc>
                          <a:spcPct val="100000"/>
                        </a:lnSpc>
                        <a:spcBef>
                          <a:spcPts val="30"/>
                        </a:spcBef>
                      </a:pPr>
                      <a:endParaRPr sz="2000" dirty="0">
                        <a:latin typeface="Times New Roman"/>
                        <a:cs typeface="Times New Roman"/>
                      </a:endParaRPr>
                    </a:p>
                    <a:p>
                      <a:pPr marL="76200" marR="0" indent="0" algn="l" defTabSz="914400" rtl="0" eaLnBrk="1" fontAlgn="auto" latinLnBrk="0" hangingPunct="1">
                        <a:lnSpc>
                          <a:spcPct val="100000"/>
                        </a:lnSpc>
                        <a:spcBef>
                          <a:spcPts val="5"/>
                        </a:spcBef>
                        <a:spcAft>
                          <a:spcPts val="0"/>
                        </a:spcAft>
                        <a:buClrTx/>
                        <a:buSzTx/>
                        <a:buFontTx/>
                        <a:buNone/>
                        <a:tabLst/>
                        <a:defRPr/>
                      </a:pPr>
                      <a:r>
                        <a:rPr sz="2000" u="sng" spc="-10" dirty="0">
                          <a:solidFill>
                            <a:srgbClr val="008000"/>
                          </a:solidFill>
                          <a:uFill>
                            <a:solidFill>
                              <a:srgbClr val="008000"/>
                            </a:solidFill>
                          </a:uFill>
                          <a:latin typeface="Verdana"/>
                          <a:cs typeface="Verdana"/>
                        </a:rPr>
                        <a:t>Iterator</a:t>
                      </a:r>
                      <a:r>
                        <a:rPr sz="2000" u="sng" spc="-10" dirty="0" smtClean="0">
                          <a:solidFill>
                            <a:srgbClr val="008000"/>
                          </a:solidFill>
                          <a:uFill>
                            <a:solidFill>
                              <a:srgbClr val="008000"/>
                            </a:solidFill>
                          </a:uFill>
                          <a:latin typeface="Verdana"/>
                          <a:cs typeface="Verdana"/>
                        </a:rPr>
                        <a:t>()</a:t>
                      </a:r>
                      <a:r>
                        <a:rPr lang="en-IN" sz="2000" u="sng" spc="-10" dirty="0" smtClean="0">
                          <a:solidFill>
                            <a:srgbClr val="008000"/>
                          </a:solidFill>
                          <a:uFill>
                            <a:solidFill>
                              <a:srgbClr val="008000"/>
                            </a:solidFill>
                          </a:uFill>
                          <a:latin typeface="Verdana"/>
                          <a:cs typeface="Verdana"/>
                        </a:rPr>
                        <a:t>, </a:t>
                      </a:r>
                      <a:r>
                        <a:rPr lang="en-IN" sz="2000" u="sng" spc="-10" dirty="0" err="1" smtClean="0">
                          <a:solidFill>
                            <a:srgbClr val="008000"/>
                          </a:solidFill>
                          <a:uFill>
                            <a:solidFill>
                              <a:srgbClr val="008000"/>
                            </a:solidFill>
                          </a:uFill>
                          <a:latin typeface="Verdana"/>
                          <a:cs typeface="Verdana"/>
                        </a:rPr>
                        <a:t>listIterator</a:t>
                      </a:r>
                      <a:r>
                        <a:rPr lang="en-IN" sz="2000" u="sng" spc="-10" dirty="0" smtClean="0">
                          <a:solidFill>
                            <a:srgbClr val="008000"/>
                          </a:solidFill>
                          <a:uFill>
                            <a:solidFill>
                              <a:srgbClr val="008000"/>
                            </a:solidFill>
                          </a:uFill>
                          <a:latin typeface="Verdana"/>
                          <a:cs typeface="Verdana"/>
                        </a:rPr>
                        <a:t>()</a:t>
                      </a:r>
                      <a:endParaRPr lang="en-IN" sz="2000" dirty="0" smtClean="0">
                        <a:latin typeface="Verdana"/>
                        <a:cs typeface="Verdana"/>
                      </a:endParaRPr>
                    </a:p>
                  </a:txBody>
                  <a:tcPr marL="0" marR="0" marT="244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c>
                  <a:txBody>
                    <a:bodyPr/>
                    <a:lstStyle/>
                    <a:p>
                      <a:pPr>
                        <a:lnSpc>
                          <a:spcPct val="100000"/>
                        </a:lnSpc>
                      </a:pPr>
                      <a:endParaRPr sz="2000">
                        <a:latin typeface="Times New Roman"/>
                        <a:cs typeface="Times New Roman"/>
                      </a:endParaRPr>
                    </a:p>
                  </a:txBody>
                  <a:tcPr marL="0" marR="0" marT="0"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r>
              <a:tr h="627157">
                <a:tc>
                  <a:txBody>
                    <a:bodyPr/>
                    <a:lstStyle/>
                    <a:p>
                      <a:pPr>
                        <a:lnSpc>
                          <a:spcPct val="100000"/>
                        </a:lnSpc>
                        <a:spcBef>
                          <a:spcPts val="45"/>
                        </a:spcBef>
                      </a:pPr>
                      <a:endParaRPr sz="2000" dirty="0">
                        <a:latin typeface="Times New Roman"/>
                        <a:cs typeface="Times New Roman"/>
                      </a:endParaRPr>
                    </a:p>
                    <a:p>
                      <a:pPr marL="76200">
                        <a:lnSpc>
                          <a:spcPct val="100000"/>
                        </a:lnSpc>
                      </a:pPr>
                      <a:r>
                        <a:rPr sz="2000" dirty="0">
                          <a:latin typeface="Verdana"/>
                          <a:cs typeface="Verdana"/>
                        </a:rPr>
                        <a:t>int</a:t>
                      </a:r>
                      <a:r>
                        <a:rPr sz="2000" spc="40" dirty="0">
                          <a:latin typeface="Verdana"/>
                          <a:cs typeface="Verdana"/>
                        </a:rPr>
                        <a:t> </a:t>
                      </a:r>
                      <a:r>
                        <a:rPr sz="2000" spc="-10" dirty="0">
                          <a:latin typeface="Verdana"/>
                          <a:cs typeface="Verdana"/>
                        </a:rPr>
                        <a:t>lastIndexOf(Object</a:t>
                      </a:r>
                      <a:r>
                        <a:rPr sz="2000" spc="25" dirty="0">
                          <a:latin typeface="Verdana"/>
                          <a:cs typeface="Verdana"/>
                        </a:rPr>
                        <a:t> </a:t>
                      </a:r>
                      <a:r>
                        <a:rPr sz="2000" spc="-35" dirty="0">
                          <a:latin typeface="Verdana"/>
                          <a:cs typeface="Verdana"/>
                        </a:rPr>
                        <a:t>o)</a:t>
                      </a:r>
                      <a:endParaRPr sz="2000" dirty="0">
                        <a:latin typeface="Verdana"/>
                        <a:cs typeface="Verdana"/>
                      </a:endParaRPr>
                    </a:p>
                  </a:txBody>
                  <a:tcPr marL="0" marR="0" marT="3665" marB="0">
                    <a:lnL w="9525">
                      <a:solidFill>
                        <a:srgbClr val="C6CCBD"/>
                      </a:solidFill>
                      <a:prstDash val="solid"/>
                    </a:lnL>
                    <a:lnR w="9525" cap="flat" cmpd="sng" algn="ctr">
                      <a:solidFill>
                        <a:srgbClr val="C6CCBD"/>
                      </a:solidFill>
                      <a:prstDash val="solid"/>
                      <a:round/>
                      <a:headEnd type="none" w="med" len="med"/>
                      <a:tailEnd type="none" w="med" len="med"/>
                    </a:lnR>
                    <a:lnT w="9525" cap="flat" cmpd="sng" algn="ctr">
                      <a:solidFill>
                        <a:srgbClr val="C6CCBD"/>
                      </a:solidFill>
                      <a:prstDash val="solid"/>
                      <a:round/>
                      <a:headEnd type="none" w="med" len="med"/>
                      <a:tailEnd type="none" w="med" len="med"/>
                    </a:lnT>
                    <a:lnB w="9525">
                      <a:solidFill>
                        <a:srgbClr val="C6CCBD"/>
                      </a:solidFill>
                      <a:prstDash val="solid"/>
                    </a:lnB>
                  </a:tcPr>
                </a:tc>
                <a:tc>
                  <a:txBody>
                    <a:bodyPr/>
                    <a:lstStyle/>
                    <a:p>
                      <a:pPr marL="76200" marR="129539">
                        <a:lnSpc>
                          <a:spcPct val="148600"/>
                        </a:lnSpc>
                        <a:spcBef>
                          <a:spcPts val="640"/>
                        </a:spcBef>
                      </a:pPr>
                      <a:r>
                        <a:rPr sz="2000" dirty="0">
                          <a:latin typeface="Verdana"/>
                          <a:cs typeface="Verdana"/>
                        </a:rPr>
                        <a:t>It</a:t>
                      </a:r>
                      <a:r>
                        <a:rPr sz="2000" spc="-10" dirty="0">
                          <a:latin typeface="Verdana"/>
                          <a:cs typeface="Verdana"/>
                        </a:rPr>
                        <a:t> </a:t>
                      </a:r>
                      <a:r>
                        <a:rPr sz="2000" dirty="0">
                          <a:latin typeface="Verdana"/>
                          <a:cs typeface="Verdana"/>
                        </a:rPr>
                        <a:t>is</a:t>
                      </a:r>
                      <a:r>
                        <a:rPr sz="2000" spc="-20" dirty="0">
                          <a:latin typeface="Verdana"/>
                          <a:cs typeface="Verdana"/>
                        </a:rPr>
                        <a:t> </a:t>
                      </a:r>
                      <a:r>
                        <a:rPr sz="2000" dirty="0">
                          <a:latin typeface="Verdana"/>
                          <a:cs typeface="Verdana"/>
                        </a:rPr>
                        <a:t>used</a:t>
                      </a:r>
                      <a:r>
                        <a:rPr sz="2000" spc="-20" dirty="0">
                          <a:latin typeface="Verdana"/>
                          <a:cs typeface="Verdana"/>
                        </a:rPr>
                        <a:t> </a:t>
                      </a:r>
                      <a:r>
                        <a:rPr sz="2000" dirty="0">
                          <a:latin typeface="Verdana"/>
                          <a:cs typeface="Verdana"/>
                        </a:rPr>
                        <a:t>to</a:t>
                      </a:r>
                      <a:r>
                        <a:rPr sz="2000" spc="-15" dirty="0">
                          <a:latin typeface="Verdana"/>
                          <a:cs typeface="Verdana"/>
                        </a:rPr>
                        <a:t> </a:t>
                      </a:r>
                      <a:r>
                        <a:rPr sz="2000" dirty="0">
                          <a:latin typeface="Verdana"/>
                          <a:cs typeface="Verdana"/>
                        </a:rPr>
                        <a:t>return</a:t>
                      </a:r>
                      <a:r>
                        <a:rPr sz="2000" spc="-20" dirty="0">
                          <a:latin typeface="Verdana"/>
                          <a:cs typeface="Verdana"/>
                        </a:rPr>
                        <a:t> </a:t>
                      </a:r>
                      <a:r>
                        <a:rPr sz="2000" dirty="0">
                          <a:latin typeface="Verdana"/>
                          <a:cs typeface="Verdana"/>
                        </a:rPr>
                        <a:t>the</a:t>
                      </a:r>
                      <a:r>
                        <a:rPr sz="2000" spc="-25" dirty="0">
                          <a:latin typeface="Verdana"/>
                          <a:cs typeface="Verdana"/>
                        </a:rPr>
                        <a:t> </a:t>
                      </a:r>
                      <a:r>
                        <a:rPr sz="2000" dirty="0">
                          <a:latin typeface="Verdana"/>
                          <a:cs typeface="Verdana"/>
                        </a:rPr>
                        <a:t>index</a:t>
                      </a:r>
                      <a:r>
                        <a:rPr sz="2000" spc="-20" dirty="0">
                          <a:latin typeface="Verdana"/>
                          <a:cs typeface="Verdana"/>
                        </a:rPr>
                        <a:t> </a:t>
                      </a:r>
                      <a:r>
                        <a:rPr sz="2000" dirty="0">
                          <a:latin typeface="Verdana"/>
                          <a:cs typeface="Verdana"/>
                        </a:rPr>
                        <a:t>in</a:t>
                      </a:r>
                      <a:r>
                        <a:rPr sz="2000" spc="-20" dirty="0">
                          <a:latin typeface="Verdana"/>
                          <a:cs typeface="Verdana"/>
                        </a:rPr>
                        <a:t> </a:t>
                      </a:r>
                      <a:r>
                        <a:rPr sz="2000" dirty="0">
                          <a:latin typeface="Verdana"/>
                          <a:cs typeface="Verdana"/>
                        </a:rPr>
                        <a:t>this</a:t>
                      </a:r>
                      <a:r>
                        <a:rPr sz="2000" spc="-10" dirty="0">
                          <a:latin typeface="Verdana"/>
                          <a:cs typeface="Verdana"/>
                        </a:rPr>
                        <a:t> </a:t>
                      </a:r>
                      <a:r>
                        <a:rPr sz="2000" dirty="0">
                          <a:latin typeface="Verdana"/>
                          <a:cs typeface="Verdana"/>
                        </a:rPr>
                        <a:t>list</a:t>
                      </a:r>
                      <a:r>
                        <a:rPr sz="2000" spc="-5" dirty="0">
                          <a:latin typeface="Verdana"/>
                          <a:cs typeface="Verdana"/>
                        </a:rPr>
                        <a:t> </a:t>
                      </a:r>
                      <a:r>
                        <a:rPr sz="2000" dirty="0">
                          <a:latin typeface="Verdana"/>
                          <a:cs typeface="Verdana"/>
                        </a:rPr>
                        <a:t>of the</a:t>
                      </a:r>
                      <a:r>
                        <a:rPr sz="2000" spc="-20" dirty="0">
                          <a:latin typeface="Verdana"/>
                          <a:cs typeface="Verdana"/>
                        </a:rPr>
                        <a:t> last </a:t>
                      </a:r>
                      <a:r>
                        <a:rPr sz="2000" dirty="0">
                          <a:latin typeface="Verdana"/>
                          <a:cs typeface="Verdana"/>
                        </a:rPr>
                        <a:t>occurrence</a:t>
                      </a:r>
                      <a:r>
                        <a:rPr sz="2000" spc="-25" dirty="0">
                          <a:latin typeface="Verdana"/>
                          <a:cs typeface="Verdana"/>
                        </a:rPr>
                        <a:t> </a:t>
                      </a:r>
                      <a:r>
                        <a:rPr sz="2000" dirty="0">
                          <a:latin typeface="Verdana"/>
                          <a:cs typeface="Verdana"/>
                        </a:rPr>
                        <a:t>of</a:t>
                      </a:r>
                      <a:r>
                        <a:rPr sz="2000" spc="-25" dirty="0">
                          <a:latin typeface="Verdana"/>
                          <a:cs typeface="Verdana"/>
                        </a:rPr>
                        <a:t> </a:t>
                      </a:r>
                      <a:r>
                        <a:rPr sz="2000" dirty="0">
                          <a:latin typeface="Verdana"/>
                          <a:cs typeface="Verdana"/>
                        </a:rPr>
                        <a:t>the</a:t>
                      </a:r>
                      <a:r>
                        <a:rPr sz="2000" spc="-35" dirty="0">
                          <a:latin typeface="Verdana"/>
                          <a:cs typeface="Verdana"/>
                        </a:rPr>
                        <a:t> </a:t>
                      </a:r>
                      <a:r>
                        <a:rPr sz="2000" dirty="0">
                          <a:latin typeface="Verdana"/>
                          <a:cs typeface="Verdana"/>
                        </a:rPr>
                        <a:t>specified</a:t>
                      </a:r>
                      <a:r>
                        <a:rPr sz="2000" spc="-15" dirty="0">
                          <a:latin typeface="Verdana"/>
                          <a:cs typeface="Verdana"/>
                        </a:rPr>
                        <a:t> </a:t>
                      </a:r>
                      <a:r>
                        <a:rPr sz="2000" dirty="0">
                          <a:latin typeface="Verdana"/>
                          <a:cs typeface="Verdana"/>
                        </a:rPr>
                        <a:t>element,</a:t>
                      </a:r>
                      <a:r>
                        <a:rPr sz="2000" spc="-15" dirty="0">
                          <a:latin typeface="Verdana"/>
                          <a:cs typeface="Verdana"/>
                        </a:rPr>
                        <a:t> </a:t>
                      </a:r>
                      <a:r>
                        <a:rPr sz="2000" dirty="0">
                          <a:latin typeface="Verdana"/>
                          <a:cs typeface="Verdana"/>
                        </a:rPr>
                        <a:t>or</a:t>
                      </a:r>
                      <a:r>
                        <a:rPr sz="2000" spc="-15" dirty="0">
                          <a:latin typeface="Verdana"/>
                          <a:cs typeface="Verdana"/>
                        </a:rPr>
                        <a:t> </a:t>
                      </a:r>
                      <a:r>
                        <a:rPr sz="2000" dirty="0">
                          <a:latin typeface="Verdana"/>
                          <a:cs typeface="Verdana"/>
                        </a:rPr>
                        <a:t>-1</a:t>
                      </a:r>
                      <a:r>
                        <a:rPr sz="2000" spc="-15" dirty="0">
                          <a:latin typeface="Verdana"/>
                          <a:cs typeface="Verdana"/>
                        </a:rPr>
                        <a:t> </a:t>
                      </a:r>
                      <a:r>
                        <a:rPr sz="2000" dirty="0">
                          <a:latin typeface="Verdana"/>
                          <a:cs typeface="Verdana"/>
                        </a:rPr>
                        <a:t>if</a:t>
                      </a:r>
                      <a:r>
                        <a:rPr sz="2000" spc="-20" dirty="0">
                          <a:latin typeface="Verdana"/>
                          <a:cs typeface="Verdana"/>
                        </a:rPr>
                        <a:t> </a:t>
                      </a:r>
                      <a:r>
                        <a:rPr sz="2000" dirty="0">
                          <a:latin typeface="Verdana"/>
                          <a:cs typeface="Verdana"/>
                        </a:rPr>
                        <a:t>the</a:t>
                      </a:r>
                      <a:r>
                        <a:rPr sz="2000" spc="-20" dirty="0">
                          <a:latin typeface="Verdana"/>
                          <a:cs typeface="Verdana"/>
                        </a:rPr>
                        <a:t> list </a:t>
                      </a:r>
                      <a:r>
                        <a:rPr sz="2000" dirty="0">
                          <a:latin typeface="Verdana"/>
                          <a:cs typeface="Verdana"/>
                        </a:rPr>
                        <a:t>does</a:t>
                      </a:r>
                      <a:r>
                        <a:rPr sz="2000" spc="-25" dirty="0">
                          <a:latin typeface="Verdana"/>
                          <a:cs typeface="Verdana"/>
                        </a:rPr>
                        <a:t> </a:t>
                      </a:r>
                      <a:r>
                        <a:rPr sz="2000" dirty="0">
                          <a:latin typeface="Verdana"/>
                          <a:cs typeface="Verdana"/>
                        </a:rPr>
                        <a:t>not</a:t>
                      </a:r>
                      <a:r>
                        <a:rPr sz="2000" spc="-25" dirty="0">
                          <a:latin typeface="Verdana"/>
                          <a:cs typeface="Verdana"/>
                        </a:rPr>
                        <a:t> </a:t>
                      </a:r>
                      <a:r>
                        <a:rPr sz="2000" dirty="0">
                          <a:latin typeface="Verdana"/>
                          <a:cs typeface="Verdana"/>
                        </a:rPr>
                        <a:t>contain</a:t>
                      </a:r>
                      <a:r>
                        <a:rPr sz="2000" spc="-15" dirty="0">
                          <a:latin typeface="Verdana"/>
                          <a:cs typeface="Verdana"/>
                        </a:rPr>
                        <a:t> </a:t>
                      </a:r>
                      <a:r>
                        <a:rPr sz="2000" dirty="0">
                          <a:latin typeface="Verdana"/>
                          <a:cs typeface="Verdana"/>
                        </a:rPr>
                        <a:t>this</a:t>
                      </a:r>
                      <a:r>
                        <a:rPr sz="2000" spc="-25" dirty="0">
                          <a:latin typeface="Verdana"/>
                          <a:cs typeface="Verdana"/>
                        </a:rPr>
                        <a:t> </a:t>
                      </a:r>
                      <a:r>
                        <a:rPr sz="2000" spc="-10" dirty="0">
                          <a:latin typeface="Verdana"/>
                          <a:cs typeface="Verdana"/>
                        </a:rPr>
                        <a:t>element.</a:t>
                      </a:r>
                      <a:endParaRPr sz="2000" dirty="0">
                        <a:latin typeface="Verdana"/>
                        <a:cs typeface="Verdana"/>
                      </a:endParaRPr>
                    </a:p>
                  </a:txBody>
                  <a:tcPr marL="0" marR="0" marT="52127" marB="0">
                    <a:lnL w="9525" cap="flat" cmpd="sng" algn="ctr">
                      <a:solidFill>
                        <a:srgbClr val="C6CCBD"/>
                      </a:solidFill>
                      <a:prstDash val="solid"/>
                      <a:round/>
                      <a:headEnd type="none" w="med" len="med"/>
                      <a:tailEnd type="none" w="med" len="med"/>
                    </a:lnL>
                    <a:lnR w="9525">
                      <a:solidFill>
                        <a:srgbClr val="C6CCBD"/>
                      </a:solidFill>
                      <a:prstDash val="solid"/>
                    </a:lnR>
                    <a:lnT w="9525" cap="flat" cmpd="sng" algn="ctr">
                      <a:solidFill>
                        <a:srgbClr val="C6CCBD"/>
                      </a:solidFill>
                      <a:prstDash val="solid"/>
                      <a:round/>
                      <a:headEnd type="none" w="med" len="med"/>
                      <a:tailEnd type="none" w="med" len="med"/>
                    </a:lnT>
                    <a:lnB w="9525">
                      <a:solidFill>
                        <a:srgbClr val="C6CCBD"/>
                      </a:solidFill>
                      <a:prstDash val="solid"/>
                    </a:lnB>
                  </a:tcPr>
                </a:tc>
              </a:tr>
            </a:tbl>
          </a:graphicData>
        </a:graphic>
      </p:graphicFrame>
    </p:spTree>
    <p:extLst>
      <p:ext uri="{BB962C8B-B14F-4D97-AF65-F5344CB8AC3E}">
        <p14:creationId xmlns:p14="http://schemas.microsoft.com/office/powerpoint/2010/main" val="3099803248"/>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675299286"/>
              </p:ext>
            </p:extLst>
          </p:nvPr>
        </p:nvGraphicFramePr>
        <p:xfrm>
          <a:off x="539552" y="548680"/>
          <a:ext cx="8136904" cy="5616624"/>
        </p:xfrm>
        <a:graphic>
          <a:graphicData uri="http://schemas.openxmlformats.org/drawingml/2006/table">
            <a:tbl>
              <a:tblPr firstRow="1" bandRow="1">
                <a:tableStyleId>{2D5ABB26-0587-4C30-8999-92F81FD0307C}</a:tableStyleId>
              </a:tblPr>
              <a:tblGrid>
                <a:gridCol w="3528392"/>
                <a:gridCol w="4608512"/>
              </a:tblGrid>
              <a:tr h="1692617">
                <a:tc>
                  <a:txBody>
                    <a:bodyPr/>
                    <a:lstStyle/>
                    <a:p>
                      <a:pPr>
                        <a:lnSpc>
                          <a:spcPct val="100000"/>
                        </a:lnSpc>
                        <a:spcBef>
                          <a:spcPts val="30"/>
                        </a:spcBef>
                      </a:pPr>
                      <a:endParaRPr sz="2000" dirty="0">
                        <a:latin typeface="Times New Roman"/>
                        <a:cs typeface="Times New Roman"/>
                      </a:endParaRPr>
                    </a:p>
                    <a:p>
                      <a:pPr marL="76200">
                        <a:lnSpc>
                          <a:spcPct val="100000"/>
                        </a:lnSpc>
                        <a:spcBef>
                          <a:spcPts val="5"/>
                        </a:spcBef>
                      </a:pPr>
                      <a:r>
                        <a:rPr sz="2000" dirty="0">
                          <a:latin typeface="Verdana"/>
                          <a:cs typeface="Verdana"/>
                        </a:rPr>
                        <a:t>Object[]</a:t>
                      </a:r>
                      <a:r>
                        <a:rPr sz="2000" spc="-45" dirty="0">
                          <a:latin typeface="Verdana"/>
                          <a:cs typeface="Verdana"/>
                        </a:rPr>
                        <a:t> </a:t>
                      </a:r>
                      <a:r>
                        <a:rPr sz="2000" spc="-10" dirty="0">
                          <a:latin typeface="Verdana"/>
                          <a:cs typeface="Verdana"/>
                        </a:rPr>
                        <a:t>toArray()</a:t>
                      </a:r>
                      <a:endParaRPr sz="2000" dirty="0">
                        <a:latin typeface="Verdana"/>
                        <a:cs typeface="Verdana"/>
                      </a:endParaRPr>
                    </a:p>
                  </a:txBody>
                  <a:tcPr marL="0" marR="0" marT="244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c>
                  <a:txBody>
                    <a:bodyPr/>
                    <a:lstStyle/>
                    <a:p>
                      <a:pPr marL="76200" marR="325120">
                        <a:lnSpc>
                          <a:spcPct val="149500"/>
                        </a:lnSpc>
                        <a:spcBef>
                          <a:spcPts val="615"/>
                        </a:spcBef>
                      </a:pPr>
                      <a:r>
                        <a:rPr sz="2000" dirty="0">
                          <a:latin typeface="Verdana"/>
                          <a:cs typeface="Verdana"/>
                        </a:rPr>
                        <a:t>It</a:t>
                      </a:r>
                      <a:r>
                        <a:rPr sz="2000" spc="-10" dirty="0">
                          <a:latin typeface="Verdana"/>
                          <a:cs typeface="Verdana"/>
                        </a:rPr>
                        <a:t> </a:t>
                      </a:r>
                      <a:r>
                        <a:rPr sz="2000" dirty="0">
                          <a:latin typeface="Verdana"/>
                          <a:cs typeface="Verdana"/>
                        </a:rPr>
                        <a:t>is</a:t>
                      </a:r>
                      <a:r>
                        <a:rPr sz="2000" spc="-20" dirty="0">
                          <a:latin typeface="Verdana"/>
                          <a:cs typeface="Verdana"/>
                        </a:rPr>
                        <a:t> </a:t>
                      </a:r>
                      <a:r>
                        <a:rPr sz="2000" dirty="0">
                          <a:latin typeface="Verdana"/>
                          <a:cs typeface="Verdana"/>
                        </a:rPr>
                        <a:t>used</a:t>
                      </a:r>
                      <a:r>
                        <a:rPr sz="2000" spc="-15" dirty="0">
                          <a:latin typeface="Verdana"/>
                          <a:cs typeface="Verdana"/>
                        </a:rPr>
                        <a:t> </a:t>
                      </a:r>
                      <a:r>
                        <a:rPr sz="2000" dirty="0">
                          <a:latin typeface="Verdana"/>
                          <a:cs typeface="Verdana"/>
                        </a:rPr>
                        <a:t>to</a:t>
                      </a:r>
                      <a:r>
                        <a:rPr sz="2000" spc="-15" dirty="0">
                          <a:latin typeface="Verdana"/>
                          <a:cs typeface="Verdana"/>
                        </a:rPr>
                        <a:t> </a:t>
                      </a:r>
                      <a:r>
                        <a:rPr sz="2000" dirty="0">
                          <a:latin typeface="Verdana"/>
                          <a:cs typeface="Verdana"/>
                        </a:rPr>
                        <a:t>return</a:t>
                      </a:r>
                      <a:r>
                        <a:rPr sz="2000" spc="-10" dirty="0">
                          <a:latin typeface="Verdana"/>
                          <a:cs typeface="Verdana"/>
                        </a:rPr>
                        <a:t> </a:t>
                      </a:r>
                      <a:r>
                        <a:rPr sz="2000" dirty="0">
                          <a:latin typeface="Verdana"/>
                          <a:cs typeface="Verdana"/>
                        </a:rPr>
                        <a:t>an</a:t>
                      </a:r>
                      <a:r>
                        <a:rPr sz="2000" spc="-15" dirty="0">
                          <a:latin typeface="Verdana"/>
                          <a:cs typeface="Verdana"/>
                        </a:rPr>
                        <a:t> </a:t>
                      </a:r>
                      <a:r>
                        <a:rPr sz="2000" dirty="0">
                          <a:latin typeface="Verdana"/>
                          <a:cs typeface="Verdana"/>
                        </a:rPr>
                        <a:t>array</a:t>
                      </a:r>
                      <a:r>
                        <a:rPr sz="2000" spc="-20" dirty="0">
                          <a:latin typeface="Verdana"/>
                          <a:cs typeface="Verdana"/>
                        </a:rPr>
                        <a:t> </a:t>
                      </a:r>
                      <a:r>
                        <a:rPr sz="2000" dirty="0">
                          <a:latin typeface="Verdana"/>
                          <a:cs typeface="Verdana"/>
                        </a:rPr>
                        <a:t>containing</a:t>
                      </a:r>
                      <a:r>
                        <a:rPr sz="2000" spc="-20" dirty="0">
                          <a:latin typeface="Verdana"/>
                          <a:cs typeface="Verdana"/>
                        </a:rPr>
                        <a:t> </a:t>
                      </a:r>
                      <a:r>
                        <a:rPr sz="2000" dirty="0">
                          <a:latin typeface="Verdana"/>
                          <a:cs typeface="Verdana"/>
                        </a:rPr>
                        <a:t>all</a:t>
                      </a:r>
                      <a:r>
                        <a:rPr sz="2000" spc="-5" dirty="0">
                          <a:latin typeface="Verdana"/>
                          <a:cs typeface="Verdana"/>
                        </a:rPr>
                        <a:t> </a:t>
                      </a:r>
                      <a:r>
                        <a:rPr sz="2000" dirty="0">
                          <a:latin typeface="Verdana"/>
                          <a:cs typeface="Verdana"/>
                        </a:rPr>
                        <a:t>of</a:t>
                      </a:r>
                      <a:r>
                        <a:rPr sz="2000" spc="-20" dirty="0">
                          <a:latin typeface="Verdana"/>
                          <a:cs typeface="Verdana"/>
                        </a:rPr>
                        <a:t> </a:t>
                      </a:r>
                      <a:r>
                        <a:rPr sz="2000" spc="-25" dirty="0">
                          <a:latin typeface="Verdana"/>
                          <a:cs typeface="Verdana"/>
                        </a:rPr>
                        <a:t>the </a:t>
                      </a:r>
                      <a:r>
                        <a:rPr sz="2000" dirty="0">
                          <a:latin typeface="Verdana"/>
                          <a:cs typeface="Verdana"/>
                        </a:rPr>
                        <a:t>elements</a:t>
                      </a:r>
                      <a:r>
                        <a:rPr sz="2000" spc="-30" dirty="0">
                          <a:latin typeface="Verdana"/>
                          <a:cs typeface="Verdana"/>
                        </a:rPr>
                        <a:t> </a:t>
                      </a:r>
                      <a:r>
                        <a:rPr sz="2000" dirty="0">
                          <a:latin typeface="Verdana"/>
                          <a:cs typeface="Verdana"/>
                        </a:rPr>
                        <a:t>in</a:t>
                      </a:r>
                      <a:r>
                        <a:rPr sz="2000" spc="-30" dirty="0">
                          <a:latin typeface="Verdana"/>
                          <a:cs typeface="Verdana"/>
                        </a:rPr>
                        <a:t> </a:t>
                      </a:r>
                      <a:r>
                        <a:rPr sz="2000" dirty="0">
                          <a:latin typeface="Verdana"/>
                          <a:cs typeface="Verdana"/>
                        </a:rPr>
                        <a:t>this</a:t>
                      </a:r>
                      <a:r>
                        <a:rPr sz="2000" spc="-20" dirty="0">
                          <a:latin typeface="Verdana"/>
                          <a:cs typeface="Verdana"/>
                        </a:rPr>
                        <a:t> </a:t>
                      </a:r>
                      <a:r>
                        <a:rPr sz="2000" dirty="0">
                          <a:latin typeface="Verdana"/>
                          <a:cs typeface="Verdana"/>
                        </a:rPr>
                        <a:t>list</a:t>
                      </a:r>
                      <a:r>
                        <a:rPr sz="2000" spc="-10" dirty="0">
                          <a:latin typeface="Verdana"/>
                          <a:cs typeface="Verdana"/>
                        </a:rPr>
                        <a:t> </a:t>
                      </a:r>
                      <a:r>
                        <a:rPr sz="2000" dirty="0">
                          <a:latin typeface="Verdana"/>
                          <a:cs typeface="Verdana"/>
                        </a:rPr>
                        <a:t>in</a:t>
                      </a:r>
                      <a:r>
                        <a:rPr sz="2000" spc="-30" dirty="0">
                          <a:latin typeface="Verdana"/>
                          <a:cs typeface="Verdana"/>
                        </a:rPr>
                        <a:t> </a:t>
                      </a:r>
                      <a:r>
                        <a:rPr sz="2000" dirty="0">
                          <a:latin typeface="Verdana"/>
                          <a:cs typeface="Verdana"/>
                        </a:rPr>
                        <a:t>the</a:t>
                      </a:r>
                      <a:r>
                        <a:rPr sz="2000" spc="-35" dirty="0">
                          <a:latin typeface="Verdana"/>
                          <a:cs typeface="Verdana"/>
                        </a:rPr>
                        <a:t> </a:t>
                      </a:r>
                      <a:r>
                        <a:rPr sz="2000" dirty="0">
                          <a:latin typeface="Verdana"/>
                          <a:cs typeface="Verdana"/>
                        </a:rPr>
                        <a:t>correct</a:t>
                      </a:r>
                      <a:r>
                        <a:rPr sz="2000" spc="-10" dirty="0">
                          <a:latin typeface="Verdana"/>
                          <a:cs typeface="Verdana"/>
                        </a:rPr>
                        <a:t> order.</a:t>
                      </a:r>
                      <a:endParaRPr sz="2000" dirty="0">
                        <a:latin typeface="Verdana"/>
                        <a:cs typeface="Verdana"/>
                      </a:endParaRPr>
                    </a:p>
                  </a:txBody>
                  <a:tcPr marL="0" marR="0" marT="50091"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r>
              <a:tr h="1684155">
                <a:tc>
                  <a:txBody>
                    <a:bodyPr/>
                    <a:lstStyle/>
                    <a:p>
                      <a:pPr>
                        <a:lnSpc>
                          <a:spcPct val="100000"/>
                        </a:lnSpc>
                        <a:spcBef>
                          <a:spcPts val="45"/>
                        </a:spcBef>
                      </a:pPr>
                      <a:endParaRPr sz="2000" dirty="0">
                        <a:latin typeface="Times New Roman"/>
                        <a:cs typeface="Times New Roman"/>
                      </a:endParaRPr>
                    </a:p>
                    <a:p>
                      <a:pPr marL="76200">
                        <a:lnSpc>
                          <a:spcPct val="100000"/>
                        </a:lnSpc>
                      </a:pPr>
                      <a:r>
                        <a:rPr sz="2000" dirty="0">
                          <a:latin typeface="Verdana"/>
                          <a:cs typeface="Verdana"/>
                        </a:rPr>
                        <a:t>&lt;T&gt;T[]</a:t>
                      </a:r>
                      <a:r>
                        <a:rPr sz="2000" spc="-55" dirty="0">
                          <a:latin typeface="Verdana"/>
                          <a:cs typeface="Verdana"/>
                        </a:rPr>
                        <a:t> </a:t>
                      </a:r>
                      <a:r>
                        <a:rPr sz="2000" dirty="0">
                          <a:latin typeface="Verdana"/>
                          <a:cs typeface="Verdana"/>
                        </a:rPr>
                        <a:t>toArray(T[]</a:t>
                      </a:r>
                      <a:r>
                        <a:rPr sz="2000" spc="-55" dirty="0">
                          <a:latin typeface="Verdana"/>
                          <a:cs typeface="Verdana"/>
                        </a:rPr>
                        <a:t> </a:t>
                      </a:r>
                      <a:r>
                        <a:rPr sz="2000" spc="-25" dirty="0">
                          <a:latin typeface="Verdana"/>
                          <a:cs typeface="Verdana"/>
                        </a:rPr>
                        <a:t>a)</a:t>
                      </a:r>
                      <a:endParaRPr sz="2000" dirty="0">
                        <a:latin typeface="Verdana"/>
                        <a:cs typeface="Verdana"/>
                      </a:endParaRPr>
                    </a:p>
                  </a:txBody>
                  <a:tcPr marL="0" marR="0" marT="3665"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c>
                  <a:txBody>
                    <a:bodyPr/>
                    <a:lstStyle/>
                    <a:p>
                      <a:pPr marL="76200" marR="324485">
                        <a:lnSpc>
                          <a:spcPct val="148600"/>
                        </a:lnSpc>
                        <a:spcBef>
                          <a:spcPts val="640"/>
                        </a:spcBef>
                      </a:pPr>
                      <a:r>
                        <a:rPr sz="2000" dirty="0">
                          <a:latin typeface="Verdana"/>
                          <a:cs typeface="Verdana"/>
                        </a:rPr>
                        <a:t>It</a:t>
                      </a:r>
                      <a:r>
                        <a:rPr sz="2000" spc="-10" dirty="0">
                          <a:latin typeface="Verdana"/>
                          <a:cs typeface="Verdana"/>
                        </a:rPr>
                        <a:t> </a:t>
                      </a:r>
                      <a:r>
                        <a:rPr sz="2000" dirty="0">
                          <a:latin typeface="Verdana"/>
                          <a:cs typeface="Verdana"/>
                        </a:rPr>
                        <a:t>is</a:t>
                      </a:r>
                      <a:r>
                        <a:rPr sz="2000" spc="-20" dirty="0">
                          <a:latin typeface="Verdana"/>
                          <a:cs typeface="Verdana"/>
                        </a:rPr>
                        <a:t> </a:t>
                      </a:r>
                      <a:r>
                        <a:rPr sz="2000" dirty="0">
                          <a:latin typeface="Verdana"/>
                          <a:cs typeface="Verdana"/>
                        </a:rPr>
                        <a:t>used</a:t>
                      </a:r>
                      <a:r>
                        <a:rPr sz="2000" spc="-15" dirty="0">
                          <a:latin typeface="Verdana"/>
                          <a:cs typeface="Verdana"/>
                        </a:rPr>
                        <a:t> </a:t>
                      </a:r>
                      <a:r>
                        <a:rPr sz="2000" dirty="0">
                          <a:latin typeface="Verdana"/>
                          <a:cs typeface="Verdana"/>
                        </a:rPr>
                        <a:t>to</a:t>
                      </a:r>
                      <a:r>
                        <a:rPr sz="2000" spc="-15" dirty="0">
                          <a:latin typeface="Verdana"/>
                          <a:cs typeface="Verdana"/>
                        </a:rPr>
                        <a:t> </a:t>
                      </a:r>
                      <a:r>
                        <a:rPr sz="2000" dirty="0">
                          <a:latin typeface="Verdana"/>
                          <a:cs typeface="Verdana"/>
                        </a:rPr>
                        <a:t>return</a:t>
                      </a:r>
                      <a:r>
                        <a:rPr sz="2000" spc="-10" dirty="0">
                          <a:latin typeface="Verdana"/>
                          <a:cs typeface="Verdana"/>
                        </a:rPr>
                        <a:t> </a:t>
                      </a:r>
                      <a:r>
                        <a:rPr sz="2000" dirty="0">
                          <a:latin typeface="Verdana"/>
                          <a:cs typeface="Verdana"/>
                        </a:rPr>
                        <a:t>an</a:t>
                      </a:r>
                      <a:r>
                        <a:rPr sz="2000" spc="-15" dirty="0">
                          <a:latin typeface="Verdana"/>
                          <a:cs typeface="Verdana"/>
                        </a:rPr>
                        <a:t> </a:t>
                      </a:r>
                      <a:r>
                        <a:rPr sz="2000" dirty="0">
                          <a:latin typeface="Verdana"/>
                          <a:cs typeface="Verdana"/>
                        </a:rPr>
                        <a:t>array</a:t>
                      </a:r>
                      <a:r>
                        <a:rPr sz="2000" spc="-20" dirty="0">
                          <a:latin typeface="Verdana"/>
                          <a:cs typeface="Verdana"/>
                        </a:rPr>
                        <a:t> </a:t>
                      </a:r>
                      <a:r>
                        <a:rPr sz="2000" dirty="0">
                          <a:latin typeface="Verdana"/>
                          <a:cs typeface="Verdana"/>
                        </a:rPr>
                        <a:t>containing</a:t>
                      </a:r>
                      <a:r>
                        <a:rPr sz="2000" spc="-20" dirty="0">
                          <a:latin typeface="Verdana"/>
                          <a:cs typeface="Verdana"/>
                        </a:rPr>
                        <a:t> </a:t>
                      </a:r>
                      <a:r>
                        <a:rPr sz="2000" dirty="0">
                          <a:latin typeface="Verdana"/>
                          <a:cs typeface="Verdana"/>
                        </a:rPr>
                        <a:t>all</a:t>
                      </a:r>
                      <a:r>
                        <a:rPr sz="2000" spc="-5" dirty="0">
                          <a:latin typeface="Verdana"/>
                          <a:cs typeface="Verdana"/>
                        </a:rPr>
                        <a:t> </a:t>
                      </a:r>
                      <a:r>
                        <a:rPr sz="2000" dirty="0">
                          <a:latin typeface="Verdana"/>
                          <a:cs typeface="Verdana"/>
                        </a:rPr>
                        <a:t>of</a:t>
                      </a:r>
                      <a:r>
                        <a:rPr sz="2000" spc="-20" dirty="0">
                          <a:latin typeface="Verdana"/>
                          <a:cs typeface="Verdana"/>
                        </a:rPr>
                        <a:t> </a:t>
                      </a:r>
                      <a:r>
                        <a:rPr sz="2000" spc="-25" dirty="0">
                          <a:latin typeface="Verdana"/>
                          <a:cs typeface="Verdana"/>
                        </a:rPr>
                        <a:t>the </a:t>
                      </a:r>
                      <a:r>
                        <a:rPr sz="2000" dirty="0">
                          <a:latin typeface="Verdana"/>
                          <a:cs typeface="Verdana"/>
                        </a:rPr>
                        <a:t>elements</a:t>
                      </a:r>
                      <a:r>
                        <a:rPr sz="2000" spc="-30" dirty="0">
                          <a:latin typeface="Verdana"/>
                          <a:cs typeface="Verdana"/>
                        </a:rPr>
                        <a:t> </a:t>
                      </a:r>
                      <a:r>
                        <a:rPr sz="2000" dirty="0">
                          <a:latin typeface="Verdana"/>
                          <a:cs typeface="Verdana"/>
                        </a:rPr>
                        <a:t>in</a:t>
                      </a:r>
                      <a:r>
                        <a:rPr sz="2000" spc="-30" dirty="0">
                          <a:latin typeface="Verdana"/>
                          <a:cs typeface="Verdana"/>
                        </a:rPr>
                        <a:t> </a:t>
                      </a:r>
                      <a:r>
                        <a:rPr sz="2000" dirty="0">
                          <a:latin typeface="Verdana"/>
                          <a:cs typeface="Verdana"/>
                        </a:rPr>
                        <a:t>this</a:t>
                      </a:r>
                      <a:r>
                        <a:rPr sz="2000" spc="-20" dirty="0">
                          <a:latin typeface="Verdana"/>
                          <a:cs typeface="Verdana"/>
                        </a:rPr>
                        <a:t> </a:t>
                      </a:r>
                      <a:r>
                        <a:rPr sz="2000" dirty="0">
                          <a:latin typeface="Verdana"/>
                          <a:cs typeface="Verdana"/>
                        </a:rPr>
                        <a:t>list</a:t>
                      </a:r>
                      <a:r>
                        <a:rPr sz="2000" spc="-10" dirty="0">
                          <a:latin typeface="Verdana"/>
                          <a:cs typeface="Verdana"/>
                        </a:rPr>
                        <a:t> </a:t>
                      </a:r>
                      <a:r>
                        <a:rPr sz="2000" dirty="0">
                          <a:latin typeface="Verdana"/>
                          <a:cs typeface="Verdana"/>
                        </a:rPr>
                        <a:t>in</a:t>
                      </a:r>
                      <a:r>
                        <a:rPr sz="2000" spc="-30" dirty="0">
                          <a:latin typeface="Verdana"/>
                          <a:cs typeface="Verdana"/>
                        </a:rPr>
                        <a:t> </a:t>
                      </a:r>
                      <a:r>
                        <a:rPr sz="2000" dirty="0">
                          <a:latin typeface="Verdana"/>
                          <a:cs typeface="Verdana"/>
                        </a:rPr>
                        <a:t>the</a:t>
                      </a:r>
                      <a:r>
                        <a:rPr sz="2000" spc="-35" dirty="0">
                          <a:latin typeface="Verdana"/>
                          <a:cs typeface="Verdana"/>
                        </a:rPr>
                        <a:t> </a:t>
                      </a:r>
                      <a:r>
                        <a:rPr sz="2000" dirty="0">
                          <a:latin typeface="Verdana"/>
                          <a:cs typeface="Verdana"/>
                        </a:rPr>
                        <a:t>correct</a:t>
                      </a:r>
                      <a:r>
                        <a:rPr sz="2000" spc="-10" dirty="0">
                          <a:latin typeface="Verdana"/>
                          <a:cs typeface="Verdana"/>
                        </a:rPr>
                        <a:t> order.</a:t>
                      </a:r>
                      <a:endParaRPr sz="2000" dirty="0">
                        <a:latin typeface="Verdana"/>
                        <a:cs typeface="Verdana"/>
                      </a:endParaRPr>
                    </a:p>
                  </a:txBody>
                  <a:tcPr marL="0" marR="0" marT="52127"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r>
              <a:tr h="1091562">
                <a:tc>
                  <a:txBody>
                    <a:bodyPr/>
                    <a:lstStyle/>
                    <a:p>
                      <a:pPr>
                        <a:lnSpc>
                          <a:spcPct val="100000"/>
                        </a:lnSpc>
                        <a:spcBef>
                          <a:spcPts val="30"/>
                        </a:spcBef>
                      </a:pPr>
                      <a:endParaRPr sz="2000">
                        <a:latin typeface="Times New Roman"/>
                        <a:cs typeface="Times New Roman"/>
                      </a:endParaRPr>
                    </a:p>
                    <a:p>
                      <a:pPr marL="76200">
                        <a:lnSpc>
                          <a:spcPct val="100000"/>
                        </a:lnSpc>
                        <a:spcBef>
                          <a:spcPts val="5"/>
                        </a:spcBef>
                      </a:pPr>
                      <a:r>
                        <a:rPr sz="2000" dirty="0">
                          <a:latin typeface="Verdana"/>
                          <a:cs typeface="Verdana"/>
                        </a:rPr>
                        <a:t>Object</a:t>
                      </a:r>
                      <a:r>
                        <a:rPr sz="2000" spc="-25" dirty="0">
                          <a:latin typeface="Verdana"/>
                          <a:cs typeface="Verdana"/>
                        </a:rPr>
                        <a:t> </a:t>
                      </a:r>
                      <a:r>
                        <a:rPr sz="2000" spc="-10" dirty="0">
                          <a:latin typeface="Verdana"/>
                          <a:cs typeface="Verdana"/>
                        </a:rPr>
                        <a:t>clone()</a:t>
                      </a:r>
                      <a:endParaRPr sz="2000">
                        <a:latin typeface="Verdana"/>
                        <a:cs typeface="Verdana"/>
                      </a:endParaRPr>
                    </a:p>
                  </a:txBody>
                  <a:tcPr marL="0" marR="0" marT="244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c>
                  <a:txBody>
                    <a:bodyPr/>
                    <a:lstStyle/>
                    <a:p>
                      <a:pPr>
                        <a:lnSpc>
                          <a:spcPct val="100000"/>
                        </a:lnSpc>
                        <a:spcBef>
                          <a:spcPts val="30"/>
                        </a:spcBef>
                      </a:pPr>
                      <a:endParaRPr sz="2000" dirty="0">
                        <a:latin typeface="Times New Roman"/>
                        <a:cs typeface="Times New Roman"/>
                      </a:endParaRPr>
                    </a:p>
                    <a:p>
                      <a:pPr marL="76200">
                        <a:lnSpc>
                          <a:spcPct val="100000"/>
                        </a:lnSpc>
                        <a:spcBef>
                          <a:spcPts val="5"/>
                        </a:spcBef>
                      </a:pPr>
                      <a:r>
                        <a:rPr sz="2000" dirty="0">
                          <a:latin typeface="Verdana"/>
                          <a:cs typeface="Verdana"/>
                        </a:rPr>
                        <a:t>It</a:t>
                      </a:r>
                      <a:r>
                        <a:rPr sz="2000" spc="-10" dirty="0">
                          <a:latin typeface="Verdana"/>
                          <a:cs typeface="Verdana"/>
                        </a:rPr>
                        <a:t> </a:t>
                      </a:r>
                      <a:r>
                        <a:rPr sz="2000" dirty="0">
                          <a:latin typeface="Verdana"/>
                          <a:cs typeface="Verdana"/>
                        </a:rPr>
                        <a:t>is</a:t>
                      </a:r>
                      <a:r>
                        <a:rPr sz="2000" spc="-20" dirty="0">
                          <a:latin typeface="Verdana"/>
                          <a:cs typeface="Verdana"/>
                        </a:rPr>
                        <a:t> </a:t>
                      </a:r>
                      <a:r>
                        <a:rPr sz="2000" dirty="0">
                          <a:latin typeface="Verdana"/>
                          <a:cs typeface="Verdana"/>
                        </a:rPr>
                        <a:t>used</a:t>
                      </a:r>
                      <a:r>
                        <a:rPr sz="2000" spc="-20" dirty="0">
                          <a:latin typeface="Verdana"/>
                          <a:cs typeface="Verdana"/>
                        </a:rPr>
                        <a:t> </a:t>
                      </a:r>
                      <a:r>
                        <a:rPr sz="2000" dirty="0">
                          <a:latin typeface="Verdana"/>
                          <a:cs typeface="Verdana"/>
                        </a:rPr>
                        <a:t>to</a:t>
                      </a:r>
                      <a:r>
                        <a:rPr sz="2000" spc="-10" dirty="0">
                          <a:latin typeface="Verdana"/>
                          <a:cs typeface="Verdana"/>
                        </a:rPr>
                        <a:t> </a:t>
                      </a:r>
                      <a:r>
                        <a:rPr sz="2000" dirty="0">
                          <a:latin typeface="Verdana"/>
                          <a:cs typeface="Verdana"/>
                        </a:rPr>
                        <a:t>return</a:t>
                      </a:r>
                      <a:r>
                        <a:rPr sz="2000" spc="-10" dirty="0">
                          <a:latin typeface="Verdana"/>
                          <a:cs typeface="Verdana"/>
                        </a:rPr>
                        <a:t> </a:t>
                      </a:r>
                      <a:r>
                        <a:rPr sz="2000" dirty="0">
                          <a:latin typeface="Verdana"/>
                          <a:cs typeface="Verdana"/>
                        </a:rPr>
                        <a:t>a</a:t>
                      </a:r>
                      <a:r>
                        <a:rPr sz="2000" spc="-20" dirty="0">
                          <a:latin typeface="Verdana"/>
                          <a:cs typeface="Verdana"/>
                        </a:rPr>
                        <a:t> </a:t>
                      </a:r>
                      <a:r>
                        <a:rPr sz="2000" dirty="0">
                          <a:latin typeface="Verdana"/>
                          <a:cs typeface="Verdana"/>
                        </a:rPr>
                        <a:t>shallow</a:t>
                      </a:r>
                      <a:r>
                        <a:rPr sz="2000" spc="-20" dirty="0">
                          <a:latin typeface="Verdana"/>
                          <a:cs typeface="Verdana"/>
                        </a:rPr>
                        <a:t> </a:t>
                      </a:r>
                      <a:r>
                        <a:rPr sz="2000" dirty="0">
                          <a:latin typeface="Verdana"/>
                          <a:cs typeface="Verdana"/>
                        </a:rPr>
                        <a:t>copy</a:t>
                      </a:r>
                      <a:r>
                        <a:rPr sz="2000" spc="-10" dirty="0">
                          <a:latin typeface="Verdana"/>
                          <a:cs typeface="Verdana"/>
                        </a:rPr>
                        <a:t> </a:t>
                      </a:r>
                      <a:r>
                        <a:rPr sz="2000" dirty="0">
                          <a:latin typeface="Verdana"/>
                          <a:cs typeface="Verdana"/>
                        </a:rPr>
                        <a:t>of</a:t>
                      </a:r>
                      <a:r>
                        <a:rPr sz="2000" spc="-20" dirty="0">
                          <a:latin typeface="Verdana"/>
                          <a:cs typeface="Verdana"/>
                        </a:rPr>
                        <a:t> </a:t>
                      </a:r>
                      <a:r>
                        <a:rPr sz="2000" dirty="0">
                          <a:latin typeface="Verdana"/>
                          <a:cs typeface="Verdana"/>
                        </a:rPr>
                        <a:t>an</a:t>
                      </a:r>
                      <a:r>
                        <a:rPr sz="2000" spc="-15" dirty="0">
                          <a:latin typeface="Verdana"/>
                          <a:cs typeface="Verdana"/>
                        </a:rPr>
                        <a:t> </a:t>
                      </a:r>
                      <a:r>
                        <a:rPr sz="2000" spc="-10" dirty="0">
                          <a:latin typeface="Verdana"/>
                          <a:cs typeface="Verdana"/>
                        </a:rPr>
                        <a:t>ArrayList.</a:t>
                      </a:r>
                      <a:endParaRPr sz="2000" dirty="0">
                        <a:latin typeface="Verdana"/>
                        <a:cs typeface="Verdana"/>
                      </a:endParaRPr>
                    </a:p>
                  </a:txBody>
                  <a:tcPr marL="0" marR="0" marT="244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r>
              <a:tr h="1148290">
                <a:tc>
                  <a:txBody>
                    <a:bodyPr/>
                    <a:lstStyle/>
                    <a:p>
                      <a:pPr>
                        <a:lnSpc>
                          <a:spcPct val="100000"/>
                        </a:lnSpc>
                        <a:spcBef>
                          <a:spcPts val="30"/>
                        </a:spcBef>
                      </a:pPr>
                      <a:endParaRPr sz="2000">
                        <a:latin typeface="Times New Roman"/>
                        <a:cs typeface="Times New Roman"/>
                      </a:endParaRPr>
                    </a:p>
                    <a:p>
                      <a:pPr marL="76200">
                        <a:lnSpc>
                          <a:spcPct val="100000"/>
                        </a:lnSpc>
                        <a:spcBef>
                          <a:spcPts val="5"/>
                        </a:spcBef>
                      </a:pPr>
                      <a:r>
                        <a:rPr sz="2000" dirty="0">
                          <a:latin typeface="Verdana"/>
                          <a:cs typeface="Verdana"/>
                        </a:rPr>
                        <a:t>booleancontains(Object</a:t>
                      </a:r>
                      <a:r>
                        <a:rPr sz="2000" spc="-85" dirty="0">
                          <a:latin typeface="Verdana"/>
                          <a:cs typeface="Verdana"/>
                        </a:rPr>
                        <a:t> </a:t>
                      </a:r>
                      <a:r>
                        <a:rPr sz="2000" spc="-25" dirty="0">
                          <a:latin typeface="Verdana"/>
                          <a:cs typeface="Verdana"/>
                        </a:rPr>
                        <a:t>o)</a:t>
                      </a:r>
                      <a:endParaRPr sz="2000">
                        <a:latin typeface="Verdana"/>
                        <a:cs typeface="Verdana"/>
                      </a:endParaRPr>
                    </a:p>
                  </a:txBody>
                  <a:tcPr marL="0" marR="0" marT="244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c>
                  <a:txBody>
                    <a:bodyPr/>
                    <a:lstStyle/>
                    <a:p>
                      <a:pPr marL="76200" marR="488315">
                        <a:lnSpc>
                          <a:spcPct val="149500"/>
                        </a:lnSpc>
                        <a:spcBef>
                          <a:spcPts val="615"/>
                        </a:spcBef>
                      </a:pPr>
                      <a:r>
                        <a:rPr sz="2000" dirty="0">
                          <a:latin typeface="Verdana"/>
                          <a:cs typeface="Verdana"/>
                        </a:rPr>
                        <a:t>It</a:t>
                      </a:r>
                      <a:r>
                        <a:rPr sz="2000" spc="-25" dirty="0">
                          <a:latin typeface="Verdana"/>
                          <a:cs typeface="Verdana"/>
                        </a:rPr>
                        <a:t> </a:t>
                      </a:r>
                      <a:r>
                        <a:rPr sz="2000" dirty="0">
                          <a:latin typeface="Verdana"/>
                          <a:cs typeface="Verdana"/>
                        </a:rPr>
                        <a:t>returns</a:t>
                      </a:r>
                      <a:r>
                        <a:rPr sz="2000" spc="-25" dirty="0">
                          <a:latin typeface="Verdana"/>
                          <a:cs typeface="Verdana"/>
                        </a:rPr>
                        <a:t> </a:t>
                      </a:r>
                      <a:r>
                        <a:rPr sz="2000" dirty="0">
                          <a:latin typeface="Verdana"/>
                          <a:cs typeface="Verdana"/>
                        </a:rPr>
                        <a:t>true</a:t>
                      </a:r>
                      <a:r>
                        <a:rPr sz="2000" spc="-20" dirty="0">
                          <a:latin typeface="Verdana"/>
                          <a:cs typeface="Verdana"/>
                        </a:rPr>
                        <a:t> </a:t>
                      </a:r>
                      <a:r>
                        <a:rPr sz="2000" dirty="0">
                          <a:latin typeface="Verdana"/>
                          <a:cs typeface="Verdana"/>
                        </a:rPr>
                        <a:t>if</a:t>
                      </a:r>
                      <a:r>
                        <a:rPr sz="2000" spc="-15" dirty="0">
                          <a:latin typeface="Verdana"/>
                          <a:cs typeface="Verdana"/>
                        </a:rPr>
                        <a:t> </a:t>
                      </a:r>
                      <a:r>
                        <a:rPr sz="2000" dirty="0">
                          <a:latin typeface="Verdana"/>
                          <a:cs typeface="Verdana"/>
                        </a:rPr>
                        <a:t>the</a:t>
                      </a:r>
                      <a:r>
                        <a:rPr sz="2000" spc="-20" dirty="0">
                          <a:latin typeface="Verdana"/>
                          <a:cs typeface="Verdana"/>
                        </a:rPr>
                        <a:t> </a:t>
                      </a:r>
                      <a:r>
                        <a:rPr sz="2000" dirty="0">
                          <a:latin typeface="Verdana"/>
                          <a:cs typeface="Verdana"/>
                        </a:rPr>
                        <a:t>list</a:t>
                      </a:r>
                      <a:r>
                        <a:rPr sz="2000" spc="-10" dirty="0">
                          <a:latin typeface="Verdana"/>
                          <a:cs typeface="Verdana"/>
                        </a:rPr>
                        <a:t> </a:t>
                      </a:r>
                      <a:r>
                        <a:rPr sz="2000" dirty="0">
                          <a:latin typeface="Verdana"/>
                          <a:cs typeface="Verdana"/>
                        </a:rPr>
                        <a:t>contains</a:t>
                      </a:r>
                      <a:r>
                        <a:rPr sz="2000" spc="-15" dirty="0">
                          <a:latin typeface="Verdana"/>
                          <a:cs typeface="Verdana"/>
                        </a:rPr>
                        <a:t> </a:t>
                      </a:r>
                      <a:r>
                        <a:rPr sz="2000" dirty="0">
                          <a:latin typeface="Verdana"/>
                          <a:cs typeface="Verdana"/>
                        </a:rPr>
                        <a:t>the</a:t>
                      </a:r>
                      <a:r>
                        <a:rPr sz="2000" spc="-30" dirty="0">
                          <a:latin typeface="Verdana"/>
                          <a:cs typeface="Verdana"/>
                        </a:rPr>
                        <a:t> </a:t>
                      </a:r>
                      <a:r>
                        <a:rPr sz="2000" spc="-10" dirty="0">
                          <a:latin typeface="Verdana"/>
                          <a:cs typeface="Verdana"/>
                        </a:rPr>
                        <a:t>specified element</a:t>
                      </a:r>
                      <a:endParaRPr sz="2000" dirty="0">
                        <a:latin typeface="Verdana"/>
                        <a:cs typeface="Verdana"/>
                      </a:endParaRPr>
                    </a:p>
                  </a:txBody>
                  <a:tcPr marL="0" marR="0" marT="50091"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r>
            </a:tbl>
          </a:graphicData>
        </a:graphic>
      </p:graphicFrame>
    </p:spTree>
    <p:extLst>
      <p:ext uri="{BB962C8B-B14F-4D97-AF65-F5344CB8AC3E}">
        <p14:creationId xmlns:p14="http://schemas.microsoft.com/office/powerpoint/2010/main" val="385128055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457200" y="1600200"/>
          <a:ext cx="8136904" cy="3744986"/>
        </p:xfrm>
        <a:graphic>
          <a:graphicData uri="http://schemas.openxmlformats.org/drawingml/2006/table">
            <a:tbl>
              <a:tblPr firstRow="1" bandRow="1">
                <a:tableStyleId>{2D5ABB26-0587-4C30-8999-92F81FD0307C}</a:tableStyleId>
              </a:tblPr>
              <a:tblGrid>
                <a:gridCol w="3754760"/>
                <a:gridCol w="4382144"/>
              </a:tblGrid>
              <a:tr h="627564">
                <a:tc>
                  <a:txBody>
                    <a:bodyPr/>
                    <a:lstStyle/>
                    <a:p>
                      <a:pPr>
                        <a:lnSpc>
                          <a:spcPct val="100000"/>
                        </a:lnSpc>
                        <a:spcBef>
                          <a:spcPts val="45"/>
                        </a:spcBef>
                      </a:pPr>
                      <a:endParaRPr sz="2000">
                        <a:latin typeface="Times New Roman"/>
                        <a:cs typeface="Times New Roman"/>
                      </a:endParaRPr>
                    </a:p>
                    <a:p>
                      <a:pPr marL="76200">
                        <a:lnSpc>
                          <a:spcPct val="100000"/>
                        </a:lnSpc>
                        <a:spcBef>
                          <a:spcPts val="5"/>
                        </a:spcBef>
                      </a:pPr>
                      <a:r>
                        <a:rPr sz="2000" dirty="0">
                          <a:latin typeface="Verdana"/>
                          <a:cs typeface="Verdana"/>
                        </a:rPr>
                        <a:t>int</a:t>
                      </a:r>
                      <a:r>
                        <a:rPr sz="2000" spc="-35" dirty="0">
                          <a:latin typeface="Verdana"/>
                          <a:cs typeface="Verdana"/>
                        </a:rPr>
                        <a:t> </a:t>
                      </a:r>
                      <a:r>
                        <a:rPr sz="2000" dirty="0">
                          <a:latin typeface="Verdana"/>
                          <a:cs typeface="Verdana"/>
                        </a:rPr>
                        <a:t>indexOf(Object</a:t>
                      </a:r>
                      <a:r>
                        <a:rPr sz="2000" spc="-40" dirty="0">
                          <a:latin typeface="Verdana"/>
                          <a:cs typeface="Verdana"/>
                        </a:rPr>
                        <a:t> </a:t>
                      </a:r>
                      <a:r>
                        <a:rPr sz="2000" spc="-25" dirty="0">
                          <a:latin typeface="Verdana"/>
                          <a:cs typeface="Verdana"/>
                        </a:rPr>
                        <a:t>o)</a:t>
                      </a:r>
                      <a:endParaRPr sz="2000">
                        <a:latin typeface="Verdana"/>
                        <a:cs typeface="Verdana"/>
                      </a:endParaRPr>
                    </a:p>
                  </a:txBody>
                  <a:tcPr marL="0" marR="0" marT="3665"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c>
                  <a:txBody>
                    <a:bodyPr/>
                    <a:lstStyle/>
                    <a:p>
                      <a:pPr marL="76200" marR="92075">
                        <a:lnSpc>
                          <a:spcPct val="148600"/>
                        </a:lnSpc>
                        <a:spcBef>
                          <a:spcPts val="645"/>
                        </a:spcBef>
                      </a:pPr>
                      <a:r>
                        <a:rPr sz="2000" dirty="0">
                          <a:latin typeface="Verdana"/>
                          <a:cs typeface="Verdana"/>
                        </a:rPr>
                        <a:t>It</a:t>
                      </a:r>
                      <a:r>
                        <a:rPr sz="2000" spc="-10" dirty="0">
                          <a:latin typeface="Verdana"/>
                          <a:cs typeface="Verdana"/>
                        </a:rPr>
                        <a:t> </a:t>
                      </a:r>
                      <a:r>
                        <a:rPr sz="2000" dirty="0">
                          <a:latin typeface="Verdana"/>
                          <a:cs typeface="Verdana"/>
                        </a:rPr>
                        <a:t>is</a:t>
                      </a:r>
                      <a:r>
                        <a:rPr sz="2000" spc="-20" dirty="0">
                          <a:latin typeface="Verdana"/>
                          <a:cs typeface="Verdana"/>
                        </a:rPr>
                        <a:t> </a:t>
                      </a:r>
                      <a:r>
                        <a:rPr sz="2000" dirty="0">
                          <a:latin typeface="Verdana"/>
                          <a:cs typeface="Verdana"/>
                        </a:rPr>
                        <a:t>used</a:t>
                      </a:r>
                      <a:r>
                        <a:rPr sz="2000" spc="-20" dirty="0">
                          <a:latin typeface="Verdana"/>
                          <a:cs typeface="Verdana"/>
                        </a:rPr>
                        <a:t> </a:t>
                      </a:r>
                      <a:r>
                        <a:rPr sz="2000" dirty="0">
                          <a:latin typeface="Verdana"/>
                          <a:cs typeface="Verdana"/>
                        </a:rPr>
                        <a:t>to</a:t>
                      </a:r>
                      <a:r>
                        <a:rPr sz="2000" spc="-15" dirty="0">
                          <a:latin typeface="Verdana"/>
                          <a:cs typeface="Verdana"/>
                        </a:rPr>
                        <a:t> </a:t>
                      </a:r>
                      <a:r>
                        <a:rPr sz="2000" dirty="0">
                          <a:latin typeface="Verdana"/>
                          <a:cs typeface="Verdana"/>
                        </a:rPr>
                        <a:t>return</a:t>
                      </a:r>
                      <a:r>
                        <a:rPr sz="2000" spc="-20" dirty="0">
                          <a:latin typeface="Verdana"/>
                          <a:cs typeface="Verdana"/>
                        </a:rPr>
                        <a:t> </a:t>
                      </a:r>
                      <a:r>
                        <a:rPr sz="2000" dirty="0">
                          <a:latin typeface="Verdana"/>
                          <a:cs typeface="Verdana"/>
                        </a:rPr>
                        <a:t>the</a:t>
                      </a:r>
                      <a:r>
                        <a:rPr sz="2000" spc="-25" dirty="0">
                          <a:latin typeface="Verdana"/>
                          <a:cs typeface="Verdana"/>
                        </a:rPr>
                        <a:t> </a:t>
                      </a:r>
                      <a:r>
                        <a:rPr sz="2000" dirty="0">
                          <a:latin typeface="Verdana"/>
                          <a:cs typeface="Verdana"/>
                        </a:rPr>
                        <a:t>index</a:t>
                      </a:r>
                      <a:r>
                        <a:rPr sz="2000" spc="-20" dirty="0">
                          <a:latin typeface="Verdana"/>
                          <a:cs typeface="Verdana"/>
                        </a:rPr>
                        <a:t> </a:t>
                      </a:r>
                      <a:r>
                        <a:rPr sz="2000" dirty="0">
                          <a:latin typeface="Verdana"/>
                          <a:cs typeface="Verdana"/>
                        </a:rPr>
                        <a:t>in</a:t>
                      </a:r>
                      <a:r>
                        <a:rPr sz="2000" spc="-20" dirty="0">
                          <a:latin typeface="Verdana"/>
                          <a:cs typeface="Verdana"/>
                        </a:rPr>
                        <a:t> </a:t>
                      </a:r>
                      <a:r>
                        <a:rPr sz="2000" dirty="0">
                          <a:latin typeface="Verdana"/>
                          <a:cs typeface="Verdana"/>
                        </a:rPr>
                        <a:t>this</a:t>
                      </a:r>
                      <a:r>
                        <a:rPr sz="2000" spc="-10" dirty="0">
                          <a:latin typeface="Verdana"/>
                          <a:cs typeface="Verdana"/>
                        </a:rPr>
                        <a:t> </a:t>
                      </a:r>
                      <a:r>
                        <a:rPr sz="2000" dirty="0">
                          <a:latin typeface="Verdana"/>
                          <a:cs typeface="Verdana"/>
                        </a:rPr>
                        <a:t>list</a:t>
                      </a:r>
                      <a:r>
                        <a:rPr sz="2000" spc="-5" dirty="0">
                          <a:latin typeface="Verdana"/>
                          <a:cs typeface="Verdana"/>
                        </a:rPr>
                        <a:t> </a:t>
                      </a:r>
                      <a:r>
                        <a:rPr sz="2000" dirty="0">
                          <a:latin typeface="Verdana"/>
                          <a:cs typeface="Verdana"/>
                        </a:rPr>
                        <a:t>of</a:t>
                      </a:r>
                      <a:r>
                        <a:rPr sz="2000" spc="-10" dirty="0">
                          <a:latin typeface="Verdana"/>
                          <a:cs typeface="Verdana"/>
                        </a:rPr>
                        <a:t> </a:t>
                      </a:r>
                      <a:r>
                        <a:rPr sz="2000" dirty="0">
                          <a:latin typeface="Verdana"/>
                          <a:cs typeface="Verdana"/>
                        </a:rPr>
                        <a:t>the</a:t>
                      </a:r>
                      <a:r>
                        <a:rPr sz="2000" spc="-20" dirty="0">
                          <a:latin typeface="Verdana"/>
                          <a:cs typeface="Verdana"/>
                        </a:rPr>
                        <a:t> first </a:t>
                      </a:r>
                      <a:r>
                        <a:rPr sz="2000" dirty="0">
                          <a:latin typeface="Verdana"/>
                          <a:cs typeface="Verdana"/>
                        </a:rPr>
                        <a:t>occurrence</a:t>
                      </a:r>
                      <a:r>
                        <a:rPr sz="2000" spc="-25" dirty="0">
                          <a:latin typeface="Verdana"/>
                          <a:cs typeface="Verdana"/>
                        </a:rPr>
                        <a:t> </a:t>
                      </a:r>
                      <a:r>
                        <a:rPr sz="2000" dirty="0">
                          <a:latin typeface="Verdana"/>
                          <a:cs typeface="Verdana"/>
                        </a:rPr>
                        <a:t>of</a:t>
                      </a:r>
                      <a:r>
                        <a:rPr sz="2000" spc="-25" dirty="0">
                          <a:latin typeface="Verdana"/>
                          <a:cs typeface="Verdana"/>
                        </a:rPr>
                        <a:t> </a:t>
                      </a:r>
                      <a:r>
                        <a:rPr sz="2000" dirty="0">
                          <a:latin typeface="Verdana"/>
                          <a:cs typeface="Verdana"/>
                        </a:rPr>
                        <a:t>the</a:t>
                      </a:r>
                      <a:r>
                        <a:rPr sz="2000" spc="-35" dirty="0">
                          <a:latin typeface="Verdana"/>
                          <a:cs typeface="Verdana"/>
                        </a:rPr>
                        <a:t> </a:t>
                      </a:r>
                      <a:r>
                        <a:rPr sz="2000" dirty="0">
                          <a:latin typeface="Verdana"/>
                          <a:cs typeface="Verdana"/>
                        </a:rPr>
                        <a:t>specified</a:t>
                      </a:r>
                      <a:r>
                        <a:rPr sz="2000" spc="-15" dirty="0">
                          <a:latin typeface="Verdana"/>
                          <a:cs typeface="Verdana"/>
                        </a:rPr>
                        <a:t> </a:t>
                      </a:r>
                      <a:r>
                        <a:rPr sz="2000" dirty="0">
                          <a:latin typeface="Verdana"/>
                          <a:cs typeface="Verdana"/>
                        </a:rPr>
                        <a:t>element,</a:t>
                      </a:r>
                      <a:r>
                        <a:rPr sz="2000" spc="-15" dirty="0">
                          <a:latin typeface="Verdana"/>
                          <a:cs typeface="Verdana"/>
                        </a:rPr>
                        <a:t> </a:t>
                      </a:r>
                      <a:r>
                        <a:rPr sz="2000" dirty="0">
                          <a:latin typeface="Verdana"/>
                          <a:cs typeface="Verdana"/>
                        </a:rPr>
                        <a:t>or</a:t>
                      </a:r>
                      <a:r>
                        <a:rPr sz="2000" spc="-15" dirty="0">
                          <a:latin typeface="Verdana"/>
                          <a:cs typeface="Verdana"/>
                        </a:rPr>
                        <a:t> </a:t>
                      </a:r>
                      <a:r>
                        <a:rPr sz="2000" dirty="0">
                          <a:latin typeface="Verdana"/>
                          <a:cs typeface="Verdana"/>
                        </a:rPr>
                        <a:t>-1</a:t>
                      </a:r>
                      <a:r>
                        <a:rPr sz="2000" spc="-15" dirty="0">
                          <a:latin typeface="Verdana"/>
                          <a:cs typeface="Verdana"/>
                        </a:rPr>
                        <a:t> </a:t>
                      </a:r>
                      <a:r>
                        <a:rPr sz="2000" dirty="0">
                          <a:latin typeface="Verdana"/>
                          <a:cs typeface="Verdana"/>
                        </a:rPr>
                        <a:t>if</a:t>
                      </a:r>
                      <a:r>
                        <a:rPr sz="2000" spc="-20" dirty="0">
                          <a:latin typeface="Verdana"/>
                          <a:cs typeface="Verdana"/>
                        </a:rPr>
                        <a:t> </a:t>
                      </a:r>
                      <a:r>
                        <a:rPr sz="2000" dirty="0">
                          <a:latin typeface="Verdana"/>
                          <a:cs typeface="Verdana"/>
                        </a:rPr>
                        <a:t>the</a:t>
                      </a:r>
                      <a:r>
                        <a:rPr sz="2000" spc="-20" dirty="0">
                          <a:latin typeface="Verdana"/>
                          <a:cs typeface="Verdana"/>
                        </a:rPr>
                        <a:t> List </a:t>
                      </a:r>
                      <a:r>
                        <a:rPr sz="2000" dirty="0">
                          <a:latin typeface="Verdana"/>
                          <a:cs typeface="Verdana"/>
                        </a:rPr>
                        <a:t>does</a:t>
                      </a:r>
                      <a:r>
                        <a:rPr sz="2000" spc="-25" dirty="0">
                          <a:latin typeface="Verdana"/>
                          <a:cs typeface="Verdana"/>
                        </a:rPr>
                        <a:t> </a:t>
                      </a:r>
                      <a:r>
                        <a:rPr sz="2000" dirty="0">
                          <a:latin typeface="Verdana"/>
                          <a:cs typeface="Verdana"/>
                        </a:rPr>
                        <a:t>not</a:t>
                      </a:r>
                      <a:r>
                        <a:rPr sz="2000" spc="-25" dirty="0">
                          <a:latin typeface="Verdana"/>
                          <a:cs typeface="Verdana"/>
                        </a:rPr>
                        <a:t> </a:t>
                      </a:r>
                      <a:r>
                        <a:rPr sz="2000" dirty="0">
                          <a:latin typeface="Verdana"/>
                          <a:cs typeface="Verdana"/>
                        </a:rPr>
                        <a:t>contain</a:t>
                      </a:r>
                      <a:r>
                        <a:rPr sz="2000" spc="-15" dirty="0">
                          <a:latin typeface="Verdana"/>
                          <a:cs typeface="Verdana"/>
                        </a:rPr>
                        <a:t> </a:t>
                      </a:r>
                      <a:r>
                        <a:rPr sz="2000" dirty="0">
                          <a:latin typeface="Verdana"/>
                          <a:cs typeface="Verdana"/>
                        </a:rPr>
                        <a:t>this</a:t>
                      </a:r>
                      <a:r>
                        <a:rPr sz="2000" spc="-25" dirty="0">
                          <a:latin typeface="Verdana"/>
                          <a:cs typeface="Verdana"/>
                        </a:rPr>
                        <a:t> </a:t>
                      </a:r>
                      <a:r>
                        <a:rPr sz="2000" spc="-10" dirty="0">
                          <a:latin typeface="Verdana"/>
                          <a:cs typeface="Verdana"/>
                        </a:rPr>
                        <a:t>element.</a:t>
                      </a:r>
                      <a:endParaRPr sz="2000" dirty="0">
                        <a:latin typeface="Verdana"/>
                        <a:cs typeface="Verdana"/>
                      </a:endParaRPr>
                    </a:p>
                  </a:txBody>
                  <a:tcPr marL="0" marR="0" marT="52535"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r>
              <a:tr h="474847">
                <a:tc>
                  <a:txBody>
                    <a:bodyPr/>
                    <a:lstStyle/>
                    <a:p>
                      <a:pPr>
                        <a:lnSpc>
                          <a:spcPct val="100000"/>
                        </a:lnSpc>
                        <a:spcBef>
                          <a:spcPts val="30"/>
                        </a:spcBef>
                      </a:pPr>
                      <a:endParaRPr sz="2000">
                        <a:latin typeface="Times New Roman"/>
                        <a:cs typeface="Times New Roman"/>
                      </a:endParaRPr>
                    </a:p>
                    <a:p>
                      <a:pPr marL="76200">
                        <a:lnSpc>
                          <a:spcPct val="100000"/>
                        </a:lnSpc>
                        <a:spcBef>
                          <a:spcPts val="5"/>
                        </a:spcBef>
                      </a:pPr>
                      <a:r>
                        <a:rPr sz="2000" dirty="0">
                          <a:latin typeface="Verdana"/>
                          <a:cs typeface="Verdana"/>
                        </a:rPr>
                        <a:t>E</a:t>
                      </a:r>
                      <a:r>
                        <a:rPr sz="2000" spc="-35" dirty="0">
                          <a:latin typeface="Verdana"/>
                          <a:cs typeface="Verdana"/>
                        </a:rPr>
                        <a:t> </a:t>
                      </a:r>
                      <a:r>
                        <a:rPr sz="2000" dirty="0">
                          <a:latin typeface="Verdana"/>
                          <a:cs typeface="Verdana"/>
                        </a:rPr>
                        <a:t>remove(int</a:t>
                      </a:r>
                      <a:r>
                        <a:rPr sz="2000" spc="-15" dirty="0">
                          <a:latin typeface="Verdana"/>
                          <a:cs typeface="Verdana"/>
                        </a:rPr>
                        <a:t> </a:t>
                      </a:r>
                      <a:r>
                        <a:rPr sz="2000" spc="-10" dirty="0">
                          <a:latin typeface="Verdana"/>
                          <a:cs typeface="Verdana"/>
                        </a:rPr>
                        <a:t>index)</a:t>
                      </a:r>
                      <a:endParaRPr sz="2000">
                        <a:latin typeface="Verdana"/>
                        <a:cs typeface="Verdana"/>
                      </a:endParaRPr>
                    </a:p>
                  </a:txBody>
                  <a:tcPr marL="0" marR="0" marT="244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c>
                  <a:txBody>
                    <a:bodyPr/>
                    <a:lstStyle/>
                    <a:p>
                      <a:pPr marL="76200" marR="377190">
                        <a:lnSpc>
                          <a:spcPct val="149500"/>
                        </a:lnSpc>
                        <a:spcBef>
                          <a:spcPts val="615"/>
                        </a:spcBef>
                      </a:pPr>
                      <a:r>
                        <a:rPr sz="2000" dirty="0">
                          <a:latin typeface="Verdana"/>
                          <a:cs typeface="Verdana"/>
                        </a:rPr>
                        <a:t>It</a:t>
                      </a:r>
                      <a:r>
                        <a:rPr sz="2000" spc="-15" dirty="0">
                          <a:latin typeface="Verdana"/>
                          <a:cs typeface="Verdana"/>
                        </a:rPr>
                        <a:t> </a:t>
                      </a:r>
                      <a:r>
                        <a:rPr sz="2000" dirty="0">
                          <a:latin typeface="Verdana"/>
                          <a:cs typeface="Verdana"/>
                        </a:rPr>
                        <a:t>is</a:t>
                      </a:r>
                      <a:r>
                        <a:rPr sz="2000" spc="-20" dirty="0">
                          <a:latin typeface="Verdana"/>
                          <a:cs typeface="Verdana"/>
                        </a:rPr>
                        <a:t> </a:t>
                      </a:r>
                      <a:r>
                        <a:rPr sz="2000" dirty="0">
                          <a:latin typeface="Verdana"/>
                          <a:cs typeface="Verdana"/>
                        </a:rPr>
                        <a:t>used</a:t>
                      </a:r>
                      <a:r>
                        <a:rPr sz="2000" spc="-25" dirty="0">
                          <a:latin typeface="Verdana"/>
                          <a:cs typeface="Verdana"/>
                        </a:rPr>
                        <a:t> </a:t>
                      </a:r>
                      <a:r>
                        <a:rPr sz="2000" dirty="0">
                          <a:latin typeface="Verdana"/>
                          <a:cs typeface="Verdana"/>
                        </a:rPr>
                        <a:t>to</a:t>
                      </a:r>
                      <a:r>
                        <a:rPr sz="2000" spc="-15" dirty="0">
                          <a:latin typeface="Verdana"/>
                          <a:cs typeface="Verdana"/>
                        </a:rPr>
                        <a:t> </a:t>
                      </a:r>
                      <a:r>
                        <a:rPr sz="2000" dirty="0">
                          <a:latin typeface="Verdana"/>
                          <a:cs typeface="Verdana"/>
                        </a:rPr>
                        <a:t>remove</a:t>
                      </a:r>
                      <a:r>
                        <a:rPr sz="2000" spc="-35" dirty="0">
                          <a:latin typeface="Verdana"/>
                          <a:cs typeface="Verdana"/>
                        </a:rPr>
                        <a:t> </a:t>
                      </a:r>
                      <a:r>
                        <a:rPr sz="2000" dirty="0">
                          <a:latin typeface="Verdana"/>
                          <a:cs typeface="Verdana"/>
                        </a:rPr>
                        <a:t>the</a:t>
                      </a:r>
                      <a:r>
                        <a:rPr sz="2000" spc="-15" dirty="0">
                          <a:latin typeface="Verdana"/>
                          <a:cs typeface="Verdana"/>
                        </a:rPr>
                        <a:t> </a:t>
                      </a:r>
                      <a:r>
                        <a:rPr sz="2000" dirty="0">
                          <a:latin typeface="Verdana"/>
                          <a:cs typeface="Verdana"/>
                        </a:rPr>
                        <a:t>element</a:t>
                      </a:r>
                      <a:r>
                        <a:rPr sz="2000" spc="-10" dirty="0">
                          <a:latin typeface="Verdana"/>
                          <a:cs typeface="Verdana"/>
                        </a:rPr>
                        <a:t> </a:t>
                      </a:r>
                      <a:r>
                        <a:rPr sz="2000" dirty="0">
                          <a:latin typeface="Verdana"/>
                          <a:cs typeface="Verdana"/>
                        </a:rPr>
                        <a:t>present</a:t>
                      </a:r>
                      <a:r>
                        <a:rPr sz="2000" spc="-20" dirty="0">
                          <a:latin typeface="Verdana"/>
                          <a:cs typeface="Verdana"/>
                        </a:rPr>
                        <a:t> </a:t>
                      </a:r>
                      <a:r>
                        <a:rPr sz="2000" dirty="0">
                          <a:latin typeface="Verdana"/>
                          <a:cs typeface="Verdana"/>
                        </a:rPr>
                        <a:t>at</a:t>
                      </a:r>
                      <a:r>
                        <a:rPr sz="2000" spc="-10" dirty="0">
                          <a:latin typeface="Verdana"/>
                          <a:cs typeface="Verdana"/>
                        </a:rPr>
                        <a:t> </a:t>
                      </a:r>
                      <a:r>
                        <a:rPr sz="2000" spc="-25" dirty="0">
                          <a:latin typeface="Verdana"/>
                          <a:cs typeface="Verdana"/>
                        </a:rPr>
                        <a:t>the </a:t>
                      </a:r>
                      <a:r>
                        <a:rPr sz="2000" dirty="0">
                          <a:latin typeface="Verdana"/>
                          <a:cs typeface="Verdana"/>
                        </a:rPr>
                        <a:t>specified</a:t>
                      </a:r>
                      <a:r>
                        <a:rPr sz="2000" spc="-30" dirty="0">
                          <a:latin typeface="Verdana"/>
                          <a:cs typeface="Verdana"/>
                        </a:rPr>
                        <a:t> </a:t>
                      </a:r>
                      <a:r>
                        <a:rPr sz="2000" dirty="0">
                          <a:latin typeface="Verdana"/>
                          <a:cs typeface="Verdana"/>
                        </a:rPr>
                        <a:t>position</a:t>
                      </a:r>
                      <a:r>
                        <a:rPr sz="2000" spc="-25" dirty="0">
                          <a:latin typeface="Verdana"/>
                          <a:cs typeface="Verdana"/>
                        </a:rPr>
                        <a:t> </a:t>
                      </a:r>
                      <a:r>
                        <a:rPr sz="2000" dirty="0">
                          <a:latin typeface="Verdana"/>
                          <a:cs typeface="Verdana"/>
                        </a:rPr>
                        <a:t>in</a:t>
                      </a:r>
                      <a:r>
                        <a:rPr sz="2000" spc="-15" dirty="0">
                          <a:latin typeface="Verdana"/>
                          <a:cs typeface="Verdana"/>
                        </a:rPr>
                        <a:t> </a:t>
                      </a:r>
                      <a:r>
                        <a:rPr sz="2000" dirty="0">
                          <a:latin typeface="Verdana"/>
                          <a:cs typeface="Verdana"/>
                        </a:rPr>
                        <a:t>the</a:t>
                      </a:r>
                      <a:r>
                        <a:rPr sz="2000" spc="-30" dirty="0">
                          <a:latin typeface="Verdana"/>
                          <a:cs typeface="Verdana"/>
                        </a:rPr>
                        <a:t> </a:t>
                      </a:r>
                      <a:r>
                        <a:rPr sz="2000" spc="-10" dirty="0">
                          <a:latin typeface="Verdana"/>
                          <a:cs typeface="Verdana"/>
                        </a:rPr>
                        <a:t>list.</a:t>
                      </a:r>
                      <a:endParaRPr sz="2000" dirty="0">
                        <a:latin typeface="Verdana"/>
                        <a:cs typeface="Verdana"/>
                      </a:endParaRPr>
                    </a:p>
                  </a:txBody>
                  <a:tcPr marL="0" marR="0" marT="50091"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r>
            </a:tbl>
          </a:graphicData>
        </a:graphic>
      </p:graphicFrame>
    </p:spTree>
    <p:extLst>
      <p:ext uri="{BB962C8B-B14F-4D97-AF65-F5344CB8AC3E}">
        <p14:creationId xmlns:p14="http://schemas.microsoft.com/office/powerpoint/2010/main" val="42379577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lstStyle/>
          <a:p>
            <a:r>
              <a:rPr lang="en-US" b="1" dirty="0" smtClean="0">
                <a:solidFill>
                  <a:srgbClr val="00B050"/>
                </a:solidFill>
              </a:rPr>
              <a:t>Advantages of Java Multithreading </a:t>
            </a:r>
            <a:endParaRPr lang="en-IN" b="1" dirty="0">
              <a:solidFill>
                <a:srgbClr val="00B050"/>
              </a:solidFill>
            </a:endParaRPr>
          </a:p>
        </p:txBody>
      </p:sp>
      <p:sp>
        <p:nvSpPr>
          <p:cNvPr id="3" name="Content Placeholder 2"/>
          <p:cNvSpPr>
            <a:spLocks noGrp="1"/>
          </p:cNvSpPr>
          <p:nvPr>
            <p:ph idx="1"/>
          </p:nvPr>
        </p:nvSpPr>
        <p:spPr>
          <a:xfrm>
            <a:off x="323528" y="1412776"/>
            <a:ext cx="8352928" cy="5184576"/>
          </a:xfrm>
        </p:spPr>
        <p:txBody>
          <a:bodyPr>
            <a:normAutofit/>
          </a:bodyPr>
          <a:lstStyle/>
          <a:p>
            <a:pPr marL="0" indent="0">
              <a:buNone/>
            </a:pPr>
            <a:r>
              <a:rPr lang="en-US" sz="3600" dirty="0" smtClean="0"/>
              <a:t>1. It doesn't block the user because threads are independent and we can perform multiple operations at the same time. </a:t>
            </a:r>
          </a:p>
          <a:p>
            <a:pPr marL="0" indent="0">
              <a:buNone/>
            </a:pPr>
            <a:r>
              <a:rPr lang="en-US" sz="3600" dirty="0" smtClean="0"/>
              <a:t>2. We can perform many operations together, so it saves time. </a:t>
            </a:r>
          </a:p>
          <a:p>
            <a:pPr marL="0" indent="0">
              <a:buNone/>
            </a:pPr>
            <a:r>
              <a:rPr lang="en-US" sz="3600" dirty="0" smtClean="0"/>
              <a:t>3. Threads are independent, so it doesn't affect other threads if an exception occurs in a single thread. </a:t>
            </a:r>
            <a:endParaRPr lang="en-IN" sz="3600" dirty="0"/>
          </a:p>
        </p:txBody>
      </p:sp>
    </p:spTree>
    <p:extLst>
      <p:ext uri="{BB962C8B-B14F-4D97-AF65-F5344CB8AC3E}">
        <p14:creationId xmlns:p14="http://schemas.microsoft.com/office/powerpoint/2010/main" val="321933208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15735566"/>
              </p:ext>
            </p:extLst>
          </p:nvPr>
        </p:nvGraphicFramePr>
        <p:xfrm>
          <a:off x="539552" y="586430"/>
          <a:ext cx="8268869" cy="5866906"/>
        </p:xfrm>
        <a:graphic>
          <a:graphicData uri="http://schemas.openxmlformats.org/drawingml/2006/table">
            <a:tbl>
              <a:tblPr firstRow="1" bandRow="1">
                <a:tableStyleId>{2D5ABB26-0587-4C30-8999-92F81FD0307C}</a:tableStyleId>
              </a:tblPr>
              <a:tblGrid>
                <a:gridCol w="3587507"/>
                <a:gridCol w="4681362"/>
              </a:tblGrid>
              <a:tr h="1613001">
                <a:tc>
                  <a:txBody>
                    <a:bodyPr/>
                    <a:lstStyle/>
                    <a:p>
                      <a:pPr>
                        <a:lnSpc>
                          <a:spcPct val="100000"/>
                        </a:lnSpc>
                        <a:spcBef>
                          <a:spcPts val="35"/>
                        </a:spcBef>
                      </a:pPr>
                      <a:endParaRPr sz="1800" dirty="0">
                        <a:latin typeface="Times New Roman"/>
                        <a:cs typeface="Times New Roman"/>
                      </a:endParaRPr>
                    </a:p>
                    <a:p>
                      <a:pPr marL="76200">
                        <a:lnSpc>
                          <a:spcPct val="100000"/>
                        </a:lnSpc>
                      </a:pPr>
                      <a:r>
                        <a:rPr sz="1800" dirty="0">
                          <a:latin typeface="Verdana"/>
                          <a:cs typeface="Verdana"/>
                        </a:rPr>
                        <a:t>boolean</a:t>
                      </a:r>
                      <a:r>
                        <a:rPr sz="1800" spc="-55" dirty="0">
                          <a:latin typeface="Verdana"/>
                          <a:cs typeface="Verdana"/>
                        </a:rPr>
                        <a:t> </a:t>
                      </a:r>
                      <a:r>
                        <a:rPr sz="1800" u="sng" dirty="0">
                          <a:solidFill>
                            <a:srgbClr val="008000"/>
                          </a:solidFill>
                          <a:uFill>
                            <a:solidFill>
                              <a:srgbClr val="008000"/>
                            </a:solidFill>
                          </a:uFill>
                          <a:latin typeface="Verdana"/>
                          <a:cs typeface="Verdana"/>
                        </a:rPr>
                        <a:t>remove</a:t>
                      </a:r>
                      <a:r>
                        <a:rPr sz="1800" u="none" dirty="0">
                          <a:latin typeface="Verdana"/>
                          <a:cs typeface="Verdana"/>
                        </a:rPr>
                        <a:t>(Object</a:t>
                      </a:r>
                      <a:r>
                        <a:rPr sz="1800" u="none" spc="-35" dirty="0">
                          <a:latin typeface="Verdana"/>
                          <a:cs typeface="Verdana"/>
                        </a:rPr>
                        <a:t> </a:t>
                      </a:r>
                      <a:r>
                        <a:rPr sz="1800" u="none" spc="-25" dirty="0">
                          <a:latin typeface="Verdana"/>
                          <a:cs typeface="Verdana"/>
                        </a:rPr>
                        <a:t>o)</a:t>
                      </a:r>
                      <a:endParaRPr sz="1800" dirty="0">
                        <a:latin typeface="Verdana"/>
                        <a:cs typeface="Verdana"/>
                      </a:endParaRPr>
                    </a:p>
                  </a:txBody>
                  <a:tcPr marL="0" marR="0" marT="2851"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c>
                  <a:txBody>
                    <a:bodyPr/>
                    <a:lstStyle/>
                    <a:p>
                      <a:pPr marL="76200" marR="436245">
                        <a:lnSpc>
                          <a:spcPct val="149500"/>
                        </a:lnSpc>
                        <a:spcBef>
                          <a:spcPts val="620"/>
                        </a:spcBef>
                      </a:pPr>
                      <a:r>
                        <a:rPr sz="1800" dirty="0">
                          <a:latin typeface="Verdana"/>
                          <a:cs typeface="Verdana"/>
                        </a:rPr>
                        <a:t>It</a:t>
                      </a:r>
                      <a:r>
                        <a:rPr sz="1800" spc="-20" dirty="0">
                          <a:latin typeface="Verdana"/>
                          <a:cs typeface="Verdana"/>
                        </a:rPr>
                        <a:t> </a:t>
                      </a:r>
                      <a:r>
                        <a:rPr sz="1800" dirty="0">
                          <a:latin typeface="Verdana"/>
                          <a:cs typeface="Verdana"/>
                        </a:rPr>
                        <a:t>is</a:t>
                      </a:r>
                      <a:r>
                        <a:rPr sz="1800" spc="-25" dirty="0">
                          <a:latin typeface="Verdana"/>
                          <a:cs typeface="Verdana"/>
                        </a:rPr>
                        <a:t> </a:t>
                      </a:r>
                      <a:r>
                        <a:rPr sz="1800" dirty="0">
                          <a:latin typeface="Verdana"/>
                          <a:cs typeface="Verdana"/>
                        </a:rPr>
                        <a:t>used</a:t>
                      </a:r>
                      <a:r>
                        <a:rPr sz="1800" spc="-20" dirty="0">
                          <a:latin typeface="Verdana"/>
                          <a:cs typeface="Verdana"/>
                        </a:rPr>
                        <a:t> </a:t>
                      </a:r>
                      <a:r>
                        <a:rPr sz="1800" dirty="0">
                          <a:latin typeface="Verdana"/>
                          <a:cs typeface="Verdana"/>
                        </a:rPr>
                        <a:t>to</a:t>
                      </a:r>
                      <a:r>
                        <a:rPr sz="1800" spc="-20" dirty="0">
                          <a:latin typeface="Verdana"/>
                          <a:cs typeface="Verdana"/>
                        </a:rPr>
                        <a:t> </a:t>
                      </a:r>
                      <a:r>
                        <a:rPr sz="1800" dirty="0">
                          <a:latin typeface="Verdana"/>
                          <a:cs typeface="Verdana"/>
                        </a:rPr>
                        <a:t>remove</a:t>
                      </a:r>
                      <a:r>
                        <a:rPr sz="1800" spc="-35" dirty="0">
                          <a:latin typeface="Verdana"/>
                          <a:cs typeface="Verdana"/>
                        </a:rPr>
                        <a:t> </a:t>
                      </a:r>
                      <a:r>
                        <a:rPr sz="1800" dirty="0">
                          <a:latin typeface="Verdana"/>
                          <a:cs typeface="Verdana"/>
                        </a:rPr>
                        <a:t>the</a:t>
                      </a:r>
                      <a:r>
                        <a:rPr sz="1800" spc="-20" dirty="0">
                          <a:latin typeface="Verdana"/>
                          <a:cs typeface="Verdana"/>
                        </a:rPr>
                        <a:t> </a:t>
                      </a:r>
                      <a:r>
                        <a:rPr sz="1800" dirty="0">
                          <a:latin typeface="Verdana"/>
                          <a:cs typeface="Verdana"/>
                        </a:rPr>
                        <a:t>first</a:t>
                      </a:r>
                      <a:r>
                        <a:rPr sz="1800" spc="-10" dirty="0">
                          <a:latin typeface="Verdana"/>
                          <a:cs typeface="Verdana"/>
                        </a:rPr>
                        <a:t> </a:t>
                      </a:r>
                      <a:r>
                        <a:rPr sz="1800" dirty="0">
                          <a:latin typeface="Verdana"/>
                          <a:cs typeface="Verdana"/>
                        </a:rPr>
                        <a:t>occurrence</a:t>
                      </a:r>
                      <a:r>
                        <a:rPr sz="1800" spc="-20" dirty="0">
                          <a:latin typeface="Verdana"/>
                          <a:cs typeface="Verdana"/>
                        </a:rPr>
                        <a:t> </a:t>
                      </a:r>
                      <a:r>
                        <a:rPr sz="1800" dirty="0">
                          <a:latin typeface="Verdana"/>
                          <a:cs typeface="Verdana"/>
                        </a:rPr>
                        <a:t>of</a:t>
                      </a:r>
                      <a:r>
                        <a:rPr sz="1800" spc="-25" dirty="0">
                          <a:latin typeface="Verdana"/>
                          <a:cs typeface="Verdana"/>
                        </a:rPr>
                        <a:t> the </a:t>
                      </a:r>
                      <a:r>
                        <a:rPr sz="1800" dirty="0">
                          <a:latin typeface="Verdana"/>
                          <a:cs typeface="Verdana"/>
                        </a:rPr>
                        <a:t>specified</a:t>
                      </a:r>
                      <a:r>
                        <a:rPr sz="1800" spc="-40" dirty="0">
                          <a:latin typeface="Verdana"/>
                          <a:cs typeface="Verdana"/>
                        </a:rPr>
                        <a:t> </a:t>
                      </a:r>
                      <a:r>
                        <a:rPr sz="1800" spc="-10" dirty="0">
                          <a:latin typeface="Verdana"/>
                          <a:cs typeface="Verdana"/>
                        </a:rPr>
                        <a:t>element.</a:t>
                      </a:r>
                      <a:endParaRPr sz="1800">
                        <a:latin typeface="Verdana"/>
                        <a:cs typeface="Verdana"/>
                      </a:endParaRPr>
                    </a:p>
                  </a:txBody>
                  <a:tcPr marL="0" marR="0" marT="50498"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r>
              <a:tr h="1037674">
                <a:tc>
                  <a:txBody>
                    <a:bodyPr/>
                    <a:lstStyle/>
                    <a:p>
                      <a:pPr>
                        <a:lnSpc>
                          <a:spcPct val="100000"/>
                        </a:lnSpc>
                        <a:spcBef>
                          <a:spcPts val="45"/>
                        </a:spcBef>
                      </a:pPr>
                      <a:endParaRPr sz="1800">
                        <a:latin typeface="Times New Roman"/>
                        <a:cs typeface="Times New Roman"/>
                      </a:endParaRPr>
                    </a:p>
                    <a:p>
                      <a:pPr marL="76200">
                        <a:lnSpc>
                          <a:spcPct val="100000"/>
                        </a:lnSpc>
                      </a:pPr>
                      <a:r>
                        <a:rPr sz="1800" dirty="0">
                          <a:latin typeface="Verdana"/>
                          <a:cs typeface="Verdana"/>
                        </a:rPr>
                        <a:t>boolean</a:t>
                      </a:r>
                      <a:r>
                        <a:rPr sz="1800" spc="50" dirty="0">
                          <a:latin typeface="Verdana"/>
                          <a:cs typeface="Verdana"/>
                        </a:rPr>
                        <a:t> </a:t>
                      </a:r>
                      <a:r>
                        <a:rPr sz="1800" u="sng" spc="-10" dirty="0">
                          <a:solidFill>
                            <a:srgbClr val="008000"/>
                          </a:solidFill>
                          <a:uFill>
                            <a:solidFill>
                              <a:srgbClr val="008000"/>
                            </a:solidFill>
                          </a:uFill>
                          <a:latin typeface="Verdana"/>
                          <a:cs typeface="Verdana"/>
                        </a:rPr>
                        <a:t>removeAll</a:t>
                      </a:r>
                      <a:r>
                        <a:rPr sz="1800" u="none" spc="-10" dirty="0">
                          <a:latin typeface="Verdana"/>
                          <a:cs typeface="Verdana"/>
                        </a:rPr>
                        <a:t>(Collection&lt;?&gt;</a:t>
                      </a:r>
                      <a:r>
                        <a:rPr sz="1800" u="none" spc="50" dirty="0">
                          <a:latin typeface="Verdana"/>
                          <a:cs typeface="Verdana"/>
                        </a:rPr>
                        <a:t> </a:t>
                      </a:r>
                      <a:r>
                        <a:rPr sz="1800" u="none" spc="-25" dirty="0">
                          <a:latin typeface="Verdana"/>
                          <a:cs typeface="Verdana"/>
                        </a:rPr>
                        <a:t>c)</a:t>
                      </a:r>
                      <a:endParaRPr sz="1800">
                        <a:latin typeface="Verdana"/>
                        <a:cs typeface="Verdana"/>
                      </a:endParaRPr>
                    </a:p>
                  </a:txBody>
                  <a:tcPr marL="0" marR="0" marT="3665"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c>
                  <a:txBody>
                    <a:bodyPr/>
                    <a:lstStyle/>
                    <a:p>
                      <a:pPr>
                        <a:lnSpc>
                          <a:spcPct val="100000"/>
                        </a:lnSpc>
                        <a:spcBef>
                          <a:spcPts val="45"/>
                        </a:spcBef>
                      </a:pPr>
                      <a:endParaRPr sz="1800">
                        <a:latin typeface="Times New Roman"/>
                        <a:cs typeface="Times New Roman"/>
                      </a:endParaRPr>
                    </a:p>
                    <a:p>
                      <a:pPr marL="76200">
                        <a:lnSpc>
                          <a:spcPct val="100000"/>
                        </a:lnSpc>
                      </a:pPr>
                      <a:r>
                        <a:rPr sz="1800" dirty="0">
                          <a:latin typeface="Verdana"/>
                          <a:cs typeface="Verdana"/>
                        </a:rPr>
                        <a:t>It</a:t>
                      </a:r>
                      <a:r>
                        <a:rPr sz="1800" spc="-15" dirty="0">
                          <a:latin typeface="Verdana"/>
                          <a:cs typeface="Verdana"/>
                        </a:rPr>
                        <a:t> </a:t>
                      </a:r>
                      <a:r>
                        <a:rPr sz="1800" dirty="0">
                          <a:latin typeface="Verdana"/>
                          <a:cs typeface="Verdana"/>
                        </a:rPr>
                        <a:t>is</a:t>
                      </a:r>
                      <a:r>
                        <a:rPr sz="1800" spc="-20" dirty="0">
                          <a:latin typeface="Verdana"/>
                          <a:cs typeface="Verdana"/>
                        </a:rPr>
                        <a:t> </a:t>
                      </a:r>
                      <a:r>
                        <a:rPr sz="1800" dirty="0">
                          <a:latin typeface="Verdana"/>
                          <a:cs typeface="Verdana"/>
                        </a:rPr>
                        <a:t>used</a:t>
                      </a:r>
                      <a:r>
                        <a:rPr sz="1800" spc="-25" dirty="0">
                          <a:latin typeface="Verdana"/>
                          <a:cs typeface="Verdana"/>
                        </a:rPr>
                        <a:t> </a:t>
                      </a:r>
                      <a:r>
                        <a:rPr sz="1800" dirty="0">
                          <a:latin typeface="Verdana"/>
                          <a:cs typeface="Verdana"/>
                        </a:rPr>
                        <a:t>to</a:t>
                      </a:r>
                      <a:r>
                        <a:rPr sz="1800" spc="-15" dirty="0">
                          <a:latin typeface="Verdana"/>
                          <a:cs typeface="Verdana"/>
                        </a:rPr>
                        <a:t> </a:t>
                      </a:r>
                      <a:r>
                        <a:rPr sz="1800" dirty="0">
                          <a:latin typeface="Verdana"/>
                          <a:cs typeface="Verdana"/>
                        </a:rPr>
                        <a:t>remove</a:t>
                      </a:r>
                      <a:r>
                        <a:rPr sz="1800" spc="-30" dirty="0">
                          <a:latin typeface="Verdana"/>
                          <a:cs typeface="Verdana"/>
                        </a:rPr>
                        <a:t> </a:t>
                      </a:r>
                      <a:r>
                        <a:rPr sz="1800" dirty="0">
                          <a:latin typeface="Verdana"/>
                          <a:cs typeface="Verdana"/>
                        </a:rPr>
                        <a:t>all</a:t>
                      </a:r>
                      <a:r>
                        <a:rPr sz="1800" spc="-20" dirty="0">
                          <a:latin typeface="Verdana"/>
                          <a:cs typeface="Verdana"/>
                        </a:rPr>
                        <a:t> </a:t>
                      </a:r>
                      <a:r>
                        <a:rPr sz="1800" dirty="0">
                          <a:latin typeface="Verdana"/>
                          <a:cs typeface="Verdana"/>
                        </a:rPr>
                        <a:t>the</a:t>
                      </a:r>
                      <a:r>
                        <a:rPr sz="1800" spc="-20" dirty="0">
                          <a:latin typeface="Verdana"/>
                          <a:cs typeface="Verdana"/>
                        </a:rPr>
                        <a:t> </a:t>
                      </a:r>
                      <a:r>
                        <a:rPr sz="1800" dirty="0">
                          <a:latin typeface="Verdana"/>
                          <a:cs typeface="Verdana"/>
                        </a:rPr>
                        <a:t>elements</a:t>
                      </a:r>
                      <a:r>
                        <a:rPr sz="1800" spc="-10" dirty="0">
                          <a:latin typeface="Verdana"/>
                          <a:cs typeface="Verdana"/>
                        </a:rPr>
                        <a:t> </a:t>
                      </a:r>
                      <a:r>
                        <a:rPr sz="1800" dirty="0">
                          <a:latin typeface="Verdana"/>
                          <a:cs typeface="Verdana"/>
                        </a:rPr>
                        <a:t>from</a:t>
                      </a:r>
                      <a:r>
                        <a:rPr sz="1800" spc="-20" dirty="0">
                          <a:latin typeface="Verdana"/>
                          <a:cs typeface="Verdana"/>
                        </a:rPr>
                        <a:t> </a:t>
                      </a:r>
                      <a:r>
                        <a:rPr sz="1800" dirty="0">
                          <a:latin typeface="Verdana"/>
                          <a:cs typeface="Verdana"/>
                        </a:rPr>
                        <a:t>the</a:t>
                      </a:r>
                      <a:r>
                        <a:rPr sz="1800" spc="-25" dirty="0">
                          <a:latin typeface="Verdana"/>
                          <a:cs typeface="Verdana"/>
                        </a:rPr>
                        <a:t> </a:t>
                      </a:r>
                      <a:r>
                        <a:rPr sz="1800" spc="-10" dirty="0">
                          <a:latin typeface="Verdana"/>
                          <a:cs typeface="Verdana"/>
                        </a:rPr>
                        <a:t>list.</a:t>
                      </a:r>
                      <a:endParaRPr sz="1800">
                        <a:latin typeface="Verdana"/>
                        <a:cs typeface="Verdana"/>
                      </a:endParaRPr>
                    </a:p>
                  </a:txBody>
                  <a:tcPr marL="0" marR="0" marT="3665"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r>
              <a:tr h="1603742">
                <a:tc>
                  <a:txBody>
                    <a:bodyPr/>
                    <a:lstStyle/>
                    <a:p>
                      <a:pPr marL="76200" marR="76200">
                        <a:lnSpc>
                          <a:spcPct val="148600"/>
                        </a:lnSpc>
                        <a:spcBef>
                          <a:spcPts val="630"/>
                        </a:spcBef>
                      </a:pPr>
                      <a:r>
                        <a:rPr sz="1800" spc="-10" dirty="0">
                          <a:latin typeface="Verdana"/>
                          <a:cs typeface="Verdana"/>
                        </a:rPr>
                        <a:t>booleanremoveIf(Predicate&lt;?</a:t>
                      </a:r>
                      <a:r>
                        <a:rPr sz="1800" spc="60" dirty="0">
                          <a:latin typeface="Verdana"/>
                          <a:cs typeface="Verdana"/>
                        </a:rPr>
                        <a:t> </a:t>
                      </a:r>
                      <a:r>
                        <a:rPr sz="1800" dirty="0">
                          <a:latin typeface="Verdana"/>
                          <a:cs typeface="Verdana"/>
                        </a:rPr>
                        <a:t>super</a:t>
                      </a:r>
                      <a:r>
                        <a:rPr sz="1800" spc="70" dirty="0">
                          <a:latin typeface="Verdana"/>
                          <a:cs typeface="Verdana"/>
                        </a:rPr>
                        <a:t> </a:t>
                      </a:r>
                      <a:r>
                        <a:rPr sz="1800" spc="-25" dirty="0">
                          <a:latin typeface="Verdana"/>
                          <a:cs typeface="Verdana"/>
                        </a:rPr>
                        <a:t>E&gt; </a:t>
                      </a:r>
                      <a:r>
                        <a:rPr sz="1800" spc="-10" dirty="0">
                          <a:latin typeface="Verdana"/>
                          <a:cs typeface="Verdana"/>
                        </a:rPr>
                        <a:t>filter)</a:t>
                      </a:r>
                      <a:endParaRPr sz="1800">
                        <a:latin typeface="Verdana"/>
                        <a:cs typeface="Verdana"/>
                      </a:endParaRPr>
                    </a:p>
                  </a:txBody>
                  <a:tcPr marL="0" marR="0" marT="5131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c>
                  <a:txBody>
                    <a:bodyPr/>
                    <a:lstStyle/>
                    <a:p>
                      <a:pPr marL="76200" marR="236220">
                        <a:lnSpc>
                          <a:spcPct val="148600"/>
                        </a:lnSpc>
                        <a:spcBef>
                          <a:spcPts val="630"/>
                        </a:spcBef>
                      </a:pPr>
                      <a:r>
                        <a:rPr sz="1800" dirty="0">
                          <a:latin typeface="Verdana"/>
                          <a:cs typeface="Verdana"/>
                        </a:rPr>
                        <a:t>It</a:t>
                      </a:r>
                      <a:r>
                        <a:rPr sz="1800" spc="-15" dirty="0">
                          <a:latin typeface="Verdana"/>
                          <a:cs typeface="Verdana"/>
                        </a:rPr>
                        <a:t> </a:t>
                      </a:r>
                      <a:r>
                        <a:rPr sz="1800" dirty="0">
                          <a:latin typeface="Verdana"/>
                          <a:cs typeface="Verdana"/>
                        </a:rPr>
                        <a:t>is</a:t>
                      </a:r>
                      <a:r>
                        <a:rPr sz="1800" spc="-20" dirty="0">
                          <a:latin typeface="Verdana"/>
                          <a:cs typeface="Verdana"/>
                        </a:rPr>
                        <a:t> </a:t>
                      </a:r>
                      <a:r>
                        <a:rPr sz="1800" dirty="0">
                          <a:latin typeface="Verdana"/>
                          <a:cs typeface="Verdana"/>
                        </a:rPr>
                        <a:t>used</a:t>
                      </a:r>
                      <a:r>
                        <a:rPr sz="1800" spc="-25" dirty="0">
                          <a:latin typeface="Verdana"/>
                          <a:cs typeface="Verdana"/>
                        </a:rPr>
                        <a:t> </a:t>
                      </a:r>
                      <a:r>
                        <a:rPr sz="1800" dirty="0">
                          <a:latin typeface="Verdana"/>
                          <a:cs typeface="Verdana"/>
                        </a:rPr>
                        <a:t>to</a:t>
                      </a:r>
                      <a:r>
                        <a:rPr sz="1800" spc="-15" dirty="0">
                          <a:latin typeface="Verdana"/>
                          <a:cs typeface="Verdana"/>
                        </a:rPr>
                        <a:t> </a:t>
                      </a:r>
                      <a:r>
                        <a:rPr sz="1800" dirty="0">
                          <a:latin typeface="Verdana"/>
                          <a:cs typeface="Verdana"/>
                        </a:rPr>
                        <a:t>remove</a:t>
                      </a:r>
                      <a:r>
                        <a:rPr sz="1800" spc="-30" dirty="0">
                          <a:latin typeface="Verdana"/>
                          <a:cs typeface="Verdana"/>
                        </a:rPr>
                        <a:t> </a:t>
                      </a:r>
                      <a:r>
                        <a:rPr sz="1800" dirty="0">
                          <a:latin typeface="Verdana"/>
                          <a:cs typeface="Verdana"/>
                        </a:rPr>
                        <a:t>all</a:t>
                      </a:r>
                      <a:r>
                        <a:rPr sz="1800" spc="-20" dirty="0">
                          <a:latin typeface="Verdana"/>
                          <a:cs typeface="Verdana"/>
                        </a:rPr>
                        <a:t> </a:t>
                      </a:r>
                      <a:r>
                        <a:rPr sz="1800" dirty="0">
                          <a:latin typeface="Verdana"/>
                          <a:cs typeface="Verdana"/>
                        </a:rPr>
                        <a:t>the</a:t>
                      </a:r>
                      <a:r>
                        <a:rPr sz="1800" spc="-20" dirty="0">
                          <a:latin typeface="Verdana"/>
                          <a:cs typeface="Verdana"/>
                        </a:rPr>
                        <a:t> </a:t>
                      </a:r>
                      <a:r>
                        <a:rPr sz="1800" dirty="0">
                          <a:latin typeface="Verdana"/>
                          <a:cs typeface="Verdana"/>
                        </a:rPr>
                        <a:t>elements</a:t>
                      </a:r>
                      <a:r>
                        <a:rPr sz="1800" spc="-10" dirty="0">
                          <a:latin typeface="Verdana"/>
                          <a:cs typeface="Verdana"/>
                        </a:rPr>
                        <a:t> </a:t>
                      </a:r>
                      <a:r>
                        <a:rPr sz="1800" dirty="0">
                          <a:latin typeface="Verdana"/>
                          <a:cs typeface="Verdana"/>
                        </a:rPr>
                        <a:t>from</a:t>
                      </a:r>
                      <a:r>
                        <a:rPr sz="1800" spc="-20" dirty="0">
                          <a:latin typeface="Verdana"/>
                          <a:cs typeface="Verdana"/>
                        </a:rPr>
                        <a:t> </a:t>
                      </a:r>
                      <a:r>
                        <a:rPr sz="1800" dirty="0">
                          <a:latin typeface="Verdana"/>
                          <a:cs typeface="Verdana"/>
                        </a:rPr>
                        <a:t>the</a:t>
                      </a:r>
                      <a:r>
                        <a:rPr sz="1800" spc="-25" dirty="0">
                          <a:latin typeface="Verdana"/>
                          <a:cs typeface="Verdana"/>
                        </a:rPr>
                        <a:t> </a:t>
                      </a:r>
                      <a:r>
                        <a:rPr sz="1800" spc="-20" dirty="0">
                          <a:latin typeface="Verdana"/>
                          <a:cs typeface="Verdana"/>
                        </a:rPr>
                        <a:t>list </a:t>
                      </a:r>
                      <a:r>
                        <a:rPr sz="1800" dirty="0">
                          <a:latin typeface="Verdana"/>
                          <a:cs typeface="Verdana"/>
                        </a:rPr>
                        <a:t>that</a:t>
                      </a:r>
                      <a:r>
                        <a:rPr sz="1800" spc="-25" dirty="0">
                          <a:latin typeface="Verdana"/>
                          <a:cs typeface="Verdana"/>
                        </a:rPr>
                        <a:t> </a:t>
                      </a:r>
                      <a:r>
                        <a:rPr sz="1800" dirty="0">
                          <a:latin typeface="Verdana"/>
                          <a:cs typeface="Verdana"/>
                        </a:rPr>
                        <a:t>satisfies</a:t>
                      </a:r>
                      <a:r>
                        <a:rPr sz="1800" spc="-15" dirty="0">
                          <a:latin typeface="Verdana"/>
                          <a:cs typeface="Verdana"/>
                        </a:rPr>
                        <a:t> </a:t>
                      </a:r>
                      <a:r>
                        <a:rPr sz="1800" dirty="0">
                          <a:latin typeface="Verdana"/>
                          <a:cs typeface="Verdana"/>
                        </a:rPr>
                        <a:t>the</a:t>
                      </a:r>
                      <a:r>
                        <a:rPr sz="1800" spc="-30" dirty="0">
                          <a:latin typeface="Verdana"/>
                          <a:cs typeface="Verdana"/>
                        </a:rPr>
                        <a:t> </a:t>
                      </a:r>
                      <a:r>
                        <a:rPr sz="1800" dirty="0">
                          <a:latin typeface="Verdana"/>
                          <a:cs typeface="Verdana"/>
                        </a:rPr>
                        <a:t>given</a:t>
                      </a:r>
                      <a:r>
                        <a:rPr sz="1800" spc="-25" dirty="0">
                          <a:latin typeface="Verdana"/>
                          <a:cs typeface="Verdana"/>
                        </a:rPr>
                        <a:t> </a:t>
                      </a:r>
                      <a:r>
                        <a:rPr sz="1800" spc="-10" dirty="0">
                          <a:latin typeface="Verdana"/>
                          <a:cs typeface="Verdana"/>
                        </a:rPr>
                        <a:t>predicate.</a:t>
                      </a:r>
                      <a:endParaRPr sz="1800">
                        <a:latin typeface="Verdana"/>
                        <a:cs typeface="Verdana"/>
                      </a:endParaRPr>
                    </a:p>
                  </a:txBody>
                  <a:tcPr marL="0" marR="0" marT="5131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r>
              <a:tr h="1612489">
                <a:tc>
                  <a:txBody>
                    <a:bodyPr/>
                    <a:lstStyle/>
                    <a:p>
                      <a:pPr marL="76200" marR="560705">
                        <a:lnSpc>
                          <a:spcPct val="149800"/>
                        </a:lnSpc>
                        <a:spcBef>
                          <a:spcPts val="615"/>
                        </a:spcBef>
                      </a:pPr>
                      <a:r>
                        <a:rPr sz="1800" dirty="0">
                          <a:latin typeface="Verdana"/>
                          <a:cs typeface="Verdana"/>
                        </a:rPr>
                        <a:t>protected</a:t>
                      </a:r>
                      <a:r>
                        <a:rPr sz="1800" spc="-15" dirty="0">
                          <a:latin typeface="Verdana"/>
                          <a:cs typeface="Verdana"/>
                        </a:rPr>
                        <a:t> </a:t>
                      </a:r>
                      <a:r>
                        <a:rPr sz="1800" dirty="0">
                          <a:latin typeface="Verdana"/>
                          <a:cs typeface="Verdana"/>
                        </a:rPr>
                        <a:t>void</a:t>
                      </a:r>
                      <a:r>
                        <a:rPr sz="1800" spc="-25" dirty="0">
                          <a:latin typeface="Verdana"/>
                          <a:cs typeface="Verdana"/>
                        </a:rPr>
                        <a:t> </a:t>
                      </a:r>
                      <a:r>
                        <a:rPr sz="1800" u="sng" spc="-10" dirty="0">
                          <a:solidFill>
                            <a:srgbClr val="008000"/>
                          </a:solidFill>
                          <a:uFill>
                            <a:solidFill>
                              <a:srgbClr val="008000"/>
                            </a:solidFill>
                          </a:uFill>
                          <a:latin typeface="Verdana"/>
                          <a:cs typeface="Verdana"/>
                        </a:rPr>
                        <a:t>removeRange</a:t>
                      </a:r>
                      <a:r>
                        <a:rPr sz="1800" u="none" spc="-10" dirty="0">
                          <a:latin typeface="Verdana"/>
                          <a:cs typeface="Verdana"/>
                        </a:rPr>
                        <a:t>(int </a:t>
                      </a:r>
                      <a:r>
                        <a:rPr sz="1800" u="none" dirty="0">
                          <a:latin typeface="Verdana"/>
                          <a:cs typeface="Verdana"/>
                        </a:rPr>
                        <a:t>fromIndex,</a:t>
                      </a:r>
                      <a:r>
                        <a:rPr sz="1800" u="none" spc="-40" dirty="0">
                          <a:latin typeface="Verdana"/>
                          <a:cs typeface="Verdana"/>
                        </a:rPr>
                        <a:t> </a:t>
                      </a:r>
                      <a:r>
                        <a:rPr sz="1800" u="none" dirty="0">
                          <a:latin typeface="Verdana"/>
                          <a:cs typeface="Verdana"/>
                        </a:rPr>
                        <a:t>int</a:t>
                      </a:r>
                      <a:r>
                        <a:rPr sz="1800" u="none" spc="-30" dirty="0">
                          <a:latin typeface="Verdana"/>
                          <a:cs typeface="Verdana"/>
                        </a:rPr>
                        <a:t> </a:t>
                      </a:r>
                      <a:r>
                        <a:rPr sz="1800" u="none" spc="-10" dirty="0">
                          <a:latin typeface="Verdana"/>
                          <a:cs typeface="Verdana"/>
                        </a:rPr>
                        <a:t>toIndex)</a:t>
                      </a:r>
                      <a:endParaRPr sz="1800" dirty="0">
                        <a:latin typeface="Verdana"/>
                        <a:cs typeface="Verdana"/>
                      </a:endParaRPr>
                    </a:p>
                  </a:txBody>
                  <a:tcPr marL="0" marR="0" marT="50091"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c>
                  <a:txBody>
                    <a:bodyPr/>
                    <a:lstStyle/>
                    <a:p>
                      <a:pPr marL="76200" marR="120014">
                        <a:lnSpc>
                          <a:spcPct val="149800"/>
                        </a:lnSpc>
                        <a:spcBef>
                          <a:spcPts val="615"/>
                        </a:spcBef>
                      </a:pPr>
                      <a:r>
                        <a:rPr sz="1800" dirty="0">
                          <a:latin typeface="Verdana"/>
                          <a:cs typeface="Verdana"/>
                        </a:rPr>
                        <a:t>It</a:t>
                      </a:r>
                      <a:r>
                        <a:rPr sz="1800" spc="-15" dirty="0">
                          <a:latin typeface="Verdana"/>
                          <a:cs typeface="Verdana"/>
                        </a:rPr>
                        <a:t> </a:t>
                      </a:r>
                      <a:r>
                        <a:rPr sz="1800" dirty="0">
                          <a:latin typeface="Verdana"/>
                          <a:cs typeface="Verdana"/>
                        </a:rPr>
                        <a:t>is</a:t>
                      </a:r>
                      <a:r>
                        <a:rPr sz="1800" spc="-20" dirty="0">
                          <a:latin typeface="Verdana"/>
                          <a:cs typeface="Verdana"/>
                        </a:rPr>
                        <a:t> </a:t>
                      </a:r>
                      <a:r>
                        <a:rPr sz="1800" dirty="0">
                          <a:latin typeface="Verdana"/>
                          <a:cs typeface="Verdana"/>
                        </a:rPr>
                        <a:t>used</a:t>
                      </a:r>
                      <a:r>
                        <a:rPr sz="1800" spc="-25" dirty="0">
                          <a:latin typeface="Verdana"/>
                          <a:cs typeface="Verdana"/>
                        </a:rPr>
                        <a:t> </a:t>
                      </a:r>
                      <a:r>
                        <a:rPr sz="1800" dirty="0">
                          <a:latin typeface="Verdana"/>
                          <a:cs typeface="Verdana"/>
                        </a:rPr>
                        <a:t>to</a:t>
                      </a:r>
                      <a:r>
                        <a:rPr sz="1800" spc="-15" dirty="0">
                          <a:latin typeface="Verdana"/>
                          <a:cs typeface="Verdana"/>
                        </a:rPr>
                        <a:t> </a:t>
                      </a:r>
                      <a:r>
                        <a:rPr sz="1800" dirty="0">
                          <a:latin typeface="Verdana"/>
                          <a:cs typeface="Verdana"/>
                        </a:rPr>
                        <a:t>remove</a:t>
                      </a:r>
                      <a:r>
                        <a:rPr sz="1800" spc="-35" dirty="0">
                          <a:latin typeface="Verdana"/>
                          <a:cs typeface="Verdana"/>
                        </a:rPr>
                        <a:t> </a:t>
                      </a:r>
                      <a:r>
                        <a:rPr sz="1800" dirty="0">
                          <a:latin typeface="Verdana"/>
                          <a:cs typeface="Verdana"/>
                        </a:rPr>
                        <a:t>all</a:t>
                      </a:r>
                      <a:r>
                        <a:rPr sz="1800" spc="-20" dirty="0">
                          <a:latin typeface="Verdana"/>
                          <a:cs typeface="Verdana"/>
                        </a:rPr>
                        <a:t> </a:t>
                      </a:r>
                      <a:r>
                        <a:rPr sz="1800" dirty="0">
                          <a:latin typeface="Verdana"/>
                          <a:cs typeface="Verdana"/>
                        </a:rPr>
                        <a:t>the</a:t>
                      </a:r>
                      <a:r>
                        <a:rPr sz="1800" spc="-20" dirty="0">
                          <a:latin typeface="Verdana"/>
                          <a:cs typeface="Verdana"/>
                        </a:rPr>
                        <a:t> </a:t>
                      </a:r>
                      <a:r>
                        <a:rPr sz="1800" dirty="0">
                          <a:latin typeface="Verdana"/>
                          <a:cs typeface="Verdana"/>
                        </a:rPr>
                        <a:t>elements</a:t>
                      </a:r>
                      <a:r>
                        <a:rPr sz="1800" spc="-10" dirty="0">
                          <a:latin typeface="Verdana"/>
                          <a:cs typeface="Verdana"/>
                        </a:rPr>
                        <a:t> </a:t>
                      </a:r>
                      <a:r>
                        <a:rPr sz="1800" dirty="0">
                          <a:latin typeface="Verdana"/>
                          <a:cs typeface="Verdana"/>
                        </a:rPr>
                        <a:t>lies</a:t>
                      </a:r>
                      <a:r>
                        <a:rPr sz="1800" spc="-25" dirty="0">
                          <a:latin typeface="Verdana"/>
                          <a:cs typeface="Verdana"/>
                        </a:rPr>
                        <a:t> </a:t>
                      </a:r>
                      <a:r>
                        <a:rPr sz="1800" dirty="0">
                          <a:latin typeface="Verdana"/>
                          <a:cs typeface="Verdana"/>
                        </a:rPr>
                        <a:t>within</a:t>
                      </a:r>
                      <a:r>
                        <a:rPr sz="1800" spc="-10" dirty="0">
                          <a:latin typeface="Verdana"/>
                          <a:cs typeface="Verdana"/>
                        </a:rPr>
                        <a:t> </a:t>
                      </a:r>
                      <a:r>
                        <a:rPr sz="1800" spc="-25" dirty="0">
                          <a:latin typeface="Verdana"/>
                          <a:cs typeface="Verdana"/>
                        </a:rPr>
                        <a:t>the </a:t>
                      </a:r>
                      <a:r>
                        <a:rPr sz="1800" dirty="0">
                          <a:latin typeface="Verdana"/>
                          <a:cs typeface="Verdana"/>
                        </a:rPr>
                        <a:t>given</a:t>
                      </a:r>
                      <a:r>
                        <a:rPr sz="1800" spc="-15" dirty="0">
                          <a:latin typeface="Verdana"/>
                          <a:cs typeface="Verdana"/>
                        </a:rPr>
                        <a:t> </a:t>
                      </a:r>
                      <a:r>
                        <a:rPr sz="1800" spc="-10" dirty="0">
                          <a:latin typeface="Verdana"/>
                          <a:cs typeface="Verdana"/>
                        </a:rPr>
                        <a:t>range.</a:t>
                      </a:r>
                      <a:endParaRPr sz="1800" dirty="0">
                        <a:latin typeface="Verdana"/>
                        <a:cs typeface="Verdana"/>
                      </a:endParaRPr>
                    </a:p>
                  </a:txBody>
                  <a:tcPr marL="0" marR="0" marT="50091"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r>
            </a:tbl>
          </a:graphicData>
        </a:graphic>
      </p:graphicFrame>
    </p:spTree>
    <p:extLst>
      <p:ext uri="{BB962C8B-B14F-4D97-AF65-F5344CB8AC3E}">
        <p14:creationId xmlns:p14="http://schemas.microsoft.com/office/powerpoint/2010/main" val="494640179"/>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876915531"/>
              </p:ext>
            </p:extLst>
          </p:nvPr>
        </p:nvGraphicFramePr>
        <p:xfrm>
          <a:off x="457200" y="476672"/>
          <a:ext cx="8219256" cy="6235404"/>
        </p:xfrm>
        <a:graphic>
          <a:graphicData uri="http://schemas.openxmlformats.org/drawingml/2006/table">
            <a:tbl>
              <a:tblPr firstRow="1" bandRow="1">
                <a:tableStyleId>{2D5ABB26-0587-4C30-8999-92F81FD0307C}</a:tableStyleId>
              </a:tblPr>
              <a:tblGrid>
                <a:gridCol w="3754760"/>
                <a:gridCol w="4464496"/>
              </a:tblGrid>
              <a:tr h="1559347">
                <a:tc>
                  <a:txBody>
                    <a:bodyPr/>
                    <a:lstStyle/>
                    <a:p>
                      <a:pPr marL="76200" marR="398780">
                        <a:lnSpc>
                          <a:spcPct val="148600"/>
                        </a:lnSpc>
                        <a:spcBef>
                          <a:spcPts val="640"/>
                        </a:spcBef>
                      </a:pPr>
                      <a:r>
                        <a:rPr sz="1800" dirty="0">
                          <a:latin typeface="Verdana"/>
                          <a:cs typeface="Verdana"/>
                        </a:rPr>
                        <a:t>void</a:t>
                      </a:r>
                      <a:r>
                        <a:rPr sz="1800" spc="-5" dirty="0">
                          <a:latin typeface="Verdana"/>
                          <a:cs typeface="Verdana"/>
                        </a:rPr>
                        <a:t> </a:t>
                      </a:r>
                      <a:r>
                        <a:rPr sz="1800" spc="-10" dirty="0">
                          <a:latin typeface="Verdana"/>
                          <a:cs typeface="Verdana"/>
                        </a:rPr>
                        <a:t>replaceAll(UnaryOperator&lt;E&gt; operator)</a:t>
                      </a:r>
                      <a:endParaRPr sz="1800" dirty="0">
                        <a:latin typeface="Verdana"/>
                        <a:cs typeface="Verdana"/>
                      </a:endParaRPr>
                    </a:p>
                  </a:txBody>
                  <a:tcPr marL="0" marR="0" marT="52127"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c>
                  <a:txBody>
                    <a:bodyPr/>
                    <a:lstStyle/>
                    <a:p>
                      <a:pPr marL="76200" marR="255270">
                        <a:lnSpc>
                          <a:spcPct val="148600"/>
                        </a:lnSpc>
                        <a:spcBef>
                          <a:spcPts val="640"/>
                        </a:spcBef>
                      </a:pPr>
                      <a:r>
                        <a:rPr sz="1800" dirty="0">
                          <a:latin typeface="Verdana"/>
                          <a:cs typeface="Verdana"/>
                        </a:rPr>
                        <a:t>It</a:t>
                      </a:r>
                      <a:r>
                        <a:rPr sz="1800" spc="-15" dirty="0">
                          <a:latin typeface="Verdana"/>
                          <a:cs typeface="Verdana"/>
                        </a:rPr>
                        <a:t> </a:t>
                      </a:r>
                      <a:r>
                        <a:rPr sz="1800" dirty="0">
                          <a:latin typeface="Verdana"/>
                          <a:cs typeface="Verdana"/>
                        </a:rPr>
                        <a:t>is</a:t>
                      </a:r>
                      <a:r>
                        <a:rPr sz="1800" spc="-20" dirty="0">
                          <a:latin typeface="Verdana"/>
                          <a:cs typeface="Verdana"/>
                        </a:rPr>
                        <a:t> </a:t>
                      </a:r>
                      <a:r>
                        <a:rPr sz="1800" dirty="0">
                          <a:latin typeface="Verdana"/>
                          <a:cs typeface="Verdana"/>
                        </a:rPr>
                        <a:t>used</a:t>
                      </a:r>
                      <a:r>
                        <a:rPr sz="1800" spc="-20" dirty="0">
                          <a:latin typeface="Verdana"/>
                          <a:cs typeface="Verdana"/>
                        </a:rPr>
                        <a:t> </a:t>
                      </a:r>
                      <a:r>
                        <a:rPr sz="1800" dirty="0">
                          <a:latin typeface="Verdana"/>
                          <a:cs typeface="Verdana"/>
                        </a:rPr>
                        <a:t>to</a:t>
                      </a:r>
                      <a:r>
                        <a:rPr sz="1800" spc="-15" dirty="0">
                          <a:latin typeface="Verdana"/>
                          <a:cs typeface="Verdana"/>
                        </a:rPr>
                        <a:t> </a:t>
                      </a:r>
                      <a:r>
                        <a:rPr sz="1800" dirty="0">
                          <a:latin typeface="Verdana"/>
                          <a:cs typeface="Verdana"/>
                        </a:rPr>
                        <a:t>replace</a:t>
                      </a:r>
                      <a:r>
                        <a:rPr sz="1800" spc="-15" dirty="0">
                          <a:latin typeface="Verdana"/>
                          <a:cs typeface="Verdana"/>
                        </a:rPr>
                        <a:t> </a:t>
                      </a:r>
                      <a:r>
                        <a:rPr sz="1800" dirty="0">
                          <a:latin typeface="Verdana"/>
                          <a:cs typeface="Verdana"/>
                        </a:rPr>
                        <a:t>all</a:t>
                      </a:r>
                      <a:r>
                        <a:rPr sz="1800" spc="-20" dirty="0">
                          <a:latin typeface="Verdana"/>
                          <a:cs typeface="Verdana"/>
                        </a:rPr>
                        <a:t> </a:t>
                      </a:r>
                      <a:r>
                        <a:rPr sz="1800" dirty="0">
                          <a:latin typeface="Verdana"/>
                          <a:cs typeface="Verdana"/>
                        </a:rPr>
                        <a:t>the</a:t>
                      </a:r>
                      <a:r>
                        <a:rPr sz="1800" spc="-15" dirty="0">
                          <a:latin typeface="Verdana"/>
                          <a:cs typeface="Verdana"/>
                        </a:rPr>
                        <a:t> </a:t>
                      </a:r>
                      <a:r>
                        <a:rPr sz="1800" dirty="0">
                          <a:latin typeface="Verdana"/>
                          <a:cs typeface="Verdana"/>
                        </a:rPr>
                        <a:t>elements</a:t>
                      </a:r>
                      <a:r>
                        <a:rPr sz="1800" spc="-10" dirty="0">
                          <a:latin typeface="Verdana"/>
                          <a:cs typeface="Verdana"/>
                        </a:rPr>
                        <a:t> </a:t>
                      </a:r>
                      <a:r>
                        <a:rPr sz="1800" dirty="0">
                          <a:latin typeface="Verdana"/>
                          <a:cs typeface="Verdana"/>
                        </a:rPr>
                        <a:t>from</a:t>
                      </a:r>
                      <a:r>
                        <a:rPr sz="1800" spc="-15" dirty="0">
                          <a:latin typeface="Verdana"/>
                          <a:cs typeface="Verdana"/>
                        </a:rPr>
                        <a:t> </a:t>
                      </a:r>
                      <a:r>
                        <a:rPr sz="1800" dirty="0">
                          <a:latin typeface="Verdana"/>
                          <a:cs typeface="Verdana"/>
                        </a:rPr>
                        <a:t>the</a:t>
                      </a:r>
                      <a:r>
                        <a:rPr sz="1800" spc="-25" dirty="0">
                          <a:latin typeface="Verdana"/>
                          <a:cs typeface="Verdana"/>
                        </a:rPr>
                        <a:t> </a:t>
                      </a:r>
                      <a:r>
                        <a:rPr sz="1800" spc="-20" dirty="0">
                          <a:latin typeface="Verdana"/>
                          <a:cs typeface="Verdana"/>
                        </a:rPr>
                        <a:t>list </a:t>
                      </a:r>
                      <a:r>
                        <a:rPr sz="1800" dirty="0">
                          <a:latin typeface="Verdana"/>
                          <a:cs typeface="Verdana"/>
                        </a:rPr>
                        <a:t>with</a:t>
                      </a:r>
                      <a:r>
                        <a:rPr sz="1800" spc="-25" dirty="0">
                          <a:latin typeface="Verdana"/>
                          <a:cs typeface="Verdana"/>
                        </a:rPr>
                        <a:t> </a:t>
                      </a:r>
                      <a:r>
                        <a:rPr sz="1800" dirty="0">
                          <a:latin typeface="Verdana"/>
                          <a:cs typeface="Verdana"/>
                        </a:rPr>
                        <a:t>the</a:t>
                      </a:r>
                      <a:r>
                        <a:rPr sz="1800" spc="-30" dirty="0">
                          <a:latin typeface="Verdana"/>
                          <a:cs typeface="Verdana"/>
                        </a:rPr>
                        <a:t> </a:t>
                      </a:r>
                      <a:r>
                        <a:rPr sz="1800" dirty="0">
                          <a:latin typeface="Verdana"/>
                          <a:cs typeface="Verdana"/>
                        </a:rPr>
                        <a:t>specified</a:t>
                      </a:r>
                      <a:r>
                        <a:rPr sz="1800" spc="-20" dirty="0">
                          <a:latin typeface="Verdana"/>
                          <a:cs typeface="Verdana"/>
                        </a:rPr>
                        <a:t> </a:t>
                      </a:r>
                      <a:r>
                        <a:rPr sz="1800" spc="-10" dirty="0">
                          <a:latin typeface="Verdana"/>
                          <a:cs typeface="Verdana"/>
                        </a:rPr>
                        <a:t>element.</a:t>
                      </a:r>
                      <a:endParaRPr sz="1800" dirty="0">
                        <a:latin typeface="Verdana"/>
                        <a:cs typeface="Verdana"/>
                      </a:endParaRPr>
                    </a:p>
                  </a:txBody>
                  <a:tcPr marL="0" marR="0" marT="52127"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r>
              <a:tr h="1558355">
                <a:tc>
                  <a:txBody>
                    <a:bodyPr/>
                    <a:lstStyle/>
                    <a:p>
                      <a:pPr>
                        <a:lnSpc>
                          <a:spcPct val="100000"/>
                        </a:lnSpc>
                        <a:spcBef>
                          <a:spcPts val="30"/>
                        </a:spcBef>
                      </a:pPr>
                      <a:endParaRPr sz="1800">
                        <a:latin typeface="Times New Roman"/>
                        <a:cs typeface="Times New Roman"/>
                      </a:endParaRPr>
                    </a:p>
                    <a:p>
                      <a:pPr marL="76200">
                        <a:lnSpc>
                          <a:spcPct val="100000"/>
                        </a:lnSpc>
                        <a:spcBef>
                          <a:spcPts val="5"/>
                        </a:spcBef>
                      </a:pPr>
                      <a:r>
                        <a:rPr sz="1800" dirty="0">
                          <a:latin typeface="Verdana"/>
                          <a:cs typeface="Verdana"/>
                        </a:rPr>
                        <a:t>void</a:t>
                      </a:r>
                      <a:r>
                        <a:rPr sz="1800" spc="60" dirty="0">
                          <a:latin typeface="Verdana"/>
                          <a:cs typeface="Verdana"/>
                        </a:rPr>
                        <a:t> </a:t>
                      </a:r>
                      <a:r>
                        <a:rPr sz="1800" u="sng" spc="-10" dirty="0">
                          <a:solidFill>
                            <a:srgbClr val="008000"/>
                          </a:solidFill>
                          <a:uFill>
                            <a:solidFill>
                              <a:srgbClr val="008000"/>
                            </a:solidFill>
                          </a:uFill>
                          <a:latin typeface="Verdana"/>
                          <a:cs typeface="Verdana"/>
                        </a:rPr>
                        <a:t>retainAll</a:t>
                      </a:r>
                      <a:r>
                        <a:rPr sz="1800" u="none" spc="-10" dirty="0">
                          <a:latin typeface="Verdana"/>
                          <a:cs typeface="Verdana"/>
                        </a:rPr>
                        <a:t>(Collection&lt;?&gt;</a:t>
                      </a:r>
                      <a:r>
                        <a:rPr sz="1800" u="none" spc="60" dirty="0">
                          <a:latin typeface="Verdana"/>
                          <a:cs typeface="Verdana"/>
                        </a:rPr>
                        <a:t> </a:t>
                      </a:r>
                      <a:r>
                        <a:rPr sz="1800" u="none" spc="-25" dirty="0">
                          <a:latin typeface="Verdana"/>
                          <a:cs typeface="Verdana"/>
                        </a:rPr>
                        <a:t>c)</a:t>
                      </a:r>
                      <a:endParaRPr sz="1800">
                        <a:latin typeface="Verdana"/>
                        <a:cs typeface="Verdana"/>
                      </a:endParaRPr>
                    </a:p>
                  </a:txBody>
                  <a:tcPr marL="0" marR="0" marT="244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c>
                  <a:txBody>
                    <a:bodyPr/>
                    <a:lstStyle/>
                    <a:p>
                      <a:pPr marL="76200" marR="227965">
                        <a:lnSpc>
                          <a:spcPct val="148600"/>
                        </a:lnSpc>
                        <a:spcBef>
                          <a:spcPts val="630"/>
                        </a:spcBef>
                      </a:pPr>
                      <a:r>
                        <a:rPr sz="1800" dirty="0">
                          <a:latin typeface="Verdana"/>
                          <a:cs typeface="Verdana"/>
                        </a:rPr>
                        <a:t>It</a:t>
                      </a:r>
                      <a:r>
                        <a:rPr sz="1800" spc="-15" dirty="0">
                          <a:latin typeface="Verdana"/>
                          <a:cs typeface="Verdana"/>
                        </a:rPr>
                        <a:t> </a:t>
                      </a:r>
                      <a:r>
                        <a:rPr sz="1800" dirty="0">
                          <a:latin typeface="Verdana"/>
                          <a:cs typeface="Verdana"/>
                        </a:rPr>
                        <a:t>is</a:t>
                      </a:r>
                      <a:r>
                        <a:rPr sz="1800" spc="-20" dirty="0">
                          <a:latin typeface="Verdana"/>
                          <a:cs typeface="Verdana"/>
                        </a:rPr>
                        <a:t> </a:t>
                      </a:r>
                      <a:r>
                        <a:rPr sz="1800" dirty="0">
                          <a:latin typeface="Verdana"/>
                          <a:cs typeface="Verdana"/>
                        </a:rPr>
                        <a:t>used</a:t>
                      </a:r>
                      <a:r>
                        <a:rPr sz="1800" spc="-20" dirty="0">
                          <a:latin typeface="Verdana"/>
                          <a:cs typeface="Verdana"/>
                        </a:rPr>
                        <a:t> </a:t>
                      </a:r>
                      <a:r>
                        <a:rPr sz="1800" dirty="0">
                          <a:latin typeface="Verdana"/>
                          <a:cs typeface="Verdana"/>
                        </a:rPr>
                        <a:t>to</a:t>
                      </a:r>
                      <a:r>
                        <a:rPr sz="1800" spc="-15" dirty="0">
                          <a:latin typeface="Verdana"/>
                          <a:cs typeface="Verdana"/>
                        </a:rPr>
                        <a:t> </a:t>
                      </a:r>
                      <a:r>
                        <a:rPr sz="1800" dirty="0">
                          <a:latin typeface="Verdana"/>
                          <a:cs typeface="Verdana"/>
                        </a:rPr>
                        <a:t>retain</a:t>
                      </a:r>
                      <a:r>
                        <a:rPr sz="1800" spc="-20" dirty="0">
                          <a:latin typeface="Verdana"/>
                          <a:cs typeface="Verdana"/>
                        </a:rPr>
                        <a:t> </a:t>
                      </a:r>
                      <a:r>
                        <a:rPr sz="1800" dirty="0">
                          <a:latin typeface="Verdana"/>
                          <a:cs typeface="Verdana"/>
                        </a:rPr>
                        <a:t>all</a:t>
                      </a:r>
                      <a:r>
                        <a:rPr sz="1800" spc="-10" dirty="0">
                          <a:latin typeface="Verdana"/>
                          <a:cs typeface="Verdana"/>
                        </a:rPr>
                        <a:t> </a:t>
                      </a:r>
                      <a:r>
                        <a:rPr sz="1800" dirty="0">
                          <a:latin typeface="Verdana"/>
                          <a:cs typeface="Verdana"/>
                        </a:rPr>
                        <a:t>the</a:t>
                      </a:r>
                      <a:r>
                        <a:rPr sz="1800" spc="-15" dirty="0">
                          <a:latin typeface="Verdana"/>
                          <a:cs typeface="Verdana"/>
                        </a:rPr>
                        <a:t> </a:t>
                      </a:r>
                      <a:r>
                        <a:rPr sz="1800" dirty="0">
                          <a:latin typeface="Verdana"/>
                          <a:cs typeface="Verdana"/>
                        </a:rPr>
                        <a:t>elements</a:t>
                      </a:r>
                      <a:r>
                        <a:rPr sz="1800" spc="-10" dirty="0">
                          <a:latin typeface="Verdana"/>
                          <a:cs typeface="Verdana"/>
                        </a:rPr>
                        <a:t> </a:t>
                      </a:r>
                      <a:r>
                        <a:rPr sz="1800" dirty="0">
                          <a:latin typeface="Verdana"/>
                          <a:cs typeface="Verdana"/>
                        </a:rPr>
                        <a:t>in</a:t>
                      </a:r>
                      <a:r>
                        <a:rPr sz="1800" spc="-10" dirty="0">
                          <a:latin typeface="Verdana"/>
                          <a:cs typeface="Verdana"/>
                        </a:rPr>
                        <a:t> </a:t>
                      </a:r>
                      <a:r>
                        <a:rPr sz="1800" dirty="0">
                          <a:latin typeface="Verdana"/>
                          <a:cs typeface="Verdana"/>
                        </a:rPr>
                        <a:t>the</a:t>
                      </a:r>
                      <a:r>
                        <a:rPr sz="1800" spc="-15" dirty="0">
                          <a:latin typeface="Verdana"/>
                          <a:cs typeface="Verdana"/>
                        </a:rPr>
                        <a:t> </a:t>
                      </a:r>
                      <a:r>
                        <a:rPr sz="1800" dirty="0">
                          <a:latin typeface="Verdana"/>
                          <a:cs typeface="Verdana"/>
                        </a:rPr>
                        <a:t>list</a:t>
                      </a:r>
                      <a:r>
                        <a:rPr sz="1800" spc="-20" dirty="0">
                          <a:latin typeface="Verdana"/>
                          <a:cs typeface="Verdana"/>
                        </a:rPr>
                        <a:t> that </a:t>
                      </a:r>
                      <a:r>
                        <a:rPr sz="1800" dirty="0">
                          <a:latin typeface="Verdana"/>
                          <a:cs typeface="Verdana"/>
                        </a:rPr>
                        <a:t>are</a:t>
                      </a:r>
                      <a:r>
                        <a:rPr sz="1800" spc="-30" dirty="0">
                          <a:latin typeface="Verdana"/>
                          <a:cs typeface="Verdana"/>
                        </a:rPr>
                        <a:t> </a:t>
                      </a:r>
                      <a:r>
                        <a:rPr sz="1800" dirty="0">
                          <a:latin typeface="Verdana"/>
                          <a:cs typeface="Verdana"/>
                        </a:rPr>
                        <a:t>present</a:t>
                      </a:r>
                      <a:r>
                        <a:rPr sz="1800" spc="-10" dirty="0">
                          <a:latin typeface="Verdana"/>
                          <a:cs typeface="Verdana"/>
                        </a:rPr>
                        <a:t> </a:t>
                      </a:r>
                      <a:r>
                        <a:rPr sz="1800" dirty="0">
                          <a:latin typeface="Verdana"/>
                          <a:cs typeface="Verdana"/>
                        </a:rPr>
                        <a:t>in</a:t>
                      </a:r>
                      <a:r>
                        <a:rPr sz="1800" spc="-15" dirty="0">
                          <a:latin typeface="Verdana"/>
                          <a:cs typeface="Verdana"/>
                        </a:rPr>
                        <a:t> </a:t>
                      </a:r>
                      <a:r>
                        <a:rPr sz="1800" dirty="0">
                          <a:latin typeface="Verdana"/>
                          <a:cs typeface="Verdana"/>
                        </a:rPr>
                        <a:t>the</a:t>
                      </a:r>
                      <a:r>
                        <a:rPr sz="1800" spc="-20" dirty="0">
                          <a:latin typeface="Verdana"/>
                          <a:cs typeface="Verdana"/>
                        </a:rPr>
                        <a:t> </a:t>
                      </a:r>
                      <a:r>
                        <a:rPr sz="1800" dirty="0">
                          <a:latin typeface="Verdana"/>
                          <a:cs typeface="Verdana"/>
                        </a:rPr>
                        <a:t>specified</a:t>
                      </a:r>
                      <a:r>
                        <a:rPr sz="1800" spc="-10" dirty="0">
                          <a:latin typeface="Verdana"/>
                          <a:cs typeface="Verdana"/>
                        </a:rPr>
                        <a:t> collection.</a:t>
                      </a:r>
                      <a:endParaRPr sz="1800" dirty="0">
                        <a:latin typeface="Verdana"/>
                        <a:cs typeface="Verdana"/>
                      </a:endParaRPr>
                    </a:p>
                  </a:txBody>
                  <a:tcPr marL="0" marR="0" marT="5131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r>
              <a:tr h="1559347">
                <a:tc>
                  <a:txBody>
                    <a:bodyPr/>
                    <a:lstStyle/>
                    <a:p>
                      <a:pPr>
                        <a:lnSpc>
                          <a:spcPct val="100000"/>
                        </a:lnSpc>
                        <a:spcBef>
                          <a:spcPts val="45"/>
                        </a:spcBef>
                      </a:pPr>
                      <a:endParaRPr sz="1800">
                        <a:latin typeface="Times New Roman"/>
                        <a:cs typeface="Times New Roman"/>
                      </a:endParaRPr>
                    </a:p>
                    <a:p>
                      <a:pPr marL="76200">
                        <a:lnSpc>
                          <a:spcPct val="100000"/>
                        </a:lnSpc>
                      </a:pPr>
                      <a:r>
                        <a:rPr sz="1800" dirty="0">
                          <a:latin typeface="Verdana"/>
                          <a:cs typeface="Verdana"/>
                        </a:rPr>
                        <a:t>E</a:t>
                      </a:r>
                      <a:r>
                        <a:rPr sz="1800" spc="-15" dirty="0">
                          <a:latin typeface="Verdana"/>
                          <a:cs typeface="Verdana"/>
                        </a:rPr>
                        <a:t> </a:t>
                      </a:r>
                      <a:r>
                        <a:rPr sz="1800" dirty="0">
                          <a:latin typeface="Verdana"/>
                          <a:cs typeface="Verdana"/>
                        </a:rPr>
                        <a:t>set(int</a:t>
                      </a:r>
                      <a:r>
                        <a:rPr sz="1800" spc="-15" dirty="0">
                          <a:latin typeface="Verdana"/>
                          <a:cs typeface="Verdana"/>
                        </a:rPr>
                        <a:t> </a:t>
                      </a:r>
                      <a:r>
                        <a:rPr sz="1800" dirty="0">
                          <a:latin typeface="Verdana"/>
                          <a:cs typeface="Verdana"/>
                        </a:rPr>
                        <a:t>index,</a:t>
                      </a:r>
                      <a:r>
                        <a:rPr sz="1800" spc="-35" dirty="0">
                          <a:latin typeface="Verdana"/>
                          <a:cs typeface="Verdana"/>
                        </a:rPr>
                        <a:t> </a:t>
                      </a:r>
                      <a:r>
                        <a:rPr sz="1800" dirty="0">
                          <a:latin typeface="Verdana"/>
                          <a:cs typeface="Verdana"/>
                        </a:rPr>
                        <a:t>E</a:t>
                      </a:r>
                      <a:r>
                        <a:rPr sz="1800" spc="-15" dirty="0">
                          <a:latin typeface="Verdana"/>
                          <a:cs typeface="Verdana"/>
                        </a:rPr>
                        <a:t> </a:t>
                      </a:r>
                      <a:r>
                        <a:rPr sz="1800" spc="-10" dirty="0">
                          <a:latin typeface="Verdana"/>
                          <a:cs typeface="Verdana"/>
                        </a:rPr>
                        <a:t>element)</a:t>
                      </a:r>
                      <a:endParaRPr sz="1800">
                        <a:latin typeface="Verdana"/>
                        <a:cs typeface="Verdana"/>
                      </a:endParaRPr>
                    </a:p>
                  </a:txBody>
                  <a:tcPr marL="0" marR="0" marT="3665"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c>
                  <a:txBody>
                    <a:bodyPr/>
                    <a:lstStyle/>
                    <a:p>
                      <a:pPr marL="76200" marR="329565">
                        <a:lnSpc>
                          <a:spcPct val="148700"/>
                        </a:lnSpc>
                        <a:spcBef>
                          <a:spcPts val="640"/>
                        </a:spcBef>
                      </a:pPr>
                      <a:r>
                        <a:rPr sz="1800" dirty="0">
                          <a:latin typeface="Verdana"/>
                          <a:cs typeface="Verdana"/>
                        </a:rPr>
                        <a:t>It</a:t>
                      </a:r>
                      <a:r>
                        <a:rPr sz="1800" spc="-15" dirty="0">
                          <a:latin typeface="Verdana"/>
                          <a:cs typeface="Verdana"/>
                        </a:rPr>
                        <a:t> </a:t>
                      </a:r>
                      <a:r>
                        <a:rPr sz="1800" dirty="0">
                          <a:latin typeface="Verdana"/>
                          <a:cs typeface="Verdana"/>
                        </a:rPr>
                        <a:t>is</a:t>
                      </a:r>
                      <a:r>
                        <a:rPr sz="1800" spc="-20" dirty="0">
                          <a:latin typeface="Verdana"/>
                          <a:cs typeface="Verdana"/>
                        </a:rPr>
                        <a:t> </a:t>
                      </a:r>
                      <a:r>
                        <a:rPr sz="1800" dirty="0">
                          <a:latin typeface="Verdana"/>
                          <a:cs typeface="Verdana"/>
                        </a:rPr>
                        <a:t>used</a:t>
                      </a:r>
                      <a:r>
                        <a:rPr sz="1800" spc="-25" dirty="0">
                          <a:latin typeface="Verdana"/>
                          <a:cs typeface="Verdana"/>
                        </a:rPr>
                        <a:t> </a:t>
                      </a:r>
                      <a:r>
                        <a:rPr sz="1800" dirty="0">
                          <a:latin typeface="Verdana"/>
                          <a:cs typeface="Verdana"/>
                        </a:rPr>
                        <a:t>to</a:t>
                      </a:r>
                      <a:r>
                        <a:rPr sz="1800" spc="-15" dirty="0">
                          <a:latin typeface="Verdana"/>
                          <a:cs typeface="Verdana"/>
                        </a:rPr>
                        <a:t> </a:t>
                      </a:r>
                      <a:r>
                        <a:rPr sz="1800" dirty="0">
                          <a:latin typeface="Verdana"/>
                          <a:cs typeface="Verdana"/>
                        </a:rPr>
                        <a:t>replace</a:t>
                      </a:r>
                      <a:r>
                        <a:rPr sz="1800" spc="-15" dirty="0">
                          <a:latin typeface="Verdana"/>
                          <a:cs typeface="Verdana"/>
                        </a:rPr>
                        <a:t> </a:t>
                      </a:r>
                      <a:r>
                        <a:rPr sz="1800" dirty="0">
                          <a:latin typeface="Verdana"/>
                          <a:cs typeface="Verdana"/>
                        </a:rPr>
                        <a:t>the</a:t>
                      </a:r>
                      <a:r>
                        <a:rPr sz="1800" spc="-20" dirty="0">
                          <a:latin typeface="Verdana"/>
                          <a:cs typeface="Verdana"/>
                        </a:rPr>
                        <a:t> </a:t>
                      </a:r>
                      <a:r>
                        <a:rPr sz="1800" dirty="0">
                          <a:latin typeface="Verdana"/>
                          <a:cs typeface="Verdana"/>
                        </a:rPr>
                        <a:t>specified</a:t>
                      </a:r>
                      <a:r>
                        <a:rPr sz="1800" spc="-10" dirty="0">
                          <a:latin typeface="Verdana"/>
                          <a:cs typeface="Verdana"/>
                        </a:rPr>
                        <a:t> </a:t>
                      </a:r>
                      <a:r>
                        <a:rPr sz="1800" dirty="0">
                          <a:latin typeface="Verdana"/>
                          <a:cs typeface="Verdana"/>
                        </a:rPr>
                        <a:t>element</a:t>
                      </a:r>
                      <a:r>
                        <a:rPr sz="1800" spc="-10" dirty="0">
                          <a:latin typeface="Verdana"/>
                          <a:cs typeface="Verdana"/>
                        </a:rPr>
                        <a:t> </a:t>
                      </a:r>
                      <a:r>
                        <a:rPr sz="1800" dirty="0">
                          <a:latin typeface="Verdana"/>
                          <a:cs typeface="Verdana"/>
                        </a:rPr>
                        <a:t>in</a:t>
                      </a:r>
                      <a:r>
                        <a:rPr sz="1800" spc="-20" dirty="0">
                          <a:latin typeface="Verdana"/>
                          <a:cs typeface="Verdana"/>
                        </a:rPr>
                        <a:t> </a:t>
                      </a:r>
                      <a:r>
                        <a:rPr sz="1800" spc="-25" dirty="0">
                          <a:latin typeface="Verdana"/>
                          <a:cs typeface="Verdana"/>
                        </a:rPr>
                        <a:t>the </a:t>
                      </a:r>
                      <a:r>
                        <a:rPr sz="1800" dirty="0">
                          <a:latin typeface="Verdana"/>
                          <a:cs typeface="Verdana"/>
                        </a:rPr>
                        <a:t>list,</a:t>
                      </a:r>
                      <a:r>
                        <a:rPr sz="1800" spc="-30" dirty="0">
                          <a:latin typeface="Verdana"/>
                          <a:cs typeface="Verdana"/>
                        </a:rPr>
                        <a:t> </a:t>
                      </a:r>
                      <a:r>
                        <a:rPr sz="1800" dirty="0">
                          <a:latin typeface="Verdana"/>
                          <a:cs typeface="Verdana"/>
                        </a:rPr>
                        <a:t>present</a:t>
                      </a:r>
                      <a:r>
                        <a:rPr sz="1800" spc="-10" dirty="0">
                          <a:latin typeface="Verdana"/>
                          <a:cs typeface="Verdana"/>
                        </a:rPr>
                        <a:t> </a:t>
                      </a:r>
                      <a:r>
                        <a:rPr sz="1800" dirty="0">
                          <a:latin typeface="Verdana"/>
                          <a:cs typeface="Verdana"/>
                        </a:rPr>
                        <a:t>at</a:t>
                      </a:r>
                      <a:r>
                        <a:rPr sz="1800" spc="-25" dirty="0">
                          <a:latin typeface="Verdana"/>
                          <a:cs typeface="Verdana"/>
                        </a:rPr>
                        <a:t> </a:t>
                      </a:r>
                      <a:r>
                        <a:rPr sz="1800" dirty="0">
                          <a:latin typeface="Verdana"/>
                          <a:cs typeface="Verdana"/>
                        </a:rPr>
                        <a:t>the</a:t>
                      </a:r>
                      <a:r>
                        <a:rPr sz="1800" spc="-30" dirty="0">
                          <a:latin typeface="Verdana"/>
                          <a:cs typeface="Verdana"/>
                        </a:rPr>
                        <a:t> </a:t>
                      </a:r>
                      <a:r>
                        <a:rPr sz="1800" dirty="0">
                          <a:latin typeface="Verdana"/>
                          <a:cs typeface="Verdana"/>
                        </a:rPr>
                        <a:t>specified</a:t>
                      </a:r>
                      <a:r>
                        <a:rPr sz="1800" spc="-30" dirty="0">
                          <a:latin typeface="Verdana"/>
                          <a:cs typeface="Verdana"/>
                        </a:rPr>
                        <a:t> </a:t>
                      </a:r>
                      <a:r>
                        <a:rPr sz="1800" spc="-10" dirty="0">
                          <a:latin typeface="Verdana"/>
                          <a:cs typeface="Verdana"/>
                        </a:rPr>
                        <a:t>position.</a:t>
                      </a:r>
                      <a:endParaRPr sz="1800">
                        <a:latin typeface="Verdana"/>
                        <a:cs typeface="Verdana"/>
                      </a:endParaRPr>
                    </a:p>
                  </a:txBody>
                  <a:tcPr marL="0" marR="0" marT="52127"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r>
              <a:tr h="1558355">
                <a:tc>
                  <a:txBody>
                    <a:bodyPr/>
                    <a:lstStyle/>
                    <a:p>
                      <a:pPr>
                        <a:lnSpc>
                          <a:spcPct val="100000"/>
                        </a:lnSpc>
                        <a:spcBef>
                          <a:spcPts val="30"/>
                        </a:spcBef>
                      </a:pPr>
                      <a:endParaRPr sz="1800">
                        <a:latin typeface="Times New Roman"/>
                        <a:cs typeface="Times New Roman"/>
                      </a:endParaRPr>
                    </a:p>
                    <a:p>
                      <a:pPr marL="76200">
                        <a:lnSpc>
                          <a:spcPct val="100000"/>
                        </a:lnSpc>
                        <a:spcBef>
                          <a:spcPts val="5"/>
                        </a:spcBef>
                      </a:pPr>
                      <a:r>
                        <a:rPr sz="1800" dirty="0">
                          <a:latin typeface="Verdana"/>
                          <a:cs typeface="Verdana"/>
                        </a:rPr>
                        <a:t>void</a:t>
                      </a:r>
                      <a:r>
                        <a:rPr sz="1800" spc="5" dirty="0">
                          <a:latin typeface="Verdana"/>
                          <a:cs typeface="Verdana"/>
                        </a:rPr>
                        <a:t> </a:t>
                      </a:r>
                      <a:r>
                        <a:rPr sz="1800" spc="-10" dirty="0">
                          <a:latin typeface="Verdana"/>
                          <a:cs typeface="Verdana"/>
                        </a:rPr>
                        <a:t>sort(Comparator&lt;?</a:t>
                      </a:r>
                      <a:r>
                        <a:rPr sz="1800" spc="10" dirty="0">
                          <a:latin typeface="Verdana"/>
                          <a:cs typeface="Verdana"/>
                        </a:rPr>
                        <a:t> </a:t>
                      </a:r>
                      <a:r>
                        <a:rPr sz="1800" dirty="0">
                          <a:latin typeface="Verdana"/>
                          <a:cs typeface="Verdana"/>
                        </a:rPr>
                        <a:t>super</a:t>
                      </a:r>
                      <a:r>
                        <a:rPr sz="1800" spc="15" dirty="0">
                          <a:latin typeface="Verdana"/>
                          <a:cs typeface="Verdana"/>
                        </a:rPr>
                        <a:t> </a:t>
                      </a:r>
                      <a:r>
                        <a:rPr sz="1800" dirty="0">
                          <a:latin typeface="Verdana"/>
                          <a:cs typeface="Verdana"/>
                        </a:rPr>
                        <a:t>E&gt;</a:t>
                      </a:r>
                      <a:r>
                        <a:rPr sz="1800" spc="10" dirty="0">
                          <a:latin typeface="Verdana"/>
                          <a:cs typeface="Verdana"/>
                        </a:rPr>
                        <a:t> </a:t>
                      </a:r>
                      <a:r>
                        <a:rPr sz="1800" spc="-25" dirty="0">
                          <a:latin typeface="Verdana"/>
                          <a:cs typeface="Verdana"/>
                        </a:rPr>
                        <a:t>c)</a:t>
                      </a:r>
                      <a:endParaRPr sz="1800">
                        <a:latin typeface="Verdana"/>
                        <a:cs typeface="Verdana"/>
                      </a:endParaRPr>
                    </a:p>
                  </a:txBody>
                  <a:tcPr marL="0" marR="0" marT="244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c>
                  <a:txBody>
                    <a:bodyPr/>
                    <a:lstStyle/>
                    <a:p>
                      <a:pPr marL="76200" marR="391795">
                        <a:lnSpc>
                          <a:spcPct val="148600"/>
                        </a:lnSpc>
                        <a:spcBef>
                          <a:spcPts val="630"/>
                        </a:spcBef>
                      </a:pPr>
                      <a:r>
                        <a:rPr sz="1800" dirty="0">
                          <a:latin typeface="Verdana"/>
                          <a:cs typeface="Verdana"/>
                        </a:rPr>
                        <a:t>It</a:t>
                      </a:r>
                      <a:r>
                        <a:rPr sz="1800" spc="-15" dirty="0">
                          <a:latin typeface="Verdana"/>
                          <a:cs typeface="Verdana"/>
                        </a:rPr>
                        <a:t> </a:t>
                      </a:r>
                      <a:r>
                        <a:rPr sz="1800" dirty="0">
                          <a:latin typeface="Verdana"/>
                          <a:cs typeface="Verdana"/>
                        </a:rPr>
                        <a:t>is</a:t>
                      </a:r>
                      <a:r>
                        <a:rPr sz="1800" spc="-20" dirty="0">
                          <a:latin typeface="Verdana"/>
                          <a:cs typeface="Verdana"/>
                        </a:rPr>
                        <a:t> </a:t>
                      </a:r>
                      <a:r>
                        <a:rPr sz="1800" dirty="0">
                          <a:latin typeface="Verdana"/>
                          <a:cs typeface="Verdana"/>
                        </a:rPr>
                        <a:t>used</a:t>
                      </a:r>
                      <a:r>
                        <a:rPr sz="1800" spc="-20" dirty="0">
                          <a:latin typeface="Verdana"/>
                          <a:cs typeface="Verdana"/>
                        </a:rPr>
                        <a:t> </a:t>
                      </a:r>
                      <a:r>
                        <a:rPr sz="1800" dirty="0">
                          <a:latin typeface="Verdana"/>
                          <a:cs typeface="Verdana"/>
                        </a:rPr>
                        <a:t>to</a:t>
                      </a:r>
                      <a:r>
                        <a:rPr sz="1800" spc="-15" dirty="0">
                          <a:latin typeface="Verdana"/>
                          <a:cs typeface="Verdana"/>
                        </a:rPr>
                        <a:t> </a:t>
                      </a:r>
                      <a:r>
                        <a:rPr sz="1800" dirty="0">
                          <a:latin typeface="Verdana"/>
                          <a:cs typeface="Verdana"/>
                        </a:rPr>
                        <a:t>sort</a:t>
                      </a:r>
                      <a:r>
                        <a:rPr sz="1800" spc="-25" dirty="0">
                          <a:latin typeface="Verdana"/>
                          <a:cs typeface="Verdana"/>
                        </a:rPr>
                        <a:t> </a:t>
                      </a:r>
                      <a:r>
                        <a:rPr sz="1800" dirty="0">
                          <a:latin typeface="Verdana"/>
                          <a:cs typeface="Verdana"/>
                        </a:rPr>
                        <a:t>the</a:t>
                      </a:r>
                      <a:r>
                        <a:rPr sz="1800" spc="-15" dirty="0">
                          <a:latin typeface="Verdana"/>
                          <a:cs typeface="Verdana"/>
                        </a:rPr>
                        <a:t> </a:t>
                      </a:r>
                      <a:r>
                        <a:rPr sz="1800" dirty="0">
                          <a:latin typeface="Verdana"/>
                          <a:cs typeface="Verdana"/>
                        </a:rPr>
                        <a:t>elements</a:t>
                      </a:r>
                      <a:r>
                        <a:rPr sz="1800" spc="-10" dirty="0">
                          <a:latin typeface="Verdana"/>
                          <a:cs typeface="Verdana"/>
                        </a:rPr>
                        <a:t> </a:t>
                      </a:r>
                      <a:r>
                        <a:rPr sz="1800" dirty="0">
                          <a:latin typeface="Verdana"/>
                          <a:cs typeface="Verdana"/>
                        </a:rPr>
                        <a:t>of</a:t>
                      </a:r>
                      <a:r>
                        <a:rPr sz="1800" spc="-10" dirty="0">
                          <a:latin typeface="Verdana"/>
                          <a:cs typeface="Verdana"/>
                        </a:rPr>
                        <a:t> </a:t>
                      </a:r>
                      <a:r>
                        <a:rPr sz="1800" dirty="0">
                          <a:latin typeface="Verdana"/>
                          <a:cs typeface="Verdana"/>
                        </a:rPr>
                        <a:t>the</a:t>
                      </a:r>
                      <a:r>
                        <a:rPr sz="1800" spc="-20" dirty="0">
                          <a:latin typeface="Verdana"/>
                          <a:cs typeface="Verdana"/>
                        </a:rPr>
                        <a:t> </a:t>
                      </a:r>
                      <a:r>
                        <a:rPr sz="1800" dirty="0">
                          <a:latin typeface="Verdana"/>
                          <a:cs typeface="Verdana"/>
                        </a:rPr>
                        <a:t>list</a:t>
                      </a:r>
                      <a:r>
                        <a:rPr sz="1800" spc="-5" dirty="0">
                          <a:latin typeface="Verdana"/>
                          <a:cs typeface="Verdana"/>
                        </a:rPr>
                        <a:t> </a:t>
                      </a:r>
                      <a:r>
                        <a:rPr sz="1800" dirty="0">
                          <a:latin typeface="Verdana"/>
                          <a:cs typeface="Verdana"/>
                        </a:rPr>
                        <a:t>on</a:t>
                      </a:r>
                      <a:r>
                        <a:rPr sz="1800" spc="-10" dirty="0">
                          <a:latin typeface="Verdana"/>
                          <a:cs typeface="Verdana"/>
                        </a:rPr>
                        <a:t> </a:t>
                      </a:r>
                      <a:r>
                        <a:rPr sz="1800" spc="-25" dirty="0">
                          <a:latin typeface="Verdana"/>
                          <a:cs typeface="Verdana"/>
                        </a:rPr>
                        <a:t>the </a:t>
                      </a:r>
                      <a:r>
                        <a:rPr sz="1800" dirty="0">
                          <a:latin typeface="Verdana"/>
                          <a:cs typeface="Verdana"/>
                        </a:rPr>
                        <a:t>basis</a:t>
                      </a:r>
                      <a:r>
                        <a:rPr sz="1800" spc="-15" dirty="0">
                          <a:latin typeface="Verdana"/>
                          <a:cs typeface="Verdana"/>
                        </a:rPr>
                        <a:t> </a:t>
                      </a:r>
                      <a:r>
                        <a:rPr sz="1800" dirty="0">
                          <a:latin typeface="Verdana"/>
                          <a:cs typeface="Verdana"/>
                        </a:rPr>
                        <a:t>of</a:t>
                      </a:r>
                      <a:r>
                        <a:rPr sz="1800" spc="-30" dirty="0">
                          <a:latin typeface="Verdana"/>
                          <a:cs typeface="Verdana"/>
                        </a:rPr>
                        <a:t> </a:t>
                      </a:r>
                      <a:r>
                        <a:rPr sz="1800" dirty="0">
                          <a:latin typeface="Verdana"/>
                          <a:cs typeface="Verdana"/>
                        </a:rPr>
                        <a:t>specified</a:t>
                      </a:r>
                      <a:r>
                        <a:rPr sz="1800" spc="-25" dirty="0">
                          <a:latin typeface="Verdana"/>
                          <a:cs typeface="Verdana"/>
                        </a:rPr>
                        <a:t> </a:t>
                      </a:r>
                      <a:r>
                        <a:rPr sz="1800" spc="-10" dirty="0">
                          <a:latin typeface="Verdana"/>
                          <a:cs typeface="Verdana"/>
                        </a:rPr>
                        <a:t>comparator.</a:t>
                      </a:r>
                      <a:endParaRPr sz="1800" dirty="0">
                        <a:latin typeface="Verdana"/>
                        <a:cs typeface="Verdana"/>
                      </a:endParaRPr>
                    </a:p>
                  </a:txBody>
                  <a:tcPr marL="0" marR="0" marT="5131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r>
            </a:tbl>
          </a:graphicData>
        </a:graphic>
      </p:graphicFrame>
    </p:spTree>
    <p:extLst>
      <p:ext uri="{BB962C8B-B14F-4D97-AF65-F5344CB8AC3E}">
        <p14:creationId xmlns:p14="http://schemas.microsoft.com/office/powerpoint/2010/main" val="3061908391"/>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11701072"/>
              </p:ext>
            </p:extLst>
          </p:nvPr>
        </p:nvGraphicFramePr>
        <p:xfrm>
          <a:off x="683568" y="548680"/>
          <a:ext cx="7920880" cy="6048671"/>
        </p:xfrm>
        <a:graphic>
          <a:graphicData uri="http://schemas.openxmlformats.org/drawingml/2006/table">
            <a:tbl>
              <a:tblPr firstRow="1" bandRow="1">
                <a:tableStyleId>{2D5ABB26-0587-4C30-8999-92F81FD0307C}</a:tableStyleId>
              </a:tblPr>
              <a:tblGrid>
                <a:gridCol w="3435518"/>
                <a:gridCol w="4485362"/>
              </a:tblGrid>
              <a:tr h="1281157">
                <a:tc>
                  <a:txBody>
                    <a:bodyPr/>
                    <a:lstStyle/>
                    <a:p>
                      <a:pPr>
                        <a:lnSpc>
                          <a:spcPct val="100000"/>
                        </a:lnSpc>
                        <a:spcBef>
                          <a:spcPts val="30"/>
                        </a:spcBef>
                      </a:pPr>
                      <a:endParaRPr sz="1800" dirty="0">
                        <a:latin typeface="Times New Roman"/>
                        <a:cs typeface="Times New Roman"/>
                      </a:endParaRPr>
                    </a:p>
                    <a:p>
                      <a:pPr marL="76200">
                        <a:lnSpc>
                          <a:spcPct val="100000"/>
                        </a:lnSpc>
                        <a:spcBef>
                          <a:spcPts val="5"/>
                        </a:spcBef>
                      </a:pPr>
                      <a:r>
                        <a:rPr sz="1800" spc="-10" dirty="0">
                          <a:latin typeface="Verdana"/>
                          <a:cs typeface="Verdana"/>
                        </a:rPr>
                        <a:t>Spliterator&lt;E&gt;spliterator()</a:t>
                      </a:r>
                      <a:endParaRPr sz="1800" dirty="0">
                        <a:latin typeface="Verdana"/>
                        <a:cs typeface="Verdana"/>
                      </a:endParaRPr>
                    </a:p>
                  </a:txBody>
                  <a:tcPr marL="0" marR="0" marT="244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c>
                  <a:txBody>
                    <a:bodyPr/>
                    <a:lstStyle/>
                    <a:p>
                      <a:pPr marL="76200" marR="145415">
                        <a:lnSpc>
                          <a:spcPct val="149500"/>
                        </a:lnSpc>
                        <a:spcBef>
                          <a:spcPts val="615"/>
                        </a:spcBef>
                      </a:pPr>
                      <a:r>
                        <a:rPr sz="1800" dirty="0">
                          <a:latin typeface="Verdana"/>
                          <a:cs typeface="Verdana"/>
                        </a:rPr>
                        <a:t>It</a:t>
                      </a:r>
                      <a:r>
                        <a:rPr sz="1800" spc="-20" dirty="0">
                          <a:latin typeface="Verdana"/>
                          <a:cs typeface="Verdana"/>
                        </a:rPr>
                        <a:t> </a:t>
                      </a:r>
                      <a:r>
                        <a:rPr sz="1800" dirty="0">
                          <a:latin typeface="Verdana"/>
                          <a:cs typeface="Verdana"/>
                        </a:rPr>
                        <a:t>is</a:t>
                      </a:r>
                      <a:r>
                        <a:rPr sz="1800" spc="-25" dirty="0">
                          <a:latin typeface="Verdana"/>
                          <a:cs typeface="Verdana"/>
                        </a:rPr>
                        <a:t> </a:t>
                      </a:r>
                      <a:r>
                        <a:rPr sz="1800" dirty="0">
                          <a:latin typeface="Verdana"/>
                          <a:cs typeface="Verdana"/>
                        </a:rPr>
                        <a:t>used</a:t>
                      </a:r>
                      <a:r>
                        <a:rPr sz="1800" spc="-25" dirty="0">
                          <a:latin typeface="Verdana"/>
                          <a:cs typeface="Verdana"/>
                        </a:rPr>
                        <a:t> </a:t>
                      </a:r>
                      <a:r>
                        <a:rPr sz="1800" dirty="0">
                          <a:latin typeface="Verdana"/>
                          <a:cs typeface="Verdana"/>
                        </a:rPr>
                        <a:t>to</a:t>
                      </a:r>
                      <a:r>
                        <a:rPr sz="1800" spc="-20" dirty="0">
                          <a:latin typeface="Verdana"/>
                          <a:cs typeface="Verdana"/>
                        </a:rPr>
                        <a:t> </a:t>
                      </a:r>
                      <a:r>
                        <a:rPr sz="1800" dirty="0">
                          <a:latin typeface="Verdana"/>
                          <a:cs typeface="Verdana"/>
                        </a:rPr>
                        <a:t>create</a:t>
                      </a:r>
                      <a:r>
                        <a:rPr sz="1800" spc="-20" dirty="0">
                          <a:latin typeface="Verdana"/>
                          <a:cs typeface="Verdana"/>
                        </a:rPr>
                        <a:t> </a:t>
                      </a:r>
                      <a:r>
                        <a:rPr sz="1800" dirty="0">
                          <a:latin typeface="Verdana"/>
                          <a:cs typeface="Verdana"/>
                        </a:rPr>
                        <a:t>spliterator</a:t>
                      </a:r>
                      <a:r>
                        <a:rPr sz="1800" spc="-15" dirty="0">
                          <a:latin typeface="Verdana"/>
                          <a:cs typeface="Verdana"/>
                        </a:rPr>
                        <a:t> </a:t>
                      </a:r>
                      <a:r>
                        <a:rPr sz="1800" dirty="0">
                          <a:latin typeface="Verdana"/>
                          <a:cs typeface="Verdana"/>
                        </a:rPr>
                        <a:t>over</a:t>
                      </a:r>
                      <a:r>
                        <a:rPr sz="1800" spc="-10" dirty="0">
                          <a:latin typeface="Verdana"/>
                          <a:cs typeface="Verdana"/>
                        </a:rPr>
                        <a:t> </a:t>
                      </a:r>
                      <a:r>
                        <a:rPr sz="1800" dirty="0">
                          <a:latin typeface="Verdana"/>
                          <a:cs typeface="Verdana"/>
                        </a:rPr>
                        <a:t>the</a:t>
                      </a:r>
                      <a:r>
                        <a:rPr sz="1800" spc="-20" dirty="0">
                          <a:latin typeface="Verdana"/>
                          <a:cs typeface="Verdana"/>
                        </a:rPr>
                        <a:t> </a:t>
                      </a:r>
                      <a:r>
                        <a:rPr sz="1800" dirty="0">
                          <a:latin typeface="Verdana"/>
                          <a:cs typeface="Verdana"/>
                        </a:rPr>
                        <a:t>elements</a:t>
                      </a:r>
                      <a:r>
                        <a:rPr sz="1800" spc="-20" dirty="0">
                          <a:latin typeface="Verdana"/>
                          <a:cs typeface="Verdana"/>
                        </a:rPr>
                        <a:t> </a:t>
                      </a:r>
                      <a:r>
                        <a:rPr sz="1800" spc="-25" dirty="0">
                          <a:latin typeface="Verdana"/>
                          <a:cs typeface="Verdana"/>
                        </a:rPr>
                        <a:t>in </a:t>
                      </a:r>
                      <a:r>
                        <a:rPr sz="1800" dirty="0">
                          <a:latin typeface="Verdana"/>
                          <a:cs typeface="Verdana"/>
                        </a:rPr>
                        <a:t>a</a:t>
                      </a:r>
                      <a:r>
                        <a:rPr sz="1800" spc="5" dirty="0">
                          <a:latin typeface="Verdana"/>
                          <a:cs typeface="Verdana"/>
                        </a:rPr>
                        <a:t> </a:t>
                      </a:r>
                      <a:r>
                        <a:rPr sz="1800" spc="-10" dirty="0">
                          <a:latin typeface="Verdana"/>
                          <a:cs typeface="Verdana"/>
                        </a:rPr>
                        <a:t>list.</a:t>
                      </a:r>
                      <a:endParaRPr sz="1800" dirty="0">
                        <a:latin typeface="Verdana"/>
                        <a:cs typeface="Verdana"/>
                      </a:endParaRPr>
                    </a:p>
                  </a:txBody>
                  <a:tcPr marL="0" marR="0" marT="50091"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r>
              <a:tr h="1616626">
                <a:tc>
                  <a:txBody>
                    <a:bodyPr/>
                    <a:lstStyle/>
                    <a:p>
                      <a:pPr marL="76200" marR="480695">
                        <a:lnSpc>
                          <a:spcPct val="148800"/>
                        </a:lnSpc>
                        <a:spcBef>
                          <a:spcPts val="625"/>
                        </a:spcBef>
                      </a:pPr>
                      <a:r>
                        <a:rPr sz="1800" dirty="0">
                          <a:latin typeface="Verdana"/>
                          <a:cs typeface="Verdana"/>
                        </a:rPr>
                        <a:t>List&lt;E&gt;subList(int</a:t>
                      </a:r>
                      <a:r>
                        <a:rPr sz="1800" spc="-70" dirty="0">
                          <a:latin typeface="Verdana"/>
                          <a:cs typeface="Verdana"/>
                        </a:rPr>
                        <a:t> </a:t>
                      </a:r>
                      <a:r>
                        <a:rPr sz="1800" dirty="0">
                          <a:latin typeface="Verdana"/>
                          <a:cs typeface="Verdana"/>
                        </a:rPr>
                        <a:t>fromIndex,</a:t>
                      </a:r>
                      <a:r>
                        <a:rPr sz="1800" spc="-85" dirty="0">
                          <a:latin typeface="Verdana"/>
                          <a:cs typeface="Verdana"/>
                        </a:rPr>
                        <a:t> </a:t>
                      </a:r>
                      <a:r>
                        <a:rPr sz="1800" spc="-25" dirty="0">
                          <a:latin typeface="Verdana"/>
                          <a:cs typeface="Verdana"/>
                        </a:rPr>
                        <a:t>int </a:t>
                      </a:r>
                      <a:r>
                        <a:rPr sz="1800" spc="-10" dirty="0">
                          <a:latin typeface="Verdana"/>
                          <a:cs typeface="Verdana"/>
                        </a:rPr>
                        <a:t>toIndex)</a:t>
                      </a:r>
                      <a:endParaRPr sz="1800">
                        <a:latin typeface="Verdana"/>
                        <a:cs typeface="Verdana"/>
                      </a:endParaRPr>
                    </a:p>
                  </a:txBody>
                  <a:tcPr marL="0" marR="0" marT="50906"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c>
                  <a:txBody>
                    <a:bodyPr/>
                    <a:lstStyle/>
                    <a:p>
                      <a:pPr marL="76200" marR="292100">
                        <a:lnSpc>
                          <a:spcPct val="148800"/>
                        </a:lnSpc>
                        <a:spcBef>
                          <a:spcPts val="625"/>
                        </a:spcBef>
                      </a:pPr>
                      <a:r>
                        <a:rPr sz="1800" dirty="0">
                          <a:latin typeface="Verdana"/>
                          <a:cs typeface="Verdana"/>
                        </a:rPr>
                        <a:t>It</a:t>
                      </a:r>
                      <a:r>
                        <a:rPr sz="1800" spc="-15" dirty="0">
                          <a:latin typeface="Verdana"/>
                          <a:cs typeface="Verdana"/>
                        </a:rPr>
                        <a:t> </a:t>
                      </a:r>
                      <a:r>
                        <a:rPr sz="1800" dirty="0">
                          <a:latin typeface="Verdana"/>
                          <a:cs typeface="Verdana"/>
                        </a:rPr>
                        <a:t>is</a:t>
                      </a:r>
                      <a:r>
                        <a:rPr sz="1800" spc="-20" dirty="0">
                          <a:latin typeface="Verdana"/>
                          <a:cs typeface="Verdana"/>
                        </a:rPr>
                        <a:t> </a:t>
                      </a:r>
                      <a:r>
                        <a:rPr sz="1800" dirty="0">
                          <a:latin typeface="Verdana"/>
                          <a:cs typeface="Verdana"/>
                        </a:rPr>
                        <a:t>used</a:t>
                      </a:r>
                      <a:r>
                        <a:rPr sz="1800" spc="-20" dirty="0">
                          <a:latin typeface="Verdana"/>
                          <a:cs typeface="Verdana"/>
                        </a:rPr>
                        <a:t> </a:t>
                      </a:r>
                      <a:r>
                        <a:rPr sz="1800" dirty="0">
                          <a:latin typeface="Verdana"/>
                          <a:cs typeface="Verdana"/>
                        </a:rPr>
                        <a:t>to</a:t>
                      </a:r>
                      <a:r>
                        <a:rPr sz="1800" spc="-15" dirty="0">
                          <a:latin typeface="Verdana"/>
                          <a:cs typeface="Verdana"/>
                        </a:rPr>
                        <a:t> </a:t>
                      </a:r>
                      <a:r>
                        <a:rPr sz="1800" dirty="0">
                          <a:latin typeface="Verdana"/>
                          <a:cs typeface="Verdana"/>
                        </a:rPr>
                        <a:t>fetch</a:t>
                      </a:r>
                      <a:r>
                        <a:rPr sz="1800" spc="-15" dirty="0">
                          <a:latin typeface="Verdana"/>
                          <a:cs typeface="Verdana"/>
                        </a:rPr>
                        <a:t> </a:t>
                      </a:r>
                      <a:r>
                        <a:rPr sz="1800" dirty="0">
                          <a:latin typeface="Verdana"/>
                          <a:cs typeface="Verdana"/>
                        </a:rPr>
                        <a:t>all</a:t>
                      </a:r>
                      <a:r>
                        <a:rPr sz="1800" spc="-20" dirty="0">
                          <a:latin typeface="Verdana"/>
                          <a:cs typeface="Verdana"/>
                        </a:rPr>
                        <a:t> </a:t>
                      </a:r>
                      <a:r>
                        <a:rPr sz="1800" dirty="0">
                          <a:latin typeface="Verdana"/>
                          <a:cs typeface="Verdana"/>
                        </a:rPr>
                        <a:t>the</a:t>
                      </a:r>
                      <a:r>
                        <a:rPr sz="1800" spc="-15" dirty="0">
                          <a:latin typeface="Verdana"/>
                          <a:cs typeface="Verdana"/>
                        </a:rPr>
                        <a:t> </a:t>
                      </a:r>
                      <a:r>
                        <a:rPr sz="1800" dirty="0">
                          <a:latin typeface="Verdana"/>
                          <a:cs typeface="Verdana"/>
                        </a:rPr>
                        <a:t>elements</a:t>
                      </a:r>
                      <a:r>
                        <a:rPr sz="1800" spc="-10" dirty="0">
                          <a:latin typeface="Verdana"/>
                          <a:cs typeface="Verdana"/>
                        </a:rPr>
                        <a:t> </a:t>
                      </a:r>
                      <a:r>
                        <a:rPr sz="1800" dirty="0">
                          <a:latin typeface="Verdana"/>
                          <a:cs typeface="Verdana"/>
                        </a:rPr>
                        <a:t>lies</a:t>
                      </a:r>
                      <a:r>
                        <a:rPr sz="1800" spc="-20" dirty="0">
                          <a:latin typeface="Verdana"/>
                          <a:cs typeface="Verdana"/>
                        </a:rPr>
                        <a:t> </a:t>
                      </a:r>
                      <a:r>
                        <a:rPr sz="1800" dirty="0">
                          <a:latin typeface="Verdana"/>
                          <a:cs typeface="Verdana"/>
                        </a:rPr>
                        <a:t>within</a:t>
                      </a:r>
                      <a:r>
                        <a:rPr sz="1800" spc="-20" dirty="0">
                          <a:latin typeface="Verdana"/>
                          <a:cs typeface="Verdana"/>
                        </a:rPr>
                        <a:t> </a:t>
                      </a:r>
                      <a:r>
                        <a:rPr sz="1800" spc="-25" dirty="0">
                          <a:latin typeface="Verdana"/>
                          <a:cs typeface="Verdana"/>
                        </a:rPr>
                        <a:t>the </a:t>
                      </a:r>
                      <a:r>
                        <a:rPr sz="1800" dirty="0">
                          <a:latin typeface="Verdana"/>
                          <a:cs typeface="Verdana"/>
                        </a:rPr>
                        <a:t>given</a:t>
                      </a:r>
                      <a:r>
                        <a:rPr sz="1800" spc="-15" dirty="0">
                          <a:latin typeface="Verdana"/>
                          <a:cs typeface="Verdana"/>
                        </a:rPr>
                        <a:t> </a:t>
                      </a:r>
                      <a:r>
                        <a:rPr sz="1800" spc="-10" dirty="0">
                          <a:latin typeface="Verdana"/>
                          <a:cs typeface="Verdana"/>
                        </a:rPr>
                        <a:t>range.</a:t>
                      </a:r>
                      <a:endParaRPr sz="1800" dirty="0">
                        <a:latin typeface="Verdana"/>
                        <a:cs typeface="Verdana"/>
                      </a:endParaRPr>
                    </a:p>
                  </a:txBody>
                  <a:tcPr marL="0" marR="0" marT="50906"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r>
              <a:tr h="1274936">
                <a:tc>
                  <a:txBody>
                    <a:bodyPr/>
                    <a:lstStyle/>
                    <a:p>
                      <a:pPr>
                        <a:lnSpc>
                          <a:spcPct val="100000"/>
                        </a:lnSpc>
                        <a:spcBef>
                          <a:spcPts val="30"/>
                        </a:spcBef>
                      </a:pPr>
                      <a:endParaRPr sz="1800" dirty="0">
                        <a:latin typeface="Times New Roman"/>
                        <a:cs typeface="Times New Roman"/>
                      </a:endParaRPr>
                    </a:p>
                    <a:p>
                      <a:pPr marL="76200">
                        <a:lnSpc>
                          <a:spcPct val="100000"/>
                        </a:lnSpc>
                        <a:spcBef>
                          <a:spcPts val="5"/>
                        </a:spcBef>
                      </a:pPr>
                      <a:r>
                        <a:rPr sz="1800" dirty="0">
                          <a:latin typeface="Verdana"/>
                          <a:cs typeface="Verdana"/>
                        </a:rPr>
                        <a:t>int</a:t>
                      </a:r>
                      <a:r>
                        <a:rPr sz="1800" spc="-10" dirty="0">
                          <a:latin typeface="Verdana"/>
                          <a:cs typeface="Verdana"/>
                        </a:rPr>
                        <a:t> size()</a:t>
                      </a:r>
                      <a:endParaRPr sz="1800" dirty="0">
                        <a:latin typeface="Verdana"/>
                        <a:cs typeface="Verdana"/>
                      </a:endParaRPr>
                    </a:p>
                  </a:txBody>
                  <a:tcPr marL="0" marR="0" marT="244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c>
                  <a:txBody>
                    <a:bodyPr/>
                    <a:lstStyle/>
                    <a:p>
                      <a:pPr marL="76200" marR="102235">
                        <a:lnSpc>
                          <a:spcPct val="148600"/>
                        </a:lnSpc>
                        <a:spcBef>
                          <a:spcPts val="630"/>
                        </a:spcBef>
                      </a:pPr>
                      <a:r>
                        <a:rPr sz="1800" dirty="0">
                          <a:latin typeface="Verdana"/>
                          <a:cs typeface="Verdana"/>
                        </a:rPr>
                        <a:t>It</a:t>
                      </a:r>
                      <a:r>
                        <a:rPr sz="1800" spc="-15" dirty="0">
                          <a:latin typeface="Verdana"/>
                          <a:cs typeface="Verdana"/>
                        </a:rPr>
                        <a:t> </a:t>
                      </a:r>
                      <a:r>
                        <a:rPr sz="1800" dirty="0">
                          <a:latin typeface="Verdana"/>
                          <a:cs typeface="Verdana"/>
                        </a:rPr>
                        <a:t>is</a:t>
                      </a:r>
                      <a:r>
                        <a:rPr sz="1800" spc="-25" dirty="0">
                          <a:latin typeface="Verdana"/>
                          <a:cs typeface="Verdana"/>
                        </a:rPr>
                        <a:t> </a:t>
                      </a:r>
                      <a:r>
                        <a:rPr sz="1800" dirty="0">
                          <a:latin typeface="Verdana"/>
                          <a:cs typeface="Verdana"/>
                        </a:rPr>
                        <a:t>used</a:t>
                      </a:r>
                      <a:r>
                        <a:rPr sz="1800" spc="-20" dirty="0">
                          <a:latin typeface="Verdana"/>
                          <a:cs typeface="Verdana"/>
                        </a:rPr>
                        <a:t> </a:t>
                      </a:r>
                      <a:r>
                        <a:rPr sz="1800" dirty="0">
                          <a:latin typeface="Verdana"/>
                          <a:cs typeface="Verdana"/>
                        </a:rPr>
                        <a:t>to</a:t>
                      </a:r>
                      <a:r>
                        <a:rPr sz="1800" spc="-20" dirty="0">
                          <a:latin typeface="Verdana"/>
                          <a:cs typeface="Verdana"/>
                        </a:rPr>
                        <a:t> </a:t>
                      </a:r>
                      <a:r>
                        <a:rPr sz="1800" dirty="0">
                          <a:latin typeface="Verdana"/>
                          <a:cs typeface="Verdana"/>
                        </a:rPr>
                        <a:t>return</a:t>
                      </a:r>
                      <a:r>
                        <a:rPr sz="1800" spc="-20" dirty="0">
                          <a:latin typeface="Verdana"/>
                          <a:cs typeface="Verdana"/>
                        </a:rPr>
                        <a:t> </a:t>
                      </a:r>
                      <a:r>
                        <a:rPr sz="1800" dirty="0">
                          <a:latin typeface="Verdana"/>
                          <a:cs typeface="Verdana"/>
                        </a:rPr>
                        <a:t>the</a:t>
                      </a:r>
                      <a:r>
                        <a:rPr sz="1800" spc="-30" dirty="0">
                          <a:latin typeface="Verdana"/>
                          <a:cs typeface="Verdana"/>
                        </a:rPr>
                        <a:t> </a:t>
                      </a:r>
                      <a:r>
                        <a:rPr sz="1800" dirty="0">
                          <a:latin typeface="Verdana"/>
                          <a:cs typeface="Verdana"/>
                        </a:rPr>
                        <a:t>number</a:t>
                      </a:r>
                      <a:r>
                        <a:rPr sz="1800" spc="-15" dirty="0">
                          <a:latin typeface="Verdana"/>
                          <a:cs typeface="Verdana"/>
                        </a:rPr>
                        <a:t> </a:t>
                      </a:r>
                      <a:r>
                        <a:rPr sz="1800" dirty="0">
                          <a:latin typeface="Verdana"/>
                          <a:cs typeface="Verdana"/>
                        </a:rPr>
                        <a:t>of</a:t>
                      </a:r>
                      <a:r>
                        <a:rPr sz="1800" spc="-15" dirty="0">
                          <a:latin typeface="Verdana"/>
                          <a:cs typeface="Verdana"/>
                        </a:rPr>
                        <a:t> </a:t>
                      </a:r>
                      <a:r>
                        <a:rPr sz="1800" dirty="0">
                          <a:latin typeface="Verdana"/>
                          <a:cs typeface="Verdana"/>
                        </a:rPr>
                        <a:t>elements</a:t>
                      </a:r>
                      <a:r>
                        <a:rPr sz="1800" spc="-20" dirty="0">
                          <a:latin typeface="Verdana"/>
                          <a:cs typeface="Verdana"/>
                        </a:rPr>
                        <a:t> </a:t>
                      </a:r>
                      <a:r>
                        <a:rPr sz="1800" spc="-10" dirty="0">
                          <a:latin typeface="Verdana"/>
                          <a:cs typeface="Verdana"/>
                        </a:rPr>
                        <a:t>present </a:t>
                      </a:r>
                      <a:r>
                        <a:rPr sz="1800" dirty="0">
                          <a:latin typeface="Verdana"/>
                          <a:cs typeface="Verdana"/>
                        </a:rPr>
                        <a:t>in</a:t>
                      </a:r>
                      <a:r>
                        <a:rPr sz="1800" spc="-5" dirty="0">
                          <a:latin typeface="Verdana"/>
                          <a:cs typeface="Verdana"/>
                        </a:rPr>
                        <a:t> </a:t>
                      </a:r>
                      <a:r>
                        <a:rPr sz="1800" dirty="0">
                          <a:latin typeface="Verdana"/>
                          <a:cs typeface="Verdana"/>
                        </a:rPr>
                        <a:t>the</a:t>
                      </a:r>
                      <a:r>
                        <a:rPr sz="1800" spc="-5" dirty="0">
                          <a:latin typeface="Verdana"/>
                          <a:cs typeface="Verdana"/>
                        </a:rPr>
                        <a:t> </a:t>
                      </a:r>
                      <a:r>
                        <a:rPr sz="1800" spc="-10" dirty="0">
                          <a:latin typeface="Verdana"/>
                          <a:cs typeface="Verdana"/>
                        </a:rPr>
                        <a:t>list.</a:t>
                      </a:r>
                      <a:endParaRPr sz="1800" dirty="0">
                        <a:latin typeface="Verdana"/>
                        <a:cs typeface="Verdana"/>
                      </a:endParaRPr>
                    </a:p>
                  </a:txBody>
                  <a:tcPr marL="0" marR="0" marT="51313"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solidFill>
                      <a:srgbClr val="EEF0EB"/>
                    </a:solidFill>
                  </a:tcPr>
                </a:tc>
              </a:tr>
              <a:tr h="1875952">
                <a:tc>
                  <a:txBody>
                    <a:bodyPr/>
                    <a:lstStyle/>
                    <a:p>
                      <a:pPr>
                        <a:lnSpc>
                          <a:spcPct val="100000"/>
                        </a:lnSpc>
                        <a:spcBef>
                          <a:spcPts val="45"/>
                        </a:spcBef>
                      </a:pPr>
                      <a:endParaRPr sz="1800">
                        <a:latin typeface="Times New Roman"/>
                        <a:cs typeface="Times New Roman"/>
                      </a:endParaRPr>
                    </a:p>
                    <a:p>
                      <a:pPr marL="76200">
                        <a:lnSpc>
                          <a:spcPct val="100000"/>
                        </a:lnSpc>
                      </a:pPr>
                      <a:r>
                        <a:rPr sz="1800" dirty="0">
                          <a:latin typeface="Verdana"/>
                          <a:cs typeface="Verdana"/>
                        </a:rPr>
                        <a:t>void</a:t>
                      </a:r>
                      <a:r>
                        <a:rPr sz="1800" spc="-5" dirty="0">
                          <a:latin typeface="Verdana"/>
                          <a:cs typeface="Verdana"/>
                        </a:rPr>
                        <a:t> </a:t>
                      </a:r>
                      <a:r>
                        <a:rPr sz="1800" spc="-10" dirty="0">
                          <a:latin typeface="Verdana"/>
                          <a:cs typeface="Verdana"/>
                        </a:rPr>
                        <a:t>trimToSize()</a:t>
                      </a:r>
                      <a:endParaRPr sz="1800">
                        <a:latin typeface="Verdana"/>
                        <a:cs typeface="Verdana"/>
                      </a:endParaRPr>
                    </a:p>
                  </a:txBody>
                  <a:tcPr marL="0" marR="0" marT="3665"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c>
                  <a:txBody>
                    <a:bodyPr/>
                    <a:lstStyle/>
                    <a:p>
                      <a:pPr marL="76200" marR="487045">
                        <a:lnSpc>
                          <a:spcPct val="148600"/>
                        </a:lnSpc>
                        <a:spcBef>
                          <a:spcPts val="640"/>
                        </a:spcBef>
                      </a:pPr>
                      <a:r>
                        <a:rPr sz="1800" dirty="0">
                          <a:latin typeface="Verdana"/>
                          <a:cs typeface="Verdana"/>
                        </a:rPr>
                        <a:t>It</a:t>
                      </a:r>
                      <a:r>
                        <a:rPr sz="1800" spc="-10" dirty="0">
                          <a:latin typeface="Verdana"/>
                          <a:cs typeface="Verdana"/>
                        </a:rPr>
                        <a:t> </a:t>
                      </a:r>
                      <a:r>
                        <a:rPr sz="1800" dirty="0">
                          <a:latin typeface="Verdana"/>
                          <a:cs typeface="Verdana"/>
                        </a:rPr>
                        <a:t>is</a:t>
                      </a:r>
                      <a:r>
                        <a:rPr sz="1800" spc="-15" dirty="0">
                          <a:latin typeface="Verdana"/>
                          <a:cs typeface="Verdana"/>
                        </a:rPr>
                        <a:t> </a:t>
                      </a:r>
                      <a:r>
                        <a:rPr sz="1800" dirty="0">
                          <a:latin typeface="Verdana"/>
                          <a:cs typeface="Verdana"/>
                        </a:rPr>
                        <a:t>used</a:t>
                      </a:r>
                      <a:r>
                        <a:rPr sz="1800" spc="-20" dirty="0">
                          <a:latin typeface="Verdana"/>
                          <a:cs typeface="Verdana"/>
                        </a:rPr>
                        <a:t> </a:t>
                      </a:r>
                      <a:r>
                        <a:rPr sz="1800" dirty="0">
                          <a:latin typeface="Verdana"/>
                          <a:cs typeface="Verdana"/>
                        </a:rPr>
                        <a:t>to</a:t>
                      </a:r>
                      <a:r>
                        <a:rPr sz="1800" spc="-10" dirty="0">
                          <a:latin typeface="Verdana"/>
                          <a:cs typeface="Verdana"/>
                        </a:rPr>
                        <a:t> </a:t>
                      </a:r>
                      <a:r>
                        <a:rPr sz="1800" dirty="0">
                          <a:latin typeface="Verdana"/>
                          <a:cs typeface="Verdana"/>
                        </a:rPr>
                        <a:t>trim</a:t>
                      </a:r>
                      <a:r>
                        <a:rPr sz="1800" spc="-15" dirty="0">
                          <a:latin typeface="Verdana"/>
                          <a:cs typeface="Verdana"/>
                        </a:rPr>
                        <a:t> </a:t>
                      </a:r>
                      <a:r>
                        <a:rPr sz="1800" dirty="0">
                          <a:latin typeface="Verdana"/>
                          <a:cs typeface="Verdana"/>
                        </a:rPr>
                        <a:t>the</a:t>
                      </a:r>
                      <a:r>
                        <a:rPr sz="1800" spc="-20" dirty="0">
                          <a:latin typeface="Verdana"/>
                          <a:cs typeface="Verdana"/>
                        </a:rPr>
                        <a:t> </a:t>
                      </a:r>
                      <a:r>
                        <a:rPr sz="1800" dirty="0">
                          <a:latin typeface="Verdana"/>
                          <a:cs typeface="Verdana"/>
                        </a:rPr>
                        <a:t>capacity</a:t>
                      </a:r>
                      <a:r>
                        <a:rPr sz="1800" spc="-15" dirty="0">
                          <a:latin typeface="Verdana"/>
                          <a:cs typeface="Verdana"/>
                        </a:rPr>
                        <a:t> </a:t>
                      </a:r>
                      <a:r>
                        <a:rPr sz="1800" dirty="0">
                          <a:latin typeface="Verdana"/>
                          <a:cs typeface="Verdana"/>
                        </a:rPr>
                        <a:t>of</a:t>
                      </a:r>
                      <a:r>
                        <a:rPr sz="1800" spc="-15" dirty="0">
                          <a:latin typeface="Verdana"/>
                          <a:cs typeface="Verdana"/>
                        </a:rPr>
                        <a:t> </a:t>
                      </a:r>
                      <a:r>
                        <a:rPr sz="1800" dirty="0">
                          <a:latin typeface="Verdana"/>
                          <a:cs typeface="Verdana"/>
                        </a:rPr>
                        <a:t>this</a:t>
                      </a:r>
                      <a:r>
                        <a:rPr sz="1800" spc="-10" dirty="0">
                          <a:latin typeface="Verdana"/>
                          <a:cs typeface="Verdana"/>
                        </a:rPr>
                        <a:t> ArrayList </a:t>
                      </a:r>
                      <a:r>
                        <a:rPr sz="1800" dirty="0">
                          <a:latin typeface="Verdana"/>
                          <a:cs typeface="Verdana"/>
                        </a:rPr>
                        <a:t>instance</a:t>
                      </a:r>
                      <a:r>
                        <a:rPr sz="1800" spc="-30" dirty="0">
                          <a:latin typeface="Verdana"/>
                          <a:cs typeface="Verdana"/>
                        </a:rPr>
                        <a:t> </a:t>
                      </a:r>
                      <a:r>
                        <a:rPr sz="1800" dirty="0">
                          <a:latin typeface="Verdana"/>
                          <a:cs typeface="Verdana"/>
                        </a:rPr>
                        <a:t>to</a:t>
                      </a:r>
                      <a:r>
                        <a:rPr sz="1800" spc="-15" dirty="0">
                          <a:latin typeface="Verdana"/>
                          <a:cs typeface="Verdana"/>
                        </a:rPr>
                        <a:t> </a:t>
                      </a:r>
                      <a:r>
                        <a:rPr sz="1800" dirty="0">
                          <a:latin typeface="Verdana"/>
                          <a:cs typeface="Verdana"/>
                        </a:rPr>
                        <a:t>be</a:t>
                      </a:r>
                      <a:r>
                        <a:rPr sz="1800" spc="-30" dirty="0">
                          <a:latin typeface="Verdana"/>
                          <a:cs typeface="Verdana"/>
                        </a:rPr>
                        <a:t> </a:t>
                      </a:r>
                      <a:r>
                        <a:rPr sz="1800" dirty="0">
                          <a:latin typeface="Verdana"/>
                          <a:cs typeface="Verdana"/>
                        </a:rPr>
                        <a:t>the</a:t>
                      </a:r>
                      <a:r>
                        <a:rPr sz="1800" spc="-25" dirty="0">
                          <a:latin typeface="Verdana"/>
                          <a:cs typeface="Verdana"/>
                        </a:rPr>
                        <a:t> </a:t>
                      </a:r>
                      <a:r>
                        <a:rPr sz="1800" dirty="0">
                          <a:latin typeface="Verdana"/>
                          <a:cs typeface="Verdana"/>
                        </a:rPr>
                        <a:t>list's</a:t>
                      </a:r>
                      <a:r>
                        <a:rPr sz="1800" spc="-25" dirty="0">
                          <a:latin typeface="Verdana"/>
                          <a:cs typeface="Verdana"/>
                        </a:rPr>
                        <a:t> </a:t>
                      </a:r>
                      <a:r>
                        <a:rPr sz="1800" dirty="0">
                          <a:latin typeface="Verdana"/>
                          <a:cs typeface="Verdana"/>
                        </a:rPr>
                        <a:t>current</a:t>
                      </a:r>
                      <a:r>
                        <a:rPr sz="1800" spc="-5" dirty="0">
                          <a:latin typeface="Verdana"/>
                          <a:cs typeface="Verdana"/>
                        </a:rPr>
                        <a:t> </a:t>
                      </a:r>
                      <a:r>
                        <a:rPr sz="1800" spc="-10" dirty="0">
                          <a:latin typeface="Verdana"/>
                          <a:cs typeface="Verdana"/>
                        </a:rPr>
                        <a:t>size.</a:t>
                      </a:r>
                      <a:endParaRPr sz="1800" dirty="0">
                        <a:latin typeface="Verdana"/>
                        <a:cs typeface="Verdana"/>
                      </a:endParaRPr>
                    </a:p>
                  </a:txBody>
                  <a:tcPr marL="0" marR="0" marT="52127" marB="0">
                    <a:lnL w="9525">
                      <a:solidFill>
                        <a:srgbClr val="C6CCBD"/>
                      </a:solidFill>
                      <a:prstDash val="solid"/>
                    </a:lnL>
                    <a:lnR w="9525">
                      <a:solidFill>
                        <a:srgbClr val="C6CCBD"/>
                      </a:solidFill>
                      <a:prstDash val="solid"/>
                    </a:lnR>
                    <a:lnT w="9525">
                      <a:solidFill>
                        <a:srgbClr val="C6CCBD"/>
                      </a:solidFill>
                      <a:prstDash val="solid"/>
                    </a:lnT>
                    <a:lnB w="9525">
                      <a:solidFill>
                        <a:srgbClr val="C6CCBD"/>
                      </a:solidFill>
                      <a:prstDash val="solid"/>
                    </a:lnB>
                  </a:tcPr>
                </a:tc>
              </a:tr>
            </a:tbl>
          </a:graphicData>
        </a:graphic>
      </p:graphicFrame>
    </p:spTree>
    <p:extLst>
      <p:ext uri="{BB962C8B-B14F-4D97-AF65-F5344CB8AC3E}">
        <p14:creationId xmlns:p14="http://schemas.microsoft.com/office/powerpoint/2010/main" val="2384532574"/>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925"/>
            <a:ext cx="8229600" cy="682771"/>
          </a:xfrm>
        </p:spPr>
        <p:txBody>
          <a:bodyPr>
            <a:normAutofit fontScale="90000"/>
          </a:bodyPr>
          <a:lstStyle/>
          <a:p>
            <a:r>
              <a:rPr lang="en-IN" b="1" dirty="0" smtClean="0"/>
              <a:t>Queue</a:t>
            </a:r>
            <a:endParaRPr lang="en-IN" b="1" dirty="0"/>
          </a:p>
        </p:txBody>
      </p:sp>
      <p:sp>
        <p:nvSpPr>
          <p:cNvPr id="3" name="Content Placeholder 2"/>
          <p:cNvSpPr>
            <a:spLocks noGrp="1"/>
          </p:cNvSpPr>
          <p:nvPr>
            <p:ph idx="1"/>
          </p:nvPr>
        </p:nvSpPr>
        <p:spPr>
          <a:xfrm>
            <a:off x="323528" y="908720"/>
            <a:ext cx="8496944" cy="5616624"/>
          </a:xfrm>
        </p:spPr>
        <p:txBody>
          <a:bodyPr>
            <a:normAutofit lnSpcReduction="10000"/>
          </a:bodyPr>
          <a:lstStyle/>
          <a:p>
            <a:pPr marL="0" indent="0">
              <a:buNone/>
            </a:pPr>
            <a:r>
              <a:rPr lang="en-US" u="sng" dirty="0">
                <a:hlinkClick r:id="rId2"/>
              </a:rPr>
              <a:t>Queue</a:t>
            </a:r>
            <a:r>
              <a:rPr lang="en-US" dirty="0"/>
              <a:t> is a concept of </a:t>
            </a:r>
            <a:r>
              <a:rPr lang="en-US" u="sng" dirty="0">
                <a:hlinkClick r:id="rId3"/>
              </a:rPr>
              <a:t>Linear Data Structure</a:t>
            </a:r>
            <a:r>
              <a:rPr lang="en-US" dirty="0"/>
              <a:t> that follows the concept of FIFO(First In First Out). Queues are majorly used to maintain the order of the elements to which they are added. In this article, we will learn to perform Queue Iteration in </a:t>
            </a:r>
            <a:r>
              <a:rPr lang="en-US" dirty="0" smtClean="0"/>
              <a:t>Java</a:t>
            </a:r>
          </a:p>
          <a:p>
            <a:pPr marL="0" indent="0">
              <a:buNone/>
            </a:pPr>
            <a:r>
              <a:rPr lang="en-IN" b="1" dirty="0"/>
              <a:t>Syntax with Examples</a:t>
            </a:r>
          </a:p>
          <a:p>
            <a:pPr marL="0" indent="0">
              <a:buNone/>
            </a:pPr>
            <a:r>
              <a:rPr lang="en-US" dirty="0"/>
              <a:t>Iterator&lt;String&gt; it = </a:t>
            </a:r>
            <a:r>
              <a:rPr lang="en-US" dirty="0" err="1"/>
              <a:t>queue.iterator</a:t>
            </a:r>
            <a:r>
              <a:rPr lang="en-US" dirty="0"/>
              <a:t>();</a:t>
            </a:r>
            <a:br>
              <a:rPr lang="en-US" dirty="0"/>
            </a:br>
            <a:r>
              <a:rPr lang="en-US" dirty="0"/>
              <a:t>while (</a:t>
            </a:r>
            <a:r>
              <a:rPr lang="en-US" dirty="0" err="1"/>
              <a:t>it.hasNext</a:t>
            </a:r>
            <a:r>
              <a:rPr lang="en-US" dirty="0"/>
              <a:t>()) {</a:t>
            </a:r>
            <a:br>
              <a:rPr lang="en-US" dirty="0"/>
            </a:br>
            <a:r>
              <a:rPr lang="en-US" dirty="0"/>
              <a:t>// print elements </a:t>
            </a:r>
            <a:br>
              <a:rPr lang="en-US" dirty="0"/>
            </a:br>
            <a:r>
              <a:rPr lang="en-US" dirty="0"/>
              <a:t>}</a:t>
            </a:r>
            <a:endParaRPr lang="en-IN" dirty="0"/>
          </a:p>
        </p:txBody>
      </p:sp>
    </p:spTree>
    <p:extLst>
      <p:ext uri="{BB962C8B-B14F-4D97-AF65-F5344CB8AC3E}">
        <p14:creationId xmlns:p14="http://schemas.microsoft.com/office/powerpoint/2010/main" val="3478676736"/>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925"/>
            <a:ext cx="8229600" cy="898795"/>
          </a:xfrm>
        </p:spPr>
        <p:txBody>
          <a:bodyPr/>
          <a:lstStyle/>
          <a:p>
            <a:r>
              <a:rPr lang="en-IN" dirty="0" smtClean="0"/>
              <a:t>Example Program</a:t>
            </a:r>
            <a:endParaRPr lang="en-IN" dirty="0"/>
          </a:p>
        </p:txBody>
      </p:sp>
      <p:sp>
        <p:nvSpPr>
          <p:cNvPr id="4" name="Rectangle 3"/>
          <p:cNvSpPr/>
          <p:nvPr/>
        </p:nvSpPr>
        <p:spPr>
          <a:xfrm>
            <a:off x="467544" y="1412776"/>
            <a:ext cx="8208912" cy="5170646"/>
          </a:xfrm>
          <a:prstGeom prst="rect">
            <a:avLst/>
          </a:prstGeom>
        </p:spPr>
        <p:txBody>
          <a:bodyPr wrap="square">
            <a:spAutoFit/>
          </a:bodyPr>
          <a:lstStyle/>
          <a:p>
            <a:r>
              <a:rPr lang="en-IN" sz="2400" dirty="0">
                <a:latin typeface="Times New Roman" pitchFamily="18" charset="0"/>
                <a:cs typeface="Times New Roman" pitchFamily="18" charset="0"/>
              </a:rPr>
              <a:t>// Java Program demonstrating </a:t>
            </a:r>
          </a:p>
          <a:p>
            <a:r>
              <a:rPr lang="en-IN" sz="2400" dirty="0">
                <a:latin typeface="Times New Roman" pitchFamily="18" charset="0"/>
                <a:cs typeface="Times New Roman" pitchFamily="18" charset="0"/>
              </a:rPr>
              <a:t>// Queue Iteration </a:t>
            </a:r>
          </a:p>
          <a:p>
            <a:r>
              <a:rPr lang="en-IN" sz="2400" dirty="0">
                <a:latin typeface="Times New Roman" pitchFamily="18" charset="0"/>
                <a:cs typeface="Times New Roman" pitchFamily="18" charset="0"/>
              </a:rPr>
              <a:t>import </a:t>
            </a:r>
            <a:r>
              <a:rPr lang="en-IN" sz="2400" dirty="0" err="1">
                <a:latin typeface="Times New Roman" pitchFamily="18" charset="0"/>
                <a:cs typeface="Times New Roman" pitchFamily="18" charset="0"/>
              </a:rPr>
              <a:t>java.util.Iterator</a:t>
            </a:r>
            <a:r>
              <a:rPr lang="en-IN" sz="2400" dirty="0">
                <a:latin typeface="Times New Roman" pitchFamily="18" charset="0"/>
                <a:cs typeface="Times New Roman" pitchFamily="18" charset="0"/>
              </a:rPr>
              <a:t>;</a:t>
            </a:r>
          </a:p>
          <a:p>
            <a:r>
              <a:rPr lang="en-IN" sz="2400" dirty="0">
                <a:latin typeface="Times New Roman" pitchFamily="18" charset="0"/>
                <a:cs typeface="Times New Roman" pitchFamily="18" charset="0"/>
              </a:rPr>
              <a:t>import </a:t>
            </a:r>
            <a:r>
              <a:rPr lang="en-IN" sz="2400" dirty="0" err="1">
                <a:latin typeface="Times New Roman" pitchFamily="18" charset="0"/>
                <a:cs typeface="Times New Roman" pitchFamily="18" charset="0"/>
              </a:rPr>
              <a:t>java.util.LinkedList</a:t>
            </a:r>
            <a:r>
              <a:rPr lang="en-IN" sz="2400" dirty="0">
                <a:latin typeface="Times New Roman" pitchFamily="18" charset="0"/>
                <a:cs typeface="Times New Roman" pitchFamily="18" charset="0"/>
              </a:rPr>
              <a:t>;</a:t>
            </a:r>
          </a:p>
          <a:p>
            <a:r>
              <a:rPr lang="en-IN" sz="2400" dirty="0">
                <a:latin typeface="Times New Roman" pitchFamily="18" charset="0"/>
                <a:cs typeface="Times New Roman" pitchFamily="18" charset="0"/>
              </a:rPr>
              <a:t>import </a:t>
            </a:r>
            <a:r>
              <a:rPr lang="en-IN" sz="2400" dirty="0" err="1">
                <a:latin typeface="Times New Roman" pitchFamily="18" charset="0"/>
                <a:cs typeface="Times New Roman" pitchFamily="18" charset="0"/>
              </a:rPr>
              <a:t>java.util.Queue</a:t>
            </a:r>
            <a:r>
              <a:rPr lang="en-IN" sz="2400" dirty="0">
                <a:latin typeface="Times New Roman" pitchFamily="18" charset="0"/>
                <a:cs typeface="Times New Roman" pitchFamily="18" charset="0"/>
              </a:rPr>
              <a:t>;</a:t>
            </a:r>
          </a:p>
          <a:p>
            <a:endParaRPr lang="en-IN" sz="2400" dirty="0">
              <a:latin typeface="Times New Roman" pitchFamily="18" charset="0"/>
              <a:cs typeface="Times New Roman" pitchFamily="18" charset="0"/>
            </a:endParaRPr>
          </a:p>
          <a:p>
            <a:r>
              <a:rPr lang="en-IN" sz="2400" dirty="0">
                <a:latin typeface="Times New Roman" pitchFamily="18" charset="0"/>
                <a:cs typeface="Times New Roman" pitchFamily="18" charset="0"/>
              </a:rPr>
              <a:t>// Driver Class</a:t>
            </a:r>
          </a:p>
          <a:p>
            <a:r>
              <a:rPr lang="en-IN" sz="2400" dirty="0">
                <a:latin typeface="Times New Roman" pitchFamily="18" charset="0"/>
                <a:cs typeface="Times New Roman" pitchFamily="18" charset="0"/>
              </a:rPr>
              <a:t>public class </a:t>
            </a:r>
            <a:r>
              <a:rPr lang="en-IN" sz="2400" dirty="0" err="1">
                <a:latin typeface="Times New Roman" pitchFamily="18" charset="0"/>
                <a:cs typeface="Times New Roman" pitchFamily="18" charset="0"/>
              </a:rPr>
              <a:t>Gfg</a:t>
            </a:r>
            <a:r>
              <a:rPr lang="en-IN" sz="2400" dirty="0">
                <a:latin typeface="Times New Roman" pitchFamily="18" charset="0"/>
                <a:cs typeface="Times New Roman" pitchFamily="18" charset="0"/>
              </a:rPr>
              <a:t> {</a:t>
            </a:r>
          </a:p>
          <a:p>
            <a:r>
              <a:rPr lang="en-IN" sz="2400" dirty="0">
                <a:latin typeface="Times New Roman" pitchFamily="18" charset="0"/>
                <a:cs typeface="Times New Roman" pitchFamily="18" charset="0"/>
              </a:rPr>
              <a:t>      // Main function</a:t>
            </a:r>
          </a:p>
          <a:p>
            <a:r>
              <a:rPr lang="en-IN" sz="2400" dirty="0">
                <a:latin typeface="Times New Roman" pitchFamily="18" charset="0"/>
                <a:cs typeface="Times New Roman" pitchFamily="18" charset="0"/>
              </a:rPr>
              <a:t>    public static void main(String[] </a:t>
            </a:r>
            <a:r>
              <a:rPr lang="en-IN" sz="2400" dirty="0" err="1">
                <a:latin typeface="Times New Roman" pitchFamily="18" charset="0"/>
                <a:cs typeface="Times New Roman" pitchFamily="18" charset="0"/>
              </a:rPr>
              <a:t>args</a:t>
            </a:r>
            <a:r>
              <a:rPr lang="en-IN" sz="2400" dirty="0">
                <a:latin typeface="Times New Roman" pitchFamily="18" charset="0"/>
                <a:cs typeface="Times New Roman" pitchFamily="18" charset="0"/>
              </a:rPr>
              <a:t>) {</a:t>
            </a:r>
          </a:p>
          <a:p>
            <a:r>
              <a:rPr lang="en-IN" sz="2400" dirty="0">
                <a:latin typeface="Times New Roman" pitchFamily="18" charset="0"/>
                <a:cs typeface="Times New Roman" pitchFamily="18" charset="0"/>
              </a:rPr>
              <a:t>      </a:t>
            </a:r>
          </a:p>
          <a:p>
            <a:r>
              <a:rPr lang="en-IN" sz="2400" dirty="0">
                <a:latin typeface="Times New Roman" pitchFamily="18" charset="0"/>
                <a:cs typeface="Times New Roman" pitchFamily="18" charset="0"/>
              </a:rPr>
              <a:t>          // Iterating Queue</a:t>
            </a:r>
          </a:p>
          <a:p>
            <a:r>
              <a:rPr lang="en-IN" sz="2400" dirty="0">
                <a:latin typeface="Times New Roman" pitchFamily="18" charset="0"/>
                <a:cs typeface="Times New Roman" pitchFamily="18" charset="0"/>
              </a:rPr>
              <a:t>        Queue&lt;String&gt; </a:t>
            </a:r>
            <a:r>
              <a:rPr lang="en-IN" sz="2400" dirty="0" err="1">
                <a:latin typeface="Times New Roman" pitchFamily="18" charset="0"/>
                <a:cs typeface="Times New Roman" pitchFamily="18" charset="0"/>
              </a:rPr>
              <a:t>studentQueue</a:t>
            </a:r>
            <a:r>
              <a:rPr lang="en-IN" sz="2400" dirty="0">
                <a:latin typeface="Times New Roman" pitchFamily="18" charset="0"/>
                <a:cs typeface="Times New Roman" pitchFamily="18" charset="0"/>
              </a:rPr>
              <a:t> = new </a:t>
            </a:r>
            <a:r>
              <a:rPr lang="en-IN" sz="2400" dirty="0" err="1">
                <a:latin typeface="Times New Roman" pitchFamily="18" charset="0"/>
                <a:cs typeface="Times New Roman" pitchFamily="18" charset="0"/>
              </a:rPr>
              <a:t>LinkedList</a:t>
            </a:r>
            <a:r>
              <a:rPr lang="en-IN" sz="2400" dirty="0">
                <a:latin typeface="Times New Roman" pitchFamily="18" charset="0"/>
                <a:cs typeface="Times New Roman" pitchFamily="18" charset="0"/>
              </a:rPr>
              <a:t>&lt;&gt;();</a:t>
            </a:r>
          </a:p>
          <a:p>
            <a:endParaRPr lang="en-IN" dirty="0"/>
          </a:p>
        </p:txBody>
      </p:sp>
      <mc:AlternateContent xmlns:mc="http://schemas.openxmlformats.org/markup-compatibility/2006">
        <mc:Choice xmlns:p14="http://schemas.microsoft.com/office/powerpoint/2010/main" Requires="p14">
          <p:contentPart p14:bwMode="auto" r:id="rId2">
            <p14:nvContentPartPr>
              <p14:cNvPr id="3" name="Ink 2"/>
              <p14:cNvContentPartPr/>
              <p14:nvPr/>
            </p14:nvContentPartPr>
            <p14:xfrm>
              <a:off x="866160" y="2196720"/>
              <a:ext cx="2286360" cy="107640"/>
            </p14:xfrm>
          </p:contentPart>
        </mc:Choice>
        <mc:Fallback>
          <p:pic>
            <p:nvPicPr>
              <p:cNvPr id="3" name="Ink 2"/>
              <p:cNvPicPr/>
              <p:nvPr/>
            </p:nvPicPr>
            <p:blipFill>
              <a:blip r:embed="rId3"/>
              <a:stretch>
                <a:fillRect/>
              </a:stretch>
            </p:blipFill>
            <p:spPr>
              <a:xfrm>
                <a:off x="856800" y="2187360"/>
                <a:ext cx="2305080" cy="126360"/>
              </a:xfrm>
              <a:prstGeom prst="rect">
                <a:avLst/>
              </a:prstGeom>
            </p:spPr>
          </p:pic>
        </mc:Fallback>
      </mc:AlternateContent>
    </p:spTree>
    <p:extLst>
      <p:ext uri="{BB962C8B-B14F-4D97-AF65-F5344CB8AC3E}">
        <p14:creationId xmlns:p14="http://schemas.microsoft.com/office/powerpoint/2010/main" val="786756878"/>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260648"/>
            <a:ext cx="8352928" cy="6408712"/>
          </a:xfrm>
        </p:spPr>
        <p:txBody>
          <a:bodyPr>
            <a:noAutofit/>
          </a:bodyPr>
          <a:lstStyle/>
          <a:p>
            <a:pPr marL="0" indent="0">
              <a:buNone/>
            </a:pPr>
            <a:r>
              <a:rPr lang="en-IN" sz="2400" dirty="0">
                <a:latin typeface="Times New Roman" pitchFamily="18" charset="0"/>
                <a:cs typeface="Times New Roman" pitchFamily="18" charset="0"/>
              </a:rPr>
              <a:t> // Inserting element in Queue</a:t>
            </a:r>
          </a:p>
          <a:p>
            <a:pPr marL="0" indent="0">
              <a:buNone/>
            </a:pPr>
            <a:r>
              <a:rPr lang="en-IN" sz="2400" dirty="0">
                <a:latin typeface="Times New Roman" pitchFamily="18" charset="0"/>
                <a:cs typeface="Times New Roman" pitchFamily="18" charset="0"/>
              </a:rPr>
              <a:t>        </a:t>
            </a:r>
            <a:r>
              <a:rPr lang="en-IN" sz="2400" dirty="0" err="1">
                <a:latin typeface="Times New Roman" pitchFamily="18" charset="0"/>
                <a:cs typeface="Times New Roman" pitchFamily="18" charset="0"/>
              </a:rPr>
              <a:t>studentQueue.add</a:t>
            </a:r>
            <a:r>
              <a:rPr lang="en-IN" sz="2400" dirty="0">
                <a:latin typeface="Times New Roman" pitchFamily="18" charset="0"/>
                <a:cs typeface="Times New Roman" pitchFamily="18" charset="0"/>
              </a:rPr>
              <a:t>("</a:t>
            </a:r>
            <a:r>
              <a:rPr lang="en-IN" sz="2400" dirty="0" err="1">
                <a:latin typeface="Times New Roman" pitchFamily="18" charset="0"/>
                <a:cs typeface="Times New Roman" pitchFamily="18" charset="0"/>
              </a:rPr>
              <a:t>Shivansh</a:t>
            </a:r>
            <a:r>
              <a:rPr lang="en-IN" sz="2400" dirty="0">
                <a:latin typeface="Times New Roman" pitchFamily="18" charset="0"/>
                <a:cs typeface="Times New Roman" pitchFamily="18" charset="0"/>
              </a:rPr>
              <a:t>");</a:t>
            </a:r>
          </a:p>
          <a:p>
            <a:pPr marL="0" indent="0">
              <a:buNone/>
            </a:pPr>
            <a:r>
              <a:rPr lang="en-IN" sz="2400" dirty="0">
                <a:latin typeface="Times New Roman" pitchFamily="18" charset="0"/>
                <a:cs typeface="Times New Roman" pitchFamily="18" charset="0"/>
              </a:rPr>
              <a:t>        </a:t>
            </a:r>
            <a:r>
              <a:rPr lang="en-IN" sz="2400" dirty="0" err="1">
                <a:latin typeface="Times New Roman" pitchFamily="18" charset="0"/>
                <a:cs typeface="Times New Roman" pitchFamily="18" charset="0"/>
              </a:rPr>
              <a:t>studentQueue.add</a:t>
            </a:r>
            <a:r>
              <a:rPr lang="en-IN" sz="2400" dirty="0">
                <a:latin typeface="Times New Roman" pitchFamily="18" charset="0"/>
                <a:cs typeface="Times New Roman" pitchFamily="18" charset="0"/>
              </a:rPr>
              <a:t>("</a:t>
            </a:r>
            <a:r>
              <a:rPr lang="en-IN" sz="2400" dirty="0" err="1">
                <a:latin typeface="Times New Roman" pitchFamily="18" charset="0"/>
                <a:cs typeface="Times New Roman" pitchFamily="18" charset="0"/>
              </a:rPr>
              <a:t>Sohan</a:t>
            </a:r>
            <a:r>
              <a:rPr lang="en-IN" sz="2400" dirty="0">
                <a:latin typeface="Times New Roman" pitchFamily="18" charset="0"/>
                <a:cs typeface="Times New Roman" pitchFamily="18" charset="0"/>
              </a:rPr>
              <a:t>");</a:t>
            </a:r>
          </a:p>
          <a:p>
            <a:pPr marL="0" indent="0">
              <a:buNone/>
            </a:pPr>
            <a:r>
              <a:rPr lang="en-IN" sz="2400" dirty="0">
                <a:latin typeface="Times New Roman" pitchFamily="18" charset="0"/>
                <a:cs typeface="Times New Roman" pitchFamily="18" charset="0"/>
              </a:rPr>
              <a:t>        </a:t>
            </a:r>
            <a:r>
              <a:rPr lang="en-IN" sz="2400" dirty="0" err="1">
                <a:latin typeface="Times New Roman" pitchFamily="18" charset="0"/>
                <a:cs typeface="Times New Roman" pitchFamily="18" charset="0"/>
              </a:rPr>
              <a:t>studentQueue.add</a:t>
            </a:r>
            <a:r>
              <a:rPr lang="en-IN" sz="2400" dirty="0">
                <a:latin typeface="Times New Roman" pitchFamily="18" charset="0"/>
                <a:cs typeface="Times New Roman" pitchFamily="18" charset="0"/>
              </a:rPr>
              <a:t>("Mohan");</a:t>
            </a:r>
          </a:p>
          <a:p>
            <a:pPr marL="0" indent="0">
              <a:buNone/>
            </a:pPr>
            <a:r>
              <a:rPr lang="en-IN" sz="2400" dirty="0">
                <a:latin typeface="Times New Roman" pitchFamily="18" charset="0"/>
                <a:cs typeface="Times New Roman" pitchFamily="18" charset="0"/>
              </a:rPr>
              <a:t>        </a:t>
            </a:r>
            <a:r>
              <a:rPr lang="en-IN" sz="2400" dirty="0" err="1">
                <a:latin typeface="Times New Roman" pitchFamily="18" charset="0"/>
                <a:cs typeface="Times New Roman" pitchFamily="18" charset="0"/>
              </a:rPr>
              <a:t>studentQueue.add</a:t>
            </a:r>
            <a:r>
              <a:rPr lang="en-IN" sz="2400" dirty="0">
                <a:latin typeface="Times New Roman" pitchFamily="18" charset="0"/>
                <a:cs typeface="Times New Roman" pitchFamily="18" charset="0"/>
              </a:rPr>
              <a:t>("</a:t>
            </a:r>
            <a:r>
              <a:rPr lang="en-IN" sz="2400" dirty="0" err="1">
                <a:latin typeface="Times New Roman" pitchFamily="18" charset="0"/>
                <a:cs typeface="Times New Roman" pitchFamily="18" charset="0"/>
              </a:rPr>
              <a:t>Shivam</a:t>
            </a:r>
            <a:r>
              <a:rPr lang="en-IN" sz="2400" dirty="0">
                <a:latin typeface="Times New Roman" pitchFamily="18" charset="0"/>
                <a:cs typeface="Times New Roman" pitchFamily="18" charset="0"/>
              </a:rPr>
              <a:t>");         </a:t>
            </a:r>
          </a:p>
          <a:p>
            <a:pPr marL="0" indent="0">
              <a:buNone/>
            </a:pPr>
            <a:r>
              <a:rPr lang="en-IN" sz="2400" dirty="0">
                <a:latin typeface="Times New Roman" pitchFamily="18" charset="0"/>
                <a:cs typeface="Times New Roman" pitchFamily="18" charset="0"/>
              </a:rPr>
              <a:t>        </a:t>
            </a:r>
            <a:r>
              <a:rPr lang="en-IN" sz="2400" dirty="0" err="1">
                <a:latin typeface="Times New Roman" pitchFamily="18" charset="0"/>
                <a:cs typeface="Times New Roman" pitchFamily="18" charset="0"/>
              </a:rPr>
              <a:t>studentQueue.add</a:t>
            </a:r>
            <a:r>
              <a:rPr lang="en-IN" sz="2400" dirty="0">
                <a:latin typeface="Times New Roman" pitchFamily="18" charset="0"/>
                <a:cs typeface="Times New Roman" pitchFamily="18" charset="0"/>
              </a:rPr>
              <a:t>("</a:t>
            </a:r>
            <a:r>
              <a:rPr lang="en-IN" sz="2400" dirty="0" err="1">
                <a:latin typeface="Times New Roman" pitchFamily="18" charset="0"/>
                <a:cs typeface="Times New Roman" pitchFamily="18" charset="0"/>
              </a:rPr>
              <a:t>Radha</a:t>
            </a:r>
            <a:r>
              <a:rPr lang="en-IN" sz="2400" dirty="0">
                <a:latin typeface="Times New Roman" pitchFamily="18" charset="0"/>
                <a:cs typeface="Times New Roman" pitchFamily="18" charset="0"/>
              </a:rPr>
              <a:t>");         </a:t>
            </a:r>
          </a:p>
          <a:p>
            <a:pPr marL="0" indent="0">
              <a:buNone/>
            </a:pPr>
            <a:r>
              <a:rPr lang="en-IN" sz="2400" dirty="0">
                <a:latin typeface="Times New Roman" pitchFamily="18" charset="0"/>
                <a:cs typeface="Times New Roman" pitchFamily="18" charset="0"/>
              </a:rPr>
              <a:t>        </a:t>
            </a:r>
            <a:r>
              <a:rPr lang="en-IN" sz="2400" dirty="0" err="1">
                <a:latin typeface="Times New Roman" pitchFamily="18" charset="0"/>
                <a:cs typeface="Times New Roman" pitchFamily="18" charset="0"/>
              </a:rPr>
              <a:t>studentQueue.add</a:t>
            </a:r>
            <a:r>
              <a:rPr lang="en-IN" sz="2400" dirty="0">
                <a:latin typeface="Times New Roman" pitchFamily="18" charset="0"/>
                <a:cs typeface="Times New Roman" pitchFamily="18" charset="0"/>
              </a:rPr>
              <a:t>("</a:t>
            </a:r>
            <a:r>
              <a:rPr lang="en-IN" sz="2400" dirty="0" err="1">
                <a:latin typeface="Times New Roman" pitchFamily="18" charset="0"/>
                <a:cs typeface="Times New Roman" pitchFamily="18" charset="0"/>
              </a:rPr>
              <a:t>Rakesh</a:t>
            </a:r>
            <a:r>
              <a:rPr lang="en-IN" sz="2400" dirty="0">
                <a:latin typeface="Times New Roman" pitchFamily="18" charset="0"/>
                <a:cs typeface="Times New Roman" pitchFamily="18" charset="0"/>
              </a:rPr>
              <a:t>");         </a:t>
            </a:r>
          </a:p>
          <a:p>
            <a:pPr marL="0" indent="0">
              <a:buNone/>
            </a:pPr>
            <a:r>
              <a:rPr lang="en-IN" sz="2400" dirty="0" smtClean="0">
                <a:latin typeface="Times New Roman" pitchFamily="18" charset="0"/>
                <a:cs typeface="Times New Roman" pitchFamily="18" charset="0"/>
              </a:rPr>
              <a:t> </a:t>
            </a:r>
            <a:r>
              <a:rPr lang="en-IN" sz="2400" dirty="0">
                <a:latin typeface="Times New Roman" pitchFamily="18" charset="0"/>
                <a:cs typeface="Times New Roman" pitchFamily="18" charset="0"/>
              </a:rPr>
              <a:t>// Initialising Iterator</a:t>
            </a:r>
          </a:p>
          <a:p>
            <a:pPr marL="0" indent="0">
              <a:buNone/>
            </a:pPr>
            <a:r>
              <a:rPr lang="en-IN" sz="2400" dirty="0">
                <a:latin typeface="Times New Roman" pitchFamily="18" charset="0"/>
                <a:cs typeface="Times New Roman" pitchFamily="18" charset="0"/>
              </a:rPr>
              <a:t>        Iterator&lt;String&gt; </a:t>
            </a:r>
            <a:r>
              <a:rPr lang="en-IN" sz="2400" dirty="0" err="1">
                <a:latin typeface="Times New Roman" pitchFamily="18" charset="0"/>
                <a:cs typeface="Times New Roman" pitchFamily="18" charset="0"/>
              </a:rPr>
              <a:t>studentQueueIterator</a:t>
            </a:r>
            <a:r>
              <a:rPr lang="en-IN" sz="2400" dirty="0">
                <a:latin typeface="Times New Roman" pitchFamily="18" charset="0"/>
                <a:cs typeface="Times New Roman" pitchFamily="18" charset="0"/>
              </a:rPr>
              <a:t> </a:t>
            </a:r>
            <a:r>
              <a:rPr lang="en-IN" sz="2400" dirty="0" smtClean="0">
                <a:latin typeface="Times New Roman" pitchFamily="18" charset="0"/>
                <a:cs typeface="Times New Roman" pitchFamily="18" charset="0"/>
              </a:rPr>
              <a:t> = </a:t>
            </a:r>
            <a:r>
              <a:rPr lang="en-IN" sz="2400" dirty="0" err="1">
                <a:latin typeface="Times New Roman" pitchFamily="18" charset="0"/>
                <a:cs typeface="Times New Roman" pitchFamily="18" charset="0"/>
              </a:rPr>
              <a:t>studentQueue.iterator</a:t>
            </a:r>
            <a:r>
              <a:rPr lang="en-IN" sz="2400" dirty="0">
                <a:latin typeface="Times New Roman" pitchFamily="18" charset="0"/>
                <a:cs typeface="Times New Roman" pitchFamily="18" charset="0"/>
              </a:rPr>
              <a:t>();</a:t>
            </a:r>
          </a:p>
          <a:p>
            <a:pPr marL="0" indent="0">
              <a:buNone/>
            </a:pPr>
            <a:r>
              <a:rPr lang="en-IN" sz="2400" dirty="0">
                <a:latin typeface="Times New Roman" pitchFamily="18" charset="0"/>
                <a:cs typeface="Times New Roman" pitchFamily="18" charset="0"/>
              </a:rPr>
              <a:t>  </a:t>
            </a:r>
            <a:r>
              <a:rPr lang="en-IN" sz="2400" dirty="0" smtClean="0">
                <a:latin typeface="Times New Roman" pitchFamily="18" charset="0"/>
                <a:cs typeface="Times New Roman" pitchFamily="18" charset="0"/>
              </a:rPr>
              <a:t>// </a:t>
            </a:r>
            <a:r>
              <a:rPr lang="en-IN" sz="2400" dirty="0">
                <a:latin typeface="Times New Roman" pitchFamily="18" charset="0"/>
                <a:cs typeface="Times New Roman" pitchFamily="18" charset="0"/>
              </a:rPr>
              <a:t>Iterating Queue</a:t>
            </a:r>
          </a:p>
          <a:p>
            <a:pPr marL="0" indent="0">
              <a:buNone/>
            </a:pPr>
            <a:r>
              <a:rPr lang="en-IN" sz="2400" dirty="0">
                <a:latin typeface="Times New Roman" pitchFamily="18" charset="0"/>
                <a:cs typeface="Times New Roman" pitchFamily="18" charset="0"/>
              </a:rPr>
              <a:t>          while (</a:t>
            </a:r>
            <a:r>
              <a:rPr lang="en-IN" sz="2400" dirty="0" err="1">
                <a:latin typeface="Times New Roman" pitchFamily="18" charset="0"/>
                <a:cs typeface="Times New Roman" pitchFamily="18" charset="0"/>
              </a:rPr>
              <a:t>studentQueueIterator.hasNext</a:t>
            </a:r>
            <a:r>
              <a:rPr lang="en-IN" sz="2400" dirty="0">
                <a:latin typeface="Times New Roman" pitchFamily="18" charset="0"/>
                <a:cs typeface="Times New Roman" pitchFamily="18" charset="0"/>
              </a:rPr>
              <a:t>()) {</a:t>
            </a:r>
          </a:p>
          <a:p>
            <a:pPr marL="0" indent="0">
              <a:buNone/>
            </a:pPr>
            <a:r>
              <a:rPr lang="en-IN" sz="2400" dirty="0">
                <a:latin typeface="Times New Roman" pitchFamily="18" charset="0"/>
                <a:cs typeface="Times New Roman" pitchFamily="18" charset="0"/>
              </a:rPr>
              <a:t>            String name = </a:t>
            </a:r>
            <a:r>
              <a:rPr lang="en-IN" sz="2400" dirty="0" err="1">
                <a:latin typeface="Times New Roman" pitchFamily="18" charset="0"/>
                <a:cs typeface="Times New Roman" pitchFamily="18" charset="0"/>
              </a:rPr>
              <a:t>studentQueueIterator.next</a:t>
            </a:r>
            <a:r>
              <a:rPr lang="en-IN" sz="2400" dirty="0">
                <a:latin typeface="Times New Roman" pitchFamily="18" charset="0"/>
                <a:cs typeface="Times New Roman" pitchFamily="18" charset="0"/>
              </a:rPr>
              <a:t>();</a:t>
            </a:r>
          </a:p>
          <a:p>
            <a:pPr marL="0" indent="0">
              <a:buNone/>
            </a:pPr>
            <a:r>
              <a:rPr lang="en-IN" sz="2400" dirty="0">
                <a:latin typeface="Times New Roman" pitchFamily="18" charset="0"/>
                <a:cs typeface="Times New Roman" pitchFamily="18" charset="0"/>
              </a:rPr>
              <a:t>            </a:t>
            </a:r>
            <a:r>
              <a:rPr lang="en-IN" sz="2400" dirty="0" err="1">
                <a:latin typeface="Times New Roman" pitchFamily="18" charset="0"/>
                <a:cs typeface="Times New Roman" pitchFamily="18" charset="0"/>
              </a:rPr>
              <a:t>System.out.println</a:t>
            </a:r>
            <a:r>
              <a:rPr lang="en-IN" sz="2400" dirty="0">
                <a:latin typeface="Times New Roman" pitchFamily="18" charset="0"/>
                <a:cs typeface="Times New Roman" pitchFamily="18" charset="0"/>
              </a:rPr>
              <a:t>(name);</a:t>
            </a:r>
          </a:p>
          <a:p>
            <a:pPr marL="0" indent="0">
              <a:buNone/>
            </a:pPr>
            <a:r>
              <a:rPr lang="en-IN" sz="2400" dirty="0">
                <a:latin typeface="Times New Roman" pitchFamily="18" charset="0"/>
                <a:cs typeface="Times New Roman" pitchFamily="18" charset="0"/>
              </a:rPr>
              <a:t>        </a:t>
            </a:r>
            <a:r>
              <a:rPr lang="en-IN" sz="2400" dirty="0" smtClean="0">
                <a:latin typeface="Times New Roman" pitchFamily="18" charset="0"/>
                <a:cs typeface="Times New Roman" pitchFamily="18" charset="0"/>
              </a:rPr>
              <a:t>}		    }		}</a:t>
            </a: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743037579"/>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925"/>
            <a:ext cx="8229600" cy="682771"/>
          </a:xfrm>
        </p:spPr>
        <p:txBody>
          <a:bodyPr>
            <a:normAutofit fontScale="90000"/>
          </a:bodyPr>
          <a:lstStyle/>
          <a:p>
            <a:r>
              <a:rPr lang="en-IN" b="1" dirty="0" smtClean="0"/>
              <a:t>Set</a:t>
            </a:r>
            <a:endParaRPr lang="en-IN" b="1" dirty="0"/>
          </a:p>
        </p:txBody>
      </p:sp>
      <p:sp>
        <p:nvSpPr>
          <p:cNvPr id="3" name="Content Placeholder 2"/>
          <p:cNvSpPr>
            <a:spLocks noGrp="1"/>
          </p:cNvSpPr>
          <p:nvPr>
            <p:ph idx="1"/>
          </p:nvPr>
        </p:nvSpPr>
        <p:spPr>
          <a:xfrm>
            <a:off x="323528" y="908720"/>
            <a:ext cx="8496944" cy="5616624"/>
          </a:xfrm>
        </p:spPr>
        <p:txBody>
          <a:bodyPr/>
          <a:lstStyle/>
          <a:p>
            <a:pPr fontAlgn="base"/>
            <a:r>
              <a:rPr lang="en-US" dirty="0"/>
              <a:t>The </a:t>
            </a:r>
            <a:r>
              <a:rPr lang="en-US" dirty="0" err="1"/>
              <a:t>java.util.Set.iterator</a:t>
            </a:r>
            <a:r>
              <a:rPr lang="en-US" dirty="0"/>
              <a:t>() method is used to return an iterator of the same elements as the set. The elements are returned in random order from what present in the set.</a:t>
            </a:r>
          </a:p>
          <a:p>
            <a:pPr fontAlgn="base"/>
            <a:r>
              <a:rPr lang="en-US" b="1" dirty="0"/>
              <a:t>Syntax:</a:t>
            </a:r>
            <a:endParaRPr lang="en-US" dirty="0"/>
          </a:p>
          <a:p>
            <a:r>
              <a:rPr lang="en-US" dirty="0"/>
              <a:t>Iterator </a:t>
            </a:r>
            <a:r>
              <a:rPr lang="en-US" i="1" dirty="0" err="1"/>
              <a:t>iterate_value</a:t>
            </a:r>
            <a:r>
              <a:rPr lang="en-US" dirty="0"/>
              <a:t> = </a:t>
            </a:r>
            <a:r>
              <a:rPr lang="en-US" dirty="0" err="1"/>
              <a:t>Set.iterator</a:t>
            </a:r>
            <a:r>
              <a:rPr lang="en-US" dirty="0" smtClean="0"/>
              <a:t>();</a:t>
            </a:r>
          </a:p>
          <a:p>
            <a:r>
              <a:rPr lang="en-US" dirty="0"/>
              <a:t>The function does not take any parameter</a:t>
            </a:r>
            <a:r>
              <a:rPr lang="en-US" dirty="0" smtClean="0"/>
              <a:t>.</a:t>
            </a:r>
          </a:p>
          <a:p>
            <a:r>
              <a:rPr lang="en-US" dirty="0"/>
              <a:t>The method iterates over the elements of the set and returns the values(iterators).</a:t>
            </a:r>
            <a:endParaRPr lang="en-IN" dirty="0"/>
          </a:p>
        </p:txBody>
      </p:sp>
    </p:spTree>
    <p:extLst>
      <p:ext uri="{BB962C8B-B14F-4D97-AF65-F5344CB8AC3E}">
        <p14:creationId xmlns:p14="http://schemas.microsoft.com/office/powerpoint/2010/main" val="2412436359"/>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925"/>
            <a:ext cx="8229600" cy="826787"/>
          </a:xfrm>
        </p:spPr>
        <p:txBody>
          <a:bodyPr/>
          <a:lstStyle/>
          <a:p>
            <a:r>
              <a:rPr lang="en-IN" dirty="0" smtClean="0"/>
              <a:t>Example program</a:t>
            </a:r>
            <a:endParaRPr lang="en-IN" dirty="0"/>
          </a:p>
        </p:txBody>
      </p:sp>
      <p:sp>
        <p:nvSpPr>
          <p:cNvPr id="3" name="Content Placeholder 2"/>
          <p:cNvSpPr>
            <a:spLocks noGrp="1"/>
          </p:cNvSpPr>
          <p:nvPr>
            <p:ph idx="1"/>
          </p:nvPr>
        </p:nvSpPr>
        <p:spPr>
          <a:xfrm>
            <a:off x="179512" y="692696"/>
            <a:ext cx="8640960" cy="5760640"/>
          </a:xfrm>
        </p:spPr>
        <p:txBody>
          <a:bodyPr>
            <a:noAutofit/>
          </a:bodyPr>
          <a:lstStyle/>
          <a:p>
            <a:pPr marL="0" indent="0">
              <a:buNone/>
            </a:pPr>
            <a:r>
              <a:rPr lang="en-IN" sz="2400" dirty="0"/>
              <a:t>// Java code to illustrate iterator() </a:t>
            </a:r>
          </a:p>
          <a:p>
            <a:pPr marL="0" indent="0">
              <a:buNone/>
            </a:pPr>
            <a:r>
              <a:rPr lang="en-IN" sz="2400" dirty="0" smtClean="0"/>
              <a:t>import </a:t>
            </a:r>
            <a:r>
              <a:rPr lang="en-IN" sz="2400" dirty="0" err="1"/>
              <a:t>java.util</a:t>
            </a:r>
            <a:r>
              <a:rPr lang="en-IN" sz="2400" dirty="0"/>
              <a:t>.*; </a:t>
            </a:r>
          </a:p>
          <a:p>
            <a:pPr marL="0" indent="0">
              <a:buNone/>
            </a:pPr>
            <a:r>
              <a:rPr lang="en-IN" sz="2400" dirty="0" smtClean="0"/>
              <a:t>public </a:t>
            </a:r>
            <a:r>
              <a:rPr lang="en-IN" sz="2400" dirty="0"/>
              <a:t>class </a:t>
            </a:r>
            <a:r>
              <a:rPr lang="en-IN" sz="2400" dirty="0" err="1"/>
              <a:t>SetDemo</a:t>
            </a:r>
            <a:r>
              <a:rPr lang="en-IN" sz="2400" dirty="0"/>
              <a:t> { </a:t>
            </a:r>
          </a:p>
          <a:p>
            <a:pPr marL="0" indent="0">
              <a:buNone/>
            </a:pPr>
            <a:r>
              <a:rPr lang="en-IN" sz="2400" dirty="0"/>
              <a:t>	public static void main(String </a:t>
            </a:r>
            <a:r>
              <a:rPr lang="en-IN" sz="2400" dirty="0" err="1"/>
              <a:t>args</a:t>
            </a:r>
            <a:r>
              <a:rPr lang="en-IN" sz="2400" dirty="0"/>
              <a:t>[]) </a:t>
            </a:r>
          </a:p>
          <a:p>
            <a:pPr marL="0" indent="0">
              <a:buNone/>
            </a:pPr>
            <a:r>
              <a:rPr lang="en-IN" sz="2400" dirty="0"/>
              <a:t>	{ </a:t>
            </a:r>
          </a:p>
          <a:p>
            <a:pPr marL="0" indent="0">
              <a:buNone/>
            </a:pPr>
            <a:r>
              <a:rPr lang="en-IN" sz="2400" dirty="0"/>
              <a:t>		// Creating an empty Set </a:t>
            </a:r>
          </a:p>
          <a:p>
            <a:pPr marL="0" indent="0">
              <a:buNone/>
            </a:pPr>
            <a:r>
              <a:rPr lang="en-IN" sz="2400" dirty="0"/>
              <a:t>		Set&lt;String&gt; set = new </a:t>
            </a:r>
            <a:r>
              <a:rPr lang="en-IN" sz="2400" dirty="0" err="1"/>
              <a:t>HashSet</a:t>
            </a:r>
            <a:r>
              <a:rPr lang="en-IN" sz="2400" dirty="0"/>
              <a:t>&lt;String&gt;(); </a:t>
            </a:r>
          </a:p>
          <a:p>
            <a:pPr marL="0" indent="0">
              <a:buNone/>
            </a:pPr>
            <a:r>
              <a:rPr lang="en-IN" sz="2400" dirty="0"/>
              <a:t>		// Use add() method to add elements into the Set </a:t>
            </a:r>
          </a:p>
          <a:p>
            <a:pPr marL="0" indent="0">
              <a:buNone/>
            </a:pPr>
            <a:r>
              <a:rPr lang="en-IN" sz="2400" dirty="0"/>
              <a:t>		</a:t>
            </a:r>
            <a:r>
              <a:rPr lang="en-IN" sz="2400" dirty="0" err="1"/>
              <a:t>set.add</a:t>
            </a:r>
            <a:r>
              <a:rPr lang="en-IN" sz="2400" dirty="0"/>
              <a:t>("Welcome"); </a:t>
            </a:r>
          </a:p>
          <a:p>
            <a:pPr marL="0" indent="0">
              <a:buNone/>
            </a:pPr>
            <a:r>
              <a:rPr lang="en-IN" sz="2400" dirty="0"/>
              <a:t>		</a:t>
            </a:r>
            <a:r>
              <a:rPr lang="en-IN" sz="2400" dirty="0" err="1"/>
              <a:t>set.add</a:t>
            </a:r>
            <a:r>
              <a:rPr lang="en-IN" sz="2400" dirty="0"/>
              <a:t>("To"); </a:t>
            </a:r>
          </a:p>
          <a:p>
            <a:pPr marL="0" indent="0">
              <a:buNone/>
            </a:pPr>
            <a:r>
              <a:rPr lang="en-IN" sz="2400" dirty="0"/>
              <a:t>		</a:t>
            </a:r>
            <a:r>
              <a:rPr lang="en-IN" sz="2400" dirty="0" err="1"/>
              <a:t>set.add</a:t>
            </a:r>
            <a:r>
              <a:rPr lang="en-IN" sz="2400" dirty="0" smtClean="0"/>
              <a:t>(“II CSE"); </a:t>
            </a:r>
            <a:endParaRPr lang="en-IN" sz="2400" dirty="0"/>
          </a:p>
          <a:p>
            <a:pPr marL="0" indent="0">
              <a:buNone/>
            </a:pPr>
            <a:r>
              <a:rPr lang="en-IN" sz="2400" dirty="0"/>
              <a:t>		</a:t>
            </a:r>
            <a:r>
              <a:rPr lang="en-IN" sz="2400" dirty="0" err="1"/>
              <a:t>set.add</a:t>
            </a:r>
            <a:r>
              <a:rPr lang="en-IN" sz="2400" dirty="0" smtClean="0"/>
              <a:t>(“Section-2"); </a:t>
            </a:r>
            <a:endParaRPr lang="en-IN" sz="2400" dirty="0"/>
          </a:p>
          <a:p>
            <a:pPr marL="0" indent="0">
              <a:buNone/>
            </a:pPr>
            <a:r>
              <a:rPr lang="en-IN" sz="2400" dirty="0"/>
              <a:t>		</a:t>
            </a:r>
            <a:r>
              <a:rPr lang="en-IN" sz="2400" dirty="0" err="1"/>
              <a:t>set.add</a:t>
            </a:r>
            <a:r>
              <a:rPr lang="en-IN" sz="2400" dirty="0" smtClean="0"/>
              <a:t>("</a:t>
            </a:r>
            <a:r>
              <a:rPr lang="en-IN" sz="2400" dirty="0"/>
              <a:t> PVPSIT </a:t>
            </a:r>
            <a:r>
              <a:rPr lang="en-IN" sz="2400" dirty="0" smtClean="0"/>
              <a:t>"); </a:t>
            </a:r>
            <a:endParaRPr lang="en-IN" sz="2400" dirty="0"/>
          </a:p>
          <a:p>
            <a:pPr marL="0" indent="0">
              <a:buNone/>
            </a:pPr>
            <a:endParaRPr lang="en-IN" sz="2000" dirty="0"/>
          </a:p>
          <a:p>
            <a:pPr marL="0" indent="0">
              <a:buNone/>
            </a:pPr>
            <a:r>
              <a:rPr lang="en-IN" sz="2000" dirty="0"/>
              <a:t>		</a:t>
            </a:r>
          </a:p>
        </p:txBody>
      </p:sp>
    </p:spTree>
    <p:extLst>
      <p:ext uri="{BB962C8B-B14F-4D97-AF65-F5344CB8AC3E}">
        <p14:creationId xmlns:p14="http://schemas.microsoft.com/office/powerpoint/2010/main" val="1588069605"/>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620688"/>
            <a:ext cx="8291264" cy="5976664"/>
          </a:xfrm>
        </p:spPr>
        <p:txBody>
          <a:bodyPr>
            <a:noAutofit/>
          </a:bodyPr>
          <a:lstStyle/>
          <a:p>
            <a:pPr marL="0" indent="0">
              <a:buNone/>
            </a:pPr>
            <a:r>
              <a:rPr lang="en-IN" sz="2600" dirty="0"/>
              <a:t>// Displaying the Set </a:t>
            </a:r>
          </a:p>
          <a:p>
            <a:pPr marL="0" indent="0">
              <a:buNone/>
            </a:pPr>
            <a:r>
              <a:rPr lang="en-IN" sz="2600" dirty="0"/>
              <a:t>		</a:t>
            </a:r>
            <a:r>
              <a:rPr lang="en-IN" sz="2600" dirty="0" err="1"/>
              <a:t>System.out.println</a:t>
            </a:r>
            <a:r>
              <a:rPr lang="en-IN" sz="2600" dirty="0"/>
              <a:t>("Set: " + set); </a:t>
            </a:r>
          </a:p>
          <a:p>
            <a:pPr marL="0" indent="0">
              <a:buNone/>
            </a:pPr>
            <a:endParaRPr lang="en-IN" sz="2600" dirty="0"/>
          </a:p>
          <a:p>
            <a:pPr marL="0" indent="0">
              <a:buNone/>
            </a:pPr>
            <a:r>
              <a:rPr lang="en-IN" sz="2600" dirty="0"/>
              <a:t>		// Creating an iterator </a:t>
            </a:r>
          </a:p>
          <a:p>
            <a:pPr marL="0" indent="0">
              <a:buNone/>
            </a:pPr>
            <a:r>
              <a:rPr lang="en-IN" sz="2600" dirty="0"/>
              <a:t>		Iterator value = </a:t>
            </a:r>
            <a:r>
              <a:rPr lang="en-IN" sz="2600" dirty="0" err="1"/>
              <a:t>set.iterator</a:t>
            </a:r>
            <a:r>
              <a:rPr lang="en-IN" sz="2600" dirty="0"/>
              <a:t>(); </a:t>
            </a:r>
          </a:p>
          <a:p>
            <a:pPr marL="0" indent="0">
              <a:buNone/>
            </a:pPr>
            <a:endParaRPr lang="en-IN" sz="2600" dirty="0"/>
          </a:p>
          <a:p>
            <a:pPr marL="0" indent="0">
              <a:buNone/>
            </a:pPr>
            <a:r>
              <a:rPr lang="en-IN" sz="2600" dirty="0"/>
              <a:t>		// Displaying the values after iterating through the iterator </a:t>
            </a:r>
          </a:p>
          <a:p>
            <a:pPr marL="0" indent="0">
              <a:buNone/>
            </a:pPr>
            <a:r>
              <a:rPr lang="en-IN" sz="2600" dirty="0"/>
              <a:t>		</a:t>
            </a:r>
            <a:r>
              <a:rPr lang="en-IN" sz="2600" dirty="0" err="1"/>
              <a:t>System.out.println</a:t>
            </a:r>
            <a:r>
              <a:rPr lang="en-IN" sz="2600" dirty="0"/>
              <a:t>("The iterator values are: "); </a:t>
            </a:r>
          </a:p>
          <a:p>
            <a:pPr marL="0" indent="0">
              <a:buNone/>
            </a:pPr>
            <a:r>
              <a:rPr lang="en-IN" sz="2600" dirty="0"/>
              <a:t>		while (</a:t>
            </a:r>
            <a:r>
              <a:rPr lang="en-IN" sz="2600" dirty="0" err="1"/>
              <a:t>value.hasNext</a:t>
            </a:r>
            <a:r>
              <a:rPr lang="en-IN" sz="2600" dirty="0"/>
              <a:t>()) { </a:t>
            </a:r>
          </a:p>
          <a:p>
            <a:pPr marL="0" indent="0">
              <a:buNone/>
            </a:pPr>
            <a:r>
              <a:rPr lang="en-IN" sz="2600" dirty="0"/>
              <a:t>			</a:t>
            </a:r>
            <a:r>
              <a:rPr lang="en-IN" sz="2600" dirty="0" err="1"/>
              <a:t>System.out.println</a:t>
            </a:r>
            <a:r>
              <a:rPr lang="en-IN" sz="2600" dirty="0"/>
              <a:t>(</a:t>
            </a:r>
            <a:r>
              <a:rPr lang="en-IN" sz="2600" dirty="0" err="1"/>
              <a:t>value.next</a:t>
            </a:r>
            <a:r>
              <a:rPr lang="en-IN" sz="2600" dirty="0"/>
              <a:t>()); </a:t>
            </a:r>
          </a:p>
          <a:p>
            <a:pPr marL="0" indent="0">
              <a:buNone/>
            </a:pPr>
            <a:r>
              <a:rPr lang="en-IN" sz="2600" dirty="0"/>
              <a:t>		} </a:t>
            </a:r>
          </a:p>
          <a:p>
            <a:pPr marL="0" indent="0">
              <a:buNone/>
            </a:pPr>
            <a:r>
              <a:rPr lang="en-IN" sz="2600" dirty="0"/>
              <a:t>	} </a:t>
            </a:r>
            <a:r>
              <a:rPr lang="en-IN" sz="2600" dirty="0" smtClean="0"/>
              <a:t>		} </a:t>
            </a:r>
            <a:endParaRPr lang="en-IN" sz="2600" dirty="0"/>
          </a:p>
          <a:p>
            <a:endParaRPr lang="en-IN" sz="2600" dirty="0"/>
          </a:p>
        </p:txBody>
      </p:sp>
    </p:spTree>
    <p:extLst>
      <p:ext uri="{BB962C8B-B14F-4D97-AF65-F5344CB8AC3E}">
        <p14:creationId xmlns:p14="http://schemas.microsoft.com/office/powerpoint/2010/main" val="3608606101"/>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925"/>
            <a:ext cx="8229600" cy="682771"/>
          </a:xfrm>
        </p:spPr>
        <p:txBody>
          <a:bodyPr>
            <a:normAutofit fontScale="90000"/>
          </a:bodyPr>
          <a:lstStyle/>
          <a:p>
            <a:r>
              <a:rPr lang="en-IN" b="1" dirty="0" err="1" smtClean="0"/>
              <a:t>Hashset</a:t>
            </a:r>
            <a:endParaRPr lang="en-IN" b="1" dirty="0"/>
          </a:p>
        </p:txBody>
      </p:sp>
      <p:sp>
        <p:nvSpPr>
          <p:cNvPr id="3" name="Content Placeholder 2"/>
          <p:cNvSpPr>
            <a:spLocks noGrp="1"/>
          </p:cNvSpPr>
          <p:nvPr>
            <p:ph idx="1"/>
          </p:nvPr>
        </p:nvSpPr>
        <p:spPr>
          <a:xfrm>
            <a:off x="323528" y="908720"/>
            <a:ext cx="8496944" cy="5616624"/>
          </a:xfrm>
        </p:spPr>
        <p:txBody>
          <a:bodyPr/>
          <a:lstStyle/>
          <a:p>
            <a:r>
              <a:rPr lang="en-US" dirty="0"/>
              <a:t>The </a:t>
            </a:r>
            <a:r>
              <a:rPr lang="en-US" dirty="0" err="1"/>
              <a:t>HashSet</a:t>
            </a:r>
            <a:r>
              <a:rPr lang="en-US" dirty="0"/>
              <a:t> class of the Java Collections framework provides the functionalities of the hash table data structure</a:t>
            </a:r>
            <a:r>
              <a:rPr lang="en-US" dirty="0" smtClean="0"/>
              <a:t>.</a:t>
            </a:r>
          </a:p>
          <a:p>
            <a:r>
              <a:rPr lang="en-US" dirty="0"/>
              <a:t>It implements the </a:t>
            </a:r>
            <a:r>
              <a:rPr lang="en-US" dirty="0">
                <a:hlinkClick r:id="rId2" tooltip="Java Set Interface"/>
              </a:rPr>
              <a:t>Set interface</a:t>
            </a:r>
            <a:r>
              <a:rPr lang="en-US" dirty="0" smtClean="0"/>
              <a:t>.</a:t>
            </a:r>
          </a:p>
          <a:p>
            <a:pPr marL="0" indent="0">
              <a:buNone/>
            </a:pPr>
            <a:endParaRPr lang="en-IN"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63888" y="3356992"/>
            <a:ext cx="2798812" cy="31615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12436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43408"/>
            <a:ext cx="8229600" cy="980728"/>
          </a:xfrm>
        </p:spPr>
        <p:txBody>
          <a:bodyPr/>
          <a:lstStyle/>
          <a:p>
            <a:r>
              <a:rPr lang="en-US" b="1" dirty="0" smtClean="0">
                <a:solidFill>
                  <a:srgbClr val="00B050"/>
                </a:solidFill>
              </a:rPr>
              <a:t>Multitasking </a:t>
            </a:r>
            <a:endParaRPr lang="en-IN" b="1" dirty="0">
              <a:solidFill>
                <a:srgbClr val="00B050"/>
              </a:solidFill>
            </a:endParaRPr>
          </a:p>
        </p:txBody>
      </p:sp>
      <p:sp>
        <p:nvSpPr>
          <p:cNvPr id="3" name="Content Placeholder 2"/>
          <p:cNvSpPr>
            <a:spLocks noGrp="1"/>
          </p:cNvSpPr>
          <p:nvPr>
            <p:ph idx="1"/>
          </p:nvPr>
        </p:nvSpPr>
        <p:spPr>
          <a:xfrm>
            <a:off x="251520" y="908720"/>
            <a:ext cx="8712968" cy="5616624"/>
          </a:xfrm>
        </p:spPr>
        <p:txBody>
          <a:bodyPr>
            <a:normAutofit fontScale="92500" lnSpcReduction="10000"/>
          </a:bodyPr>
          <a:lstStyle/>
          <a:p>
            <a:r>
              <a:rPr lang="en-US" dirty="0" smtClean="0"/>
              <a:t>Multitasking is a process of executing multiple tasks simultaneously. We use multitasking to utilize the CPU. </a:t>
            </a:r>
          </a:p>
          <a:p>
            <a:r>
              <a:rPr lang="en-US" dirty="0" smtClean="0"/>
              <a:t>Multitasking can be achieved in two ways: </a:t>
            </a:r>
          </a:p>
          <a:p>
            <a:pPr marL="0" indent="0">
              <a:buNone/>
            </a:pPr>
            <a:r>
              <a:rPr lang="en-US" dirty="0" smtClean="0"/>
              <a:t>o Process-based Multitasking (Multiprocessing) </a:t>
            </a:r>
          </a:p>
          <a:p>
            <a:pPr marL="0" indent="0">
              <a:buNone/>
            </a:pPr>
            <a:r>
              <a:rPr lang="en-US" dirty="0" smtClean="0"/>
              <a:t>o Thread-based Multitasking (Multithreading) </a:t>
            </a:r>
          </a:p>
          <a:p>
            <a:pPr marL="0" indent="0">
              <a:buNone/>
            </a:pPr>
            <a:endParaRPr lang="en-US" dirty="0" smtClean="0"/>
          </a:p>
          <a:p>
            <a:pPr marL="514350" indent="-514350">
              <a:buAutoNum type="arabicParenR"/>
            </a:pPr>
            <a:r>
              <a:rPr lang="en-US" dirty="0" smtClean="0">
                <a:solidFill>
                  <a:srgbClr val="FF0000"/>
                </a:solidFill>
              </a:rPr>
              <a:t>Process-based Multitasking (Multiprocessing) </a:t>
            </a:r>
          </a:p>
          <a:p>
            <a:pPr marL="0" indent="0">
              <a:buNone/>
            </a:pPr>
            <a:r>
              <a:rPr lang="en-US" dirty="0" smtClean="0"/>
              <a:t>o Each process has an address in memory. In other words, each process allocates a separate memory area. </a:t>
            </a:r>
          </a:p>
          <a:p>
            <a:pPr marL="0" indent="0">
              <a:buNone/>
            </a:pPr>
            <a:r>
              <a:rPr lang="en-US" dirty="0" smtClean="0"/>
              <a:t>o A process is heavyweight. </a:t>
            </a:r>
          </a:p>
          <a:p>
            <a:pPr marL="0" indent="0">
              <a:buNone/>
            </a:pPr>
            <a:endParaRPr lang="en-US" dirty="0" smtClean="0"/>
          </a:p>
        </p:txBody>
      </p:sp>
    </p:spTree>
    <p:extLst>
      <p:ext uri="{BB962C8B-B14F-4D97-AF65-F5344CB8AC3E}">
        <p14:creationId xmlns:p14="http://schemas.microsoft.com/office/powerpoint/2010/main" val="2844003411"/>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925"/>
            <a:ext cx="8229600" cy="826787"/>
          </a:xfrm>
        </p:spPr>
        <p:txBody>
          <a:bodyPr>
            <a:normAutofit/>
          </a:bodyPr>
          <a:lstStyle/>
          <a:p>
            <a:r>
              <a:rPr lang="en-IN" b="1" dirty="0"/>
              <a:t>Creating a </a:t>
            </a:r>
            <a:r>
              <a:rPr lang="en-IN" b="1" dirty="0" err="1" smtClean="0"/>
              <a:t>HashSet</a:t>
            </a:r>
            <a:endParaRPr lang="en-IN" dirty="0"/>
          </a:p>
        </p:txBody>
      </p:sp>
      <p:sp>
        <p:nvSpPr>
          <p:cNvPr id="3" name="Content Placeholder 2"/>
          <p:cNvSpPr>
            <a:spLocks noGrp="1"/>
          </p:cNvSpPr>
          <p:nvPr>
            <p:ph idx="1"/>
          </p:nvPr>
        </p:nvSpPr>
        <p:spPr>
          <a:xfrm>
            <a:off x="251520" y="1196752"/>
            <a:ext cx="8496944" cy="5256584"/>
          </a:xfrm>
        </p:spPr>
        <p:txBody>
          <a:bodyPr/>
          <a:lstStyle/>
          <a:p>
            <a:r>
              <a:rPr lang="en-US" dirty="0"/>
              <a:t>In order to create a hash set, we must import the </a:t>
            </a:r>
            <a:r>
              <a:rPr lang="en-US" dirty="0" err="1"/>
              <a:t>java.util.HashSet</a:t>
            </a:r>
            <a:r>
              <a:rPr lang="en-US" dirty="0"/>
              <a:t> package first.</a:t>
            </a:r>
          </a:p>
          <a:p>
            <a:r>
              <a:rPr lang="en-US" dirty="0"/>
              <a:t>Once we import the package, here is how we can create hash sets in Java.</a:t>
            </a:r>
          </a:p>
          <a:p>
            <a:r>
              <a:rPr lang="en-US" dirty="0"/>
              <a:t>// </a:t>
            </a:r>
            <a:r>
              <a:rPr lang="en-US" dirty="0" err="1"/>
              <a:t>HashSet</a:t>
            </a:r>
            <a:r>
              <a:rPr lang="en-US" dirty="0"/>
              <a:t> with 8 capacity and 0.75 load factor </a:t>
            </a:r>
            <a:r>
              <a:rPr lang="en-US" dirty="0" err="1"/>
              <a:t>HashSet</a:t>
            </a:r>
            <a:r>
              <a:rPr lang="en-US" dirty="0"/>
              <a:t>&lt;Integer&gt; numbers = new </a:t>
            </a:r>
            <a:r>
              <a:rPr lang="en-US" dirty="0" err="1"/>
              <a:t>HashSet</a:t>
            </a:r>
            <a:r>
              <a:rPr lang="en-US" dirty="0"/>
              <a:t>&lt;&gt;(8, 0.75</a:t>
            </a:r>
            <a:r>
              <a:rPr lang="en-US" dirty="0" smtClean="0"/>
              <a:t>);</a:t>
            </a:r>
          </a:p>
          <a:p>
            <a:r>
              <a:rPr lang="en-US" dirty="0"/>
              <a:t>Here, the first parameter is </a:t>
            </a:r>
            <a:r>
              <a:rPr lang="en-US" b="1" dirty="0"/>
              <a:t>capacity</a:t>
            </a:r>
            <a:r>
              <a:rPr lang="en-US" dirty="0"/>
              <a:t>, and the second parameter is </a:t>
            </a:r>
            <a:r>
              <a:rPr lang="en-US" b="1" dirty="0" err="1"/>
              <a:t>loadFactor</a:t>
            </a:r>
            <a:r>
              <a:rPr lang="en-US" dirty="0"/>
              <a:t>.</a:t>
            </a:r>
            <a:endParaRPr lang="en-IN" dirty="0"/>
          </a:p>
        </p:txBody>
      </p:sp>
    </p:spTree>
    <p:extLst>
      <p:ext uri="{BB962C8B-B14F-4D97-AF65-F5344CB8AC3E}">
        <p14:creationId xmlns:p14="http://schemas.microsoft.com/office/powerpoint/2010/main" val="418115351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88640"/>
            <a:ext cx="8352928" cy="6480720"/>
          </a:xfrm>
        </p:spPr>
        <p:txBody>
          <a:bodyPr>
            <a:normAutofit lnSpcReduction="10000"/>
          </a:bodyPr>
          <a:lstStyle/>
          <a:p>
            <a:r>
              <a:rPr lang="en-US" b="1" dirty="0"/>
              <a:t>capacity</a:t>
            </a:r>
            <a:r>
              <a:rPr lang="en-US" dirty="0"/>
              <a:t> - The capacity of this hash set is 8. Meaning, it can store 8 elements.</a:t>
            </a:r>
          </a:p>
          <a:p>
            <a:r>
              <a:rPr lang="en-US" b="1" dirty="0" err="1"/>
              <a:t>loadFactor</a:t>
            </a:r>
            <a:r>
              <a:rPr lang="en-US" dirty="0"/>
              <a:t> - The load factor of this hash set is 0.6. This means, whenever our hash set is filled by 60%, the elements are moved to a new hash table of double the size of the original hash table.</a:t>
            </a:r>
          </a:p>
          <a:p>
            <a:r>
              <a:rPr lang="en-US" dirty="0"/>
              <a:t>// </a:t>
            </a:r>
            <a:r>
              <a:rPr lang="en-US" dirty="0" err="1"/>
              <a:t>HashSet</a:t>
            </a:r>
            <a:r>
              <a:rPr lang="en-US" dirty="0"/>
              <a:t> with default capacity and load factor </a:t>
            </a:r>
            <a:r>
              <a:rPr lang="en-US" dirty="0" err="1"/>
              <a:t>HashSet</a:t>
            </a:r>
            <a:r>
              <a:rPr lang="en-US" dirty="0"/>
              <a:t>&lt;Integer&gt; numbers1 = new </a:t>
            </a:r>
            <a:r>
              <a:rPr lang="en-US" dirty="0" err="1"/>
              <a:t>HashSet</a:t>
            </a:r>
            <a:r>
              <a:rPr lang="en-US" dirty="0" smtClean="0"/>
              <a:t>&lt;&gt;();</a:t>
            </a:r>
          </a:p>
          <a:p>
            <a:r>
              <a:rPr lang="en-US" dirty="0"/>
              <a:t>By default,</a:t>
            </a:r>
          </a:p>
          <a:p>
            <a:r>
              <a:rPr lang="en-US" dirty="0"/>
              <a:t>the capacity of the hash set will be 16</a:t>
            </a:r>
          </a:p>
          <a:p>
            <a:r>
              <a:rPr lang="en-US" dirty="0"/>
              <a:t>the load factor will be 0.75</a:t>
            </a:r>
          </a:p>
          <a:p>
            <a:endParaRPr lang="en-IN" dirty="0"/>
          </a:p>
        </p:txBody>
      </p:sp>
    </p:spTree>
    <p:extLst>
      <p:ext uri="{BB962C8B-B14F-4D97-AF65-F5344CB8AC3E}">
        <p14:creationId xmlns:p14="http://schemas.microsoft.com/office/powerpoint/2010/main" val="340442864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9925"/>
            <a:ext cx="8229600" cy="826787"/>
          </a:xfrm>
        </p:spPr>
        <p:txBody>
          <a:bodyPr>
            <a:normAutofit/>
          </a:bodyPr>
          <a:lstStyle/>
          <a:p>
            <a:r>
              <a:rPr lang="en-IN" b="1" dirty="0"/>
              <a:t>Methods of </a:t>
            </a:r>
            <a:r>
              <a:rPr lang="en-IN" b="1" dirty="0" err="1" smtClean="0"/>
              <a:t>HashSet</a:t>
            </a:r>
            <a:endParaRPr lang="en-IN" dirty="0"/>
          </a:p>
        </p:txBody>
      </p:sp>
      <p:sp>
        <p:nvSpPr>
          <p:cNvPr id="3" name="Content Placeholder 2"/>
          <p:cNvSpPr>
            <a:spLocks noGrp="1"/>
          </p:cNvSpPr>
          <p:nvPr>
            <p:ph idx="1"/>
          </p:nvPr>
        </p:nvSpPr>
        <p:spPr>
          <a:xfrm>
            <a:off x="323528" y="980728"/>
            <a:ext cx="8424936" cy="5472608"/>
          </a:xfrm>
        </p:spPr>
        <p:txBody>
          <a:bodyPr/>
          <a:lstStyle/>
          <a:p>
            <a:r>
              <a:rPr lang="en-US" dirty="0"/>
              <a:t>add() - inserts the specified element to the set</a:t>
            </a:r>
          </a:p>
          <a:p>
            <a:r>
              <a:rPr lang="en-US" dirty="0" err="1"/>
              <a:t>addAll</a:t>
            </a:r>
            <a:r>
              <a:rPr lang="en-US" dirty="0"/>
              <a:t>() - inserts all the elements of the specified collection to the set</a:t>
            </a:r>
          </a:p>
          <a:p>
            <a:r>
              <a:rPr lang="en-US" dirty="0"/>
              <a:t>remove() - removes the specified element from the set</a:t>
            </a:r>
          </a:p>
          <a:p>
            <a:r>
              <a:rPr lang="en-US" dirty="0" err="1"/>
              <a:t>removeAll</a:t>
            </a:r>
            <a:r>
              <a:rPr lang="en-US" dirty="0"/>
              <a:t>() - removes all the elements from the set</a:t>
            </a:r>
          </a:p>
          <a:p>
            <a:r>
              <a:rPr lang="en-IN" dirty="0"/>
              <a:t> iterator() </a:t>
            </a:r>
            <a:r>
              <a:rPr lang="en-IN" dirty="0" smtClean="0"/>
              <a:t>- </a:t>
            </a:r>
            <a:r>
              <a:rPr lang="en-US" dirty="0"/>
              <a:t>To access the elements of a hash set</a:t>
            </a:r>
            <a:endParaRPr lang="en-IN" dirty="0"/>
          </a:p>
        </p:txBody>
      </p:sp>
    </p:spTree>
    <p:extLst>
      <p:ext uri="{BB962C8B-B14F-4D97-AF65-F5344CB8AC3E}">
        <p14:creationId xmlns:p14="http://schemas.microsoft.com/office/powerpoint/2010/main" val="38287607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2940"/>
            <a:ext cx="8229600" cy="885780"/>
          </a:xfrm>
        </p:spPr>
        <p:txBody>
          <a:bodyPr>
            <a:normAutofit/>
          </a:bodyPr>
          <a:lstStyle/>
          <a:p>
            <a:r>
              <a:rPr lang="en-IN" dirty="0" smtClean="0"/>
              <a:t>Example Program</a:t>
            </a:r>
            <a:endParaRPr lang="en-IN" dirty="0"/>
          </a:p>
        </p:txBody>
      </p:sp>
      <p:sp>
        <p:nvSpPr>
          <p:cNvPr id="3" name="Content Placeholder 2"/>
          <p:cNvSpPr>
            <a:spLocks noGrp="1"/>
          </p:cNvSpPr>
          <p:nvPr>
            <p:ph idx="1"/>
          </p:nvPr>
        </p:nvSpPr>
        <p:spPr>
          <a:xfrm>
            <a:off x="539552" y="980728"/>
            <a:ext cx="8280920" cy="5544616"/>
          </a:xfrm>
        </p:spPr>
        <p:txBody>
          <a:bodyPr>
            <a:normAutofit fontScale="92500" lnSpcReduction="20000"/>
          </a:bodyPr>
          <a:lstStyle/>
          <a:p>
            <a:pPr marL="0" indent="0">
              <a:buNone/>
            </a:pPr>
            <a:r>
              <a:rPr lang="en-IN" dirty="0"/>
              <a:t>import </a:t>
            </a:r>
            <a:r>
              <a:rPr lang="en-IN" dirty="0" err="1"/>
              <a:t>java.util.HashSet</a:t>
            </a:r>
            <a:r>
              <a:rPr lang="en-IN" dirty="0"/>
              <a:t>; </a:t>
            </a:r>
            <a:endParaRPr lang="en-IN" dirty="0" smtClean="0"/>
          </a:p>
          <a:p>
            <a:pPr marL="0" indent="0">
              <a:buNone/>
            </a:pPr>
            <a:r>
              <a:rPr lang="en-IN" dirty="0" smtClean="0"/>
              <a:t>class </a:t>
            </a:r>
            <a:r>
              <a:rPr lang="en-IN" dirty="0"/>
              <a:t>Main { public static void main(String[] </a:t>
            </a:r>
            <a:r>
              <a:rPr lang="en-IN" dirty="0" err="1"/>
              <a:t>args</a:t>
            </a:r>
            <a:r>
              <a:rPr lang="en-IN" dirty="0"/>
              <a:t>) { </a:t>
            </a:r>
            <a:r>
              <a:rPr lang="en-IN" dirty="0" err="1"/>
              <a:t>HashSet</a:t>
            </a:r>
            <a:r>
              <a:rPr lang="en-IN" dirty="0"/>
              <a:t>&lt;Integer&gt; </a:t>
            </a:r>
            <a:r>
              <a:rPr lang="en-IN" dirty="0" err="1"/>
              <a:t>evenNumber</a:t>
            </a:r>
            <a:r>
              <a:rPr lang="en-IN" dirty="0"/>
              <a:t> = new </a:t>
            </a:r>
            <a:r>
              <a:rPr lang="en-IN" dirty="0" err="1"/>
              <a:t>HashSet</a:t>
            </a:r>
            <a:r>
              <a:rPr lang="en-IN" dirty="0"/>
              <a:t>&lt;&gt;(); // Using add() method </a:t>
            </a:r>
            <a:r>
              <a:rPr lang="en-IN" dirty="0" err="1"/>
              <a:t>evenNumber.add</a:t>
            </a:r>
            <a:r>
              <a:rPr lang="en-IN" dirty="0"/>
              <a:t>(2); </a:t>
            </a:r>
            <a:r>
              <a:rPr lang="en-IN" dirty="0" err="1"/>
              <a:t>evenNumber.add</a:t>
            </a:r>
            <a:r>
              <a:rPr lang="en-IN" dirty="0"/>
              <a:t>(4); </a:t>
            </a:r>
            <a:endParaRPr lang="en-IN" dirty="0" smtClean="0"/>
          </a:p>
          <a:p>
            <a:pPr marL="0" indent="0">
              <a:buNone/>
            </a:pPr>
            <a:r>
              <a:rPr lang="en-IN" dirty="0" err="1" smtClean="0"/>
              <a:t>evenNumber.add</a:t>
            </a:r>
            <a:r>
              <a:rPr lang="en-IN" dirty="0" smtClean="0"/>
              <a:t>(6</a:t>
            </a:r>
            <a:r>
              <a:rPr lang="en-IN" dirty="0"/>
              <a:t>); </a:t>
            </a:r>
            <a:endParaRPr lang="en-IN" dirty="0" smtClean="0"/>
          </a:p>
          <a:p>
            <a:pPr marL="0" indent="0">
              <a:buNone/>
            </a:pPr>
            <a:r>
              <a:rPr lang="en-IN" dirty="0" err="1" smtClean="0"/>
              <a:t>System.out.println</a:t>
            </a:r>
            <a:r>
              <a:rPr lang="en-IN" dirty="0"/>
              <a:t>("</a:t>
            </a:r>
            <a:r>
              <a:rPr lang="en-IN" dirty="0" err="1"/>
              <a:t>HashSet</a:t>
            </a:r>
            <a:r>
              <a:rPr lang="en-IN" dirty="0"/>
              <a:t>: " + </a:t>
            </a:r>
            <a:r>
              <a:rPr lang="en-IN" dirty="0" err="1"/>
              <a:t>evenNumber</a:t>
            </a:r>
            <a:r>
              <a:rPr lang="en-IN" dirty="0"/>
              <a:t>); </a:t>
            </a:r>
            <a:r>
              <a:rPr lang="en-IN" dirty="0" err="1"/>
              <a:t>HashSet</a:t>
            </a:r>
            <a:r>
              <a:rPr lang="en-IN" dirty="0"/>
              <a:t>&lt;Integer&gt; numbers = new </a:t>
            </a:r>
            <a:r>
              <a:rPr lang="en-IN" dirty="0" err="1"/>
              <a:t>HashSet</a:t>
            </a:r>
            <a:r>
              <a:rPr lang="en-IN" dirty="0"/>
              <a:t>&lt;&gt;(); </a:t>
            </a:r>
            <a:endParaRPr lang="en-IN" dirty="0" smtClean="0"/>
          </a:p>
          <a:p>
            <a:pPr marL="0" indent="0">
              <a:buNone/>
            </a:pPr>
            <a:r>
              <a:rPr lang="en-IN" dirty="0" smtClean="0"/>
              <a:t>// </a:t>
            </a:r>
            <a:r>
              <a:rPr lang="en-IN" dirty="0"/>
              <a:t>Using </a:t>
            </a:r>
            <a:r>
              <a:rPr lang="en-IN" dirty="0" err="1"/>
              <a:t>addAll</a:t>
            </a:r>
            <a:r>
              <a:rPr lang="en-IN" dirty="0"/>
              <a:t>() method </a:t>
            </a:r>
            <a:r>
              <a:rPr lang="en-IN" dirty="0" err="1"/>
              <a:t>numbers.addAll</a:t>
            </a:r>
            <a:r>
              <a:rPr lang="en-IN" dirty="0"/>
              <a:t>(</a:t>
            </a:r>
            <a:r>
              <a:rPr lang="en-IN" dirty="0" err="1"/>
              <a:t>evenNumber</a:t>
            </a:r>
            <a:r>
              <a:rPr lang="en-IN" dirty="0"/>
              <a:t>); </a:t>
            </a:r>
            <a:endParaRPr lang="en-IN" dirty="0" smtClean="0"/>
          </a:p>
          <a:p>
            <a:pPr marL="0" indent="0">
              <a:buNone/>
            </a:pPr>
            <a:r>
              <a:rPr lang="en-IN" dirty="0" err="1" smtClean="0"/>
              <a:t>numbers.add</a:t>
            </a:r>
            <a:r>
              <a:rPr lang="en-IN" dirty="0" smtClean="0"/>
              <a:t>(5</a:t>
            </a:r>
            <a:r>
              <a:rPr lang="en-IN" dirty="0"/>
              <a:t>); </a:t>
            </a:r>
            <a:endParaRPr lang="en-IN" dirty="0" smtClean="0"/>
          </a:p>
          <a:p>
            <a:pPr marL="0" indent="0">
              <a:buNone/>
            </a:pPr>
            <a:r>
              <a:rPr lang="en-IN" dirty="0" err="1" smtClean="0"/>
              <a:t>System.out.println</a:t>
            </a:r>
            <a:r>
              <a:rPr lang="en-IN" dirty="0"/>
              <a:t>("New </a:t>
            </a:r>
            <a:r>
              <a:rPr lang="en-IN" dirty="0" err="1"/>
              <a:t>HashSet</a:t>
            </a:r>
            <a:r>
              <a:rPr lang="en-IN" dirty="0"/>
              <a:t>: " + numbers); </a:t>
            </a:r>
            <a:endParaRPr lang="en-IN" dirty="0" smtClean="0"/>
          </a:p>
          <a:p>
            <a:pPr marL="0" indent="0">
              <a:buNone/>
            </a:pPr>
            <a:r>
              <a:rPr lang="en-IN" dirty="0" smtClean="0"/>
              <a:t>} 		}</a:t>
            </a:r>
            <a:endParaRPr lang="en-IN" dirty="0"/>
          </a:p>
        </p:txBody>
      </p:sp>
    </p:spTree>
    <p:extLst>
      <p:ext uri="{BB962C8B-B14F-4D97-AF65-F5344CB8AC3E}">
        <p14:creationId xmlns:p14="http://schemas.microsoft.com/office/powerpoint/2010/main" val="91521206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778098"/>
          </a:xfrm>
        </p:spPr>
        <p:txBody>
          <a:bodyPr>
            <a:normAutofit/>
          </a:bodyPr>
          <a:lstStyle/>
          <a:p>
            <a:r>
              <a:rPr lang="en-IN" b="1" dirty="0"/>
              <a:t>Access </a:t>
            </a:r>
            <a:r>
              <a:rPr lang="en-IN" b="1" dirty="0" err="1"/>
              <a:t>HashSet</a:t>
            </a:r>
            <a:r>
              <a:rPr lang="en-IN" b="1" dirty="0"/>
              <a:t> </a:t>
            </a:r>
            <a:r>
              <a:rPr lang="en-IN" b="1" dirty="0" smtClean="0"/>
              <a:t>Elements</a:t>
            </a:r>
            <a:endParaRPr lang="en-IN" dirty="0"/>
          </a:p>
        </p:txBody>
      </p:sp>
      <p:sp>
        <p:nvSpPr>
          <p:cNvPr id="3" name="Content Placeholder 2"/>
          <p:cNvSpPr>
            <a:spLocks noGrp="1"/>
          </p:cNvSpPr>
          <p:nvPr>
            <p:ph idx="1"/>
          </p:nvPr>
        </p:nvSpPr>
        <p:spPr>
          <a:xfrm>
            <a:off x="467544" y="692696"/>
            <a:ext cx="8352928" cy="5976664"/>
          </a:xfrm>
        </p:spPr>
        <p:txBody>
          <a:bodyPr>
            <a:noAutofit/>
          </a:bodyPr>
          <a:lstStyle/>
          <a:p>
            <a:pPr marL="0" indent="0">
              <a:buNone/>
            </a:pPr>
            <a:r>
              <a:rPr lang="en-IN" sz="2400" dirty="0"/>
              <a:t>import </a:t>
            </a:r>
            <a:r>
              <a:rPr lang="en-IN" sz="2400" dirty="0" err="1"/>
              <a:t>java.util.HashSet</a:t>
            </a:r>
            <a:r>
              <a:rPr lang="en-IN" sz="2400" dirty="0"/>
              <a:t>; </a:t>
            </a:r>
            <a:endParaRPr lang="en-IN" sz="2400" dirty="0" smtClean="0"/>
          </a:p>
          <a:p>
            <a:pPr marL="0" indent="0">
              <a:buNone/>
            </a:pPr>
            <a:r>
              <a:rPr lang="en-IN" sz="2400" dirty="0" smtClean="0"/>
              <a:t>import </a:t>
            </a:r>
            <a:r>
              <a:rPr lang="en-IN" sz="2400" dirty="0" err="1"/>
              <a:t>java.util.Iterator</a:t>
            </a:r>
            <a:r>
              <a:rPr lang="en-IN" sz="2400" dirty="0"/>
              <a:t>; </a:t>
            </a:r>
            <a:endParaRPr lang="en-IN" sz="2400" dirty="0" smtClean="0"/>
          </a:p>
          <a:p>
            <a:pPr marL="0" indent="0">
              <a:buNone/>
            </a:pPr>
            <a:r>
              <a:rPr lang="en-IN" sz="2400" dirty="0" smtClean="0"/>
              <a:t>class </a:t>
            </a:r>
            <a:r>
              <a:rPr lang="en-IN" sz="2400" dirty="0"/>
              <a:t>Main { public static void main(String[] </a:t>
            </a:r>
            <a:r>
              <a:rPr lang="en-IN" sz="2400" dirty="0" err="1"/>
              <a:t>args</a:t>
            </a:r>
            <a:r>
              <a:rPr lang="en-IN" sz="2400" dirty="0"/>
              <a:t>) { </a:t>
            </a:r>
            <a:endParaRPr lang="en-IN" sz="2400" dirty="0" smtClean="0"/>
          </a:p>
          <a:p>
            <a:pPr marL="0" indent="0">
              <a:buNone/>
            </a:pPr>
            <a:r>
              <a:rPr lang="en-IN" sz="2400" dirty="0" err="1" smtClean="0"/>
              <a:t>HashSet</a:t>
            </a:r>
            <a:r>
              <a:rPr lang="en-IN" sz="2400" dirty="0" smtClean="0"/>
              <a:t>&lt;Integer</a:t>
            </a:r>
            <a:r>
              <a:rPr lang="en-IN" sz="2400" dirty="0"/>
              <a:t>&gt; numbers = new </a:t>
            </a:r>
            <a:r>
              <a:rPr lang="en-IN" sz="2400" dirty="0" err="1"/>
              <a:t>HashSet</a:t>
            </a:r>
            <a:r>
              <a:rPr lang="en-IN" sz="2400" dirty="0"/>
              <a:t>&lt;&gt;(); </a:t>
            </a:r>
            <a:r>
              <a:rPr lang="en-IN" sz="2400" dirty="0" err="1"/>
              <a:t>numbers.add</a:t>
            </a:r>
            <a:r>
              <a:rPr lang="en-IN" sz="2400" dirty="0"/>
              <a:t>(2); </a:t>
            </a:r>
            <a:endParaRPr lang="en-IN" sz="2400" dirty="0" smtClean="0"/>
          </a:p>
          <a:p>
            <a:pPr marL="0" indent="0">
              <a:buNone/>
            </a:pPr>
            <a:r>
              <a:rPr lang="en-IN" sz="2400" dirty="0" err="1" smtClean="0"/>
              <a:t>numbers.add</a:t>
            </a:r>
            <a:r>
              <a:rPr lang="en-IN" sz="2400" dirty="0" smtClean="0"/>
              <a:t>(5</a:t>
            </a:r>
            <a:r>
              <a:rPr lang="en-IN" sz="2400" dirty="0"/>
              <a:t>); </a:t>
            </a:r>
            <a:endParaRPr lang="en-IN" sz="2400" dirty="0" smtClean="0"/>
          </a:p>
          <a:p>
            <a:pPr marL="0" indent="0">
              <a:buNone/>
            </a:pPr>
            <a:r>
              <a:rPr lang="en-IN" sz="2400" dirty="0" err="1" smtClean="0"/>
              <a:t>numbers.add</a:t>
            </a:r>
            <a:r>
              <a:rPr lang="en-IN" sz="2400" dirty="0" smtClean="0"/>
              <a:t>(6</a:t>
            </a:r>
            <a:r>
              <a:rPr lang="en-IN" sz="2400" dirty="0"/>
              <a:t>); </a:t>
            </a:r>
            <a:endParaRPr lang="en-IN" sz="2400" dirty="0" smtClean="0"/>
          </a:p>
          <a:p>
            <a:pPr marL="0" indent="0">
              <a:buNone/>
            </a:pPr>
            <a:r>
              <a:rPr lang="en-IN" sz="2400" dirty="0" err="1" smtClean="0"/>
              <a:t>System.out.println</a:t>
            </a:r>
            <a:r>
              <a:rPr lang="en-IN" sz="2400" dirty="0"/>
              <a:t>("</a:t>
            </a:r>
            <a:r>
              <a:rPr lang="en-IN" sz="2400" dirty="0" err="1"/>
              <a:t>HashSet</a:t>
            </a:r>
            <a:r>
              <a:rPr lang="en-IN" sz="2400" dirty="0"/>
              <a:t>: " + numbers); </a:t>
            </a:r>
            <a:endParaRPr lang="en-IN" sz="2400" dirty="0" smtClean="0"/>
          </a:p>
          <a:p>
            <a:pPr marL="0" indent="0">
              <a:buNone/>
            </a:pPr>
            <a:r>
              <a:rPr lang="en-IN" sz="2400" dirty="0" smtClean="0"/>
              <a:t>// </a:t>
            </a:r>
            <a:r>
              <a:rPr lang="en-IN" sz="2400" dirty="0"/>
              <a:t>Calling iterator() method </a:t>
            </a:r>
            <a:endParaRPr lang="en-IN" sz="2400" dirty="0" smtClean="0"/>
          </a:p>
          <a:p>
            <a:pPr marL="0" indent="0">
              <a:buNone/>
            </a:pPr>
            <a:r>
              <a:rPr lang="en-IN" sz="2400" dirty="0" smtClean="0"/>
              <a:t>Iterator&lt;Integer</a:t>
            </a:r>
            <a:r>
              <a:rPr lang="en-IN" sz="2400" dirty="0"/>
              <a:t>&gt; iterate = </a:t>
            </a:r>
            <a:r>
              <a:rPr lang="en-IN" sz="2400" dirty="0" err="1"/>
              <a:t>numbers.iterator</a:t>
            </a:r>
            <a:r>
              <a:rPr lang="en-IN" sz="2400" dirty="0"/>
              <a:t>(); </a:t>
            </a:r>
            <a:r>
              <a:rPr lang="en-IN" sz="2400" dirty="0" err="1"/>
              <a:t>System.out.print</a:t>
            </a:r>
            <a:r>
              <a:rPr lang="en-IN" sz="2400" dirty="0"/>
              <a:t>("</a:t>
            </a:r>
            <a:r>
              <a:rPr lang="en-IN" sz="2400" dirty="0" err="1"/>
              <a:t>HashSet</a:t>
            </a:r>
            <a:r>
              <a:rPr lang="en-IN" sz="2400" dirty="0"/>
              <a:t> using Iterator: </a:t>
            </a:r>
            <a:r>
              <a:rPr lang="en-IN" sz="2400" dirty="0" smtClean="0"/>
              <a:t>");</a:t>
            </a:r>
          </a:p>
          <a:p>
            <a:pPr marL="0" indent="0">
              <a:buNone/>
            </a:pPr>
            <a:r>
              <a:rPr lang="en-IN" sz="2400" dirty="0" smtClean="0"/>
              <a:t> </a:t>
            </a:r>
            <a:r>
              <a:rPr lang="en-IN" sz="2400" dirty="0"/>
              <a:t>// Accessing elements </a:t>
            </a:r>
            <a:endParaRPr lang="en-IN" sz="2400" dirty="0" smtClean="0"/>
          </a:p>
          <a:p>
            <a:pPr marL="0" indent="0">
              <a:buNone/>
            </a:pPr>
            <a:r>
              <a:rPr lang="en-IN" sz="2400" dirty="0" smtClean="0"/>
              <a:t>while(</a:t>
            </a:r>
            <a:r>
              <a:rPr lang="en-IN" sz="2400" dirty="0" err="1" smtClean="0"/>
              <a:t>iterate.hasNext</a:t>
            </a:r>
            <a:r>
              <a:rPr lang="en-IN" sz="2400" dirty="0"/>
              <a:t>()) </a:t>
            </a:r>
            <a:endParaRPr lang="en-IN" sz="2400" dirty="0" smtClean="0"/>
          </a:p>
          <a:p>
            <a:pPr marL="0" indent="0">
              <a:buNone/>
            </a:pPr>
            <a:r>
              <a:rPr lang="en-IN" sz="2400" dirty="0" smtClean="0"/>
              <a:t>{ </a:t>
            </a:r>
            <a:r>
              <a:rPr lang="en-IN" sz="2400" dirty="0" err="1"/>
              <a:t>System.out.print</a:t>
            </a:r>
            <a:r>
              <a:rPr lang="en-IN" sz="2400" dirty="0"/>
              <a:t>(</a:t>
            </a:r>
            <a:r>
              <a:rPr lang="en-IN" sz="2400" dirty="0" err="1"/>
              <a:t>iterate.next</a:t>
            </a:r>
            <a:r>
              <a:rPr lang="en-IN" sz="2400" dirty="0"/>
              <a:t>()); </a:t>
            </a:r>
            <a:r>
              <a:rPr lang="en-IN" sz="2400" dirty="0" err="1"/>
              <a:t>System.out.print</a:t>
            </a:r>
            <a:r>
              <a:rPr lang="en-IN" sz="2400" dirty="0"/>
              <a:t>(", "); </a:t>
            </a:r>
            <a:endParaRPr lang="en-IN" sz="2400" dirty="0" smtClean="0"/>
          </a:p>
          <a:p>
            <a:pPr marL="0" indent="0">
              <a:buNone/>
            </a:pPr>
            <a:r>
              <a:rPr lang="en-IN" sz="2400" dirty="0" smtClean="0"/>
              <a:t>} 		} 		}</a:t>
            </a:r>
            <a:endParaRPr lang="en-IN" sz="2400" dirty="0"/>
          </a:p>
        </p:txBody>
      </p:sp>
    </p:spTree>
    <p:extLst>
      <p:ext uri="{BB962C8B-B14F-4D97-AF65-F5344CB8AC3E}">
        <p14:creationId xmlns:p14="http://schemas.microsoft.com/office/powerpoint/2010/main" val="90140336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925"/>
            <a:ext cx="8229600" cy="682771"/>
          </a:xfrm>
        </p:spPr>
        <p:txBody>
          <a:bodyPr>
            <a:normAutofit fontScale="90000"/>
          </a:bodyPr>
          <a:lstStyle/>
          <a:p>
            <a:r>
              <a:rPr lang="en-IN" b="1" dirty="0" smtClean="0"/>
              <a:t>Priority Queue</a:t>
            </a:r>
            <a:endParaRPr lang="en-IN" b="1" dirty="0"/>
          </a:p>
        </p:txBody>
      </p:sp>
      <p:sp>
        <p:nvSpPr>
          <p:cNvPr id="3" name="Content Placeholder 2"/>
          <p:cNvSpPr>
            <a:spLocks noGrp="1"/>
          </p:cNvSpPr>
          <p:nvPr>
            <p:ph idx="1"/>
          </p:nvPr>
        </p:nvSpPr>
        <p:spPr>
          <a:xfrm>
            <a:off x="323528" y="908720"/>
            <a:ext cx="8496944" cy="5616624"/>
          </a:xfrm>
        </p:spPr>
        <p:txBody>
          <a:bodyPr>
            <a:normAutofit lnSpcReduction="10000"/>
          </a:bodyPr>
          <a:lstStyle/>
          <a:p>
            <a:r>
              <a:rPr lang="en-US" dirty="0"/>
              <a:t>A </a:t>
            </a:r>
            <a:r>
              <a:rPr lang="en-US" dirty="0" err="1"/>
              <a:t>PriorityQueue</a:t>
            </a:r>
            <a:r>
              <a:rPr lang="en-US" dirty="0"/>
              <a:t> is used when the objects are supposed to be processed based on the priority. It is known that a </a:t>
            </a:r>
            <a:r>
              <a:rPr lang="en-US" u="sng" dirty="0">
                <a:hlinkClick r:id="rId2"/>
              </a:rPr>
              <a:t>Queue</a:t>
            </a:r>
            <a:r>
              <a:rPr lang="en-US" dirty="0"/>
              <a:t> follows the First-In-First-Out algorithm, but sometimes the elements of the queue are needed to be processed according to the priority, that’s when the </a:t>
            </a:r>
            <a:r>
              <a:rPr lang="en-US" dirty="0" err="1"/>
              <a:t>PriorityQueue</a:t>
            </a:r>
            <a:r>
              <a:rPr lang="en-US" dirty="0"/>
              <a:t> comes into play</a:t>
            </a:r>
            <a:r>
              <a:rPr lang="en-US" dirty="0" smtClean="0"/>
              <a:t>.</a:t>
            </a:r>
          </a:p>
          <a:p>
            <a:r>
              <a:rPr lang="en-US" dirty="0"/>
              <a:t>The </a:t>
            </a:r>
            <a:r>
              <a:rPr lang="en-US" dirty="0" err="1"/>
              <a:t>PriorityQueue</a:t>
            </a:r>
            <a:r>
              <a:rPr lang="en-US" dirty="0"/>
              <a:t> is based on the priority heap. The elements of the priority queue are ordered according to the natural ordering, or by a Comparator provided at queue construction time, depending on which constructor is used. </a:t>
            </a:r>
            <a:endParaRPr lang="en-IN" dirty="0"/>
          </a:p>
        </p:txBody>
      </p:sp>
    </p:spTree>
    <p:extLst>
      <p:ext uri="{BB962C8B-B14F-4D97-AF65-F5344CB8AC3E}">
        <p14:creationId xmlns:p14="http://schemas.microsoft.com/office/powerpoint/2010/main" val="241243635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Lightbox"/>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575" y="160338"/>
            <a:ext cx="8808913" cy="6515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4899159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548680"/>
            <a:ext cx="8352928" cy="5760640"/>
          </a:xfrm>
        </p:spPr>
        <p:txBody>
          <a:bodyPr/>
          <a:lstStyle/>
          <a:p>
            <a:r>
              <a:rPr lang="en-IN" b="1" dirty="0"/>
              <a:t>Declaration:</a:t>
            </a:r>
          </a:p>
          <a:p>
            <a:pPr marL="0" indent="0">
              <a:buNone/>
            </a:pPr>
            <a:r>
              <a:rPr lang="en-US" dirty="0"/>
              <a:t>public class </a:t>
            </a:r>
            <a:r>
              <a:rPr lang="en-US" dirty="0" err="1"/>
              <a:t>PriorityQueue</a:t>
            </a:r>
            <a:r>
              <a:rPr lang="en-US" dirty="0"/>
              <a:t>&lt;E&gt; extends </a:t>
            </a:r>
            <a:r>
              <a:rPr lang="en-US" dirty="0" err="1"/>
              <a:t>AbstractQueue</a:t>
            </a:r>
            <a:r>
              <a:rPr lang="en-US" dirty="0"/>
              <a:t>&lt;E&gt; implements </a:t>
            </a:r>
            <a:r>
              <a:rPr lang="en-US" dirty="0" err="1"/>
              <a:t>Serializable</a:t>
            </a:r>
            <a:r>
              <a:rPr lang="en-US" dirty="0"/>
              <a:t/>
            </a:r>
            <a:br>
              <a:rPr lang="en-US" dirty="0"/>
            </a:br>
            <a:r>
              <a:rPr lang="en-US" dirty="0"/>
              <a:t/>
            </a:r>
            <a:br>
              <a:rPr lang="en-US" dirty="0"/>
            </a:br>
            <a:r>
              <a:rPr lang="en-US" dirty="0"/>
              <a:t>where E is the type of elements held in this </a:t>
            </a:r>
            <a:r>
              <a:rPr lang="en-US" dirty="0" smtClean="0"/>
              <a:t>queue</a:t>
            </a:r>
          </a:p>
          <a:p>
            <a:pPr marL="0" indent="0">
              <a:buNone/>
            </a:pPr>
            <a:r>
              <a:rPr lang="en-IN" dirty="0"/>
              <a:t>The class implements </a:t>
            </a:r>
            <a:r>
              <a:rPr lang="en-IN" b="1" dirty="0" err="1"/>
              <a:t>Serializable</a:t>
            </a:r>
            <a:r>
              <a:rPr lang="en-IN" dirty="0"/>
              <a:t>, </a:t>
            </a:r>
            <a:r>
              <a:rPr lang="en-IN" b="1" dirty="0" err="1"/>
              <a:t>Iterable</a:t>
            </a:r>
            <a:r>
              <a:rPr lang="en-IN" b="1" dirty="0"/>
              <a:t>&lt;E&gt;</a:t>
            </a:r>
            <a:r>
              <a:rPr lang="en-IN" dirty="0"/>
              <a:t>, </a:t>
            </a:r>
            <a:r>
              <a:rPr lang="en-IN" dirty="0" smtClean="0"/>
              <a:t>                   </a:t>
            </a:r>
            <a:r>
              <a:rPr lang="en-IN" b="1" dirty="0" smtClean="0"/>
              <a:t>Collection&lt;E</a:t>
            </a:r>
            <a:r>
              <a:rPr lang="en-IN" b="1" dirty="0"/>
              <a:t>&gt;</a:t>
            </a:r>
            <a:r>
              <a:rPr lang="en-IN" dirty="0"/>
              <a:t>, </a:t>
            </a:r>
            <a:r>
              <a:rPr lang="en-IN" u="sng" dirty="0">
                <a:hlinkClick r:id="rId2"/>
              </a:rPr>
              <a:t>Queue&lt;E&gt;</a:t>
            </a:r>
            <a:r>
              <a:rPr lang="en-IN" dirty="0"/>
              <a:t> interfaces</a:t>
            </a:r>
            <a:r>
              <a:rPr lang="en-IN" dirty="0" smtClean="0"/>
              <a:t>.</a:t>
            </a:r>
          </a:p>
          <a:p>
            <a:pPr marL="0" indent="0">
              <a:buNone/>
            </a:pPr>
            <a:endParaRPr lang="en-IN" dirty="0"/>
          </a:p>
        </p:txBody>
      </p:sp>
    </p:spTree>
    <p:extLst>
      <p:ext uri="{BB962C8B-B14F-4D97-AF65-F5344CB8AC3E}">
        <p14:creationId xmlns:p14="http://schemas.microsoft.com/office/powerpoint/2010/main" val="21977646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2940"/>
            <a:ext cx="8229600" cy="741764"/>
          </a:xfrm>
        </p:spPr>
        <p:txBody>
          <a:bodyPr>
            <a:normAutofit fontScale="90000"/>
          </a:bodyPr>
          <a:lstStyle/>
          <a:p>
            <a:r>
              <a:rPr lang="en-IN" b="1" dirty="0"/>
              <a:t>Constructors</a:t>
            </a:r>
            <a:r>
              <a:rPr lang="en-IN" b="1" dirty="0" smtClean="0"/>
              <a:t>:</a:t>
            </a:r>
            <a:endParaRPr lang="en-IN" dirty="0"/>
          </a:p>
        </p:txBody>
      </p:sp>
      <p:sp>
        <p:nvSpPr>
          <p:cNvPr id="3" name="Content Placeholder 2"/>
          <p:cNvSpPr>
            <a:spLocks noGrp="1"/>
          </p:cNvSpPr>
          <p:nvPr>
            <p:ph idx="1"/>
          </p:nvPr>
        </p:nvSpPr>
        <p:spPr>
          <a:xfrm>
            <a:off x="251520" y="1052736"/>
            <a:ext cx="8568952" cy="5400600"/>
          </a:xfrm>
        </p:spPr>
        <p:txBody>
          <a:bodyPr>
            <a:normAutofit/>
          </a:bodyPr>
          <a:lstStyle/>
          <a:p>
            <a:pPr fontAlgn="base"/>
            <a:r>
              <a:rPr lang="en-IN" b="1" dirty="0"/>
              <a:t>1. </a:t>
            </a:r>
            <a:r>
              <a:rPr lang="en-IN" b="1" dirty="0" err="1"/>
              <a:t>PriorityQueue</a:t>
            </a:r>
            <a:r>
              <a:rPr lang="en-IN" b="1" dirty="0"/>
              <a:t>():</a:t>
            </a:r>
            <a:r>
              <a:rPr lang="en-IN" dirty="0"/>
              <a:t> Creates a </a:t>
            </a:r>
            <a:r>
              <a:rPr lang="en-IN" dirty="0" err="1"/>
              <a:t>PriorityQueue</a:t>
            </a:r>
            <a:r>
              <a:rPr lang="en-IN" dirty="0"/>
              <a:t> with the default initial capacity (11) that orders its elements according to their natural ordering.</a:t>
            </a:r>
          </a:p>
          <a:p>
            <a:pPr marL="0" indent="0" fontAlgn="base">
              <a:buNone/>
            </a:pPr>
            <a:r>
              <a:rPr lang="en-IN" dirty="0" err="1"/>
              <a:t>PriorityQueue</a:t>
            </a:r>
            <a:r>
              <a:rPr lang="en-IN" dirty="0"/>
              <a:t>&lt;E&gt; </a:t>
            </a:r>
            <a:r>
              <a:rPr lang="en-IN" dirty="0" err="1"/>
              <a:t>pq</a:t>
            </a:r>
            <a:r>
              <a:rPr lang="en-IN" dirty="0"/>
              <a:t> = new </a:t>
            </a:r>
            <a:r>
              <a:rPr lang="en-IN" dirty="0" err="1"/>
              <a:t>PriorityQueue</a:t>
            </a:r>
            <a:r>
              <a:rPr lang="en-IN" dirty="0"/>
              <a:t>&lt;E</a:t>
            </a:r>
            <a:r>
              <a:rPr lang="en-IN" dirty="0" smtClean="0"/>
              <a:t>&gt;();</a:t>
            </a:r>
          </a:p>
          <a:p>
            <a:pPr marL="0" indent="0" fontAlgn="base">
              <a:buNone/>
            </a:pPr>
            <a:endParaRPr lang="en-IN" dirty="0"/>
          </a:p>
          <a:p>
            <a:pPr fontAlgn="base"/>
            <a:r>
              <a:rPr lang="en-IN" b="1" dirty="0"/>
              <a:t>2. </a:t>
            </a:r>
            <a:r>
              <a:rPr lang="en-IN" b="1" dirty="0" err="1"/>
              <a:t>PriorityQueue</a:t>
            </a:r>
            <a:r>
              <a:rPr lang="en-IN" b="1" dirty="0"/>
              <a:t>(Collection&lt;E&gt; c):</a:t>
            </a:r>
            <a:r>
              <a:rPr lang="en-IN" dirty="0"/>
              <a:t> Creates a </a:t>
            </a:r>
            <a:r>
              <a:rPr lang="en-IN" dirty="0" err="1"/>
              <a:t>PriorityQueue</a:t>
            </a:r>
            <a:r>
              <a:rPr lang="en-IN" dirty="0"/>
              <a:t> containing the elements in the specified collection.</a:t>
            </a:r>
          </a:p>
          <a:p>
            <a:pPr marL="0" indent="0" fontAlgn="base">
              <a:buNone/>
            </a:pPr>
            <a:r>
              <a:rPr lang="en-IN" dirty="0" err="1"/>
              <a:t>PriorityQueue</a:t>
            </a:r>
            <a:r>
              <a:rPr lang="en-IN" dirty="0"/>
              <a:t>&lt;E&gt; </a:t>
            </a:r>
            <a:r>
              <a:rPr lang="en-IN" dirty="0" err="1"/>
              <a:t>pq</a:t>
            </a:r>
            <a:r>
              <a:rPr lang="en-IN" dirty="0"/>
              <a:t> = new </a:t>
            </a:r>
            <a:r>
              <a:rPr lang="en-IN" dirty="0" err="1"/>
              <a:t>PriorityQueue</a:t>
            </a:r>
            <a:r>
              <a:rPr lang="en-IN" dirty="0"/>
              <a:t>&lt;E&gt;(Collection&lt;E&gt; c);</a:t>
            </a:r>
          </a:p>
          <a:p>
            <a:pPr marL="0" indent="0">
              <a:buNone/>
            </a:pPr>
            <a:endParaRPr lang="en-IN" dirty="0"/>
          </a:p>
        </p:txBody>
      </p:sp>
    </p:spTree>
    <p:extLst>
      <p:ext uri="{BB962C8B-B14F-4D97-AF65-F5344CB8AC3E}">
        <p14:creationId xmlns:p14="http://schemas.microsoft.com/office/powerpoint/2010/main" val="108039060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404664"/>
            <a:ext cx="8219256" cy="6120680"/>
          </a:xfrm>
        </p:spPr>
        <p:txBody>
          <a:bodyPr>
            <a:normAutofit lnSpcReduction="10000"/>
          </a:bodyPr>
          <a:lstStyle/>
          <a:p>
            <a:pPr fontAlgn="base"/>
            <a:r>
              <a:rPr lang="en-US" b="1" dirty="0"/>
              <a:t>3. </a:t>
            </a:r>
            <a:r>
              <a:rPr lang="en-US" b="1" dirty="0" err="1"/>
              <a:t>PriorityQueue</a:t>
            </a:r>
            <a:r>
              <a:rPr lang="en-US" b="1" dirty="0"/>
              <a:t>(</a:t>
            </a:r>
            <a:r>
              <a:rPr lang="en-US" b="1" dirty="0" err="1"/>
              <a:t>int</a:t>
            </a:r>
            <a:r>
              <a:rPr lang="en-US" b="1" dirty="0"/>
              <a:t> </a:t>
            </a:r>
            <a:r>
              <a:rPr lang="en-US" b="1" dirty="0" err="1"/>
              <a:t>initialCapacity</a:t>
            </a:r>
            <a:r>
              <a:rPr lang="en-US" b="1" dirty="0"/>
              <a:t>)</a:t>
            </a:r>
            <a:r>
              <a:rPr lang="en-US" dirty="0"/>
              <a:t>: Creates a </a:t>
            </a:r>
            <a:r>
              <a:rPr lang="en-US" dirty="0" err="1"/>
              <a:t>PriorityQueue</a:t>
            </a:r>
            <a:r>
              <a:rPr lang="en-US" dirty="0"/>
              <a:t> with the specified initial capacity that orders its elements according to their natural ordering.</a:t>
            </a:r>
          </a:p>
          <a:p>
            <a:pPr marL="0" indent="0" fontAlgn="base">
              <a:buNone/>
            </a:pPr>
            <a:r>
              <a:rPr lang="en-US" dirty="0" err="1"/>
              <a:t>PriorityQueue</a:t>
            </a:r>
            <a:r>
              <a:rPr lang="en-US" dirty="0"/>
              <a:t>&lt;E&gt; </a:t>
            </a:r>
            <a:r>
              <a:rPr lang="en-US" dirty="0" err="1"/>
              <a:t>pq</a:t>
            </a:r>
            <a:r>
              <a:rPr lang="en-US" dirty="0"/>
              <a:t> = new </a:t>
            </a:r>
            <a:r>
              <a:rPr lang="en-US" dirty="0" err="1"/>
              <a:t>PriorityQueue</a:t>
            </a:r>
            <a:r>
              <a:rPr lang="en-US" dirty="0"/>
              <a:t>&lt;E&gt;(</a:t>
            </a:r>
            <a:r>
              <a:rPr lang="en-US" dirty="0" err="1"/>
              <a:t>int</a:t>
            </a:r>
            <a:r>
              <a:rPr lang="en-US" dirty="0"/>
              <a:t> </a:t>
            </a:r>
            <a:r>
              <a:rPr lang="en-US" dirty="0" err="1"/>
              <a:t>initialCapacity</a:t>
            </a:r>
            <a:r>
              <a:rPr lang="en-US" dirty="0"/>
              <a:t>);</a:t>
            </a:r>
          </a:p>
          <a:p>
            <a:pPr fontAlgn="base"/>
            <a:r>
              <a:rPr lang="en-US" b="1" dirty="0"/>
              <a:t>4. </a:t>
            </a:r>
            <a:r>
              <a:rPr lang="en-US" b="1" dirty="0" err="1"/>
              <a:t>PriorityQueue</a:t>
            </a:r>
            <a:r>
              <a:rPr lang="en-US" b="1" dirty="0"/>
              <a:t>(</a:t>
            </a:r>
            <a:r>
              <a:rPr lang="en-US" b="1" dirty="0" err="1"/>
              <a:t>int</a:t>
            </a:r>
            <a:r>
              <a:rPr lang="en-US" b="1" dirty="0"/>
              <a:t> </a:t>
            </a:r>
            <a:r>
              <a:rPr lang="en-US" b="1" dirty="0" err="1"/>
              <a:t>initialCapacity</a:t>
            </a:r>
            <a:r>
              <a:rPr lang="en-US" b="1" dirty="0"/>
              <a:t>, Comparator&lt;E&gt; comparator):</a:t>
            </a:r>
            <a:r>
              <a:rPr lang="en-US" dirty="0"/>
              <a:t> Creates a </a:t>
            </a:r>
            <a:r>
              <a:rPr lang="en-US" dirty="0" err="1"/>
              <a:t>PriorityQueue</a:t>
            </a:r>
            <a:r>
              <a:rPr lang="en-US" dirty="0"/>
              <a:t> with the specified initial capacity that orders its elements according to the specified comparator.</a:t>
            </a:r>
          </a:p>
          <a:p>
            <a:pPr marL="0" indent="0" fontAlgn="base">
              <a:buNone/>
            </a:pPr>
            <a:r>
              <a:rPr lang="en-US" dirty="0" err="1"/>
              <a:t>PriorityQueue</a:t>
            </a:r>
            <a:r>
              <a:rPr lang="en-US" dirty="0"/>
              <a:t>&lt;E&gt; </a:t>
            </a:r>
            <a:r>
              <a:rPr lang="en-US" dirty="0" err="1"/>
              <a:t>pq</a:t>
            </a:r>
            <a:r>
              <a:rPr lang="en-US" dirty="0"/>
              <a:t> = new </a:t>
            </a:r>
            <a:r>
              <a:rPr lang="en-US" dirty="0" err="1"/>
              <a:t>PriorityQueue</a:t>
            </a:r>
            <a:r>
              <a:rPr lang="en-US" dirty="0"/>
              <a:t>(</a:t>
            </a:r>
            <a:r>
              <a:rPr lang="en-US" dirty="0" err="1"/>
              <a:t>int</a:t>
            </a:r>
            <a:r>
              <a:rPr lang="en-US" dirty="0"/>
              <a:t> </a:t>
            </a:r>
            <a:r>
              <a:rPr lang="en-US" dirty="0" err="1"/>
              <a:t>initialCapacity</a:t>
            </a:r>
            <a:r>
              <a:rPr lang="en-US" dirty="0"/>
              <a:t>, Comparator&lt;E&gt; comparator);</a:t>
            </a:r>
          </a:p>
          <a:p>
            <a:endParaRPr lang="en-IN" dirty="0"/>
          </a:p>
        </p:txBody>
      </p:sp>
    </p:spTree>
    <p:extLst>
      <p:ext uri="{BB962C8B-B14F-4D97-AF65-F5344CB8AC3E}">
        <p14:creationId xmlns:p14="http://schemas.microsoft.com/office/powerpoint/2010/main" val="1686857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692696"/>
            <a:ext cx="8363272" cy="5760640"/>
          </a:xfrm>
        </p:spPr>
        <p:txBody>
          <a:bodyPr>
            <a:normAutofit fontScale="92500" lnSpcReduction="20000"/>
          </a:bodyPr>
          <a:lstStyle/>
          <a:p>
            <a:pPr marL="0" indent="0">
              <a:buNone/>
            </a:pPr>
            <a:r>
              <a:rPr lang="en-US" dirty="0"/>
              <a:t>o </a:t>
            </a:r>
            <a:r>
              <a:rPr lang="en-US" dirty="0" smtClean="0"/>
              <a:t>Cost </a:t>
            </a:r>
            <a:r>
              <a:rPr lang="en-US" dirty="0"/>
              <a:t>of communication between the process is high. </a:t>
            </a:r>
          </a:p>
          <a:p>
            <a:pPr marL="0" indent="0">
              <a:buNone/>
            </a:pPr>
            <a:endParaRPr lang="en-US" dirty="0" smtClean="0"/>
          </a:p>
          <a:p>
            <a:pPr marL="0" indent="0">
              <a:buNone/>
            </a:pPr>
            <a:r>
              <a:rPr lang="en-US" dirty="0"/>
              <a:t>o Switching </a:t>
            </a:r>
            <a:r>
              <a:rPr lang="en-US" dirty="0" smtClean="0"/>
              <a:t>from one process to another requires some time for saving and loading registers, memory maps, updating lists, etc. </a:t>
            </a:r>
            <a:endParaRPr lang="en-IN" dirty="0" smtClean="0"/>
          </a:p>
          <a:p>
            <a:pPr marL="0" indent="0">
              <a:buNone/>
            </a:pPr>
            <a:endParaRPr lang="en-US" dirty="0" smtClean="0"/>
          </a:p>
          <a:p>
            <a:pPr marL="0" indent="0">
              <a:buNone/>
            </a:pPr>
            <a:r>
              <a:rPr lang="en-US" dirty="0" smtClean="0"/>
              <a:t>2) </a:t>
            </a:r>
            <a:r>
              <a:rPr lang="en-US" dirty="0" smtClean="0">
                <a:solidFill>
                  <a:srgbClr val="FF0000"/>
                </a:solidFill>
              </a:rPr>
              <a:t>Thread-based Multitasking (Multithreading) </a:t>
            </a:r>
          </a:p>
          <a:p>
            <a:pPr marL="0" indent="0">
              <a:buNone/>
            </a:pPr>
            <a:endParaRPr lang="en-US" dirty="0"/>
          </a:p>
          <a:p>
            <a:pPr marL="0" indent="0">
              <a:buNone/>
            </a:pPr>
            <a:r>
              <a:rPr lang="en-US" dirty="0" smtClean="0"/>
              <a:t>o Threads share the same address space. </a:t>
            </a:r>
          </a:p>
          <a:p>
            <a:pPr marL="0" indent="0">
              <a:buNone/>
            </a:pPr>
            <a:r>
              <a:rPr lang="en-US" dirty="0" smtClean="0"/>
              <a:t>o A thread is lightweight. </a:t>
            </a:r>
          </a:p>
          <a:p>
            <a:pPr marL="0" indent="0">
              <a:buNone/>
            </a:pPr>
            <a:r>
              <a:rPr lang="en-US" dirty="0" smtClean="0"/>
              <a:t>o Cost of communication between the thread is low. </a:t>
            </a:r>
            <a:endParaRPr lang="en-IN" dirty="0" smtClean="0"/>
          </a:p>
          <a:p>
            <a:endParaRPr lang="en-IN" dirty="0"/>
          </a:p>
        </p:txBody>
      </p:sp>
    </p:spTree>
    <p:extLst>
      <p:ext uri="{BB962C8B-B14F-4D97-AF65-F5344CB8AC3E}">
        <p14:creationId xmlns:p14="http://schemas.microsoft.com/office/powerpoint/2010/main" val="977019782"/>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476672"/>
            <a:ext cx="8424936" cy="5976664"/>
          </a:xfrm>
        </p:spPr>
        <p:txBody>
          <a:bodyPr>
            <a:normAutofit/>
          </a:bodyPr>
          <a:lstStyle/>
          <a:p>
            <a:pPr fontAlgn="base"/>
            <a:r>
              <a:rPr lang="en-IN" b="1" dirty="0"/>
              <a:t>5. </a:t>
            </a:r>
            <a:r>
              <a:rPr lang="en-IN" b="1" dirty="0" err="1"/>
              <a:t>PriorityQueue</a:t>
            </a:r>
            <a:r>
              <a:rPr lang="en-IN" b="1" dirty="0"/>
              <a:t>(</a:t>
            </a:r>
            <a:r>
              <a:rPr lang="en-IN" b="1" dirty="0" err="1"/>
              <a:t>PriorityQueue</a:t>
            </a:r>
            <a:r>
              <a:rPr lang="en-IN" b="1" dirty="0"/>
              <a:t>&lt;E&gt; c)</a:t>
            </a:r>
            <a:r>
              <a:rPr lang="en-IN" dirty="0"/>
              <a:t>: Creates a </a:t>
            </a:r>
            <a:r>
              <a:rPr lang="en-IN" dirty="0" err="1"/>
              <a:t>PriorityQueue</a:t>
            </a:r>
            <a:r>
              <a:rPr lang="en-IN" dirty="0"/>
              <a:t> containing the elements in the specified priority queue.</a:t>
            </a:r>
          </a:p>
          <a:p>
            <a:pPr marL="0" indent="0" fontAlgn="base">
              <a:buNone/>
            </a:pPr>
            <a:r>
              <a:rPr lang="en-IN" dirty="0" err="1"/>
              <a:t>PriorityQueue</a:t>
            </a:r>
            <a:r>
              <a:rPr lang="en-IN" dirty="0"/>
              <a:t>&lt;E&gt; </a:t>
            </a:r>
            <a:r>
              <a:rPr lang="en-IN" dirty="0" err="1"/>
              <a:t>pq</a:t>
            </a:r>
            <a:r>
              <a:rPr lang="en-IN" dirty="0"/>
              <a:t> = new </a:t>
            </a:r>
            <a:r>
              <a:rPr lang="en-IN" dirty="0" err="1"/>
              <a:t>PriorityQueue</a:t>
            </a:r>
            <a:r>
              <a:rPr lang="en-IN" dirty="0"/>
              <a:t>(</a:t>
            </a:r>
            <a:r>
              <a:rPr lang="en-IN" dirty="0" err="1"/>
              <a:t>PriorityQueue</a:t>
            </a:r>
            <a:r>
              <a:rPr lang="en-IN" dirty="0"/>
              <a:t>&lt;E&gt; c);</a:t>
            </a:r>
          </a:p>
          <a:p>
            <a:pPr fontAlgn="base"/>
            <a:r>
              <a:rPr lang="en-IN" b="1" dirty="0"/>
              <a:t>6. </a:t>
            </a:r>
            <a:r>
              <a:rPr lang="en-IN" b="1" dirty="0" err="1"/>
              <a:t>PriorityQueue</a:t>
            </a:r>
            <a:r>
              <a:rPr lang="en-IN" b="1" dirty="0"/>
              <a:t>(</a:t>
            </a:r>
            <a:r>
              <a:rPr lang="en-IN" b="1" dirty="0" err="1"/>
              <a:t>SortedSet</a:t>
            </a:r>
            <a:r>
              <a:rPr lang="en-IN" b="1" dirty="0"/>
              <a:t>&lt;E&gt; c)</a:t>
            </a:r>
            <a:r>
              <a:rPr lang="en-IN" dirty="0"/>
              <a:t>: Creates a </a:t>
            </a:r>
            <a:r>
              <a:rPr lang="en-IN" dirty="0" err="1"/>
              <a:t>PriorityQueue</a:t>
            </a:r>
            <a:r>
              <a:rPr lang="en-IN" dirty="0"/>
              <a:t> containing the elements in the specified sorted set.</a:t>
            </a:r>
          </a:p>
          <a:p>
            <a:pPr marL="0" indent="0" fontAlgn="base">
              <a:buNone/>
            </a:pPr>
            <a:r>
              <a:rPr lang="en-IN" dirty="0" err="1"/>
              <a:t>PriorityQueue</a:t>
            </a:r>
            <a:r>
              <a:rPr lang="en-IN" dirty="0"/>
              <a:t>&lt;E&gt; </a:t>
            </a:r>
            <a:r>
              <a:rPr lang="en-IN" dirty="0" err="1"/>
              <a:t>pq</a:t>
            </a:r>
            <a:r>
              <a:rPr lang="en-IN" dirty="0"/>
              <a:t> = new </a:t>
            </a:r>
            <a:r>
              <a:rPr lang="en-IN" dirty="0" err="1"/>
              <a:t>PriorityQueue</a:t>
            </a:r>
            <a:r>
              <a:rPr lang="en-IN" dirty="0"/>
              <a:t>&lt;E&gt;(</a:t>
            </a:r>
            <a:r>
              <a:rPr lang="en-IN" dirty="0" err="1"/>
              <a:t>SortedSet</a:t>
            </a:r>
            <a:r>
              <a:rPr lang="en-IN" dirty="0"/>
              <a:t>&lt;E&gt; c</a:t>
            </a:r>
            <a:r>
              <a:rPr lang="en-IN" dirty="0" smtClean="0"/>
              <a:t>);</a:t>
            </a:r>
            <a:r>
              <a:rPr lang="en-IN" dirty="0"/>
              <a:t/>
            </a:r>
            <a:br>
              <a:rPr lang="en-IN" dirty="0"/>
            </a:br>
            <a:endParaRPr lang="en-IN" dirty="0"/>
          </a:p>
        </p:txBody>
      </p:sp>
    </p:spTree>
    <p:extLst>
      <p:ext uri="{BB962C8B-B14F-4D97-AF65-F5344CB8AC3E}">
        <p14:creationId xmlns:p14="http://schemas.microsoft.com/office/powerpoint/2010/main" val="1584389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260648"/>
            <a:ext cx="8291264" cy="6192688"/>
          </a:xfrm>
        </p:spPr>
        <p:txBody>
          <a:bodyPr/>
          <a:lstStyle/>
          <a:p>
            <a:pPr fontAlgn="base"/>
            <a:r>
              <a:rPr lang="en-US" b="1" dirty="0"/>
              <a:t>7. </a:t>
            </a:r>
            <a:r>
              <a:rPr lang="en-US" b="1" dirty="0" err="1"/>
              <a:t>PriorityQueue</a:t>
            </a:r>
            <a:r>
              <a:rPr lang="en-US" b="1" dirty="0"/>
              <a:t>(Comparator&lt;E&gt; comparator): </a:t>
            </a:r>
            <a:r>
              <a:rPr lang="en-US" dirty="0"/>
              <a:t>Creates a </a:t>
            </a:r>
            <a:r>
              <a:rPr lang="en-US" dirty="0" err="1"/>
              <a:t>PriorityQueue</a:t>
            </a:r>
            <a:r>
              <a:rPr lang="en-US" dirty="0"/>
              <a:t> with the default initial capacity and whose elements are ordered according to the specified comparator.</a:t>
            </a:r>
          </a:p>
          <a:p>
            <a:pPr marL="0" indent="0" fontAlgn="base">
              <a:buNone/>
            </a:pPr>
            <a:r>
              <a:rPr lang="en-US" dirty="0" err="1"/>
              <a:t>PriorityQueue</a:t>
            </a:r>
            <a:r>
              <a:rPr lang="en-US" dirty="0"/>
              <a:t>&lt;E&gt; </a:t>
            </a:r>
            <a:r>
              <a:rPr lang="en-US" dirty="0" err="1"/>
              <a:t>pq</a:t>
            </a:r>
            <a:r>
              <a:rPr lang="en-US" dirty="0"/>
              <a:t> = new </a:t>
            </a:r>
            <a:r>
              <a:rPr lang="en-US" dirty="0" err="1"/>
              <a:t>PriorityQueue</a:t>
            </a:r>
            <a:r>
              <a:rPr lang="en-US" dirty="0"/>
              <a:t>&lt;E&gt;(Comparator&lt;E&gt; c</a:t>
            </a:r>
            <a:r>
              <a:rPr lang="en-US" dirty="0" smtClean="0"/>
              <a:t>);</a:t>
            </a:r>
          </a:p>
          <a:p>
            <a:pPr marL="0" indent="0" fontAlgn="base">
              <a:buNone/>
            </a:pPr>
            <a:endParaRPr lang="en-US" dirty="0"/>
          </a:p>
          <a:p>
            <a:endParaRPr lang="en-IN" dirty="0"/>
          </a:p>
        </p:txBody>
      </p:sp>
    </p:spTree>
    <p:extLst>
      <p:ext uri="{BB962C8B-B14F-4D97-AF65-F5344CB8AC3E}">
        <p14:creationId xmlns:p14="http://schemas.microsoft.com/office/powerpoint/2010/main" val="24440832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2940"/>
            <a:ext cx="8229600" cy="1143000"/>
          </a:xfrm>
        </p:spPr>
        <p:txBody>
          <a:bodyPr>
            <a:normAutofit/>
          </a:bodyPr>
          <a:lstStyle/>
          <a:p>
            <a:r>
              <a:rPr lang="en-US" dirty="0" smtClean="0"/>
              <a:t>operations </a:t>
            </a:r>
            <a:r>
              <a:rPr lang="en-US" dirty="0"/>
              <a:t>of the priority </a:t>
            </a:r>
            <a:r>
              <a:rPr lang="en-US" dirty="0" smtClean="0"/>
              <a:t>queue</a:t>
            </a:r>
            <a:endParaRPr lang="en-IN" dirty="0"/>
          </a:p>
        </p:txBody>
      </p:sp>
      <p:sp>
        <p:nvSpPr>
          <p:cNvPr id="3" name="Content Placeholder 2"/>
          <p:cNvSpPr>
            <a:spLocks noGrp="1"/>
          </p:cNvSpPr>
          <p:nvPr>
            <p:ph idx="1"/>
          </p:nvPr>
        </p:nvSpPr>
        <p:spPr>
          <a:xfrm>
            <a:off x="457200" y="1600200"/>
            <a:ext cx="8229600" cy="5069160"/>
          </a:xfrm>
        </p:spPr>
        <p:txBody>
          <a:bodyPr/>
          <a:lstStyle/>
          <a:p>
            <a:pPr fontAlgn="base"/>
            <a:r>
              <a:rPr lang="en-US" u="sng" dirty="0" err="1" smtClean="0">
                <a:hlinkClick r:id="rId2"/>
              </a:rPr>
              <a:t>boolean</a:t>
            </a:r>
            <a:r>
              <a:rPr lang="en-US" u="sng" dirty="0" smtClean="0">
                <a:hlinkClick r:id="rId2"/>
              </a:rPr>
              <a:t> </a:t>
            </a:r>
            <a:r>
              <a:rPr lang="en-US" u="sng" dirty="0">
                <a:hlinkClick r:id="rId2"/>
              </a:rPr>
              <a:t>add(E element):</a:t>
            </a:r>
            <a:r>
              <a:rPr lang="en-US" dirty="0"/>
              <a:t> This method inserts the specified element into this priority queue</a:t>
            </a:r>
            <a:r>
              <a:rPr lang="en-US" dirty="0" smtClean="0"/>
              <a:t>.</a:t>
            </a:r>
          </a:p>
          <a:p>
            <a:pPr fontAlgn="base"/>
            <a:endParaRPr lang="en-US" dirty="0"/>
          </a:p>
          <a:p>
            <a:pPr fontAlgn="base"/>
            <a:r>
              <a:rPr lang="en-US" u="sng" dirty="0">
                <a:hlinkClick r:id="rId3"/>
              </a:rPr>
              <a:t>public peek(): </a:t>
            </a:r>
            <a:r>
              <a:rPr lang="en-US" dirty="0"/>
              <a:t>This method retrieves, but does not remove, the head of this queue, or returns null if this queue is empty</a:t>
            </a:r>
            <a:r>
              <a:rPr lang="en-US" dirty="0" smtClean="0"/>
              <a:t>.</a:t>
            </a:r>
          </a:p>
          <a:p>
            <a:pPr fontAlgn="base"/>
            <a:endParaRPr lang="en-US" dirty="0"/>
          </a:p>
          <a:p>
            <a:pPr fontAlgn="base"/>
            <a:r>
              <a:rPr lang="en-US" u="sng" dirty="0">
                <a:hlinkClick r:id="rId4"/>
              </a:rPr>
              <a:t>public poll():</a:t>
            </a:r>
            <a:r>
              <a:rPr lang="en-US" dirty="0"/>
              <a:t> This method retrieves and </a:t>
            </a:r>
            <a:r>
              <a:rPr lang="en-US" dirty="0" err="1"/>
              <a:t>remo</a:t>
            </a:r>
            <a:endParaRPr lang="en-US" dirty="0"/>
          </a:p>
          <a:p>
            <a:endParaRPr lang="en-IN" dirty="0"/>
          </a:p>
        </p:txBody>
      </p:sp>
    </p:spTree>
    <p:extLst>
      <p:ext uri="{BB962C8B-B14F-4D97-AF65-F5344CB8AC3E}">
        <p14:creationId xmlns:p14="http://schemas.microsoft.com/office/powerpoint/2010/main" val="214860977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88640"/>
            <a:ext cx="8219256" cy="6552728"/>
          </a:xfrm>
        </p:spPr>
        <p:txBody>
          <a:bodyPr>
            <a:normAutofit fontScale="77500" lnSpcReduction="20000"/>
          </a:bodyPr>
          <a:lstStyle/>
          <a:p>
            <a:pPr marL="0" indent="0">
              <a:buNone/>
            </a:pPr>
            <a:r>
              <a:rPr lang="en-IN" dirty="0"/>
              <a:t>// Java program to demonstrate the</a:t>
            </a:r>
          </a:p>
          <a:p>
            <a:pPr marL="0" indent="0">
              <a:buNone/>
            </a:pPr>
            <a:r>
              <a:rPr lang="en-IN" dirty="0"/>
              <a:t>// working of </a:t>
            </a:r>
            <a:r>
              <a:rPr lang="en-IN" dirty="0" err="1"/>
              <a:t>PriorityQueue</a:t>
            </a:r>
            <a:endParaRPr lang="en-IN" dirty="0"/>
          </a:p>
          <a:p>
            <a:pPr marL="0" indent="0">
              <a:buNone/>
            </a:pPr>
            <a:r>
              <a:rPr lang="en-IN" dirty="0"/>
              <a:t>import </a:t>
            </a:r>
            <a:r>
              <a:rPr lang="en-IN" dirty="0" err="1"/>
              <a:t>java.util</a:t>
            </a:r>
            <a:r>
              <a:rPr lang="en-IN" dirty="0"/>
              <a:t>.*;</a:t>
            </a:r>
          </a:p>
          <a:p>
            <a:pPr marL="0" indent="0">
              <a:buNone/>
            </a:pPr>
            <a:endParaRPr lang="en-IN" dirty="0"/>
          </a:p>
          <a:p>
            <a:pPr marL="0" indent="0">
              <a:buNone/>
            </a:pPr>
            <a:r>
              <a:rPr lang="en-IN" dirty="0"/>
              <a:t>class </a:t>
            </a:r>
            <a:r>
              <a:rPr lang="en-IN" dirty="0" err="1"/>
              <a:t>PriorityQueueDemo</a:t>
            </a:r>
            <a:r>
              <a:rPr lang="en-IN" dirty="0"/>
              <a:t> {</a:t>
            </a:r>
          </a:p>
          <a:p>
            <a:pPr marL="0" indent="0">
              <a:buNone/>
            </a:pPr>
            <a:r>
              <a:rPr lang="en-IN" dirty="0"/>
              <a:t>  </a:t>
            </a:r>
          </a:p>
          <a:p>
            <a:pPr marL="0" indent="0">
              <a:buNone/>
            </a:pPr>
            <a:r>
              <a:rPr lang="en-IN" dirty="0"/>
              <a:t>      // Main Method</a:t>
            </a:r>
          </a:p>
          <a:p>
            <a:pPr marL="0" indent="0">
              <a:buNone/>
            </a:pPr>
            <a:r>
              <a:rPr lang="en-IN" dirty="0"/>
              <a:t>    public static void main(String </a:t>
            </a:r>
            <a:r>
              <a:rPr lang="en-IN" dirty="0" err="1"/>
              <a:t>args</a:t>
            </a:r>
            <a:r>
              <a:rPr lang="en-IN" dirty="0"/>
              <a:t>[])</a:t>
            </a:r>
          </a:p>
          <a:p>
            <a:pPr marL="0" indent="0">
              <a:buNone/>
            </a:pPr>
            <a:r>
              <a:rPr lang="en-IN" dirty="0"/>
              <a:t>    {</a:t>
            </a:r>
          </a:p>
          <a:p>
            <a:pPr marL="0" indent="0">
              <a:buNone/>
            </a:pPr>
            <a:r>
              <a:rPr lang="en-IN" dirty="0"/>
              <a:t>        // Creating empty priority queue</a:t>
            </a:r>
          </a:p>
          <a:p>
            <a:pPr marL="0" indent="0">
              <a:buNone/>
            </a:pPr>
            <a:r>
              <a:rPr lang="en-IN" dirty="0"/>
              <a:t>        </a:t>
            </a:r>
            <a:r>
              <a:rPr lang="en-IN" dirty="0" err="1"/>
              <a:t>PriorityQueue</a:t>
            </a:r>
            <a:r>
              <a:rPr lang="en-IN" dirty="0"/>
              <a:t>&lt;Integer&gt; </a:t>
            </a:r>
            <a:r>
              <a:rPr lang="en-IN" dirty="0" err="1"/>
              <a:t>pQueue</a:t>
            </a:r>
            <a:r>
              <a:rPr lang="en-IN" dirty="0"/>
              <a:t> = new </a:t>
            </a:r>
            <a:r>
              <a:rPr lang="en-IN" dirty="0" err="1"/>
              <a:t>PriorityQueue</a:t>
            </a:r>
            <a:r>
              <a:rPr lang="en-IN" dirty="0"/>
              <a:t>&lt;Integer&gt;();</a:t>
            </a:r>
          </a:p>
          <a:p>
            <a:pPr marL="0" indent="0">
              <a:buNone/>
            </a:pPr>
            <a:endParaRPr lang="en-IN" dirty="0"/>
          </a:p>
          <a:p>
            <a:pPr marL="0" indent="0">
              <a:buNone/>
            </a:pPr>
            <a:r>
              <a:rPr lang="en-IN" dirty="0"/>
              <a:t>        // Adding items to the </a:t>
            </a:r>
            <a:r>
              <a:rPr lang="en-IN" dirty="0" err="1"/>
              <a:t>pQueue</a:t>
            </a:r>
            <a:r>
              <a:rPr lang="en-IN" dirty="0"/>
              <a:t> using add()</a:t>
            </a:r>
          </a:p>
          <a:p>
            <a:pPr marL="0" indent="0">
              <a:buNone/>
            </a:pPr>
            <a:r>
              <a:rPr lang="en-IN" dirty="0"/>
              <a:t>        </a:t>
            </a:r>
            <a:r>
              <a:rPr lang="en-IN" dirty="0" err="1"/>
              <a:t>pQueue.add</a:t>
            </a:r>
            <a:r>
              <a:rPr lang="en-IN" dirty="0"/>
              <a:t>(10);</a:t>
            </a:r>
          </a:p>
          <a:p>
            <a:pPr marL="0" indent="0">
              <a:buNone/>
            </a:pPr>
            <a:r>
              <a:rPr lang="en-IN" dirty="0"/>
              <a:t>        </a:t>
            </a:r>
            <a:r>
              <a:rPr lang="en-IN" dirty="0" err="1"/>
              <a:t>pQueue.add</a:t>
            </a:r>
            <a:r>
              <a:rPr lang="en-IN" dirty="0"/>
              <a:t>(20);</a:t>
            </a:r>
          </a:p>
          <a:p>
            <a:pPr marL="0" indent="0">
              <a:buNone/>
            </a:pPr>
            <a:r>
              <a:rPr lang="en-IN" dirty="0"/>
              <a:t>        </a:t>
            </a:r>
            <a:r>
              <a:rPr lang="en-IN" dirty="0" err="1"/>
              <a:t>pQueue.add</a:t>
            </a:r>
            <a:r>
              <a:rPr lang="en-IN" dirty="0"/>
              <a:t>(15);</a:t>
            </a:r>
          </a:p>
          <a:p>
            <a:pPr marL="0" indent="0">
              <a:buNone/>
            </a:pPr>
            <a:endParaRPr lang="en-IN" dirty="0"/>
          </a:p>
          <a:p>
            <a:endParaRPr lang="en-IN" dirty="0"/>
          </a:p>
        </p:txBody>
      </p:sp>
    </p:spTree>
    <p:extLst>
      <p:ext uri="{BB962C8B-B14F-4D97-AF65-F5344CB8AC3E}">
        <p14:creationId xmlns:p14="http://schemas.microsoft.com/office/powerpoint/2010/main" val="279442797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908720"/>
            <a:ext cx="8219256" cy="5217443"/>
          </a:xfrm>
        </p:spPr>
        <p:txBody>
          <a:bodyPr>
            <a:normAutofit fontScale="92500" lnSpcReduction="20000"/>
          </a:bodyPr>
          <a:lstStyle/>
          <a:p>
            <a:pPr marL="0" indent="0">
              <a:buNone/>
            </a:pPr>
            <a:r>
              <a:rPr lang="en-IN" dirty="0"/>
              <a:t> // Printing the top element of </a:t>
            </a:r>
            <a:r>
              <a:rPr lang="en-IN" dirty="0" err="1"/>
              <a:t>PriorityQueue</a:t>
            </a:r>
            <a:endParaRPr lang="en-IN" dirty="0"/>
          </a:p>
          <a:p>
            <a:pPr marL="0" indent="0">
              <a:buNone/>
            </a:pPr>
            <a:r>
              <a:rPr lang="en-IN" dirty="0"/>
              <a:t>        </a:t>
            </a:r>
            <a:r>
              <a:rPr lang="en-IN" dirty="0" err="1"/>
              <a:t>System.out.println</a:t>
            </a:r>
            <a:r>
              <a:rPr lang="en-IN" dirty="0"/>
              <a:t>(</a:t>
            </a:r>
            <a:r>
              <a:rPr lang="en-IN" dirty="0" err="1"/>
              <a:t>pQueue.peek</a:t>
            </a:r>
            <a:r>
              <a:rPr lang="en-IN" dirty="0"/>
              <a:t>());</a:t>
            </a:r>
          </a:p>
          <a:p>
            <a:pPr marL="0" indent="0">
              <a:buNone/>
            </a:pPr>
            <a:endParaRPr lang="en-IN" dirty="0"/>
          </a:p>
          <a:p>
            <a:pPr marL="0" indent="0">
              <a:buNone/>
            </a:pPr>
            <a:r>
              <a:rPr lang="en-IN" dirty="0"/>
              <a:t>        // Printing the top element and removing it</a:t>
            </a:r>
          </a:p>
          <a:p>
            <a:pPr marL="0" indent="0">
              <a:buNone/>
            </a:pPr>
            <a:r>
              <a:rPr lang="en-IN" dirty="0"/>
              <a:t>        // from the </a:t>
            </a:r>
            <a:r>
              <a:rPr lang="en-IN" dirty="0" err="1"/>
              <a:t>PriorityQueue</a:t>
            </a:r>
            <a:r>
              <a:rPr lang="en-IN" dirty="0"/>
              <a:t> container</a:t>
            </a:r>
          </a:p>
          <a:p>
            <a:pPr marL="0" indent="0">
              <a:buNone/>
            </a:pPr>
            <a:r>
              <a:rPr lang="en-IN" dirty="0"/>
              <a:t>        </a:t>
            </a:r>
            <a:r>
              <a:rPr lang="en-IN" dirty="0" err="1"/>
              <a:t>System.out.println</a:t>
            </a:r>
            <a:r>
              <a:rPr lang="en-IN" dirty="0"/>
              <a:t>(</a:t>
            </a:r>
            <a:r>
              <a:rPr lang="en-IN" dirty="0" err="1"/>
              <a:t>pQueue.poll</a:t>
            </a:r>
            <a:r>
              <a:rPr lang="en-IN" dirty="0"/>
              <a:t>());</a:t>
            </a:r>
          </a:p>
          <a:p>
            <a:pPr marL="0" indent="0">
              <a:buNone/>
            </a:pPr>
            <a:endParaRPr lang="en-IN" dirty="0"/>
          </a:p>
          <a:p>
            <a:pPr marL="0" indent="0">
              <a:buNone/>
            </a:pPr>
            <a:r>
              <a:rPr lang="en-IN" dirty="0"/>
              <a:t>        // Printing the top element again</a:t>
            </a:r>
          </a:p>
          <a:p>
            <a:pPr marL="0" indent="0">
              <a:buNone/>
            </a:pPr>
            <a:r>
              <a:rPr lang="en-IN" dirty="0"/>
              <a:t>        </a:t>
            </a:r>
            <a:r>
              <a:rPr lang="en-IN" dirty="0" err="1"/>
              <a:t>System.out.println</a:t>
            </a:r>
            <a:r>
              <a:rPr lang="en-IN" dirty="0"/>
              <a:t>(</a:t>
            </a:r>
            <a:r>
              <a:rPr lang="en-IN" dirty="0" err="1"/>
              <a:t>pQueue.peek</a:t>
            </a:r>
            <a:r>
              <a:rPr lang="en-IN" dirty="0"/>
              <a:t>());</a:t>
            </a:r>
          </a:p>
          <a:p>
            <a:pPr marL="0" indent="0">
              <a:buNone/>
            </a:pPr>
            <a:r>
              <a:rPr lang="en-IN" dirty="0"/>
              <a:t>    }</a:t>
            </a:r>
          </a:p>
          <a:p>
            <a:pPr marL="0" indent="0">
              <a:buNone/>
            </a:pPr>
            <a:r>
              <a:rPr lang="en-IN" dirty="0"/>
              <a:t>}</a:t>
            </a:r>
          </a:p>
        </p:txBody>
      </p:sp>
    </p:spTree>
    <p:extLst>
      <p:ext uri="{BB962C8B-B14F-4D97-AF65-F5344CB8AC3E}">
        <p14:creationId xmlns:p14="http://schemas.microsoft.com/office/powerpoint/2010/main" val="2766091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0"/>
            <a:ext cx="8229600" cy="764704"/>
          </a:xfrm>
        </p:spPr>
        <p:txBody>
          <a:bodyPr/>
          <a:lstStyle/>
          <a:p>
            <a:r>
              <a:rPr lang="en-US" b="1" dirty="0" smtClean="0">
                <a:solidFill>
                  <a:srgbClr val="00B050"/>
                </a:solidFill>
              </a:rPr>
              <a:t>Thread Class </a:t>
            </a:r>
            <a:endParaRPr lang="en-IN" b="1" dirty="0">
              <a:solidFill>
                <a:srgbClr val="00B050"/>
              </a:solidFill>
            </a:endParaRPr>
          </a:p>
        </p:txBody>
      </p:sp>
      <p:sp>
        <p:nvSpPr>
          <p:cNvPr id="3" name="Content Placeholder 2"/>
          <p:cNvSpPr>
            <a:spLocks noGrp="1"/>
          </p:cNvSpPr>
          <p:nvPr>
            <p:ph idx="1"/>
          </p:nvPr>
        </p:nvSpPr>
        <p:spPr>
          <a:xfrm>
            <a:off x="251520" y="836712"/>
            <a:ext cx="8496944" cy="5760640"/>
          </a:xfrm>
        </p:spPr>
        <p:txBody>
          <a:bodyPr>
            <a:normAutofit/>
          </a:bodyPr>
          <a:lstStyle/>
          <a:p>
            <a:r>
              <a:rPr lang="en-US" dirty="0" smtClean="0"/>
              <a:t>Thread class provide constructors and methods to create and perform operations on a thread.</a:t>
            </a:r>
          </a:p>
          <a:p>
            <a:r>
              <a:rPr lang="en-US" dirty="0" smtClean="0"/>
              <a:t>Thread class extends Object class and implements Runnable interface. </a:t>
            </a:r>
          </a:p>
          <a:p>
            <a:pPr marL="0" indent="0">
              <a:buNone/>
            </a:pPr>
            <a:r>
              <a:rPr lang="en-US" dirty="0" smtClean="0">
                <a:solidFill>
                  <a:srgbClr val="FF0000"/>
                </a:solidFill>
              </a:rPr>
              <a:t>Commonly used Constructors of Thread class: </a:t>
            </a:r>
          </a:p>
          <a:p>
            <a:pPr marL="0" indent="0">
              <a:buNone/>
            </a:pPr>
            <a:r>
              <a:rPr lang="en-US" dirty="0" smtClean="0"/>
              <a:t>• Thread() </a:t>
            </a:r>
          </a:p>
          <a:p>
            <a:pPr marL="0" indent="0">
              <a:buNone/>
            </a:pPr>
            <a:r>
              <a:rPr lang="en-US" dirty="0" smtClean="0"/>
              <a:t>• Thread(String name) </a:t>
            </a:r>
          </a:p>
          <a:p>
            <a:pPr marL="0" indent="0">
              <a:buNone/>
            </a:pPr>
            <a:r>
              <a:rPr lang="en-US" dirty="0" smtClean="0"/>
              <a:t>• Thread(Runnable r) </a:t>
            </a:r>
          </a:p>
          <a:p>
            <a:pPr marL="0" indent="0">
              <a:buNone/>
            </a:pPr>
            <a:r>
              <a:rPr lang="en-US" dirty="0" smtClean="0"/>
              <a:t>• Thread(Runnable </a:t>
            </a:r>
            <a:r>
              <a:rPr lang="en-US" dirty="0" err="1" smtClean="0"/>
              <a:t>r,String</a:t>
            </a:r>
            <a:r>
              <a:rPr lang="en-US" dirty="0" smtClean="0"/>
              <a:t> name) </a:t>
            </a:r>
          </a:p>
        </p:txBody>
      </p:sp>
    </p:spTree>
    <p:extLst>
      <p:ext uri="{BB962C8B-B14F-4D97-AF65-F5344CB8AC3E}">
        <p14:creationId xmlns:p14="http://schemas.microsoft.com/office/powerpoint/2010/main" val="802412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487</TotalTime>
  <Words>4271</Words>
  <Application>Microsoft Office PowerPoint</Application>
  <PresentationFormat>On-screen Show (4:3)</PresentationFormat>
  <Paragraphs>715</Paragraphs>
  <Slides>84</Slides>
  <Notes>0</Notes>
  <HiddenSlides>0</HiddenSlides>
  <MMClips>0</MMClips>
  <ScaleCrop>false</ScaleCrop>
  <HeadingPairs>
    <vt:vector size="4" baseType="variant">
      <vt:variant>
        <vt:lpstr>Theme</vt:lpstr>
      </vt:variant>
      <vt:variant>
        <vt:i4>1</vt:i4>
      </vt:variant>
      <vt:variant>
        <vt:lpstr>Slide Titles</vt:lpstr>
      </vt:variant>
      <vt:variant>
        <vt:i4>84</vt:i4>
      </vt:variant>
    </vt:vector>
  </HeadingPairs>
  <TitlesOfParts>
    <vt:vector size="85" baseType="lpstr">
      <vt:lpstr>Office Theme</vt:lpstr>
      <vt:lpstr>UNIT - 5</vt:lpstr>
      <vt:lpstr>Multithreaded Programming</vt:lpstr>
      <vt:lpstr>Introduction</vt:lpstr>
      <vt:lpstr>Introduction</vt:lpstr>
      <vt:lpstr>Introduction</vt:lpstr>
      <vt:lpstr>Advantages of Java Multithreading </vt:lpstr>
      <vt:lpstr>Multitasking </vt:lpstr>
      <vt:lpstr>PowerPoint Presentation</vt:lpstr>
      <vt:lpstr>Thread Class </vt:lpstr>
      <vt:lpstr>Commonly used methods of Thread class </vt:lpstr>
      <vt:lpstr>PowerPoint Presentation</vt:lpstr>
      <vt:lpstr>PowerPoint Presentation</vt:lpstr>
      <vt:lpstr>PowerPoint Presentation</vt:lpstr>
      <vt:lpstr>Main Thread</vt:lpstr>
      <vt:lpstr>Main Thread – Example Program</vt:lpstr>
      <vt:lpstr>currentThread() is a static method of Thread Class, which returns the reference of the current running thread.  Thread[main,5,main]  • Here Thread indicates that t is thread class object.  • The First main indicates the name of the thread that is executing the current code.  • 5  is the priority of thread.  The next main indicates the thread group name to which this thread belongs. </vt:lpstr>
      <vt:lpstr>Creation of New Threads </vt:lpstr>
      <vt:lpstr>Creating thread by extending Thread class </vt:lpstr>
      <vt:lpstr>PowerPoint Presentation</vt:lpstr>
      <vt:lpstr>Example Program </vt:lpstr>
      <vt:lpstr>PowerPoint Presentation</vt:lpstr>
      <vt:lpstr>By implementing Runnable interface</vt:lpstr>
      <vt:lpstr>Example Program</vt:lpstr>
      <vt:lpstr>PowerPoint Presentation</vt:lpstr>
      <vt:lpstr>Thread Priorities</vt:lpstr>
      <vt:lpstr>Example Program</vt:lpstr>
      <vt:lpstr>PowerPoint Presentation</vt:lpstr>
      <vt:lpstr>Thread States (OR) Life Cycle of the Thread </vt:lpstr>
      <vt:lpstr>PowerPoint Presentation</vt:lpstr>
      <vt:lpstr>Newborn state</vt:lpstr>
      <vt:lpstr>Runnable state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Daemon Threads</vt:lpstr>
      <vt:lpstr>Daemon Threads</vt:lpstr>
      <vt:lpstr>Collections Framework </vt:lpstr>
      <vt:lpstr>PowerPoint Presentation</vt:lpstr>
      <vt:lpstr>PowerPoint Presentation</vt:lpstr>
      <vt:lpstr>Collection framework</vt:lpstr>
      <vt:lpstr>Hierarchy of Collection Framework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Queue</vt:lpstr>
      <vt:lpstr>Example Program</vt:lpstr>
      <vt:lpstr>PowerPoint Presentation</vt:lpstr>
      <vt:lpstr>Set</vt:lpstr>
      <vt:lpstr>Example program</vt:lpstr>
      <vt:lpstr>PowerPoint Presentation</vt:lpstr>
      <vt:lpstr>Hashset</vt:lpstr>
      <vt:lpstr>Creating a HashSet</vt:lpstr>
      <vt:lpstr>PowerPoint Presentation</vt:lpstr>
      <vt:lpstr>Methods of HashSet</vt:lpstr>
      <vt:lpstr>Example Program</vt:lpstr>
      <vt:lpstr>Access HashSet Elements</vt:lpstr>
      <vt:lpstr>Priority Queue</vt:lpstr>
      <vt:lpstr>PowerPoint Presentation</vt:lpstr>
      <vt:lpstr>PowerPoint Presentation</vt:lpstr>
      <vt:lpstr>Constructors:</vt:lpstr>
      <vt:lpstr>PowerPoint Presentation</vt:lpstr>
      <vt:lpstr>PowerPoint Presentation</vt:lpstr>
      <vt:lpstr>PowerPoint Presentation</vt:lpstr>
      <vt:lpstr>operations of the priority queue</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- 5</dc:title>
  <dc:creator>Windows User</dc:creator>
  <cp:lastModifiedBy>Windows User</cp:lastModifiedBy>
  <cp:revision>52</cp:revision>
  <dcterms:created xsi:type="dcterms:W3CDTF">2024-11-04T07:00:54Z</dcterms:created>
  <dcterms:modified xsi:type="dcterms:W3CDTF">2024-11-18T06:20:40Z</dcterms:modified>
</cp:coreProperties>
</file>