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5" r:id="rId1"/>
  </p:sldMasterIdLst>
  <p:sldIdLst>
    <p:sldId id="256" r:id="rId2"/>
    <p:sldId id="291" r:id="rId3"/>
    <p:sldId id="257"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9" r:id="rId21"/>
    <p:sldId id="310" r:id="rId22"/>
    <p:sldId id="313" r:id="rId23"/>
    <p:sldId id="314" r:id="rId24"/>
    <p:sldId id="315" r:id="rId25"/>
    <p:sldId id="316" r:id="rId26"/>
    <p:sldId id="317" r:id="rId27"/>
    <p:sldId id="319" r:id="rId28"/>
    <p:sldId id="320" r:id="rId29"/>
    <p:sldId id="32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510841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761922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92958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056084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74300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1228761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471274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22844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15416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6CC5BA-B01B-4EE5-9F1F-670225B9F8B8}" type="datetimeFigureOut">
              <a:rPr lang="en-IN" smtClean="0"/>
              <a:t>15-04-2025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121104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6CC5BA-B01B-4EE5-9F1F-670225B9F8B8}" type="datetimeFigureOut">
              <a:rPr lang="en-IN" smtClean="0"/>
              <a:t>15-04-2025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3210071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6CC5BA-B01B-4EE5-9F1F-670225B9F8B8}" type="datetimeFigureOut">
              <a:rPr lang="en-IN" smtClean="0"/>
              <a:t>15-04-2025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138352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6CC5BA-B01B-4EE5-9F1F-670225B9F8B8}" type="datetimeFigureOut">
              <a:rPr lang="en-IN" smtClean="0"/>
              <a:t>15-04-2025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906250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CC5BA-B01B-4EE5-9F1F-670225B9F8B8}" type="datetimeFigureOut">
              <a:rPr lang="en-IN" smtClean="0"/>
              <a:t>15-04-2025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2032190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6CC5BA-B01B-4EE5-9F1F-670225B9F8B8}" type="datetimeFigureOut">
              <a:rPr lang="en-IN" smtClean="0"/>
              <a:t>15-04-2025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1274935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CC5BA-B01B-4EE5-9F1F-670225B9F8B8}" type="datetimeFigureOut">
              <a:rPr lang="en-IN" smtClean="0"/>
              <a:t>15-04-2025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31FCADF-D9F8-44E4-972E-E59A21E50143}" type="slidenum">
              <a:rPr lang="en-IN" smtClean="0"/>
              <a:t>‹#›</a:t>
            </a:fld>
            <a:endParaRPr lang="en-IN"/>
          </a:p>
        </p:txBody>
      </p:sp>
    </p:spTree>
    <p:extLst>
      <p:ext uri="{BB962C8B-B14F-4D97-AF65-F5344CB8AC3E}">
        <p14:creationId xmlns:p14="http://schemas.microsoft.com/office/powerpoint/2010/main" val="673920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06CC5BA-B01B-4EE5-9F1F-670225B9F8B8}" type="datetimeFigureOut">
              <a:rPr lang="en-IN" smtClean="0"/>
              <a:t>15-04-2025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1FCADF-D9F8-44E4-972E-E59A21E50143}" type="slidenum">
              <a:rPr lang="en-IN" smtClean="0"/>
              <a:t>‹#›</a:t>
            </a:fld>
            <a:endParaRPr lang="en-IN"/>
          </a:p>
        </p:txBody>
      </p:sp>
    </p:spTree>
    <p:extLst>
      <p:ext uri="{BB962C8B-B14F-4D97-AF65-F5344CB8AC3E}">
        <p14:creationId xmlns:p14="http://schemas.microsoft.com/office/powerpoint/2010/main" val="4973504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507067" y="1052052"/>
            <a:ext cx="7766936" cy="2998784"/>
          </a:xfrm>
        </p:spPr>
        <p:txBody>
          <a:bodyPr/>
          <a:lstStyle/>
          <a:p>
            <a:pPr algn="ctr"/>
            <a:r>
              <a:rPr lang="en-IN" altLang="en-US" dirty="0"/>
              <a:t>Unit 5 </a:t>
            </a:r>
            <a:br>
              <a:rPr lang="en-IN" altLang="en-US" dirty="0"/>
            </a:br>
            <a:r>
              <a:rPr lang="en-IN" altLang="en-US" dirty="0"/>
              <a:t>Chapter-2</a:t>
            </a:r>
            <a:br>
              <a:rPr lang="en-IN" altLang="en-US" dirty="0"/>
            </a:br>
            <a:r>
              <a:rPr lang="en-IN" altLang="en-US" dirty="0"/>
              <a:t>Software Maintenance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4" y="196645"/>
            <a:ext cx="10216597" cy="5844745"/>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sym typeface="+mn-ea"/>
              </a:rPr>
              <a:t>The primary reason being that software maintenance is one of the most neglected areas of</a:t>
            </a:r>
            <a:r>
              <a:rPr lang="en-IN" altLang="en-US" sz="2400" dirty="0">
                <a:latin typeface="Times New Roman" panose="02020603050405020304" pitchFamily="18" charset="0"/>
                <a:cs typeface="Times New Roman" panose="02020603050405020304" pitchFamily="18" charset="0"/>
                <a:sym typeface="+mn-ea"/>
              </a:rPr>
              <a:t> </a:t>
            </a:r>
            <a:r>
              <a:rPr lang="en-US" altLang="en-US" sz="2400" dirty="0">
                <a:latin typeface="Times New Roman" panose="02020603050405020304" pitchFamily="18" charset="0"/>
                <a:cs typeface="Times New Roman" panose="02020603050405020304" pitchFamily="18" charset="0"/>
                <a:sym typeface="+mn-ea"/>
              </a:rPr>
              <a:t>software engineering. </a:t>
            </a:r>
          </a:p>
          <a:p>
            <a:pPr algn="just"/>
            <a:r>
              <a:rPr lang="en-US" altLang="en-US" sz="2400" dirty="0">
                <a:latin typeface="Times New Roman" panose="02020603050405020304" pitchFamily="18" charset="0"/>
                <a:cs typeface="Times New Roman" panose="02020603050405020304" pitchFamily="18" charset="0"/>
                <a:sym typeface="+mn-ea"/>
              </a:rPr>
              <a:t>Even though software maintenance is fast becoming an important</a:t>
            </a:r>
            <a:r>
              <a:rPr lang="en-IN" altLang="en-US" sz="2400" dirty="0">
                <a:latin typeface="Times New Roman" panose="02020603050405020304" pitchFamily="18" charset="0"/>
                <a:cs typeface="Times New Roman" panose="02020603050405020304" pitchFamily="18" charset="0"/>
                <a:sym typeface="+mn-ea"/>
              </a:rPr>
              <a:t> </a:t>
            </a:r>
            <a:r>
              <a:rPr lang="en-US" altLang="en-US" sz="2400" dirty="0">
                <a:latin typeface="Times New Roman" panose="02020603050405020304" pitchFamily="18" charset="0"/>
                <a:cs typeface="Times New Roman" panose="02020603050405020304" pitchFamily="18" charset="0"/>
                <a:sym typeface="+mn-ea"/>
              </a:rPr>
              <a:t>area of work for many companies as the software products of yester years age, still software</a:t>
            </a:r>
            <a:r>
              <a:rPr lang="en-IN" altLang="en-US" sz="2400" dirty="0">
                <a:latin typeface="Times New Roman" panose="02020603050405020304" pitchFamily="18" charset="0"/>
                <a:cs typeface="Times New Roman" panose="02020603050405020304" pitchFamily="18" charset="0"/>
                <a:sym typeface="+mn-ea"/>
              </a:rPr>
              <a:t> </a:t>
            </a:r>
            <a:r>
              <a:rPr lang="en-US" altLang="en-US" sz="2400" dirty="0">
                <a:latin typeface="Times New Roman" panose="02020603050405020304" pitchFamily="18" charset="0"/>
                <a:cs typeface="Times New Roman" panose="02020603050405020304" pitchFamily="18" charset="0"/>
                <a:sym typeface="+mn-ea"/>
              </a:rPr>
              <a:t>maintenance is mostly being carried out as fire-fighting operations, rather than through</a:t>
            </a:r>
            <a:r>
              <a:rPr lang="en-IN" altLang="en-US" sz="2400" dirty="0">
                <a:latin typeface="Times New Roman" panose="02020603050405020304" pitchFamily="18" charset="0"/>
                <a:cs typeface="Times New Roman" panose="02020603050405020304" pitchFamily="18" charset="0"/>
                <a:sym typeface="+mn-ea"/>
              </a:rPr>
              <a:t> </a:t>
            </a:r>
            <a:r>
              <a:rPr lang="en-US" altLang="en-US" sz="2400" dirty="0">
                <a:latin typeface="Times New Roman" panose="02020603050405020304" pitchFamily="18" charset="0"/>
                <a:cs typeface="Times New Roman" panose="02020603050405020304" pitchFamily="18" charset="0"/>
                <a:sym typeface="+mn-ea"/>
              </a:rPr>
              <a:t>systematic and planned activities.</a:t>
            </a:r>
          </a:p>
          <a:p>
            <a:pPr algn="just"/>
            <a:r>
              <a:rPr lang="en-US" altLang="en-US" sz="2400" dirty="0">
                <a:latin typeface="Times New Roman" panose="02020603050405020304" pitchFamily="18" charset="0"/>
                <a:cs typeface="Times New Roman" panose="02020603050405020304" pitchFamily="18" charset="0"/>
              </a:rPr>
              <a:t>Software maintenance has a very poor image in industry.</a:t>
            </a:r>
          </a:p>
          <a:p>
            <a:pPr algn="just"/>
            <a:r>
              <a:rPr lang="en-US" altLang="en-US" sz="2400" dirty="0">
                <a:latin typeface="Times New Roman" panose="02020603050405020304" pitchFamily="18" charset="0"/>
                <a:cs typeface="Times New Roman" panose="02020603050405020304" pitchFamily="18" charset="0"/>
              </a:rPr>
              <a:t>Therefore, an </a:t>
            </a:r>
            <a:r>
              <a:rPr lang="en-US" altLang="en-US" sz="2400" dirty="0" err="1">
                <a:latin typeface="Times New Roman" panose="02020603050405020304" pitchFamily="18" charset="0"/>
                <a:cs typeface="Times New Roman" panose="02020603050405020304" pitchFamily="18" charset="0"/>
              </a:rPr>
              <a:t>organisation</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often cannot employ bright engineers to carry out maintenance work. </a:t>
            </a:r>
          </a:p>
          <a:p>
            <a:pPr algn="just"/>
            <a:r>
              <a:rPr lang="en-US" altLang="en-US" sz="2400" dirty="0">
                <a:latin typeface="Times New Roman" panose="02020603050405020304" pitchFamily="18" charset="0"/>
                <a:cs typeface="Times New Roman" panose="02020603050405020304" pitchFamily="18" charset="0"/>
              </a:rPr>
              <a:t>Even though</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maintenance suffers from a poor image, the work involved is often more challenging than</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development work. </a:t>
            </a:r>
          </a:p>
          <a:p>
            <a:pPr algn="just"/>
            <a:r>
              <a:rPr lang="en-US" altLang="en-US" sz="2400" dirty="0">
                <a:latin typeface="Times New Roman" panose="02020603050405020304" pitchFamily="18" charset="0"/>
                <a:cs typeface="Times New Roman" panose="02020603050405020304" pitchFamily="18" charset="0"/>
              </a:rPr>
              <a:t>During maintenance it is necessary to thoroughly understand someone else’s work, and then carry out the required modifications and extensions.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4" y="658762"/>
            <a:ext cx="9990455" cy="5431790"/>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rPr>
              <a:t>Another problem associated with maintenance work is that the majority of software</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products needing maintenance are legacy products.</a:t>
            </a:r>
          </a:p>
          <a:p>
            <a:pPr algn="just"/>
            <a:r>
              <a:rPr lang="en-IN" altLang="en-US" sz="2400" dirty="0">
                <a:latin typeface="Times New Roman" panose="02020603050405020304" pitchFamily="18" charset="0"/>
                <a:cs typeface="Times New Roman" panose="02020603050405020304" pitchFamily="18" charset="0"/>
              </a:rPr>
              <a:t>T</a:t>
            </a:r>
            <a:r>
              <a:rPr lang="en-US" altLang="en-US" sz="2400" dirty="0">
                <a:latin typeface="Times New Roman" panose="02020603050405020304" pitchFamily="18" charset="0"/>
                <a:cs typeface="Times New Roman" panose="02020603050405020304" pitchFamily="18" charset="0"/>
              </a:rPr>
              <a:t>hough the word legacy implies “aged”</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software, but there is no agreement on what exactly is a legacy system. </a:t>
            </a:r>
          </a:p>
          <a:p>
            <a:pPr algn="just"/>
            <a:r>
              <a:rPr lang="en-US" altLang="en-US" sz="2400" dirty="0">
                <a:latin typeface="Times New Roman" panose="02020603050405020304" pitchFamily="18" charset="0"/>
                <a:cs typeface="Times New Roman" panose="02020603050405020304" pitchFamily="18" charset="0"/>
              </a:rPr>
              <a:t>It is prudent</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to define a legacy system as any software system that is hard to maintain.</a:t>
            </a:r>
          </a:p>
          <a:p>
            <a:pPr algn="just"/>
            <a:r>
              <a:rPr lang="en-US" altLang="en-US" sz="2400" dirty="0">
                <a:latin typeface="Times New Roman" panose="02020603050405020304" pitchFamily="18" charset="0"/>
                <a:cs typeface="Times New Roman" panose="02020603050405020304" pitchFamily="18" charset="0"/>
              </a:rPr>
              <a:t>The typical</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problems associated with legacy systems are poor documentation, unstructured (spaghetti</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code with ugly control structure), and lack of personnel knowledgeable in the product. </a:t>
            </a:r>
          </a:p>
          <a:p>
            <a:pPr algn="just"/>
            <a:r>
              <a:rPr lang="en-US" altLang="en-US" sz="2400" dirty="0">
                <a:latin typeface="Times New Roman" panose="02020603050405020304" pitchFamily="18" charset="0"/>
                <a:cs typeface="Times New Roman" panose="02020603050405020304" pitchFamily="18" charset="0"/>
              </a:rPr>
              <a:t>Many of the legacy systems were developed long time back. </a:t>
            </a:r>
          </a:p>
          <a:p>
            <a:pPr algn="just"/>
            <a:r>
              <a:rPr lang="en-US" altLang="en-US" sz="2400" dirty="0">
                <a:latin typeface="Times New Roman" panose="02020603050405020304" pitchFamily="18" charset="0"/>
                <a:cs typeface="Times New Roman" panose="02020603050405020304" pitchFamily="18" charset="0"/>
              </a:rPr>
              <a:t>But it is possible that a recently developed system having poor design and documentation can be considered to be a legacy system.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609601"/>
            <a:ext cx="8596630" cy="471948"/>
          </a:xfrm>
        </p:spPr>
        <p:txBody>
          <a:bodyPr>
            <a:normAutofit fontScale="90000"/>
          </a:bodyPr>
          <a:lstStyle/>
          <a:p>
            <a:r>
              <a:rPr lang="en-US" altLang="en-US" dirty="0"/>
              <a:t>SOFTWARE REVERSE ENGINEERING</a:t>
            </a:r>
          </a:p>
        </p:txBody>
      </p:sp>
      <p:sp>
        <p:nvSpPr>
          <p:cNvPr id="3" name="Content Placeholder 2"/>
          <p:cNvSpPr>
            <a:spLocks noGrp="1"/>
          </p:cNvSpPr>
          <p:nvPr>
            <p:ph idx="1"/>
          </p:nvPr>
        </p:nvSpPr>
        <p:spPr>
          <a:xfrm>
            <a:off x="677544" y="1438275"/>
            <a:ext cx="10659049" cy="4603115"/>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rPr>
              <a:t>Software reverse engineering is the process of recovering the design and the requirements specification of a product from an analysis of its code. </a:t>
            </a:r>
          </a:p>
          <a:p>
            <a:pPr algn="just"/>
            <a:r>
              <a:rPr lang="en-US" altLang="en-US" sz="2400" dirty="0">
                <a:latin typeface="Times New Roman" panose="02020603050405020304" pitchFamily="18" charset="0"/>
                <a:cs typeface="Times New Roman" panose="02020603050405020304" pitchFamily="18" charset="0"/>
              </a:rPr>
              <a:t>The purpose of reverse engineering</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is to facilitate maintenance work by improving the understandability of a system and to produce the necessary documents for a legacy system. </a:t>
            </a:r>
          </a:p>
          <a:p>
            <a:pPr algn="just"/>
            <a:r>
              <a:rPr lang="en-US" altLang="en-US" sz="2400" dirty="0">
                <a:latin typeface="Times New Roman" panose="02020603050405020304" pitchFamily="18" charset="0"/>
                <a:cs typeface="Times New Roman" panose="02020603050405020304" pitchFamily="18" charset="0"/>
              </a:rPr>
              <a:t>Reverse engineering is becoming important, since legacy software products lack proper documentation, and are highly unstructured. </a:t>
            </a:r>
          </a:p>
          <a:p>
            <a:pPr algn="just"/>
            <a:r>
              <a:rPr lang="en-US" altLang="en-US" sz="2400" dirty="0">
                <a:latin typeface="Times New Roman" panose="02020603050405020304" pitchFamily="18" charset="0"/>
                <a:cs typeface="Times New Roman" panose="02020603050405020304" pitchFamily="18" charset="0"/>
              </a:rPr>
              <a:t>Even well-designed products become legacy software as their structure</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degrades through a series of maintenance efforts.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5" y="127819"/>
            <a:ext cx="10885190" cy="5913571"/>
          </a:xfrm>
        </p:spPr>
        <p:txBody>
          <a:bodyPr>
            <a:noAutofit/>
          </a:bodyPr>
          <a:lstStyle/>
          <a:p>
            <a:r>
              <a:rPr lang="en-US" altLang="en-US" sz="2400" dirty="0">
                <a:latin typeface="Times New Roman" panose="02020603050405020304" pitchFamily="18" charset="0"/>
                <a:cs typeface="Times New Roman" panose="02020603050405020304" pitchFamily="18" charset="0"/>
              </a:rPr>
              <a:t>The first stage of reverse engineering usually focuses on carrying out cosmetic changes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to the code to improve its readability, structure, and understandability, without changing any of its functionalities.</a:t>
            </a:r>
          </a:p>
          <a:p>
            <a:r>
              <a:rPr lang="en-US" altLang="en-US" sz="2400" dirty="0">
                <a:latin typeface="Times New Roman" panose="02020603050405020304" pitchFamily="18" charset="0"/>
                <a:cs typeface="Times New Roman" panose="02020603050405020304" pitchFamily="18" charset="0"/>
              </a:rPr>
              <a:t> A way to carry out these cosmetic changes is shown schematically in Figure 13.1. </a:t>
            </a:r>
          </a:p>
          <a:p>
            <a:r>
              <a:rPr lang="en-US" altLang="en-US" sz="2400" dirty="0">
                <a:latin typeface="Times New Roman" panose="02020603050405020304" pitchFamily="18" charset="0"/>
                <a:cs typeface="Times New Roman" panose="02020603050405020304" pitchFamily="18" charset="0"/>
              </a:rPr>
              <a:t>A program can be reformatted using any of the several available Pretty Printer</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programs which layout the program neatly. </a:t>
            </a:r>
          </a:p>
          <a:p>
            <a:r>
              <a:rPr lang="en-US" altLang="en-US" sz="2400" dirty="0">
                <a:latin typeface="Times New Roman" panose="02020603050405020304" pitchFamily="18" charset="0"/>
                <a:cs typeface="Times New Roman" panose="02020603050405020304" pitchFamily="18" charset="0"/>
              </a:rPr>
              <a:t>Many legacy software products are difficult to</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comprehend with complex control structure and unthoughtful variable names. </a:t>
            </a:r>
          </a:p>
          <a:p>
            <a:r>
              <a:rPr lang="en-US" altLang="en-US" sz="2400" dirty="0">
                <a:latin typeface="Times New Roman" panose="02020603050405020304" pitchFamily="18" charset="0"/>
                <a:cs typeface="Times New Roman" panose="02020603050405020304" pitchFamily="18" charset="0"/>
              </a:rPr>
              <a:t>Assigning meaningful variable names is important because that meaningful</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variable names is the most helpful code documentation. </a:t>
            </a:r>
          </a:p>
          <a:p>
            <a:r>
              <a:rPr lang="en-US" altLang="en-US" sz="2400" dirty="0">
                <a:latin typeface="Times New Roman" panose="02020603050405020304" pitchFamily="18" charset="0"/>
                <a:cs typeface="Times New Roman" panose="02020603050405020304" pitchFamily="18" charset="0"/>
              </a:rPr>
              <a:t>All variables, data structures, and functions should be assigned meaningful names wherever possible. </a:t>
            </a:r>
          </a:p>
          <a:p>
            <a:r>
              <a:rPr lang="en-US" altLang="en-US" sz="2400" dirty="0">
                <a:latin typeface="Times New Roman" panose="02020603050405020304" pitchFamily="18" charset="0"/>
                <a:cs typeface="Times New Roman" panose="02020603050405020304" pitchFamily="18" charset="0"/>
              </a:rPr>
              <a:t>Complex nested conditionals in the program can be replaced by simpler conditional statements or whenever appropriate by case statements.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686050" y="678426"/>
            <a:ext cx="5936840" cy="505879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5" y="462116"/>
            <a:ext cx="10314920" cy="5579274"/>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rPr>
              <a:t>After the cosmetic changes have been carried out on a legacy software, the process of</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extracting the code, design, and the requirements specification can begin. </a:t>
            </a:r>
          </a:p>
          <a:p>
            <a:pPr algn="just"/>
            <a:r>
              <a:rPr lang="en-US" altLang="en-US" sz="2400" dirty="0">
                <a:latin typeface="Times New Roman" panose="02020603050405020304" pitchFamily="18" charset="0"/>
                <a:cs typeface="Times New Roman" panose="02020603050405020304" pitchFamily="18" charset="0"/>
              </a:rPr>
              <a:t>These activities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are schematically shown in Figure 13.2. </a:t>
            </a:r>
          </a:p>
          <a:p>
            <a:pPr algn="just"/>
            <a:r>
              <a:rPr lang="en-US" altLang="en-US" sz="2400" dirty="0">
                <a:latin typeface="Times New Roman" panose="02020603050405020304" pitchFamily="18" charset="0"/>
                <a:cs typeface="Times New Roman" panose="02020603050405020304" pitchFamily="18" charset="0"/>
              </a:rPr>
              <a:t>In order to extract the design, a full understanding of the code is needed. </a:t>
            </a:r>
          </a:p>
          <a:p>
            <a:pPr algn="just"/>
            <a:r>
              <a:rPr lang="en-US" altLang="en-US" sz="2400" dirty="0">
                <a:latin typeface="Times New Roman" panose="02020603050405020304" pitchFamily="18" charset="0"/>
                <a:cs typeface="Times New Roman" panose="02020603050405020304" pitchFamily="18" charset="0"/>
              </a:rPr>
              <a:t>Some automatic tools can be used to derive the data flow and control</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flow diagram from the code. </a:t>
            </a:r>
          </a:p>
          <a:p>
            <a:pPr algn="just"/>
            <a:r>
              <a:rPr lang="en-US" altLang="en-US" sz="2400" dirty="0">
                <a:latin typeface="Times New Roman" panose="02020603050405020304" pitchFamily="18" charset="0"/>
                <a:cs typeface="Times New Roman" panose="02020603050405020304" pitchFamily="18" charset="0"/>
              </a:rPr>
              <a:t>The structure chart (module invocation sequence and data</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interchange among modules) should also be extracted. </a:t>
            </a:r>
          </a:p>
          <a:p>
            <a:pPr algn="just"/>
            <a:r>
              <a:rPr lang="en-US" altLang="en-US" sz="2400" dirty="0">
                <a:latin typeface="Times New Roman" panose="02020603050405020304" pitchFamily="18" charset="0"/>
                <a:cs typeface="Times New Roman" panose="02020603050405020304" pitchFamily="18" charset="0"/>
              </a:rPr>
              <a:t>The SRS document can be written once the full code has been thoroughly understood and the design extracted.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666365" y="157316"/>
            <a:ext cx="6271158" cy="567325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373626"/>
            <a:ext cx="8596630" cy="1013849"/>
          </a:xfrm>
        </p:spPr>
        <p:txBody>
          <a:bodyPr>
            <a:normAutofit fontScale="90000"/>
          </a:bodyPr>
          <a:lstStyle/>
          <a:p>
            <a:r>
              <a:rPr lang="en-US" altLang="en-US" dirty="0"/>
              <a:t>SOFTWARE MAINTENANCE PROCESS MODELS</a:t>
            </a:r>
          </a:p>
        </p:txBody>
      </p:sp>
      <p:sp>
        <p:nvSpPr>
          <p:cNvPr id="3" name="Content Placeholder 2"/>
          <p:cNvSpPr>
            <a:spLocks noGrp="1"/>
          </p:cNvSpPr>
          <p:nvPr>
            <p:ph idx="1"/>
          </p:nvPr>
        </p:nvSpPr>
        <p:spPr>
          <a:xfrm>
            <a:off x="677544" y="1387475"/>
            <a:ext cx="10462403" cy="4653915"/>
          </a:xfrm>
        </p:spPr>
        <p:txBody>
          <a:bodyPr>
            <a:normAutofit/>
          </a:bodyPr>
          <a:lstStyle/>
          <a:p>
            <a:r>
              <a:rPr lang="en-US" altLang="en-US" sz="2400" dirty="0">
                <a:latin typeface="Times New Roman" panose="02020603050405020304" pitchFamily="18" charset="0"/>
                <a:cs typeface="Times New Roman" panose="02020603050405020304" pitchFamily="18" charset="0"/>
              </a:rPr>
              <a:t>Before discussing process models for software maintenance, we need to analyze various activities involved in a typical software maintenance project. </a:t>
            </a:r>
          </a:p>
          <a:p>
            <a:r>
              <a:rPr lang="en-US" altLang="en-US" sz="2400" dirty="0">
                <a:latin typeface="Times New Roman" panose="02020603050405020304" pitchFamily="18" charset="0"/>
                <a:cs typeface="Times New Roman" panose="02020603050405020304" pitchFamily="18" charset="0"/>
              </a:rPr>
              <a:t>The activities involved in a software maintenance </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project are not unique and depend on several factors such as: </a:t>
            </a:r>
          </a:p>
          <a:p>
            <a:r>
              <a:rPr lang="en-US" altLang="en-US" sz="2400" dirty="0">
                <a:latin typeface="Times New Roman" panose="02020603050405020304" pitchFamily="18" charset="0"/>
                <a:cs typeface="Times New Roman" panose="02020603050405020304" pitchFamily="18" charset="0"/>
              </a:rPr>
              <a:t>(</a:t>
            </a:r>
            <a:r>
              <a:rPr lang="en-US" altLang="en-US" sz="2400" dirty="0" err="1">
                <a:latin typeface="Times New Roman" panose="02020603050405020304" pitchFamily="18" charset="0"/>
                <a:cs typeface="Times New Roman" panose="02020603050405020304" pitchFamily="18" charset="0"/>
              </a:rPr>
              <a:t>i</a:t>
            </a:r>
            <a:r>
              <a:rPr lang="en-US" altLang="en-US" sz="2400" dirty="0">
                <a:latin typeface="Times New Roman" panose="02020603050405020304" pitchFamily="18" charset="0"/>
                <a:cs typeface="Times New Roman" panose="02020603050405020304" pitchFamily="18" charset="0"/>
              </a:rPr>
              <a:t>) the extent of modification to the product required, </a:t>
            </a:r>
          </a:p>
          <a:p>
            <a:r>
              <a:rPr lang="en-US" altLang="en-US" sz="2400" dirty="0">
                <a:latin typeface="Times New Roman" panose="02020603050405020304" pitchFamily="18" charset="0"/>
                <a:cs typeface="Times New Roman" panose="02020603050405020304" pitchFamily="18" charset="0"/>
              </a:rPr>
              <a:t>(ii) the resources available to the</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maintenance team, </a:t>
            </a:r>
          </a:p>
          <a:p>
            <a:r>
              <a:rPr lang="en-US" altLang="en-US" sz="2400" dirty="0">
                <a:latin typeface="Times New Roman" panose="02020603050405020304" pitchFamily="18" charset="0"/>
                <a:cs typeface="Times New Roman" panose="02020603050405020304" pitchFamily="18" charset="0"/>
              </a:rPr>
              <a:t>(iii) the conditions of the existing product (e.g., how structured it is, how </a:t>
            </a:r>
          </a:p>
          <a:p>
            <a:r>
              <a:rPr lang="en-US" altLang="en-US" sz="2400" dirty="0">
                <a:latin typeface="Times New Roman" panose="02020603050405020304" pitchFamily="18" charset="0"/>
                <a:cs typeface="Times New Roman" panose="02020603050405020304" pitchFamily="18" charset="0"/>
              </a:rPr>
              <a:t>well documented it is, etc.), </a:t>
            </a:r>
          </a:p>
          <a:p>
            <a:r>
              <a:rPr lang="en-US" altLang="en-US" sz="2400" dirty="0">
                <a:latin typeface="Times New Roman" panose="02020603050405020304" pitchFamily="18" charset="0"/>
                <a:cs typeface="Times New Roman" panose="02020603050405020304" pitchFamily="18" charset="0"/>
              </a:rPr>
              <a:t>(iii) the expected project risks, etc.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5" y="363795"/>
            <a:ext cx="10118274" cy="5677596"/>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sym typeface="+mn-ea"/>
              </a:rPr>
              <a:t>When the changes needed to a software product are minor and straightforward, the code can be directly modified</a:t>
            </a:r>
            <a:r>
              <a:rPr lang="en-IN" altLang="en-US" sz="2400" dirty="0">
                <a:latin typeface="Times New Roman" panose="02020603050405020304" pitchFamily="18" charset="0"/>
                <a:cs typeface="Times New Roman" panose="02020603050405020304" pitchFamily="18" charset="0"/>
                <a:sym typeface="+mn-ea"/>
              </a:rPr>
              <a:t> </a:t>
            </a:r>
            <a:r>
              <a:rPr lang="en-US" altLang="en-US" sz="2400" dirty="0">
                <a:latin typeface="Times New Roman" panose="02020603050405020304" pitchFamily="18" charset="0"/>
                <a:cs typeface="Times New Roman" panose="02020603050405020304" pitchFamily="18" charset="0"/>
                <a:sym typeface="+mn-ea"/>
              </a:rPr>
              <a:t>and the changes appropriately reflected in all the documents.</a:t>
            </a:r>
          </a:p>
          <a:p>
            <a:pPr algn="just"/>
            <a:r>
              <a:rPr lang="en-US" altLang="en-US" sz="2400" dirty="0">
                <a:latin typeface="Times New Roman" panose="02020603050405020304" pitchFamily="18" charset="0"/>
                <a:cs typeface="Times New Roman" panose="02020603050405020304" pitchFamily="18" charset="0"/>
              </a:rPr>
              <a:t>However, more elaborate activities are required when the required changes are not so trivial. </a:t>
            </a:r>
          </a:p>
          <a:p>
            <a:pPr algn="just"/>
            <a:r>
              <a:rPr lang="en-US" altLang="en-US" sz="2400" dirty="0">
                <a:latin typeface="Times New Roman" panose="02020603050405020304" pitchFamily="18" charset="0"/>
                <a:cs typeface="Times New Roman" panose="02020603050405020304" pitchFamily="18" charset="0"/>
              </a:rPr>
              <a:t>Usually, for complex maintenance projects for legacy systems, the software process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can be represented by a reverse engineering cycle followed by a forward engineering cycle with an emphasis on as much reuse as possible from the existing code and other documents.</a:t>
            </a:r>
          </a:p>
          <a:p>
            <a:pPr algn="just"/>
            <a:r>
              <a:rPr lang="en-US" altLang="en-US" sz="2400" dirty="0">
                <a:latin typeface="Times New Roman" panose="02020603050405020304" pitchFamily="18" charset="0"/>
                <a:cs typeface="Times New Roman" panose="02020603050405020304" pitchFamily="18" charset="0"/>
              </a:rPr>
              <a:t>Since the scope for different maintenance projects vary widely, no</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single maintenance process model can be developed to suit every kind of maintenance project. </a:t>
            </a:r>
          </a:p>
          <a:p>
            <a:pPr algn="just"/>
            <a:r>
              <a:rPr lang="en-US" altLang="en-US" sz="2400" dirty="0">
                <a:latin typeface="Times New Roman" panose="02020603050405020304" pitchFamily="18" charset="0"/>
                <a:cs typeface="Times New Roman" panose="02020603050405020304" pitchFamily="18" charset="0"/>
              </a:rPr>
              <a:t>However, two broad categories of process models can be proposed.</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First model</a:t>
            </a:r>
          </a:p>
        </p:txBody>
      </p:sp>
      <p:sp>
        <p:nvSpPr>
          <p:cNvPr id="3" name="Content Placeholder 2"/>
          <p:cNvSpPr>
            <a:spLocks noGrp="1"/>
          </p:cNvSpPr>
          <p:nvPr>
            <p:ph sz="half" idx="1"/>
          </p:nvPr>
        </p:nvSpPr>
        <p:spPr>
          <a:xfrm>
            <a:off x="677334" y="1396181"/>
            <a:ext cx="4184035" cy="4645180"/>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rPr>
              <a:t>The first model is preferred for projects involving small reworks where the code is changed</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directly and the changes are reflected in the relevant documents later. </a:t>
            </a:r>
          </a:p>
          <a:p>
            <a:pPr algn="just"/>
            <a:r>
              <a:rPr lang="en-US" altLang="en-US" sz="2400" dirty="0">
                <a:latin typeface="Times New Roman" panose="02020603050405020304" pitchFamily="18" charset="0"/>
                <a:cs typeface="Times New Roman" panose="02020603050405020304" pitchFamily="18" charset="0"/>
              </a:rPr>
              <a:t>This maintenance</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process is graphically presented in Figure 13.3. </a:t>
            </a:r>
          </a:p>
          <a:p>
            <a:endParaRPr lang="en-US" altLang="en-US" dirty="0"/>
          </a:p>
        </p:txBody>
      </p:sp>
      <p:pic>
        <p:nvPicPr>
          <p:cNvPr id="4" name="Content Placeholder 3"/>
          <p:cNvPicPr>
            <a:picLocks noGrp="1" noChangeAspect="1"/>
          </p:cNvPicPr>
          <p:nvPr>
            <p:ph sz="half" idx="2"/>
          </p:nvPr>
        </p:nvPicPr>
        <p:blipFill>
          <a:blip r:embed="rId2"/>
          <a:stretch>
            <a:fillRect/>
          </a:stretch>
        </p:blipFill>
        <p:spPr>
          <a:xfrm>
            <a:off x="5090160" y="1700530"/>
            <a:ext cx="6354588" cy="423989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609600"/>
            <a:ext cx="8596630" cy="669290"/>
          </a:xfrm>
        </p:spPr>
        <p:txBody>
          <a:bodyPr/>
          <a:lstStyle/>
          <a:p>
            <a:r>
              <a:rPr lang="en-IN" altLang="en-US"/>
              <a:t>Introduction</a:t>
            </a:r>
          </a:p>
        </p:txBody>
      </p:sp>
      <p:sp>
        <p:nvSpPr>
          <p:cNvPr id="3" name="Content Placeholder 2"/>
          <p:cNvSpPr>
            <a:spLocks noGrp="1"/>
          </p:cNvSpPr>
          <p:nvPr>
            <p:ph idx="1"/>
          </p:nvPr>
        </p:nvSpPr>
        <p:spPr>
          <a:xfrm>
            <a:off x="677545" y="1428750"/>
            <a:ext cx="9882300" cy="4612640"/>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rPr>
              <a:t>Software maintenance denotes any changes made to a</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software product after it has been delivered to the customer.</a:t>
            </a:r>
          </a:p>
          <a:p>
            <a:pPr algn="just"/>
            <a:r>
              <a:rPr lang="en-US" altLang="en-US" sz="2400" dirty="0">
                <a:latin typeface="Times New Roman" panose="02020603050405020304" pitchFamily="18" charset="0"/>
                <a:cs typeface="Times New Roman" panose="02020603050405020304" pitchFamily="18" charset="0"/>
              </a:rPr>
              <a:t>Maintenance is inevitable for almost any kind of product. </a:t>
            </a:r>
          </a:p>
          <a:p>
            <a:pPr algn="just"/>
            <a:r>
              <a:rPr lang="en-US" altLang="en-US" sz="2400" dirty="0">
                <a:latin typeface="Times New Roman" panose="02020603050405020304" pitchFamily="18" charset="0"/>
                <a:cs typeface="Times New Roman" panose="02020603050405020304" pitchFamily="18" charset="0"/>
              </a:rPr>
              <a:t>However, most products need maintenance due to the wear and tear caused by use. For example, a car </a:t>
            </a:r>
            <a:r>
              <a:rPr lang="en-US" altLang="en-US" sz="2400" dirty="0" err="1">
                <a:latin typeface="Times New Roman" panose="02020603050405020304" pitchFamily="18" charset="0"/>
                <a:cs typeface="Times New Roman" panose="02020603050405020304" pitchFamily="18" charset="0"/>
              </a:rPr>
              <a:t>tyre</a:t>
            </a:r>
            <a:r>
              <a:rPr lang="en-US" altLang="en-US" sz="2400" dirty="0">
                <a:latin typeface="Times New Roman" panose="02020603050405020304" pitchFamily="18" charset="0"/>
                <a:cs typeface="Times New Roman" panose="02020603050405020304" pitchFamily="18" charset="0"/>
              </a:rPr>
              <a:t> wears out due to use. </a:t>
            </a:r>
          </a:p>
          <a:p>
            <a:pPr algn="just"/>
            <a:r>
              <a:rPr lang="en-US" altLang="en-US" sz="2400" dirty="0">
                <a:latin typeface="Times New Roman" panose="02020603050405020304" pitchFamily="18" charset="0"/>
                <a:cs typeface="Times New Roman" panose="02020603050405020304" pitchFamily="18" charset="0"/>
              </a:rPr>
              <a:t>On the other hand, software products do not need maintenance</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on this count, but need maintenance to correct errors, enhance features, port to new platforms, etc.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4" y="403123"/>
            <a:ext cx="10442739" cy="5638267"/>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sym typeface="+mn-ea"/>
              </a:rPr>
              <a:t>In this approach, the project starts by gathering the requirements for changes. </a:t>
            </a:r>
            <a:endParaRPr lang="en-US" altLang="en-US" sz="2400" dirty="0">
              <a:latin typeface="Times New Roman" panose="02020603050405020304" pitchFamily="18" charset="0"/>
              <a:cs typeface="Times New Roman" panose="02020603050405020304" pitchFamily="18" charset="0"/>
            </a:endParaRPr>
          </a:p>
          <a:p>
            <a:pPr algn="just"/>
            <a:r>
              <a:rPr lang="en-US" altLang="en-US" sz="2400" dirty="0">
                <a:latin typeface="Times New Roman" panose="02020603050405020304" pitchFamily="18" charset="0"/>
                <a:cs typeface="Times New Roman" panose="02020603050405020304" pitchFamily="18" charset="0"/>
                <a:sym typeface="+mn-ea"/>
              </a:rPr>
              <a:t>The requirements are next analyzed to formulate the strategies to be adopted for code change. </a:t>
            </a:r>
            <a:endParaRPr lang="en-US" altLang="en-US" sz="2400" dirty="0">
              <a:latin typeface="Times New Roman" panose="02020603050405020304" pitchFamily="18" charset="0"/>
              <a:cs typeface="Times New Roman" panose="02020603050405020304" pitchFamily="18" charset="0"/>
            </a:endParaRPr>
          </a:p>
          <a:p>
            <a:pPr algn="just"/>
            <a:r>
              <a:rPr lang="en-US" altLang="en-US" sz="2400" dirty="0">
                <a:latin typeface="Times New Roman" panose="02020603050405020304" pitchFamily="18" charset="0"/>
                <a:cs typeface="Times New Roman" panose="02020603050405020304" pitchFamily="18" charset="0"/>
                <a:sym typeface="+mn-ea"/>
              </a:rPr>
              <a:t>At this stage, the association of at least a few members of the original development team goes a long way in reducing the cycle time, especially for projects involving unstructured and inadequately documented code. </a:t>
            </a:r>
            <a:endParaRPr lang="en-US" altLang="en-US" sz="2400" dirty="0">
              <a:latin typeface="Times New Roman" panose="02020603050405020304" pitchFamily="18" charset="0"/>
              <a:cs typeface="Times New Roman" panose="02020603050405020304" pitchFamily="18" charset="0"/>
            </a:endParaRPr>
          </a:p>
          <a:p>
            <a:pPr algn="just"/>
            <a:r>
              <a:rPr lang="en-US" altLang="en-US" sz="2400" dirty="0">
                <a:latin typeface="Times New Roman" panose="02020603050405020304" pitchFamily="18" charset="0"/>
                <a:cs typeface="Times New Roman" panose="02020603050405020304" pitchFamily="18" charset="0"/>
                <a:sym typeface="+mn-ea"/>
              </a:rPr>
              <a:t>The availability of a working old system to the maintenance engineers at the maintenance site greatly facilitates the task of the maintenance team as they get a good insight into the working of the old system and also can compare the working of their modified system</a:t>
            </a:r>
            <a:r>
              <a:rPr lang="en-IN" altLang="en-US" sz="2400" dirty="0">
                <a:latin typeface="Times New Roman" panose="02020603050405020304" pitchFamily="18" charset="0"/>
                <a:cs typeface="Times New Roman" panose="02020603050405020304" pitchFamily="18" charset="0"/>
                <a:sym typeface="+mn-ea"/>
              </a:rPr>
              <a:t> </a:t>
            </a:r>
            <a:r>
              <a:rPr lang="en-US" altLang="en-US" sz="2400" dirty="0">
                <a:latin typeface="Times New Roman" panose="02020603050405020304" pitchFamily="18" charset="0"/>
                <a:cs typeface="Times New Roman" panose="02020603050405020304" pitchFamily="18" charset="0"/>
                <a:sym typeface="+mn-ea"/>
              </a:rPr>
              <a:t>with the old system. </a:t>
            </a:r>
            <a:endParaRPr lang="en-US" altLang="en-US" sz="2400" dirty="0">
              <a:latin typeface="Times New Roman" panose="02020603050405020304" pitchFamily="18" charset="0"/>
              <a:cs typeface="Times New Roman" panose="02020603050405020304" pitchFamily="18" charset="0"/>
            </a:endParaRPr>
          </a:p>
          <a:p>
            <a:pPr algn="just"/>
            <a:r>
              <a:rPr lang="en-US" altLang="en-US" sz="2400" dirty="0">
                <a:latin typeface="Times New Roman" panose="02020603050405020304" pitchFamily="18" charset="0"/>
                <a:cs typeface="Times New Roman" panose="02020603050405020304" pitchFamily="18" charset="0"/>
                <a:sym typeface="+mn-ea"/>
              </a:rPr>
              <a:t>Also, debugging of the re-engineered system becomes easier as the program traces of both the systems can be compared to localize the bugs.</a:t>
            </a:r>
            <a:endParaRPr lang="en-US" altLang="en-US" sz="2400"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609600"/>
            <a:ext cx="8596630" cy="822325"/>
          </a:xfrm>
        </p:spPr>
        <p:txBody>
          <a:bodyPr/>
          <a:lstStyle/>
          <a:p>
            <a:r>
              <a:rPr lang="en-US" altLang="en-US"/>
              <a:t>Second model</a:t>
            </a:r>
          </a:p>
        </p:txBody>
      </p:sp>
      <p:sp>
        <p:nvSpPr>
          <p:cNvPr id="3" name="Content Placeholder 2"/>
          <p:cNvSpPr>
            <a:spLocks noGrp="1"/>
          </p:cNvSpPr>
          <p:nvPr>
            <p:ph sz="half" idx="1"/>
          </p:nvPr>
        </p:nvSpPr>
        <p:spPr/>
        <p:txBody>
          <a:bodyPr>
            <a:normAutofit fontScale="92500" lnSpcReduction="10000"/>
          </a:bodyPr>
          <a:lstStyle/>
          <a:p>
            <a:r>
              <a:rPr lang="en-US" altLang="en-US" sz="2400" dirty="0">
                <a:latin typeface="Times New Roman" panose="02020603050405020304" pitchFamily="18" charset="0"/>
                <a:cs typeface="Times New Roman" panose="02020603050405020304" pitchFamily="18" charset="0"/>
              </a:rPr>
              <a:t>The second model is preferred for projects where the amount of rework required is significant. </a:t>
            </a:r>
          </a:p>
          <a:p>
            <a:r>
              <a:rPr lang="en-US" altLang="en-US" sz="2400" dirty="0">
                <a:latin typeface="Times New Roman" panose="02020603050405020304" pitchFamily="18" charset="0"/>
                <a:cs typeface="Times New Roman" panose="02020603050405020304" pitchFamily="18" charset="0"/>
              </a:rPr>
              <a:t>This approach can be represented by a reverse engineering cycle followed by a</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forward engineering cycle. </a:t>
            </a:r>
          </a:p>
          <a:p>
            <a:r>
              <a:rPr lang="en-US" altLang="en-US" sz="2400" dirty="0">
                <a:latin typeface="Times New Roman" panose="02020603050405020304" pitchFamily="18" charset="0"/>
                <a:cs typeface="Times New Roman" panose="02020603050405020304" pitchFamily="18" charset="0"/>
              </a:rPr>
              <a:t>Such an approach is also known as software re-engineering. </a:t>
            </a:r>
          </a:p>
          <a:p>
            <a:r>
              <a:rPr lang="en-US" altLang="en-US" sz="2400" dirty="0">
                <a:latin typeface="Times New Roman" panose="02020603050405020304" pitchFamily="18" charset="0"/>
                <a:cs typeface="Times New Roman" panose="02020603050405020304" pitchFamily="18" charset="0"/>
              </a:rPr>
              <a:t>This process model is depicted in Figure 13.4.</a:t>
            </a:r>
          </a:p>
          <a:p>
            <a:endParaRPr lang="en-US" altLang="en-US" dirty="0"/>
          </a:p>
        </p:txBody>
      </p:sp>
      <p:pic>
        <p:nvPicPr>
          <p:cNvPr id="4" name="Content Placeholder 3"/>
          <p:cNvPicPr>
            <a:picLocks noGrp="1" noChangeAspect="1"/>
          </p:cNvPicPr>
          <p:nvPr>
            <p:ph sz="half" idx="2"/>
          </p:nvPr>
        </p:nvPicPr>
        <p:blipFill>
          <a:blip r:embed="rId2"/>
          <a:stretch>
            <a:fillRect/>
          </a:stretch>
        </p:blipFill>
        <p:spPr>
          <a:xfrm>
            <a:off x="5090160" y="1930400"/>
            <a:ext cx="6424506" cy="418084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4" y="383459"/>
            <a:ext cx="10049449" cy="5657932"/>
          </a:xfrm>
        </p:spPr>
        <p:txBody>
          <a:bodyPr>
            <a:normAutofit/>
          </a:bodyPr>
          <a:lstStyle/>
          <a:p>
            <a:pPr algn="just"/>
            <a:r>
              <a:rPr lang="en-US" altLang="en-US" sz="2800" dirty="0">
                <a:latin typeface="Times New Roman" panose="02020603050405020304" pitchFamily="18" charset="0"/>
                <a:cs typeface="Times New Roman" panose="02020603050405020304" pitchFamily="18" charset="0"/>
              </a:rPr>
              <a:t>The reverse engineering cycle is required for legacy products. </a:t>
            </a:r>
          </a:p>
          <a:p>
            <a:pPr algn="just"/>
            <a:r>
              <a:rPr lang="en-US" altLang="en-US" sz="2800" dirty="0">
                <a:latin typeface="Times New Roman" panose="02020603050405020304" pitchFamily="18" charset="0"/>
                <a:cs typeface="Times New Roman" panose="02020603050405020304" pitchFamily="18" charset="0"/>
              </a:rPr>
              <a:t>During the reverse engineering, the old code is analyzed to extract the module specifications. </a:t>
            </a:r>
          </a:p>
          <a:p>
            <a:pPr algn="just"/>
            <a:r>
              <a:rPr lang="en-US" altLang="en-US" sz="2800" dirty="0">
                <a:latin typeface="Times New Roman" panose="02020603050405020304" pitchFamily="18" charset="0"/>
                <a:cs typeface="Times New Roman" panose="02020603050405020304" pitchFamily="18" charset="0"/>
              </a:rPr>
              <a:t>The</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module specifications are then analyzed to produce the design. </a:t>
            </a:r>
          </a:p>
          <a:p>
            <a:pPr algn="just"/>
            <a:r>
              <a:rPr lang="en-US" altLang="en-US" sz="2800" dirty="0">
                <a:latin typeface="Times New Roman" panose="02020603050405020304" pitchFamily="18" charset="0"/>
                <a:cs typeface="Times New Roman" panose="02020603050405020304" pitchFamily="18" charset="0"/>
              </a:rPr>
              <a:t>The design is analyzed to produce the original requirements specification. </a:t>
            </a:r>
          </a:p>
          <a:p>
            <a:pPr algn="just"/>
            <a:r>
              <a:rPr lang="en-US" altLang="en-US" sz="2800" dirty="0">
                <a:latin typeface="Times New Roman" panose="02020603050405020304" pitchFamily="18" charset="0"/>
                <a:cs typeface="Times New Roman" panose="02020603050405020304" pitchFamily="18" charset="0"/>
              </a:rPr>
              <a:t>The change requests are then</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applied to this requirements specification to arrive at the new requirements specification.</a:t>
            </a:r>
          </a:p>
          <a:p>
            <a:endParaRPr lang="en-I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5" y="452285"/>
            <a:ext cx="10167436" cy="5589106"/>
          </a:xfrm>
        </p:spPr>
        <p:txBody>
          <a:bodyPr/>
          <a:lstStyle/>
          <a:p>
            <a:pPr algn="just"/>
            <a:r>
              <a:rPr lang="en-US" altLang="en-US" sz="2800" dirty="0">
                <a:latin typeface="Times New Roman" panose="02020603050405020304" pitchFamily="18" charset="0"/>
                <a:cs typeface="Times New Roman" panose="02020603050405020304" pitchFamily="18" charset="0"/>
                <a:sym typeface="+mn-ea"/>
              </a:rPr>
              <a:t>At this point a forward engineering is carried out to produce the new code. </a:t>
            </a:r>
            <a:endParaRPr lang="en-US" altLang="en-US" sz="2800" dirty="0">
              <a:latin typeface="Times New Roman" panose="02020603050405020304" pitchFamily="18" charset="0"/>
              <a:cs typeface="Times New Roman" panose="02020603050405020304" pitchFamily="18" charset="0"/>
            </a:endParaRPr>
          </a:p>
          <a:p>
            <a:pPr algn="just"/>
            <a:r>
              <a:rPr lang="en-US" altLang="en-US" sz="2800" dirty="0">
                <a:latin typeface="Times New Roman" panose="02020603050405020304" pitchFamily="18" charset="0"/>
                <a:cs typeface="Times New Roman" panose="02020603050405020304" pitchFamily="18" charset="0"/>
                <a:sym typeface="+mn-ea"/>
              </a:rPr>
              <a:t>At the design, module specification, and coding a substantial reuse is made from the reverse engineered</a:t>
            </a:r>
            <a:r>
              <a:rPr lang="en-IN" altLang="en-US" sz="2800" dirty="0">
                <a:latin typeface="Times New Roman" panose="02020603050405020304" pitchFamily="18" charset="0"/>
                <a:cs typeface="Times New Roman" panose="02020603050405020304" pitchFamily="18" charset="0"/>
                <a:sym typeface="+mn-ea"/>
              </a:rPr>
              <a:t> </a:t>
            </a:r>
            <a:r>
              <a:rPr lang="en-US" altLang="en-US" sz="2800" dirty="0">
                <a:latin typeface="Times New Roman" panose="02020603050405020304" pitchFamily="18" charset="0"/>
                <a:cs typeface="Times New Roman" panose="02020603050405020304" pitchFamily="18" charset="0"/>
                <a:sym typeface="+mn-ea"/>
              </a:rPr>
              <a:t>products. </a:t>
            </a:r>
            <a:endParaRPr lang="en-US" altLang="en-US" sz="2800" dirty="0">
              <a:latin typeface="Times New Roman" panose="02020603050405020304" pitchFamily="18" charset="0"/>
              <a:cs typeface="Times New Roman" panose="02020603050405020304" pitchFamily="18" charset="0"/>
            </a:endParaRPr>
          </a:p>
          <a:p>
            <a:pPr algn="just"/>
            <a:r>
              <a:rPr lang="en-US" altLang="en-US" sz="2800" dirty="0">
                <a:latin typeface="Times New Roman" panose="02020603050405020304" pitchFamily="18" charset="0"/>
                <a:cs typeface="Times New Roman" panose="02020603050405020304" pitchFamily="18" charset="0"/>
                <a:sym typeface="+mn-ea"/>
              </a:rPr>
              <a:t>An important advantage of this approach is that it produces a more structured design compared to what the original product had, produces good documentation, and very often results in increased efficiency. </a:t>
            </a:r>
            <a:endParaRPr lang="en-US" altLang="en-US" sz="2800" dirty="0">
              <a:latin typeface="Times New Roman" panose="02020603050405020304" pitchFamily="18" charset="0"/>
              <a:cs typeface="Times New Roman" panose="02020603050405020304" pitchFamily="18" charset="0"/>
            </a:endParaRPr>
          </a:p>
          <a:p>
            <a:pPr algn="just"/>
            <a:r>
              <a:rPr lang="en-US" altLang="en-US" sz="2800" dirty="0">
                <a:latin typeface="Times New Roman" panose="02020603050405020304" pitchFamily="18" charset="0"/>
                <a:cs typeface="Times New Roman" panose="02020603050405020304" pitchFamily="18" charset="0"/>
                <a:sym typeface="+mn-ea"/>
              </a:rPr>
              <a:t>The efficiency improvements are brought about by</a:t>
            </a:r>
            <a:r>
              <a:rPr lang="en-IN" altLang="en-US" sz="2800" dirty="0">
                <a:latin typeface="Times New Roman" panose="02020603050405020304" pitchFamily="18" charset="0"/>
                <a:cs typeface="Times New Roman" panose="02020603050405020304" pitchFamily="18" charset="0"/>
                <a:sym typeface="+mn-ea"/>
              </a:rPr>
              <a:t> </a:t>
            </a:r>
            <a:r>
              <a:rPr lang="en-US" altLang="en-US" sz="2800" dirty="0">
                <a:latin typeface="Times New Roman" panose="02020603050405020304" pitchFamily="18" charset="0"/>
                <a:cs typeface="Times New Roman" panose="02020603050405020304" pitchFamily="18" charset="0"/>
                <a:sym typeface="+mn-ea"/>
              </a:rPr>
              <a:t>a more efficient design. </a:t>
            </a:r>
            <a:endParaRPr lang="en-US" altLang="en-US" sz="2800" dirty="0">
              <a:latin typeface="Times New Roman" panose="02020603050405020304" pitchFamily="18" charset="0"/>
              <a:cs typeface="Times New Roman" panose="02020603050405020304" pitchFamily="18" charset="0"/>
            </a:endParaRPr>
          </a:p>
          <a:p>
            <a:pPr algn="just"/>
            <a:r>
              <a:rPr lang="en-US" altLang="en-US" sz="2800" dirty="0">
                <a:latin typeface="Times New Roman" panose="02020603050405020304" pitchFamily="18" charset="0"/>
                <a:cs typeface="Times New Roman" panose="02020603050405020304" pitchFamily="18" charset="0"/>
                <a:sym typeface="+mn-ea"/>
              </a:rPr>
              <a:t>However, this approach is more costly than the first approach</a:t>
            </a:r>
            <a:r>
              <a:rPr lang="en-IN" altLang="en-US" sz="2800" dirty="0">
                <a:latin typeface="Times New Roman" panose="02020603050405020304" pitchFamily="18" charset="0"/>
                <a:cs typeface="Times New Roman" panose="02020603050405020304" pitchFamily="18" charset="0"/>
                <a:sym typeface="+mn-ea"/>
              </a:rPr>
              <a:t>.</a:t>
            </a:r>
            <a:endParaRPr lang="en-IN" altLang="en-US" sz="2800" dirty="0">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5" y="501445"/>
            <a:ext cx="10403410" cy="5539945"/>
          </a:xfrm>
        </p:spPr>
        <p:txBody>
          <a:bodyPr/>
          <a:lstStyle/>
          <a:p>
            <a:r>
              <a:rPr lang="en-IN" altLang="en-US" sz="2400" dirty="0">
                <a:latin typeface="Times New Roman" panose="02020603050405020304" pitchFamily="18" charset="0"/>
                <a:cs typeface="Times New Roman" panose="02020603050405020304" pitchFamily="18" charset="0"/>
              </a:rPr>
              <a:t>An </a:t>
            </a:r>
            <a:r>
              <a:rPr lang="en-US" altLang="en-US" sz="2400" dirty="0">
                <a:latin typeface="Times New Roman" panose="02020603050405020304" pitchFamily="18" charset="0"/>
                <a:cs typeface="Times New Roman" panose="02020603050405020304" pitchFamily="18" charset="0"/>
              </a:rPr>
              <a:t>empirical study indicates that process 1 is preferable when the amount of rework is no more than 15 per cent (see Figure 13.5).</a:t>
            </a:r>
          </a:p>
          <a:p>
            <a:endParaRPr lang="en-US" altLang="en-US" dirty="0"/>
          </a:p>
        </p:txBody>
      </p:sp>
      <p:pic>
        <p:nvPicPr>
          <p:cNvPr id="4" name="Picture 3"/>
          <p:cNvPicPr>
            <a:picLocks noChangeAspect="1"/>
          </p:cNvPicPr>
          <p:nvPr/>
        </p:nvPicPr>
        <p:blipFill>
          <a:blip r:embed="rId2"/>
          <a:stretch>
            <a:fillRect/>
          </a:stretch>
        </p:blipFill>
        <p:spPr>
          <a:xfrm>
            <a:off x="1929765" y="2357755"/>
            <a:ext cx="8767732" cy="368427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5" y="412955"/>
            <a:ext cx="11081836" cy="5628435"/>
          </a:xfrm>
        </p:spPr>
        <p:txBody>
          <a:bodyPr>
            <a:normAutofit/>
          </a:bodyPr>
          <a:lstStyle/>
          <a:p>
            <a:r>
              <a:rPr lang="en-US" altLang="en-US" sz="2800" dirty="0">
                <a:latin typeface="Times New Roman" panose="02020603050405020304" pitchFamily="18" charset="0"/>
                <a:cs typeface="Times New Roman" panose="02020603050405020304" pitchFamily="18" charset="0"/>
              </a:rPr>
              <a:t>Besides the amount of rework, several other factors might affect the decision regarding</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using process model 1 over process model 2 as follows:</a:t>
            </a:r>
          </a:p>
          <a:p>
            <a:r>
              <a:rPr lang="en-US" altLang="en-US" sz="2800" dirty="0">
                <a:latin typeface="Times New Roman" panose="02020603050405020304" pitchFamily="18" charset="0"/>
                <a:cs typeface="Times New Roman" panose="02020603050405020304" pitchFamily="18" charset="0"/>
              </a:rPr>
              <a:t>Re-engineering might be preferable for products which exhibit a high failure rate.</a:t>
            </a:r>
          </a:p>
          <a:p>
            <a:r>
              <a:rPr lang="en-US" altLang="en-US" sz="2800" dirty="0">
                <a:latin typeface="Times New Roman" panose="02020603050405020304" pitchFamily="18" charset="0"/>
                <a:cs typeface="Times New Roman" panose="02020603050405020304" pitchFamily="18" charset="0"/>
              </a:rPr>
              <a:t>Re-engineering might also be preferable for legacy products having poor design and code structure.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609600"/>
            <a:ext cx="8596630" cy="760730"/>
          </a:xfrm>
        </p:spPr>
        <p:txBody>
          <a:bodyPr/>
          <a:lstStyle/>
          <a:p>
            <a:r>
              <a:rPr lang="en-US" altLang="en-US" dirty="0"/>
              <a:t>EST</a:t>
            </a:r>
            <a:r>
              <a:rPr lang="en-IN" altLang="en-US" dirty="0"/>
              <a:t>I</a:t>
            </a:r>
            <a:r>
              <a:rPr lang="en-US" altLang="en-US" dirty="0"/>
              <a:t>MAT</a:t>
            </a:r>
            <a:r>
              <a:rPr lang="en-IN" altLang="en-US" dirty="0"/>
              <a:t>I</a:t>
            </a:r>
            <a:r>
              <a:rPr lang="en-US" altLang="en-US" dirty="0"/>
              <a:t>ON OF MA</a:t>
            </a:r>
            <a:r>
              <a:rPr lang="en-IN" altLang="en-US" dirty="0"/>
              <a:t>I</a:t>
            </a:r>
            <a:r>
              <a:rPr lang="en-US" altLang="en-US" dirty="0"/>
              <a:t>NTENANCE COST</a:t>
            </a:r>
          </a:p>
        </p:txBody>
      </p:sp>
      <p:sp>
        <p:nvSpPr>
          <p:cNvPr id="3" name="Content Placeholder 2"/>
          <p:cNvSpPr>
            <a:spLocks noGrp="1"/>
          </p:cNvSpPr>
          <p:nvPr>
            <p:ph idx="1"/>
          </p:nvPr>
        </p:nvSpPr>
        <p:spPr>
          <a:xfrm>
            <a:off x="677545" y="1468755"/>
            <a:ext cx="10786868" cy="4572635"/>
          </a:xfrm>
        </p:spPr>
        <p:txBody>
          <a:bodyPr>
            <a:normAutofit/>
          </a:bodyPr>
          <a:lstStyle/>
          <a:p>
            <a:r>
              <a:rPr lang="en-US" altLang="en-US" sz="2800" dirty="0">
                <a:latin typeface="Times New Roman" panose="02020603050405020304" pitchFamily="18" charset="0"/>
                <a:cs typeface="Times New Roman" panose="02020603050405020304" pitchFamily="18" charset="0"/>
              </a:rPr>
              <a:t>We had earlier pointed out that maintenance efforts require about 60 per cent of the total</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life cycle cost for a typical software product. </a:t>
            </a:r>
          </a:p>
          <a:p>
            <a:r>
              <a:rPr lang="en-US" altLang="en-US" sz="2800" dirty="0">
                <a:latin typeface="Times New Roman" panose="02020603050405020304" pitchFamily="18" charset="0"/>
                <a:cs typeface="Times New Roman" panose="02020603050405020304" pitchFamily="18" charset="0"/>
              </a:rPr>
              <a:t>However, maintenance costs vary widely from one application domain to another. </a:t>
            </a:r>
          </a:p>
          <a:p>
            <a:r>
              <a:rPr lang="en-US" altLang="en-US" sz="2800" dirty="0">
                <a:latin typeface="Times New Roman" panose="02020603050405020304" pitchFamily="18" charset="0"/>
                <a:cs typeface="Times New Roman" panose="02020603050405020304" pitchFamily="18" charset="0"/>
              </a:rPr>
              <a:t>For embedded systems, the maintenance cost can be as much as 2 to 4 times the development cost.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4" y="442452"/>
            <a:ext cx="10216597" cy="5598938"/>
          </a:xfrm>
        </p:spPr>
        <p:txBody>
          <a:bodyPr>
            <a:normAutofit fontScale="90000" lnSpcReduction="10000"/>
          </a:bodyPr>
          <a:lstStyle/>
          <a:p>
            <a:r>
              <a:rPr lang="en-US" altLang="en-US" sz="2500" dirty="0">
                <a:latin typeface="Times New Roman" panose="02020603050405020304" pitchFamily="18" charset="0"/>
                <a:cs typeface="Times New Roman" panose="02020603050405020304" pitchFamily="18" charset="0"/>
              </a:rPr>
              <a:t>Boehm [1981] proposed a formula for estimating maintenance costs as part of his COCOMO cost estimation model. </a:t>
            </a:r>
          </a:p>
          <a:p>
            <a:r>
              <a:rPr lang="en-US" altLang="en-US" sz="2500" dirty="0">
                <a:latin typeface="Times New Roman" panose="02020603050405020304" pitchFamily="18" charset="0"/>
                <a:cs typeface="Times New Roman" panose="02020603050405020304" pitchFamily="18" charset="0"/>
              </a:rPr>
              <a:t>Boehm’s maintenance cost estimation is made in terms of a quantity called the annual change traffic (ACT). </a:t>
            </a:r>
          </a:p>
          <a:p>
            <a:r>
              <a:rPr lang="en-US" altLang="en-US" sz="2500" dirty="0">
                <a:latin typeface="Times New Roman" panose="02020603050405020304" pitchFamily="18" charset="0"/>
                <a:cs typeface="Times New Roman" panose="02020603050405020304" pitchFamily="18" charset="0"/>
              </a:rPr>
              <a:t>Boehm defined ACT as the fraction of</a:t>
            </a:r>
            <a:r>
              <a:rPr lang="en-IN" altLang="en-US" sz="2500" dirty="0">
                <a:latin typeface="Times New Roman" panose="02020603050405020304" pitchFamily="18" charset="0"/>
                <a:cs typeface="Times New Roman" panose="02020603050405020304" pitchFamily="18" charset="0"/>
              </a:rPr>
              <a:t> </a:t>
            </a:r>
            <a:r>
              <a:rPr lang="en-US" altLang="en-US" sz="2500" dirty="0">
                <a:latin typeface="Times New Roman" panose="02020603050405020304" pitchFamily="18" charset="0"/>
                <a:cs typeface="Times New Roman" panose="02020603050405020304" pitchFamily="18" charset="0"/>
              </a:rPr>
              <a:t>a software product’s source instructions which undergo change during a typical year either</a:t>
            </a:r>
            <a:r>
              <a:rPr lang="en-IN" altLang="en-US" sz="2500" dirty="0">
                <a:latin typeface="Times New Roman" panose="02020603050405020304" pitchFamily="18" charset="0"/>
                <a:cs typeface="Times New Roman" panose="02020603050405020304" pitchFamily="18" charset="0"/>
              </a:rPr>
              <a:t> </a:t>
            </a:r>
            <a:r>
              <a:rPr lang="en-US" altLang="en-US" sz="2500" dirty="0">
                <a:latin typeface="Times New Roman" panose="02020603050405020304" pitchFamily="18" charset="0"/>
                <a:cs typeface="Times New Roman" panose="02020603050405020304" pitchFamily="18" charset="0"/>
              </a:rPr>
              <a:t>through addition or deletion</a:t>
            </a:r>
            <a:r>
              <a:rPr lang="en-IN" altLang="en-US" sz="2500" dirty="0">
                <a:latin typeface="Times New Roman" panose="02020603050405020304" pitchFamily="18" charset="0"/>
                <a:cs typeface="Times New Roman" panose="02020603050405020304" pitchFamily="18" charset="0"/>
              </a:rPr>
              <a:t>.</a:t>
            </a:r>
          </a:p>
          <a:p>
            <a:endParaRPr lang="en-IN" altLang="en-US" sz="2500" dirty="0">
              <a:latin typeface="Times New Roman" panose="02020603050405020304" pitchFamily="18" charset="0"/>
              <a:cs typeface="Times New Roman" panose="02020603050405020304" pitchFamily="18" charset="0"/>
            </a:endParaRPr>
          </a:p>
          <a:p>
            <a:endParaRPr lang="en-IN" altLang="en-US" sz="2500" dirty="0">
              <a:latin typeface="Times New Roman" panose="02020603050405020304" pitchFamily="18" charset="0"/>
              <a:cs typeface="Times New Roman" panose="02020603050405020304" pitchFamily="18" charset="0"/>
            </a:endParaRPr>
          </a:p>
          <a:p>
            <a:pPr marL="0" indent="0">
              <a:buNone/>
            </a:pPr>
            <a:endParaRPr lang="en-US" altLang="en-US" sz="2500" dirty="0">
              <a:latin typeface="Times New Roman" panose="02020603050405020304" pitchFamily="18" charset="0"/>
              <a:cs typeface="Times New Roman" panose="02020603050405020304" pitchFamily="18" charset="0"/>
            </a:endParaRPr>
          </a:p>
          <a:p>
            <a:r>
              <a:rPr lang="en-US" altLang="en-US" sz="2500" dirty="0">
                <a:latin typeface="Times New Roman" panose="02020603050405020304" pitchFamily="18" charset="0"/>
                <a:cs typeface="Times New Roman" panose="02020603050405020304" pitchFamily="18" charset="0"/>
              </a:rPr>
              <a:t>were, KLOC</a:t>
            </a:r>
            <a:r>
              <a:rPr lang="en-IN" altLang="en-US" sz="2500" dirty="0">
                <a:latin typeface="Times New Roman" panose="02020603050405020304" pitchFamily="18" charset="0"/>
                <a:cs typeface="Times New Roman" panose="02020603050405020304" pitchFamily="18" charset="0"/>
              </a:rPr>
              <a:t> </a:t>
            </a:r>
            <a:r>
              <a:rPr lang="en-US" altLang="en-US" sz="2500" dirty="0">
                <a:latin typeface="Times New Roman" panose="02020603050405020304" pitchFamily="18" charset="0"/>
                <a:cs typeface="Times New Roman" panose="02020603050405020304" pitchFamily="18" charset="0"/>
              </a:rPr>
              <a:t>added is the total kilo lines of source code added during maintenance. </a:t>
            </a:r>
          </a:p>
          <a:p>
            <a:r>
              <a:rPr lang="en-US" altLang="en-US" sz="2500" dirty="0">
                <a:latin typeface="Times New Roman" panose="02020603050405020304" pitchFamily="18" charset="0"/>
                <a:cs typeface="Times New Roman" panose="02020603050405020304" pitchFamily="18" charset="0"/>
              </a:rPr>
              <a:t>KLOC deleted</a:t>
            </a:r>
            <a:r>
              <a:rPr lang="en-IN" altLang="en-US" sz="2500" dirty="0">
                <a:latin typeface="Times New Roman" panose="02020603050405020304" pitchFamily="18" charset="0"/>
                <a:cs typeface="Times New Roman" panose="02020603050405020304" pitchFamily="18" charset="0"/>
              </a:rPr>
              <a:t> </a:t>
            </a:r>
            <a:r>
              <a:rPr lang="en-US" altLang="en-US" sz="2500" dirty="0">
                <a:latin typeface="Times New Roman" panose="02020603050405020304" pitchFamily="18" charset="0"/>
                <a:cs typeface="Times New Roman" panose="02020603050405020304" pitchFamily="18" charset="0"/>
              </a:rPr>
              <a:t>is the total KLOC deleted during maintenance. </a:t>
            </a:r>
          </a:p>
          <a:p>
            <a:r>
              <a:rPr lang="en-US" altLang="en-US" sz="2500" dirty="0">
                <a:latin typeface="Times New Roman" panose="02020603050405020304" pitchFamily="18" charset="0"/>
                <a:cs typeface="Times New Roman" panose="02020603050405020304" pitchFamily="18" charset="0"/>
              </a:rPr>
              <a:t>Thus, the code that is changed, should be counted in both the code added and code deleted.</a:t>
            </a:r>
          </a:p>
          <a:p>
            <a:endParaRPr lang="en-IN" altLang="en-US" dirty="0"/>
          </a:p>
        </p:txBody>
      </p:sp>
      <p:pic>
        <p:nvPicPr>
          <p:cNvPr id="4" name="Picture 3"/>
          <p:cNvPicPr>
            <a:picLocks noChangeAspect="1"/>
          </p:cNvPicPr>
          <p:nvPr/>
        </p:nvPicPr>
        <p:blipFill>
          <a:blip r:embed="rId2"/>
          <a:stretch>
            <a:fillRect/>
          </a:stretch>
        </p:blipFill>
        <p:spPr>
          <a:xfrm>
            <a:off x="3863954" y="2748843"/>
            <a:ext cx="2080260" cy="98615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544" y="452285"/>
            <a:ext cx="10226429" cy="5589106"/>
          </a:xfrm>
        </p:spPr>
        <p:txBody>
          <a:bodyPr/>
          <a:lstStyle/>
          <a:p>
            <a:pPr algn="just"/>
            <a:r>
              <a:rPr lang="en-US" altLang="en-US" sz="2800" dirty="0">
                <a:latin typeface="Times New Roman" panose="02020603050405020304" pitchFamily="18" charset="0"/>
                <a:cs typeface="Times New Roman" panose="02020603050405020304" pitchFamily="18" charset="0"/>
              </a:rPr>
              <a:t>The annual change traffic (ACT) is multiplied with the total development cost to arrive</a:t>
            </a:r>
            <a:r>
              <a:rPr lang="en-IN" altLang="en-US" sz="2800"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at the maintenance cost:</a:t>
            </a:r>
          </a:p>
          <a:p>
            <a:pPr algn="just"/>
            <a:r>
              <a:rPr lang="en-US" altLang="en-US" sz="2800" dirty="0">
                <a:latin typeface="Times New Roman" panose="02020603050405020304" pitchFamily="18" charset="0"/>
                <a:cs typeface="Times New Roman" panose="02020603050405020304" pitchFamily="18" charset="0"/>
              </a:rPr>
              <a:t>Maintenance cost = ACT × Development cost</a:t>
            </a:r>
          </a:p>
          <a:p>
            <a:pPr algn="just"/>
            <a:r>
              <a:rPr lang="en-US" altLang="en-US" sz="2800" dirty="0">
                <a:latin typeface="Times New Roman" panose="02020603050405020304" pitchFamily="18" charset="0"/>
                <a:cs typeface="Times New Roman" panose="02020603050405020304" pitchFamily="18" charset="0"/>
                <a:sym typeface="+mn-ea"/>
              </a:rPr>
              <a:t>Most maintenance cost estimation models, however, give only approximate results because they do not take into account several factors such as experience level of the engineers, and familiarity of the engineers with the product, hardware requirements, software complexity, etc.</a:t>
            </a:r>
            <a:endParaRPr lang="en-US" altLang="en-US" sz="2800" dirty="0">
              <a:latin typeface="Times New Roman" panose="02020603050405020304" pitchFamily="18" charset="0"/>
              <a:cs typeface="Times New Roman" panose="02020603050405020304" pitchFamily="18" charset="0"/>
            </a:endParaRPr>
          </a:p>
          <a:p>
            <a:pPr algn="just"/>
            <a:endParaRPr lang="en-US" altLang="en-US" sz="2800" dirty="0">
              <a:latin typeface="Times New Roman" panose="02020603050405020304" pitchFamily="18" charset="0"/>
              <a:cs typeface="Times New Roman" panose="02020603050405020304" pitchFamily="18" charset="0"/>
            </a:endParaRPr>
          </a:p>
          <a:p>
            <a:endParaRPr lang="en-US"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609600"/>
            <a:ext cx="8596630" cy="883285"/>
          </a:xfrm>
        </p:spPr>
        <p:txBody>
          <a:bodyPr/>
          <a:lstStyle/>
          <a:p>
            <a:r>
              <a:rPr lang="en-IN" altLang="en-US"/>
              <a:t>SUMMARY</a:t>
            </a:r>
          </a:p>
        </p:txBody>
      </p:sp>
      <p:sp>
        <p:nvSpPr>
          <p:cNvPr id="3" name="Content Placeholder 2"/>
          <p:cNvSpPr>
            <a:spLocks noGrp="1"/>
          </p:cNvSpPr>
          <p:nvPr>
            <p:ph idx="1"/>
          </p:nvPr>
        </p:nvSpPr>
        <p:spPr>
          <a:xfrm>
            <a:off x="677545" y="1367155"/>
            <a:ext cx="10423074" cy="4674235"/>
          </a:xfrm>
        </p:spPr>
        <p:txBody>
          <a:bodyPr>
            <a:normAutofit/>
          </a:bodyPr>
          <a:lstStyle/>
          <a:p>
            <a:r>
              <a:rPr lang="en-US" altLang="en-US" sz="2400" dirty="0">
                <a:latin typeface="Times New Roman" panose="02020603050405020304" pitchFamily="18" charset="0"/>
                <a:cs typeface="Times New Roman" panose="02020603050405020304" pitchFamily="18" charset="0"/>
              </a:rPr>
              <a:t>In this chapter, we discussed some fundamental concepts associated with software maintenance activities.</a:t>
            </a:r>
          </a:p>
          <a:p>
            <a:r>
              <a:rPr lang="en-US" altLang="en-US" sz="2400" dirty="0">
                <a:latin typeface="Times New Roman" panose="02020603050405020304" pitchFamily="18" charset="0"/>
                <a:cs typeface="Times New Roman" panose="02020603050405020304" pitchFamily="18" charset="0"/>
              </a:rPr>
              <a:t>Maintenance is the most expensive phase of the software life cycle and therefore it is usually cost-effective to invest in time and effort while developing the product</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and to emphasize on maintainability of the product to reduce the maintenance costs.</a:t>
            </a:r>
          </a:p>
          <a:p>
            <a:r>
              <a:rPr lang="en-US" altLang="en-US" sz="2400" dirty="0">
                <a:latin typeface="Times New Roman" panose="02020603050405020304" pitchFamily="18" charset="0"/>
                <a:cs typeface="Times New Roman" panose="02020603050405020304" pitchFamily="18" charset="0"/>
              </a:rPr>
              <a:t>We discussed the activities in reverse engineering and then discussed two maintenance process models. </a:t>
            </a:r>
          </a:p>
          <a:p>
            <a:r>
              <a:rPr lang="en-US" altLang="en-US" sz="2400" dirty="0">
                <a:latin typeface="Times New Roman" panose="02020603050405020304" pitchFamily="18" charset="0"/>
                <a:cs typeface="Times New Roman" panose="02020603050405020304" pitchFamily="18" charset="0"/>
              </a:rPr>
              <a:t>We also discussed the applicability of these two process models to</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maintenance projects.</a:t>
            </a:r>
          </a:p>
          <a:p>
            <a:r>
              <a:rPr lang="en-US" altLang="en-US" sz="2400" dirty="0">
                <a:latin typeface="Times New Roman" panose="02020603050405020304" pitchFamily="18" charset="0"/>
                <a:cs typeface="Times New Roman" panose="02020603050405020304" pitchFamily="18" charset="0"/>
              </a:rPr>
              <a:t>We highlighted the salient points in costing maintenance projects.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383540"/>
            <a:ext cx="8596630" cy="574675"/>
          </a:xfrm>
        </p:spPr>
        <p:txBody>
          <a:bodyPr>
            <a:normAutofit/>
          </a:bodyPr>
          <a:lstStyle/>
          <a:p>
            <a:r>
              <a:rPr lang="en-US" altLang="en-US" sz="2400" b="1" dirty="0"/>
              <a:t>CHARACTERISTICS OF SOFTWARE MAINTENANCE</a:t>
            </a:r>
          </a:p>
        </p:txBody>
      </p:sp>
      <p:sp>
        <p:nvSpPr>
          <p:cNvPr id="3" name="Content Placeholder 2"/>
          <p:cNvSpPr>
            <a:spLocks noGrp="1"/>
          </p:cNvSpPr>
          <p:nvPr>
            <p:ph idx="1"/>
          </p:nvPr>
        </p:nvSpPr>
        <p:spPr>
          <a:xfrm>
            <a:off x="677334" y="1150375"/>
            <a:ext cx="9685866" cy="4890988"/>
          </a:xfrm>
        </p:spPr>
        <p:txBody>
          <a:bodyPr>
            <a:normAutofit fontScale="92500" lnSpcReduction="20000"/>
          </a:bodyPr>
          <a:lstStyle/>
          <a:p>
            <a:pPr algn="just"/>
            <a:r>
              <a:rPr lang="en-US" altLang="en-US" sz="2400" dirty="0">
                <a:latin typeface="Times New Roman" panose="02020603050405020304" pitchFamily="18" charset="0"/>
                <a:cs typeface="Times New Roman" panose="02020603050405020304" pitchFamily="18" charset="0"/>
              </a:rPr>
              <a:t>Software maintenance is becoming an important activity of a large number of organisations. </a:t>
            </a:r>
          </a:p>
          <a:p>
            <a:pPr algn="just"/>
            <a:r>
              <a:rPr lang="en-US" altLang="en-US" sz="2400" dirty="0">
                <a:latin typeface="Times New Roman" panose="02020603050405020304" pitchFamily="18" charset="0"/>
                <a:cs typeface="Times New Roman" panose="02020603050405020304" pitchFamily="18" charset="0"/>
              </a:rPr>
              <a:t>This is no surprise, given the rate of hardware obsolescence, the immortality of a software</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product per se, and the demand of the user community to see the existing software products run on newer platforms,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run in newer environments, and/or with enhanced features. </a:t>
            </a:r>
          </a:p>
          <a:p>
            <a:pPr algn="just"/>
            <a:r>
              <a:rPr lang="en-IN" altLang="en-US" sz="2400" dirty="0">
                <a:latin typeface="Times New Roman" panose="02020603050405020304" pitchFamily="18" charset="0"/>
                <a:cs typeface="Times New Roman" panose="02020603050405020304" pitchFamily="18" charset="0"/>
              </a:rPr>
              <a:t>When </a:t>
            </a:r>
            <a:r>
              <a:rPr lang="en-US" altLang="en-US" sz="2400" dirty="0">
                <a:latin typeface="Times New Roman" panose="02020603050405020304" pitchFamily="18" charset="0"/>
                <a:cs typeface="Times New Roman" panose="02020603050405020304" pitchFamily="18" charset="0"/>
              </a:rPr>
              <a:t>the hardware platform changes, and a software product</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performs some low-level functions, maintenance is necessary. </a:t>
            </a:r>
          </a:p>
          <a:p>
            <a:pPr algn="just"/>
            <a:r>
              <a:rPr lang="en-US" altLang="en-US" sz="2400" dirty="0">
                <a:latin typeface="Times New Roman" panose="02020603050405020304" pitchFamily="18" charset="0"/>
                <a:cs typeface="Times New Roman" panose="02020603050405020304" pitchFamily="18" charset="0"/>
              </a:rPr>
              <a:t>Also, whenever the support environment of a software product</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changes, the software product requires rework to cope up with</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the newer interface.</a:t>
            </a:r>
          </a:p>
          <a:p>
            <a:pPr algn="just"/>
            <a:r>
              <a:rPr lang="en-US" altLang="en-US" sz="2400" dirty="0">
                <a:latin typeface="Times New Roman" panose="02020603050405020304" pitchFamily="18" charset="0"/>
                <a:cs typeface="Times New Roman" panose="02020603050405020304" pitchFamily="18" charset="0"/>
              </a:rPr>
              <a:t> For instance, a software product may need</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to be maintained when the operating system changes or the software needs to run over hand held devices. </a:t>
            </a:r>
          </a:p>
          <a:p>
            <a:pPr algn="just"/>
            <a:r>
              <a:rPr lang="en-US" altLang="en-US" sz="2400" dirty="0">
                <a:latin typeface="Times New Roman" panose="02020603050405020304" pitchFamily="18" charset="0"/>
                <a:cs typeface="Times New Roman" panose="02020603050405020304" pitchFamily="18" charset="0"/>
              </a:rPr>
              <a:t>Thus, every</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software product continues to evolve after its development</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through maintenance efforts</a:t>
            </a:r>
            <a:r>
              <a:rPr lang="en-US" altLang="en-US"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609600"/>
            <a:ext cx="8596630" cy="781050"/>
          </a:xfrm>
        </p:spPr>
        <p:txBody>
          <a:bodyPr/>
          <a:lstStyle/>
          <a:p>
            <a:r>
              <a:rPr lang="en-US" altLang="en-US"/>
              <a:t>Types of Software Maintenance</a:t>
            </a:r>
          </a:p>
        </p:txBody>
      </p:sp>
      <p:sp>
        <p:nvSpPr>
          <p:cNvPr id="3" name="Content Placeholder 2"/>
          <p:cNvSpPr>
            <a:spLocks noGrp="1"/>
          </p:cNvSpPr>
          <p:nvPr>
            <p:ph idx="1"/>
          </p:nvPr>
        </p:nvSpPr>
        <p:spPr>
          <a:xfrm>
            <a:off x="677545" y="1390650"/>
            <a:ext cx="9941294" cy="4650740"/>
          </a:xfrm>
        </p:spPr>
        <p:txBody>
          <a:bodyPr>
            <a:normAutofit/>
          </a:bodyPr>
          <a:lstStyle/>
          <a:p>
            <a:pPr algn="just"/>
            <a:r>
              <a:rPr lang="en-US" altLang="en-US" sz="2400" dirty="0">
                <a:solidFill>
                  <a:srgbClr val="00B0F0"/>
                </a:solidFill>
                <a:latin typeface="Times New Roman" panose="02020603050405020304" pitchFamily="18" charset="0"/>
                <a:cs typeface="Times New Roman" panose="02020603050405020304" pitchFamily="18" charset="0"/>
              </a:rPr>
              <a:t>Corrective</a:t>
            </a:r>
            <a:r>
              <a:rPr lang="en-US" altLang="en-US" sz="2400" dirty="0">
                <a:latin typeface="Times New Roman" panose="02020603050405020304" pitchFamily="18" charset="0"/>
                <a:cs typeface="Times New Roman" panose="02020603050405020304" pitchFamily="18" charset="0"/>
              </a:rPr>
              <a:t>: Corrective maintenance of a software product is necessary to overcome the failures observed while the system is in use.</a:t>
            </a:r>
          </a:p>
          <a:p>
            <a:pPr algn="just"/>
            <a:r>
              <a:rPr lang="en-US" altLang="en-US" sz="2400" dirty="0">
                <a:solidFill>
                  <a:srgbClr val="00B0F0"/>
                </a:solidFill>
                <a:latin typeface="Times New Roman" panose="02020603050405020304" pitchFamily="18" charset="0"/>
                <a:cs typeface="Times New Roman" panose="02020603050405020304" pitchFamily="18" charset="0"/>
              </a:rPr>
              <a:t>Adaptive</a:t>
            </a:r>
            <a:r>
              <a:rPr lang="en-US" altLang="en-US" sz="2400" dirty="0">
                <a:latin typeface="Times New Roman" panose="02020603050405020304" pitchFamily="18" charset="0"/>
                <a:cs typeface="Times New Roman" panose="02020603050405020304" pitchFamily="18" charset="0"/>
              </a:rPr>
              <a:t>: A software product might need maintenance when the customers need the</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product to run on new platforms, on new operating systems, or when they need the product to interface with new hardware or software.</a:t>
            </a:r>
          </a:p>
          <a:p>
            <a:pPr algn="just"/>
            <a:r>
              <a:rPr lang="en-US" altLang="en-US" sz="2400" dirty="0">
                <a:solidFill>
                  <a:srgbClr val="00B0F0"/>
                </a:solidFill>
                <a:latin typeface="Times New Roman" panose="02020603050405020304" pitchFamily="18" charset="0"/>
                <a:cs typeface="Times New Roman" panose="02020603050405020304" pitchFamily="18" charset="0"/>
              </a:rPr>
              <a:t>Perfective</a:t>
            </a:r>
            <a:r>
              <a:rPr lang="en-US" altLang="en-US" sz="2400" dirty="0">
                <a:latin typeface="Times New Roman" panose="02020603050405020304" pitchFamily="18" charset="0"/>
                <a:cs typeface="Times New Roman" panose="02020603050405020304" pitchFamily="18" charset="0"/>
              </a:rPr>
              <a:t>: A software product needs maintenance to support any new features that the users may want it to support, to change different functionalities of the system according</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to customer demands, or to enhance the performance of the system.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609600"/>
            <a:ext cx="8596630" cy="852170"/>
          </a:xfrm>
        </p:spPr>
        <p:txBody>
          <a:bodyPr/>
          <a:lstStyle/>
          <a:p>
            <a:r>
              <a:rPr lang="en-US" altLang="en-US"/>
              <a:t>Characteristics of Software Evolution</a:t>
            </a:r>
          </a:p>
        </p:txBody>
      </p:sp>
      <p:sp>
        <p:nvSpPr>
          <p:cNvPr id="3" name="Content Placeholder 2"/>
          <p:cNvSpPr>
            <a:spLocks noGrp="1"/>
          </p:cNvSpPr>
          <p:nvPr>
            <p:ph idx="1"/>
          </p:nvPr>
        </p:nvSpPr>
        <p:spPr>
          <a:xfrm>
            <a:off x="677545" y="1530350"/>
            <a:ext cx="10167436" cy="4511040"/>
          </a:xfrm>
        </p:spPr>
        <p:txBody>
          <a:bodyPr>
            <a:normAutofit/>
          </a:bodyPr>
          <a:lstStyle/>
          <a:p>
            <a:r>
              <a:rPr lang="en-US" altLang="en-US" sz="2400" dirty="0">
                <a:latin typeface="Times New Roman" panose="02020603050405020304" pitchFamily="18" charset="0"/>
                <a:cs typeface="Times New Roman" panose="02020603050405020304" pitchFamily="18" charset="0"/>
              </a:rPr>
              <a:t>Lehman and Belady studied the characteristics of evolution of several software products [1980]. They expressed their observations in the form of laws. </a:t>
            </a:r>
          </a:p>
          <a:p>
            <a:r>
              <a:rPr lang="en-US" altLang="en-US" sz="2400" dirty="0">
                <a:latin typeface="Times New Roman" panose="02020603050405020304" pitchFamily="18" charset="0"/>
                <a:cs typeface="Times New Roman" panose="02020603050405020304" pitchFamily="18" charset="0"/>
              </a:rPr>
              <a:t>Their important laws are presented in the following subsection. But a word of caution here is that these are generalizations and may not be applicable to specific cases. </a:t>
            </a:r>
          </a:p>
          <a:p>
            <a:r>
              <a:rPr lang="en-US" altLang="en-US" sz="2400" dirty="0">
                <a:latin typeface="Times New Roman" panose="02020603050405020304" pitchFamily="18" charset="0"/>
                <a:cs typeface="Times New Roman" panose="02020603050405020304" pitchFamily="18" charset="0"/>
              </a:rPr>
              <a:t>Further, most of their observations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concern large software projects and may not be appropriate for the maintenance and evolution of very small products.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265472"/>
            <a:ext cx="8596630" cy="698090"/>
          </a:xfrm>
        </p:spPr>
        <p:txBody>
          <a:bodyPr/>
          <a:lstStyle/>
          <a:p>
            <a:r>
              <a:rPr lang="en-US" altLang="en-US" dirty="0"/>
              <a:t>Lehman’s first law</a:t>
            </a:r>
          </a:p>
        </p:txBody>
      </p:sp>
      <p:sp>
        <p:nvSpPr>
          <p:cNvPr id="3" name="Content Placeholder 2"/>
          <p:cNvSpPr>
            <a:spLocks noGrp="1"/>
          </p:cNvSpPr>
          <p:nvPr>
            <p:ph idx="1"/>
          </p:nvPr>
        </p:nvSpPr>
        <p:spPr>
          <a:xfrm>
            <a:off x="677545" y="1071717"/>
            <a:ext cx="10836910" cy="4969674"/>
          </a:xfrm>
        </p:spPr>
        <p:txBody>
          <a:bodyPr>
            <a:noAutofit/>
          </a:bodyPr>
          <a:lstStyle/>
          <a:p>
            <a:r>
              <a:rPr lang="en-US" altLang="en-US" sz="2400" dirty="0">
                <a:latin typeface="Times New Roman" panose="02020603050405020304" pitchFamily="18" charset="0"/>
                <a:cs typeface="Times New Roman" panose="02020603050405020304" pitchFamily="18" charset="0"/>
              </a:rPr>
              <a:t>A software product must change continually or become progressively less useful. </a:t>
            </a:r>
          </a:p>
          <a:p>
            <a:r>
              <a:rPr lang="en-US" altLang="en-US" sz="2400" dirty="0">
                <a:latin typeface="Times New Roman" panose="02020603050405020304" pitchFamily="18" charset="0"/>
                <a:cs typeface="Times New Roman" panose="02020603050405020304" pitchFamily="18" charset="0"/>
              </a:rPr>
              <a:t>Every software product continues to evolve after its development through maintenance efforts.</a:t>
            </a:r>
          </a:p>
          <a:p>
            <a:r>
              <a:rPr lang="en-US" altLang="en-US" sz="2400" dirty="0">
                <a:latin typeface="Times New Roman" panose="02020603050405020304" pitchFamily="18" charset="0"/>
                <a:cs typeface="Times New Roman" panose="02020603050405020304" pitchFamily="18" charset="0"/>
              </a:rPr>
              <a:t> Larger products stay in operation for longer times because of higher</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replacement costs and therefore tend to incur higher maintenance efforts. </a:t>
            </a:r>
          </a:p>
          <a:p>
            <a:r>
              <a:rPr lang="en-US" altLang="en-US" sz="2400" dirty="0">
                <a:latin typeface="Times New Roman" panose="02020603050405020304" pitchFamily="18" charset="0"/>
                <a:cs typeface="Times New Roman" panose="02020603050405020304" pitchFamily="18" charset="0"/>
              </a:rPr>
              <a:t>This law clearly</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shows that every product irrespective of how well designed must undergo maintenance. </a:t>
            </a:r>
          </a:p>
          <a:p>
            <a:r>
              <a:rPr lang="en-US" altLang="en-US" sz="2400" dirty="0">
                <a:latin typeface="Times New Roman" panose="02020603050405020304" pitchFamily="18" charset="0"/>
                <a:cs typeface="Times New Roman" panose="02020603050405020304" pitchFamily="18" charset="0"/>
              </a:rPr>
              <a:t>In fact, when a product does not need any more maintenance, it is a sign that the product is about to be retired/discarded. </a:t>
            </a:r>
          </a:p>
          <a:p>
            <a:r>
              <a:rPr lang="en-US" altLang="en-US" sz="2400" dirty="0">
                <a:latin typeface="Times New Roman" panose="02020603050405020304" pitchFamily="18" charset="0"/>
                <a:cs typeface="Times New Roman" panose="02020603050405020304" pitchFamily="18" charset="0"/>
              </a:rPr>
              <a:t>This is in contrast to the common intuition that only badly designed products need maintenance. </a:t>
            </a:r>
          </a:p>
          <a:p>
            <a:r>
              <a:rPr lang="en-US" altLang="en-US" sz="2400" dirty="0">
                <a:latin typeface="Times New Roman" panose="02020603050405020304" pitchFamily="18" charset="0"/>
                <a:cs typeface="Times New Roman" panose="02020603050405020304" pitchFamily="18" charset="0"/>
              </a:rPr>
              <a:t>In fact, good products are maintained and bad products are thrown away.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216310"/>
            <a:ext cx="8596630" cy="698090"/>
          </a:xfrm>
        </p:spPr>
        <p:txBody>
          <a:bodyPr/>
          <a:lstStyle/>
          <a:p>
            <a:r>
              <a:rPr lang="en-US" altLang="en-US" dirty="0"/>
              <a:t>Lehman’s second law</a:t>
            </a:r>
          </a:p>
        </p:txBody>
      </p:sp>
      <p:sp>
        <p:nvSpPr>
          <p:cNvPr id="3" name="Content Placeholder 2"/>
          <p:cNvSpPr>
            <a:spLocks noGrp="1"/>
          </p:cNvSpPr>
          <p:nvPr>
            <p:ph idx="1"/>
          </p:nvPr>
        </p:nvSpPr>
        <p:spPr>
          <a:xfrm>
            <a:off x="677544" y="914400"/>
            <a:ext cx="10305087" cy="5565057"/>
          </a:xfrm>
        </p:spPr>
        <p:txBody>
          <a:bodyPr>
            <a:noAutofit/>
          </a:bodyPr>
          <a:lstStyle/>
          <a:p>
            <a:r>
              <a:rPr lang="en-US" altLang="en-US" sz="2400" dirty="0">
                <a:latin typeface="Times New Roman" panose="02020603050405020304" pitchFamily="18" charset="0"/>
                <a:cs typeface="Times New Roman" panose="02020603050405020304" pitchFamily="18" charset="0"/>
              </a:rPr>
              <a:t>The structure of a program tends to degrade as more and more maintenance is carried out on it. </a:t>
            </a:r>
          </a:p>
          <a:p>
            <a:r>
              <a:rPr lang="en-US" altLang="en-US" sz="2400" dirty="0">
                <a:latin typeface="Times New Roman" panose="02020603050405020304" pitchFamily="18" charset="0"/>
                <a:cs typeface="Times New Roman" panose="02020603050405020304" pitchFamily="18" charset="0"/>
              </a:rPr>
              <a:t>The reason for the degraded structure is that usually maintenance activities result in patch work. </a:t>
            </a:r>
          </a:p>
          <a:p>
            <a:r>
              <a:rPr lang="en-US" altLang="en-US" sz="2400" dirty="0">
                <a:latin typeface="Times New Roman" panose="02020603050405020304" pitchFamily="18" charset="0"/>
                <a:cs typeface="Times New Roman" panose="02020603050405020304" pitchFamily="18" charset="0"/>
              </a:rPr>
              <a:t>It is rarely the case that members of the original development team are part of the maintenance team. </a:t>
            </a:r>
          </a:p>
          <a:p>
            <a:r>
              <a:rPr lang="en-US" altLang="en-US" sz="2400" dirty="0">
                <a:latin typeface="Times New Roman" panose="02020603050405020304" pitchFamily="18" charset="0"/>
                <a:cs typeface="Times New Roman" panose="02020603050405020304" pitchFamily="18" charset="0"/>
              </a:rPr>
              <a:t>The maintenance team, therefore, often has a partial and inadequate understanding of the architecture, design, and code of the software. </a:t>
            </a:r>
          </a:p>
          <a:p>
            <a:r>
              <a:rPr lang="en-US" altLang="en-US" sz="2400" dirty="0">
                <a:latin typeface="Times New Roman" panose="02020603050405020304" pitchFamily="18" charset="0"/>
                <a:cs typeface="Times New Roman" panose="02020603050405020304" pitchFamily="18" charset="0"/>
              </a:rPr>
              <a:t>Therefore, any modifications tend to be ugly and more complex than they should be. </a:t>
            </a:r>
          </a:p>
          <a:p>
            <a:r>
              <a:rPr lang="en-US" altLang="en-US" sz="2400" dirty="0">
                <a:latin typeface="Times New Roman" panose="02020603050405020304" pitchFamily="18" charset="0"/>
                <a:cs typeface="Times New Roman" panose="02020603050405020304" pitchFamily="18" charset="0"/>
              </a:rPr>
              <a:t>Due to quick-fix solutions, in addition to degradation of structure, the documentations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become inconsistent and become less helpful as more and more maintenance is carried out.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Lehman’s third law</a:t>
            </a:r>
          </a:p>
        </p:txBody>
      </p:sp>
      <p:sp>
        <p:nvSpPr>
          <p:cNvPr id="3" name="Content Placeholder 2"/>
          <p:cNvSpPr>
            <a:spLocks noGrp="1"/>
          </p:cNvSpPr>
          <p:nvPr>
            <p:ph idx="1"/>
          </p:nvPr>
        </p:nvSpPr>
        <p:spPr>
          <a:xfrm>
            <a:off x="785699" y="1587397"/>
            <a:ext cx="10059282" cy="4552315"/>
          </a:xfrm>
        </p:spPr>
        <p:txBody>
          <a:bodyPr>
            <a:normAutofit/>
          </a:bodyPr>
          <a:lstStyle/>
          <a:p>
            <a:r>
              <a:rPr lang="en-US" altLang="en-US" sz="2400" dirty="0">
                <a:latin typeface="Times New Roman" panose="02020603050405020304" pitchFamily="18" charset="0"/>
                <a:cs typeface="Times New Roman" panose="02020603050405020304" pitchFamily="18" charset="0"/>
              </a:rPr>
              <a:t>Over a program’s lifetime, its rate of development is approximately constant.</a:t>
            </a:r>
          </a:p>
          <a:p>
            <a:r>
              <a:rPr lang="en-US" altLang="en-US" sz="2400" dirty="0">
                <a:latin typeface="Times New Roman" panose="02020603050405020304" pitchFamily="18" charset="0"/>
                <a:cs typeface="Times New Roman" panose="02020603050405020304" pitchFamily="18" charset="0"/>
              </a:rPr>
              <a:t> The rate of development can be quantified in terms of the lines of code written</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or modified. </a:t>
            </a:r>
          </a:p>
          <a:p>
            <a:r>
              <a:rPr lang="en-US" altLang="en-US" sz="2400" dirty="0">
                <a:latin typeface="Times New Roman" panose="02020603050405020304" pitchFamily="18" charset="0"/>
                <a:cs typeface="Times New Roman" panose="02020603050405020304" pitchFamily="18" charset="0"/>
              </a:rPr>
              <a:t>Therefore, this law states that the rate at which code is written or modified is</a:t>
            </a:r>
            <a:r>
              <a:rPr lang="en-IN"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approximately the same during development and maintenance.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545" y="324466"/>
            <a:ext cx="8596630" cy="1330980"/>
          </a:xfrm>
        </p:spPr>
        <p:txBody>
          <a:bodyPr>
            <a:normAutofit/>
          </a:bodyPr>
          <a:lstStyle/>
          <a:p>
            <a:r>
              <a:rPr lang="en-US" altLang="en-US" dirty="0"/>
              <a:t>Special Problems Associated with</a:t>
            </a:r>
            <a:r>
              <a:rPr lang="en-IN" altLang="en-US" dirty="0"/>
              <a:t> </a:t>
            </a:r>
            <a:r>
              <a:rPr lang="en-US" altLang="en-US" dirty="0"/>
              <a:t>Software Maintenance</a:t>
            </a:r>
          </a:p>
        </p:txBody>
      </p:sp>
      <p:sp>
        <p:nvSpPr>
          <p:cNvPr id="3" name="Content Placeholder 2"/>
          <p:cNvSpPr>
            <a:spLocks noGrp="1"/>
          </p:cNvSpPr>
          <p:nvPr>
            <p:ph idx="1"/>
          </p:nvPr>
        </p:nvSpPr>
        <p:spPr>
          <a:xfrm>
            <a:off x="569389" y="1573161"/>
            <a:ext cx="10688546" cy="4409234"/>
          </a:xfrm>
        </p:spPr>
        <p:txBody>
          <a:bodyPr>
            <a:normAutofit/>
          </a:bodyPr>
          <a:lstStyle/>
          <a:p>
            <a:pPr algn="l"/>
            <a:r>
              <a:rPr lang="en-US" sz="2800" b="0" i="0" u="none" strike="noStrike" baseline="0" dirty="0">
                <a:latin typeface="Times New Roman" panose="02020603050405020304" pitchFamily="18" charset="0"/>
                <a:cs typeface="Times New Roman" panose="02020603050405020304" pitchFamily="18" charset="0"/>
              </a:rPr>
              <a:t>Software maintenance work currently is typically much more expensive than what it should be and takes more time than required. The reasons for this situation are the following: Software maintenance work in organizations is mostly carried out using </a:t>
            </a:r>
            <a:r>
              <a:rPr lang="en-US" sz="2800" b="0" i="1" u="none" strike="noStrike" baseline="0" dirty="0">
                <a:latin typeface="Times New Roman" panose="02020603050405020304" pitchFamily="18" charset="0"/>
                <a:cs typeface="Times New Roman" panose="02020603050405020304" pitchFamily="18" charset="0"/>
              </a:rPr>
              <a:t>ad hoc </a:t>
            </a:r>
            <a:r>
              <a:rPr lang="en-US" sz="2800" b="0" i="0" u="none" strike="noStrike" baseline="0" dirty="0">
                <a:latin typeface="Times New Roman" panose="02020603050405020304" pitchFamily="18" charset="0"/>
                <a:cs typeface="Times New Roman" panose="02020603050405020304" pitchFamily="18" charset="0"/>
              </a:rPr>
              <a:t>techniques.</a:t>
            </a: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TotalTime>
  <Words>2453</Words>
  <Application>Microsoft Office PowerPoint</Application>
  <PresentationFormat>Widescreen</PresentationFormat>
  <Paragraphs>134</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Times New Roman</vt:lpstr>
      <vt:lpstr>Trebuchet MS</vt:lpstr>
      <vt:lpstr>Wingdings 3</vt:lpstr>
      <vt:lpstr>Facet</vt:lpstr>
      <vt:lpstr>Unit 5  Chapter-2 Software Maintenance</vt:lpstr>
      <vt:lpstr>Introduction</vt:lpstr>
      <vt:lpstr>CHARACTERISTICS OF SOFTWARE MAINTENANCE</vt:lpstr>
      <vt:lpstr>Types of Software Maintenance</vt:lpstr>
      <vt:lpstr>Characteristics of Software Evolution</vt:lpstr>
      <vt:lpstr>Lehman’s first law</vt:lpstr>
      <vt:lpstr>Lehman’s second law</vt:lpstr>
      <vt:lpstr>Lehman’s third law</vt:lpstr>
      <vt:lpstr>Special Problems Associated with Software Maintenance</vt:lpstr>
      <vt:lpstr>PowerPoint Presentation</vt:lpstr>
      <vt:lpstr>PowerPoint Presentation</vt:lpstr>
      <vt:lpstr>SOFTWARE REVERSE ENGINEERING</vt:lpstr>
      <vt:lpstr>PowerPoint Presentation</vt:lpstr>
      <vt:lpstr>PowerPoint Presentation</vt:lpstr>
      <vt:lpstr>PowerPoint Presentation</vt:lpstr>
      <vt:lpstr>PowerPoint Presentation</vt:lpstr>
      <vt:lpstr>SOFTWARE MAINTENANCE PROCESS MODELS</vt:lpstr>
      <vt:lpstr>PowerPoint Presentation</vt:lpstr>
      <vt:lpstr>First model</vt:lpstr>
      <vt:lpstr>PowerPoint Presentation</vt:lpstr>
      <vt:lpstr>Second model</vt:lpstr>
      <vt:lpstr>PowerPoint Presentation</vt:lpstr>
      <vt:lpstr>PowerPoint Presentation</vt:lpstr>
      <vt:lpstr>PowerPoint Presentation</vt:lpstr>
      <vt:lpstr>PowerPoint Presentation</vt:lpstr>
      <vt:lpstr>ESTIMATION OF MAINTENANCE COST</vt:lpstr>
      <vt:lpstr>PowerPoint Presentation</vt:lpstr>
      <vt:lpstr>PowerPoint Presentation</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adusumillidivya7777@outlook.com</dc:creator>
  <cp:lastModifiedBy>adusumillidivya7777@outlook.com</cp:lastModifiedBy>
  <cp:revision>25</cp:revision>
  <dcterms:created xsi:type="dcterms:W3CDTF">2025-01-31T09:18:00Z</dcterms:created>
  <dcterms:modified xsi:type="dcterms:W3CDTF">2025-04-15T06:14:32Z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7DA21AED74A64B32B917E14FC675D215_12</vt:lpwstr>
  </property>
  <property fmtid="{D5CDD505-2E9C-101B-9397-08002B2CF9AE}" pid="3" name="KSOProductBuildVer">
    <vt:lpwstr>1033-12.2.0.20782</vt:lpwstr>
  </property>
</Properties>
</file>