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286894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3172039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24382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766093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207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3099470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758934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30722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838460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138EC7-32FD-4E97-A1FF-21E2DA38E62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32220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138EC7-32FD-4E97-A1FF-21E2DA38E62D}" type="datetimeFigureOut">
              <a:rPr lang="en-IN" smtClean="0"/>
              <a:t>22-04-2025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887011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138EC7-32FD-4E97-A1FF-21E2DA38E62D}" type="datetimeFigureOut">
              <a:rPr lang="en-IN" smtClean="0"/>
              <a:t>22-04-2025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146740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138EC7-32FD-4E97-A1FF-21E2DA38E62D}" type="datetimeFigureOut">
              <a:rPr lang="en-IN" smtClean="0"/>
              <a:t>22-04-2025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916667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138EC7-32FD-4E97-A1FF-21E2DA38E62D}" type="datetimeFigureOut">
              <a:rPr lang="en-IN" smtClean="0"/>
              <a:t>22-04-2025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76135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138EC7-32FD-4E97-A1FF-21E2DA38E62D}" type="datetimeFigureOut">
              <a:rPr lang="en-IN" smtClean="0"/>
              <a:t>22-04-2025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108448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138EC7-32FD-4E97-A1FF-21E2DA38E62D}" type="datetimeFigureOut">
              <a:rPr lang="en-IN" smtClean="0"/>
              <a:t>22-04-2025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9911FBC-FA53-458B-9B0D-C51A5BE1445E}" type="slidenum">
              <a:rPr lang="en-IN" smtClean="0"/>
              <a:t>‹#›</a:t>
            </a:fld>
            <a:endParaRPr lang="en-IN"/>
          </a:p>
        </p:txBody>
      </p:sp>
    </p:spTree>
    <p:extLst>
      <p:ext uri="{BB962C8B-B14F-4D97-AF65-F5344CB8AC3E}">
        <p14:creationId xmlns:p14="http://schemas.microsoft.com/office/powerpoint/2010/main" val="418827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138EC7-32FD-4E97-A1FF-21E2DA38E62D}" type="datetimeFigureOut">
              <a:rPr lang="en-IN" smtClean="0"/>
              <a:t>22-04-2025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911FBC-FA53-458B-9B0D-C51A5BE1445E}" type="slidenum">
              <a:rPr lang="en-IN" smtClean="0"/>
              <a:t>‹#›</a:t>
            </a:fld>
            <a:endParaRPr lang="en-IN"/>
          </a:p>
        </p:txBody>
      </p:sp>
    </p:spTree>
    <p:extLst>
      <p:ext uri="{BB962C8B-B14F-4D97-AF65-F5344CB8AC3E}">
        <p14:creationId xmlns:p14="http://schemas.microsoft.com/office/powerpoint/2010/main" val="12892501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85D19-10A7-50CA-3862-BD70794E1CC9}"/>
              </a:ext>
            </a:extLst>
          </p:cNvPr>
          <p:cNvSpPr>
            <a:spLocks noGrp="1"/>
          </p:cNvSpPr>
          <p:nvPr>
            <p:ph type="ctrTitle"/>
          </p:nvPr>
        </p:nvSpPr>
        <p:spPr/>
        <p:txBody>
          <a:bodyPr/>
          <a:lstStyle/>
          <a:p>
            <a:r>
              <a:rPr lang="en-IN" sz="4400" b="1" dirty="0">
                <a:effectLst/>
                <a:latin typeface="Calibri" panose="020F0502020204030204" pitchFamily="34" charset="0"/>
                <a:ea typeface="Times New Roman" panose="02020603050405020304" pitchFamily="18" charset="0"/>
                <a:cs typeface="Times New Roman" panose="02020603050405020304" pitchFamily="18" charset="0"/>
              </a:rPr>
              <a:t>Software Reliability and Quality Management</a:t>
            </a:r>
            <a:endParaRPr lang="en-IN" sz="4400" dirty="0"/>
          </a:p>
        </p:txBody>
      </p:sp>
    </p:spTree>
    <p:extLst>
      <p:ext uri="{BB962C8B-B14F-4D97-AF65-F5344CB8AC3E}">
        <p14:creationId xmlns:p14="http://schemas.microsoft.com/office/powerpoint/2010/main" val="1010354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50AA23-4683-FFD9-0749-9C86D3CCFCDE}"/>
              </a:ext>
            </a:extLst>
          </p:cNvPr>
          <p:cNvSpPr>
            <a:spLocks noGrp="1"/>
          </p:cNvSpPr>
          <p:nvPr>
            <p:ph idx="1"/>
          </p:nvPr>
        </p:nvSpPr>
        <p:spPr>
          <a:xfrm>
            <a:off x="677334" y="442453"/>
            <a:ext cx="9990666" cy="5598910"/>
          </a:xfrm>
        </p:spPr>
        <p:txBody>
          <a:bodyPr>
            <a:normAutofit/>
          </a:bodyPr>
          <a:lstStyle/>
          <a:p>
            <a:pPr algn="l"/>
            <a:r>
              <a:rPr lang="en-US" sz="1800" b="1" i="0" u="none" strike="noStrike" baseline="0" dirty="0">
                <a:solidFill>
                  <a:srgbClr val="2F3193"/>
                </a:solidFill>
                <a:latin typeface="PalatinoLinotype-Bold"/>
              </a:rPr>
              <a:t>Cosmetic: </a:t>
            </a:r>
            <a:r>
              <a:rPr lang="en-US" sz="1800" b="0" i="0" u="none" strike="noStrike" baseline="0" dirty="0">
                <a:solidFill>
                  <a:srgbClr val="000000"/>
                </a:solidFill>
                <a:latin typeface="PalatinoLinotype-Roman"/>
              </a:rPr>
              <a:t>These classes of failures cause only minor irritations, and do not lead to incorrect results. An example of a cosmetic failure is the situation where the mouse button has to be clicked twice instead of once to invoke a given function through the graphical </a:t>
            </a:r>
            <a:r>
              <a:rPr lang="en-IN" sz="1800" b="0" i="0" u="none" strike="noStrike" baseline="0" dirty="0">
                <a:solidFill>
                  <a:srgbClr val="000000"/>
                </a:solidFill>
                <a:latin typeface="PalatinoLinotype-Roman"/>
              </a:rPr>
              <a:t>user interface</a:t>
            </a:r>
          </a:p>
          <a:p>
            <a:pPr algn="l"/>
            <a:r>
              <a:rPr lang="en-IN" sz="1800" b="1" i="0" u="none" strike="noStrike" baseline="0" dirty="0">
                <a:solidFill>
                  <a:srgbClr val="81004B"/>
                </a:solidFill>
                <a:latin typeface="OfficinaSans-Bold"/>
              </a:rPr>
              <a:t>Reliability Growth Modelling</a:t>
            </a:r>
          </a:p>
          <a:p>
            <a:pPr algn="l"/>
            <a:r>
              <a:rPr lang="en-US" sz="1800" b="0" i="0" u="none" strike="noStrike" baseline="0" dirty="0">
                <a:solidFill>
                  <a:srgbClr val="000000"/>
                </a:solidFill>
                <a:latin typeface="PalatinoLinotype-Roman"/>
              </a:rPr>
              <a:t>A reliability growth model is a mathematical model of how the reliability of a software product improves as errors are detected and repaired. Although several different reliability growth models have been proposed, in this text we discuss only three of </a:t>
            </a:r>
            <a:r>
              <a:rPr lang="en-IN" sz="1800" b="0" i="0" u="none" strike="noStrike" baseline="0" dirty="0">
                <a:solidFill>
                  <a:srgbClr val="000000"/>
                </a:solidFill>
                <a:latin typeface="PalatinoLinotype-Roman"/>
              </a:rPr>
              <a:t>those.</a:t>
            </a:r>
          </a:p>
          <a:p>
            <a:pPr algn="l"/>
            <a:r>
              <a:rPr lang="en-IN" sz="1800" b="1" i="0" u="none" strike="noStrike" baseline="0" dirty="0">
                <a:solidFill>
                  <a:srgbClr val="0092C9"/>
                </a:solidFill>
                <a:latin typeface="OfficinaSerif-Bold"/>
              </a:rPr>
              <a:t>Jelinski and Moranda model (1972)</a:t>
            </a:r>
          </a:p>
          <a:p>
            <a:pPr algn="l"/>
            <a:r>
              <a:rPr lang="en-US" sz="1800" b="0" i="0" u="none" strike="noStrike" baseline="0" dirty="0">
                <a:solidFill>
                  <a:srgbClr val="000000"/>
                </a:solidFill>
                <a:latin typeface="PalatinoLinotype-Roman"/>
              </a:rPr>
              <a:t>The simplest reliability growth model is a step function model where it is assumed that the reliability increases by a constant increment each time an error is detected and repaired. Therefore, perfect error fixing is implicitly assumed in this model. Another implicit assumption in this model is that all errors contribute equally to reliability growth (reflected in equal step size). </a:t>
            </a:r>
          </a:p>
          <a:p>
            <a:pPr algn="l"/>
            <a:r>
              <a:rPr lang="en-US" sz="1800" b="0" i="0" u="none" strike="noStrike" baseline="0" dirty="0">
                <a:solidFill>
                  <a:srgbClr val="000000"/>
                </a:solidFill>
                <a:latin typeface="PalatinoLinotype-Roman"/>
              </a:rPr>
              <a:t>Both these two assumptions are rather unrealistic since different errors contribute differently to reliability growth and also error fixes may not be perfect in the sense that an error fix may create other types of errors. Typical reliability growth predicted using this model has been shown in Figure 11.2.</a:t>
            </a:r>
            <a:endParaRPr lang="en-IN" dirty="0"/>
          </a:p>
        </p:txBody>
      </p:sp>
    </p:spTree>
    <p:extLst>
      <p:ext uri="{BB962C8B-B14F-4D97-AF65-F5344CB8AC3E}">
        <p14:creationId xmlns:p14="http://schemas.microsoft.com/office/powerpoint/2010/main" val="48436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728875A-7133-3735-3602-C3DAB1CDF549}"/>
              </a:ext>
            </a:extLst>
          </p:cNvPr>
          <p:cNvPicPr>
            <a:picLocks noGrp="1" noChangeAspect="1"/>
          </p:cNvPicPr>
          <p:nvPr>
            <p:ph idx="1"/>
          </p:nvPr>
        </p:nvPicPr>
        <p:blipFill>
          <a:blip r:embed="rId2"/>
          <a:stretch>
            <a:fillRect/>
          </a:stretch>
        </p:blipFill>
        <p:spPr>
          <a:xfrm>
            <a:off x="2733998" y="2676509"/>
            <a:ext cx="6360840" cy="2377646"/>
          </a:xfrm>
        </p:spPr>
      </p:pic>
    </p:spTree>
    <p:extLst>
      <p:ext uri="{BB962C8B-B14F-4D97-AF65-F5344CB8AC3E}">
        <p14:creationId xmlns:p14="http://schemas.microsoft.com/office/powerpoint/2010/main" val="4294368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753935-C1F4-E17C-B5BC-78796AA35303}"/>
              </a:ext>
            </a:extLst>
          </p:cNvPr>
          <p:cNvSpPr>
            <a:spLocks noGrp="1"/>
          </p:cNvSpPr>
          <p:nvPr>
            <p:ph idx="1"/>
          </p:nvPr>
        </p:nvSpPr>
        <p:spPr>
          <a:xfrm>
            <a:off x="431526" y="324465"/>
            <a:ext cx="10983725" cy="6213987"/>
          </a:xfrm>
        </p:spPr>
        <p:txBody>
          <a:bodyPr>
            <a:normAutofit fontScale="92500"/>
          </a:bodyPr>
          <a:lstStyle/>
          <a:p>
            <a:pPr algn="l"/>
            <a:r>
              <a:rPr lang="en-IN" sz="1800" b="1" i="0" u="none" strike="noStrike" baseline="0" dirty="0">
                <a:solidFill>
                  <a:srgbClr val="0092C9"/>
                </a:solidFill>
                <a:latin typeface="OfficinaSerif-Bold"/>
              </a:rPr>
              <a:t>Littlewood and Verall’s model</a:t>
            </a:r>
          </a:p>
          <a:p>
            <a:pPr algn="l"/>
            <a:r>
              <a:rPr lang="en-US" sz="1800" b="0" i="0" u="none" strike="noStrike" baseline="0" dirty="0">
                <a:solidFill>
                  <a:srgbClr val="000000"/>
                </a:solidFill>
                <a:latin typeface="PalatinoLinotype-Roman"/>
              </a:rPr>
              <a:t>The Littlewood and Verall’s model is an improvement over the Jelinsky an Moranda step function model in the sense that it allows for negative reliability growth. In the Jelinsky</a:t>
            </a:r>
            <a:r>
              <a:rPr lang="en-US" dirty="0">
                <a:solidFill>
                  <a:srgbClr val="000000"/>
                </a:solidFill>
                <a:latin typeface="PalatinoLinotype-Roman"/>
              </a:rPr>
              <a:t> </a:t>
            </a:r>
            <a:r>
              <a:rPr lang="en-US" sz="1800" b="0" i="0" u="none" strike="noStrike" baseline="0" dirty="0">
                <a:solidFill>
                  <a:srgbClr val="000000"/>
                </a:solidFill>
                <a:latin typeface="PalatinoLinotype-Roman"/>
              </a:rPr>
              <a:t>and Moranda model, whenever a failure occurs, the reliability improves by a constant </a:t>
            </a:r>
            <a:r>
              <a:rPr lang="en-US" sz="1800" b="0" i="0" u="none" strike="noStrike" baseline="0" dirty="0">
                <a:latin typeface="PalatinoLinotype-Roman"/>
              </a:rPr>
              <a:t>amount because it is assumed that the bug fix is perfect and removes the defect causing the failure. However, in reality when a bug fix is carried out, it may introduce additional errors, and thereby result in a lower reliability for the software. It also models the fact that as errors are repaired, the average improvement to the product reliability per repair decreases.</a:t>
            </a:r>
          </a:p>
          <a:p>
            <a:pPr algn="l"/>
            <a:r>
              <a:rPr lang="en-US" sz="1800" b="0" i="0" u="none" strike="noStrike" baseline="0" dirty="0">
                <a:latin typeface="PalatinoLinotype-Roman"/>
              </a:rPr>
              <a:t> It treats an error’s contribution to reliability improvement to be an independent</a:t>
            </a:r>
            <a:r>
              <a:rPr lang="en-US" dirty="0">
                <a:latin typeface="PalatinoLinotype-Roman"/>
              </a:rPr>
              <a:t> </a:t>
            </a:r>
            <a:r>
              <a:rPr lang="en-US" sz="1800" b="0" i="0" u="none" strike="noStrike" baseline="0" dirty="0">
                <a:latin typeface="PalatinoLinotype-Roman"/>
              </a:rPr>
              <a:t>random variable having Gamma distribution. This distribution models the fact that error corrections with large contributions to reliability growth are removed first. This represents diminishing return as test continues.</a:t>
            </a:r>
          </a:p>
          <a:p>
            <a:pPr algn="l"/>
            <a:r>
              <a:rPr lang="en-IN" sz="1800" b="1" i="0" u="none" strike="noStrike" baseline="0" dirty="0">
                <a:solidFill>
                  <a:srgbClr val="0092C9"/>
                </a:solidFill>
                <a:latin typeface="OfficinaSerif-Bold"/>
              </a:rPr>
              <a:t>Goel-</a:t>
            </a:r>
            <a:r>
              <a:rPr lang="en-IN" sz="1800" b="1" i="0" u="none" strike="noStrike" baseline="0" dirty="0" err="1">
                <a:solidFill>
                  <a:srgbClr val="0092C9"/>
                </a:solidFill>
                <a:latin typeface="OfficinaSerif-Bold"/>
              </a:rPr>
              <a:t>Okutomo</a:t>
            </a:r>
            <a:r>
              <a:rPr lang="en-IN" sz="1800" b="1" i="0" u="none" strike="noStrike" baseline="0" dirty="0">
                <a:solidFill>
                  <a:srgbClr val="0092C9"/>
                </a:solidFill>
                <a:latin typeface="OfficinaSerif-Bold"/>
              </a:rPr>
              <a:t> model</a:t>
            </a:r>
          </a:p>
          <a:p>
            <a:pPr algn="l"/>
            <a:r>
              <a:rPr lang="en-US" sz="1800" b="0" i="0" u="none" strike="noStrike" baseline="0" dirty="0">
                <a:solidFill>
                  <a:srgbClr val="000000"/>
                </a:solidFill>
                <a:latin typeface="PalatinoLinotype-Roman"/>
              </a:rPr>
              <a:t>In this model, it is assumed that the execution times between the failures are exponentially distributed. The cumulative number of failures, at any time, can therefore be given in terms of </a:t>
            </a:r>
            <a:r>
              <a:rPr lang="en-US" sz="1800" b="0" i="1" u="none" strike="noStrike" baseline="0" dirty="0">
                <a:solidFill>
                  <a:srgbClr val="000000"/>
                </a:solidFill>
                <a:latin typeface="MTSymbolItalicMedium"/>
              </a:rPr>
              <a:t>m</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t</a:t>
            </a:r>
            <a:r>
              <a:rPr lang="en-US" sz="1800" b="0" i="0" u="none" strike="noStrike" baseline="0" dirty="0">
                <a:solidFill>
                  <a:srgbClr val="000000"/>
                </a:solidFill>
                <a:latin typeface="PalatinoLinotype-Roman"/>
              </a:rPr>
              <a:t>), the expected value of failures between time </a:t>
            </a:r>
            <a:r>
              <a:rPr lang="en-US" sz="1800" b="0" i="1" u="none" strike="noStrike" baseline="0" dirty="0">
                <a:solidFill>
                  <a:srgbClr val="000000"/>
                </a:solidFill>
                <a:latin typeface="PalatinoLinotype-Italic"/>
              </a:rPr>
              <a:t>t </a:t>
            </a:r>
            <a:r>
              <a:rPr lang="en-US" sz="1800" b="0" i="0" u="none" strike="noStrike" baseline="0" dirty="0">
                <a:solidFill>
                  <a:srgbClr val="000000"/>
                </a:solidFill>
                <a:latin typeface="PalatinoLinotype-Roman"/>
              </a:rPr>
              <a:t>and time </a:t>
            </a:r>
            <a:r>
              <a:rPr lang="en-US" sz="1800" b="0" i="1" u="none" strike="noStrike" baseline="0" dirty="0">
                <a:solidFill>
                  <a:srgbClr val="000000"/>
                </a:solidFill>
                <a:latin typeface="PalatinoLinotype-Italic"/>
              </a:rPr>
              <a:t>t </a:t>
            </a:r>
            <a:r>
              <a:rPr lang="en-US" sz="1800" b="0" i="0" u="none" strike="noStrike" baseline="0" dirty="0">
                <a:solidFill>
                  <a:srgbClr val="000000"/>
                </a:solidFill>
                <a:latin typeface="PalatinoLinotype-Roman"/>
              </a:rPr>
              <a:t>+ </a:t>
            </a:r>
            <a:r>
              <a:rPr lang="en-US" sz="1800" b="0" i="0" u="none" strike="noStrike" baseline="0" dirty="0">
                <a:solidFill>
                  <a:srgbClr val="000000"/>
                </a:solidFill>
                <a:latin typeface="MT-Symbol"/>
              </a:rPr>
              <a:t></a:t>
            </a:r>
            <a:r>
              <a:rPr lang="en-US" sz="1800" b="0" i="1" u="none" strike="noStrike" baseline="0" dirty="0">
                <a:solidFill>
                  <a:srgbClr val="000000"/>
                </a:solidFill>
                <a:latin typeface="PalatinoLinotype-Italic"/>
              </a:rPr>
              <a:t>t</a:t>
            </a:r>
            <a:r>
              <a:rPr lang="en-US" sz="1800" b="0" i="0" u="none" strike="noStrike" baseline="0" dirty="0">
                <a:solidFill>
                  <a:srgbClr val="000000"/>
                </a:solidFill>
                <a:latin typeface="PalatinoLinotype-Roman"/>
              </a:rPr>
              <a:t>. It is assumed that the reliability growth follows a non-homogeneous </a:t>
            </a:r>
            <a:r>
              <a:rPr lang="en-US" sz="1800" b="0" i="0" u="none" strike="noStrike" baseline="0" dirty="0" err="1">
                <a:solidFill>
                  <a:srgbClr val="000000"/>
                </a:solidFill>
                <a:latin typeface="PalatinoLinotype-Roman"/>
              </a:rPr>
              <a:t>poisson</a:t>
            </a:r>
            <a:r>
              <a:rPr lang="en-US" sz="1800" b="0" i="0" u="none" strike="noStrike" baseline="0" dirty="0">
                <a:solidFill>
                  <a:srgbClr val="000000"/>
                </a:solidFill>
                <a:latin typeface="PalatinoLinotype-Roman"/>
              </a:rPr>
              <a:t> process (NHPP). That is, the number of error occurrences that are causing failures during the time duration</a:t>
            </a:r>
          </a:p>
          <a:p>
            <a:pPr algn="l"/>
            <a:r>
              <a:rPr lang="en-US" sz="1800" b="0" i="1" u="none" strike="noStrike" baseline="0" dirty="0">
                <a:solidFill>
                  <a:srgbClr val="000000"/>
                </a:solidFill>
                <a:latin typeface="PalatinoLinotype-Italic"/>
              </a:rPr>
              <a:t>t </a:t>
            </a:r>
            <a:r>
              <a:rPr lang="en-US" sz="1800" b="0" i="0" u="none" strike="noStrike" baseline="0" dirty="0">
                <a:solidFill>
                  <a:srgbClr val="000000"/>
                </a:solidFill>
                <a:latin typeface="PalatinoLinotype-Roman"/>
              </a:rPr>
              <a:t>to </a:t>
            </a:r>
            <a:r>
              <a:rPr lang="en-US" sz="1800" b="0" i="1" u="none" strike="noStrike" baseline="0" dirty="0">
                <a:solidFill>
                  <a:srgbClr val="000000"/>
                </a:solidFill>
                <a:latin typeface="PalatinoLinotype-Italic"/>
              </a:rPr>
              <a:t>t </a:t>
            </a:r>
            <a:r>
              <a:rPr lang="en-US" sz="1800" b="0" i="0" u="none" strike="noStrike" baseline="0" dirty="0">
                <a:solidFill>
                  <a:srgbClr val="000000"/>
                </a:solidFill>
                <a:latin typeface="PalatinoLinotype-Roman"/>
              </a:rPr>
              <a:t>+ </a:t>
            </a:r>
            <a:r>
              <a:rPr lang="en-US" sz="1800" b="0" i="0" u="none" strike="noStrike" baseline="0" dirty="0">
                <a:solidFill>
                  <a:srgbClr val="000000"/>
                </a:solidFill>
                <a:latin typeface="MT-Symbol"/>
              </a:rPr>
              <a:t></a:t>
            </a:r>
            <a:r>
              <a:rPr lang="en-US" sz="1800" b="0" i="1" u="none" strike="noStrike" baseline="0" dirty="0">
                <a:solidFill>
                  <a:srgbClr val="000000"/>
                </a:solidFill>
                <a:latin typeface="PalatinoLinotype-Italic"/>
              </a:rPr>
              <a:t>t </a:t>
            </a:r>
            <a:r>
              <a:rPr lang="en-US" sz="1800" b="0" i="0" u="none" strike="noStrike" baseline="0" dirty="0">
                <a:solidFill>
                  <a:srgbClr val="000000"/>
                </a:solidFill>
                <a:latin typeface="PalatinoLinotype-Roman"/>
              </a:rPr>
              <a:t>is proportional to the expected number of undetected errors existing at time </a:t>
            </a:r>
            <a:r>
              <a:rPr lang="en-US" sz="1800" b="0" i="1" u="none" strike="noStrike" baseline="0" dirty="0">
                <a:solidFill>
                  <a:srgbClr val="000000"/>
                </a:solidFill>
                <a:latin typeface="PalatinoLinotype-Italic"/>
              </a:rPr>
              <a:t>t</a:t>
            </a:r>
            <a:r>
              <a:rPr lang="en-US" sz="1800" b="0" i="0" u="none" strike="noStrike" baseline="0" dirty="0">
                <a:solidFill>
                  <a:srgbClr val="000000"/>
                </a:solidFill>
                <a:latin typeface="PalatinoLinotype-Roman"/>
              </a:rPr>
              <a:t>. Once a failure has been detected, it is assumed that the error correction is perfect and immediate. The number of failures at time </a:t>
            </a:r>
            <a:r>
              <a:rPr lang="en-US" sz="1800" b="0" i="1" u="none" strike="noStrike" baseline="0" dirty="0">
                <a:solidFill>
                  <a:srgbClr val="000000"/>
                </a:solidFill>
                <a:latin typeface="PalatinoLinotype-Italic"/>
              </a:rPr>
              <a:t>t </a:t>
            </a:r>
            <a:r>
              <a:rPr lang="en-US" sz="1800" b="0" i="0" u="none" strike="noStrike" baseline="0" dirty="0">
                <a:solidFill>
                  <a:srgbClr val="000000"/>
                </a:solidFill>
                <a:latin typeface="PalatinoLinotype-Roman"/>
              </a:rPr>
              <a:t>can be given by, </a:t>
            </a:r>
            <a:r>
              <a:rPr lang="en-US" sz="1800" b="0" i="1" u="none" strike="noStrike" baseline="0" dirty="0">
                <a:solidFill>
                  <a:srgbClr val="000000"/>
                </a:solidFill>
                <a:latin typeface="MTSymbolItalicMedium"/>
              </a:rPr>
              <a:t>m</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t</a:t>
            </a:r>
            <a:r>
              <a:rPr lang="en-US" sz="1800" b="0" i="0" u="none" strike="noStrike" baseline="0" dirty="0">
                <a:solidFill>
                  <a:srgbClr val="000000"/>
                </a:solidFill>
                <a:latin typeface="PalatinoLinotype-Roman"/>
              </a:rPr>
              <a:t>) = </a:t>
            </a:r>
            <a:r>
              <a:rPr lang="en-US" sz="1800" b="0" i="1" u="none" strike="noStrike" baseline="0" dirty="0">
                <a:solidFill>
                  <a:srgbClr val="000000"/>
                </a:solidFill>
                <a:latin typeface="PalatinoLinotype-Italic"/>
              </a:rPr>
              <a:t>N</a:t>
            </a:r>
            <a:r>
              <a:rPr lang="en-US" sz="1800" b="0" i="0" u="none" strike="noStrike" baseline="0" dirty="0">
                <a:solidFill>
                  <a:srgbClr val="000000"/>
                </a:solidFill>
                <a:latin typeface="PalatinoLinotype-Roman"/>
              </a:rPr>
              <a:t>(1 – </a:t>
            </a:r>
            <a:r>
              <a:rPr lang="en-US" sz="1800" b="0" i="1" u="none" strike="noStrike" baseline="0" dirty="0">
                <a:solidFill>
                  <a:srgbClr val="000000"/>
                </a:solidFill>
                <a:latin typeface="PalatinoLinotype-Italic"/>
              </a:rPr>
              <a:t>e</a:t>
            </a:r>
            <a:r>
              <a:rPr lang="en-US" sz="1800" b="0" i="0" u="none" strike="noStrike" baseline="0" dirty="0">
                <a:solidFill>
                  <a:srgbClr val="000000"/>
                </a:solidFill>
                <a:latin typeface="PalatinoLinotype-Roman"/>
              </a:rPr>
              <a:t>–</a:t>
            </a:r>
            <a:r>
              <a:rPr lang="en-US" sz="1800" b="0" i="1" u="none" strike="noStrike" baseline="0" dirty="0" err="1">
                <a:solidFill>
                  <a:srgbClr val="000000"/>
                </a:solidFill>
                <a:latin typeface="PalatinoLinotype-Italic"/>
              </a:rPr>
              <a:t>bt</a:t>
            </a:r>
            <a:r>
              <a:rPr lang="en-US" sz="1800" b="0" i="0" u="none" strike="noStrike" baseline="0" dirty="0">
                <a:solidFill>
                  <a:srgbClr val="000000"/>
                </a:solidFill>
                <a:latin typeface="PalatinoLinotype-Roman"/>
              </a:rPr>
              <a:t>), where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is expected total number of defects in the code and </a:t>
            </a:r>
            <a:r>
              <a:rPr lang="en-US" sz="1800" b="0" i="1" u="none" strike="noStrike" baseline="0" dirty="0">
                <a:solidFill>
                  <a:srgbClr val="000000"/>
                </a:solidFill>
                <a:latin typeface="PalatinoLinotype-Italic"/>
              </a:rPr>
              <a:t>b </a:t>
            </a:r>
            <a:r>
              <a:rPr lang="en-US" sz="1800" b="0" i="0" u="none" strike="noStrike" baseline="0" dirty="0">
                <a:solidFill>
                  <a:srgbClr val="000000"/>
                </a:solidFill>
                <a:latin typeface="PalatinoLinotype-Roman"/>
              </a:rPr>
              <a:t>is the rate at which the failure rate decreases. The change of the number of failures over time has been plotted graphically </a:t>
            </a:r>
            <a:r>
              <a:rPr lang="en-IN" sz="1800" b="0" i="0" u="none" strike="noStrike" baseline="0" dirty="0">
                <a:solidFill>
                  <a:srgbClr val="000000"/>
                </a:solidFill>
                <a:latin typeface="PalatinoLinotype-Roman"/>
              </a:rPr>
              <a:t>in Figure 11.3.</a:t>
            </a:r>
            <a:endParaRPr lang="en-IN" dirty="0"/>
          </a:p>
        </p:txBody>
      </p:sp>
    </p:spTree>
    <p:extLst>
      <p:ext uri="{BB962C8B-B14F-4D97-AF65-F5344CB8AC3E}">
        <p14:creationId xmlns:p14="http://schemas.microsoft.com/office/powerpoint/2010/main" val="2650163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EBEE569-3A15-728C-CAC3-0F566F87E8EB}"/>
              </a:ext>
            </a:extLst>
          </p:cNvPr>
          <p:cNvPicPr>
            <a:picLocks noGrp="1" noChangeAspect="1"/>
          </p:cNvPicPr>
          <p:nvPr>
            <p:ph idx="1"/>
          </p:nvPr>
        </p:nvPicPr>
        <p:blipFill>
          <a:blip r:embed="rId2"/>
          <a:stretch>
            <a:fillRect/>
          </a:stretch>
        </p:blipFill>
        <p:spPr>
          <a:xfrm>
            <a:off x="3006078" y="1022555"/>
            <a:ext cx="6609870" cy="3535590"/>
          </a:xfrm>
        </p:spPr>
      </p:pic>
    </p:spTree>
    <p:extLst>
      <p:ext uri="{BB962C8B-B14F-4D97-AF65-F5344CB8AC3E}">
        <p14:creationId xmlns:p14="http://schemas.microsoft.com/office/powerpoint/2010/main" val="3436066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BCD7F-94FB-1513-7711-5B49C4D05D4A}"/>
              </a:ext>
            </a:extLst>
          </p:cNvPr>
          <p:cNvSpPr>
            <a:spLocks noGrp="1"/>
          </p:cNvSpPr>
          <p:nvPr>
            <p:ph type="title"/>
          </p:nvPr>
        </p:nvSpPr>
        <p:spPr>
          <a:xfrm>
            <a:off x="677334" y="344130"/>
            <a:ext cx="8596668" cy="845574"/>
          </a:xfrm>
        </p:spPr>
        <p:txBody>
          <a:bodyPr>
            <a:normAutofit fontScale="90000"/>
          </a:bodyPr>
          <a:lstStyle/>
          <a:p>
            <a:r>
              <a:rPr lang="en-IN" b="1" dirty="0">
                <a:solidFill>
                  <a:srgbClr val="2F3193"/>
                </a:solidFill>
                <a:latin typeface="OfficinaSans-Bold"/>
              </a:rPr>
              <a:t>STATISTICAL TESTING</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72A05AEC-E8D5-E7D8-CDB7-470638BD4E9C}"/>
              </a:ext>
            </a:extLst>
          </p:cNvPr>
          <p:cNvSpPr>
            <a:spLocks noGrp="1"/>
          </p:cNvSpPr>
          <p:nvPr>
            <p:ph idx="1"/>
          </p:nvPr>
        </p:nvSpPr>
        <p:spPr>
          <a:xfrm>
            <a:off x="677334" y="1111045"/>
            <a:ext cx="10442950" cy="5496232"/>
          </a:xfrm>
        </p:spPr>
        <p:txBody>
          <a:bodyPr>
            <a:normAutofit fontScale="92500" lnSpcReduction="10000"/>
          </a:bodyPr>
          <a:lstStyle/>
          <a:p>
            <a:pPr algn="just"/>
            <a:r>
              <a:rPr lang="en-US" sz="1800" b="0" i="0" u="none" strike="noStrike" baseline="0" dirty="0">
                <a:solidFill>
                  <a:srgbClr val="000000"/>
                </a:solidFill>
                <a:latin typeface="PalatinoLinotype-Roman"/>
              </a:rPr>
              <a:t>Statistical testing is a testing process whose objective is to determine the reliability of the product rather than discovering errors. The test cases designed for statistical testing with an entirely different objective from those of conventional testing. To carry out statistical testing, we need to first define </a:t>
            </a:r>
            <a:r>
              <a:rPr lang="en-US" dirty="0">
                <a:solidFill>
                  <a:srgbClr val="000000"/>
                </a:solidFill>
                <a:latin typeface="PalatinoLinotype-Roman"/>
              </a:rPr>
              <a:t>the operation profile of the product</a:t>
            </a:r>
            <a:endParaRPr lang="en-US" sz="1800" b="0" i="0" u="none" strike="noStrike" baseline="0" dirty="0">
              <a:solidFill>
                <a:srgbClr val="000000"/>
              </a:solidFill>
              <a:latin typeface="PalatinoLinotype-Roman"/>
            </a:endParaRPr>
          </a:p>
          <a:p>
            <a:pPr algn="just"/>
            <a:r>
              <a:rPr lang="en-US" sz="1800" b="1" i="0" u="none" strike="noStrike" baseline="0" dirty="0">
                <a:solidFill>
                  <a:srgbClr val="2F3193"/>
                </a:solidFill>
                <a:latin typeface="PalatinoLinotype-Bold"/>
              </a:rPr>
              <a:t>Operation profile: </a:t>
            </a:r>
            <a:r>
              <a:rPr lang="en-US" sz="1800" b="0" i="0" u="none" strike="noStrike" baseline="0" dirty="0">
                <a:solidFill>
                  <a:srgbClr val="000000"/>
                </a:solidFill>
                <a:latin typeface="PalatinoLinotype-Roman"/>
              </a:rPr>
              <a:t>Different categories of users may use a software product for very different purposes. For example, a librarian might use the Library Automation Software to create member records, delete member records, add books to the library, etc., whereas a library member might use software to query about the availability of a book, and to issue and return books.</a:t>
            </a:r>
          </a:p>
          <a:p>
            <a:pPr algn="just"/>
            <a:r>
              <a:rPr lang="en-US" sz="1800" b="0" i="0" u="none" strike="noStrike" baseline="0" dirty="0">
                <a:solidFill>
                  <a:srgbClr val="000000"/>
                </a:solidFill>
                <a:latin typeface="PalatinoLinotype-Roman"/>
              </a:rPr>
              <a:t> Formally, we can define the operation profile of a software as the probability of a user selecting the different functionalities of the software. If we denote the set of various functionalities offered by the software by { </a:t>
            </a:r>
            <a:r>
              <a:rPr lang="en-US" sz="1800" b="0" i="1" u="none" strike="noStrike" baseline="0" dirty="0">
                <a:solidFill>
                  <a:srgbClr val="000000"/>
                </a:solidFill>
                <a:latin typeface="PalatinoLinotype-Italic"/>
              </a:rPr>
              <a:t>fi</a:t>
            </a:r>
            <a:r>
              <a:rPr lang="en-US" sz="1800" b="0" i="0" u="none" strike="noStrike" baseline="0" dirty="0">
                <a:solidFill>
                  <a:srgbClr val="000000"/>
                </a:solidFill>
                <a:latin typeface="PalatinoLinotype-Roman"/>
              </a:rPr>
              <a:t>}, the operational profile would associate with each function {</a:t>
            </a:r>
            <a:r>
              <a:rPr lang="en-US" sz="1800" b="0" i="1" u="none" strike="noStrike" baseline="0" dirty="0">
                <a:solidFill>
                  <a:srgbClr val="000000"/>
                </a:solidFill>
                <a:latin typeface="PalatinoLinotype-Italic"/>
              </a:rPr>
              <a:t>fi</a:t>
            </a:r>
            <a:r>
              <a:rPr lang="en-US" sz="1800" b="0" i="0" u="none" strike="noStrike" baseline="0" dirty="0">
                <a:solidFill>
                  <a:srgbClr val="000000"/>
                </a:solidFill>
                <a:latin typeface="PalatinoLinotype-Roman"/>
              </a:rPr>
              <a:t>} with the probability with which an average user would select { </a:t>
            </a:r>
            <a:r>
              <a:rPr lang="en-US" sz="1800" b="0" i="1" u="none" strike="noStrike" baseline="0" dirty="0">
                <a:solidFill>
                  <a:srgbClr val="000000"/>
                </a:solidFill>
                <a:latin typeface="PalatinoLinotype-Italic"/>
              </a:rPr>
              <a:t>fi</a:t>
            </a:r>
            <a:r>
              <a:rPr lang="en-US" sz="1800" b="0" i="0" u="none" strike="noStrike" baseline="0" dirty="0">
                <a:solidFill>
                  <a:srgbClr val="000000"/>
                </a:solidFill>
                <a:latin typeface="PalatinoLinotype-Roman"/>
              </a:rPr>
              <a:t>} as his next function to use. Thus, we can think of the operation profile as assigning a probability value </a:t>
            </a:r>
            <a:r>
              <a:rPr lang="en-US" sz="1800" b="0" i="1" u="none" strike="noStrike" baseline="0" dirty="0">
                <a:solidFill>
                  <a:srgbClr val="000000"/>
                </a:solidFill>
                <a:latin typeface="PalatinoLinotype-Italic"/>
              </a:rPr>
              <a:t>pi </a:t>
            </a:r>
            <a:r>
              <a:rPr lang="en-US" sz="1800" b="0" i="0" u="none" strike="noStrike" baseline="0" dirty="0">
                <a:solidFill>
                  <a:srgbClr val="000000"/>
                </a:solidFill>
                <a:latin typeface="PalatinoLinotype-Roman"/>
              </a:rPr>
              <a:t>to each functionality </a:t>
            </a:r>
            <a:r>
              <a:rPr lang="en-US" sz="1800" b="0" i="1" u="none" strike="noStrike" baseline="0" dirty="0">
                <a:solidFill>
                  <a:srgbClr val="000000"/>
                </a:solidFill>
                <a:latin typeface="PalatinoLinotype-Italic"/>
              </a:rPr>
              <a:t>fi </a:t>
            </a:r>
            <a:r>
              <a:rPr lang="en-US" sz="1800" b="0" i="0" u="none" strike="noStrike" baseline="0" dirty="0">
                <a:solidFill>
                  <a:srgbClr val="000000"/>
                </a:solidFill>
                <a:latin typeface="PalatinoLinotype-Roman"/>
              </a:rPr>
              <a:t>of the software.</a:t>
            </a:r>
          </a:p>
          <a:p>
            <a:pPr algn="just"/>
            <a:r>
              <a:rPr lang="en-US" sz="1800" b="1" i="0" u="none" strike="noStrike" baseline="0" dirty="0">
                <a:solidFill>
                  <a:srgbClr val="0092C9"/>
                </a:solidFill>
                <a:latin typeface="OfficinaSerif-Bold"/>
              </a:rPr>
              <a:t>How to define the operation profile for a product?</a:t>
            </a:r>
          </a:p>
          <a:p>
            <a:pPr algn="just"/>
            <a:r>
              <a:rPr lang="en-US" sz="1800" b="0" i="0" u="none" strike="noStrike" baseline="0" dirty="0">
                <a:solidFill>
                  <a:srgbClr val="000000"/>
                </a:solidFill>
                <a:latin typeface="PalatinoLinotype-Roman"/>
              </a:rPr>
              <a:t>We need to divide the input data into a number of input classes. For example, for a graphical editor software, we might divide the input into data associated with the edit, print, and file operations. We then need to assign a probability value to each input class; to signify the probability for an input value from that class to be selected. The operation profile of a software product can be determined by observing and analyzing the usage pattern of the software by a number of users.</a:t>
            </a:r>
            <a:endParaRPr lang="en-IN" dirty="0"/>
          </a:p>
        </p:txBody>
      </p:sp>
    </p:spTree>
    <p:extLst>
      <p:ext uri="{BB962C8B-B14F-4D97-AF65-F5344CB8AC3E}">
        <p14:creationId xmlns:p14="http://schemas.microsoft.com/office/powerpoint/2010/main" val="4260610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2162-CD1E-945A-E497-63BB2F278C16}"/>
              </a:ext>
            </a:extLst>
          </p:cNvPr>
          <p:cNvSpPr>
            <a:spLocks noGrp="1"/>
          </p:cNvSpPr>
          <p:nvPr>
            <p:ph type="title"/>
          </p:nvPr>
        </p:nvSpPr>
        <p:spPr>
          <a:xfrm>
            <a:off x="677334" y="344130"/>
            <a:ext cx="8596668" cy="472508"/>
          </a:xfrm>
        </p:spPr>
        <p:txBody>
          <a:bodyPr>
            <a:normAutofit/>
          </a:bodyPr>
          <a:lstStyle/>
          <a:p>
            <a:r>
              <a:rPr lang="en-IN" sz="2400" b="1" i="0" u="none" strike="noStrike" baseline="0" dirty="0">
                <a:solidFill>
                  <a:srgbClr val="81004B"/>
                </a:solidFill>
                <a:latin typeface="OfficinaSans-Bold"/>
              </a:rPr>
              <a:t>Steps in Statistical Testing</a:t>
            </a:r>
            <a:endParaRPr lang="en-IN" sz="2400" dirty="0"/>
          </a:p>
        </p:txBody>
      </p:sp>
      <p:sp>
        <p:nvSpPr>
          <p:cNvPr id="3" name="Content Placeholder 2">
            <a:extLst>
              <a:ext uri="{FF2B5EF4-FFF2-40B4-BE49-F238E27FC236}">
                <a16:creationId xmlns:a16="http://schemas.microsoft.com/office/drawing/2014/main" id="{57EF5D42-F169-48CA-7FD5-7D6BEBD5B085}"/>
              </a:ext>
            </a:extLst>
          </p:cNvPr>
          <p:cNvSpPr>
            <a:spLocks noGrp="1"/>
          </p:cNvSpPr>
          <p:nvPr>
            <p:ph idx="1"/>
          </p:nvPr>
        </p:nvSpPr>
        <p:spPr>
          <a:xfrm>
            <a:off x="618340" y="1111046"/>
            <a:ext cx="10678924" cy="5486399"/>
          </a:xfrm>
        </p:spPr>
        <p:txBody>
          <a:bodyPr>
            <a:normAutofit/>
          </a:bodyPr>
          <a:lstStyle/>
          <a:p>
            <a:pPr algn="l"/>
            <a:r>
              <a:rPr lang="en-US" sz="1800" b="0" i="0" u="none" strike="noStrike" baseline="0" dirty="0">
                <a:latin typeface="PalatinoLinotype-Roman"/>
              </a:rPr>
              <a:t>The first step is to determine the operation profile of the software. </a:t>
            </a:r>
          </a:p>
          <a:p>
            <a:pPr algn="l"/>
            <a:r>
              <a:rPr lang="en-US" sz="1800" b="0" i="0" u="none" strike="noStrike" baseline="0" dirty="0">
                <a:latin typeface="PalatinoLinotype-Roman"/>
              </a:rPr>
              <a:t>The next step is to generate a set of test data corresponding to the determined operation profile. </a:t>
            </a:r>
          </a:p>
          <a:p>
            <a:pPr algn="l"/>
            <a:r>
              <a:rPr lang="en-US" sz="1800" b="0" i="0" u="none" strike="noStrike" baseline="0" dirty="0">
                <a:latin typeface="PalatinoLinotype-Roman"/>
              </a:rPr>
              <a:t>The third step is to apply the test cases to the software and record the time between each failure. After a statistically significant number of failures have been observed, the reliability can </a:t>
            </a:r>
            <a:r>
              <a:rPr lang="en-IN" sz="1800" b="0" i="0" u="none" strike="noStrike" baseline="0" dirty="0">
                <a:latin typeface="PalatinoLinotype-Roman"/>
              </a:rPr>
              <a:t>be computed.</a:t>
            </a:r>
          </a:p>
          <a:p>
            <a:pPr algn="l"/>
            <a:r>
              <a:rPr lang="en-US" sz="1800" b="0" i="0" u="none" strike="noStrike" baseline="0" dirty="0">
                <a:latin typeface="PalatinoLinotype-Roman"/>
              </a:rPr>
              <a:t>For accurate results, statistical testing requires some fundamental assumptions to be satisfied. It requires a statistically significant number of test cases to be used. It further requires that a small percentage of test inputs that are likely to cause system failure to be included. Now let us discuss the implications of these assumptions. It is straight forward to generate test cases for the common types of inputs, since one can easily write a test case generator program which can automatically generate these test cases. </a:t>
            </a:r>
          </a:p>
          <a:p>
            <a:pPr algn="l"/>
            <a:r>
              <a:rPr lang="en-US" sz="1800" b="0" i="0" u="none" strike="noStrike" baseline="0" dirty="0">
                <a:latin typeface="PalatinoLinotype-Roman"/>
              </a:rPr>
              <a:t>However, it is also required that a statistically significant percentage of the unlikely inputs should also be included in the test suite. Creating these unlikely inputs using a test case generator is very diﬃcult and may have to be manually designed.</a:t>
            </a:r>
            <a:endParaRPr lang="en-IN" dirty="0"/>
          </a:p>
        </p:txBody>
      </p:sp>
    </p:spTree>
    <p:extLst>
      <p:ext uri="{BB962C8B-B14F-4D97-AF65-F5344CB8AC3E}">
        <p14:creationId xmlns:p14="http://schemas.microsoft.com/office/powerpoint/2010/main" val="521139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1C457-56C4-8A24-2FC6-7D7F11191465}"/>
              </a:ext>
            </a:extLst>
          </p:cNvPr>
          <p:cNvSpPr>
            <a:spLocks noGrp="1"/>
          </p:cNvSpPr>
          <p:nvPr>
            <p:ph type="title"/>
          </p:nvPr>
        </p:nvSpPr>
        <p:spPr>
          <a:xfrm>
            <a:off x="677334" y="609600"/>
            <a:ext cx="8596668" cy="580103"/>
          </a:xfrm>
        </p:spPr>
        <p:txBody>
          <a:bodyPr>
            <a:normAutofit fontScale="90000"/>
          </a:bodyPr>
          <a:lstStyle/>
          <a:p>
            <a:r>
              <a:rPr lang="en-US" b="1" dirty="0">
                <a:solidFill>
                  <a:srgbClr val="0092C9"/>
                </a:solidFill>
                <a:latin typeface="OfficinaSerif-Bold"/>
              </a:rPr>
              <a:t>Pros and cons of statistical testing</a:t>
            </a:r>
            <a:br>
              <a:rPr lang="en-US" b="1" dirty="0">
                <a:solidFill>
                  <a:srgbClr val="0092C9"/>
                </a:solidFill>
                <a:latin typeface="OfficinaSerif-Bold"/>
              </a:rPr>
            </a:br>
            <a:endParaRPr lang="en-IN" dirty="0"/>
          </a:p>
        </p:txBody>
      </p:sp>
      <p:sp>
        <p:nvSpPr>
          <p:cNvPr id="3" name="Content Placeholder 2">
            <a:extLst>
              <a:ext uri="{FF2B5EF4-FFF2-40B4-BE49-F238E27FC236}">
                <a16:creationId xmlns:a16="http://schemas.microsoft.com/office/drawing/2014/main" id="{9FF0C96B-CCF8-397E-2CF7-789CC4567C9C}"/>
              </a:ext>
            </a:extLst>
          </p:cNvPr>
          <p:cNvSpPr>
            <a:spLocks noGrp="1"/>
          </p:cNvSpPr>
          <p:nvPr>
            <p:ph idx="1"/>
          </p:nvPr>
        </p:nvSpPr>
        <p:spPr>
          <a:xfrm>
            <a:off x="677334" y="1189703"/>
            <a:ext cx="10049660" cy="4851659"/>
          </a:xfrm>
        </p:spPr>
        <p:txBody>
          <a:bodyPr>
            <a:normAutofit/>
          </a:bodyPr>
          <a:lstStyle/>
          <a:p>
            <a:pPr algn="l"/>
            <a:r>
              <a:rPr lang="en-US" sz="1800" b="0" i="0" u="none" strike="noStrike" baseline="0" dirty="0">
                <a:solidFill>
                  <a:srgbClr val="000000"/>
                </a:solidFill>
                <a:latin typeface="PalatinoLinotype-Roman"/>
              </a:rPr>
              <a:t>Statistical testing allows one to concentrate on testing parts of the system that are most likely to be used. Therefore, it results in a system that the users can find to be more reliable (than actually it is!). Also, the reliability estimation arrived by using statistical testing is often more accurate compared to those of other methods discussed. </a:t>
            </a:r>
          </a:p>
          <a:p>
            <a:pPr algn="l"/>
            <a:r>
              <a:rPr lang="en-US" sz="1800" b="0" i="0" u="none" strike="noStrike" baseline="0" dirty="0">
                <a:solidFill>
                  <a:srgbClr val="000000"/>
                </a:solidFill>
                <a:latin typeface="PalatinoLinotype-Roman"/>
              </a:rPr>
              <a:t>However, it is not easy to perform the statistical testing satisfactorily due to the following two reasons. There is no simple and repeatable way of defining operation profiles. Also, the number of test cases with which the system is to be tested should be statistically significant</a:t>
            </a:r>
            <a:endParaRPr lang="en-IN" dirty="0"/>
          </a:p>
        </p:txBody>
      </p:sp>
    </p:spTree>
    <p:extLst>
      <p:ext uri="{BB962C8B-B14F-4D97-AF65-F5344CB8AC3E}">
        <p14:creationId xmlns:p14="http://schemas.microsoft.com/office/powerpoint/2010/main" val="764374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DF975-9045-F6D4-80F6-48D541857CE6}"/>
              </a:ext>
            </a:extLst>
          </p:cNvPr>
          <p:cNvSpPr>
            <a:spLocks noGrp="1"/>
          </p:cNvSpPr>
          <p:nvPr>
            <p:ph type="title"/>
          </p:nvPr>
        </p:nvSpPr>
        <p:spPr>
          <a:xfrm>
            <a:off x="677334" y="334298"/>
            <a:ext cx="9617040" cy="678426"/>
          </a:xfrm>
        </p:spPr>
        <p:txBody>
          <a:bodyPr>
            <a:normAutofit fontScale="90000"/>
          </a:bodyPr>
          <a:lstStyle/>
          <a:p>
            <a:r>
              <a:rPr lang="en-IN" b="1" dirty="0">
                <a:solidFill>
                  <a:srgbClr val="2F3193"/>
                </a:solidFill>
                <a:latin typeface="OfficinaSans-Bold"/>
              </a:rPr>
              <a:t>SOFTWARE QUALITY</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0FAD411D-368D-6A5D-6E52-14BE87E3C73C}"/>
              </a:ext>
            </a:extLst>
          </p:cNvPr>
          <p:cNvSpPr>
            <a:spLocks noGrp="1"/>
          </p:cNvSpPr>
          <p:nvPr>
            <p:ph idx="1"/>
          </p:nvPr>
        </p:nvSpPr>
        <p:spPr>
          <a:xfrm>
            <a:off x="814984" y="835742"/>
            <a:ext cx="10551106" cy="5565057"/>
          </a:xfrm>
        </p:spPr>
        <p:txBody>
          <a:bodyPr>
            <a:normAutofit/>
          </a:bodyPr>
          <a:lstStyle/>
          <a:p>
            <a:pPr algn="l"/>
            <a:r>
              <a:rPr lang="en-US" sz="1800" b="0" i="0" u="none" strike="noStrike" baseline="0" dirty="0">
                <a:solidFill>
                  <a:srgbClr val="000000"/>
                </a:solidFill>
                <a:latin typeface="PalatinoLinotype-Roman"/>
              </a:rPr>
              <a:t>Traditionally, the quality of a product is defined in terms of its </a:t>
            </a:r>
            <a:r>
              <a:rPr lang="en-US" sz="1800" b="0" i="1" u="none" strike="noStrike" baseline="0" dirty="0">
                <a:solidFill>
                  <a:srgbClr val="000000"/>
                </a:solidFill>
                <a:latin typeface="PalatinoLinotype-Italic"/>
              </a:rPr>
              <a:t>fitness of purpose</a:t>
            </a:r>
            <a:r>
              <a:rPr lang="en-US" sz="1800" b="0" i="0" u="none" strike="noStrike" baseline="0" dirty="0">
                <a:solidFill>
                  <a:srgbClr val="000000"/>
                </a:solidFill>
                <a:latin typeface="PalatinoLinotype-Roman"/>
              </a:rPr>
              <a:t>. That is, a good quality product does exactly what the users want it to do, since for almost every product, fitness of purpose is interpreted in terms of satisfaction of the requirements laid down in the SRS document. Although “fitness of purpose” is a satisfactory definition of quality for many products such as a car, a table fan, a grinding machine, etc.</a:t>
            </a:r>
          </a:p>
          <a:p>
            <a:pPr marL="0" indent="0" algn="l">
              <a:buNone/>
            </a:pPr>
            <a:r>
              <a:rPr lang="en-US" dirty="0">
                <a:solidFill>
                  <a:srgbClr val="000000"/>
                </a:solidFill>
                <a:latin typeface="PalatinoLinotype-Roman"/>
              </a:rPr>
              <a:t> </a:t>
            </a:r>
            <a:r>
              <a:rPr lang="en-US" sz="1800" b="0" i="0" u="none" strike="noStrike" baseline="0" dirty="0">
                <a:solidFill>
                  <a:srgbClr val="000000"/>
                </a:solidFill>
                <a:latin typeface="PalatinoLinotype-Roman"/>
              </a:rPr>
              <a:t>“fitness of purpose” is not a wholly satisfactory definition of quality for software products. To give an example as to why this is so, consider a software product that is functionally correct.</a:t>
            </a:r>
          </a:p>
          <a:p>
            <a:pPr algn="l"/>
            <a:r>
              <a:rPr lang="en-US" sz="1800" b="0" i="0" u="none" strike="noStrike" baseline="0" dirty="0">
                <a:solidFill>
                  <a:srgbClr val="000000"/>
                </a:solidFill>
                <a:latin typeface="PalatinoLinotype-Roman"/>
              </a:rPr>
              <a:t>That is, it correctly performs all the functions that have been specified in its SRS document. Even though it may be functionally correct, it may not be considered it to be a quality product, if it has an almost unusable user interface. </a:t>
            </a:r>
          </a:p>
          <a:p>
            <a:pPr algn="l"/>
            <a:r>
              <a:rPr lang="en-US" sz="1800" b="0" i="0" u="none" strike="noStrike" baseline="0" dirty="0">
                <a:solidFill>
                  <a:srgbClr val="000000"/>
                </a:solidFill>
                <a:latin typeface="PalatinoLinotype-Roman"/>
              </a:rPr>
              <a:t>Another example is that of a product which does everything that the users wanted but has an almost incomprehensible and unmaintainable code. Therefore, the traditional concept of quality as “fitness of purpose” for software products is not wholly satisfactory.</a:t>
            </a:r>
          </a:p>
          <a:p>
            <a:pPr algn="l"/>
            <a:r>
              <a:rPr lang="en-US" sz="1800" b="0" i="0" u="none" strike="noStrike" baseline="0" dirty="0">
                <a:solidFill>
                  <a:srgbClr val="000000"/>
                </a:solidFill>
                <a:latin typeface="PalatinoLinotype-Roman"/>
              </a:rPr>
              <a:t>Unlike hardware products, software lasts a long time, in the sense that it keeps evolving to accommodate changed circumstances. The modern view of a quality associates with a software product several quality factors (or attributes) such as the following:</a:t>
            </a:r>
            <a:endParaRPr lang="en-IN" dirty="0"/>
          </a:p>
        </p:txBody>
      </p:sp>
    </p:spTree>
    <p:extLst>
      <p:ext uri="{BB962C8B-B14F-4D97-AF65-F5344CB8AC3E}">
        <p14:creationId xmlns:p14="http://schemas.microsoft.com/office/powerpoint/2010/main" val="329081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75DECF-7DDF-F5AA-56F0-FF004E92F2A1}"/>
              </a:ext>
            </a:extLst>
          </p:cNvPr>
          <p:cNvSpPr>
            <a:spLocks noGrp="1"/>
          </p:cNvSpPr>
          <p:nvPr>
            <p:ph idx="1"/>
          </p:nvPr>
        </p:nvSpPr>
        <p:spPr>
          <a:xfrm>
            <a:off x="677334" y="373627"/>
            <a:ext cx="9931672" cy="6135328"/>
          </a:xfrm>
        </p:spPr>
        <p:txBody>
          <a:bodyPr>
            <a:normAutofit/>
          </a:bodyPr>
          <a:lstStyle/>
          <a:p>
            <a:pPr algn="l"/>
            <a:r>
              <a:rPr lang="en-US" sz="1800" b="1" i="0" u="none" strike="noStrike" baseline="0" dirty="0">
                <a:solidFill>
                  <a:srgbClr val="2F3193"/>
                </a:solidFill>
                <a:latin typeface="PalatinoLinotype-Bold"/>
              </a:rPr>
              <a:t>Portability: </a:t>
            </a:r>
            <a:r>
              <a:rPr lang="en-US" sz="1800" b="0" i="0" u="none" strike="noStrike" baseline="0" dirty="0">
                <a:solidFill>
                  <a:srgbClr val="000000"/>
                </a:solidFill>
                <a:latin typeface="PalatinoLinotype-Roman"/>
              </a:rPr>
              <a:t>A software product is said to be </a:t>
            </a:r>
            <a:r>
              <a:rPr lang="en-US" sz="1800" b="0" i="1" u="none" strike="noStrike" baseline="0" dirty="0">
                <a:solidFill>
                  <a:srgbClr val="000000"/>
                </a:solidFill>
                <a:latin typeface="PalatinoLinotype-Italic"/>
              </a:rPr>
              <a:t>portable</a:t>
            </a:r>
            <a:r>
              <a:rPr lang="en-US" sz="1800" b="0" i="0" u="none" strike="noStrike" baseline="0" dirty="0">
                <a:solidFill>
                  <a:srgbClr val="000000"/>
                </a:solidFill>
                <a:latin typeface="PalatinoLinotype-Roman"/>
              </a:rPr>
              <a:t>, if it can be easily made to work in</a:t>
            </a:r>
          </a:p>
          <a:p>
            <a:pPr marL="0" indent="0" algn="l">
              <a:buNone/>
            </a:pPr>
            <a:r>
              <a:rPr lang="en-US" sz="1800" b="0" i="0" u="none" strike="noStrike" baseline="0" dirty="0">
                <a:solidFill>
                  <a:srgbClr val="000000"/>
                </a:solidFill>
                <a:latin typeface="PalatinoLinotype-Roman"/>
              </a:rPr>
              <a:t> different hardware and operating system environments, and easily interface with external</a:t>
            </a:r>
          </a:p>
          <a:p>
            <a:pPr marL="0" indent="0" algn="l">
              <a:buNone/>
            </a:pPr>
            <a:r>
              <a:rPr lang="en-US" sz="1800" b="0" i="0" u="none" strike="noStrike" baseline="0" dirty="0">
                <a:solidFill>
                  <a:srgbClr val="000000"/>
                </a:solidFill>
                <a:latin typeface="PalatinoLinotype-Roman"/>
              </a:rPr>
              <a:t> hardware devices and software products.</a:t>
            </a:r>
          </a:p>
          <a:p>
            <a:pPr algn="l"/>
            <a:r>
              <a:rPr lang="en-US" sz="1800" b="1" i="0" u="none" strike="noStrike" baseline="0" dirty="0">
                <a:solidFill>
                  <a:srgbClr val="2F3193"/>
                </a:solidFill>
                <a:latin typeface="PalatinoLinotype-Bold"/>
              </a:rPr>
              <a:t>Usability: </a:t>
            </a:r>
            <a:r>
              <a:rPr lang="en-US" sz="1800" b="0" i="0" u="none" strike="noStrike" baseline="0" dirty="0">
                <a:solidFill>
                  <a:srgbClr val="000000"/>
                </a:solidFill>
                <a:latin typeface="PalatinoLinotype-Roman"/>
              </a:rPr>
              <a:t>A software product has good </a:t>
            </a:r>
            <a:r>
              <a:rPr lang="en-US" sz="1800" b="0" i="1" u="none" strike="noStrike" baseline="0" dirty="0">
                <a:solidFill>
                  <a:srgbClr val="000000"/>
                </a:solidFill>
                <a:latin typeface="PalatinoLinotype-Italic"/>
              </a:rPr>
              <a:t>usability</a:t>
            </a:r>
            <a:r>
              <a:rPr lang="en-US" sz="1800" b="0" i="0" u="none" strike="noStrike" baseline="0" dirty="0">
                <a:solidFill>
                  <a:srgbClr val="000000"/>
                </a:solidFill>
                <a:latin typeface="PalatinoLinotype-Roman"/>
              </a:rPr>
              <a:t>, if different categories of users (i.e., both</a:t>
            </a:r>
          </a:p>
          <a:p>
            <a:pPr marL="0" indent="0" algn="l">
              <a:buNone/>
            </a:pPr>
            <a:r>
              <a:rPr lang="en-US" sz="1800" b="0" i="0" u="none" strike="noStrike" baseline="0" dirty="0">
                <a:solidFill>
                  <a:srgbClr val="000000"/>
                </a:solidFill>
                <a:latin typeface="PalatinoLinotype-Roman"/>
              </a:rPr>
              <a:t> expert and novice users) can easily invoke the functions of the product.</a:t>
            </a:r>
          </a:p>
          <a:p>
            <a:pPr algn="l"/>
            <a:r>
              <a:rPr lang="en-US" sz="1800" b="1" i="0" u="none" strike="noStrike" baseline="0" dirty="0">
                <a:solidFill>
                  <a:srgbClr val="2F3193"/>
                </a:solidFill>
                <a:latin typeface="PalatinoLinotype-Bold"/>
              </a:rPr>
              <a:t>Reusability: </a:t>
            </a:r>
            <a:r>
              <a:rPr lang="en-US" sz="1800" b="0" i="0" u="none" strike="noStrike" baseline="0" dirty="0">
                <a:solidFill>
                  <a:srgbClr val="000000"/>
                </a:solidFill>
                <a:latin typeface="PalatinoLinotype-Roman"/>
              </a:rPr>
              <a:t>A software product has good reusability, if different modules of the product</a:t>
            </a:r>
          </a:p>
          <a:p>
            <a:pPr marL="0" indent="0" algn="l">
              <a:buNone/>
            </a:pPr>
            <a:r>
              <a:rPr lang="en-US" sz="1800" b="0" i="0" u="none" strike="noStrike" baseline="0" dirty="0">
                <a:solidFill>
                  <a:srgbClr val="000000"/>
                </a:solidFill>
                <a:latin typeface="PalatinoLinotype-Roman"/>
              </a:rPr>
              <a:t> can easily be reused to develop new products.</a:t>
            </a:r>
          </a:p>
          <a:p>
            <a:pPr algn="l"/>
            <a:r>
              <a:rPr lang="en-US" sz="1800" b="1" i="0" u="none" strike="noStrike" baseline="0" dirty="0">
                <a:solidFill>
                  <a:srgbClr val="2F3193"/>
                </a:solidFill>
                <a:latin typeface="PalatinoLinotype-Bold"/>
              </a:rPr>
              <a:t>Correctness: </a:t>
            </a:r>
            <a:r>
              <a:rPr lang="en-US" sz="1800" b="0" i="0" u="none" strike="noStrike" baseline="0" dirty="0">
                <a:solidFill>
                  <a:srgbClr val="000000"/>
                </a:solidFill>
                <a:latin typeface="PalatinoLinotype-Roman"/>
              </a:rPr>
              <a:t>A software product is </a:t>
            </a:r>
            <a:r>
              <a:rPr lang="en-US" sz="1800" b="0" i="1" u="none" strike="noStrike" baseline="0" dirty="0">
                <a:solidFill>
                  <a:srgbClr val="000000"/>
                </a:solidFill>
                <a:latin typeface="PalatinoLinotype-Italic"/>
              </a:rPr>
              <a:t>correct</a:t>
            </a:r>
            <a:r>
              <a:rPr lang="en-US" sz="1800" b="0" i="0" u="none" strike="noStrike" baseline="0" dirty="0">
                <a:solidFill>
                  <a:srgbClr val="000000"/>
                </a:solidFill>
                <a:latin typeface="PalatinoLinotype-Roman"/>
              </a:rPr>
              <a:t>, if different requirements as specified in the</a:t>
            </a:r>
          </a:p>
          <a:p>
            <a:pPr marL="0" indent="0" algn="l">
              <a:buNone/>
            </a:pPr>
            <a:r>
              <a:rPr lang="en-US" sz="1800" b="0" i="0" u="none" strike="noStrike" baseline="0" dirty="0">
                <a:solidFill>
                  <a:srgbClr val="000000"/>
                </a:solidFill>
                <a:latin typeface="PalatinoLinotype-Roman"/>
              </a:rPr>
              <a:t> SRS document have been correctly implemented.</a:t>
            </a:r>
          </a:p>
          <a:p>
            <a:pPr algn="l"/>
            <a:r>
              <a:rPr lang="en-US" sz="1800" b="1" i="0" u="none" strike="noStrike" baseline="0" dirty="0">
                <a:solidFill>
                  <a:srgbClr val="2F3193"/>
                </a:solidFill>
                <a:latin typeface="PalatinoLinotype-Bold"/>
              </a:rPr>
              <a:t>Maintainability: </a:t>
            </a:r>
            <a:r>
              <a:rPr lang="en-US" sz="1800" b="0" i="0" u="none" strike="noStrike" baseline="0" dirty="0">
                <a:solidFill>
                  <a:srgbClr val="000000"/>
                </a:solidFill>
                <a:latin typeface="PalatinoLinotype-Roman"/>
              </a:rPr>
              <a:t>A software product is </a:t>
            </a:r>
            <a:r>
              <a:rPr lang="en-US" sz="1800" b="0" i="1" u="none" strike="noStrike" baseline="0" dirty="0">
                <a:solidFill>
                  <a:srgbClr val="000000"/>
                </a:solidFill>
                <a:latin typeface="PalatinoLinotype-Italic"/>
              </a:rPr>
              <a:t>maintainable</a:t>
            </a:r>
            <a:r>
              <a:rPr lang="en-US" sz="1800" b="0" i="0" u="none" strike="noStrike" baseline="0" dirty="0">
                <a:solidFill>
                  <a:srgbClr val="000000"/>
                </a:solidFill>
                <a:latin typeface="PalatinoLinotype-Roman"/>
              </a:rPr>
              <a:t>, if errors can be easily corrected</a:t>
            </a:r>
          </a:p>
          <a:p>
            <a:pPr marL="0" indent="0" algn="l">
              <a:buNone/>
            </a:pPr>
            <a:r>
              <a:rPr lang="en-US" sz="1800" b="0" i="0" u="none" strike="noStrike" baseline="0" dirty="0">
                <a:solidFill>
                  <a:srgbClr val="000000"/>
                </a:solidFill>
                <a:latin typeface="PalatinoLinotype-Roman"/>
              </a:rPr>
              <a:t> as and when they show up, new functions can be easily added to the product, and the</a:t>
            </a:r>
          </a:p>
          <a:p>
            <a:pPr marL="0" indent="0" algn="l">
              <a:buNone/>
            </a:pPr>
            <a:r>
              <a:rPr lang="en-US" sz="1800" b="0" i="0" u="none" strike="noStrike" baseline="0" dirty="0">
                <a:solidFill>
                  <a:srgbClr val="000000"/>
                </a:solidFill>
                <a:latin typeface="PalatinoLinotype-Roman"/>
              </a:rPr>
              <a:t> functionalities of the product can be easily modified, etc.</a:t>
            </a:r>
            <a:endParaRPr lang="en-IN" dirty="0"/>
          </a:p>
        </p:txBody>
      </p:sp>
    </p:spTree>
    <p:extLst>
      <p:ext uri="{BB962C8B-B14F-4D97-AF65-F5344CB8AC3E}">
        <p14:creationId xmlns:p14="http://schemas.microsoft.com/office/powerpoint/2010/main" val="4006024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D154E-2CBE-73DC-0F4A-0B61FD50ADF5}"/>
              </a:ext>
            </a:extLst>
          </p:cNvPr>
          <p:cNvSpPr>
            <a:spLocks noGrp="1"/>
          </p:cNvSpPr>
          <p:nvPr>
            <p:ph type="title"/>
          </p:nvPr>
        </p:nvSpPr>
        <p:spPr>
          <a:xfrm>
            <a:off x="677333" y="412956"/>
            <a:ext cx="9587543" cy="688258"/>
          </a:xfrm>
        </p:spPr>
        <p:txBody>
          <a:bodyPr>
            <a:normAutofit fontScale="90000"/>
          </a:bodyPr>
          <a:lstStyle/>
          <a:p>
            <a:r>
              <a:rPr lang="en-IN" b="1" dirty="0">
                <a:solidFill>
                  <a:srgbClr val="81004B"/>
                </a:solidFill>
                <a:latin typeface="OfficinaSans-Bold"/>
              </a:rPr>
              <a:t>Software Quality Models</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C276B354-27DF-5D0D-17C3-C07592B4A990}"/>
              </a:ext>
            </a:extLst>
          </p:cNvPr>
          <p:cNvSpPr>
            <a:spLocks noGrp="1"/>
          </p:cNvSpPr>
          <p:nvPr>
            <p:ph idx="1"/>
          </p:nvPr>
        </p:nvSpPr>
        <p:spPr>
          <a:xfrm>
            <a:off x="677334" y="1101215"/>
            <a:ext cx="10295466" cy="5427404"/>
          </a:xfrm>
        </p:spPr>
        <p:txBody>
          <a:bodyPr>
            <a:normAutofit/>
          </a:bodyPr>
          <a:lstStyle/>
          <a:p>
            <a:pPr algn="l"/>
            <a:r>
              <a:rPr lang="en-US" sz="1800" b="0" i="0" u="none" strike="noStrike" baseline="0" dirty="0">
                <a:solidFill>
                  <a:srgbClr val="000000"/>
                </a:solidFill>
                <a:latin typeface="PalatinoLinotype-Roman"/>
              </a:rPr>
              <a:t>Software quality is often considered transcendental. That is, the quality of a software product can be felt, but cannot be seen or measured. However, the need to be able to quantitatively measure the quality of a software is often felt. </a:t>
            </a:r>
          </a:p>
          <a:p>
            <a:pPr algn="l"/>
            <a:r>
              <a:rPr lang="en-US" sz="1800" b="0" i="0" u="none" strike="noStrike" baseline="0" dirty="0">
                <a:solidFill>
                  <a:srgbClr val="000000"/>
                </a:solidFill>
                <a:latin typeface="PalatinoLinotype-Roman"/>
              </a:rPr>
              <a:t>For example, one may want to set quantitative quality requirements for a software, or to verify whether a software meets the quality requirements set of it. </a:t>
            </a:r>
          </a:p>
          <a:p>
            <a:pPr algn="l"/>
            <a:r>
              <a:rPr lang="en-US" sz="1800" b="0" i="0" u="none" strike="noStrike" baseline="0" dirty="0">
                <a:solidFill>
                  <a:srgbClr val="000000"/>
                </a:solidFill>
                <a:latin typeface="PalatinoLinotype-Roman"/>
              </a:rPr>
              <a:t>Unfortunately, it is hard to directly measure the quality of a software. However, it can be expressed in terms of several attributes of a software that can be directly measured.</a:t>
            </a:r>
          </a:p>
          <a:p>
            <a:pPr algn="l"/>
            <a:r>
              <a:rPr lang="en-US" sz="1800" b="0" i="0" u="none" strike="noStrike" baseline="0" dirty="0">
                <a:latin typeface="PalatinoLinotype-Roman"/>
              </a:rPr>
              <a:t>In a hierarchical quality model, the bottom level of the hierarchy can be directly measured, thereby enabling a quantitative assessment of the quality of a software. There are several well-established quality models, including McCall’s, </a:t>
            </a:r>
            <a:r>
              <a:rPr lang="en-US" sz="1800" b="0" i="0" u="none" strike="noStrike" baseline="0" dirty="0" err="1">
                <a:latin typeface="PalatinoLinotype-Roman"/>
              </a:rPr>
              <a:t>Dromey’s</a:t>
            </a:r>
            <a:r>
              <a:rPr lang="en-US" sz="1800" b="0" i="0" u="none" strike="noStrike" baseline="0" dirty="0">
                <a:latin typeface="PalatinoLinotype-Roman"/>
              </a:rPr>
              <a:t>, and Boehm’s.</a:t>
            </a:r>
          </a:p>
          <a:p>
            <a:pPr algn="l"/>
            <a:r>
              <a:rPr lang="en-US" sz="1800" b="0" i="0" u="none" strike="noStrike" baseline="0" dirty="0">
                <a:latin typeface="PalatinoLinotype-Roman"/>
              </a:rPr>
              <a:t>Since there was no standardization among the large number of quality models that became available, the ISO 9126 model of quality was developed. We briefly discuss Garvin’s, </a:t>
            </a:r>
            <a:r>
              <a:rPr lang="en-IN" sz="1800" b="0" i="0" u="none" strike="noStrike" baseline="0" dirty="0">
                <a:latin typeface="PalatinoLinotype-Roman"/>
              </a:rPr>
              <a:t>McCall’s, Dromey’s, Boehm’s quality model, and ISO 9126.</a:t>
            </a:r>
            <a:endParaRPr lang="en-IN" dirty="0"/>
          </a:p>
        </p:txBody>
      </p:sp>
    </p:spTree>
    <p:extLst>
      <p:ext uri="{BB962C8B-B14F-4D97-AF65-F5344CB8AC3E}">
        <p14:creationId xmlns:p14="http://schemas.microsoft.com/office/powerpoint/2010/main" val="4181189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CD867A-3C43-FA95-E9C2-0F2A7EB5B35E}"/>
              </a:ext>
            </a:extLst>
          </p:cNvPr>
          <p:cNvSpPr>
            <a:spLocks noGrp="1"/>
          </p:cNvSpPr>
          <p:nvPr>
            <p:ph idx="1"/>
          </p:nvPr>
        </p:nvSpPr>
        <p:spPr>
          <a:xfrm>
            <a:off x="677333" y="875071"/>
            <a:ext cx="10737919" cy="5166291"/>
          </a:xfrm>
        </p:spPr>
        <p:txBody>
          <a:bodyPr>
            <a:normAutofit fontScale="92500" lnSpcReduction="10000"/>
          </a:bodyPr>
          <a:lstStyle/>
          <a:p>
            <a:pPr algn="just"/>
            <a:r>
              <a:rPr lang="en-IN" sz="1800" b="1" i="0" u="none" strike="noStrike" baseline="0" dirty="0">
                <a:solidFill>
                  <a:srgbClr val="2F3193"/>
                </a:solidFill>
                <a:latin typeface="OfficinaSans-Bold"/>
              </a:rPr>
              <a:t>SOFTWARE RELIABILITY</a:t>
            </a:r>
          </a:p>
          <a:p>
            <a:pPr algn="just"/>
            <a:r>
              <a:rPr lang="en-US" sz="1800" b="0" i="0" u="none" strike="noStrike" baseline="0" dirty="0">
                <a:solidFill>
                  <a:srgbClr val="000000"/>
                </a:solidFill>
                <a:latin typeface="PalatinoLinotype-Roman"/>
              </a:rPr>
              <a:t>The reliability of a software product essentially denotes its </a:t>
            </a:r>
            <a:r>
              <a:rPr lang="en-US" sz="1800" b="0" i="1" u="none" strike="noStrike" baseline="0" dirty="0">
                <a:solidFill>
                  <a:srgbClr val="000000"/>
                </a:solidFill>
                <a:latin typeface="PalatinoLinotype-Italic"/>
              </a:rPr>
              <a:t>trustworthiness or dependability</a:t>
            </a:r>
            <a:r>
              <a:rPr lang="en-US" sz="1800" b="0" i="0" u="none" strike="noStrike" baseline="0" dirty="0">
                <a:solidFill>
                  <a:srgbClr val="000000"/>
                </a:solidFill>
                <a:latin typeface="PalatinoLinotype-Roman"/>
              </a:rPr>
              <a:t>. Alternatively, the reliability of a software product can also be defined as the probability of the product working “correctly” over a given period of time</a:t>
            </a:r>
          </a:p>
          <a:p>
            <a:pPr algn="just"/>
            <a:r>
              <a:rPr lang="en-US" sz="1800" b="0" i="0" u="none" strike="noStrike" baseline="0" dirty="0">
                <a:solidFill>
                  <a:schemeClr val="tx1"/>
                </a:solidFill>
                <a:latin typeface="PalatinoLinotype-Roman"/>
              </a:rPr>
              <a:t>Intuitively, it is obvious that a software product having a large number of defects is unreliable. It is also very reasonable to assume that the reliability of a system improves, as the number of defects in it is reduced. It would have been very nice if we could mathematically characterize this relationship between reliability and the number of bugs present in the system using any simple closed form expression. Unfortunately, it is very diﬃcult to characterize the observed reliability of a system in terms of the number of latent defects in the system using a simple mathematical expression. To get an insight into this </a:t>
            </a:r>
            <a:r>
              <a:rPr lang="en-IN" sz="1800" b="0" i="0" u="none" strike="noStrike" baseline="0" dirty="0">
                <a:solidFill>
                  <a:schemeClr val="tx1"/>
                </a:solidFill>
                <a:latin typeface="PalatinoLinotype-Roman"/>
              </a:rPr>
              <a:t>issue, consider the following.</a:t>
            </a:r>
            <a:endParaRPr lang="en-US" dirty="0">
              <a:solidFill>
                <a:schemeClr val="tx1"/>
              </a:solidFill>
              <a:latin typeface="PalatinoLinotype-Roman"/>
            </a:endParaRPr>
          </a:p>
          <a:p>
            <a:pPr algn="just"/>
            <a:r>
              <a:rPr lang="en-US" sz="1800" b="0" i="0" u="none" strike="noStrike" baseline="0" dirty="0">
                <a:solidFill>
                  <a:schemeClr val="tx1"/>
                </a:solidFill>
                <a:latin typeface="PalatinoLinotype-Roman"/>
              </a:rPr>
              <a:t>Removing errors from those parts of a software product that are very infrequently executed, makes little difference to the perceived reliability of the product. It has been experimentally observed by analyzing the behavior of a large number of programs that 90 per cent of the execution time of a typical program is spent in executing only 10 per cent of the instructions in the program. The </a:t>
            </a:r>
            <a:r>
              <a:rPr lang="en-US" sz="1800" b="0" i="1" u="none" strike="noStrike" baseline="0" dirty="0">
                <a:solidFill>
                  <a:schemeClr val="tx1"/>
                </a:solidFill>
                <a:latin typeface="PalatinoLinotype-Italic"/>
              </a:rPr>
              <a:t>most used </a:t>
            </a:r>
            <a:r>
              <a:rPr lang="en-US" sz="1800" b="0" i="0" u="none" strike="noStrike" baseline="0" dirty="0">
                <a:solidFill>
                  <a:schemeClr val="tx1"/>
                </a:solidFill>
                <a:latin typeface="PalatinoLinotype-Roman"/>
              </a:rPr>
              <a:t>10 per cent instructions are often called the </a:t>
            </a:r>
            <a:r>
              <a:rPr lang="en-US" sz="1800" b="0" i="1" u="none" strike="noStrike" baseline="0" dirty="0">
                <a:solidFill>
                  <a:schemeClr val="tx1"/>
                </a:solidFill>
                <a:latin typeface="PalatinoLinotype-Italic"/>
              </a:rPr>
              <a:t>core</a:t>
            </a:r>
            <a:r>
              <a:rPr lang="en-US" sz="1800" b="0" i="0" u="none" strike="noStrike" baseline="0" dirty="0">
                <a:solidFill>
                  <a:schemeClr val="tx1"/>
                </a:solidFill>
                <a:latin typeface="PalatinoLinotype-Roman"/>
              </a:rPr>
              <a:t>1 of a program. The rest 90 per cent of the program statements are called </a:t>
            </a:r>
            <a:r>
              <a:rPr lang="en-US" sz="1800" b="0" i="1" u="none" strike="noStrike" baseline="0" dirty="0">
                <a:solidFill>
                  <a:schemeClr val="tx1"/>
                </a:solidFill>
                <a:latin typeface="PalatinoLinotype-Italic"/>
              </a:rPr>
              <a:t>non-core </a:t>
            </a:r>
            <a:r>
              <a:rPr lang="en-US" sz="1800" b="0" i="0" u="none" strike="noStrike" baseline="0" dirty="0">
                <a:solidFill>
                  <a:schemeClr val="tx1"/>
                </a:solidFill>
                <a:latin typeface="PalatinoLinotype-Roman"/>
              </a:rPr>
              <a:t>and are on the average executed only for 10 per cent of the total execution time. It therefore may not be very surprising to note that removing 60 per cent defects from the least used parts of a program would typically result in only 3 per cent improvement to the program reliability.</a:t>
            </a:r>
          </a:p>
        </p:txBody>
      </p:sp>
    </p:spTree>
    <p:extLst>
      <p:ext uri="{BB962C8B-B14F-4D97-AF65-F5344CB8AC3E}">
        <p14:creationId xmlns:p14="http://schemas.microsoft.com/office/powerpoint/2010/main" val="1666636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0FBB1-8E4E-C32F-FB08-19F14CC9E248}"/>
              </a:ext>
            </a:extLst>
          </p:cNvPr>
          <p:cNvSpPr>
            <a:spLocks noGrp="1"/>
          </p:cNvSpPr>
          <p:nvPr>
            <p:ph idx="1"/>
          </p:nvPr>
        </p:nvSpPr>
        <p:spPr>
          <a:xfrm>
            <a:off x="677334" y="560439"/>
            <a:ext cx="9912008" cy="5480923"/>
          </a:xfrm>
        </p:spPr>
        <p:txBody>
          <a:bodyPr>
            <a:normAutofit/>
          </a:bodyPr>
          <a:lstStyle/>
          <a:p>
            <a:pPr algn="l"/>
            <a:r>
              <a:rPr lang="en-IN" sz="1800" b="1" i="0" u="none" strike="noStrike" baseline="0" dirty="0">
                <a:solidFill>
                  <a:srgbClr val="0092C9"/>
                </a:solidFill>
                <a:latin typeface="OfficinaSerif-Bold"/>
              </a:rPr>
              <a:t>Garvin’s quality dimensions</a:t>
            </a:r>
          </a:p>
          <a:p>
            <a:pPr algn="l"/>
            <a:r>
              <a:rPr lang="en-US" sz="1800" b="0" i="0" u="none" strike="noStrike" baseline="0" dirty="0">
                <a:solidFill>
                  <a:srgbClr val="000000"/>
                </a:solidFill>
                <a:latin typeface="PalatinoLinotype-Roman"/>
              </a:rPr>
              <a:t>David Garvin, a professor of Havard Business School, in his book </a:t>
            </a:r>
            <a:r>
              <a:rPr lang="en-US" sz="1800" b="0" i="1" u="none" strike="noStrike" baseline="0" dirty="0">
                <a:solidFill>
                  <a:srgbClr val="000000"/>
                </a:solidFill>
                <a:latin typeface="PalatinoLinotype-Italic"/>
              </a:rPr>
              <a:t>Total Quality Management</a:t>
            </a:r>
            <a:r>
              <a:rPr lang="en-US" sz="1800" b="0" i="0" u="none" strike="noStrike" baseline="0" dirty="0">
                <a:solidFill>
                  <a:srgbClr val="000000"/>
                </a:solidFill>
                <a:latin typeface="PalatinoLinotype-Roman"/>
              </a:rPr>
              <a:t>, defined the quality of any product in terms eight general attributes of the product, some of these are measurable and some are not. Garvin reasoned that sometimes users have subjective judgment of the quality of a program (perceived quality) that must be taken into account to judge its quality.</a:t>
            </a:r>
          </a:p>
          <a:p>
            <a:pPr algn="l"/>
            <a:r>
              <a:rPr lang="en-US" sz="1800" b="1" i="0" u="none" strike="noStrike" baseline="0" dirty="0">
                <a:solidFill>
                  <a:srgbClr val="2F3193"/>
                </a:solidFill>
                <a:latin typeface="PalatinoLinotype-Bold"/>
              </a:rPr>
              <a:t>Performance: </a:t>
            </a:r>
            <a:r>
              <a:rPr lang="en-US" sz="1800" b="0" i="0" u="none" strike="noStrike" baseline="0" dirty="0">
                <a:solidFill>
                  <a:srgbClr val="000000"/>
                </a:solidFill>
                <a:latin typeface="PalatinoLinotype-Roman"/>
              </a:rPr>
              <a:t>How well it performs the jobs</a:t>
            </a:r>
          </a:p>
          <a:p>
            <a:pPr algn="l"/>
            <a:r>
              <a:rPr lang="en-US" sz="1800" b="1" i="0" u="none" strike="noStrike" baseline="0" dirty="0">
                <a:solidFill>
                  <a:srgbClr val="2F3193"/>
                </a:solidFill>
                <a:latin typeface="PalatinoLinotype-Bold"/>
              </a:rPr>
              <a:t>Features: </a:t>
            </a:r>
            <a:r>
              <a:rPr lang="en-US" sz="1800" b="0" i="0" u="none" strike="noStrike" baseline="0" dirty="0">
                <a:solidFill>
                  <a:srgbClr val="000000"/>
                </a:solidFill>
                <a:latin typeface="PalatinoLinotype-Roman"/>
              </a:rPr>
              <a:t>How well it supports the required features</a:t>
            </a:r>
          </a:p>
          <a:p>
            <a:pPr algn="l"/>
            <a:r>
              <a:rPr lang="en-US" sz="1800" b="1" i="0" u="none" strike="noStrike" baseline="0" dirty="0">
                <a:solidFill>
                  <a:srgbClr val="2F3193"/>
                </a:solidFill>
                <a:latin typeface="PalatinoLinotype-Bold"/>
              </a:rPr>
              <a:t>Reliability: </a:t>
            </a:r>
            <a:r>
              <a:rPr lang="en-US" sz="1800" b="0" i="0" u="none" strike="noStrike" baseline="0" dirty="0">
                <a:solidFill>
                  <a:srgbClr val="000000"/>
                </a:solidFill>
                <a:latin typeface="PalatinoLinotype-Roman"/>
              </a:rPr>
              <a:t>Probability of a product working satisfactorily within a specific period </a:t>
            </a:r>
            <a:r>
              <a:rPr lang="en-IN" sz="1800" b="0" i="0" u="none" strike="noStrike" baseline="0" dirty="0">
                <a:solidFill>
                  <a:srgbClr val="000000"/>
                </a:solidFill>
                <a:latin typeface="PalatinoLinotype-Roman"/>
              </a:rPr>
              <a:t>of time</a:t>
            </a:r>
          </a:p>
          <a:p>
            <a:pPr algn="l"/>
            <a:r>
              <a:rPr lang="en-US" sz="1800" b="1" i="0" u="none" strike="noStrike" baseline="0" dirty="0">
                <a:solidFill>
                  <a:srgbClr val="2F3193"/>
                </a:solidFill>
                <a:latin typeface="PalatinoLinotype-Bold"/>
              </a:rPr>
              <a:t>Conformance: </a:t>
            </a:r>
            <a:r>
              <a:rPr lang="en-US" sz="1800" b="0" i="0" u="none" strike="noStrike" baseline="0" dirty="0">
                <a:solidFill>
                  <a:srgbClr val="000000"/>
                </a:solidFill>
                <a:latin typeface="PalatinoLinotype-Roman"/>
              </a:rPr>
              <a:t>Degree to which the product meets the requirements</a:t>
            </a:r>
          </a:p>
          <a:p>
            <a:pPr algn="l"/>
            <a:r>
              <a:rPr lang="en-US" sz="1800" b="1" i="0" u="none" strike="noStrike" baseline="0" dirty="0">
                <a:solidFill>
                  <a:srgbClr val="2F3193"/>
                </a:solidFill>
                <a:latin typeface="PalatinoLinotype-Bold"/>
              </a:rPr>
              <a:t>Durability: </a:t>
            </a:r>
            <a:r>
              <a:rPr lang="en-US" sz="1800" b="0" i="0" u="none" strike="noStrike" baseline="0" dirty="0">
                <a:solidFill>
                  <a:srgbClr val="000000"/>
                </a:solidFill>
                <a:latin typeface="PalatinoLinotype-Roman"/>
              </a:rPr>
              <a:t>Measure of product life</a:t>
            </a:r>
          </a:p>
          <a:p>
            <a:pPr algn="l"/>
            <a:r>
              <a:rPr lang="en-US" sz="1800" b="1" i="0" u="none" strike="noStrike" baseline="0" dirty="0">
                <a:solidFill>
                  <a:srgbClr val="2F3193"/>
                </a:solidFill>
                <a:latin typeface="PalatinoLinotype-Bold"/>
              </a:rPr>
              <a:t>Serviceability: </a:t>
            </a:r>
            <a:r>
              <a:rPr lang="en-US" sz="1800" b="0" i="0" u="none" strike="noStrike" baseline="0" dirty="0">
                <a:solidFill>
                  <a:srgbClr val="000000"/>
                </a:solidFill>
                <a:latin typeface="PalatinoLinotype-Roman"/>
              </a:rPr>
              <a:t>Speed and effectiveness maintenance</a:t>
            </a:r>
          </a:p>
          <a:p>
            <a:pPr algn="l"/>
            <a:r>
              <a:rPr lang="en-US" sz="1800" b="1" i="0" u="none" strike="noStrike" baseline="0" dirty="0">
                <a:solidFill>
                  <a:srgbClr val="2F3193"/>
                </a:solidFill>
                <a:latin typeface="PalatinoLinotype-Bold"/>
              </a:rPr>
              <a:t>Aesthetics: </a:t>
            </a:r>
            <a:r>
              <a:rPr lang="en-US" sz="1800" b="0" i="0" u="none" strike="noStrike" baseline="0" dirty="0">
                <a:solidFill>
                  <a:srgbClr val="000000"/>
                </a:solidFill>
                <a:latin typeface="PalatinoLinotype-Roman"/>
              </a:rPr>
              <a:t>The look and feel of the product</a:t>
            </a:r>
          </a:p>
          <a:p>
            <a:pPr algn="l"/>
            <a:r>
              <a:rPr lang="en-US" sz="1800" b="1" i="0" u="none" strike="noStrike" baseline="0" dirty="0">
                <a:solidFill>
                  <a:srgbClr val="2F3193"/>
                </a:solidFill>
                <a:latin typeface="PalatinoLinotype-Bold"/>
              </a:rPr>
              <a:t>Perceived quality: </a:t>
            </a:r>
            <a:r>
              <a:rPr lang="en-US" sz="1800" b="0" i="0" u="none" strike="noStrike" baseline="0" dirty="0">
                <a:solidFill>
                  <a:srgbClr val="000000"/>
                </a:solidFill>
                <a:latin typeface="PalatinoLinotype-Roman"/>
              </a:rPr>
              <a:t>User’s opinion about the product quality</a:t>
            </a:r>
            <a:endParaRPr lang="en-IN" dirty="0"/>
          </a:p>
        </p:txBody>
      </p:sp>
    </p:spTree>
    <p:extLst>
      <p:ext uri="{BB962C8B-B14F-4D97-AF65-F5344CB8AC3E}">
        <p14:creationId xmlns:p14="http://schemas.microsoft.com/office/powerpoint/2010/main" val="1611560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4D1F55-31C3-93E8-36CD-B9FBDDB04CE7}"/>
              </a:ext>
            </a:extLst>
          </p:cNvPr>
          <p:cNvSpPr>
            <a:spLocks noGrp="1"/>
          </p:cNvSpPr>
          <p:nvPr>
            <p:ph idx="1"/>
          </p:nvPr>
        </p:nvSpPr>
        <p:spPr>
          <a:xfrm>
            <a:off x="677334" y="511277"/>
            <a:ext cx="10688756" cy="5530085"/>
          </a:xfrm>
        </p:spPr>
        <p:txBody>
          <a:bodyPr>
            <a:normAutofit/>
          </a:bodyPr>
          <a:lstStyle/>
          <a:p>
            <a:pPr algn="l"/>
            <a:r>
              <a:rPr lang="en-IN" sz="1800" b="1" i="0" u="none" strike="noStrike" baseline="0" dirty="0">
                <a:solidFill>
                  <a:srgbClr val="0092C9"/>
                </a:solidFill>
                <a:latin typeface="OfficinaSerif-Bold"/>
              </a:rPr>
              <a:t>McCall’ model</a:t>
            </a:r>
          </a:p>
          <a:p>
            <a:pPr algn="l"/>
            <a:r>
              <a:rPr lang="en-US" sz="1800" b="0" i="0" u="none" strike="noStrike" baseline="0" dirty="0">
                <a:solidFill>
                  <a:srgbClr val="000000"/>
                </a:solidFill>
                <a:latin typeface="PalatinoLinotype-Roman"/>
              </a:rPr>
              <a:t>Jim McCall’s quality model is given in terms of several quality factors that reflect both the users’ and the developers’ priorities. McCall defined the quality of a software in terms of three broad parameters: its operational characteristics (product operations), how easy it is to fix defects (product revision), and how easy it is to port it to different platforms (product transition). </a:t>
            </a:r>
          </a:p>
          <a:p>
            <a:pPr algn="l"/>
            <a:r>
              <a:rPr lang="en-US" sz="1800" b="0" i="0" u="none" strike="noStrike" baseline="0" dirty="0">
                <a:solidFill>
                  <a:srgbClr val="000000"/>
                </a:solidFill>
                <a:latin typeface="PalatinoLinotype-Roman"/>
              </a:rPr>
              <a:t>These three high-level quality attributes are given in terms of eleven quality factors. These eleven quality factors describe the external view of the software, or the quality as perceived by the users. These are then given in terms of 23 quality criteria that describe the internal view of the software or as seen by the developers. The quality factors cannot be measured directly, but can be measured only indirectly through the quality criteria (internal view). The quality criteria can be measured directly. In the following, we briefly describe the eleven quality factors:</a:t>
            </a:r>
          </a:p>
          <a:p>
            <a:pPr algn="l"/>
            <a:r>
              <a:rPr lang="en-US" sz="1800" b="1" i="0" u="none" strike="noStrike" baseline="0" dirty="0">
                <a:solidFill>
                  <a:srgbClr val="2F3193"/>
                </a:solidFill>
                <a:latin typeface="PalatinoLinotype-Bold"/>
              </a:rPr>
              <a:t>Correctness: </a:t>
            </a:r>
            <a:r>
              <a:rPr lang="en-US" sz="1800" b="0" i="0" u="none" strike="noStrike" baseline="0" dirty="0">
                <a:solidFill>
                  <a:srgbClr val="000000"/>
                </a:solidFill>
                <a:latin typeface="PalatinoLinotype-Roman"/>
              </a:rPr>
              <a:t>The extent to which a software product satisfies its specifications</a:t>
            </a:r>
          </a:p>
          <a:p>
            <a:pPr algn="l"/>
            <a:r>
              <a:rPr lang="en-US" sz="1800" b="1" i="0" u="none" strike="noStrike" baseline="0" dirty="0">
                <a:solidFill>
                  <a:srgbClr val="2F3193"/>
                </a:solidFill>
                <a:latin typeface="PalatinoLinotype-Bold"/>
              </a:rPr>
              <a:t>Reliability: </a:t>
            </a:r>
            <a:r>
              <a:rPr lang="en-US" sz="1800" b="0" i="0" u="none" strike="noStrike" baseline="0" dirty="0">
                <a:solidFill>
                  <a:srgbClr val="000000"/>
                </a:solidFill>
                <a:latin typeface="PalatinoLinotype-Roman"/>
              </a:rPr>
              <a:t>The probability of the software product working satisfactorily over a </a:t>
            </a:r>
            <a:r>
              <a:rPr lang="en-IN" sz="1800" b="0" i="0" u="none" strike="noStrike" baseline="0" dirty="0">
                <a:solidFill>
                  <a:srgbClr val="000000"/>
                </a:solidFill>
                <a:latin typeface="PalatinoLinotype-Roman"/>
              </a:rPr>
              <a:t>given duration</a:t>
            </a:r>
          </a:p>
          <a:p>
            <a:pPr algn="l"/>
            <a:r>
              <a:rPr lang="en-US" sz="1800" b="1" i="0" u="none" strike="noStrike" baseline="0" dirty="0">
                <a:solidFill>
                  <a:srgbClr val="2F3193"/>
                </a:solidFill>
                <a:latin typeface="PalatinoLinotype-Bold"/>
              </a:rPr>
              <a:t>Efficiency: </a:t>
            </a:r>
            <a:r>
              <a:rPr lang="en-US" sz="1800" b="0" i="0" u="none" strike="noStrike" baseline="0" dirty="0">
                <a:solidFill>
                  <a:srgbClr val="000000"/>
                </a:solidFill>
                <a:latin typeface="PalatinoLinotype-Roman"/>
              </a:rPr>
              <a:t>The amount of computing resources required to perform the required </a:t>
            </a:r>
            <a:r>
              <a:rPr lang="en-IN" sz="1800" b="0" i="0" u="none" strike="noStrike" baseline="0" dirty="0">
                <a:solidFill>
                  <a:srgbClr val="000000"/>
                </a:solidFill>
                <a:latin typeface="PalatinoLinotype-Roman"/>
              </a:rPr>
              <a:t>functions</a:t>
            </a:r>
          </a:p>
          <a:p>
            <a:pPr algn="l"/>
            <a:r>
              <a:rPr lang="en-US" sz="1800" b="1" i="0" u="none" strike="noStrike" baseline="0" dirty="0">
                <a:solidFill>
                  <a:srgbClr val="2F3193"/>
                </a:solidFill>
                <a:latin typeface="PalatinoLinotype-Bold"/>
              </a:rPr>
              <a:t>Integrity: </a:t>
            </a:r>
            <a:r>
              <a:rPr lang="en-US" sz="1800" b="0" i="0" u="none" strike="noStrike" baseline="0" dirty="0">
                <a:solidFill>
                  <a:srgbClr val="000000"/>
                </a:solidFill>
                <a:latin typeface="PalatinoLinotype-Roman"/>
              </a:rPr>
              <a:t>The extent to which the data of the software product remains valid</a:t>
            </a:r>
          </a:p>
          <a:p>
            <a:pPr algn="l"/>
            <a:r>
              <a:rPr lang="en-US" sz="1800" b="1" i="0" u="none" strike="noStrike" baseline="0" dirty="0">
                <a:solidFill>
                  <a:srgbClr val="2F3193"/>
                </a:solidFill>
                <a:latin typeface="PalatinoLinotype-Bold"/>
              </a:rPr>
              <a:t>Usability: </a:t>
            </a:r>
            <a:r>
              <a:rPr lang="en-US" sz="1800" b="0" i="0" u="none" strike="noStrike" baseline="0" dirty="0">
                <a:solidFill>
                  <a:srgbClr val="000000"/>
                </a:solidFill>
                <a:latin typeface="PalatinoLinotype-Roman"/>
              </a:rPr>
              <a:t>The effort required to operate the software product</a:t>
            </a:r>
            <a:endParaRPr lang="en-IN" dirty="0"/>
          </a:p>
        </p:txBody>
      </p:sp>
    </p:spTree>
    <p:extLst>
      <p:ext uri="{BB962C8B-B14F-4D97-AF65-F5344CB8AC3E}">
        <p14:creationId xmlns:p14="http://schemas.microsoft.com/office/powerpoint/2010/main" val="2928339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2C1C28-EFE3-DD47-65D5-C98309962FDB}"/>
              </a:ext>
            </a:extLst>
          </p:cNvPr>
          <p:cNvSpPr>
            <a:spLocks noGrp="1"/>
          </p:cNvSpPr>
          <p:nvPr>
            <p:ph idx="1"/>
          </p:nvPr>
        </p:nvSpPr>
        <p:spPr>
          <a:xfrm>
            <a:off x="677333" y="658761"/>
            <a:ext cx="10315131" cy="5810865"/>
          </a:xfrm>
        </p:spPr>
        <p:txBody>
          <a:bodyPr>
            <a:normAutofit/>
          </a:bodyPr>
          <a:lstStyle/>
          <a:p>
            <a:pPr algn="l"/>
            <a:r>
              <a:rPr lang="en-US" sz="2000" b="1" i="0" u="none" strike="noStrike" baseline="0" dirty="0">
                <a:solidFill>
                  <a:srgbClr val="2F3193"/>
                </a:solidFill>
                <a:latin typeface="PalatinoLinotype-Bold"/>
              </a:rPr>
              <a:t>Maintainability: </a:t>
            </a:r>
            <a:r>
              <a:rPr lang="en-US" sz="2000" b="0" i="0" u="none" strike="noStrike" baseline="0" dirty="0">
                <a:solidFill>
                  <a:srgbClr val="000000"/>
                </a:solidFill>
                <a:latin typeface="PalatinoLinotype-Roman"/>
              </a:rPr>
              <a:t>The ease with which it is possible to locate and fix bugs in the </a:t>
            </a:r>
            <a:r>
              <a:rPr lang="en-IN" sz="2000" b="0" i="0" u="none" strike="noStrike" baseline="0" dirty="0">
                <a:solidFill>
                  <a:srgbClr val="000000"/>
                </a:solidFill>
                <a:latin typeface="PalatinoLinotype-Roman"/>
              </a:rPr>
              <a:t>software product</a:t>
            </a:r>
          </a:p>
          <a:p>
            <a:pPr algn="l"/>
            <a:r>
              <a:rPr lang="en-US" sz="2000" b="1" i="0" u="none" strike="noStrike" baseline="0" dirty="0">
                <a:solidFill>
                  <a:srgbClr val="2F3193"/>
                </a:solidFill>
                <a:latin typeface="PalatinoLinotype-Bold"/>
              </a:rPr>
              <a:t>Flexibility: </a:t>
            </a:r>
            <a:r>
              <a:rPr lang="en-US" sz="2000" b="0" i="0" u="none" strike="noStrike" baseline="0" dirty="0">
                <a:solidFill>
                  <a:srgbClr val="000000"/>
                </a:solidFill>
                <a:latin typeface="PalatinoLinotype-Roman"/>
              </a:rPr>
              <a:t>The effort required to adapt the software product to changing </a:t>
            </a:r>
            <a:r>
              <a:rPr lang="en-IN" sz="2000" b="0" i="0" u="none" strike="noStrike" baseline="0" dirty="0">
                <a:solidFill>
                  <a:srgbClr val="000000"/>
                </a:solidFill>
                <a:latin typeface="PalatinoLinotype-Roman"/>
              </a:rPr>
              <a:t>requirements</a:t>
            </a:r>
          </a:p>
          <a:p>
            <a:pPr algn="l"/>
            <a:r>
              <a:rPr lang="en-US" sz="2000" b="1" i="0" u="none" strike="noStrike" baseline="0" dirty="0">
                <a:solidFill>
                  <a:srgbClr val="2F3193"/>
                </a:solidFill>
                <a:latin typeface="PalatinoLinotype-Bold"/>
              </a:rPr>
              <a:t>Testability: </a:t>
            </a:r>
            <a:r>
              <a:rPr lang="en-US" sz="2000" b="0" i="0" u="none" strike="noStrike" baseline="0" dirty="0">
                <a:solidFill>
                  <a:srgbClr val="000000"/>
                </a:solidFill>
                <a:latin typeface="PalatinoLinotype-Roman"/>
              </a:rPr>
              <a:t>The effort required to test a software product to ensure that it performs </a:t>
            </a:r>
            <a:r>
              <a:rPr lang="en-IN" sz="2000" b="0" i="0" u="none" strike="noStrike" baseline="0" dirty="0">
                <a:solidFill>
                  <a:srgbClr val="000000"/>
                </a:solidFill>
                <a:latin typeface="PalatinoLinotype-Roman"/>
              </a:rPr>
              <a:t>its intended function</a:t>
            </a:r>
          </a:p>
          <a:p>
            <a:pPr algn="l"/>
            <a:r>
              <a:rPr lang="en-US" sz="2000" b="1" i="0" u="none" strike="noStrike" baseline="0" dirty="0">
                <a:solidFill>
                  <a:srgbClr val="2F3193"/>
                </a:solidFill>
                <a:latin typeface="PalatinoLinotype-Bold"/>
              </a:rPr>
              <a:t>Portability: </a:t>
            </a:r>
            <a:r>
              <a:rPr lang="en-US" sz="2000" b="0" i="0" u="none" strike="noStrike" baseline="0" dirty="0">
                <a:solidFill>
                  <a:srgbClr val="000000"/>
                </a:solidFill>
                <a:latin typeface="PalatinoLinotype-Roman"/>
              </a:rPr>
              <a:t>The effort required to transfer the software product from one hardware or software system environment to another</a:t>
            </a:r>
          </a:p>
          <a:p>
            <a:pPr algn="l"/>
            <a:r>
              <a:rPr lang="en-US" sz="2000" b="1" i="0" u="none" strike="noStrike" baseline="0" dirty="0">
                <a:solidFill>
                  <a:srgbClr val="2F3193"/>
                </a:solidFill>
                <a:latin typeface="PalatinoLinotype-Bold"/>
              </a:rPr>
              <a:t>reusability: </a:t>
            </a:r>
            <a:r>
              <a:rPr lang="en-US" sz="2000" b="0" i="0" u="none" strike="noStrike" baseline="0" dirty="0">
                <a:solidFill>
                  <a:srgbClr val="000000"/>
                </a:solidFill>
                <a:latin typeface="PalatinoLinotype-Roman"/>
              </a:rPr>
              <a:t>The extent to which a software can be reused in other applications</a:t>
            </a:r>
          </a:p>
          <a:p>
            <a:pPr algn="l"/>
            <a:r>
              <a:rPr lang="en-US" sz="2000" b="1" i="0" u="none" strike="noStrike" baseline="0" dirty="0">
                <a:solidFill>
                  <a:srgbClr val="2F3193"/>
                </a:solidFill>
                <a:latin typeface="PalatinoLinotype-Bold"/>
              </a:rPr>
              <a:t>Interoperability: </a:t>
            </a:r>
            <a:r>
              <a:rPr lang="en-US" sz="2000" b="0" i="0" u="none" strike="noStrike" baseline="0" dirty="0">
                <a:solidFill>
                  <a:srgbClr val="000000"/>
                </a:solidFill>
                <a:latin typeface="PalatinoLinotype-Roman"/>
              </a:rPr>
              <a:t>The effort required to integrate the software with other software The McCall’s quality model is given in Figure 11.4 that shows the quality characteristics in terms of eleven quality factors. The eleven quality factors are given in terms of 23 </a:t>
            </a:r>
            <a:r>
              <a:rPr lang="en-IN" sz="2000" b="0" i="0" u="none" strike="noStrike" baseline="0" dirty="0">
                <a:solidFill>
                  <a:srgbClr val="000000"/>
                </a:solidFill>
                <a:latin typeface="PalatinoLinotype-Roman"/>
              </a:rPr>
              <a:t>quality criteria.</a:t>
            </a:r>
            <a:endParaRPr lang="en-IN" sz="2000" dirty="0"/>
          </a:p>
        </p:txBody>
      </p:sp>
    </p:spTree>
    <p:extLst>
      <p:ext uri="{BB962C8B-B14F-4D97-AF65-F5344CB8AC3E}">
        <p14:creationId xmlns:p14="http://schemas.microsoft.com/office/powerpoint/2010/main" val="609279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7B543A9-F771-5C4F-6DED-AF868525475D}"/>
              </a:ext>
            </a:extLst>
          </p:cNvPr>
          <p:cNvPicPr>
            <a:picLocks noGrp="1" noChangeAspect="1"/>
          </p:cNvPicPr>
          <p:nvPr>
            <p:ph idx="1"/>
          </p:nvPr>
        </p:nvPicPr>
        <p:blipFill>
          <a:blip r:embed="rId2"/>
          <a:stretch>
            <a:fillRect/>
          </a:stretch>
        </p:blipFill>
        <p:spPr>
          <a:xfrm>
            <a:off x="2839703" y="491614"/>
            <a:ext cx="5944115" cy="5594554"/>
          </a:xfrm>
        </p:spPr>
      </p:pic>
    </p:spTree>
    <p:extLst>
      <p:ext uri="{BB962C8B-B14F-4D97-AF65-F5344CB8AC3E}">
        <p14:creationId xmlns:p14="http://schemas.microsoft.com/office/powerpoint/2010/main" val="15547434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EE509B-6EFD-630B-6890-366A6F014E6E}"/>
              </a:ext>
            </a:extLst>
          </p:cNvPr>
          <p:cNvSpPr>
            <a:spLocks noGrp="1"/>
          </p:cNvSpPr>
          <p:nvPr>
            <p:ph idx="1"/>
          </p:nvPr>
        </p:nvSpPr>
        <p:spPr>
          <a:xfrm>
            <a:off x="805152" y="235974"/>
            <a:ext cx="10718253" cy="6479458"/>
          </a:xfrm>
        </p:spPr>
        <p:txBody>
          <a:bodyPr/>
          <a:lstStyle/>
          <a:p>
            <a:pPr algn="l"/>
            <a:r>
              <a:rPr lang="en-IN" sz="1800" b="1" i="0" u="none" strike="noStrike" baseline="0" dirty="0">
                <a:solidFill>
                  <a:srgbClr val="0092C9"/>
                </a:solidFill>
                <a:latin typeface="OfficinaSerif-Bold"/>
              </a:rPr>
              <a:t>Dromey’s model</a:t>
            </a:r>
          </a:p>
          <a:p>
            <a:pPr algn="l"/>
            <a:r>
              <a:rPr lang="en-US" sz="1800" b="0" i="0" u="none" strike="noStrike" baseline="0" dirty="0" err="1">
                <a:solidFill>
                  <a:srgbClr val="000000"/>
                </a:solidFill>
                <a:latin typeface="PalatinoLinotype-Roman"/>
              </a:rPr>
              <a:t>Dromey</a:t>
            </a:r>
            <a:r>
              <a:rPr lang="en-US" sz="1800" b="0" i="0" u="none" strike="noStrike" baseline="0" dirty="0">
                <a:solidFill>
                  <a:srgbClr val="000000"/>
                </a:solidFill>
                <a:latin typeface="PalatinoLinotype-Roman"/>
              </a:rPr>
              <a:t> proposed that software product quality depends on four major high-level properties of the software: correctness, internal characteristics, contextual characteristics, and certain </a:t>
            </a:r>
            <a:r>
              <a:rPr lang="en-US" sz="1800" b="0" i="0" u="none" strike="noStrike" baseline="0" dirty="0">
                <a:latin typeface="PalatinoLinotype-Roman"/>
              </a:rPr>
              <a:t>descriptive properties. Each of these high-level properties of a software product in turn depends on several lower-level quality attributes of the software. </a:t>
            </a:r>
            <a:r>
              <a:rPr lang="en-US" sz="1800" b="0" i="0" u="none" strike="noStrike" baseline="0" dirty="0" err="1">
                <a:latin typeface="PalatinoLinotype-Roman"/>
              </a:rPr>
              <a:t>Dromey’s</a:t>
            </a:r>
            <a:r>
              <a:rPr lang="en-US" sz="1800" b="0" i="0" u="none" strike="noStrike" baseline="0" dirty="0">
                <a:latin typeface="PalatinoLinotype-Roman"/>
              </a:rPr>
              <a:t> hierarchical quality model has been shown in Figure 11.5. The software attributes are directly measurable.</a:t>
            </a:r>
          </a:p>
          <a:p>
            <a:pPr algn="l"/>
            <a:r>
              <a:rPr lang="en-US" sz="1800" b="0" i="0" u="none" strike="noStrike" baseline="0" dirty="0">
                <a:latin typeface="PalatinoLinotype-Roman"/>
              </a:rPr>
              <a:t>The high-level properties can be inferred from these. The software quality, in turn, can be inferred from the high-level properties.</a:t>
            </a:r>
          </a:p>
          <a:p>
            <a:pPr algn="l"/>
            <a:endParaRPr lang="en-IN" dirty="0"/>
          </a:p>
        </p:txBody>
      </p:sp>
      <p:pic>
        <p:nvPicPr>
          <p:cNvPr id="4" name="Picture 3">
            <a:extLst>
              <a:ext uri="{FF2B5EF4-FFF2-40B4-BE49-F238E27FC236}">
                <a16:creationId xmlns:a16="http://schemas.microsoft.com/office/drawing/2014/main" id="{5FBCB757-F1EE-521D-BB44-36EE7567BB4E}"/>
              </a:ext>
            </a:extLst>
          </p:cNvPr>
          <p:cNvPicPr>
            <a:picLocks noChangeAspect="1"/>
          </p:cNvPicPr>
          <p:nvPr/>
        </p:nvPicPr>
        <p:blipFill>
          <a:blip r:embed="rId2"/>
          <a:stretch>
            <a:fillRect/>
          </a:stretch>
        </p:blipFill>
        <p:spPr>
          <a:xfrm>
            <a:off x="2615381" y="3258895"/>
            <a:ext cx="6548284" cy="2994920"/>
          </a:xfrm>
          <a:prstGeom prst="rect">
            <a:avLst/>
          </a:prstGeom>
        </p:spPr>
      </p:pic>
    </p:spTree>
    <p:extLst>
      <p:ext uri="{BB962C8B-B14F-4D97-AF65-F5344CB8AC3E}">
        <p14:creationId xmlns:p14="http://schemas.microsoft.com/office/powerpoint/2010/main" val="3057570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F0CFD-0849-5977-A99D-F89D2D09DFFA}"/>
              </a:ext>
            </a:extLst>
          </p:cNvPr>
          <p:cNvSpPr>
            <a:spLocks noGrp="1"/>
          </p:cNvSpPr>
          <p:nvPr>
            <p:ph type="title"/>
          </p:nvPr>
        </p:nvSpPr>
        <p:spPr>
          <a:xfrm>
            <a:off x="677334" y="609600"/>
            <a:ext cx="8596668" cy="648929"/>
          </a:xfrm>
        </p:spPr>
        <p:txBody>
          <a:bodyPr>
            <a:normAutofit fontScale="90000"/>
          </a:bodyPr>
          <a:lstStyle/>
          <a:p>
            <a:r>
              <a:rPr lang="en-IN" b="1" dirty="0">
                <a:solidFill>
                  <a:srgbClr val="0092C9"/>
                </a:solidFill>
                <a:latin typeface="OfficinaSerif-Bold"/>
              </a:rPr>
              <a:t>Boehm’s model</a:t>
            </a:r>
            <a:br>
              <a:rPr lang="en-IN" b="1" dirty="0">
                <a:solidFill>
                  <a:srgbClr val="0092C9"/>
                </a:solidFill>
                <a:latin typeface="OfficinaSerif-Bold"/>
              </a:rPr>
            </a:br>
            <a:endParaRPr lang="en-IN" dirty="0"/>
          </a:p>
        </p:txBody>
      </p:sp>
      <p:sp>
        <p:nvSpPr>
          <p:cNvPr id="3" name="Content Placeholder 2">
            <a:extLst>
              <a:ext uri="{FF2B5EF4-FFF2-40B4-BE49-F238E27FC236}">
                <a16:creationId xmlns:a16="http://schemas.microsoft.com/office/drawing/2014/main" id="{23A8C147-E504-FCE6-2DFD-9CAF97C01D8A}"/>
              </a:ext>
            </a:extLst>
          </p:cNvPr>
          <p:cNvSpPr>
            <a:spLocks noGrp="1"/>
          </p:cNvSpPr>
          <p:nvPr>
            <p:ph idx="1"/>
          </p:nvPr>
        </p:nvSpPr>
        <p:spPr>
          <a:xfrm>
            <a:off x="677334" y="1347019"/>
            <a:ext cx="10914898" cy="4694343"/>
          </a:xfrm>
        </p:spPr>
        <p:txBody>
          <a:bodyPr>
            <a:normAutofit/>
          </a:bodyPr>
          <a:lstStyle/>
          <a:p>
            <a:pPr algn="l"/>
            <a:r>
              <a:rPr lang="en-US" sz="2000" b="0" i="0" u="none" strike="noStrike" baseline="0" dirty="0">
                <a:solidFill>
                  <a:srgbClr val="000000"/>
                </a:solidFill>
                <a:latin typeface="PalatinoLinotype-Roman"/>
              </a:rPr>
              <a:t>Boehm postulated that the quality of a software could be defined based on three high-level</a:t>
            </a:r>
            <a:r>
              <a:rPr lang="en-US" sz="2000" dirty="0">
                <a:solidFill>
                  <a:srgbClr val="000000"/>
                </a:solidFill>
                <a:latin typeface="PalatinoLinotype-Roman"/>
              </a:rPr>
              <a:t> </a:t>
            </a:r>
            <a:r>
              <a:rPr lang="en-US" sz="2000" b="0" i="0" u="none" strike="noStrike" baseline="0" dirty="0">
                <a:solidFill>
                  <a:srgbClr val="000000"/>
                </a:solidFill>
                <a:latin typeface="PalatinoLinotype-Roman"/>
              </a:rPr>
              <a:t>characteristics that are important for the users of the software. These three high-level </a:t>
            </a:r>
            <a:r>
              <a:rPr lang="en-IN" sz="2000" b="0" i="0" u="none" strike="noStrike" baseline="0" dirty="0">
                <a:solidFill>
                  <a:srgbClr val="000000"/>
                </a:solidFill>
                <a:latin typeface="PalatinoLinotype-Roman"/>
              </a:rPr>
              <a:t>characteristics are as follows:</a:t>
            </a:r>
          </a:p>
          <a:p>
            <a:pPr algn="l"/>
            <a:r>
              <a:rPr lang="en-US" sz="2000" b="1" i="0" u="none" strike="noStrike" baseline="0" dirty="0">
                <a:solidFill>
                  <a:srgbClr val="2F3193"/>
                </a:solidFill>
                <a:latin typeface="PalatinoLinotype-Bold"/>
              </a:rPr>
              <a:t>As-is utility: </a:t>
            </a:r>
            <a:r>
              <a:rPr lang="en-US" sz="2000" b="0" i="0" u="none" strike="noStrike" baseline="0" dirty="0">
                <a:solidFill>
                  <a:srgbClr val="000000"/>
                </a:solidFill>
                <a:latin typeface="PalatinoLinotype-Roman"/>
              </a:rPr>
              <a:t>How well (easily, reliably, efficiently) can it be used</a:t>
            </a:r>
          </a:p>
          <a:p>
            <a:pPr algn="l"/>
            <a:r>
              <a:rPr lang="en-US" sz="2000" b="1" i="0" u="none" strike="noStrike" baseline="0" dirty="0">
                <a:solidFill>
                  <a:srgbClr val="2F3193"/>
                </a:solidFill>
                <a:latin typeface="PalatinoLinotype-Bold"/>
              </a:rPr>
              <a:t>Maintainability: </a:t>
            </a:r>
            <a:r>
              <a:rPr lang="en-US" sz="2000" b="0" i="0" u="none" strike="noStrike" baseline="0" dirty="0">
                <a:solidFill>
                  <a:srgbClr val="000000"/>
                </a:solidFill>
                <a:latin typeface="PalatinoLinotype-Roman"/>
              </a:rPr>
              <a:t>How easy is it to understand, modify and then retest the software</a:t>
            </a:r>
          </a:p>
          <a:p>
            <a:pPr algn="l"/>
            <a:r>
              <a:rPr lang="en-US" sz="2000" b="1" i="0" u="none" strike="noStrike" baseline="0" dirty="0">
                <a:solidFill>
                  <a:srgbClr val="2F3193"/>
                </a:solidFill>
                <a:latin typeface="PalatinoLinotype-Bold"/>
              </a:rPr>
              <a:t>Portability: </a:t>
            </a:r>
            <a:r>
              <a:rPr lang="en-US" sz="2000" b="0" i="0" u="none" strike="noStrike" baseline="0" dirty="0">
                <a:solidFill>
                  <a:srgbClr val="000000"/>
                </a:solidFill>
                <a:latin typeface="PalatinoLinotype-Roman"/>
              </a:rPr>
              <a:t>How difficult would it be to make the software in a changed </a:t>
            </a:r>
            <a:r>
              <a:rPr lang="en-IN" sz="2000" b="0" i="0" u="none" strike="noStrike" baseline="0" dirty="0">
                <a:solidFill>
                  <a:srgbClr val="000000"/>
                </a:solidFill>
                <a:latin typeface="PalatinoLinotype-Roman"/>
              </a:rPr>
              <a:t>environment</a:t>
            </a:r>
          </a:p>
          <a:p>
            <a:pPr algn="l"/>
            <a:r>
              <a:rPr lang="en-US" sz="2000" b="0" i="0" u="none" strike="noStrike" baseline="0" dirty="0">
                <a:solidFill>
                  <a:srgbClr val="000000"/>
                </a:solidFill>
                <a:latin typeface="PalatinoLinotype-Roman"/>
              </a:rPr>
              <a:t>Boehm expressed these high-level product quality attributes in terms of several measurable product attributes. As compared to McCall’s and </a:t>
            </a:r>
            <a:r>
              <a:rPr lang="en-US" sz="2000" b="0" i="0" u="none" strike="noStrike" baseline="0" dirty="0" err="1">
                <a:solidFill>
                  <a:srgbClr val="000000"/>
                </a:solidFill>
                <a:latin typeface="PalatinoLinotype-Roman"/>
              </a:rPr>
              <a:t>Dromey’s</a:t>
            </a:r>
            <a:r>
              <a:rPr lang="en-US" sz="2000" b="0" i="0" u="none" strike="noStrike" baseline="0" dirty="0">
                <a:solidFill>
                  <a:srgbClr val="000000"/>
                </a:solidFill>
                <a:latin typeface="PalatinoLinotype-Roman"/>
              </a:rPr>
              <a:t> quality models, Boehm’s quality model is based on a wider range of software attributes and with greater </a:t>
            </a:r>
            <a:r>
              <a:rPr lang="en-IN" sz="2000" b="0" i="0" u="none" strike="noStrike" baseline="0" dirty="0">
                <a:solidFill>
                  <a:srgbClr val="000000"/>
                </a:solidFill>
                <a:latin typeface="PalatinoLinotype-Roman"/>
              </a:rPr>
              <a:t>focus on software maintainability.</a:t>
            </a:r>
            <a:endParaRPr lang="en-IN" sz="2000" dirty="0"/>
          </a:p>
        </p:txBody>
      </p:sp>
    </p:spTree>
    <p:extLst>
      <p:ext uri="{BB962C8B-B14F-4D97-AF65-F5344CB8AC3E}">
        <p14:creationId xmlns:p14="http://schemas.microsoft.com/office/powerpoint/2010/main" val="3506572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037FA37-EAA9-9760-F726-62E31E00D6FA}"/>
              </a:ext>
            </a:extLst>
          </p:cNvPr>
          <p:cNvPicPr>
            <a:picLocks noGrp="1" noChangeAspect="1"/>
          </p:cNvPicPr>
          <p:nvPr>
            <p:ph idx="1"/>
          </p:nvPr>
        </p:nvPicPr>
        <p:blipFill>
          <a:blip r:embed="rId2"/>
          <a:stretch>
            <a:fillRect/>
          </a:stretch>
        </p:blipFill>
        <p:spPr>
          <a:xfrm>
            <a:off x="2436638" y="884904"/>
            <a:ext cx="6992497" cy="5157122"/>
          </a:xfrm>
        </p:spPr>
      </p:pic>
    </p:spTree>
    <p:extLst>
      <p:ext uri="{BB962C8B-B14F-4D97-AF65-F5344CB8AC3E}">
        <p14:creationId xmlns:p14="http://schemas.microsoft.com/office/powerpoint/2010/main" val="27532516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E34CC-0CF7-F251-DF57-9AFAAE40E0BC}"/>
              </a:ext>
            </a:extLst>
          </p:cNvPr>
          <p:cNvSpPr>
            <a:spLocks noGrp="1"/>
          </p:cNvSpPr>
          <p:nvPr>
            <p:ph type="title"/>
          </p:nvPr>
        </p:nvSpPr>
        <p:spPr>
          <a:xfrm>
            <a:off x="677334" y="314632"/>
            <a:ext cx="8596668" cy="934065"/>
          </a:xfrm>
        </p:spPr>
        <p:txBody>
          <a:bodyPr>
            <a:normAutofit fontScale="90000"/>
          </a:bodyPr>
          <a:lstStyle/>
          <a:p>
            <a:r>
              <a:rPr lang="en-IN" b="1" dirty="0">
                <a:solidFill>
                  <a:srgbClr val="0092C9"/>
                </a:solidFill>
                <a:latin typeface="OfficinaSerif-Bold"/>
              </a:rPr>
              <a:t>ISO 9126</a:t>
            </a:r>
            <a:br>
              <a:rPr lang="en-IN" b="1" dirty="0">
                <a:solidFill>
                  <a:srgbClr val="0092C9"/>
                </a:solidFill>
                <a:latin typeface="OfficinaSerif-Bold"/>
              </a:rPr>
            </a:br>
            <a:endParaRPr lang="en-IN" dirty="0"/>
          </a:p>
        </p:txBody>
      </p:sp>
      <p:sp>
        <p:nvSpPr>
          <p:cNvPr id="3" name="Content Placeholder 2">
            <a:extLst>
              <a:ext uri="{FF2B5EF4-FFF2-40B4-BE49-F238E27FC236}">
                <a16:creationId xmlns:a16="http://schemas.microsoft.com/office/drawing/2014/main" id="{C8A50C5D-31DC-665C-F223-BCB26B4BC9CC}"/>
              </a:ext>
            </a:extLst>
          </p:cNvPr>
          <p:cNvSpPr>
            <a:spLocks noGrp="1"/>
          </p:cNvSpPr>
          <p:nvPr>
            <p:ph idx="1"/>
          </p:nvPr>
        </p:nvSpPr>
        <p:spPr>
          <a:xfrm>
            <a:off x="677334" y="1248697"/>
            <a:ext cx="10837332" cy="4999703"/>
          </a:xfrm>
        </p:spPr>
        <p:txBody>
          <a:bodyPr>
            <a:normAutofit/>
          </a:bodyPr>
          <a:lstStyle/>
          <a:p>
            <a:pPr algn="l"/>
            <a:r>
              <a:rPr lang="en-US" sz="1800" b="0" i="0" u="none" strike="noStrike" baseline="0" dirty="0">
                <a:solidFill>
                  <a:srgbClr val="000000"/>
                </a:solidFill>
                <a:latin typeface="PalatinoLinotype-Roman"/>
              </a:rPr>
              <a:t>It identifies six major external quality characteristics. Each of these characteristics is expressed</a:t>
            </a:r>
          </a:p>
          <a:p>
            <a:pPr marL="0" indent="0" algn="l">
              <a:buNone/>
            </a:pPr>
            <a:r>
              <a:rPr lang="en-US" sz="1800" b="0" i="0" u="none" strike="noStrike" baseline="0" dirty="0">
                <a:solidFill>
                  <a:srgbClr val="000000"/>
                </a:solidFill>
                <a:latin typeface="PalatinoLinotype-Roman"/>
              </a:rPr>
              <a:t> in terms of a set of sub-characteristics. The six major external quality characteristics are</a:t>
            </a:r>
          </a:p>
          <a:p>
            <a:pPr marL="0" indent="0" algn="l">
              <a:buNone/>
            </a:pPr>
            <a:r>
              <a:rPr lang="en-IN" sz="1800" b="0" i="0" u="none" strike="noStrike" baseline="0" dirty="0">
                <a:solidFill>
                  <a:srgbClr val="000000"/>
                </a:solidFill>
                <a:latin typeface="PalatinoLinotype-Roman"/>
              </a:rPr>
              <a:t> as follows:</a:t>
            </a:r>
          </a:p>
          <a:p>
            <a:pPr marL="0" indent="0" algn="l">
              <a:buNone/>
            </a:pPr>
            <a:r>
              <a:rPr lang="en-US" sz="1800" b="1" i="0" u="none" strike="noStrike" baseline="0" dirty="0">
                <a:solidFill>
                  <a:srgbClr val="2F3193"/>
                </a:solidFill>
                <a:latin typeface="PalatinoLinotype-Bold"/>
              </a:rPr>
              <a:t>Functionality: </a:t>
            </a:r>
            <a:r>
              <a:rPr lang="en-US" sz="1800" b="0" i="0" u="none" strike="noStrike" baseline="0" dirty="0">
                <a:solidFill>
                  <a:srgbClr val="000000"/>
                </a:solidFill>
                <a:latin typeface="PalatinoLinotype-Roman"/>
              </a:rPr>
              <a:t>It relates to the correctness of the developed functionalities</a:t>
            </a:r>
          </a:p>
          <a:p>
            <a:pPr marL="0" indent="0" algn="l">
              <a:buNone/>
            </a:pPr>
            <a:r>
              <a:rPr lang="en-US" sz="1800" b="1" i="0" u="none" strike="noStrike" baseline="0" dirty="0">
                <a:solidFill>
                  <a:srgbClr val="2F3193"/>
                </a:solidFill>
                <a:latin typeface="PalatinoLinotype-Bold"/>
              </a:rPr>
              <a:t>Reliability: </a:t>
            </a:r>
            <a:r>
              <a:rPr lang="en-US" sz="1800" b="0" i="0" u="none" strike="noStrike" baseline="0" dirty="0">
                <a:solidFill>
                  <a:srgbClr val="000000"/>
                </a:solidFill>
                <a:latin typeface="PalatinoLinotype-Roman"/>
              </a:rPr>
              <a:t>It relates to the capability to maintain the required level of performance</a:t>
            </a:r>
          </a:p>
          <a:p>
            <a:pPr marL="0" indent="0" algn="l">
              <a:buNone/>
            </a:pPr>
            <a:r>
              <a:rPr lang="en-US" sz="1800" b="1" i="0" u="none" strike="noStrike" baseline="0" dirty="0">
                <a:solidFill>
                  <a:srgbClr val="2F3193"/>
                </a:solidFill>
                <a:latin typeface="PalatinoLinotype-Bold"/>
              </a:rPr>
              <a:t>Usability: </a:t>
            </a:r>
            <a:r>
              <a:rPr lang="en-US" sz="1800" b="0" i="0" u="none" strike="noStrike" baseline="0" dirty="0">
                <a:solidFill>
                  <a:srgbClr val="000000"/>
                </a:solidFill>
                <a:latin typeface="PalatinoLinotype-Roman"/>
              </a:rPr>
              <a:t>It relates to the effort needed to be able to use the software</a:t>
            </a:r>
          </a:p>
          <a:p>
            <a:pPr marL="0" indent="0" algn="l">
              <a:buNone/>
            </a:pPr>
            <a:r>
              <a:rPr lang="en-US" sz="1800" b="1" i="0" u="none" strike="noStrike" baseline="0" dirty="0">
                <a:solidFill>
                  <a:srgbClr val="2F3193"/>
                </a:solidFill>
                <a:latin typeface="PalatinoLinotype-Bold"/>
              </a:rPr>
              <a:t>Efficiency: </a:t>
            </a:r>
            <a:r>
              <a:rPr lang="en-US" sz="1800" b="0" i="0" u="none" strike="noStrike" baseline="0" dirty="0">
                <a:solidFill>
                  <a:srgbClr val="000000"/>
                </a:solidFill>
                <a:latin typeface="PalatinoLinotype-Roman"/>
              </a:rPr>
              <a:t>It relates to the usage of physical resources by the software during its </a:t>
            </a:r>
            <a:r>
              <a:rPr lang="en-IN" sz="1800" b="0" i="0" u="none" strike="noStrike" baseline="0" dirty="0">
                <a:solidFill>
                  <a:srgbClr val="000000"/>
                </a:solidFill>
                <a:latin typeface="PalatinoLinotype-Roman"/>
              </a:rPr>
              <a:t>execution</a:t>
            </a:r>
          </a:p>
          <a:p>
            <a:pPr marL="0" indent="0" algn="l">
              <a:buNone/>
            </a:pPr>
            <a:r>
              <a:rPr lang="en-US" sz="1800" b="1" i="0" u="none" strike="noStrike" baseline="0" dirty="0">
                <a:solidFill>
                  <a:srgbClr val="2F3193"/>
                </a:solidFill>
                <a:latin typeface="PalatinoLinotype-Bold"/>
              </a:rPr>
              <a:t>Maintainability: </a:t>
            </a:r>
            <a:r>
              <a:rPr lang="en-US" sz="1800" b="0" i="0" u="none" strike="noStrike" baseline="0" dirty="0">
                <a:solidFill>
                  <a:srgbClr val="000000"/>
                </a:solidFill>
                <a:latin typeface="PalatinoLinotype-Roman"/>
              </a:rPr>
              <a:t>It relates the effort needed to make changes to the software</a:t>
            </a:r>
          </a:p>
          <a:p>
            <a:pPr marL="0" indent="0" algn="l">
              <a:buNone/>
            </a:pPr>
            <a:r>
              <a:rPr lang="en-US" sz="1800" b="1" i="0" u="none" strike="noStrike" baseline="0" dirty="0">
                <a:solidFill>
                  <a:srgbClr val="2F3193"/>
                </a:solidFill>
                <a:latin typeface="PalatinoLinotype-Bold"/>
              </a:rPr>
              <a:t>Portability: </a:t>
            </a:r>
            <a:r>
              <a:rPr lang="en-US" sz="1800" b="0" i="0" u="none" strike="noStrike" baseline="0" dirty="0">
                <a:solidFill>
                  <a:srgbClr val="000000"/>
                </a:solidFill>
                <a:latin typeface="PalatinoLinotype-Roman"/>
              </a:rPr>
              <a:t>It relates to the effort needed to transfer the software to different </a:t>
            </a:r>
            <a:r>
              <a:rPr lang="en-IN" sz="1800" b="0" i="0" u="none" strike="noStrike" baseline="0" dirty="0">
                <a:solidFill>
                  <a:srgbClr val="000000"/>
                </a:solidFill>
                <a:latin typeface="PalatinoLinotype-Roman"/>
              </a:rPr>
              <a:t>environments</a:t>
            </a:r>
          </a:p>
          <a:p>
            <a:pPr algn="l"/>
            <a:r>
              <a:rPr lang="en-US" sz="1800" b="0" i="0" u="none" strike="noStrike" baseline="0" dirty="0">
                <a:solidFill>
                  <a:srgbClr val="000000"/>
                </a:solidFill>
                <a:latin typeface="PalatinoLinotype-Roman"/>
              </a:rPr>
              <a:t>Each sub-characteristic is related to exactly one quality characteristic. This is in contrast to the McCall’s quality attributes that are heavily interrelated. Another difference is that the quality characteristics strictly refer to a software product, whereas McCall’s attributes capture process quality issues as well.</a:t>
            </a:r>
            <a:endParaRPr lang="en-IN" dirty="0"/>
          </a:p>
        </p:txBody>
      </p:sp>
    </p:spTree>
    <p:extLst>
      <p:ext uri="{BB962C8B-B14F-4D97-AF65-F5344CB8AC3E}">
        <p14:creationId xmlns:p14="http://schemas.microsoft.com/office/powerpoint/2010/main" val="1765218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BA878-ED11-C76E-7A6F-98E365159F08}"/>
              </a:ext>
            </a:extLst>
          </p:cNvPr>
          <p:cNvSpPr>
            <a:spLocks noGrp="1"/>
          </p:cNvSpPr>
          <p:nvPr>
            <p:ph type="title"/>
          </p:nvPr>
        </p:nvSpPr>
        <p:spPr>
          <a:xfrm>
            <a:off x="677334" y="412956"/>
            <a:ext cx="8596668" cy="619432"/>
          </a:xfrm>
        </p:spPr>
        <p:txBody>
          <a:bodyPr>
            <a:normAutofit fontScale="90000"/>
          </a:bodyPr>
          <a:lstStyle/>
          <a:p>
            <a:r>
              <a:rPr lang="en-IN" b="1" dirty="0">
                <a:solidFill>
                  <a:srgbClr val="2F3193"/>
                </a:solidFill>
                <a:latin typeface="OfficinaSans-Bold"/>
              </a:rPr>
              <a:t>SOFTWARE QUALITY MANAGEMENT SYSTEM</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6D91141C-B696-D12E-0E83-A9DF6EE62CB9}"/>
              </a:ext>
            </a:extLst>
          </p:cNvPr>
          <p:cNvSpPr>
            <a:spLocks noGrp="1"/>
          </p:cNvSpPr>
          <p:nvPr>
            <p:ph idx="1"/>
          </p:nvPr>
        </p:nvSpPr>
        <p:spPr>
          <a:xfrm>
            <a:off x="677333" y="1238865"/>
            <a:ext cx="10344627" cy="5427406"/>
          </a:xfrm>
        </p:spPr>
        <p:txBody>
          <a:bodyPr>
            <a:normAutofit/>
          </a:bodyPr>
          <a:lstStyle/>
          <a:p>
            <a:pPr algn="just"/>
            <a:r>
              <a:rPr lang="en-US" sz="2000" b="0" i="0" u="none" strike="noStrike" baseline="0" dirty="0">
                <a:solidFill>
                  <a:srgbClr val="000000"/>
                </a:solidFill>
                <a:latin typeface="PalatinoLinotype-Roman"/>
              </a:rPr>
              <a:t>A quality management system (often referred to as </a:t>
            </a:r>
            <a:r>
              <a:rPr lang="en-US" sz="2000" b="0" i="1" u="none" strike="noStrike" baseline="0" dirty="0">
                <a:solidFill>
                  <a:srgbClr val="000000"/>
                </a:solidFill>
                <a:latin typeface="PalatinoLinotype-Italic"/>
              </a:rPr>
              <a:t>quality system</a:t>
            </a:r>
            <a:r>
              <a:rPr lang="en-US" sz="2000" b="0" i="0" u="none" strike="noStrike" baseline="0" dirty="0">
                <a:solidFill>
                  <a:srgbClr val="000000"/>
                </a:solidFill>
                <a:latin typeface="PalatinoLinotype-Roman"/>
              </a:rPr>
              <a:t>) is the principal methodology used by organizations to ensure that the products they develop have the desired quality. In the following subsections, we briefly discuss some of the important issues associated with a quality system:</a:t>
            </a:r>
          </a:p>
          <a:p>
            <a:pPr marL="0" indent="0" algn="just">
              <a:buNone/>
            </a:pPr>
            <a:r>
              <a:rPr lang="en-US" sz="2000" b="1" i="0" u="none" strike="noStrike" baseline="0" dirty="0">
                <a:solidFill>
                  <a:srgbClr val="0092C9"/>
                </a:solidFill>
                <a:latin typeface="OfficinaSerif-Bold"/>
              </a:rPr>
              <a:t>Managerial structure and individual responsibilities</a:t>
            </a:r>
          </a:p>
          <a:p>
            <a:pPr algn="just"/>
            <a:r>
              <a:rPr lang="en-US" sz="2000" b="0" i="0" u="none" strike="noStrike" baseline="0" dirty="0">
                <a:solidFill>
                  <a:srgbClr val="000000"/>
                </a:solidFill>
                <a:latin typeface="PalatinoLinotype-Roman"/>
              </a:rPr>
              <a:t>A quality system is the responsibility of the organization as a whole. However, every organization has a separate quality department to perform several quality system activities.</a:t>
            </a:r>
          </a:p>
          <a:p>
            <a:pPr algn="just"/>
            <a:r>
              <a:rPr lang="en-US" sz="2000" b="0" i="0" u="none" strike="noStrike" baseline="0" dirty="0">
                <a:latin typeface="PalatinoLinotype-Roman"/>
              </a:rPr>
              <a:t>The quality system of an organization should have the full support of the top management. Without support for the quality system at a high level in a company, few members of staff will take the quality system seriously.</a:t>
            </a:r>
            <a:endParaRPr lang="en-IN" sz="2000" dirty="0"/>
          </a:p>
        </p:txBody>
      </p:sp>
    </p:spTree>
    <p:extLst>
      <p:ext uri="{BB962C8B-B14F-4D97-AF65-F5344CB8AC3E}">
        <p14:creationId xmlns:p14="http://schemas.microsoft.com/office/powerpoint/2010/main" val="41290684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2BCE7-DC0D-B806-008A-243B99D94FD2}"/>
              </a:ext>
            </a:extLst>
          </p:cNvPr>
          <p:cNvSpPr>
            <a:spLocks noGrp="1"/>
          </p:cNvSpPr>
          <p:nvPr>
            <p:ph type="title"/>
          </p:nvPr>
        </p:nvSpPr>
        <p:spPr>
          <a:xfrm>
            <a:off x="677334" y="363794"/>
            <a:ext cx="8596668" cy="727587"/>
          </a:xfrm>
        </p:spPr>
        <p:txBody>
          <a:bodyPr>
            <a:normAutofit fontScale="90000"/>
          </a:bodyPr>
          <a:lstStyle/>
          <a:p>
            <a:r>
              <a:rPr lang="en-IN" b="1" dirty="0">
                <a:solidFill>
                  <a:srgbClr val="0092C9"/>
                </a:solidFill>
                <a:latin typeface="OfficinaSerif-Bold"/>
              </a:rPr>
              <a:t>Quality system activities</a:t>
            </a:r>
            <a:br>
              <a:rPr lang="en-IN" b="1" dirty="0">
                <a:solidFill>
                  <a:srgbClr val="0092C9"/>
                </a:solidFill>
                <a:latin typeface="OfficinaSerif-Bold"/>
              </a:rPr>
            </a:br>
            <a:endParaRPr lang="en-IN" dirty="0"/>
          </a:p>
        </p:txBody>
      </p:sp>
      <p:sp>
        <p:nvSpPr>
          <p:cNvPr id="3" name="Content Placeholder 2">
            <a:extLst>
              <a:ext uri="{FF2B5EF4-FFF2-40B4-BE49-F238E27FC236}">
                <a16:creationId xmlns:a16="http://schemas.microsoft.com/office/drawing/2014/main" id="{FA9F9AD4-6FEF-E1AC-FC25-D8D53303A628}"/>
              </a:ext>
            </a:extLst>
          </p:cNvPr>
          <p:cNvSpPr>
            <a:spLocks noGrp="1"/>
          </p:cNvSpPr>
          <p:nvPr>
            <p:ph idx="1"/>
          </p:nvPr>
        </p:nvSpPr>
        <p:spPr>
          <a:xfrm>
            <a:off x="795320" y="1091381"/>
            <a:ext cx="10472447" cy="5402825"/>
          </a:xfrm>
        </p:spPr>
        <p:txBody>
          <a:bodyPr>
            <a:normAutofit/>
          </a:bodyPr>
          <a:lstStyle/>
          <a:p>
            <a:pPr algn="l"/>
            <a:r>
              <a:rPr lang="en-US" sz="1800" b="0" i="0" u="none" strike="noStrike" baseline="0" dirty="0">
                <a:solidFill>
                  <a:srgbClr val="000000"/>
                </a:solidFill>
                <a:latin typeface="PalatinoLinotype-Roman"/>
              </a:rPr>
              <a:t>The quality system activities encompass the following:</a:t>
            </a:r>
          </a:p>
          <a:p>
            <a:pPr algn="l"/>
            <a:r>
              <a:rPr lang="en-US" sz="1800" b="0" i="0" u="none" strike="noStrike" baseline="0" dirty="0">
                <a:solidFill>
                  <a:srgbClr val="000000"/>
                </a:solidFill>
                <a:latin typeface="PalatinoLinotype-Roman"/>
              </a:rPr>
              <a:t>Auditing of projects to check if the processes are being followed.</a:t>
            </a:r>
          </a:p>
          <a:p>
            <a:pPr algn="l"/>
            <a:r>
              <a:rPr lang="en-US" sz="1800" b="0" i="0" u="none" strike="noStrike" baseline="0" dirty="0">
                <a:solidFill>
                  <a:srgbClr val="000000"/>
                </a:solidFill>
                <a:latin typeface="PalatinoLinotype-Roman"/>
              </a:rPr>
              <a:t>Collect process and product metrics and </a:t>
            </a:r>
            <a:r>
              <a:rPr lang="en-US" sz="1800" b="0" i="0" u="none" strike="noStrike" baseline="0" dirty="0" err="1">
                <a:solidFill>
                  <a:srgbClr val="000000"/>
                </a:solidFill>
                <a:latin typeface="PalatinoLinotype-Roman"/>
              </a:rPr>
              <a:t>analyse</a:t>
            </a:r>
            <a:r>
              <a:rPr lang="en-US" sz="1800" b="0" i="0" u="none" strike="noStrike" baseline="0" dirty="0">
                <a:solidFill>
                  <a:srgbClr val="000000"/>
                </a:solidFill>
                <a:latin typeface="PalatinoLinotype-Roman"/>
              </a:rPr>
              <a:t> them to check if quality goals are </a:t>
            </a:r>
            <a:r>
              <a:rPr lang="en-IN" sz="1800" b="0" i="0" u="none" strike="noStrike" baseline="0" dirty="0">
                <a:solidFill>
                  <a:srgbClr val="000000"/>
                </a:solidFill>
                <a:latin typeface="PalatinoLinotype-Roman"/>
              </a:rPr>
              <a:t>being met.</a:t>
            </a:r>
          </a:p>
          <a:p>
            <a:pPr algn="l"/>
            <a:r>
              <a:rPr lang="en-US" sz="1800" b="0" i="0" u="none" strike="noStrike" baseline="0" dirty="0">
                <a:solidFill>
                  <a:srgbClr val="000000"/>
                </a:solidFill>
                <a:latin typeface="PalatinoLinotype-Roman"/>
              </a:rPr>
              <a:t>Review of the quality system to make it more effective.</a:t>
            </a:r>
          </a:p>
          <a:p>
            <a:pPr algn="l"/>
            <a:r>
              <a:rPr lang="en-US" sz="1800" b="0" i="0" u="none" strike="noStrike" baseline="0" dirty="0">
                <a:solidFill>
                  <a:srgbClr val="000000"/>
                </a:solidFill>
                <a:latin typeface="PalatinoLinotype-Roman"/>
              </a:rPr>
              <a:t>Development of standards, procedures, and guidelines.</a:t>
            </a:r>
          </a:p>
          <a:p>
            <a:pPr algn="l"/>
            <a:r>
              <a:rPr lang="en-US" sz="1800" b="0" i="0" u="none" strike="noStrike" baseline="0" dirty="0">
                <a:solidFill>
                  <a:srgbClr val="000000"/>
                </a:solidFill>
                <a:latin typeface="PalatinoLinotype-Roman"/>
              </a:rPr>
              <a:t>Produce reports for the top management summarizing the effectiveness of the quality </a:t>
            </a:r>
            <a:r>
              <a:rPr lang="en-IN" sz="1800" b="0" i="0" u="none" strike="noStrike" baseline="0" dirty="0">
                <a:solidFill>
                  <a:srgbClr val="000000"/>
                </a:solidFill>
                <a:latin typeface="PalatinoLinotype-Roman"/>
              </a:rPr>
              <a:t>system in the organisation.</a:t>
            </a:r>
          </a:p>
          <a:p>
            <a:pPr algn="l"/>
            <a:r>
              <a:rPr lang="en-US" sz="1800" b="0" i="0" u="none" strike="noStrike" baseline="0" dirty="0">
                <a:solidFill>
                  <a:srgbClr val="000000"/>
                </a:solidFill>
                <a:latin typeface="PalatinoLinotype-Roman"/>
              </a:rPr>
              <a:t>A good quality system must be well documented. Without a properly documented quality system, the application of quality controls and procedures become </a:t>
            </a:r>
            <a:r>
              <a:rPr lang="en-US" sz="1800" b="0" i="1" u="none" strike="noStrike" baseline="0" dirty="0">
                <a:solidFill>
                  <a:srgbClr val="000000"/>
                </a:solidFill>
                <a:latin typeface="PalatinoLinotype-Italic"/>
              </a:rPr>
              <a:t>ad hoc</a:t>
            </a:r>
            <a:r>
              <a:rPr lang="en-US" sz="1800" b="0" i="0" u="none" strike="noStrike" baseline="0" dirty="0">
                <a:solidFill>
                  <a:srgbClr val="000000"/>
                </a:solidFill>
                <a:latin typeface="PalatinoLinotype-Roman"/>
              </a:rPr>
              <a:t>, resulting in large variations in the quality of the products delivered. Also, an undocumented quality system sends clear messages to the staff about the attitude of the organization towards quality assurance. International standards such as ISO 9000 provide guidance on how to </a:t>
            </a:r>
            <a:r>
              <a:rPr lang="en-IN" sz="1800" b="0" i="0" u="none" strike="noStrike" baseline="0" dirty="0">
                <a:solidFill>
                  <a:srgbClr val="000000"/>
                </a:solidFill>
                <a:latin typeface="PalatinoLinotype-Roman"/>
              </a:rPr>
              <a:t>organise a quality system.</a:t>
            </a:r>
            <a:endParaRPr lang="en-IN" dirty="0"/>
          </a:p>
        </p:txBody>
      </p:sp>
    </p:spTree>
    <p:extLst>
      <p:ext uri="{BB962C8B-B14F-4D97-AF65-F5344CB8AC3E}">
        <p14:creationId xmlns:p14="http://schemas.microsoft.com/office/powerpoint/2010/main" val="3781213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0DF635-B47C-6E86-D964-52506339533D}"/>
              </a:ext>
            </a:extLst>
          </p:cNvPr>
          <p:cNvSpPr>
            <a:spLocks noGrp="1"/>
          </p:cNvSpPr>
          <p:nvPr>
            <p:ph idx="1"/>
          </p:nvPr>
        </p:nvSpPr>
        <p:spPr>
          <a:xfrm>
            <a:off x="677333" y="363795"/>
            <a:ext cx="10187312" cy="5677568"/>
          </a:xfrm>
        </p:spPr>
        <p:txBody>
          <a:bodyPr>
            <a:normAutofit/>
          </a:bodyPr>
          <a:lstStyle/>
          <a:p>
            <a:pPr algn="just"/>
            <a:r>
              <a:rPr lang="en-US" sz="1800" b="0" i="0" u="none" strike="noStrike" baseline="0" dirty="0">
                <a:solidFill>
                  <a:schemeClr val="tx1"/>
                </a:solidFill>
                <a:latin typeface="PalatinoLinotype-Roman"/>
              </a:rPr>
              <a:t>Reliability also depends upon how the product is used, or on its </a:t>
            </a:r>
            <a:r>
              <a:rPr lang="en-US" sz="1800" b="0" i="1" u="none" strike="noStrike" baseline="0" dirty="0">
                <a:solidFill>
                  <a:schemeClr val="tx1"/>
                </a:solidFill>
                <a:latin typeface="PalatinoLinotype-Italic"/>
              </a:rPr>
              <a:t>execution profile</a:t>
            </a:r>
            <a:r>
              <a:rPr lang="en-US" sz="1800" b="0" i="0" u="none" strike="noStrike" baseline="0" dirty="0">
                <a:solidFill>
                  <a:schemeClr val="tx1"/>
                </a:solidFill>
                <a:latin typeface="PalatinoLinotype-Roman"/>
              </a:rPr>
              <a:t>. If the users execute only those features of a program that are “correctly” implemented, none of the errors will be exposed and the perceived reliability of the product will be high. On the other hand, if only those functions of the software which contain errors are invoked, then a large number of failures will be observed and the perceived reliability of the system will be very low. Different categories of users of a software product typically execute different functions of a software product. </a:t>
            </a:r>
          </a:p>
          <a:p>
            <a:pPr algn="just"/>
            <a:r>
              <a:rPr lang="en-US" sz="1800" b="0" i="0" u="none" strike="noStrike" baseline="0" dirty="0">
                <a:solidFill>
                  <a:schemeClr val="tx1"/>
                </a:solidFill>
                <a:latin typeface="PalatinoLinotype-Roman"/>
              </a:rPr>
              <a:t>For example, for a Library Automation Software the library members would use functionalities such as issue book, search book, etc., on the other hand the librarian would normally execute features such as create member, create book record, delete member record, etc. So defects which show up for the librarian, may not show up for the members.</a:t>
            </a:r>
          </a:p>
          <a:p>
            <a:pPr algn="just"/>
            <a:r>
              <a:rPr lang="en-US" sz="1800" b="0" i="0" u="none" strike="noStrike" baseline="0" dirty="0">
                <a:solidFill>
                  <a:schemeClr val="tx1"/>
                </a:solidFill>
                <a:latin typeface="PalatinoLinotype-Roman"/>
              </a:rPr>
              <a:t>Suppose the functions of a Library Automation Software which the library members use are error-free; and functions used by the Librarian have many bugs. Then, these two categories of users would have very different opinions about the reliability of the software. Therefore, the reliability figure of a software product is observer-dependent and it is very diﬃcult to absolutely quantify the reliability of the product.</a:t>
            </a:r>
            <a:endParaRPr lang="en-IN" dirty="0">
              <a:solidFill>
                <a:schemeClr val="tx1"/>
              </a:solidFill>
            </a:endParaRPr>
          </a:p>
        </p:txBody>
      </p:sp>
    </p:spTree>
    <p:extLst>
      <p:ext uri="{BB962C8B-B14F-4D97-AF65-F5344CB8AC3E}">
        <p14:creationId xmlns:p14="http://schemas.microsoft.com/office/powerpoint/2010/main" val="7254763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13011-B40D-80AD-43EE-0E75FEA1180A}"/>
              </a:ext>
            </a:extLst>
          </p:cNvPr>
          <p:cNvSpPr>
            <a:spLocks noGrp="1"/>
          </p:cNvSpPr>
          <p:nvPr>
            <p:ph type="title"/>
          </p:nvPr>
        </p:nvSpPr>
        <p:spPr>
          <a:xfrm>
            <a:off x="677333" y="373626"/>
            <a:ext cx="10118485" cy="747251"/>
          </a:xfrm>
        </p:spPr>
        <p:txBody>
          <a:bodyPr>
            <a:normAutofit fontScale="90000"/>
          </a:bodyPr>
          <a:lstStyle/>
          <a:p>
            <a:r>
              <a:rPr lang="en-IN" b="1" dirty="0">
                <a:solidFill>
                  <a:srgbClr val="81004B"/>
                </a:solidFill>
                <a:latin typeface="OfficinaSans-Bold"/>
              </a:rPr>
              <a:t>Evolution of Quality Systems</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1754613B-7DCE-2E9D-FA62-22535F698833}"/>
              </a:ext>
            </a:extLst>
          </p:cNvPr>
          <p:cNvSpPr>
            <a:spLocks noGrp="1"/>
          </p:cNvSpPr>
          <p:nvPr>
            <p:ph idx="1"/>
          </p:nvPr>
        </p:nvSpPr>
        <p:spPr>
          <a:xfrm>
            <a:off x="569725" y="963561"/>
            <a:ext cx="11052550" cy="5309419"/>
          </a:xfrm>
        </p:spPr>
        <p:txBody>
          <a:bodyPr>
            <a:noAutofit/>
          </a:bodyPr>
          <a:lstStyle/>
          <a:p>
            <a:pPr algn="just"/>
            <a:r>
              <a:rPr lang="en-US" sz="2000" b="0" i="0" u="none" strike="noStrike" baseline="0" dirty="0">
                <a:solidFill>
                  <a:srgbClr val="000000"/>
                </a:solidFill>
                <a:latin typeface="PalatinoLinotype-Roman"/>
              </a:rPr>
              <a:t>Quality systems have rapidly evolved over the last six decades. Prior to World War II, the usual method to produce quality products was to inspect the finished products and eliminate defective products. </a:t>
            </a:r>
          </a:p>
          <a:p>
            <a:pPr algn="just"/>
            <a:r>
              <a:rPr lang="en-US" sz="2000" b="0" i="0" u="none" strike="noStrike" baseline="0" dirty="0">
                <a:solidFill>
                  <a:srgbClr val="000000"/>
                </a:solidFill>
                <a:latin typeface="PalatinoLinotype-Roman"/>
              </a:rPr>
              <a:t>For example, a company manufacturing nuts and bolts would inspect its finished goods and would reject those nuts and bolts that are outside certain specified tolerance range. Since that time, quality systems of organizations have undergone four stages of evolution as shown in Figure 11.7. </a:t>
            </a:r>
          </a:p>
          <a:p>
            <a:pPr algn="just"/>
            <a:r>
              <a:rPr lang="en-US" sz="2000" b="0" i="0" u="none" strike="noStrike" baseline="0" dirty="0">
                <a:solidFill>
                  <a:srgbClr val="000000"/>
                </a:solidFill>
                <a:latin typeface="PalatinoLinotype-Roman"/>
              </a:rPr>
              <a:t>The initial product inspection method gave way to quality control </a:t>
            </a:r>
            <a:r>
              <a:rPr lang="en-IN" sz="2000" b="0" i="0" u="none" strike="noStrike" baseline="0" dirty="0">
                <a:solidFill>
                  <a:srgbClr val="000000"/>
                </a:solidFill>
                <a:latin typeface="PalatinoLinotype-Roman"/>
              </a:rPr>
              <a:t>(QC) principles.</a:t>
            </a:r>
            <a:r>
              <a:rPr lang="en-US" sz="2000" b="0" i="0" u="none" strike="noStrike" baseline="0" dirty="0">
                <a:latin typeface="PalatinoLinotype-Roman"/>
              </a:rPr>
              <a:t> Thus, quality control aims at correcting the causes of errors and not just rejecting the defective products. The next breakthrough in quality systems, was the development of the </a:t>
            </a:r>
            <a:r>
              <a:rPr lang="en-IN" sz="2000" b="0" i="0" u="none" strike="noStrike" baseline="0" dirty="0">
                <a:latin typeface="PalatinoLinotype-Roman"/>
              </a:rPr>
              <a:t>quality assurance (QA) principles.</a:t>
            </a:r>
          </a:p>
          <a:p>
            <a:pPr algn="just"/>
            <a:r>
              <a:rPr lang="en-US" sz="2000" b="0" i="0" u="none" strike="noStrike" baseline="0" dirty="0">
                <a:latin typeface="PalatinoLinotype-Roman"/>
              </a:rPr>
              <a:t>The modern quality assurance paradigm includes guidance for recognizing, defining, </a:t>
            </a:r>
            <a:r>
              <a:rPr lang="en-US" sz="2000" b="0" i="0" u="none" strike="noStrike" baseline="0" dirty="0" err="1">
                <a:latin typeface="PalatinoLinotype-Roman"/>
              </a:rPr>
              <a:t>analysing</a:t>
            </a:r>
            <a:r>
              <a:rPr lang="en-US" sz="2000" b="0" i="0" u="none" strike="noStrike" baseline="0" dirty="0">
                <a:latin typeface="PalatinoLinotype-Roman"/>
              </a:rPr>
              <a:t>, and </a:t>
            </a:r>
            <a:r>
              <a:rPr lang="en-IN" sz="2000" b="0" i="0" u="none" strike="noStrike" baseline="0" dirty="0">
                <a:latin typeface="PalatinoLinotype-Roman"/>
              </a:rPr>
              <a:t>improving the production process.</a:t>
            </a:r>
          </a:p>
          <a:p>
            <a:pPr algn="just"/>
            <a:r>
              <a:rPr lang="en-US" sz="2000" b="0" i="1" u="none" strike="noStrike" baseline="0" dirty="0">
                <a:latin typeface="PalatinoLinotype-Italic"/>
              </a:rPr>
              <a:t>Total quality management </a:t>
            </a:r>
            <a:r>
              <a:rPr lang="en-US" sz="2000" b="0" i="0" u="none" strike="noStrike" baseline="0" dirty="0">
                <a:latin typeface="PalatinoLinotype-Roman"/>
              </a:rPr>
              <a:t>(TQM) advocates that the process followed by an organization must continuously be improved through process measurements. TQM goes a step further than quality assurance and aims at </a:t>
            </a:r>
            <a:r>
              <a:rPr lang="en-US" sz="2000" b="0" i="1" u="none" strike="noStrike" baseline="0" dirty="0">
                <a:latin typeface="PalatinoLinotype-Italic"/>
              </a:rPr>
              <a:t>continuous </a:t>
            </a:r>
            <a:r>
              <a:rPr lang="en-IN" sz="2000" b="0" i="1" u="none" strike="noStrike" baseline="0" dirty="0">
                <a:latin typeface="PalatinoLinotype-Italic"/>
              </a:rPr>
              <a:t>process improvement. </a:t>
            </a:r>
            <a:r>
              <a:rPr lang="en-IN" sz="2000" b="0" i="0" u="none" strike="noStrike" baseline="0" dirty="0">
                <a:latin typeface="PalatinoLinotype-Roman"/>
              </a:rPr>
              <a:t>TQM goes beyond documenting </a:t>
            </a:r>
            <a:r>
              <a:rPr lang="en-US" sz="2000" b="0" i="0" u="none" strike="noStrike" baseline="0" dirty="0">
                <a:latin typeface="PalatinoLinotype-Roman"/>
              </a:rPr>
              <a:t>processes to optimizing them through redesign. </a:t>
            </a:r>
            <a:endParaRPr lang="en-IN" sz="2000" dirty="0"/>
          </a:p>
        </p:txBody>
      </p:sp>
    </p:spTree>
    <p:extLst>
      <p:ext uri="{BB962C8B-B14F-4D97-AF65-F5344CB8AC3E}">
        <p14:creationId xmlns:p14="http://schemas.microsoft.com/office/powerpoint/2010/main" val="29163048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86B1F6-0B0E-08BC-4F9C-66F7EF602CE4}"/>
              </a:ext>
            </a:extLst>
          </p:cNvPr>
          <p:cNvSpPr>
            <a:spLocks noGrp="1"/>
          </p:cNvSpPr>
          <p:nvPr>
            <p:ph idx="1"/>
          </p:nvPr>
        </p:nvSpPr>
        <p:spPr>
          <a:xfrm>
            <a:off x="559347" y="363794"/>
            <a:ext cx="10895234" cy="5589078"/>
          </a:xfrm>
        </p:spPr>
        <p:txBody>
          <a:bodyPr/>
          <a:lstStyle/>
          <a:p>
            <a:pPr algn="l"/>
            <a:r>
              <a:rPr lang="en-IN" sz="1800" b="0" i="0" u="none" strike="noStrike" baseline="0" dirty="0">
                <a:latin typeface="PalatinoLinotype-Roman"/>
              </a:rPr>
              <a:t>A term </a:t>
            </a:r>
            <a:r>
              <a:rPr lang="en-US" sz="1800" b="0" i="0" u="none" strike="noStrike" baseline="0" dirty="0">
                <a:latin typeface="PalatinoLinotype-Roman"/>
              </a:rPr>
              <a:t>related to TQM is </a:t>
            </a:r>
            <a:r>
              <a:rPr lang="en-US" sz="1800" b="0" i="1" u="none" strike="noStrike" baseline="0" dirty="0">
                <a:latin typeface="PalatinoLinotype-Italic"/>
              </a:rPr>
              <a:t>business process re-engineering </a:t>
            </a:r>
            <a:r>
              <a:rPr lang="en-US" sz="1800" b="0" i="0" u="none" strike="noStrike" baseline="0" dirty="0">
                <a:latin typeface="PalatinoLinotype-Roman"/>
              </a:rPr>
              <a:t>(BPR), which is aims at re-engineering the way business is carried out in an organization, whereas our focus in this text is reengineering of the software development process. From the above discussion, we can say that over the last six decades or so, the quality paradigm has shifted from product assurance to process assurance</a:t>
            </a:r>
            <a:endParaRPr lang="en-IN" dirty="0"/>
          </a:p>
        </p:txBody>
      </p:sp>
      <p:pic>
        <p:nvPicPr>
          <p:cNvPr id="5" name="Picture 4">
            <a:extLst>
              <a:ext uri="{FF2B5EF4-FFF2-40B4-BE49-F238E27FC236}">
                <a16:creationId xmlns:a16="http://schemas.microsoft.com/office/drawing/2014/main" id="{6721D5D5-A7BE-95AC-D3A0-8EC43491779B}"/>
              </a:ext>
            </a:extLst>
          </p:cNvPr>
          <p:cNvPicPr>
            <a:picLocks noChangeAspect="1"/>
          </p:cNvPicPr>
          <p:nvPr/>
        </p:nvPicPr>
        <p:blipFill>
          <a:blip r:embed="rId2"/>
          <a:stretch>
            <a:fillRect/>
          </a:stretch>
        </p:blipFill>
        <p:spPr>
          <a:xfrm>
            <a:off x="1720645" y="2106815"/>
            <a:ext cx="8337755" cy="3713882"/>
          </a:xfrm>
          <a:prstGeom prst="rect">
            <a:avLst/>
          </a:prstGeom>
        </p:spPr>
      </p:pic>
    </p:spTree>
    <p:extLst>
      <p:ext uri="{BB962C8B-B14F-4D97-AF65-F5344CB8AC3E}">
        <p14:creationId xmlns:p14="http://schemas.microsoft.com/office/powerpoint/2010/main" val="25052643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96F2D-FC30-365A-7BDD-0CE1E452CF0E}"/>
              </a:ext>
            </a:extLst>
          </p:cNvPr>
          <p:cNvSpPr>
            <a:spLocks noGrp="1"/>
          </p:cNvSpPr>
          <p:nvPr>
            <p:ph type="title"/>
          </p:nvPr>
        </p:nvSpPr>
        <p:spPr>
          <a:xfrm>
            <a:off x="677334" y="314633"/>
            <a:ext cx="8596668" cy="540774"/>
          </a:xfrm>
        </p:spPr>
        <p:txBody>
          <a:bodyPr>
            <a:normAutofit fontScale="90000"/>
          </a:bodyPr>
          <a:lstStyle/>
          <a:p>
            <a:r>
              <a:rPr lang="en-IN" b="1" dirty="0">
                <a:solidFill>
                  <a:srgbClr val="81004B"/>
                </a:solidFill>
                <a:latin typeface="OfficinaSans-Bold"/>
              </a:rPr>
              <a:t>Product Metrics </a:t>
            </a:r>
            <a:r>
              <a:rPr lang="en-IN" b="1" i="1" dirty="0">
                <a:solidFill>
                  <a:srgbClr val="81004B"/>
                </a:solidFill>
                <a:latin typeface="OfficinaSans-BoldItalic"/>
              </a:rPr>
              <a:t>versus </a:t>
            </a:r>
            <a:r>
              <a:rPr lang="en-IN" b="1" dirty="0">
                <a:solidFill>
                  <a:srgbClr val="81004B"/>
                </a:solidFill>
                <a:latin typeface="OfficinaSans-Bold"/>
              </a:rPr>
              <a:t>Process Metrics</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A02B0FC7-CA7B-A7E3-BA72-41311A8A92E8}"/>
              </a:ext>
            </a:extLst>
          </p:cNvPr>
          <p:cNvSpPr>
            <a:spLocks noGrp="1"/>
          </p:cNvSpPr>
          <p:nvPr>
            <p:ph idx="1"/>
          </p:nvPr>
        </p:nvSpPr>
        <p:spPr>
          <a:xfrm>
            <a:off x="677334" y="1140542"/>
            <a:ext cx="10688756" cy="5402825"/>
          </a:xfrm>
        </p:spPr>
        <p:txBody>
          <a:bodyPr>
            <a:normAutofit lnSpcReduction="10000"/>
          </a:bodyPr>
          <a:lstStyle/>
          <a:p>
            <a:pPr algn="just"/>
            <a:r>
              <a:rPr lang="en-US" sz="1800" b="0" i="0" u="none" strike="noStrike" baseline="0" dirty="0">
                <a:solidFill>
                  <a:srgbClr val="000000"/>
                </a:solidFill>
                <a:latin typeface="PalatinoLinotype-Roman"/>
              </a:rPr>
              <a:t>All modern quality systems lay emphasis on collection of certain product and process metrics during product development. The users assess the quality of a software product based on its external attributes, whereas during development, the developers assess the product’s quality based on various internal attributes. We can also say that during development, the developers can ensure the quality of a software product based on measurement of the relevant internal attributes. </a:t>
            </a:r>
          </a:p>
          <a:p>
            <a:pPr algn="just"/>
            <a:r>
              <a:rPr lang="en-US" sz="1800" b="0" i="0" u="none" strike="noStrike" baseline="0" dirty="0">
                <a:solidFill>
                  <a:srgbClr val="000000"/>
                </a:solidFill>
                <a:latin typeface="PalatinoLinotype-Roman"/>
              </a:rPr>
              <a:t>The internal attributes may measure either some aspects of the product or of the development process (called </a:t>
            </a:r>
            <a:r>
              <a:rPr lang="en-US" sz="1800" b="0" i="1" u="none" strike="noStrike" baseline="0" dirty="0">
                <a:solidFill>
                  <a:srgbClr val="000000"/>
                </a:solidFill>
                <a:latin typeface="PalatinoLinotype-Italic"/>
              </a:rPr>
              <a:t>process metrics</a:t>
            </a:r>
            <a:r>
              <a:rPr lang="en-US" sz="1800" b="0" i="0" u="none" strike="noStrike" baseline="0" dirty="0">
                <a:solidFill>
                  <a:srgbClr val="000000"/>
                </a:solidFill>
                <a:latin typeface="PalatinoLinotype-Roman"/>
              </a:rPr>
              <a:t>). Let us first understand the basic differences between product and </a:t>
            </a:r>
            <a:r>
              <a:rPr lang="en-IN" sz="1800" b="0" i="0" u="none" strike="noStrike" baseline="0" dirty="0">
                <a:solidFill>
                  <a:srgbClr val="000000"/>
                </a:solidFill>
                <a:latin typeface="PalatinoLinotype-Roman"/>
              </a:rPr>
              <a:t>process metrics. </a:t>
            </a:r>
            <a:r>
              <a:rPr lang="en-US" sz="1800" b="1" i="0" u="none" strike="noStrike" baseline="0" dirty="0">
                <a:solidFill>
                  <a:srgbClr val="FFFFFF"/>
                </a:solidFill>
                <a:latin typeface="GillSans-Bold"/>
              </a:rPr>
              <a:t> </a:t>
            </a:r>
            <a:r>
              <a:rPr lang="en-US" sz="1800" b="0" i="0" u="none" strike="noStrike" baseline="0" dirty="0">
                <a:solidFill>
                  <a:srgbClr val="000000"/>
                </a:solidFill>
                <a:latin typeface="PalatinoLinotype-Roman"/>
              </a:rPr>
              <a:t>Product metrics help to measure the characteristics of a product being developed.</a:t>
            </a:r>
          </a:p>
          <a:p>
            <a:pPr algn="l"/>
            <a:r>
              <a:rPr lang="en-US" sz="1800" b="0" i="0" u="none" strike="noStrike" baseline="0" dirty="0">
                <a:solidFill>
                  <a:srgbClr val="000000"/>
                </a:solidFill>
                <a:latin typeface="PalatinoLinotype-Roman"/>
              </a:rPr>
              <a:t>A few examples of product metrics and the specific product characteristics that they measure are as follows:</a:t>
            </a:r>
          </a:p>
          <a:p>
            <a:pPr algn="l"/>
            <a:r>
              <a:rPr lang="en-US" sz="1800" b="0" i="0" u="none" strike="noStrike" baseline="0" dirty="0">
                <a:solidFill>
                  <a:srgbClr val="000000"/>
                </a:solidFill>
                <a:latin typeface="PalatinoLinotype-Roman"/>
              </a:rPr>
              <a:t>LOC and function point metrics are used to measure size</a:t>
            </a:r>
          </a:p>
          <a:p>
            <a:pPr algn="l"/>
            <a:r>
              <a:rPr lang="en-US" sz="1800" b="0" i="0" u="none" strike="noStrike" baseline="0" dirty="0">
                <a:solidFill>
                  <a:srgbClr val="000000"/>
                </a:solidFill>
                <a:latin typeface="PalatinoLinotype-Roman"/>
              </a:rPr>
              <a:t>Person month (PM) metric is used to measure the effort required to develop the</a:t>
            </a:r>
            <a:r>
              <a:rPr lang="en-IN" sz="1800" b="0" i="0" u="none" strike="noStrike" baseline="0" dirty="0">
                <a:solidFill>
                  <a:srgbClr val="000000"/>
                </a:solidFill>
                <a:latin typeface="PalatinoLinotype-Roman"/>
              </a:rPr>
              <a:t>software</a:t>
            </a:r>
          </a:p>
          <a:p>
            <a:pPr algn="l"/>
            <a:r>
              <a:rPr lang="en-US" sz="1800" b="0" i="0" u="none" strike="noStrike" baseline="0" dirty="0">
                <a:solidFill>
                  <a:srgbClr val="000000"/>
                </a:solidFill>
                <a:latin typeface="PalatinoLinotype-Roman"/>
              </a:rPr>
              <a:t>Time required to develop the product is measured in months</a:t>
            </a:r>
          </a:p>
          <a:p>
            <a:pPr algn="l"/>
            <a:r>
              <a:rPr lang="en-US" sz="1800" b="0" i="0" u="none" strike="noStrike" baseline="0" dirty="0">
                <a:solidFill>
                  <a:srgbClr val="000000"/>
                </a:solidFill>
                <a:latin typeface="PalatinoLinotype-Roman"/>
              </a:rPr>
              <a:t>Process metrics help to measure how a development process is performing. </a:t>
            </a:r>
          </a:p>
          <a:p>
            <a:pPr algn="l"/>
            <a:r>
              <a:rPr lang="en-US" sz="1800" b="0" i="0" u="none" strike="noStrike" baseline="0" dirty="0">
                <a:solidFill>
                  <a:srgbClr val="000000"/>
                </a:solidFill>
                <a:latin typeface="PalatinoLinotype-Roman"/>
              </a:rPr>
              <a:t>Examples of process metrics are review effectiveness, average number of defects found per  hour of inspection, average defect correction time, productivity, average number of </a:t>
            </a:r>
            <a:r>
              <a:rPr lang="en-US" sz="1800" b="0" i="0" u="none" strike="noStrike" baseline="0" dirty="0">
                <a:latin typeface="PalatinoLinotype-Roman"/>
              </a:rPr>
              <a:t>failures detected during testing per LOC, and the number of latent defects per line of code in the developed product.</a:t>
            </a:r>
            <a:endParaRPr lang="en-IN" dirty="0"/>
          </a:p>
        </p:txBody>
      </p:sp>
    </p:spTree>
    <p:extLst>
      <p:ext uri="{BB962C8B-B14F-4D97-AF65-F5344CB8AC3E}">
        <p14:creationId xmlns:p14="http://schemas.microsoft.com/office/powerpoint/2010/main" val="41333336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109D-CCC3-1AA9-F06E-104E0C5A7A90}"/>
              </a:ext>
            </a:extLst>
          </p:cNvPr>
          <p:cNvSpPr>
            <a:spLocks noGrp="1"/>
          </p:cNvSpPr>
          <p:nvPr>
            <p:ph type="title"/>
          </p:nvPr>
        </p:nvSpPr>
        <p:spPr>
          <a:xfrm>
            <a:off x="677334" y="226142"/>
            <a:ext cx="8596668" cy="590496"/>
          </a:xfrm>
        </p:spPr>
        <p:txBody>
          <a:bodyPr>
            <a:normAutofit fontScale="90000"/>
          </a:bodyPr>
          <a:lstStyle/>
          <a:p>
            <a:r>
              <a:rPr lang="en-IN" b="1" i="0" u="none" strike="noStrike" baseline="0" dirty="0">
                <a:solidFill>
                  <a:srgbClr val="2F3193"/>
                </a:solidFill>
                <a:latin typeface="OfficinaSans-Bold"/>
              </a:rPr>
              <a:t>ISO 9000</a:t>
            </a:r>
            <a:br>
              <a:rPr lang="en-IN" sz="1800" b="1" i="0" u="none" strike="noStrike" baseline="0"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94843060-034C-F8F9-0B50-198313453ECA}"/>
              </a:ext>
            </a:extLst>
          </p:cNvPr>
          <p:cNvSpPr>
            <a:spLocks noGrp="1"/>
          </p:cNvSpPr>
          <p:nvPr>
            <p:ph idx="1"/>
          </p:nvPr>
        </p:nvSpPr>
        <p:spPr>
          <a:xfrm>
            <a:off x="677334" y="860602"/>
            <a:ext cx="10914898" cy="5392713"/>
          </a:xfrm>
        </p:spPr>
        <p:txBody>
          <a:bodyPr>
            <a:normAutofit/>
          </a:bodyPr>
          <a:lstStyle/>
          <a:p>
            <a:r>
              <a:rPr lang="en-US" dirty="0">
                <a:solidFill>
                  <a:srgbClr val="000000"/>
                </a:solidFill>
                <a:latin typeface="PalatinoLinotype-Roman"/>
              </a:rPr>
              <a:t>International standards organization (ISO) is a consortium of 63 countries established to formulate and foster standardization. ISO published its 9000 series of standards in 1987.</a:t>
            </a:r>
          </a:p>
          <a:p>
            <a:pPr algn="l"/>
            <a:r>
              <a:rPr lang="en-US" sz="1800" b="1" i="0" u="none" strike="noStrike" baseline="0" dirty="0">
                <a:solidFill>
                  <a:srgbClr val="81004B"/>
                </a:solidFill>
                <a:latin typeface="OfficinaSans-Bold"/>
              </a:rPr>
              <a:t>What is ISO 9000 Certiﬁcation?</a:t>
            </a:r>
          </a:p>
          <a:p>
            <a:pPr algn="l"/>
            <a:r>
              <a:rPr lang="en-US" sz="1800" b="0" i="0" u="none" strike="noStrike" baseline="0" dirty="0">
                <a:solidFill>
                  <a:srgbClr val="000000"/>
                </a:solidFill>
                <a:latin typeface="PalatinoLinotype-Roman"/>
              </a:rPr>
              <a:t>ISO 9000 certification serves as a reference for contract between independent parties. In particular, a company awarding a development contract can form his opinion about the possible vendor performance based on whether the vendor has obtained ISO 9000 certification or not. In this context, the ISO 9000 standard specifies the guidelines for maintaining a quality system. We have already seen that the quality system of an organization applies to all its activities related to its products or services.</a:t>
            </a:r>
          </a:p>
          <a:p>
            <a:pPr algn="l"/>
            <a:r>
              <a:rPr lang="en-US" sz="1800" b="0" i="0" u="none" strike="noStrike" baseline="0" dirty="0">
                <a:solidFill>
                  <a:srgbClr val="000000"/>
                </a:solidFill>
                <a:latin typeface="PalatinoLinotype-Roman"/>
              </a:rPr>
              <a:t> The ISO standard addresses both operational aspects (that is, the process) and organizational aspects such as responsibilities, reporting, etc. In a nutshell, ISO 9000 makes a set of recommendations for repeatable and high-quality product development. It is important to realize that ISO 9000 standard is a set of guidelines for the production process and is not directly concerned about the product itself. </a:t>
            </a:r>
          </a:p>
          <a:p>
            <a:pPr algn="l"/>
            <a:r>
              <a:rPr lang="en-US" sz="1800" b="0" i="0" u="none" strike="noStrike" baseline="0" dirty="0">
                <a:solidFill>
                  <a:srgbClr val="000000"/>
                </a:solidFill>
                <a:latin typeface="PalatinoLinotype-Roman"/>
              </a:rPr>
              <a:t>ISO 9000 is a series of three standards—ISO 9001, ISO 9002, and ISO 9003.</a:t>
            </a:r>
          </a:p>
          <a:p>
            <a:pPr algn="l"/>
            <a:r>
              <a:rPr lang="en-US" sz="1800" b="0" i="0" u="none" strike="noStrike" baseline="0" dirty="0">
                <a:solidFill>
                  <a:srgbClr val="000000"/>
                </a:solidFill>
                <a:latin typeface="PalatinoLinotype-Roman"/>
              </a:rPr>
              <a:t>The types of software companies to which the different ISO standards apply are as </a:t>
            </a:r>
            <a:r>
              <a:rPr lang="en-IN" sz="1800" b="0" i="0" u="none" strike="noStrike" baseline="0" dirty="0">
                <a:solidFill>
                  <a:srgbClr val="000000"/>
                </a:solidFill>
                <a:latin typeface="PalatinoLinotype-Roman"/>
              </a:rPr>
              <a:t>follows:</a:t>
            </a:r>
            <a:endParaRPr lang="en-IN" dirty="0"/>
          </a:p>
        </p:txBody>
      </p:sp>
    </p:spTree>
    <p:extLst>
      <p:ext uri="{BB962C8B-B14F-4D97-AF65-F5344CB8AC3E}">
        <p14:creationId xmlns:p14="http://schemas.microsoft.com/office/powerpoint/2010/main" val="2146724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66387B-78FC-1D9B-5DE1-6F156E3A5F31}"/>
              </a:ext>
            </a:extLst>
          </p:cNvPr>
          <p:cNvSpPr>
            <a:spLocks noGrp="1"/>
          </p:cNvSpPr>
          <p:nvPr>
            <p:ph idx="1"/>
          </p:nvPr>
        </p:nvSpPr>
        <p:spPr>
          <a:xfrm>
            <a:off x="677333" y="639097"/>
            <a:ext cx="10020163" cy="5402265"/>
          </a:xfrm>
        </p:spPr>
        <p:txBody>
          <a:bodyPr>
            <a:normAutofit/>
          </a:bodyPr>
          <a:lstStyle/>
          <a:p>
            <a:pPr algn="l"/>
            <a:r>
              <a:rPr lang="en-US" sz="1800" b="1" i="0" u="none" strike="noStrike" baseline="0" dirty="0">
                <a:solidFill>
                  <a:srgbClr val="2F3193"/>
                </a:solidFill>
                <a:latin typeface="PalatinoLinotype-Bold"/>
              </a:rPr>
              <a:t>ISO 9001: </a:t>
            </a:r>
            <a:r>
              <a:rPr lang="en-US" sz="1800" b="0" i="0" u="none" strike="noStrike" baseline="0" dirty="0">
                <a:solidFill>
                  <a:srgbClr val="000000"/>
                </a:solidFill>
                <a:latin typeface="PalatinoLinotype-Roman"/>
              </a:rPr>
              <a:t>This standard applies to the organizations engaged in design, development, production, and servicing of goods. This is the standard that is applicable to most software </a:t>
            </a:r>
            <a:r>
              <a:rPr lang="en-IN" sz="1800" b="0" i="0" u="none" strike="noStrike" baseline="0" dirty="0">
                <a:solidFill>
                  <a:srgbClr val="000000"/>
                </a:solidFill>
                <a:latin typeface="PalatinoLinotype-Roman"/>
              </a:rPr>
              <a:t>development organisations.</a:t>
            </a:r>
          </a:p>
          <a:p>
            <a:pPr algn="l"/>
            <a:r>
              <a:rPr lang="en-US" sz="1800" b="1" i="0" u="none" strike="noStrike" baseline="0" dirty="0">
                <a:solidFill>
                  <a:srgbClr val="2F3193"/>
                </a:solidFill>
                <a:latin typeface="PalatinoLinotype-Bold"/>
              </a:rPr>
              <a:t>ISO 9002: </a:t>
            </a:r>
            <a:r>
              <a:rPr lang="en-US" sz="1800" b="0" i="0" u="none" strike="noStrike" baseline="0" dirty="0">
                <a:solidFill>
                  <a:srgbClr val="000000"/>
                </a:solidFill>
                <a:latin typeface="PalatinoLinotype-Roman"/>
              </a:rPr>
              <a:t>This standard applies to those organizations which do not design products but are only involved in production. Examples of this category of industries include steel and car manufacturing industries who buy the product and plant designs from external sources and are involved in only manufacturing those products. Therefore, ISO 9002 is not applicable to software development organizations.</a:t>
            </a:r>
          </a:p>
          <a:p>
            <a:pPr algn="l"/>
            <a:r>
              <a:rPr lang="en-US" sz="1800" b="1" i="0" u="none" strike="noStrike" baseline="0" dirty="0">
                <a:solidFill>
                  <a:srgbClr val="2F3193"/>
                </a:solidFill>
                <a:latin typeface="PalatinoLinotype-Bold"/>
              </a:rPr>
              <a:t>ISO 9003: </a:t>
            </a:r>
            <a:r>
              <a:rPr lang="en-US" sz="1800" b="0" i="0" u="none" strike="noStrike" baseline="0" dirty="0">
                <a:solidFill>
                  <a:srgbClr val="000000"/>
                </a:solidFill>
                <a:latin typeface="PalatinoLinotype-Roman"/>
              </a:rPr>
              <a:t>This standard applies to organizations involved only in installation and testing </a:t>
            </a:r>
            <a:r>
              <a:rPr lang="en-IN" sz="1800" b="0" i="0" u="none" strike="noStrike" baseline="0" dirty="0">
                <a:solidFill>
                  <a:srgbClr val="000000"/>
                </a:solidFill>
                <a:latin typeface="PalatinoLinotype-Roman"/>
              </a:rPr>
              <a:t>of products.</a:t>
            </a:r>
            <a:endParaRPr lang="en-IN" dirty="0"/>
          </a:p>
        </p:txBody>
      </p:sp>
    </p:spTree>
    <p:extLst>
      <p:ext uri="{BB962C8B-B14F-4D97-AF65-F5344CB8AC3E}">
        <p14:creationId xmlns:p14="http://schemas.microsoft.com/office/powerpoint/2010/main" val="2627562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01FEB-1519-826B-2CB7-F8F955312CE5}"/>
              </a:ext>
            </a:extLst>
          </p:cNvPr>
          <p:cNvSpPr>
            <a:spLocks noGrp="1"/>
          </p:cNvSpPr>
          <p:nvPr>
            <p:ph type="title"/>
          </p:nvPr>
        </p:nvSpPr>
        <p:spPr>
          <a:xfrm>
            <a:off x="677333" y="314632"/>
            <a:ext cx="9735027" cy="560439"/>
          </a:xfrm>
        </p:spPr>
        <p:txBody>
          <a:bodyPr>
            <a:normAutofit fontScale="90000"/>
          </a:bodyPr>
          <a:lstStyle/>
          <a:p>
            <a:r>
              <a:rPr lang="en-US" b="1" dirty="0">
                <a:solidFill>
                  <a:srgbClr val="81004B"/>
                </a:solidFill>
                <a:latin typeface="OfficinaSans-Bold"/>
              </a:rPr>
              <a:t>ISO 9000 for Software Industry</a:t>
            </a:r>
            <a:br>
              <a:rPr lang="en-US"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C81A6240-214C-F92F-F7FC-F35C18587751}"/>
              </a:ext>
            </a:extLst>
          </p:cNvPr>
          <p:cNvSpPr>
            <a:spLocks noGrp="1"/>
          </p:cNvSpPr>
          <p:nvPr>
            <p:ph idx="1"/>
          </p:nvPr>
        </p:nvSpPr>
        <p:spPr>
          <a:xfrm>
            <a:off x="677333" y="983226"/>
            <a:ext cx="10669093" cy="5466735"/>
          </a:xfrm>
        </p:spPr>
        <p:txBody>
          <a:bodyPr>
            <a:normAutofit lnSpcReduction="10000"/>
          </a:bodyPr>
          <a:lstStyle/>
          <a:p>
            <a:pPr algn="just"/>
            <a:r>
              <a:rPr lang="en-US" sz="1800" b="0" i="0" u="none" strike="noStrike" baseline="0" dirty="0">
                <a:solidFill>
                  <a:schemeClr val="tx1"/>
                </a:solidFill>
                <a:latin typeface="PalatinoLinotype-Roman"/>
              </a:rPr>
              <a:t>ISO 9000 is a generic standard that is applicable to a large gamut of industries, starting from a steel manufacturing industry to a service rendering company. Therefore, many of the clauses of the ISO 9000 documents are written using generic terminologies and it is very diﬃcult to interpret them in the context of software development organizations. </a:t>
            </a:r>
          </a:p>
          <a:p>
            <a:pPr algn="just"/>
            <a:r>
              <a:rPr lang="en-US" sz="1800" b="0" i="0" u="none" strike="noStrike" baseline="0" dirty="0">
                <a:solidFill>
                  <a:schemeClr val="tx1"/>
                </a:solidFill>
                <a:latin typeface="PalatinoLinotype-Roman"/>
              </a:rPr>
              <a:t>An</a:t>
            </a:r>
            <a:r>
              <a:rPr lang="en-US" dirty="0">
                <a:solidFill>
                  <a:schemeClr val="tx1"/>
                </a:solidFill>
                <a:latin typeface="PalatinoLinotype-Roman"/>
              </a:rPr>
              <a:t> </a:t>
            </a:r>
            <a:r>
              <a:rPr lang="en-US" sz="1800" b="0" i="0" u="none" strike="noStrike" baseline="0" dirty="0">
                <a:solidFill>
                  <a:schemeClr val="tx1"/>
                </a:solidFill>
                <a:latin typeface="PalatinoLinotype-Roman"/>
              </a:rPr>
              <a:t>important reason behind such a situation is the fact that software development is in many respects radically different from the development of other types of product manufacturing activities. Two major differences between software development and development of other kinds of products are as follows:</a:t>
            </a:r>
          </a:p>
          <a:p>
            <a:pPr algn="just"/>
            <a:r>
              <a:rPr lang="en-US" sz="1800" b="0" i="0" u="none" strike="noStrike" baseline="0" dirty="0">
                <a:solidFill>
                  <a:schemeClr val="tx1"/>
                </a:solidFill>
                <a:latin typeface="PalatinoLinotype-Roman"/>
              </a:rPr>
              <a:t>Software is intangible and therefore diﬃcult to control. It means that software would not be visible to the user until the development is complete and the software is up and running. It is diﬃcult to control and manage anything that you cannot see and feel. In contrast, in any other type of product manufacturing such as car manufacturing, you can see a product being developed through various stages such as fitting engine, fitting doors, etc. Therefore, it becomes easy to accurately determine how much work has been completed and to estimate how much more time will it </a:t>
            </a:r>
            <a:r>
              <a:rPr lang="en-IN" sz="1800" b="0" i="0" u="none" strike="noStrike" baseline="0" dirty="0">
                <a:solidFill>
                  <a:schemeClr val="tx1"/>
                </a:solidFill>
                <a:latin typeface="PalatinoLinotype-Roman"/>
              </a:rPr>
              <a:t>take.</a:t>
            </a:r>
          </a:p>
          <a:p>
            <a:pPr algn="just"/>
            <a:r>
              <a:rPr lang="en-US" sz="1800" b="0" i="0" u="none" strike="noStrike" baseline="0" dirty="0">
                <a:solidFill>
                  <a:schemeClr val="tx1"/>
                </a:solidFill>
                <a:latin typeface="PalatinoLinotype-Roman"/>
              </a:rPr>
              <a:t>During software development, the only raw material consumed is data. In contrast, large quantities of raw materials are consumed during the development of any other product. As an example, consider a steel making company. The company would consume large amounts of raw material such as iron-ore, coal, lime, manganese, etc. Not surprisingly then, many clauses of ISO 9000 standards are concerned with raw material control. These clauses are obviously not relevant for software development </a:t>
            </a:r>
            <a:r>
              <a:rPr lang="en-IN" sz="1800" b="0" i="0" u="none" strike="noStrike" baseline="0" dirty="0">
                <a:solidFill>
                  <a:schemeClr val="tx1"/>
                </a:solidFill>
                <a:latin typeface="PalatinoLinotype-Roman"/>
              </a:rPr>
              <a:t>organisations.</a:t>
            </a:r>
            <a:endParaRPr lang="en-IN" dirty="0">
              <a:solidFill>
                <a:schemeClr val="tx1"/>
              </a:solidFill>
            </a:endParaRPr>
          </a:p>
        </p:txBody>
      </p:sp>
    </p:spTree>
    <p:extLst>
      <p:ext uri="{BB962C8B-B14F-4D97-AF65-F5344CB8AC3E}">
        <p14:creationId xmlns:p14="http://schemas.microsoft.com/office/powerpoint/2010/main" val="1317913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D395B-C758-342C-208D-CE295FCD028A}"/>
              </a:ext>
            </a:extLst>
          </p:cNvPr>
          <p:cNvSpPr>
            <a:spLocks noGrp="1"/>
          </p:cNvSpPr>
          <p:nvPr>
            <p:ph type="title"/>
          </p:nvPr>
        </p:nvSpPr>
        <p:spPr>
          <a:xfrm>
            <a:off x="677334" y="304800"/>
            <a:ext cx="8596668" cy="511838"/>
          </a:xfrm>
        </p:spPr>
        <p:txBody>
          <a:bodyPr/>
          <a:lstStyle/>
          <a:p>
            <a:r>
              <a:rPr lang="en-IN" sz="1800" b="1" i="0" u="none" strike="noStrike" baseline="0" dirty="0">
                <a:solidFill>
                  <a:srgbClr val="2F3193"/>
                </a:solidFill>
                <a:latin typeface="OfficinaSans-Bold"/>
              </a:rPr>
              <a:t>SEI CAPABILITY MATURITY MODEL</a:t>
            </a:r>
            <a:endParaRPr lang="en-IN" dirty="0"/>
          </a:p>
        </p:txBody>
      </p:sp>
      <p:sp>
        <p:nvSpPr>
          <p:cNvPr id="3" name="Content Placeholder 2">
            <a:extLst>
              <a:ext uri="{FF2B5EF4-FFF2-40B4-BE49-F238E27FC236}">
                <a16:creationId xmlns:a16="http://schemas.microsoft.com/office/drawing/2014/main" id="{A485D88E-73D6-7639-3467-F3803B2F80CD}"/>
              </a:ext>
            </a:extLst>
          </p:cNvPr>
          <p:cNvSpPr>
            <a:spLocks noGrp="1"/>
          </p:cNvSpPr>
          <p:nvPr>
            <p:ph idx="1"/>
          </p:nvPr>
        </p:nvSpPr>
        <p:spPr>
          <a:xfrm>
            <a:off x="677333" y="816638"/>
            <a:ext cx="10324963" cy="5736561"/>
          </a:xfrm>
        </p:spPr>
        <p:txBody>
          <a:bodyPr>
            <a:normAutofit lnSpcReduction="10000"/>
          </a:bodyPr>
          <a:lstStyle/>
          <a:p>
            <a:pPr algn="just"/>
            <a:r>
              <a:rPr lang="en-US" sz="1800" b="0" i="0" u="none" strike="noStrike" baseline="0" dirty="0">
                <a:solidFill>
                  <a:schemeClr val="tx1"/>
                </a:solidFill>
                <a:latin typeface="PalatinoLinotype-Roman"/>
              </a:rPr>
              <a:t>SEI </a:t>
            </a:r>
            <a:r>
              <a:rPr lang="en-US" sz="1800" b="0" i="1" u="none" strike="noStrike" baseline="0" dirty="0">
                <a:solidFill>
                  <a:schemeClr val="tx1"/>
                </a:solidFill>
                <a:latin typeface="PalatinoLinotype-Italic"/>
              </a:rPr>
              <a:t>capability maturity model </a:t>
            </a:r>
            <a:r>
              <a:rPr lang="en-US" sz="1800" b="0" i="0" u="none" strike="noStrike" baseline="0" dirty="0">
                <a:solidFill>
                  <a:schemeClr val="tx1"/>
                </a:solidFill>
                <a:latin typeface="PalatinoLinotype-Roman"/>
              </a:rPr>
              <a:t>(SEI CMM) was proposed by Software Engineering Institute of the Carnegie Mellon University, USA. CMM is patterned after the pioneering work of Philip Crosby who published his maturity grid of five evolutionary stages in adopting quality practices in his book “Quality is Free” [Crosby, 1979].</a:t>
            </a:r>
          </a:p>
          <a:p>
            <a:pPr algn="just"/>
            <a:r>
              <a:rPr lang="en-US" sz="1800" b="0" i="0" u="none" strike="noStrike" baseline="0" dirty="0">
                <a:solidFill>
                  <a:schemeClr val="tx1"/>
                </a:solidFill>
                <a:latin typeface="PalatinoLinotype-Roman"/>
              </a:rPr>
              <a:t>The United States Department of Defense (US DoD) is the largest buyer of software product. It often faced diﬃculties in vendor performances, and had to many times live with low quality products, late delivery, and cost escalations. In this context, SEI CMM was originally developed to assist the US Department of Defense (DoD) in software acquisition.</a:t>
            </a:r>
          </a:p>
          <a:p>
            <a:pPr algn="just"/>
            <a:r>
              <a:rPr lang="en-US" sz="1800" b="0" i="0" u="none" strike="noStrike" baseline="0" dirty="0">
                <a:solidFill>
                  <a:schemeClr val="tx1"/>
                </a:solidFill>
                <a:latin typeface="PalatinoLinotype-Roman"/>
              </a:rPr>
              <a:t>The rationale was to include the likely contractor performance as a factor in contract awards. Most of the major DoD contractors began CMM-based process improvement initiatives as they vied for DoD contracts. It was observed that the SEI CMM model helped organizations to improve the quality of the software they developed and therefore adoption of SEI CMM model had significant business benefits. Gradually many commercial organizations that are not contractors of the US DoD began to adopt CMM as a framework for their own internal improvement initiatives.</a:t>
            </a:r>
          </a:p>
          <a:p>
            <a:pPr algn="just"/>
            <a:r>
              <a:rPr lang="en-US" sz="1800" b="0" i="0" u="none" strike="noStrike" baseline="0" dirty="0">
                <a:solidFill>
                  <a:schemeClr val="tx1"/>
                </a:solidFill>
                <a:latin typeface="PalatinoLinotype-Roman"/>
              </a:rPr>
              <a:t>In simple words, CMM is a reference model for apprising the software process maturity into different levels. This can be used to predict the most likely outcome to be expected from the next project that the </a:t>
            </a:r>
            <a:r>
              <a:rPr lang="en-US" sz="1800" b="0" i="0" u="none" strike="noStrike" baseline="0" dirty="0" err="1">
                <a:solidFill>
                  <a:schemeClr val="tx1"/>
                </a:solidFill>
                <a:latin typeface="PalatinoLinotype-Roman"/>
              </a:rPr>
              <a:t>organisation</a:t>
            </a:r>
            <a:r>
              <a:rPr lang="en-US" sz="1800" b="0" i="0" u="none" strike="noStrike" baseline="0" dirty="0">
                <a:solidFill>
                  <a:schemeClr val="tx1"/>
                </a:solidFill>
                <a:latin typeface="PalatinoLinotype-Roman"/>
              </a:rPr>
              <a:t> undertakes. It must be remembered that SEI CMM can be used in two ways—capability evaluation and software process assessment. Capability evaluation and software process assessment differ in motivation, objective, and the final </a:t>
            </a:r>
            <a:r>
              <a:rPr lang="en-IN" sz="1800" b="0" i="0" u="none" strike="noStrike" baseline="0" dirty="0">
                <a:solidFill>
                  <a:schemeClr val="tx1"/>
                </a:solidFill>
                <a:latin typeface="PalatinoLinotype-Roman"/>
              </a:rPr>
              <a:t>use of the result.</a:t>
            </a:r>
            <a:endParaRPr lang="en-IN" dirty="0">
              <a:solidFill>
                <a:schemeClr val="tx1"/>
              </a:solidFill>
            </a:endParaRPr>
          </a:p>
        </p:txBody>
      </p:sp>
    </p:spTree>
    <p:extLst>
      <p:ext uri="{BB962C8B-B14F-4D97-AF65-F5344CB8AC3E}">
        <p14:creationId xmlns:p14="http://schemas.microsoft.com/office/powerpoint/2010/main" val="5351202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631E3B-6A21-06CB-D22B-A1F8DB592A7E}"/>
              </a:ext>
            </a:extLst>
          </p:cNvPr>
          <p:cNvSpPr>
            <a:spLocks noGrp="1"/>
          </p:cNvSpPr>
          <p:nvPr>
            <p:ph idx="1"/>
          </p:nvPr>
        </p:nvSpPr>
        <p:spPr>
          <a:xfrm>
            <a:off x="677334" y="186813"/>
            <a:ext cx="10285634" cy="5854549"/>
          </a:xfrm>
        </p:spPr>
        <p:txBody>
          <a:bodyPr>
            <a:normAutofit fontScale="92500"/>
          </a:bodyPr>
          <a:lstStyle/>
          <a:p>
            <a:pPr algn="just"/>
            <a:r>
              <a:rPr lang="en-US" sz="1800" b="0" i="0" u="none" strike="noStrike" baseline="0" dirty="0">
                <a:solidFill>
                  <a:schemeClr val="tx1"/>
                </a:solidFill>
                <a:latin typeface="PalatinoLinotype-Roman"/>
              </a:rPr>
              <a:t>Capability evaluation provides a way to assess the software process capability of an organization. Capability evaluation is administered by the contract awarding authority, and therefore the results would indicate the likely contractor performance if the contractor is awarded a work. </a:t>
            </a:r>
          </a:p>
          <a:p>
            <a:pPr algn="just"/>
            <a:r>
              <a:rPr lang="en-US" sz="1800" b="0" i="0" u="none" strike="noStrike" baseline="0" dirty="0">
                <a:solidFill>
                  <a:schemeClr val="tx1"/>
                </a:solidFill>
                <a:latin typeface="PalatinoLinotype-Roman"/>
              </a:rPr>
              <a:t>On the other hand, software process assessment is used by an organization with the objective to improve its own process capability. Thus, the latter type of assessment is for purely internal use by a company.</a:t>
            </a:r>
          </a:p>
          <a:p>
            <a:pPr algn="just"/>
            <a:r>
              <a:rPr lang="en-US" sz="1800" b="0" i="0" u="none" strike="noStrike" baseline="0" dirty="0">
                <a:solidFill>
                  <a:schemeClr val="tx1"/>
                </a:solidFill>
                <a:latin typeface="PalatinoLinotype-Roman"/>
              </a:rPr>
              <a:t>The different levels of SEI CMM have been designed so that it is easy for an organization</a:t>
            </a:r>
            <a:r>
              <a:rPr lang="en-US" dirty="0">
                <a:solidFill>
                  <a:schemeClr val="tx1"/>
                </a:solidFill>
                <a:latin typeface="PalatinoLinotype-Roman"/>
              </a:rPr>
              <a:t> </a:t>
            </a:r>
            <a:r>
              <a:rPr lang="en-US" sz="1800" b="0" i="0" u="none" strike="noStrike" baseline="0" dirty="0">
                <a:solidFill>
                  <a:schemeClr val="tx1"/>
                </a:solidFill>
                <a:latin typeface="PalatinoLinotype-Roman"/>
              </a:rPr>
              <a:t>to slowly build its quality system starting from scratch. SEI CMM classifies software development in</a:t>
            </a:r>
          </a:p>
          <a:p>
            <a:pPr algn="l"/>
            <a:r>
              <a:rPr lang="en-IN" sz="1800" b="1" i="0" u="none" strike="noStrike" baseline="0" dirty="0">
                <a:solidFill>
                  <a:srgbClr val="0092C9"/>
                </a:solidFill>
                <a:latin typeface="OfficinaSerif-Bold"/>
              </a:rPr>
              <a:t>Level 1: Initial</a:t>
            </a:r>
          </a:p>
          <a:p>
            <a:pPr algn="just"/>
            <a:r>
              <a:rPr lang="en-US" sz="1800" b="0" i="0" u="none" strike="noStrike" baseline="0" dirty="0">
                <a:solidFill>
                  <a:schemeClr val="tx1"/>
                </a:solidFill>
                <a:latin typeface="PalatinoLinotype-Roman"/>
              </a:rPr>
              <a:t>The initial level places no specific requirements on an organization. Therefore, a software development organization at this level is characterized by </a:t>
            </a:r>
            <a:r>
              <a:rPr lang="en-US" sz="1800" b="0" i="1" u="none" strike="noStrike" baseline="0" dirty="0">
                <a:solidFill>
                  <a:schemeClr val="tx1"/>
                </a:solidFill>
                <a:latin typeface="PalatinoLinotype-Italic"/>
              </a:rPr>
              <a:t>ad hoc </a:t>
            </a:r>
            <a:r>
              <a:rPr lang="en-US" sz="1800" b="0" i="0" u="none" strike="noStrike" baseline="0" dirty="0">
                <a:solidFill>
                  <a:schemeClr val="tx1"/>
                </a:solidFill>
                <a:latin typeface="PalatinoLinotype-Roman"/>
              </a:rPr>
              <a:t>activities. Very few or no processes are defined and followed. Since software production processes are not defined, different engineers follow their own process and as a result development efforts become chaotic. </a:t>
            </a:r>
          </a:p>
          <a:p>
            <a:pPr algn="just"/>
            <a:r>
              <a:rPr lang="en-US" sz="1800" b="0" i="0" u="none" strike="noStrike" baseline="0" dirty="0">
                <a:solidFill>
                  <a:schemeClr val="tx1"/>
                </a:solidFill>
                <a:latin typeface="PalatinoLinotype-Roman"/>
              </a:rPr>
              <a:t>Therefore, it is also called </a:t>
            </a:r>
            <a:r>
              <a:rPr lang="en-US" sz="1800" b="0" i="1" u="none" strike="noStrike" baseline="0" dirty="0">
                <a:solidFill>
                  <a:schemeClr val="tx1"/>
                </a:solidFill>
                <a:latin typeface="PalatinoLinotype-Italic"/>
              </a:rPr>
              <a:t>chaotic level</a:t>
            </a:r>
            <a:r>
              <a:rPr lang="en-US" sz="1800" b="0" i="0" u="none" strike="noStrike" baseline="0" dirty="0">
                <a:solidFill>
                  <a:schemeClr val="tx1"/>
                </a:solidFill>
                <a:latin typeface="PalatinoLinotype-Roman"/>
              </a:rPr>
              <a:t>. The success of projects depend on individual efforts and heroics. When a developer leaves the organization, the successor would have great diﬃculty in understanding the process that was followed and the work completed. Also, no formal project management practices are followed. As a result, time pressure builds up towards the end of the delivery time, and short-cuts are tried out to meet the deadline leading to low quality </a:t>
            </a:r>
            <a:r>
              <a:rPr lang="en-US" sz="1800" b="0" i="0" u="none" strike="noStrike" baseline="0" dirty="0" err="1">
                <a:solidFill>
                  <a:schemeClr val="tx1"/>
                </a:solidFill>
                <a:latin typeface="PalatinoLinotype-Roman"/>
              </a:rPr>
              <a:t>products.dustries</a:t>
            </a:r>
            <a:r>
              <a:rPr lang="en-US" sz="1800" b="0" i="0" u="none" strike="noStrike" baseline="0" dirty="0">
                <a:solidFill>
                  <a:schemeClr val="tx1"/>
                </a:solidFill>
                <a:latin typeface="PalatinoLinotype-Roman"/>
              </a:rPr>
              <a:t> into the following five maturity levels:</a:t>
            </a:r>
            <a:endParaRPr lang="en-IN" dirty="0">
              <a:solidFill>
                <a:schemeClr val="tx1"/>
              </a:solidFill>
            </a:endParaRPr>
          </a:p>
        </p:txBody>
      </p:sp>
    </p:spTree>
    <p:extLst>
      <p:ext uri="{BB962C8B-B14F-4D97-AF65-F5344CB8AC3E}">
        <p14:creationId xmlns:p14="http://schemas.microsoft.com/office/powerpoint/2010/main" val="41095263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041040-3A0E-3287-6A41-241B282AC7BE}"/>
              </a:ext>
            </a:extLst>
          </p:cNvPr>
          <p:cNvSpPr>
            <a:spLocks noGrp="1"/>
          </p:cNvSpPr>
          <p:nvPr>
            <p:ph idx="1"/>
          </p:nvPr>
        </p:nvSpPr>
        <p:spPr>
          <a:xfrm>
            <a:off x="677333" y="285135"/>
            <a:ext cx="10875569" cy="6469626"/>
          </a:xfrm>
        </p:spPr>
        <p:txBody>
          <a:bodyPr>
            <a:normAutofit/>
          </a:bodyPr>
          <a:lstStyle/>
          <a:p>
            <a:pPr algn="l"/>
            <a:r>
              <a:rPr lang="en-IN" sz="1800" b="1" i="0" u="none" strike="noStrike" baseline="0" dirty="0">
                <a:solidFill>
                  <a:srgbClr val="0092C9"/>
                </a:solidFill>
                <a:latin typeface="OfficinaSerif-Bold"/>
              </a:rPr>
              <a:t>Level 2: Repeatable</a:t>
            </a:r>
          </a:p>
          <a:p>
            <a:pPr algn="l"/>
            <a:r>
              <a:rPr lang="en-US" sz="1800" b="0" i="0" u="none" strike="noStrike" baseline="0" dirty="0">
                <a:solidFill>
                  <a:srgbClr val="000000"/>
                </a:solidFill>
                <a:latin typeface="PalatinoLinotype-Roman"/>
              </a:rPr>
              <a:t>At this level, the basic project management practices such as tracking cost and schedule are established in the organization. Configuration management tools are used on items identified for configuration control. Size and cost estimation techniques such as function point analysis, COCOMO, etc., are used. The necessary process discipline is in place to repeat earlier success on projects with similar applications. Though there is a rough understanding among the developers about the process being followed, the process is not documented. </a:t>
            </a:r>
          </a:p>
          <a:p>
            <a:pPr algn="l"/>
            <a:r>
              <a:rPr lang="en-US" sz="1800" b="0" i="0" u="none" strike="noStrike" baseline="0" dirty="0">
                <a:solidFill>
                  <a:srgbClr val="000000"/>
                </a:solidFill>
                <a:latin typeface="PalatinoLinotype-Roman"/>
              </a:rPr>
              <a:t>Configuration management practices are used for all project deliverables. Please remember that opportunity to repeat a process exists only when a company produces a family of products. Since the products are very similar, the success story on development of one product can repeated for another. </a:t>
            </a:r>
          </a:p>
          <a:p>
            <a:pPr algn="l"/>
            <a:r>
              <a:rPr lang="en-US" sz="1800" b="0" i="0" u="none" strike="noStrike" baseline="0" dirty="0">
                <a:solidFill>
                  <a:srgbClr val="000000"/>
                </a:solidFill>
                <a:latin typeface="PalatinoLinotype-Roman"/>
              </a:rPr>
              <a:t>In a non-repeatable software development </a:t>
            </a:r>
            <a:r>
              <a:rPr lang="en-US" sz="1800" b="0" i="0" u="none" strike="noStrike" baseline="0" dirty="0" err="1">
                <a:solidFill>
                  <a:srgbClr val="000000"/>
                </a:solidFill>
                <a:latin typeface="PalatinoLinotype-Roman"/>
              </a:rPr>
              <a:t>organisation</a:t>
            </a:r>
            <a:r>
              <a:rPr lang="en-US" sz="1800" b="0" i="0" u="none" strike="noStrike" baseline="0" dirty="0">
                <a:solidFill>
                  <a:srgbClr val="000000"/>
                </a:solidFill>
                <a:latin typeface="PalatinoLinotype-Roman"/>
              </a:rPr>
              <a:t>, a software product development project becomes successful primarily due to the initiative, effort, brilliance, or enthusiasm displayed by certain individuals. </a:t>
            </a:r>
          </a:p>
          <a:p>
            <a:pPr algn="l"/>
            <a:r>
              <a:rPr lang="en-US" sz="1800" b="0" i="0" u="none" strike="noStrike" baseline="0" dirty="0">
                <a:solidFill>
                  <a:srgbClr val="000000"/>
                </a:solidFill>
                <a:latin typeface="PalatinoLinotype-Roman"/>
              </a:rPr>
              <a:t>On the other hand, in a non-repeatable software development organization, the chances of successful completion of a software project is to a great extent depends on who the team members are. For this reason, the successful development of one product by such an organization</a:t>
            </a:r>
            <a:r>
              <a:rPr lang="en-US" dirty="0">
                <a:solidFill>
                  <a:srgbClr val="000000"/>
                </a:solidFill>
                <a:latin typeface="PalatinoLinotype-Roman"/>
              </a:rPr>
              <a:t> </a:t>
            </a:r>
            <a:r>
              <a:rPr lang="en-US" sz="1800" b="0" i="0" u="none" strike="noStrike" baseline="0" dirty="0">
                <a:solidFill>
                  <a:srgbClr val="000000"/>
                </a:solidFill>
                <a:latin typeface="PalatinoLinotype-Roman"/>
              </a:rPr>
              <a:t>does not automatically imply that the next product development will be successful</a:t>
            </a:r>
            <a:endParaRPr lang="en-IN" dirty="0"/>
          </a:p>
        </p:txBody>
      </p:sp>
    </p:spTree>
    <p:extLst>
      <p:ext uri="{BB962C8B-B14F-4D97-AF65-F5344CB8AC3E}">
        <p14:creationId xmlns:p14="http://schemas.microsoft.com/office/powerpoint/2010/main" val="38926072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C3C98A-6FC8-6D1E-81AD-401955467F41}"/>
              </a:ext>
            </a:extLst>
          </p:cNvPr>
          <p:cNvSpPr>
            <a:spLocks noGrp="1"/>
          </p:cNvSpPr>
          <p:nvPr>
            <p:ph idx="1"/>
          </p:nvPr>
        </p:nvSpPr>
        <p:spPr>
          <a:xfrm>
            <a:off x="677333" y="275303"/>
            <a:ext cx="10747751" cy="6105832"/>
          </a:xfrm>
        </p:spPr>
        <p:txBody>
          <a:bodyPr>
            <a:normAutofit/>
          </a:bodyPr>
          <a:lstStyle/>
          <a:p>
            <a:pPr algn="l"/>
            <a:r>
              <a:rPr lang="en-IN" sz="1800" b="1" i="0" u="none" strike="noStrike" baseline="0" dirty="0">
                <a:solidFill>
                  <a:srgbClr val="0092C9"/>
                </a:solidFill>
                <a:latin typeface="OfficinaSerif-Bold"/>
              </a:rPr>
              <a:t>Level 3: Defined</a:t>
            </a:r>
          </a:p>
          <a:p>
            <a:pPr algn="just"/>
            <a:r>
              <a:rPr lang="en-US" sz="1800" b="0" i="0" u="none" strike="noStrike" baseline="0" dirty="0">
                <a:solidFill>
                  <a:srgbClr val="000000"/>
                </a:solidFill>
                <a:latin typeface="PalatinoLinotype-Roman"/>
              </a:rPr>
              <a:t>At this level, the processes for both management and development activities are defined and documented. There is a common organization-wide understanding of activities, roles, and responsibilities. The processes though defined, the process and product qualities are not measured. The organization builds up the capabilities of its employees through periodic training programs. Also, review techniques are emphasized and documented to achieve phase containment of errors. ISO 9000 aims at achieving this level.</a:t>
            </a:r>
          </a:p>
          <a:p>
            <a:pPr algn="l"/>
            <a:r>
              <a:rPr lang="en-IN" sz="1800" b="1" i="0" u="none" strike="noStrike" baseline="0" dirty="0">
                <a:solidFill>
                  <a:srgbClr val="0092C9"/>
                </a:solidFill>
                <a:latin typeface="OfficinaSerif-Bold"/>
              </a:rPr>
              <a:t>Level 4: Managed</a:t>
            </a:r>
          </a:p>
          <a:p>
            <a:pPr algn="l"/>
            <a:r>
              <a:rPr lang="en-US" sz="1800" b="0" i="0" u="none" strike="noStrike" baseline="0" dirty="0">
                <a:solidFill>
                  <a:srgbClr val="000000"/>
                </a:solidFill>
                <a:latin typeface="PalatinoLinotype-Roman"/>
              </a:rPr>
              <a:t>At this level, the focus is on software metrics. Both process and product metrics are collected. Quantitative quality goals are set for the products and at the time of completion of development it was checked whether the quantitative quality goals for the product are met. Various tools like Pareto charts, fishbone diagrams, etc. are used to measure the product and process quality. The process metrics are used to check if a project performed satisfactorily. In other words, the results of process measurements are used to evaluate project performance rather than improve the process.</a:t>
            </a:r>
            <a:endParaRPr lang="en-IN" dirty="0"/>
          </a:p>
        </p:txBody>
      </p:sp>
    </p:spTree>
    <p:extLst>
      <p:ext uri="{BB962C8B-B14F-4D97-AF65-F5344CB8AC3E}">
        <p14:creationId xmlns:p14="http://schemas.microsoft.com/office/powerpoint/2010/main" val="1404572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6869F2-AB2D-67AE-9BC8-49AF5F8EB627}"/>
              </a:ext>
            </a:extLst>
          </p:cNvPr>
          <p:cNvSpPr>
            <a:spLocks noGrp="1"/>
          </p:cNvSpPr>
          <p:nvPr>
            <p:ph idx="1"/>
          </p:nvPr>
        </p:nvSpPr>
        <p:spPr>
          <a:xfrm>
            <a:off x="628172" y="587428"/>
            <a:ext cx="10796911" cy="5420082"/>
          </a:xfrm>
        </p:spPr>
        <p:txBody>
          <a:bodyPr>
            <a:normAutofit fontScale="92500"/>
          </a:bodyPr>
          <a:lstStyle/>
          <a:p>
            <a:pPr algn="l"/>
            <a:r>
              <a:rPr lang="en-US" sz="1800" b="0" i="0" u="none" strike="noStrike" baseline="0" dirty="0">
                <a:solidFill>
                  <a:schemeClr val="tx1"/>
                </a:solidFill>
                <a:latin typeface="PalatinoLinotype-Roman"/>
              </a:rPr>
              <a:t>Based on the above discussions, we can summaries the main reasons that make software reliability more diﬃcult to measure than hardware reliability:</a:t>
            </a:r>
          </a:p>
          <a:p>
            <a:pPr algn="l"/>
            <a:r>
              <a:rPr lang="en-US" sz="1800" b="0" i="0" u="none" strike="noStrike" baseline="0" dirty="0">
                <a:solidFill>
                  <a:schemeClr val="tx1"/>
                </a:solidFill>
                <a:latin typeface="PalatinoLinotype-Roman"/>
              </a:rPr>
              <a:t>The reliability improvement due to fixing a single bug depends on where the bug is located in the code.</a:t>
            </a:r>
          </a:p>
          <a:p>
            <a:pPr algn="l"/>
            <a:r>
              <a:rPr lang="en-US" sz="1800" b="0" i="0" u="none" strike="noStrike" baseline="0" dirty="0">
                <a:solidFill>
                  <a:schemeClr val="tx1"/>
                </a:solidFill>
                <a:latin typeface="PalatinoLinotype-Roman"/>
              </a:rPr>
              <a:t>The perceived reliability of a software product is observer-dependent.</a:t>
            </a:r>
          </a:p>
          <a:p>
            <a:pPr algn="l"/>
            <a:r>
              <a:rPr lang="en-US" sz="1800" b="0" i="0" u="none" strike="noStrike" baseline="0" dirty="0">
                <a:solidFill>
                  <a:schemeClr val="tx1"/>
                </a:solidFill>
                <a:latin typeface="PalatinoLinotype-Roman"/>
              </a:rPr>
              <a:t>The reliability of a product keeps changing as errors are detected and fixed.</a:t>
            </a:r>
          </a:p>
          <a:p>
            <a:pPr algn="l"/>
            <a:r>
              <a:rPr lang="en-US" sz="1800" b="0" i="0" u="none" strike="noStrike" baseline="0" dirty="0">
                <a:solidFill>
                  <a:schemeClr val="tx1"/>
                </a:solidFill>
                <a:latin typeface="PalatinoLinotype-Roman"/>
              </a:rPr>
              <a:t>In the following subsection, we shall discuss why software reliability measurement is a harder prob</a:t>
            </a:r>
          </a:p>
          <a:p>
            <a:pPr algn="l"/>
            <a:r>
              <a:rPr lang="en-IN" sz="1800" b="1" i="0" u="none" strike="noStrike" baseline="0" dirty="0">
                <a:solidFill>
                  <a:srgbClr val="81004B"/>
                </a:solidFill>
                <a:latin typeface="OfficinaSans-Bold"/>
              </a:rPr>
              <a:t>Hardware </a:t>
            </a:r>
            <a:r>
              <a:rPr lang="en-IN" sz="1800" b="1" i="1" u="none" strike="noStrike" baseline="0" dirty="0">
                <a:solidFill>
                  <a:srgbClr val="81004B"/>
                </a:solidFill>
                <a:latin typeface="OfficinaSans-BoldItalic"/>
              </a:rPr>
              <a:t>versus </a:t>
            </a:r>
            <a:r>
              <a:rPr lang="en-IN" sz="1800" b="1" i="0" u="none" strike="noStrike" baseline="0" dirty="0">
                <a:solidFill>
                  <a:srgbClr val="81004B"/>
                </a:solidFill>
                <a:latin typeface="OfficinaSans-Bold"/>
              </a:rPr>
              <a:t>Software Reliability</a:t>
            </a:r>
          </a:p>
          <a:p>
            <a:pPr algn="l"/>
            <a:r>
              <a:rPr lang="en-US" sz="1800" b="0" i="0" u="none" strike="noStrike" baseline="0" dirty="0">
                <a:solidFill>
                  <a:srgbClr val="000000"/>
                </a:solidFill>
                <a:latin typeface="PalatinoLinotype-Roman"/>
              </a:rPr>
              <a:t>An important characteristic feature that sets hardware and software reliability issues apart is the difference between their failure patterns. A logic gate may be stuck at 1 or 0, or a resistor might short circuit. To fix a hardware fault, one has to either replace or repair the failed part. In contrast, a software product would continue to fail until the error is tracked down and either the design or the code is changed to fix the bug. For this reason, when a hardware part is repaired its reliability would be maintained at the level that existed before the failure occurred; whereas when a software failure is repaired, the reliability may either increase or decrease </a:t>
            </a:r>
          </a:p>
          <a:p>
            <a:pPr algn="l"/>
            <a:r>
              <a:rPr lang="en-US" sz="1800" b="0" i="0" u="none" strike="noStrike" baseline="0" dirty="0">
                <a:solidFill>
                  <a:srgbClr val="000000"/>
                </a:solidFill>
                <a:latin typeface="PalatinoLinotype-Roman"/>
              </a:rPr>
              <a:t>To put this fact in a different perspective, hardware reliability study is concerned with stability (for example, the inter-failure times remain constant). On the other hand, the aim of software reliability study would be reliability growth (that is, increase in inter failure</a:t>
            </a:r>
            <a:r>
              <a:rPr lang="en-US" dirty="0">
                <a:solidFill>
                  <a:srgbClr val="000000"/>
                </a:solidFill>
                <a:latin typeface="PalatinoLinotype-Roman"/>
              </a:rPr>
              <a:t> </a:t>
            </a:r>
            <a:r>
              <a:rPr lang="en-IN" sz="1800" b="0" i="0" u="none" strike="noStrike" baseline="0" dirty="0">
                <a:solidFill>
                  <a:srgbClr val="000000"/>
                </a:solidFill>
                <a:latin typeface="PalatinoLinotype-Roman"/>
              </a:rPr>
              <a:t>times) </a:t>
            </a:r>
            <a:r>
              <a:rPr lang="en-US" sz="1800" b="0" i="0" u="none" strike="noStrike" baseline="0" dirty="0">
                <a:latin typeface="PalatinoLinotype-Roman"/>
              </a:rPr>
              <a:t>than hardware reliability measurement.</a:t>
            </a:r>
            <a:endParaRPr lang="en-IN" dirty="0"/>
          </a:p>
        </p:txBody>
      </p:sp>
    </p:spTree>
    <p:extLst>
      <p:ext uri="{BB962C8B-B14F-4D97-AF65-F5344CB8AC3E}">
        <p14:creationId xmlns:p14="http://schemas.microsoft.com/office/powerpoint/2010/main" val="15421359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4A2348-5978-46B6-5BF0-FBC8B98CE6A6}"/>
              </a:ext>
            </a:extLst>
          </p:cNvPr>
          <p:cNvSpPr>
            <a:spLocks noGrp="1"/>
          </p:cNvSpPr>
          <p:nvPr>
            <p:ph idx="1"/>
          </p:nvPr>
        </p:nvSpPr>
        <p:spPr>
          <a:xfrm>
            <a:off x="677334" y="373626"/>
            <a:ext cx="10659260" cy="6253315"/>
          </a:xfrm>
        </p:spPr>
        <p:txBody>
          <a:bodyPr>
            <a:normAutofit lnSpcReduction="10000"/>
          </a:bodyPr>
          <a:lstStyle/>
          <a:p>
            <a:pPr algn="l"/>
            <a:r>
              <a:rPr lang="en-IN" sz="1800" b="1" i="0" u="none" strike="noStrike" baseline="0" dirty="0">
                <a:solidFill>
                  <a:srgbClr val="0092C9"/>
                </a:solidFill>
                <a:latin typeface="OfficinaSerif-Bold"/>
              </a:rPr>
              <a:t>Level 5: Optimising</a:t>
            </a:r>
          </a:p>
          <a:p>
            <a:pPr algn="just"/>
            <a:r>
              <a:rPr lang="en-US" sz="1800" b="0" i="0" u="none" strike="noStrike" baseline="0" dirty="0">
                <a:solidFill>
                  <a:srgbClr val="000000"/>
                </a:solidFill>
                <a:latin typeface="PalatinoLinotype-Roman"/>
              </a:rPr>
              <a:t>At this stage, both process and product metrics are collected. Process and product measurement data are analyzed for continuous process improvement. For example, if from an analysis of the process measurement results, it is found that the code reviews are not very effective and a large number of errors are detected only during the unit testing, then the process would be fine tuned to make the reviews more effective. Also, the lessons learned from specific projects are incorporated into the process. </a:t>
            </a:r>
          </a:p>
          <a:p>
            <a:pPr algn="just"/>
            <a:r>
              <a:rPr lang="en-US" sz="1800" b="0" i="0" u="none" strike="noStrike" baseline="0" dirty="0">
                <a:solidFill>
                  <a:srgbClr val="000000"/>
                </a:solidFill>
                <a:latin typeface="PalatinoLinotype-Roman"/>
              </a:rPr>
              <a:t>Continuous process improvement is achieved both by carefully analyzing the quantitative feedback from process measurements and also, from application of innovative ideas and technologies. At CMM level 5, an organization would identify the best software engineering practices and innovations (which may be tools, methods, or processes) and would transfer these organization-wide. Level 5 organizations usually have a department whose sole responsibility is to assimilate latest tools and technologies and propagate them organization-wide. </a:t>
            </a:r>
          </a:p>
          <a:p>
            <a:pPr algn="just"/>
            <a:r>
              <a:rPr lang="en-US" sz="1800" b="0" i="0" u="none" strike="noStrike" baseline="0" dirty="0">
                <a:solidFill>
                  <a:srgbClr val="000000"/>
                </a:solidFill>
                <a:latin typeface="PalatinoLinotype-Roman"/>
              </a:rPr>
              <a:t>Since the process changes continuously, it becomes necessary to effectively manage a changing process. Therefore, </a:t>
            </a:r>
            <a:r>
              <a:rPr lang="en-IN" sz="1800" b="0" i="0" u="none" strike="noStrike" baseline="0" dirty="0">
                <a:solidFill>
                  <a:srgbClr val="000000"/>
                </a:solidFill>
                <a:latin typeface="PalatinoLinotype-Roman"/>
              </a:rPr>
              <a:t>level 5 organisations use configuration management techniques to manage process changes.</a:t>
            </a:r>
          </a:p>
          <a:p>
            <a:pPr algn="just"/>
            <a:r>
              <a:rPr lang="en-US" sz="1800" b="0" i="0" u="none" strike="noStrike" baseline="0" dirty="0">
                <a:solidFill>
                  <a:srgbClr val="000000"/>
                </a:solidFill>
                <a:latin typeface="PalatinoLinotype-Roman"/>
              </a:rPr>
              <a:t>Except for level 1, each maturity level is characterized by several Key Process Areas (KPAs). The KPAs for a level indicate the areas that an organization at the immediate lower level should focus to improve its software process to this level. Each of the focus areas identifies a number of key practices or activities that need to be implemented. In other words, we can say that KPAs capture the focus areas of a level</a:t>
            </a:r>
            <a:endParaRPr lang="en-IN" dirty="0"/>
          </a:p>
        </p:txBody>
      </p:sp>
    </p:spTree>
    <p:extLst>
      <p:ext uri="{BB962C8B-B14F-4D97-AF65-F5344CB8AC3E}">
        <p14:creationId xmlns:p14="http://schemas.microsoft.com/office/powerpoint/2010/main" val="29955722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213ED6-E46F-45B3-6322-4BE0F99DB036}"/>
              </a:ext>
            </a:extLst>
          </p:cNvPr>
          <p:cNvSpPr>
            <a:spLocks noGrp="1"/>
          </p:cNvSpPr>
          <p:nvPr>
            <p:ph idx="1"/>
          </p:nvPr>
        </p:nvSpPr>
        <p:spPr>
          <a:xfrm>
            <a:off x="677333" y="255639"/>
            <a:ext cx="10334795" cy="6489290"/>
          </a:xfrm>
        </p:spPr>
        <p:txBody>
          <a:bodyPr>
            <a:normAutofit fontScale="92500" lnSpcReduction="10000"/>
          </a:bodyPr>
          <a:lstStyle/>
          <a:p>
            <a:pPr algn="l"/>
            <a:r>
              <a:rPr lang="en-US" sz="1800" b="0" i="0" u="none" strike="noStrike" baseline="0" dirty="0">
                <a:solidFill>
                  <a:srgbClr val="000000"/>
                </a:solidFill>
                <a:latin typeface="PalatinoLinotype-Roman"/>
              </a:rPr>
              <a:t>SEI CMM provides a list of key areas on which to focus to take an </a:t>
            </a:r>
            <a:r>
              <a:rPr lang="en-US" sz="1800" b="0" i="0" u="none" strike="noStrike" baseline="0" dirty="0" err="1">
                <a:solidFill>
                  <a:srgbClr val="000000"/>
                </a:solidFill>
                <a:latin typeface="PalatinoLinotype-Roman"/>
              </a:rPr>
              <a:t>organisation</a:t>
            </a:r>
            <a:r>
              <a:rPr lang="en-US" sz="1800" b="0" i="0" u="none" strike="noStrike" baseline="0" dirty="0">
                <a:solidFill>
                  <a:srgbClr val="000000"/>
                </a:solidFill>
                <a:latin typeface="PalatinoLinotype-Roman"/>
              </a:rPr>
              <a:t> from one level of maturity to the next. Thus, it provides a way for gradual quality improvement over several stages. Each stage has been carefully designed such that one stage enhances the capability already built up. It is implicit an organization at some level trying to acquire the competency required of much higher level may be counter productive.</a:t>
            </a:r>
          </a:p>
          <a:p>
            <a:pPr algn="l"/>
            <a:r>
              <a:rPr lang="en-US" sz="1800" b="0" i="0" u="none" strike="noStrike" baseline="0" dirty="0">
                <a:solidFill>
                  <a:srgbClr val="000000"/>
                </a:solidFill>
                <a:latin typeface="PalatinoLinotype-Roman"/>
              </a:rPr>
              <a:t> For example, trying to implement a defined process (level 3) before a repeatable process (level 2) would be counterproductive as it becomes diﬃcult to follow the defined process due to schedule </a:t>
            </a:r>
            <a:r>
              <a:rPr lang="en-IN" sz="1800" b="0" i="0" u="none" strike="noStrike" baseline="0" dirty="0">
                <a:solidFill>
                  <a:srgbClr val="000000"/>
                </a:solidFill>
                <a:latin typeface="PalatinoLinotype-Roman"/>
              </a:rPr>
              <a:t>and budget pressures.</a:t>
            </a:r>
          </a:p>
          <a:p>
            <a:pPr algn="l"/>
            <a:r>
              <a:rPr lang="en-US" sz="1800" b="0" i="0" u="none" strike="noStrike" baseline="0" dirty="0">
                <a:solidFill>
                  <a:srgbClr val="000000"/>
                </a:solidFill>
                <a:latin typeface="PalatinoLinotype-Roman"/>
              </a:rPr>
              <a:t>Substantial evidence has now been accumulated which indicate that adopting SEI CMM has several business benefits. However, the organizations trying out the CMM frequently face a problem that stems from some of the characteristics of the CMM itself. We elaborate these aspects in the following.</a:t>
            </a:r>
          </a:p>
          <a:p>
            <a:pPr algn="l"/>
            <a:r>
              <a:rPr lang="en-US" sz="1800" b="1" i="0" u="none" strike="noStrike" baseline="0" dirty="0">
                <a:solidFill>
                  <a:srgbClr val="2F3193"/>
                </a:solidFill>
                <a:latin typeface="PalatinoLinotype-Bold"/>
              </a:rPr>
              <a:t>CMM Shortcomings: </a:t>
            </a:r>
            <a:r>
              <a:rPr lang="en-US" sz="1800" b="0" i="0" u="none" strike="noStrike" baseline="0" dirty="0">
                <a:solidFill>
                  <a:srgbClr val="000000"/>
                </a:solidFill>
                <a:latin typeface="PalatinoLinotype-Roman"/>
              </a:rPr>
              <a:t>CMM does suffer from several shortcomings. The important among </a:t>
            </a:r>
            <a:r>
              <a:rPr lang="en-IN" sz="1800" b="0" i="0" u="none" strike="noStrike" baseline="0" dirty="0">
                <a:solidFill>
                  <a:srgbClr val="000000"/>
                </a:solidFill>
                <a:latin typeface="PalatinoLinotype-Roman"/>
              </a:rPr>
              <a:t>these are the following:</a:t>
            </a:r>
          </a:p>
          <a:p>
            <a:pPr algn="l"/>
            <a:r>
              <a:rPr lang="en-US" sz="1800" b="0" i="0" u="none" strike="noStrike" baseline="0" dirty="0">
                <a:solidFill>
                  <a:srgbClr val="000000"/>
                </a:solidFill>
                <a:latin typeface="PalatinoLinotype-Roman"/>
              </a:rPr>
              <a:t>The most frequent complaint by organizations while trying out the CMM-based process improvement initiative is that they understand </a:t>
            </a:r>
            <a:r>
              <a:rPr lang="en-US" sz="1800" b="0" i="1" u="none" strike="noStrike" baseline="0" dirty="0">
                <a:solidFill>
                  <a:srgbClr val="000000"/>
                </a:solidFill>
                <a:latin typeface="PalatinoLinotype-Italic"/>
              </a:rPr>
              <a:t>what is needed to be improved</a:t>
            </a:r>
            <a:r>
              <a:rPr lang="en-US" sz="1800" b="0" i="0" u="none" strike="noStrike" baseline="0" dirty="0">
                <a:solidFill>
                  <a:srgbClr val="000000"/>
                </a:solidFill>
                <a:latin typeface="PalatinoLinotype-Roman"/>
              </a:rPr>
              <a:t>, but they need more guidance about </a:t>
            </a:r>
            <a:r>
              <a:rPr lang="en-US" sz="1800" b="0" i="1" u="none" strike="noStrike" baseline="0" dirty="0">
                <a:solidFill>
                  <a:srgbClr val="000000"/>
                </a:solidFill>
                <a:latin typeface="PalatinoLinotype-Italic"/>
              </a:rPr>
              <a:t>how to improve it.</a:t>
            </a:r>
          </a:p>
          <a:p>
            <a:pPr algn="l"/>
            <a:r>
              <a:rPr lang="en-US" sz="1800" b="0" i="0" u="none" strike="noStrike" baseline="0" dirty="0">
                <a:solidFill>
                  <a:srgbClr val="000000"/>
                </a:solidFill>
                <a:latin typeface="PalatinoLinotype-Roman"/>
              </a:rPr>
              <a:t>Another shortcoming (that is common to ISO 9000) is that thicker documents, more detailed information, and longer meetings are considered to be better. This is in contrast to the accepted agile practices—reducing complexity and keeping the documentation to the minimum without sacrificing the relevant details.</a:t>
            </a:r>
          </a:p>
          <a:p>
            <a:pPr algn="l"/>
            <a:r>
              <a:rPr lang="en-US" sz="1800" b="0" i="0" u="none" strike="noStrike" baseline="0" dirty="0">
                <a:solidFill>
                  <a:srgbClr val="000000"/>
                </a:solidFill>
                <a:latin typeface="PalatinoLinotype-Roman"/>
              </a:rPr>
              <a:t>Getting an accurate measure of an organization's current maturity level is also an issue. The CMM takes an activity-based approach to measuring maturity; if you do the prescribed set of activities then you are at a certain level. There is nothing that characterizes or quantifies whether you do these activities well enough to deliver </a:t>
            </a:r>
            <a:r>
              <a:rPr lang="en-IN" sz="1800" b="0" i="0" u="none" strike="noStrike" baseline="0" dirty="0">
                <a:solidFill>
                  <a:srgbClr val="000000"/>
                </a:solidFill>
                <a:latin typeface="PalatinoLinotype-Roman"/>
              </a:rPr>
              <a:t>the intended results.</a:t>
            </a:r>
            <a:endParaRPr lang="en-IN" dirty="0"/>
          </a:p>
        </p:txBody>
      </p:sp>
    </p:spTree>
    <p:extLst>
      <p:ext uri="{BB962C8B-B14F-4D97-AF65-F5344CB8AC3E}">
        <p14:creationId xmlns:p14="http://schemas.microsoft.com/office/powerpoint/2010/main" val="33600935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0012F-85AA-1360-FB2E-CE7D13F57A45}"/>
              </a:ext>
            </a:extLst>
          </p:cNvPr>
          <p:cNvSpPr>
            <a:spLocks noGrp="1"/>
          </p:cNvSpPr>
          <p:nvPr>
            <p:ph type="title"/>
          </p:nvPr>
        </p:nvSpPr>
        <p:spPr>
          <a:xfrm>
            <a:off x="1119785" y="245807"/>
            <a:ext cx="10855905" cy="1091381"/>
          </a:xfrm>
        </p:spPr>
        <p:txBody>
          <a:bodyPr>
            <a:normAutofit fontScale="90000"/>
          </a:bodyPr>
          <a:lstStyle/>
          <a:p>
            <a:r>
              <a:rPr lang="en-US" b="1" dirty="0">
                <a:solidFill>
                  <a:srgbClr val="81004B"/>
                </a:solidFill>
                <a:latin typeface="OfficinaSans-Bold"/>
              </a:rPr>
              <a:t>Comparison Between ISO 9000 Certiﬁcation and SEI/CMM</a:t>
            </a:r>
            <a:br>
              <a:rPr lang="en-US"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6E178F33-6269-480C-9AB0-56B7C045CA0B}"/>
              </a:ext>
            </a:extLst>
          </p:cNvPr>
          <p:cNvSpPr>
            <a:spLocks noGrp="1"/>
          </p:cNvSpPr>
          <p:nvPr>
            <p:ph idx="1"/>
          </p:nvPr>
        </p:nvSpPr>
        <p:spPr>
          <a:xfrm>
            <a:off x="677333" y="914401"/>
            <a:ext cx="10177479" cy="5466734"/>
          </a:xfrm>
        </p:spPr>
        <p:txBody>
          <a:bodyPr>
            <a:normAutofit/>
          </a:bodyPr>
          <a:lstStyle/>
          <a:p>
            <a:pPr algn="just"/>
            <a:r>
              <a:rPr lang="en-US" sz="1800" b="0" i="0" u="none" strike="noStrike" baseline="0" dirty="0">
                <a:solidFill>
                  <a:schemeClr val="tx1"/>
                </a:solidFill>
                <a:latin typeface="PalatinoLinotype-Roman"/>
              </a:rPr>
              <a:t>Let us compare some of the key characteristics of ISO 9000 certification and the SEI CMM </a:t>
            </a:r>
            <a:r>
              <a:rPr lang="en-IN" sz="1800" b="0" i="0" u="none" strike="noStrike" baseline="0" dirty="0">
                <a:solidFill>
                  <a:schemeClr val="tx1"/>
                </a:solidFill>
                <a:latin typeface="PalatinoLinotype-Roman"/>
              </a:rPr>
              <a:t>model for quality appraisal:</a:t>
            </a:r>
          </a:p>
          <a:p>
            <a:pPr algn="just"/>
            <a:r>
              <a:rPr lang="en-US" sz="1800" b="0" i="0" u="none" strike="noStrike" baseline="0" dirty="0">
                <a:solidFill>
                  <a:schemeClr val="tx1"/>
                </a:solidFill>
                <a:latin typeface="PalatinoLinotype-Roman"/>
              </a:rPr>
              <a:t>ISO 9000 is awarded by an international standards body. Therefore, ISO 9000 certification can be quoted by an organization in oﬃcial documents, communication with external parties, and in tender quotations. However, SEI CMM assessment is </a:t>
            </a:r>
            <a:r>
              <a:rPr lang="en-IN" sz="1800" b="0" i="0" u="none" strike="noStrike" baseline="0" dirty="0">
                <a:solidFill>
                  <a:schemeClr val="tx1"/>
                </a:solidFill>
                <a:latin typeface="PalatinoLinotype-Roman"/>
              </a:rPr>
              <a:t>purely for internal use.</a:t>
            </a:r>
          </a:p>
          <a:p>
            <a:pPr algn="just"/>
            <a:r>
              <a:rPr lang="en-US" sz="1800" b="0" i="0" u="none" strike="noStrike" baseline="0" dirty="0">
                <a:solidFill>
                  <a:schemeClr val="tx1"/>
                </a:solidFill>
                <a:latin typeface="PalatinoLinotype-Roman"/>
              </a:rPr>
              <a:t>SEI CMM was developed specifically for software industry and therefore addresses many issues which are specific to software industry alone.</a:t>
            </a:r>
          </a:p>
          <a:p>
            <a:pPr algn="just"/>
            <a:r>
              <a:rPr lang="en-US" sz="1800" b="0" i="0" u="none" strike="noStrike" baseline="0" dirty="0">
                <a:solidFill>
                  <a:schemeClr val="tx1"/>
                </a:solidFill>
                <a:latin typeface="PalatinoLinotype-Roman"/>
              </a:rPr>
              <a:t>SEI CMM goes beyond quality assurance and prepares an organization to ultimately achieve TQM. In fact, ISO 9001 aims at level 3 of SEI CMM model.</a:t>
            </a:r>
          </a:p>
          <a:p>
            <a:pPr algn="just"/>
            <a:r>
              <a:rPr lang="en-US" sz="1800" b="0" i="0" u="none" strike="noStrike" baseline="0" dirty="0">
                <a:solidFill>
                  <a:schemeClr val="tx1"/>
                </a:solidFill>
                <a:latin typeface="PalatinoLinotype-Roman"/>
              </a:rPr>
              <a:t>SEI CMM model provides a list of key process areas (KPAs) on which an organization</a:t>
            </a:r>
            <a:r>
              <a:rPr lang="en-US" dirty="0">
                <a:solidFill>
                  <a:schemeClr val="tx1"/>
                </a:solidFill>
                <a:latin typeface="PalatinoLinotype-Roman"/>
              </a:rPr>
              <a:t> </a:t>
            </a:r>
            <a:r>
              <a:rPr lang="en-US" sz="1800" b="0" i="0" u="none" strike="noStrike" baseline="0" dirty="0">
                <a:solidFill>
                  <a:schemeClr val="tx1"/>
                </a:solidFill>
                <a:latin typeface="PalatinoLinotype-Roman"/>
              </a:rPr>
              <a:t>at any maturity level needs to concentrate to take it from one maturity level to the next. Thus, it provides a way for achieving gradual quality improvement. In contrast, an organization adopting ISO 9000 either qualifies for it or does not qualify.</a:t>
            </a:r>
            <a:endParaRPr lang="en-IN" dirty="0">
              <a:solidFill>
                <a:schemeClr val="tx1"/>
              </a:solidFill>
            </a:endParaRPr>
          </a:p>
        </p:txBody>
      </p:sp>
    </p:spTree>
    <p:extLst>
      <p:ext uri="{BB962C8B-B14F-4D97-AF65-F5344CB8AC3E}">
        <p14:creationId xmlns:p14="http://schemas.microsoft.com/office/powerpoint/2010/main" val="225941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8EDB5E-7007-F08D-6AC3-C70B640E949A}"/>
              </a:ext>
            </a:extLst>
          </p:cNvPr>
          <p:cNvSpPr>
            <a:spLocks noGrp="1"/>
          </p:cNvSpPr>
          <p:nvPr>
            <p:ph idx="1"/>
          </p:nvPr>
        </p:nvSpPr>
        <p:spPr>
          <a:xfrm>
            <a:off x="677334" y="678427"/>
            <a:ext cx="9980834" cy="5362936"/>
          </a:xfrm>
        </p:spPr>
        <p:txBody>
          <a:bodyPr>
            <a:normAutofit/>
          </a:bodyPr>
          <a:lstStyle/>
          <a:p>
            <a:pPr algn="just"/>
            <a:r>
              <a:rPr lang="en-US" sz="1800" b="0" i="0" u="none" strike="noStrike" baseline="0" dirty="0">
                <a:solidFill>
                  <a:srgbClr val="000000"/>
                </a:solidFill>
                <a:latin typeface="PalatinoLinotype-Roman"/>
              </a:rPr>
              <a:t>comparison of the changes in failure rate over the product life time for a typical hardware product as well as a software product are sketched in </a:t>
            </a:r>
            <a:r>
              <a:rPr lang="en-US" sz="1800" b="0" i="0" u="none" strike="noStrike" baseline="0" dirty="0">
                <a:solidFill>
                  <a:srgbClr val="2F3193"/>
                </a:solidFill>
                <a:latin typeface="PalatinoLinotype-Roman"/>
              </a:rPr>
              <a:t>Figure 11.1</a:t>
            </a:r>
            <a:r>
              <a:rPr lang="en-US" sz="1800" b="0" i="0" u="none" strike="noStrike" baseline="0" dirty="0">
                <a:solidFill>
                  <a:srgbClr val="000000"/>
                </a:solidFill>
                <a:latin typeface="PalatinoLinotype-Roman"/>
              </a:rPr>
              <a:t>. Observe that the plot of change of reliability with time for a hardware component [</a:t>
            </a:r>
            <a:r>
              <a:rPr lang="en-US" sz="1800" b="0" i="0" u="none" strike="noStrike" baseline="0" dirty="0">
                <a:solidFill>
                  <a:srgbClr val="2F3193"/>
                </a:solidFill>
                <a:latin typeface="PalatinoLinotype-Roman"/>
              </a:rPr>
              <a:t>Figure 11.1(a)</a:t>
            </a:r>
            <a:r>
              <a:rPr lang="en-US" sz="1800" b="0" i="0" u="none" strike="noStrike" baseline="0" dirty="0">
                <a:solidFill>
                  <a:srgbClr val="000000"/>
                </a:solidFill>
                <a:latin typeface="PalatinoLinotype-Roman"/>
              </a:rPr>
              <a:t>] appears like a “bath tub”. As shown in </a:t>
            </a:r>
            <a:r>
              <a:rPr lang="en-US" sz="1800" b="0" i="0" u="none" strike="noStrike" baseline="0" dirty="0">
                <a:solidFill>
                  <a:srgbClr val="2F3193"/>
                </a:solidFill>
                <a:latin typeface="PalatinoLinotype-Roman"/>
              </a:rPr>
              <a:t>Figure 11.1(a)</a:t>
            </a:r>
            <a:r>
              <a:rPr lang="en-US" sz="1800" b="0" i="0" u="none" strike="noStrike" baseline="0" dirty="0">
                <a:solidFill>
                  <a:srgbClr val="000000"/>
                </a:solidFill>
                <a:latin typeface="PalatinoLinotype-Roman"/>
              </a:rPr>
              <a:t>, for a hardware system the failure rate is initially high, but decreases as the faulty components identified are either repaired </a:t>
            </a:r>
            <a:r>
              <a:rPr lang="en-IN" sz="1800" b="0" i="0" u="none" strike="noStrike" baseline="0" dirty="0">
                <a:solidFill>
                  <a:srgbClr val="000000"/>
                </a:solidFill>
                <a:latin typeface="PalatinoLinotype-Roman"/>
              </a:rPr>
              <a:t>or replaced.</a:t>
            </a:r>
          </a:p>
          <a:p>
            <a:pPr algn="just"/>
            <a:r>
              <a:rPr lang="en-US" sz="1800" b="0" i="0" u="none" strike="noStrike" baseline="0" dirty="0">
                <a:solidFill>
                  <a:srgbClr val="000000"/>
                </a:solidFill>
                <a:latin typeface="PalatinoLinotype-Roman"/>
              </a:rPr>
              <a:t>A hardware system then enters its useful life, where the rate of failure is almost constant. After some time (called </a:t>
            </a:r>
            <a:r>
              <a:rPr lang="en-US" sz="1800" b="0" i="1" u="none" strike="noStrike" baseline="0" dirty="0">
                <a:solidFill>
                  <a:srgbClr val="000000"/>
                </a:solidFill>
                <a:latin typeface="PalatinoLinotype-Italic"/>
              </a:rPr>
              <a:t>product life time</a:t>
            </a:r>
            <a:r>
              <a:rPr lang="en-US" sz="1800" b="0" i="0" u="none" strike="noStrike" baseline="0" dirty="0">
                <a:solidFill>
                  <a:srgbClr val="000000"/>
                </a:solidFill>
                <a:latin typeface="PalatinoLinotype-Roman"/>
              </a:rPr>
              <a:t>) the major components wear out, and the failure rate increases. The initial failures are usually covered through manufacturer’s warranty. A corollary of this observation (though a digression from our topic of discussion) is that it may be unwise to buy a product (even at a good discount to its face value) towards the end of its life time, That is, one need not feel happy to buy a ten-year old car at one-tenth of the price of a new car, since it would be near the rising edge of the bath tub curve, and one would have to spend unduly large time, effort, and money on repairing and end up as the loser.</a:t>
            </a:r>
          </a:p>
          <a:p>
            <a:pPr algn="just"/>
            <a:r>
              <a:rPr lang="en-US" sz="1800" b="0" i="0" u="none" strike="noStrike" baseline="0" dirty="0">
                <a:solidFill>
                  <a:srgbClr val="000000"/>
                </a:solidFill>
                <a:latin typeface="PalatinoLinotype-Roman"/>
              </a:rPr>
              <a:t>In contrast to the hardware products, software products show the highest failure rate just after purchase and installation [see the initial portion of the plot in </a:t>
            </a:r>
            <a:r>
              <a:rPr lang="en-US" sz="1800" b="0" i="0" u="none" strike="noStrike" baseline="0" dirty="0">
                <a:solidFill>
                  <a:srgbClr val="2F3193"/>
                </a:solidFill>
                <a:latin typeface="PalatinoLinotype-Roman"/>
              </a:rPr>
              <a:t>Figure 11.1 (b)</a:t>
            </a:r>
            <a:r>
              <a:rPr lang="en-US" sz="1800" b="0" i="0" u="none" strike="noStrike" baseline="0" dirty="0">
                <a:solidFill>
                  <a:srgbClr val="000000"/>
                </a:solidFill>
                <a:latin typeface="PalatinoLinotype-Roman"/>
              </a:rPr>
              <a:t>]. As the system is used, more and more errors are identified and removed resulting in reduced</a:t>
            </a:r>
            <a:endParaRPr lang="en-IN" dirty="0"/>
          </a:p>
        </p:txBody>
      </p:sp>
    </p:spTree>
    <p:extLst>
      <p:ext uri="{BB962C8B-B14F-4D97-AF65-F5344CB8AC3E}">
        <p14:creationId xmlns:p14="http://schemas.microsoft.com/office/powerpoint/2010/main" val="3223043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CAFD25-8913-B9C1-9BE3-5F9A5A0822B2}"/>
              </a:ext>
            </a:extLst>
          </p:cNvPr>
          <p:cNvSpPr>
            <a:spLocks noGrp="1"/>
          </p:cNvSpPr>
          <p:nvPr>
            <p:ph idx="1"/>
          </p:nvPr>
        </p:nvSpPr>
        <p:spPr>
          <a:xfrm>
            <a:off x="677333" y="1238865"/>
            <a:ext cx="9577711" cy="5382601"/>
          </a:xfrm>
        </p:spPr>
        <p:txBody>
          <a:bodyPr/>
          <a:lstStyle/>
          <a:p>
            <a:pPr marL="0" indent="0" algn="l">
              <a:buNone/>
            </a:pPr>
            <a:r>
              <a:rPr lang="en-US" sz="1800" b="0" i="0" u="none" strike="noStrike" baseline="0" dirty="0">
                <a:latin typeface="PalatinoLinotype-Roman"/>
              </a:rPr>
              <a:t>failure rate. This error removal continues at a slower pace during the useful life of the product. As the software becomes obsolete, no more error correction occurs and the failure </a:t>
            </a:r>
            <a:r>
              <a:rPr lang="en-IN" sz="1800" b="0" i="0" u="none" strike="noStrike" baseline="0" dirty="0">
                <a:latin typeface="PalatinoLinotype-Roman"/>
              </a:rPr>
              <a:t>rate remains unchanged.</a:t>
            </a:r>
            <a:endParaRPr lang="en-IN" dirty="0"/>
          </a:p>
        </p:txBody>
      </p:sp>
      <p:pic>
        <p:nvPicPr>
          <p:cNvPr id="5" name="Picture 4">
            <a:extLst>
              <a:ext uri="{FF2B5EF4-FFF2-40B4-BE49-F238E27FC236}">
                <a16:creationId xmlns:a16="http://schemas.microsoft.com/office/drawing/2014/main" id="{F3448970-B4C0-38F2-B9AE-3012AA007336}"/>
              </a:ext>
            </a:extLst>
          </p:cNvPr>
          <p:cNvPicPr>
            <a:picLocks noChangeAspect="1"/>
          </p:cNvPicPr>
          <p:nvPr/>
        </p:nvPicPr>
        <p:blipFill>
          <a:blip r:embed="rId2"/>
          <a:stretch>
            <a:fillRect/>
          </a:stretch>
        </p:blipFill>
        <p:spPr>
          <a:xfrm>
            <a:off x="1925404" y="2183022"/>
            <a:ext cx="7081567" cy="3234552"/>
          </a:xfrm>
          <a:prstGeom prst="rect">
            <a:avLst/>
          </a:prstGeom>
        </p:spPr>
      </p:pic>
    </p:spTree>
    <p:extLst>
      <p:ext uri="{BB962C8B-B14F-4D97-AF65-F5344CB8AC3E}">
        <p14:creationId xmlns:p14="http://schemas.microsoft.com/office/powerpoint/2010/main" val="2292984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AFBC41-4DB5-20FF-88C9-B6A9C91A9573}"/>
              </a:ext>
            </a:extLst>
          </p:cNvPr>
          <p:cNvSpPr>
            <a:spLocks noGrp="1"/>
          </p:cNvSpPr>
          <p:nvPr>
            <p:ph idx="1"/>
          </p:nvPr>
        </p:nvSpPr>
        <p:spPr>
          <a:xfrm>
            <a:off x="677334" y="570271"/>
            <a:ext cx="10669092" cy="5781368"/>
          </a:xfrm>
        </p:spPr>
        <p:txBody>
          <a:bodyPr>
            <a:normAutofit/>
          </a:bodyPr>
          <a:lstStyle/>
          <a:p>
            <a:pPr marL="0" indent="0" algn="l">
              <a:buNone/>
            </a:pPr>
            <a:r>
              <a:rPr lang="en-US" sz="1800" b="1" i="0" u="none" strike="noStrike" baseline="0" dirty="0">
                <a:solidFill>
                  <a:srgbClr val="81004B"/>
                </a:solidFill>
                <a:latin typeface="OfficinaSans-Bold"/>
              </a:rPr>
              <a:t>Reliability Metrics of Software Products</a:t>
            </a:r>
          </a:p>
          <a:p>
            <a:pPr algn="l"/>
            <a:r>
              <a:rPr lang="en-US" sz="1800" b="0" i="0" u="none" strike="noStrike" baseline="0" dirty="0">
                <a:solidFill>
                  <a:srgbClr val="000000"/>
                </a:solidFill>
                <a:latin typeface="PalatinoLinotype-Roman"/>
              </a:rPr>
              <a:t>The reliability requirements for different categories of software products may be different. For this reason, it is necessary that the level of reliability required for a software product should be specified in the software requirements specification (SRS) document. In order to be able to do this, we need some metrics to quantitatively express the reliability of a software product. A good reliability measure should be observer-independent, so that different people can agree on the degree of reliability a system has. However, in practice, it is very diﬃcult to formulate a metric using which precise reliability measurement would be possible. In the absence of such measures, we discuss six metrics that are being used </a:t>
            </a:r>
            <a:r>
              <a:rPr lang="en-IN" sz="1800" b="0" i="0" u="none" strike="noStrike" baseline="0" dirty="0">
                <a:solidFill>
                  <a:srgbClr val="000000"/>
                </a:solidFill>
                <a:latin typeface="PalatinoLinotype-Roman"/>
              </a:rPr>
              <a:t>to measure software reliability.</a:t>
            </a:r>
          </a:p>
          <a:p>
            <a:pPr algn="l"/>
            <a:r>
              <a:rPr lang="en-US" sz="1800" b="1" i="0" u="none" strike="noStrike" baseline="0" dirty="0">
                <a:solidFill>
                  <a:srgbClr val="2F3193"/>
                </a:solidFill>
                <a:latin typeface="PalatinoLinotype-Bold"/>
              </a:rPr>
              <a:t>Rate of occurrence of failure (ROCOF): </a:t>
            </a:r>
            <a:r>
              <a:rPr lang="en-US" sz="1800" b="0" i="0" u="none" strike="noStrike" baseline="0" dirty="0">
                <a:solidFill>
                  <a:srgbClr val="000000"/>
                </a:solidFill>
                <a:latin typeface="PalatinoLinotype-Roman"/>
              </a:rPr>
              <a:t>ROCOF measures the frequency of occurrence of failures. ROCOF of a software product is measured by dividing the total number of failures observed by the duration of observation. However, many software products do not run continuously (unlike a car or a mixer), but deliver certain service when a demand is placed on them. For example, a library software is idle until a book issue request is made. Therefore, for a typical software product such as a pay-roll software, applicability </a:t>
            </a:r>
            <a:r>
              <a:rPr lang="en-IN" sz="1800" b="0" i="0" u="none" strike="noStrike" baseline="0" dirty="0">
                <a:solidFill>
                  <a:srgbClr val="000000"/>
                </a:solidFill>
                <a:latin typeface="PalatinoLinotype-Roman"/>
              </a:rPr>
              <a:t>of ROCOF is limited.</a:t>
            </a:r>
            <a:endParaRPr lang="en-IN" dirty="0"/>
          </a:p>
        </p:txBody>
      </p:sp>
    </p:spTree>
    <p:extLst>
      <p:ext uri="{BB962C8B-B14F-4D97-AF65-F5344CB8AC3E}">
        <p14:creationId xmlns:p14="http://schemas.microsoft.com/office/powerpoint/2010/main" val="3208342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6D8FFF-9378-CB06-A702-F175A1F8342A}"/>
              </a:ext>
            </a:extLst>
          </p:cNvPr>
          <p:cNvSpPr>
            <a:spLocks noGrp="1"/>
          </p:cNvSpPr>
          <p:nvPr>
            <p:ph idx="1"/>
          </p:nvPr>
        </p:nvSpPr>
        <p:spPr>
          <a:xfrm>
            <a:off x="677333" y="599769"/>
            <a:ext cx="11003389" cy="5978012"/>
          </a:xfrm>
        </p:spPr>
        <p:txBody>
          <a:bodyPr>
            <a:normAutofit fontScale="92500" lnSpcReduction="20000"/>
          </a:bodyPr>
          <a:lstStyle/>
          <a:p>
            <a:pPr algn="l"/>
            <a:r>
              <a:rPr lang="en-US" sz="1800" b="1" i="0" u="none" strike="noStrike" baseline="0" dirty="0">
                <a:solidFill>
                  <a:srgbClr val="2F3193"/>
                </a:solidFill>
                <a:latin typeface="PalatinoLinotype-Bold"/>
              </a:rPr>
              <a:t>Mean time to failure (MTTF): </a:t>
            </a:r>
            <a:r>
              <a:rPr lang="en-US" sz="1800" b="0" i="0" u="none" strike="noStrike" baseline="0" dirty="0">
                <a:solidFill>
                  <a:srgbClr val="000000"/>
                </a:solidFill>
                <a:latin typeface="PalatinoLinotype-Roman"/>
              </a:rPr>
              <a:t>MTTF is the time between two successive failures, averaged over a large number of failures. To measure MTTF, we can record the failure data for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failures. Let the failures occur at the time instants </a:t>
            </a:r>
            <a:r>
              <a:rPr lang="en-US" sz="1800" b="0" i="1" u="none" strike="noStrike" baseline="0" dirty="0">
                <a:solidFill>
                  <a:srgbClr val="000000"/>
                </a:solidFill>
                <a:latin typeface="PalatinoLinotype-Italic"/>
              </a:rPr>
              <a:t>t</a:t>
            </a:r>
            <a:r>
              <a:rPr lang="en-US" sz="1800" b="0" i="0" u="none" strike="noStrike" baseline="0" dirty="0">
                <a:solidFill>
                  <a:srgbClr val="000000"/>
                </a:solidFill>
                <a:latin typeface="PalatinoLinotype-Roman"/>
              </a:rPr>
              <a:t>1</a:t>
            </a:r>
            <a:r>
              <a:rPr lang="en-US" sz="1800" b="0" i="1" u="none" strike="noStrike" baseline="0" dirty="0">
                <a:solidFill>
                  <a:srgbClr val="000000"/>
                </a:solidFill>
                <a:latin typeface="BookmanOldStyle-Italic"/>
              </a:rPr>
              <a:t>, </a:t>
            </a:r>
            <a:r>
              <a:rPr lang="en-US" sz="1800" b="0" i="1" u="none" strike="noStrike" baseline="0" dirty="0">
                <a:solidFill>
                  <a:srgbClr val="000000"/>
                </a:solidFill>
                <a:latin typeface="PalatinoLinotype-Italic"/>
              </a:rPr>
              <a:t>t</a:t>
            </a:r>
            <a:r>
              <a:rPr lang="en-US" sz="1800" b="0" i="0" u="none" strike="noStrike" baseline="0" dirty="0">
                <a:solidFill>
                  <a:srgbClr val="000000"/>
                </a:solidFill>
                <a:latin typeface="PalatinoLinotype-Roman"/>
              </a:rPr>
              <a:t>2</a:t>
            </a:r>
            <a:r>
              <a:rPr lang="en-US" sz="1800" b="0" i="1" u="none" strike="noStrike" baseline="0" dirty="0">
                <a:solidFill>
                  <a:srgbClr val="000000"/>
                </a:solidFill>
                <a:latin typeface="BookmanOldStyle-Italic"/>
              </a:rPr>
              <a:t>, ..., </a:t>
            </a:r>
            <a:r>
              <a:rPr lang="en-US" sz="1800" b="0" i="1" u="none" strike="noStrike" baseline="0" dirty="0">
                <a:solidFill>
                  <a:srgbClr val="000000"/>
                </a:solidFill>
                <a:latin typeface="PalatinoLinotype-Italic"/>
              </a:rPr>
              <a:t>tn</a:t>
            </a:r>
            <a:r>
              <a:rPr lang="en-US" sz="1800" b="0" i="0" u="none" strike="noStrike" baseline="0" dirty="0">
                <a:solidFill>
                  <a:srgbClr val="000000"/>
                </a:solidFill>
                <a:latin typeface="PalatinoLinotype-Roman"/>
              </a:rPr>
              <a:t>. Then, MTTF can </a:t>
            </a:r>
            <a:r>
              <a:rPr lang="en-IN" sz="1800" b="0" i="0" u="none" strike="noStrike" baseline="0" dirty="0">
                <a:solidFill>
                  <a:srgbClr val="000000"/>
                </a:solidFill>
                <a:latin typeface="PalatinoLinotype-Roman"/>
              </a:rPr>
              <a:t>be calculated as 1</a:t>
            </a:r>
          </a:p>
          <a:p>
            <a:pPr algn="l"/>
            <a:r>
              <a:rPr lang="en-US" sz="1800" b="0" i="0" u="none" strike="noStrike" baseline="0" dirty="0">
                <a:solidFill>
                  <a:srgbClr val="000000"/>
                </a:solidFill>
                <a:latin typeface="PalatinoLinotype-Roman"/>
              </a:rPr>
              <a:t>It is important to note that only run time is considered in the time measurements. That is, the time for which the system is down to fix the error, the boot time, etc. are not taken into account in the time measurements and the clock is </a:t>
            </a:r>
            <a:r>
              <a:rPr lang="en-IN" sz="1800" b="0" i="0" u="none" strike="noStrike" baseline="0" dirty="0">
                <a:solidFill>
                  <a:srgbClr val="000000"/>
                </a:solidFill>
                <a:latin typeface="PalatinoLinotype-Roman"/>
              </a:rPr>
              <a:t>stopped at these times.</a:t>
            </a:r>
          </a:p>
          <a:p>
            <a:pPr algn="l"/>
            <a:r>
              <a:rPr lang="en-US" sz="1800" b="1" i="0" u="none" strike="noStrike" baseline="0" dirty="0">
                <a:solidFill>
                  <a:srgbClr val="2F3193"/>
                </a:solidFill>
                <a:latin typeface="PalatinoLinotype-Bold"/>
              </a:rPr>
              <a:t>Mean time to repair (MTTR): </a:t>
            </a:r>
            <a:r>
              <a:rPr lang="en-US" sz="1800" b="0" i="0" u="none" strike="noStrike" baseline="0" dirty="0">
                <a:solidFill>
                  <a:srgbClr val="000000"/>
                </a:solidFill>
                <a:latin typeface="PalatinoLinotype-Roman"/>
              </a:rPr>
              <a:t>Once failure occurs, some time is required to fix the error. MTTR measures the average time it takes to track the errors causing the failure and to </a:t>
            </a:r>
            <a:r>
              <a:rPr lang="en-IN" sz="1800" b="0" i="0" u="none" strike="noStrike" baseline="0" dirty="0">
                <a:solidFill>
                  <a:srgbClr val="000000"/>
                </a:solidFill>
                <a:latin typeface="PalatinoLinotype-Roman"/>
              </a:rPr>
              <a:t>fix them.</a:t>
            </a:r>
          </a:p>
          <a:p>
            <a:pPr algn="l"/>
            <a:r>
              <a:rPr lang="en-US" sz="1800" b="1" i="0" u="none" strike="noStrike" baseline="0" dirty="0">
                <a:solidFill>
                  <a:srgbClr val="2F3193"/>
                </a:solidFill>
                <a:latin typeface="PalatinoLinotype-Bold"/>
              </a:rPr>
              <a:t>Mean time between failure (MTBF): </a:t>
            </a:r>
            <a:r>
              <a:rPr lang="en-US" sz="1800" b="0" i="0" u="none" strike="noStrike" baseline="0" dirty="0">
                <a:solidFill>
                  <a:srgbClr val="000000"/>
                </a:solidFill>
                <a:latin typeface="PalatinoLinotype-Roman"/>
              </a:rPr>
              <a:t>The MTTF and MTTR metrics can be combined to get the MTBF metric: MTBF = MTTF + MTTR. Thus, MTBF of 300 hours indicates that once a failure occurs, the next failure is expected after 300 hours. In this case, the time measurements are real time and not the execution time as in MTTF.</a:t>
            </a:r>
          </a:p>
          <a:p>
            <a:pPr algn="l"/>
            <a:r>
              <a:rPr lang="en-US" sz="1800" b="1" i="0" u="none" strike="noStrike" baseline="0" dirty="0">
                <a:solidFill>
                  <a:srgbClr val="2F3193"/>
                </a:solidFill>
                <a:latin typeface="PalatinoLinotype-Bold"/>
              </a:rPr>
              <a:t>Probability of failure on demand (POFOD): </a:t>
            </a:r>
            <a:r>
              <a:rPr lang="en-US" sz="1800" b="0" i="0" u="none" strike="noStrike" baseline="0" dirty="0">
                <a:solidFill>
                  <a:srgbClr val="000000"/>
                </a:solidFill>
                <a:latin typeface="PalatinoLinotype-Roman"/>
              </a:rPr>
              <a:t>Unlike the other metrics discussed, this metric does not explicitly involve time measurements. POFOD measures the likelihood of the system failing when a service request is made. For example, a POFOD of 0.001 would mean that 1 out of every 1000 service requests would result in a failure. We have already mentioned that the reliability of most of the software products should be determined through specific service invocations, rather than making the software run continuously. Thus, POFOD metric is very appropriate for software products that are not required to </a:t>
            </a:r>
            <a:r>
              <a:rPr lang="en-IN" sz="1800" b="0" i="0" u="none" strike="noStrike" baseline="0" dirty="0">
                <a:solidFill>
                  <a:srgbClr val="000000"/>
                </a:solidFill>
                <a:latin typeface="PalatinoLinotype-Roman"/>
              </a:rPr>
              <a:t>run continuously.</a:t>
            </a:r>
          </a:p>
          <a:p>
            <a:pPr algn="l"/>
            <a:r>
              <a:rPr lang="en-US" sz="1800" b="1" i="0" u="none" strike="noStrike" baseline="0" dirty="0">
                <a:solidFill>
                  <a:srgbClr val="2F3193"/>
                </a:solidFill>
                <a:latin typeface="PalatinoLinotype-Bold"/>
              </a:rPr>
              <a:t>Availability: </a:t>
            </a:r>
            <a:r>
              <a:rPr lang="en-US" sz="1800" b="0" i="0" u="none" strike="noStrike" baseline="0" dirty="0">
                <a:solidFill>
                  <a:srgbClr val="000000"/>
                </a:solidFill>
                <a:latin typeface="PalatinoLinotype-Roman"/>
              </a:rPr>
              <a:t>Availability of a system is a measure of how likely would the system be available for use over a given period of time. This metric not only considers the number of failures occurring during a time interval, but also takes into account the repair time (down time) of a system when a failure occurs. This metric is important for systems such as telecommunication systems, operating systems, embedded controllers, etc., which are supposed to be never down and where repair and restart time are significant and loss of service during that time cannot be overlooked</a:t>
            </a:r>
            <a:endParaRPr lang="en-IN" dirty="0"/>
          </a:p>
        </p:txBody>
      </p:sp>
    </p:spTree>
    <p:extLst>
      <p:ext uri="{BB962C8B-B14F-4D97-AF65-F5344CB8AC3E}">
        <p14:creationId xmlns:p14="http://schemas.microsoft.com/office/powerpoint/2010/main" val="3834824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03229A-CD34-9E77-4823-9474E6E7112E}"/>
              </a:ext>
            </a:extLst>
          </p:cNvPr>
          <p:cNvSpPr>
            <a:spLocks noGrp="1"/>
          </p:cNvSpPr>
          <p:nvPr>
            <p:ph idx="1"/>
          </p:nvPr>
        </p:nvSpPr>
        <p:spPr>
          <a:xfrm>
            <a:off x="677333" y="550607"/>
            <a:ext cx="10472447" cy="5490756"/>
          </a:xfrm>
        </p:spPr>
        <p:txBody>
          <a:bodyPr>
            <a:normAutofit fontScale="92500" lnSpcReduction="20000"/>
          </a:bodyPr>
          <a:lstStyle/>
          <a:p>
            <a:pPr algn="l"/>
            <a:r>
              <a:rPr lang="en-US" sz="1800" b="1" i="0" u="none" strike="noStrike" baseline="0" dirty="0">
                <a:solidFill>
                  <a:srgbClr val="0092C9"/>
                </a:solidFill>
                <a:latin typeface="OfficinaSerif-Bold"/>
              </a:rPr>
              <a:t>Shortcomings of reliability metrics of software products</a:t>
            </a:r>
          </a:p>
          <a:p>
            <a:pPr algn="l"/>
            <a:r>
              <a:rPr lang="en-US" sz="1800" b="0" i="0" u="none" strike="noStrike" baseline="0" dirty="0">
                <a:solidFill>
                  <a:srgbClr val="000000"/>
                </a:solidFill>
                <a:latin typeface="PalatinoLinotype-Roman"/>
              </a:rPr>
              <a:t>All the above reliability metrics suffer from several shortcomings as far as their use in software reliability measurement is concerned. One of the reasons is that these metrics are centered around the probability of occurrence of system failures but take no account of the consequences of failures. That is, these reliability models do not distinguish the relative severity of different failures. Failures which are infrequent and whose consequences are not serious are in practice of little concern in the operational use of a software product.</a:t>
            </a:r>
          </a:p>
          <a:p>
            <a:pPr algn="l"/>
            <a:r>
              <a:rPr lang="en-US" sz="1800" b="0" i="0" u="none" strike="noStrike" baseline="0" dirty="0">
                <a:solidFill>
                  <a:srgbClr val="000000"/>
                </a:solidFill>
                <a:latin typeface="PalatinoLinotype-Roman"/>
              </a:rPr>
              <a:t>These types of failures can at best be minor irritants. On the other hand, more severe types of failures may render the system totally unusable. In order to estimate the reliability of a software product more accurately, it is necessary to classify various types of failures. Please note that the different classes of failures may not be mutually exclusive. The classification is based on widely different set of criteria. As a result, a failure type can at the same time belong to more than one class. A scheme of classification of failures is as follows:</a:t>
            </a:r>
          </a:p>
          <a:p>
            <a:pPr algn="l"/>
            <a:r>
              <a:rPr lang="en-US" sz="1800" b="1" i="0" u="none" strike="noStrike" baseline="0" dirty="0">
                <a:solidFill>
                  <a:srgbClr val="2F3193"/>
                </a:solidFill>
                <a:latin typeface="PalatinoLinotype-Bold"/>
              </a:rPr>
              <a:t>Transient: </a:t>
            </a:r>
            <a:r>
              <a:rPr lang="en-US" sz="1800" b="0" i="0" u="none" strike="noStrike" baseline="0" dirty="0">
                <a:solidFill>
                  <a:srgbClr val="000000"/>
                </a:solidFill>
                <a:latin typeface="PalatinoLinotype-Roman"/>
              </a:rPr>
              <a:t>Transient failures occur only for certain input values while invoking a function </a:t>
            </a:r>
            <a:r>
              <a:rPr lang="en-IN" sz="1800" b="0" i="0" u="none" strike="noStrike" baseline="0" dirty="0">
                <a:solidFill>
                  <a:srgbClr val="000000"/>
                </a:solidFill>
                <a:latin typeface="PalatinoLinotype-Roman"/>
              </a:rPr>
              <a:t>of the system.</a:t>
            </a:r>
          </a:p>
          <a:p>
            <a:pPr algn="l"/>
            <a:r>
              <a:rPr lang="en-US" sz="1800" b="1" i="0" u="none" strike="noStrike" baseline="0" dirty="0">
                <a:solidFill>
                  <a:srgbClr val="2F3193"/>
                </a:solidFill>
                <a:latin typeface="PalatinoLinotype-Bold"/>
              </a:rPr>
              <a:t>Permanent: </a:t>
            </a:r>
            <a:r>
              <a:rPr lang="en-US" sz="1800" b="0" i="0" u="none" strike="noStrike" baseline="0" dirty="0">
                <a:solidFill>
                  <a:srgbClr val="000000"/>
                </a:solidFill>
                <a:latin typeface="PalatinoLinotype-Roman"/>
              </a:rPr>
              <a:t>Permanent failures occur for all input values while invoking a function of</a:t>
            </a:r>
          </a:p>
          <a:p>
            <a:pPr algn="l"/>
            <a:r>
              <a:rPr lang="en-IN" sz="1800" b="0" i="0" u="none" strike="noStrike" baseline="0" dirty="0">
                <a:solidFill>
                  <a:srgbClr val="000000"/>
                </a:solidFill>
                <a:latin typeface="PalatinoLinotype-Roman"/>
              </a:rPr>
              <a:t>the system.</a:t>
            </a:r>
          </a:p>
          <a:p>
            <a:pPr algn="l"/>
            <a:r>
              <a:rPr lang="en-US" sz="1800" b="1" i="0" u="none" strike="noStrike" baseline="0" dirty="0">
                <a:solidFill>
                  <a:srgbClr val="2F3193"/>
                </a:solidFill>
                <a:latin typeface="PalatinoLinotype-Bold"/>
              </a:rPr>
              <a:t>Recoverable: </a:t>
            </a:r>
            <a:r>
              <a:rPr lang="en-US" sz="1800" b="0" i="0" u="none" strike="noStrike" baseline="0" dirty="0">
                <a:solidFill>
                  <a:srgbClr val="000000"/>
                </a:solidFill>
                <a:latin typeface="PalatinoLinotype-Roman"/>
              </a:rPr>
              <a:t>When a recoverable failure occurs, the system can recover without having</a:t>
            </a:r>
          </a:p>
          <a:p>
            <a:pPr algn="l"/>
            <a:r>
              <a:rPr lang="en-US" sz="1800" b="0" i="0" u="none" strike="noStrike" baseline="0" dirty="0">
                <a:solidFill>
                  <a:srgbClr val="000000"/>
                </a:solidFill>
                <a:latin typeface="PalatinoLinotype-Roman"/>
              </a:rPr>
              <a:t>to shutdown and restart the system (with or without operator intervention).</a:t>
            </a:r>
          </a:p>
          <a:p>
            <a:pPr algn="l"/>
            <a:r>
              <a:rPr lang="en-US" sz="1800" b="1" i="0" u="none" strike="noStrike" baseline="0" dirty="0">
                <a:solidFill>
                  <a:srgbClr val="2F3193"/>
                </a:solidFill>
                <a:latin typeface="PalatinoLinotype-Bold"/>
              </a:rPr>
              <a:t>Unrecoverable: </a:t>
            </a:r>
            <a:r>
              <a:rPr lang="en-US" sz="1800" b="0" i="0" u="none" strike="noStrike" baseline="0" dirty="0">
                <a:solidFill>
                  <a:srgbClr val="000000"/>
                </a:solidFill>
                <a:latin typeface="PalatinoLinotype-Roman"/>
              </a:rPr>
              <a:t>In unrecoverable failures, the system may need to be restarted.</a:t>
            </a:r>
            <a:endParaRPr lang="en-IN" dirty="0"/>
          </a:p>
        </p:txBody>
      </p:sp>
    </p:spTree>
    <p:extLst>
      <p:ext uri="{BB962C8B-B14F-4D97-AF65-F5344CB8AC3E}">
        <p14:creationId xmlns:p14="http://schemas.microsoft.com/office/powerpoint/2010/main" val="37256667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155</TotalTime>
  <Words>8156</Words>
  <Application>Microsoft Office PowerPoint</Application>
  <PresentationFormat>Widescreen</PresentationFormat>
  <Paragraphs>215</Paragraphs>
  <Slides>42</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42</vt:i4>
      </vt:variant>
    </vt:vector>
  </HeadingPairs>
  <TitlesOfParts>
    <vt:vector size="57" baseType="lpstr">
      <vt:lpstr>Arial</vt:lpstr>
      <vt:lpstr>BookmanOldStyle-Italic</vt:lpstr>
      <vt:lpstr>Calibri</vt:lpstr>
      <vt:lpstr>GillSans-Bold</vt:lpstr>
      <vt:lpstr>MT-Symbol</vt:lpstr>
      <vt:lpstr>MTSymbolItalicMedium</vt:lpstr>
      <vt:lpstr>OfficinaSans-Bold</vt:lpstr>
      <vt:lpstr>OfficinaSans-BoldItalic</vt:lpstr>
      <vt:lpstr>OfficinaSerif-Bold</vt:lpstr>
      <vt:lpstr>PalatinoLinotype-Bold</vt:lpstr>
      <vt:lpstr>PalatinoLinotype-Italic</vt:lpstr>
      <vt:lpstr>PalatinoLinotype-Roman</vt:lpstr>
      <vt:lpstr>Trebuchet MS</vt:lpstr>
      <vt:lpstr>Wingdings 3</vt:lpstr>
      <vt:lpstr>Facet</vt:lpstr>
      <vt:lpstr>Software Reliability and Quality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STATISTICAL TESTING </vt:lpstr>
      <vt:lpstr>Steps in Statistical Testing</vt:lpstr>
      <vt:lpstr>Pros and cons of statistical testing </vt:lpstr>
      <vt:lpstr>SOFTWARE QUALITY </vt:lpstr>
      <vt:lpstr>PowerPoint Presentation</vt:lpstr>
      <vt:lpstr>Software Quality Models </vt:lpstr>
      <vt:lpstr>PowerPoint Presentation</vt:lpstr>
      <vt:lpstr>PowerPoint Presentation</vt:lpstr>
      <vt:lpstr>PowerPoint Presentation</vt:lpstr>
      <vt:lpstr>PowerPoint Presentation</vt:lpstr>
      <vt:lpstr>PowerPoint Presentation</vt:lpstr>
      <vt:lpstr>Boehm’s model </vt:lpstr>
      <vt:lpstr>PowerPoint Presentation</vt:lpstr>
      <vt:lpstr>ISO 9126 </vt:lpstr>
      <vt:lpstr>SOFTWARE QUALITY MANAGEMENT SYSTEM </vt:lpstr>
      <vt:lpstr>Quality system activities </vt:lpstr>
      <vt:lpstr>Evolution of Quality Systems </vt:lpstr>
      <vt:lpstr>PowerPoint Presentation</vt:lpstr>
      <vt:lpstr>Product Metrics versus Process Metrics </vt:lpstr>
      <vt:lpstr>ISO 9000 </vt:lpstr>
      <vt:lpstr>PowerPoint Presentation</vt:lpstr>
      <vt:lpstr>ISO 9000 for Software Industry </vt:lpstr>
      <vt:lpstr>SEI CAPABILITY MATURITY MODEL</vt:lpstr>
      <vt:lpstr>PowerPoint Presentation</vt:lpstr>
      <vt:lpstr>PowerPoint Presentation</vt:lpstr>
      <vt:lpstr>PowerPoint Presentation</vt:lpstr>
      <vt:lpstr>PowerPoint Presentation</vt:lpstr>
      <vt:lpstr>PowerPoint Presentation</vt:lpstr>
      <vt:lpstr>Comparison Between ISO 9000 Certiﬁcation and SEI/CMM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8</cp:revision>
  <dcterms:created xsi:type="dcterms:W3CDTF">2025-03-10T10:06:36Z</dcterms:created>
  <dcterms:modified xsi:type="dcterms:W3CDTF">2025-04-22T08:41:55Z</dcterms:modified>
</cp:coreProperties>
</file>