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8" d="100"/>
          <a:sy n="88" d="100"/>
        </p:scale>
        <p:origin x="494"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317178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40885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30549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493122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46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201760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886150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797800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1318845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B6F1E9-91E6-40E6-82A9-CA14120B45B8}"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48355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B6F1E9-91E6-40E6-82A9-CA14120B45B8}"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53880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B6F1E9-91E6-40E6-82A9-CA14120B45B8}" type="datetimeFigureOut">
              <a:rPr lang="en-IN" smtClean="0"/>
              <a:t>17-03-2025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372224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B6F1E9-91E6-40E6-82A9-CA14120B45B8}" type="datetimeFigureOut">
              <a:rPr lang="en-IN" smtClean="0"/>
              <a:t>17-03-2025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81372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6F1E9-91E6-40E6-82A9-CA14120B45B8}" type="datetimeFigureOut">
              <a:rPr lang="en-IN" smtClean="0"/>
              <a:t>17-03-2025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226329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B6F1E9-91E6-40E6-82A9-CA14120B45B8}"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609679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B6F1E9-91E6-40E6-82A9-CA14120B45B8}"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7EE7780-BA8A-4D2D-9A5F-F51DA4772B77}" type="slidenum">
              <a:rPr lang="en-IN" smtClean="0"/>
              <a:t>‹#›</a:t>
            </a:fld>
            <a:endParaRPr lang="en-IN"/>
          </a:p>
        </p:txBody>
      </p:sp>
    </p:spTree>
    <p:extLst>
      <p:ext uri="{BB962C8B-B14F-4D97-AF65-F5344CB8AC3E}">
        <p14:creationId xmlns:p14="http://schemas.microsoft.com/office/powerpoint/2010/main" val="386310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B6F1E9-91E6-40E6-82A9-CA14120B45B8}" type="datetimeFigureOut">
              <a:rPr lang="en-IN" smtClean="0"/>
              <a:t>17-03-2025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EE7780-BA8A-4D2D-9A5F-F51DA4772B77}" type="slidenum">
              <a:rPr lang="en-IN" smtClean="0"/>
              <a:t>‹#›</a:t>
            </a:fld>
            <a:endParaRPr lang="en-IN"/>
          </a:p>
        </p:txBody>
      </p:sp>
    </p:spTree>
    <p:extLst>
      <p:ext uri="{BB962C8B-B14F-4D97-AF65-F5344CB8AC3E}">
        <p14:creationId xmlns:p14="http://schemas.microsoft.com/office/powerpoint/2010/main" val="3675172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E6E5F-10EE-EBC9-00FD-0A72AE98C3B7}"/>
              </a:ext>
            </a:extLst>
          </p:cNvPr>
          <p:cNvSpPr>
            <a:spLocks noGrp="1"/>
          </p:cNvSpPr>
          <p:nvPr>
            <p:ph type="ctrTitle"/>
          </p:nvPr>
        </p:nvSpPr>
        <p:spPr>
          <a:xfrm>
            <a:off x="1507067" y="2404533"/>
            <a:ext cx="7766936" cy="1744679"/>
          </a:xfrm>
        </p:spPr>
        <p:txBody>
          <a:bodyPr/>
          <a:lstStyle/>
          <a:p>
            <a:pPr algn="ctr"/>
            <a:r>
              <a:rPr lang="en-US" sz="2800" b="1" dirty="0">
                <a:solidFill>
                  <a:schemeClr val="accent2">
                    <a:lumMod val="75000"/>
                  </a:schemeClr>
                </a:solidFill>
                <a:latin typeface="Times New Roman" panose="02020603050405020304" pitchFamily="18" charset="0"/>
                <a:cs typeface="Times New Roman" panose="02020603050405020304" pitchFamily="18" charset="0"/>
              </a:rPr>
              <a:t>UNIT-3</a:t>
            </a:r>
            <a:br>
              <a:rPr lang="en-US" sz="2800" b="1" dirty="0">
                <a:solidFill>
                  <a:schemeClr val="accent2">
                    <a:lumMod val="75000"/>
                  </a:schemeClr>
                </a:solidFill>
                <a:latin typeface="Times New Roman" panose="02020603050405020304" pitchFamily="18" charset="0"/>
                <a:cs typeface="Times New Roman" panose="02020603050405020304" pitchFamily="18" charset="0"/>
              </a:rPr>
            </a:br>
            <a:r>
              <a:rPr lang="en-US" sz="2800" b="1" dirty="0">
                <a:solidFill>
                  <a:schemeClr val="accent2">
                    <a:lumMod val="75000"/>
                  </a:schemeClr>
                </a:solidFill>
                <a:latin typeface="Times New Roman" panose="02020603050405020304" pitchFamily="18" charset="0"/>
                <a:cs typeface="Times New Roman" panose="02020603050405020304" pitchFamily="18" charset="0"/>
              </a:rPr>
              <a:t>CHAPTER-3</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USER INTERFACE DESIGN</a:t>
            </a:r>
            <a:endParaRPr lang="en-IN" dirty="0">
              <a:solidFill>
                <a:srgbClr val="002060"/>
              </a:solidFill>
            </a:endParaRPr>
          </a:p>
        </p:txBody>
      </p:sp>
    </p:spTree>
    <p:extLst>
      <p:ext uri="{BB962C8B-B14F-4D97-AF65-F5344CB8AC3E}">
        <p14:creationId xmlns:p14="http://schemas.microsoft.com/office/powerpoint/2010/main" val="398113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34459-2C8B-E3CE-70B5-656ADAABF055}"/>
              </a:ext>
            </a:extLst>
          </p:cNvPr>
          <p:cNvSpPr>
            <a:spLocks noGrp="1"/>
          </p:cNvSpPr>
          <p:nvPr>
            <p:ph type="title"/>
          </p:nvPr>
        </p:nvSpPr>
        <p:spPr>
          <a:xfrm>
            <a:off x="677334" y="285135"/>
            <a:ext cx="8596668" cy="531503"/>
          </a:xfrm>
        </p:spPr>
        <p:txBody>
          <a:bodyPr>
            <a:normAutofit fontScale="90000"/>
          </a:bodyPr>
          <a:lstStyle/>
          <a:p>
            <a:r>
              <a:rPr lang="en-IN" b="1" dirty="0">
                <a:solidFill>
                  <a:srgbClr val="2F3193"/>
                </a:solidFill>
                <a:latin typeface="OfficinaSans-Bold"/>
              </a:rPr>
              <a:t>TYPES OF USER INTERFACES</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E21BCBB6-4EFD-B926-6781-5FE42C7A48B7}"/>
              </a:ext>
            </a:extLst>
          </p:cNvPr>
          <p:cNvSpPr>
            <a:spLocks noGrp="1"/>
          </p:cNvSpPr>
          <p:nvPr>
            <p:ph idx="1"/>
          </p:nvPr>
        </p:nvSpPr>
        <p:spPr>
          <a:xfrm>
            <a:off x="677334" y="943897"/>
            <a:ext cx="10236472" cy="5097465"/>
          </a:xfrm>
        </p:spPr>
        <p:txBody>
          <a:bodyPr>
            <a:normAutofit/>
          </a:bodyPr>
          <a:lstStyle/>
          <a:p>
            <a:pPr marL="0" indent="0" algn="just">
              <a:buNone/>
            </a:pPr>
            <a:r>
              <a:rPr lang="en-US" sz="2000" b="0" i="0" u="none" strike="noStrike" baseline="0" dirty="0">
                <a:solidFill>
                  <a:srgbClr val="000000"/>
                </a:solidFill>
                <a:latin typeface="PalatinoLinotype-Roman"/>
              </a:rPr>
              <a:t>Broadly speaking, user interfaces can be classified into the following three categories:</a:t>
            </a:r>
          </a:p>
          <a:p>
            <a:pPr algn="just">
              <a:buFont typeface="Arial" panose="020B0604020202020204" pitchFamily="34" charset="0"/>
              <a:buChar char="•"/>
            </a:pPr>
            <a:r>
              <a:rPr lang="en-IN" sz="2000" b="0" i="0" u="none" strike="noStrike" baseline="0" dirty="0">
                <a:solidFill>
                  <a:srgbClr val="000000"/>
                </a:solidFill>
                <a:latin typeface="PalatinoLinotype-Roman"/>
              </a:rPr>
              <a:t>Command language-based interfaces</a:t>
            </a:r>
          </a:p>
          <a:p>
            <a:pPr algn="just">
              <a:buFont typeface="Arial" panose="020B0604020202020204" pitchFamily="34" charset="0"/>
              <a:buChar char="•"/>
            </a:pPr>
            <a:r>
              <a:rPr lang="en-IN" sz="2000" b="0" i="0" u="none" strike="noStrike" baseline="0" dirty="0">
                <a:solidFill>
                  <a:srgbClr val="000000"/>
                </a:solidFill>
                <a:latin typeface="PalatinoLinotype-Roman"/>
              </a:rPr>
              <a:t>Menu-based interfaces</a:t>
            </a:r>
          </a:p>
          <a:p>
            <a:pPr algn="just">
              <a:buFont typeface="Arial" panose="020B0604020202020204" pitchFamily="34" charset="0"/>
              <a:buChar char="•"/>
            </a:pPr>
            <a:r>
              <a:rPr lang="en-IN" sz="2000" b="0" i="0" u="none" strike="noStrike" baseline="0" dirty="0">
                <a:solidFill>
                  <a:srgbClr val="000000"/>
                </a:solidFill>
                <a:latin typeface="PalatinoLinotype-Roman"/>
              </a:rPr>
              <a:t>Direct manipulation interfaces</a:t>
            </a:r>
          </a:p>
          <a:p>
            <a:pPr algn="just"/>
            <a:r>
              <a:rPr lang="en-US" sz="2000" b="0" i="0" u="none" strike="noStrike" baseline="0" dirty="0">
                <a:solidFill>
                  <a:srgbClr val="000000"/>
                </a:solidFill>
                <a:latin typeface="PalatinoLinotype-Roman"/>
              </a:rPr>
              <a:t>Each of these categories of interfaces has its own characteristic advantages and disadvantages. Therefore, most modern applications use a careful combination of all these three types of user interfaces for implementing the user command repertoire. It is very diﬃcult to come up with a simple set of guidelines as to which parts of the interface should be implemented using what type of interface. </a:t>
            </a:r>
          </a:p>
          <a:p>
            <a:pPr algn="just"/>
            <a:r>
              <a:rPr lang="en-US" sz="2000" b="0" i="0" u="none" strike="noStrike" baseline="0" dirty="0">
                <a:solidFill>
                  <a:srgbClr val="000000"/>
                </a:solidFill>
                <a:latin typeface="PalatinoLinotype-Roman"/>
              </a:rPr>
              <a:t>This choice is to a large extent dependent on the experience and discretion of the designer of the interface. However, a study of the basic characteristics and the relative advantages of different types of interfaces would give a fair idea to the designer regarding which commands should be supported using what </a:t>
            </a:r>
            <a:r>
              <a:rPr lang="en-IN" sz="2000" b="0" i="0" u="none" strike="noStrike" baseline="0" dirty="0">
                <a:solidFill>
                  <a:srgbClr val="000000"/>
                </a:solidFill>
                <a:latin typeface="PalatinoLinotype-Roman"/>
              </a:rPr>
              <a:t>type of interface.</a:t>
            </a:r>
            <a:endParaRPr lang="en-IN" sz="2000" dirty="0"/>
          </a:p>
        </p:txBody>
      </p:sp>
    </p:spTree>
    <p:extLst>
      <p:ext uri="{BB962C8B-B14F-4D97-AF65-F5344CB8AC3E}">
        <p14:creationId xmlns:p14="http://schemas.microsoft.com/office/powerpoint/2010/main" val="1755684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E3ACBD-99B2-1366-4ACE-6ACE16F923E7}"/>
              </a:ext>
            </a:extLst>
          </p:cNvPr>
          <p:cNvSpPr>
            <a:spLocks noGrp="1"/>
          </p:cNvSpPr>
          <p:nvPr>
            <p:ph idx="1"/>
          </p:nvPr>
        </p:nvSpPr>
        <p:spPr>
          <a:xfrm>
            <a:off x="677334" y="373626"/>
            <a:ext cx="10354460" cy="6233651"/>
          </a:xfrm>
        </p:spPr>
        <p:txBody>
          <a:bodyPr>
            <a:normAutofit fontScale="85000" lnSpcReduction="20000"/>
          </a:bodyPr>
          <a:lstStyle/>
          <a:p>
            <a:pPr marL="0" indent="0" algn="just">
              <a:buNone/>
            </a:pPr>
            <a:r>
              <a:rPr lang="en-IN" sz="2400" b="1" i="0" u="none" strike="noStrike" baseline="0" dirty="0">
                <a:solidFill>
                  <a:srgbClr val="81004B"/>
                </a:solidFill>
                <a:latin typeface="OfficinaSans-Bold"/>
              </a:rPr>
              <a:t>Command Language-based Interface</a:t>
            </a:r>
          </a:p>
          <a:p>
            <a:pPr algn="just"/>
            <a:r>
              <a:rPr lang="en-US" sz="2200" b="0" i="0" u="none" strike="noStrike" baseline="0" dirty="0">
                <a:solidFill>
                  <a:schemeClr val="tx1"/>
                </a:solidFill>
                <a:latin typeface="PalatinoLinotype-Roman"/>
              </a:rPr>
              <a:t>A command language-based interface—as the name itself suggests, is based on designing a command language which the user can use to issue the commands. The user is expected to frame the appropriate commands in the language and type them appropriately whenever required. A simple command language-based interface might simply assign unique names to the different commands. However, a more sophisticated command language-based interface may allow users to compose complex commands by using a set of primitive commands. Such a facility to compose commands dramatically reduces the number of command names one would have to remember.</a:t>
            </a:r>
          </a:p>
          <a:p>
            <a:pPr algn="just"/>
            <a:r>
              <a:rPr lang="en-IN" sz="2200" b="0" i="0" u="none" strike="noStrike" baseline="0" dirty="0">
                <a:solidFill>
                  <a:schemeClr val="tx1"/>
                </a:solidFill>
                <a:latin typeface="PalatinoLinotype-Roman"/>
              </a:rPr>
              <a:t>Command language-based interfaces allow </a:t>
            </a:r>
            <a:r>
              <a:rPr lang="en-US" sz="2200" b="0" i="0" u="none" strike="noStrike" baseline="0" dirty="0">
                <a:solidFill>
                  <a:schemeClr val="tx1"/>
                </a:solidFill>
                <a:latin typeface="PalatinoLinotype-Roman"/>
              </a:rPr>
              <a:t>fast interaction with the computer and simplify the input of complex commands. Among the three categories of interfaces, the command language interface allows for most eﬃcient command issue procedure requiring minimal typing. Further, a command language-based interface can be implemented even on cheap alphanumeric terminals. Also,</a:t>
            </a:r>
          </a:p>
          <a:p>
            <a:pPr algn="just"/>
            <a:r>
              <a:rPr lang="en-US" sz="2200" b="0" i="0" u="none" strike="noStrike" baseline="0" dirty="0">
                <a:solidFill>
                  <a:schemeClr val="tx1"/>
                </a:solidFill>
                <a:latin typeface="PalatinoLinotype-Roman"/>
              </a:rPr>
              <a:t>A command language-based interface is easier to develop compared to a menu-based or a direct-manipulation interface because compiler writing techniques are well developed. One can systematically develop a command language interface by using the standard compiler writing tools Lex and </a:t>
            </a:r>
            <a:r>
              <a:rPr lang="en-US" sz="2200" b="0" i="0" u="none" strike="noStrike" baseline="0" dirty="0" err="1">
                <a:solidFill>
                  <a:schemeClr val="tx1"/>
                </a:solidFill>
                <a:latin typeface="PalatinoLinotype-Roman"/>
              </a:rPr>
              <a:t>Yacc</a:t>
            </a:r>
            <a:r>
              <a:rPr lang="en-US" sz="2200" b="0" i="0" u="none" strike="noStrike" baseline="0" dirty="0">
                <a:solidFill>
                  <a:schemeClr val="tx1"/>
                </a:solidFill>
                <a:latin typeface="PalatinoLinotype-Roman"/>
              </a:rPr>
              <a:t>.</a:t>
            </a:r>
          </a:p>
          <a:p>
            <a:pPr algn="just"/>
            <a:r>
              <a:rPr lang="en-US" sz="2200" b="0" i="0" u="none" strike="noStrike" baseline="0" dirty="0">
                <a:solidFill>
                  <a:schemeClr val="tx1"/>
                </a:solidFill>
                <a:latin typeface="PalatinoLinotype-Roman"/>
              </a:rPr>
              <a:t>However, command language-based interfaces suffer from several drawbacks. Usually, command language-based interfaces are diﬃcult to learn and require the user to memorize</a:t>
            </a:r>
            <a:r>
              <a:rPr lang="en-US" sz="2200" dirty="0">
                <a:solidFill>
                  <a:schemeClr val="tx1"/>
                </a:solidFill>
                <a:latin typeface="PalatinoLinotype-Roman"/>
              </a:rPr>
              <a:t> </a:t>
            </a:r>
            <a:r>
              <a:rPr lang="en-US" sz="2200" b="0" i="0" u="none" strike="noStrike" baseline="0" dirty="0">
                <a:solidFill>
                  <a:schemeClr val="tx1"/>
                </a:solidFill>
                <a:latin typeface="PalatinoLinotype-Roman"/>
              </a:rPr>
              <a:t>the set of primitive commands. Also, most users make errors while formulating commands in the command language and also while typing them</a:t>
            </a:r>
            <a:endParaRPr lang="en-IN" sz="2200" dirty="0">
              <a:solidFill>
                <a:schemeClr val="tx1"/>
              </a:solidFill>
            </a:endParaRPr>
          </a:p>
        </p:txBody>
      </p:sp>
    </p:spTree>
    <p:extLst>
      <p:ext uri="{BB962C8B-B14F-4D97-AF65-F5344CB8AC3E}">
        <p14:creationId xmlns:p14="http://schemas.microsoft.com/office/powerpoint/2010/main" val="2990306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B4247-55EF-4097-A0DC-146010E0AF9A}"/>
              </a:ext>
            </a:extLst>
          </p:cNvPr>
          <p:cNvSpPr>
            <a:spLocks noGrp="1"/>
          </p:cNvSpPr>
          <p:nvPr>
            <p:ph idx="1"/>
          </p:nvPr>
        </p:nvSpPr>
        <p:spPr>
          <a:xfrm>
            <a:off x="677334" y="373626"/>
            <a:ext cx="9853014" cy="6086167"/>
          </a:xfrm>
        </p:spPr>
        <p:txBody>
          <a:bodyPr>
            <a:normAutofit/>
          </a:bodyPr>
          <a:lstStyle/>
          <a:p>
            <a:pPr marL="0" indent="0" algn="l">
              <a:buNone/>
            </a:pPr>
            <a:r>
              <a:rPr lang="en-US" sz="2400" b="1" i="0" u="none" strike="noStrike" baseline="0" dirty="0">
                <a:solidFill>
                  <a:srgbClr val="0092C9"/>
                </a:solidFill>
                <a:latin typeface="OfficinaSerif-Bold"/>
              </a:rPr>
              <a:t>Issues in designing a command language-based interface</a:t>
            </a:r>
          </a:p>
          <a:p>
            <a:pPr algn="just"/>
            <a:r>
              <a:rPr lang="en-US" sz="1800" b="0" i="0" u="none" strike="noStrike" baseline="0" dirty="0">
                <a:solidFill>
                  <a:srgbClr val="000000"/>
                </a:solidFill>
                <a:latin typeface="PalatinoLinotype-Roman"/>
              </a:rPr>
              <a:t>Two overbearing command design issues are to reduce the number of primitive commands that a user has to remember and to minimize the total typing required. We elaborate these </a:t>
            </a:r>
            <a:r>
              <a:rPr lang="en-IN" sz="1800" b="0" i="0" u="none" strike="noStrike" baseline="0" dirty="0">
                <a:solidFill>
                  <a:srgbClr val="000000"/>
                </a:solidFill>
                <a:latin typeface="PalatinoLinotype-Roman"/>
              </a:rPr>
              <a:t>considerations in the following:</a:t>
            </a:r>
          </a:p>
          <a:p>
            <a:pPr algn="just"/>
            <a:r>
              <a:rPr lang="en-US" sz="1800" b="0" i="0" u="none" strike="noStrike" baseline="0" dirty="0">
                <a:solidFill>
                  <a:srgbClr val="000000"/>
                </a:solidFill>
                <a:latin typeface="PalatinoLinotype-Roman"/>
              </a:rPr>
              <a:t>The designer has to decide what mnemonics (command names) to use for the different commands. The designer should try to develop meaningful mnemonics and yet be concise to minimize the amount of typing required. For example, the shortest mnemonic should be assigned to the most frequently used commands.</a:t>
            </a:r>
          </a:p>
          <a:p>
            <a:pPr algn="just"/>
            <a:r>
              <a:rPr lang="en-US" sz="1800" b="0" i="0" u="none" strike="noStrike" baseline="0" dirty="0">
                <a:solidFill>
                  <a:srgbClr val="000000"/>
                </a:solidFill>
                <a:latin typeface="PalatinoLinotype-Roman"/>
              </a:rPr>
              <a:t>The designer has to decide whether the users will be allowed to redefine the command names to suit their own preferences. Letting a user define his own mnemonics for various commands is a useful feature, but it increases the complexity of user interface </a:t>
            </a:r>
            <a:r>
              <a:rPr lang="en-IN" sz="1800" b="0" i="0" u="none" strike="noStrike" baseline="0" dirty="0">
                <a:solidFill>
                  <a:srgbClr val="000000"/>
                </a:solidFill>
                <a:latin typeface="PalatinoLinotype-Roman"/>
              </a:rPr>
              <a:t>development.</a:t>
            </a:r>
          </a:p>
          <a:p>
            <a:pPr algn="just"/>
            <a:r>
              <a:rPr lang="en-US" sz="1800" b="0" i="0" u="none" strike="noStrike" baseline="0" dirty="0">
                <a:solidFill>
                  <a:srgbClr val="000000"/>
                </a:solidFill>
                <a:latin typeface="PalatinoLinotype-Roman"/>
              </a:rPr>
              <a:t>The designer has to decide whether it should be possible to compose primitive commands to form more complex commands. A sophisticated command composition facility would require the syntax and semantics of the various command composition</a:t>
            </a:r>
          </a:p>
          <a:p>
            <a:pPr algn="just"/>
            <a:r>
              <a:rPr lang="en-US" sz="1800" b="0" i="0" u="none" strike="noStrike" baseline="0" dirty="0">
                <a:solidFill>
                  <a:srgbClr val="000000"/>
                </a:solidFill>
                <a:latin typeface="PalatinoLinotype-Roman"/>
              </a:rPr>
              <a:t>options to be clearly and unambiguously specified. The ability to combine commands is a powerful facility in the hands of experienced users, but quite unnecessary for </a:t>
            </a:r>
            <a:r>
              <a:rPr lang="en-IN" sz="1800" b="0" i="0" u="none" strike="noStrike" baseline="0" dirty="0">
                <a:solidFill>
                  <a:srgbClr val="000000"/>
                </a:solidFill>
                <a:latin typeface="PalatinoLinotype-Roman"/>
              </a:rPr>
              <a:t>inexperienced users.</a:t>
            </a:r>
            <a:endParaRPr lang="en-IN" dirty="0"/>
          </a:p>
        </p:txBody>
      </p:sp>
    </p:spTree>
    <p:extLst>
      <p:ext uri="{BB962C8B-B14F-4D97-AF65-F5344CB8AC3E}">
        <p14:creationId xmlns:p14="http://schemas.microsoft.com/office/powerpoint/2010/main" val="996571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6C8A97-02BC-FC8E-FA6A-48FA3F6E9F55}"/>
              </a:ext>
            </a:extLst>
          </p:cNvPr>
          <p:cNvSpPr>
            <a:spLocks noGrp="1"/>
          </p:cNvSpPr>
          <p:nvPr>
            <p:ph idx="1"/>
          </p:nvPr>
        </p:nvSpPr>
        <p:spPr>
          <a:xfrm>
            <a:off x="677333" y="167148"/>
            <a:ext cx="10482280" cy="6381135"/>
          </a:xfrm>
        </p:spPr>
        <p:txBody>
          <a:bodyPr>
            <a:normAutofit/>
          </a:bodyPr>
          <a:lstStyle/>
          <a:p>
            <a:pPr marL="0" indent="0" algn="l">
              <a:buNone/>
            </a:pPr>
            <a:r>
              <a:rPr lang="en-IN" sz="2000" b="1" i="0" u="none" strike="noStrike" baseline="0" dirty="0">
                <a:solidFill>
                  <a:srgbClr val="81004B"/>
                </a:solidFill>
                <a:latin typeface="OfficinaSans-Bold"/>
              </a:rPr>
              <a:t>Menu-based Interface</a:t>
            </a:r>
          </a:p>
          <a:p>
            <a:pPr algn="just"/>
            <a:r>
              <a:rPr lang="en-US" sz="1800" b="0" i="0" u="none" strike="noStrike" baseline="0" dirty="0">
                <a:solidFill>
                  <a:srgbClr val="000000"/>
                </a:solidFill>
                <a:latin typeface="PalatinoLinotype-Roman"/>
              </a:rPr>
              <a:t>An important advantage of a menu-based interface over a command language-based interface is that a menu-based interface does not require the users to remember the exact syntax of the commands. A menu-based interface is based on recognition of the command names, rather than recollection. Humans are much better in recognizing something than recollecting it. </a:t>
            </a:r>
          </a:p>
          <a:p>
            <a:pPr algn="just"/>
            <a:r>
              <a:rPr lang="en-US" sz="1800" b="0" i="0" u="none" strike="noStrike" baseline="0" dirty="0">
                <a:solidFill>
                  <a:srgbClr val="000000"/>
                </a:solidFill>
                <a:latin typeface="PalatinoLinotype-Roman"/>
              </a:rPr>
              <a:t>Further, in a menu-based interface the typing effort is minimal as most interactions are carried out through menu selections using a pointing device. This factor is an important consideration for the occasional user who cannot type fast.</a:t>
            </a:r>
          </a:p>
          <a:p>
            <a:pPr algn="just"/>
            <a:r>
              <a:rPr lang="en-US" sz="1800" b="0" i="0" u="none" strike="noStrike" baseline="0" dirty="0">
                <a:solidFill>
                  <a:schemeClr val="tx1"/>
                </a:solidFill>
                <a:latin typeface="PalatinoLinotype-Roman"/>
              </a:rPr>
              <a:t>In fact, a major challenge in the design of a menu based</a:t>
            </a:r>
            <a:r>
              <a:rPr lang="en-US" dirty="0">
                <a:solidFill>
                  <a:schemeClr val="tx1"/>
                </a:solidFill>
                <a:latin typeface="PalatinoLinotype-Roman"/>
              </a:rPr>
              <a:t> </a:t>
            </a:r>
            <a:r>
              <a:rPr lang="en-US" sz="1800" b="0" i="0" u="none" strike="noStrike" baseline="0" dirty="0">
                <a:solidFill>
                  <a:schemeClr val="tx1"/>
                </a:solidFill>
                <a:latin typeface="PalatinoLinotype-Roman"/>
              </a:rPr>
              <a:t>interface is to structure large number of menu choices into manageable forms. In the following, we discuss some of the techniques available to structure a large number of </a:t>
            </a:r>
            <a:r>
              <a:rPr lang="en-IN" sz="1800" b="0" i="0" u="none" strike="noStrike" baseline="0" dirty="0">
                <a:solidFill>
                  <a:schemeClr val="tx1"/>
                </a:solidFill>
                <a:latin typeface="PalatinoLinotype-Roman"/>
              </a:rPr>
              <a:t>menu items:</a:t>
            </a:r>
          </a:p>
          <a:p>
            <a:pPr algn="just"/>
            <a:r>
              <a:rPr lang="en-US" sz="1800" b="1" i="0" u="none" strike="noStrike" baseline="0" dirty="0">
                <a:solidFill>
                  <a:srgbClr val="2F3193"/>
                </a:solidFill>
                <a:latin typeface="PalatinoLinotype-Bold"/>
              </a:rPr>
              <a:t>Scrolling menu: </a:t>
            </a:r>
            <a:r>
              <a:rPr lang="en-US" sz="1800" b="0" i="0" u="none" strike="noStrike" baseline="0" dirty="0">
                <a:solidFill>
                  <a:srgbClr val="000000"/>
                </a:solidFill>
                <a:latin typeface="PalatinoLinotype-Roman"/>
              </a:rPr>
              <a:t>Sometimes the full choice list is large and cannot be displayed within the menu area, scrolling of the menu items is required. This would enable the user to view and select the menu items that cannot be accommodated on the screen. However, in a scrolling menu all the commands should be highly correlated, so that the user can easily locate a command that he needs. </a:t>
            </a:r>
          </a:p>
          <a:p>
            <a:pPr algn="just"/>
            <a:r>
              <a:rPr lang="en-US" sz="1800" b="0" i="0" u="none" strike="noStrike" baseline="0" dirty="0">
                <a:solidFill>
                  <a:srgbClr val="000000"/>
                </a:solidFill>
                <a:latin typeface="PalatinoLinotype-Roman"/>
              </a:rPr>
              <a:t>This is important since the user cannot see all the commands at any one time. An example situation where a scrolling menu is frequently used is font size selection in a document processor (see Figure 9.1). Here, the user knows that the command list contains only the font sizes that are arranged in some order and he can scroll up or down to find the size he is looking for.</a:t>
            </a:r>
            <a:endParaRPr lang="en-IN" dirty="0">
              <a:solidFill>
                <a:schemeClr val="tx1"/>
              </a:solidFill>
            </a:endParaRPr>
          </a:p>
        </p:txBody>
      </p:sp>
    </p:spTree>
    <p:extLst>
      <p:ext uri="{BB962C8B-B14F-4D97-AF65-F5344CB8AC3E}">
        <p14:creationId xmlns:p14="http://schemas.microsoft.com/office/powerpoint/2010/main" val="1933707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1A60E8B-3C03-049D-B215-529D02B9A7C9}"/>
              </a:ext>
            </a:extLst>
          </p:cNvPr>
          <p:cNvPicPr>
            <a:picLocks noGrp="1" noChangeAspect="1"/>
          </p:cNvPicPr>
          <p:nvPr>
            <p:ph idx="1"/>
          </p:nvPr>
        </p:nvPicPr>
        <p:blipFill>
          <a:blip r:embed="rId2"/>
          <a:stretch>
            <a:fillRect/>
          </a:stretch>
        </p:blipFill>
        <p:spPr>
          <a:xfrm>
            <a:off x="1622323" y="727588"/>
            <a:ext cx="7993625" cy="4230784"/>
          </a:xfrm>
        </p:spPr>
      </p:pic>
    </p:spTree>
    <p:extLst>
      <p:ext uri="{BB962C8B-B14F-4D97-AF65-F5344CB8AC3E}">
        <p14:creationId xmlns:p14="http://schemas.microsoft.com/office/powerpoint/2010/main" val="2386802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FADE37-10AB-8127-A61E-4CCF2FF8C7A7}"/>
              </a:ext>
            </a:extLst>
          </p:cNvPr>
          <p:cNvSpPr>
            <a:spLocks noGrp="1"/>
          </p:cNvSpPr>
          <p:nvPr>
            <p:ph idx="1"/>
          </p:nvPr>
        </p:nvSpPr>
        <p:spPr>
          <a:xfrm>
            <a:off x="598675" y="9832"/>
            <a:ext cx="10344627" cy="6090524"/>
          </a:xfrm>
        </p:spPr>
        <p:txBody>
          <a:bodyPr/>
          <a:lstStyle/>
          <a:p>
            <a:pPr algn="just"/>
            <a:r>
              <a:rPr lang="en-US" sz="1800" b="1" i="0" u="none" strike="noStrike" baseline="0" dirty="0">
                <a:solidFill>
                  <a:srgbClr val="2F3193"/>
                </a:solidFill>
                <a:latin typeface="PalatinoLinotype-Bold"/>
              </a:rPr>
              <a:t>Walking menu: </a:t>
            </a:r>
            <a:r>
              <a:rPr lang="en-US" sz="1800" b="0" i="0" u="none" strike="noStrike" baseline="0" dirty="0">
                <a:solidFill>
                  <a:srgbClr val="000000"/>
                </a:solidFill>
                <a:latin typeface="PalatinoLinotype-Roman"/>
              </a:rPr>
              <a:t>Walking menu is very commonly used to structure a large collection of menu items. In this technique, when a menu item is selected, it causes further menu items to be displayed adjacent to it in a sub-menu. </a:t>
            </a:r>
          </a:p>
          <a:p>
            <a:pPr algn="just"/>
            <a:r>
              <a:rPr lang="en-US" sz="1800" b="0" i="0" u="none" strike="noStrike" baseline="0" dirty="0">
                <a:solidFill>
                  <a:srgbClr val="000000"/>
                </a:solidFill>
                <a:latin typeface="PalatinoLinotype-Roman"/>
              </a:rPr>
              <a:t>A walking menu can successfully be used to structure commands only if there are tens rather than hundreds of choices since each adjacently displayed menu does take up screen space and the total screen area is after all limited.</a:t>
            </a:r>
          </a:p>
          <a:p>
            <a:pPr algn="just"/>
            <a:r>
              <a:rPr lang="en-US" sz="1800" b="1" i="0" u="none" strike="noStrike" baseline="0" dirty="0">
                <a:solidFill>
                  <a:srgbClr val="2F3193"/>
                </a:solidFill>
                <a:latin typeface="PalatinoLinotype-Bold"/>
              </a:rPr>
              <a:t>Hierarchical menu: </a:t>
            </a:r>
            <a:r>
              <a:rPr lang="en-US" sz="1800" b="0" i="0" u="none" strike="noStrike" baseline="0" dirty="0">
                <a:solidFill>
                  <a:srgbClr val="000000"/>
                </a:solidFill>
                <a:latin typeface="PalatinoLinotype-Roman"/>
              </a:rPr>
              <a:t>This type of menu is suitable for small screens with limited display area such as that in mobile phones. In a hierarchical menu, the menu items are organized</a:t>
            </a:r>
            <a:r>
              <a:rPr lang="en-US" dirty="0">
                <a:solidFill>
                  <a:srgbClr val="000000"/>
                </a:solidFill>
                <a:latin typeface="PalatinoLinotype-Roman"/>
              </a:rPr>
              <a:t> </a:t>
            </a:r>
            <a:r>
              <a:rPr lang="en-US" sz="1800" b="0" i="0" u="none" strike="noStrike" baseline="0" dirty="0">
                <a:solidFill>
                  <a:srgbClr val="000000"/>
                </a:solidFill>
                <a:latin typeface="PalatinoLinotype-Roman"/>
              </a:rPr>
              <a:t>in a hierarchy or tree structure. Selecting a menu item causes the current menu display to be replaced by an appropriate sub-menu. Thus, in this case, one can consider the menu and its various sub-menu to form a hierarchical tree-like structure.</a:t>
            </a:r>
          </a:p>
          <a:p>
            <a:pPr algn="just"/>
            <a:endParaRPr lang="en-IN" dirty="0"/>
          </a:p>
        </p:txBody>
      </p:sp>
      <p:pic>
        <p:nvPicPr>
          <p:cNvPr id="5" name="Picture 4">
            <a:extLst>
              <a:ext uri="{FF2B5EF4-FFF2-40B4-BE49-F238E27FC236}">
                <a16:creationId xmlns:a16="http://schemas.microsoft.com/office/drawing/2014/main" id="{4AAEE083-8281-38D8-CFB0-2F20706D1F31}"/>
              </a:ext>
            </a:extLst>
          </p:cNvPr>
          <p:cNvPicPr>
            <a:picLocks noChangeAspect="1"/>
          </p:cNvPicPr>
          <p:nvPr/>
        </p:nvPicPr>
        <p:blipFill>
          <a:blip r:embed="rId2"/>
          <a:stretch>
            <a:fillRect/>
          </a:stretch>
        </p:blipFill>
        <p:spPr>
          <a:xfrm>
            <a:off x="3185651" y="3304352"/>
            <a:ext cx="6282813" cy="3375953"/>
          </a:xfrm>
          <a:prstGeom prst="rect">
            <a:avLst/>
          </a:prstGeom>
        </p:spPr>
      </p:pic>
    </p:spTree>
    <p:extLst>
      <p:ext uri="{BB962C8B-B14F-4D97-AF65-F5344CB8AC3E}">
        <p14:creationId xmlns:p14="http://schemas.microsoft.com/office/powerpoint/2010/main" val="134527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4157E6-EE85-94D3-4316-B44D6C596C25}"/>
              </a:ext>
            </a:extLst>
          </p:cNvPr>
          <p:cNvSpPr>
            <a:spLocks noGrp="1"/>
          </p:cNvSpPr>
          <p:nvPr>
            <p:ph idx="1"/>
          </p:nvPr>
        </p:nvSpPr>
        <p:spPr>
          <a:xfrm>
            <a:off x="677333" y="442453"/>
            <a:ext cx="9813685" cy="6076334"/>
          </a:xfrm>
        </p:spPr>
        <p:txBody>
          <a:bodyPr>
            <a:normAutofit/>
          </a:bodyPr>
          <a:lstStyle/>
          <a:p>
            <a:pPr algn="l"/>
            <a:r>
              <a:rPr lang="en-IN" sz="2400" b="1" i="0" u="none" strike="noStrike" baseline="0" dirty="0">
                <a:solidFill>
                  <a:srgbClr val="81004B"/>
                </a:solidFill>
                <a:latin typeface="OfficinaSans-Bold"/>
              </a:rPr>
              <a:t>Direct Manipulation Interfaces</a:t>
            </a:r>
          </a:p>
          <a:p>
            <a:pPr marL="0" indent="0" algn="just">
              <a:buNone/>
            </a:pPr>
            <a:r>
              <a:rPr lang="en-US" sz="2000" b="0" i="0" u="none" strike="noStrike" baseline="0" dirty="0">
                <a:solidFill>
                  <a:srgbClr val="000000"/>
                </a:solidFill>
                <a:latin typeface="PalatinoLinotype-Roman"/>
              </a:rPr>
              <a:t>Direct manipulation interfaces present the interface to the user in the form of visual models(i.e., icons2 or objects). For this reason, direct manipulation interfaces are sometimes called as </a:t>
            </a:r>
            <a:r>
              <a:rPr lang="en-US" sz="2000" b="0" i="1" u="none" strike="noStrike" baseline="0" dirty="0">
                <a:solidFill>
                  <a:srgbClr val="000000"/>
                </a:solidFill>
                <a:latin typeface="PalatinoLinotype-Italic"/>
              </a:rPr>
              <a:t>iconic interfaces. </a:t>
            </a:r>
            <a:r>
              <a:rPr lang="en-US" sz="2000" b="0" i="0" u="none" strike="noStrike" baseline="0" dirty="0">
                <a:solidFill>
                  <a:srgbClr val="000000"/>
                </a:solidFill>
                <a:latin typeface="PalatinoLinotype-Roman"/>
              </a:rPr>
              <a:t>In this type of interface, the user issues commands by performing actions</a:t>
            </a:r>
          </a:p>
          <a:p>
            <a:pPr algn="just"/>
            <a:r>
              <a:rPr lang="en-US" sz="2000" b="0" i="0" u="none" strike="noStrike" baseline="0" dirty="0">
                <a:solidFill>
                  <a:srgbClr val="000000"/>
                </a:solidFill>
                <a:latin typeface="PalatinoLinotype-Roman"/>
              </a:rPr>
              <a:t>on the visual representations of the objects, e.g., pull an icon representing a file into an icon representing a trash box, for deleting the file. Important advantages of iconic interfaces include the fact that the icons can be recognized by the users very easily, and that icons are language-independent. However, experienced users find direct manipulation interfaces very far too. </a:t>
            </a:r>
          </a:p>
          <a:p>
            <a:pPr algn="just"/>
            <a:r>
              <a:rPr lang="en-US" sz="2000" b="0" i="0" u="none" strike="noStrike" baseline="0" dirty="0">
                <a:solidFill>
                  <a:srgbClr val="000000"/>
                </a:solidFill>
                <a:latin typeface="PalatinoLinotype-Roman"/>
              </a:rPr>
              <a:t>Also, it is diﬃcult to give complex commands using a direct manipulation interface. For example, if one has to drag an icon representing the file to a trash box icon for deleting a file, then in order to delete all the files in the directory one has to perform this operation individually for all files—which could be very easily done by issuing a command like </a:t>
            </a:r>
            <a:r>
              <a:rPr lang="en-US" sz="2000" b="0" i="0" u="none" strike="noStrike" baseline="0" dirty="0">
                <a:solidFill>
                  <a:srgbClr val="000000"/>
                </a:solidFill>
                <a:latin typeface="CourierNewPSMT"/>
              </a:rPr>
              <a:t>delete *.*</a:t>
            </a:r>
            <a:r>
              <a:rPr lang="en-US" sz="2000" b="0" i="0" u="none" strike="noStrike" baseline="0" dirty="0">
                <a:solidFill>
                  <a:srgbClr val="000000"/>
                </a:solidFill>
                <a:latin typeface="PalatinoLinotype-Roman"/>
              </a:rPr>
              <a:t>.</a:t>
            </a:r>
            <a:endParaRPr lang="en-IN" sz="2000" dirty="0"/>
          </a:p>
        </p:txBody>
      </p:sp>
    </p:spTree>
    <p:extLst>
      <p:ext uri="{BB962C8B-B14F-4D97-AF65-F5344CB8AC3E}">
        <p14:creationId xmlns:p14="http://schemas.microsoft.com/office/powerpoint/2010/main" val="1671994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2F625-DB4E-3D47-B4F8-D42C41FDC651}"/>
              </a:ext>
            </a:extLst>
          </p:cNvPr>
          <p:cNvSpPr>
            <a:spLocks noGrp="1"/>
          </p:cNvSpPr>
          <p:nvPr>
            <p:ph type="title"/>
          </p:nvPr>
        </p:nvSpPr>
        <p:spPr>
          <a:xfrm>
            <a:off x="677333" y="245806"/>
            <a:ext cx="9892343" cy="1199536"/>
          </a:xfrm>
        </p:spPr>
        <p:txBody>
          <a:bodyPr/>
          <a:lstStyle/>
          <a:p>
            <a:r>
              <a:rPr lang="en-US" altLang="en-US" sz="3600" b="1" dirty="0"/>
              <a:t>Performing User interface design: Golden rules.</a:t>
            </a:r>
            <a:endParaRPr lang="en-IN" b="1" dirty="0"/>
          </a:p>
        </p:txBody>
      </p:sp>
      <p:sp>
        <p:nvSpPr>
          <p:cNvPr id="3" name="Content Placeholder 2">
            <a:extLst>
              <a:ext uri="{FF2B5EF4-FFF2-40B4-BE49-F238E27FC236}">
                <a16:creationId xmlns:a16="http://schemas.microsoft.com/office/drawing/2014/main" id="{99B4BA6D-FFDC-EE5A-A4AF-C45BE11ECE52}"/>
              </a:ext>
            </a:extLst>
          </p:cNvPr>
          <p:cNvSpPr>
            <a:spLocks noGrp="1"/>
          </p:cNvSpPr>
          <p:nvPr>
            <p:ph idx="1"/>
          </p:nvPr>
        </p:nvSpPr>
        <p:spPr>
          <a:xfrm>
            <a:off x="677333" y="1445342"/>
            <a:ext cx="9558047" cy="5043947"/>
          </a:xfrm>
        </p:spPr>
        <p:txBody>
          <a:bodyPr>
            <a:normAutofit/>
          </a:bodyPr>
          <a:lstStyle/>
          <a:p>
            <a:r>
              <a:rPr lang="en-US" altLang="en-US" sz="2400" dirty="0">
                <a:latin typeface="Times New Roman" panose="02020603050405020304" pitchFamily="18" charset="0"/>
                <a:cs typeface="Times New Roman" panose="02020603050405020304" pitchFamily="18" charset="0"/>
              </a:rPr>
              <a:t>1. Place the user in control. </a:t>
            </a:r>
          </a:p>
          <a:p>
            <a:r>
              <a:rPr lang="en-US" altLang="en-US" sz="2400" dirty="0">
                <a:latin typeface="Times New Roman" panose="02020603050405020304" pitchFamily="18" charset="0"/>
                <a:cs typeface="Times New Roman" panose="02020603050405020304" pitchFamily="18" charset="0"/>
              </a:rPr>
              <a:t>2. Reduce the user’s memory load. </a:t>
            </a:r>
          </a:p>
          <a:p>
            <a:r>
              <a:rPr lang="en-US" altLang="en-US" sz="2400" dirty="0">
                <a:latin typeface="Times New Roman" panose="02020603050405020304" pitchFamily="18" charset="0"/>
                <a:cs typeface="Times New Roman" panose="02020603050405020304" pitchFamily="18" charset="0"/>
              </a:rPr>
              <a:t>3. Make the interface consistent. </a:t>
            </a:r>
          </a:p>
          <a:p>
            <a:pPr>
              <a:buFont typeface="Wingdings" panose="05000000000000000000" pitchFamily="2" charset="2"/>
              <a:buNone/>
            </a:pPr>
            <a:endParaRPr lang="en-US" alt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These golden rules actually form the basis for a set of user interface design principles that guide this important aspect of software design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529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F71E-FD8B-CC05-B809-FDFC4C27D9D2}"/>
              </a:ext>
            </a:extLst>
          </p:cNvPr>
          <p:cNvSpPr>
            <a:spLocks noGrp="1"/>
          </p:cNvSpPr>
          <p:nvPr>
            <p:ph type="title"/>
          </p:nvPr>
        </p:nvSpPr>
        <p:spPr>
          <a:xfrm>
            <a:off x="677334" y="285136"/>
            <a:ext cx="8596668" cy="747252"/>
          </a:xfrm>
        </p:spPr>
        <p:txBody>
          <a:bodyPr/>
          <a:lstStyle/>
          <a:p>
            <a:r>
              <a:rPr lang="en-US" altLang="en-US" sz="3600" dirty="0"/>
              <a:t>Place the User in Control</a:t>
            </a:r>
            <a:endParaRPr lang="en-IN" dirty="0"/>
          </a:p>
        </p:txBody>
      </p:sp>
      <p:sp>
        <p:nvSpPr>
          <p:cNvPr id="3" name="Content Placeholder 2">
            <a:extLst>
              <a:ext uri="{FF2B5EF4-FFF2-40B4-BE49-F238E27FC236}">
                <a16:creationId xmlns:a16="http://schemas.microsoft.com/office/drawing/2014/main" id="{AB6CEDBE-067D-B6D3-5286-55FB82305696}"/>
              </a:ext>
            </a:extLst>
          </p:cNvPr>
          <p:cNvSpPr>
            <a:spLocks noGrp="1"/>
          </p:cNvSpPr>
          <p:nvPr>
            <p:ph idx="1"/>
          </p:nvPr>
        </p:nvSpPr>
        <p:spPr>
          <a:xfrm>
            <a:off x="677333" y="1032389"/>
            <a:ext cx="10383957" cy="5417572"/>
          </a:xfrm>
        </p:spPr>
        <p:txBody>
          <a:bodyPr>
            <a:normAutofit/>
          </a:bodyPr>
          <a:lstStyle/>
          <a:p>
            <a:pPr algn="just"/>
            <a:r>
              <a:rPr lang="en-US" altLang="en-US" sz="2000" dirty="0">
                <a:latin typeface="Times New Roman" panose="02020603050405020304" pitchFamily="18" charset="0"/>
                <a:cs typeface="Times New Roman" panose="02020603050405020304" pitchFamily="18" charset="0"/>
              </a:rPr>
              <a:t>During a requirements-gathering session for a major new information system, a key user was asked about the attributes of the window-oriented graphical interface</a:t>
            </a:r>
          </a:p>
          <a:p>
            <a:pPr algn="just"/>
            <a:r>
              <a:rPr lang="en-US" altLang="en-US" sz="2000" dirty="0">
                <a:latin typeface="Times New Roman" panose="02020603050405020304" pitchFamily="18" charset="0"/>
                <a:cs typeface="Times New Roman" panose="02020603050405020304" pitchFamily="18" charset="0"/>
              </a:rPr>
              <a:t>Define interaction modes in a way that does not force a user into unnecessary or undesired actions. An interaction mode is the current state of the interface. For example, if spell check is selected in a word-processor menu, the software moves to a spell-checking mode.</a:t>
            </a:r>
          </a:p>
          <a:p>
            <a:pPr marL="0" indent="0">
              <a:buNone/>
            </a:pPr>
            <a:r>
              <a:rPr lang="en-US" altLang="en-US" sz="2000" u="sng" dirty="0">
                <a:solidFill>
                  <a:srgbClr val="FF0000"/>
                </a:solidFill>
                <a:latin typeface="Times New Roman" panose="02020603050405020304" pitchFamily="18" charset="0"/>
                <a:cs typeface="Times New Roman" panose="02020603050405020304" pitchFamily="18" charset="0"/>
              </a:rPr>
              <a:t>Provide for flexible interaction</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a:latin typeface="Times New Roman" panose="02020603050405020304" pitchFamily="18" charset="0"/>
                <a:cs typeface="Times New Roman" panose="02020603050405020304" pitchFamily="18" charset="0"/>
              </a:rPr>
              <a:t>Because different users have different interaction preferences, choices should be provided. </a:t>
            </a:r>
          </a:p>
          <a:p>
            <a:r>
              <a:rPr lang="en-US" altLang="en-US" sz="2000" dirty="0">
                <a:latin typeface="Times New Roman" panose="02020603050405020304" pitchFamily="18" charset="0"/>
                <a:cs typeface="Times New Roman" panose="02020603050405020304" pitchFamily="18" charset="0"/>
              </a:rPr>
              <a:t>For example, software might allow a user to interact via keyboard commands, mouse movement, a digitizer pen, a multi touch screen, or voice recognition commands. </a:t>
            </a:r>
          </a:p>
          <a:p>
            <a:r>
              <a:rPr lang="en-US" altLang="en-US" sz="2000" dirty="0">
                <a:latin typeface="Times New Roman" panose="02020603050405020304" pitchFamily="18" charset="0"/>
                <a:cs typeface="Times New Roman" panose="02020603050405020304" pitchFamily="18" charset="0"/>
              </a:rPr>
              <a:t>But every action is not amenable to every interaction mechanism</a:t>
            </a:r>
          </a:p>
          <a:p>
            <a:pPr marL="0" indent="0">
              <a:buNone/>
            </a:pPr>
            <a:r>
              <a:rPr lang="en-US" altLang="en-US" sz="2000" u="sng" dirty="0">
                <a:solidFill>
                  <a:srgbClr val="FF0000"/>
                </a:solidFill>
                <a:latin typeface="Times New Roman" panose="02020603050405020304" pitchFamily="18" charset="0"/>
                <a:cs typeface="Times New Roman" panose="02020603050405020304" pitchFamily="18" charset="0"/>
              </a:rPr>
              <a:t>Allow user interaction to be interruptible and undoable</a:t>
            </a:r>
          </a:p>
          <a:p>
            <a:r>
              <a:rPr lang="en-US" altLang="en-US" sz="2000" dirty="0">
                <a:latin typeface="Times New Roman" panose="02020603050405020304" pitchFamily="18" charset="0"/>
                <a:cs typeface="Times New Roman" panose="02020603050405020304" pitchFamily="18" charset="0"/>
              </a:rPr>
              <a:t>Even when involved in a sequence of actions, the user should be able to interrupt the sequence to do something else (without losing the work that had been done). The user should also be able to “undo” any action.</a:t>
            </a:r>
          </a:p>
          <a:p>
            <a:endParaRPr lang="en-IN" dirty="0"/>
          </a:p>
        </p:txBody>
      </p:sp>
    </p:spTree>
    <p:extLst>
      <p:ext uri="{BB962C8B-B14F-4D97-AF65-F5344CB8AC3E}">
        <p14:creationId xmlns:p14="http://schemas.microsoft.com/office/powerpoint/2010/main" val="3328278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D129C-5F9D-3F8B-3FA6-9C9601542E33}"/>
              </a:ext>
            </a:extLst>
          </p:cNvPr>
          <p:cNvSpPr>
            <a:spLocks noGrp="1"/>
          </p:cNvSpPr>
          <p:nvPr>
            <p:ph idx="1"/>
          </p:nvPr>
        </p:nvSpPr>
        <p:spPr>
          <a:xfrm>
            <a:off x="677334" y="540775"/>
            <a:ext cx="9931672" cy="5500588"/>
          </a:xfrm>
        </p:spPr>
        <p:txBody>
          <a:bodyPr/>
          <a:lstStyle/>
          <a:p>
            <a:pPr algn="just"/>
            <a:r>
              <a:rPr lang="en-US" altLang="en-US" sz="2000" u="sng" dirty="0">
                <a:solidFill>
                  <a:srgbClr val="FF0000"/>
                </a:solidFill>
                <a:latin typeface="Times New Roman" panose="02020603050405020304" pitchFamily="18" charset="0"/>
                <a:cs typeface="Times New Roman" panose="02020603050405020304" pitchFamily="18" charset="0"/>
              </a:rPr>
              <a:t>Streamline interaction as skill levels advance and allow the interaction to be customized. </a:t>
            </a:r>
            <a:r>
              <a:rPr lang="en-US" altLang="en-US" sz="2000" dirty="0">
                <a:latin typeface="Times New Roman" panose="02020603050405020304" pitchFamily="18" charset="0"/>
                <a:cs typeface="Times New Roman" panose="02020603050405020304" pitchFamily="18" charset="0"/>
              </a:rPr>
              <a:t>Users often find that they perform the same sequence of interactions repeatedly. It is worthwhile to design a “macro” mechanism that enables an advanced user to customize the interface to facilitate interaction.</a:t>
            </a:r>
          </a:p>
          <a:p>
            <a:pPr algn="just"/>
            <a:r>
              <a:rPr lang="en-US" altLang="en-US" sz="2000" u="sng" dirty="0">
                <a:solidFill>
                  <a:srgbClr val="FF0000"/>
                </a:solidFill>
                <a:latin typeface="Times New Roman" panose="02020603050405020304" pitchFamily="18" charset="0"/>
                <a:cs typeface="Times New Roman" panose="02020603050405020304" pitchFamily="18" charset="0"/>
              </a:rPr>
              <a:t>Hide technical internals from the casual user. </a:t>
            </a:r>
            <a:r>
              <a:rPr lang="en-US" altLang="en-US" sz="2000" dirty="0">
                <a:latin typeface="Times New Roman" panose="02020603050405020304" pitchFamily="18" charset="0"/>
                <a:cs typeface="Times New Roman" panose="02020603050405020304" pitchFamily="18" charset="0"/>
              </a:rPr>
              <a:t>The user interface should move the user into the virtual world of the application. The user should not be aware of the operating system, file management functions, or other arcane computing technology. </a:t>
            </a:r>
          </a:p>
          <a:p>
            <a:pPr algn="just"/>
            <a:r>
              <a:rPr lang="en-US" altLang="en-US" sz="2000" u="sng" dirty="0">
                <a:solidFill>
                  <a:srgbClr val="FF0000"/>
                </a:solidFill>
                <a:latin typeface="Times New Roman" panose="02020603050405020304" pitchFamily="18" charset="0"/>
                <a:cs typeface="Times New Roman" panose="02020603050405020304" pitchFamily="18" charset="0"/>
              </a:rPr>
              <a:t>Design for direct interaction with objects that appear on the screen. </a:t>
            </a:r>
            <a:r>
              <a:rPr lang="en-US" altLang="en-US" sz="2000" dirty="0">
                <a:latin typeface="Times New Roman" panose="02020603050405020304" pitchFamily="18" charset="0"/>
                <a:cs typeface="Times New Roman" panose="02020603050405020304" pitchFamily="18" charset="0"/>
              </a:rPr>
              <a:t>The user feels a sense of control when able to manipulate the objects that are necessary to perform a task in a manner similar to what would occur if the object were a physical thing. For example, an application interface that allows a user to “stretch” an object (scale it in size) is an implementation of direct manipulation.</a:t>
            </a:r>
          </a:p>
          <a:p>
            <a:pPr algn="just"/>
            <a:endParaRPr lang="en-IN" dirty="0"/>
          </a:p>
        </p:txBody>
      </p:sp>
    </p:spTree>
    <p:extLst>
      <p:ext uri="{BB962C8B-B14F-4D97-AF65-F5344CB8AC3E}">
        <p14:creationId xmlns:p14="http://schemas.microsoft.com/office/powerpoint/2010/main" val="130903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8F7D9-D90F-1845-0917-60089773284B}"/>
              </a:ext>
            </a:extLst>
          </p:cNvPr>
          <p:cNvSpPr>
            <a:spLocks noGrp="1"/>
          </p:cNvSpPr>
          <p:nvPr>
            <p:ph type="title"/>
          </p:nvPr>
        </p:nvSpPr>
        <p:spPr>
          <a:xfrm>
            <a:off x="677334" y="609600"/>
            <a:ext cx="9853014" cy="560439"/>
          </a:xfrm>
        </p:spPr>
        <p:txBody>
          <a:bodyPr>
            <a:normAutofit/>
          </a:bodyPr>
          <a:lstStyle/>
          <a:p>
            <a:r>
              <a:rPr lang="en-US" sz="2800" b="1" dirty="0"/>
              <a:t>User Interface Design</a:t>
            </a:r>
            <a:endParaRPr lang="en-IN" sz="2800" b="1" dirty="0"/>
          </a:p>
        </p:txBody>
      </p:sp>
      <p:sp>
        <p:nvSpPr>
          <p:cNvPr id="3" name="Content Placeholder 2">
            <a:extLst>
              <a:ext uri="{FF2B5EF4-FFF2-40B4-BE49-F238E27FC236}">
                <a16:creationId xmlns:a16="http://schemas.microsoft.com/office/drawing/2014/main" id="{509D346E-1E0D-73C6-1EA3-225BA36CD0D6}"/>
              </a:ext>
            </a:extLst>
          </p:cNvPr>
          <p:cNvSpPr>
            <a:spLocks noGrp="1"/>
          </p:cNvSpPr>
          <p:nvPr>
            <p:ph idx="1"/>
          </p:nvPr>
        </p:nvSpPr>
        <p:spPr>
          <a:xfrm>
            <a:off x="677333" y="1307691"/>
            <a:ext cx="9961169" cy="5417574"/>
          </a:xfrm>
        </p:spPr>
        <p:txBody>
          <a:bodyPr>
            <a:normAutofit/>
          </a:bodyPr>
          <a:lstStyle/>
          <a:p>
            <a:pPr marL="0" indent="0" algn="just">
              <a:buNone/>
            </a:pPr>
            <a:r>
              <a:rPr lang="en-US" sz="1800" b="0" i="0" u="none" strike="noStrike" baseline="0" dirty="0">
                <a:solidFill>
                  <a:schemeClr val="tx1"/>
                </a:solidFill>
                <a:latin typeface="PalatinoLinotype-Roman"/>
              </a:rPr>
              <a:t>The user interface portion of a software product is responsible for all interactions with the user. Almost every software product has a user interface (can you think of a software product that does not have any user interface?). In the early days of computer, no software </a:t>
            </a:r>
            <a:r>
              <a:rPr lang="en-US" dirty="0">
                <a:solidFill>
                  <a:schemeClr val="tx1"/>
                </a:solidFill>
                <a:latin typeface="PalatinoLinotype-Roman"/>
              </a:rPr>
              <a:t>product had any user </a:t>
            </a:r>
            <a:r>
              <a:rPr lang="en-IN" dirty="0">
                <a:solidFill>
                  <a:schemeClr val="tx1"/>
                </a:solidFill>
                <a:latin typeface="PalatinoLinotype-Roman"/>
              </a:rPr>
              <a:t>interface.</a:t>
            </a:r>
            <a:endParaRPr lang="en-US" sz="1800" b="0" i="0" u="none" strike="noStrike" baseline="0" dirty="0">
              <a:solidFill>
                <a:schemeClr val="tx1"/>
              </a:solidFill>
              <a:latin typeface="PalatinoLinotype-Roman"/>
            </a:endParaRPr>
          </a:p>
          <a:p>
            <a:pPr marL="0" indent="0" algn="just">
              <a:buNone/>
            </a:pPr>
            <a:r>
              <a:rPr lang="en-US" sz="1800" b="1" i="0" u="none" strike="noStrike" baseline="0" dirty="0">
                <a:solidFill>
                  <a:schemeClr val="tx1"/>
                </a:solidFill>
                <a:latin typeface="Times New Roman" panose="02020603050405020304" pitchFamily="18" charset="0"/>
                <a:cs typeface="Times New Roman" panose="02020603050405020304" pitchFamily="18" charset="0"/>
              </a:rPr>
              <a:t>CHARACTERISTICS OF A GOOD USER INTERFACE</a:t>
            </a:r>
          </a:p>
          <a:p>
            <a:pPr algn="just"/>
            <a:r>
              <a:rPr lang="en-US" sz="1800" b="0" i="0" u="none" strike="noStrike" baseline="0" dirty="0">
                <a:solidFill>
                  <a:schemeClr val="tx1"/>
                </a:solidFill>
                <a:latin typeface="PalatinoLinotype-Roman"/>
              </a:rPr>
              <a:t>How to develop user interfaces, it is important to identify the different characteristics that are usually desired of a good user interface. Unless we know what exactly is expected of a good user interface, we cannot possibly </a:t>
            </a:r>
            <a:r>
              <a:rPr lang="en-IN" sz="1800" b="0" i="0" u="none" strike="noStrike" baseline="0" dirty="0">
                <a:solidFill>
                  <a:schemeClr val="tx1"/>
                </a:solidFill>
                <a:latin typeface="PalatinoLinotype-Roman"/>
              </a:rPr>
              <a:t>design one.</a:t>
            </a:r>
          </a:p>
          <a:p>
            <a:pPr algn="just"/>
            <a:r>
              <a:rPr lang="en-US" sz="1800" b="1" i="0" u="none" strike="noStrike" baseline="0" dirty="0">
                <a:solidFill>
                  <a:schemeClr val="tx1"/>
                </a:solidFill>
                <a:latin typeface="PalatinoLinotype-Bold"/>
              </a:rPr>
              <a:t>Speed of learning: </a:t>
            </a:r>
            <a:r>
              <a:rPr lang="en-US" sz="1800" b="0" i="0" u="none" strike="noStrike" baseline="0" dirty="0">
                <a:solidFill>
                  <a:schemeClr val="tx1"/>
                </a:solidFill>
                <a:latin typeface="PalatinoLinotype-Roman"/>
              </a:rPr>
              <a:t>A good user interface should be easy to learn. Speed of learning is hampered by complex syntax and semantics of the command issue procedures. A good user interface should not require its users to memories commands. Neither should the user be asked to remember information from one screen to another while performing various tasks using the interface. Besides, the following three issues are crucial to enhance the </a:t>
            </a:r>
            <a:r>
              <a:rPr lang="en-IN" sz="1800" b="0" i="0" u="none" strike="noStrike" baseline="0" dirty="0">
                <a:solidFill>
                  <a:schemeClr val="tx1"/>
                </a:solidFill>
                <a:latin typeface="PalatinoLinotype-Roman"/>
              </a:rPr>
              <a:t>speed of learning:</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697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04AB8-1615-C73B-8D52-B334A01D86F6}"/>
              </a:ext>
            </a:extLst>
          </p:cNvPr>
          <p:cNvSpPr>
            <a:spLocks noGrp="1"/>
          </p:cNvSpPr>
          <p:nvPr>
            <p:ph type="title"/>
          </p:nvPr>
        </p:nvSpPr>
        <p:spPr>
          <a:xfrm>
            <a:off x="677334" y="422788"/>
            <a:ext cx="8596668" cy="698090"/>
          </a:xfrm>
        </p:spPr>
        <p:txBody>
          <a:bodyPr>
            <a:normAutofit/>
          </a:bodyPr>
          <a:lstStyle/>
          <a:p>
            <a:r>
              <a:rPr lang="en-US" altLang="en-US" sz="3600" dirty="0"/>
              <a:t>Reduce the User’s Memory Load</a:t>
            </a:r>
            <a:endParaRPr lang="en-IN" dirty="0"/>
          </a:p>
        </p:txBody>
      </p:sp>
      <p:sp>
        <p:nvSpPr>
          <p:cNvPr id="3" name="Content Placeholder 2">
            <a:extLst>
              <a:ext uri="{FF2B5EF4-FFF2-40B4-BE49-F238E27FC236}">
                <a16:creationId xmlns:a16="http://schemas.microsoft.com/office/drawing/2014/main" id="{6D7B4ACE-912D-13AE-B45A-C567A196797A}"/>
              </a:ext>
            </a:extLst>
          </p:cNvPr>
          <p:cNvSpPr>
            <a:spLocks noGrp="1"/>
          </p:cNvSpPr>
          <p:nvPr>
            <p:ph idx="1"/>
          </p:nvPr>
        </p:nvSpPr>
        <p:spPr>
          <a:xfrm>
            <a:off x="677333" y="1268361"/>
            <a:ext cx="10482280" cy="5166851"/>
          </a:xfrm>
        </p:spPr>
        <p:txBody>
          <a:bodyPr>
            <a:normAutofit fontScale="92500" lnSpcReduction="20000"/>
          </a:bodyPr>
          <a:lstStyle/>
          <a:p>
            <a:r>
              <a:rPr lang="en-US" altLang="en-US" sz="2400" dirty="0">
                <a:latin typeface="Times New Roman" panose="02020603050405020304" pitchFamily="18" charset="0"/>
                <a:cs typeface="Times New Roman" panose="02020603050405020304" pitchFamily="18" charset="0"/>
              </a:rPr>
              <a:t>The more a user has to remember, the more error-prone the interaction with the system will be. It is for this reason that a well-designed user interface does not tax the user’s memory.</a:t>
            </a:r>
          </a:p>
          <a:p>
            <a:r>
              <a:rPr lang="en-US" altLang="en-US" sz="2400" dirty="0">
                <a:latin typeface="Times New Roman" panose="02020603050405020304" pitchFamily="18" charset="0"/>
                <a:cs typeface="Times New Roman" panose="02020603050405020304" pitchFamily="18" charset="0"/>
              </a:rPr>
              <a:t>It defines design principles that enable an interface to reduce the user’s memory load:</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Reduce demand on short-term memory</a:t>
            </a:r>
            <a:r>
              <a:rPr lang="en-US" altLang="en-US" sz="2400" dirty="0">
                <a:solidFill>
                  <a:srgbClr val="FF0000"/>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When users are involved in complex tasks, the demand on short-term memory can be significant. The interface should be designed to reduce the requirement to remember past actions, inputs, and results</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Establish meaningful defaults.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 initial set of defaults should make sense for the average user, but a user should be able to specify individual preferences.</a:t>
            </a:r>
          </a:p>
          <a:p>
            <a:pPr marL="0" indent="0">
              <a:buNone/>
            </a:pPr>
            <a:r>
              <a:rPr lang="en-US" altLang="en-US" sz="2400" u="sng" dirty="0">
                <a:solidFill>
                  <a:srgbClr val="FF0000"/>
                </a:solidFill>
                <a:latin typeface="Times New Roman" panose="02020603050405020304" pitchFamily="18" charset="0"/>
                <a:cs typeface="Times New Roman" panose="02020603050405020304" pitchFamily="18" charset="0"/>
              </a:rPr>
              <a:t>Define shortcuts that are intuitive</a:t>
            </a:r>
            <a:r>
              <a:rPr lang="en-US" altLang="en-US" sz="2400" dirty="0">
                <a:solidFill>
                  <a:srgbClr val="FF0000"/>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When mnemonics are used to accomplish a system function (e.g., alt-P to invoke the print function), the mnemonic should be tied to the action in a way that is easy to remember (e.g., first letter of the task to be invoked).</a:t>
            </a:r>
          </a:p>
          <a:p>
            <a:pPr>
              <a:buFont typeface="Wingdings" panose="05000000000000000000" pitchFamily="2" charset="2"/>
              <a:buNone/>
            </a:pPr>
            <a:endParaRPr lang="en-US" altLang="en-US" dirty="0"/>
          </a:p>
          <a:p>
            <a:endParaRPr lang="en-IN" dirty="0"/>
          </a:p>
        </p:txBody>
      </p:sp>
    </p:spTree>
    <p:extLst>
      <p:ext uri="{BB962C8B-B14F-4D97-AF65-F5344CB8AC3E}">
        <p14:creationId xmlns:p14="http://schemas.microsoft.com/office/powerpoint/2010/main" val="1641683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1C498-9B6D-BAF6-961D-8DC1D551848F}"/>
              </a:ext>
            </a:extLst>
          </p:cNvPr>
          <p:cNvSpPr>
            <a:spLocks noGrp="1"/>
          </p:cNvSpPr>
          <p:nvPr>
            <p:ph idx="1"/>
          </p:nvPr>
        </p:nvSpPr>
        <p:spPr>
          <a:xfrm>
            <a:off x="677334" y="462117"/>
            <a:ext cx="9912008" cy="5579246"/>
          </a:xfrm>
        </p:spPr>
        <p:txBody>
          <a:bodyPr/>
          <a:lstStyle/>
          <a:p>
            <a:pPr algn="just"/>
            <a:r>
              <a:rPr lang="en-US" altLang="en-US" sz="2400" u="sng" dirty="0">
                <a:solidFill>
                  <a:srgbClr val="FF0000"/>
                </a:solidFill>
                <a:latin typeface="Times New Roman" panose="02020603050405020304" pitchFamily="18" charset="0"/>
                <a:cs typeface="Times New Roman" panose="02020603050405020304" pitchFamily="18" charset="0"/>
              </a:rPr>
              <a:t>The visual layout of the interface should be based on a real-world metaphor</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For example, a bill payment system should use a checkbook and check register metaphor to guide the user through the bill paying process. This enables the user to rely on well-understood visual cues, rather than memorizing an arcane interaction sequence.</a:t>
            </a:r>
          </a:p>
          <a:p>
            <a:pPr algn="just"/>
            <a:r>
              <a:rPr lang="en-US" altLang="en-US" sz="2400" u="sng" dirty="0">
                <a:solidFill>
                  <a:srgbClr val="FF0000"/>
                </a:solidFill>
                <a:latin typeface="Times New Roman" panose="02020603050405020304" pitchFamily="18" charset="0"/>
                <a:cs typeface="Times New Roman" panose="02020603050405020304" pitchFamily="18" charset="0"/>
              </a:rPr>
              <a:t>Disclose information in a progressive fashion</a:t>
            </a:r>
            <a:r>
              <a:rPr lang="en-US" altLang="en-US" sz="2400" dirty="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The interface should be organized hierarchically. That is, information about a task, an object, or some behavior should be presented first at a high level of abstraction. More detail should be presented after the user indicates interest with a mouse pick</a:t>
            </a:r>
          </a:p>
          <a:p>
            <a:endParaRPr lang="en-IN" dirty="0"/>
          </a:p>
        </p:txBody>
      </p:sp>
    </p:spTree>
    <p:extLst>
      <p:ext uri="{BB962C8B-B14F-4D97-AF65-F5344CB8AC3E}">
        <p14:creationId xmlns:p14="http://schemas.microsoft.com/office/powerpoint/2010/main" val="937368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331D8-3188-B851-68FA-8BFBE768EC1B}"/>
              </a:ext>
            </a:extLst>
          </p:cNvPr>
          <p:cNvSpPr>
            <a:spLocks noGrp="1"/>
          </p:cNvSpPr>
          <p:nvPr>
            <p:ph type="title"/>
          </p:nvPr>
        </p:nvSpPr>
        <p:spPr>
          <a:xfrm>
            <a:off x="677334" y="383458"/>
            <a:ext cx="8596668" cy="727587"/>
          </a:xfrm>
        </p:spPr>
        <p:txBody>
          <a:bodyPr>
            <a:normAutofit/>
          </a:bodyPr>
          <a:lstStyle/>
          <a:p>
            <a:r>
              <a:rPr lang="en-US" altLang="en-US" sz="3600" dirty="0"/>
              <a:t>Make the Interface Consistent</a:t>
            </a:r>
            <a:endParaRPr lang="en-IN" dirty="0"/>
          </a:p>
        </p:txBody>
      </p:sp>
      <p:sp>
        <p:nvSpPr>
          <p:cNvPr id="3" name="Content Placeholder 2">
            <a:extLst>
              <a:ext uri="{FF2B5EF4-FFF2-40B4-BE49-F238E27FC236}">
                <a16:creationId xmlns:a16="http://schemas.microsoft.com/office/drawing/2014/main" id="{5BAD19B6-DE79-2DF3-215C-3322FC218DE4}"/>
              </a:ext>
            </a:extLst>
          </p:cNvPr>
          <p:cNvSpPr>
            <a:spLocks noGrp="1"/>
          </p:cNvSpPr>
          <p:nvPr>
            <p:ph idx="1"/>
          </p:nvPr>
        </p:nvSpPr>
        <p:spPr>
          <a:xfrm>
            <a:off x="677333" y="1189703"/>
            <a:ext cx="9990667" cy="5284839"/>
          </a:xfrm>
        </p:spPr>
        <p:txBody>
          <a:bodyPr>
            <a:normAutofit lnSpcReduction="10000"/>
          </a:bodyPr>
          <a:lstStyle/>
          <a:p>
            <a:pPr marL="0" indent="0" algn="just">
              <a:buNone/>
            </a:pPr>
            <a:r>
              <a:rPr lang="en-US" altLang="en-US" sz="2400" dirty="0">
                <a:latin typeface="Times New Roman" panose="02020603050405020304" pitchFamily="18" charset="0"/>
                <a:cs typeface="Times New Roman" panose="02020603050405020304" pitchFamily="18" charset="0"/>
              </a:rPr>
              <a:t>The interface should present and acquire information in a consistent fashion. This implies that </a:t>
            </a:r>
          </a:p>
          <a:p>
            <a:pPr algn="just"/>
            <a:r>
              <a:rPr lang="en-US" altLang="en-US" sz="2400" dirty="0">
                <a:latin typeface="Times New Roman" panose="02020603050405020304" pitchFamily="18" charset="0"/>
                <a:cs typeface="Times New Roman" panose="02020603050405020304" pitchFamily="18" charset="0"/>
              </a:rPr>
              <a:t>(1) all visual information is organized according to design rules that are maintained throughout all screen displays, </a:t>
            </a:r>
          </a:p>
          <a:p>
            <a:pPr algn="just"/>
            <a:r>
              <a:rPr lang="en-US" altLang="en-US" sz="2400" dirty="0">
                <a:latin typeface="Times New Roman" panose="02020603050405020304" pitchFamily="18" charset="0"/>
                <a:cs typeface="Times New Roman" panose="02020603050405020304" pitchFamily="18" charset="0"/>
              </a:rPr>
              <a:t>(2) input mechanisms are constrained to a limited set that is used consistently throughout the application, and </a:t>
            </a:r>
          </a:p>
          <a:p>
            <a:pPr algn="just"/>
            <a:r>
              <a:rPr lang="en-US" altLang="en-US" sz="2400" dirty="0">
                <a:latin typeface="Times New Roman" panose="02020603050405020304" pitchFamily="18" charset="0"/>
                <a:cs typeface="Times New Roman" panose="02020603050405020304" pitchFamily="18" charset="0"/>
              </a:rPr>
              <a:t>(3) mechanisms for navigating from task to task are consistently defined and implemented. </a:t>
            </a:r>
          </a:p>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Allow the user to put the current task into a meaningful context</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r>
              <a:rPr lang="en-US" altLang="en-US" sz="2400" dirty="0">
                <a:latin typeface="Times New Roman" panose="02020603050405020304" pitchFamily="18" charset="0"/>
                <a:cs typeface="Times New Roman" panose="02020603050405020304" pitchFamily="18" charset="0"/>
              </a:rPr>
              <a:t>Many interfaces implement complex layers of interactions with dozens of screen images. It is important to provide indicators (e.g., window titles, graphical icons, consistent color coding) that enable the user to know the context of the work at hand. </a:t>
            </a:r>
          </a:p>
          <a:p>
            <a:endParaRPr lang="en-IN" dirty="0"/>
          </a:p>
        </p:txBody>
      </p:sp>
    </p:spTree>
    <p:extLst>
      <p:ext uri="{BB962C8B-B14F-4D97-AF65-F5344CB8AC3E}">
        <p14:creationId xmlns:p14="http://schemas.microsoft.com/office/powerpoint/2010/main" val="3230005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393CB9-D1DD-B1F1-D055-3C3D7E705908}"/>
              </a:ext>
            </a:extLst>
          </p:cNvPr>
          <p:cNvSpPr>
            <a:spLocks noGrp="1"/>
          </p:cNvSpPr>
          <p:nvPr>
            <p:ph idx="1"/>
          </p:nvPr>
        </p:nvSpPr>
        <p:spPr>
          <a:xfrm>
            <a:off x="677334" y="324465"/>
            <a:ext cx="9312240" cy="6125496"/>
          </a:xfrm>
        </p:spPr>
        <p:txBody>
          <a:bodyPr/>
          <a:lstStyle/>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Maintain consistency across a family of applications</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A set of applications (or products) should all implement the same design rules so that consistency is maintained for all interaction</a:t>
            </a:r>
          </a:p>
          <a:p>
            <a:pPr marL="0" indent="0" algn="just">
              <a:buNone/>
            </a:pPr>
            <a:r>
              <a:rPr lang="en-US" altLang="en-US" sz="2400" u="sng" dirty="0">
                <a:solidFill>
                  <a:srgbClr val="FF0000"/>
                </a:solidFill>
                <a:latin typeface="Times New Roman" panose="02020603050405020304" pitchFamily="18" charset="0"/>
                <a:cs typeface="Times New Roman" panose="02020603050405020304" pitchFamily="18" charset="0"/>
              </a:rPr>
              <a:t>If past interactive models have created user expectations, do not make changes unless there is a compelling reason to do so</a:t>
            </a:r>
            <a:r>
              <a:rPr lang="en-US" altLang="en-US" sz="2400" dirty="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dirty="0">
                <a:latin typeface="Times New Roman" panose="02020603050405020304" pitchFamily="18" charset="0"/>
                <a:cs typeface="Times New Roman" panose="02020603050405020304" pitchFamily="18" charset="0"/>
              </a:rPr>
              <a:t>      Once a particular interactive sequence has become a de facto standard (e.g., the use of alt-S to save a file), the user expects this in every application he encounters. A change (e.g., using alt-S to invoke scaling) will cause confusion.</a:t>
            </a:r>
          </a:p>
          <a:p>
            <a:endParaRPr lang="en-IN" dirty="0"/>
          </a:p>
        </p:txBody>
      </p:sp>
    </p:spTree>
    <p:extLst>
      <p:ext uri="{BB962C8B-B14F-4D97-AF65-F5344CB8AC3E}">
        <p14:creationId xmlns:p14="http://schemas.microsoft.com/office/powerpoint/2010/main" val="175008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42DB2F-189E-2A0A-8EE8-325AA6B0D1E3}"/>
              </a:ext>
            </a:extLst>
          </p:cNvPr>
          <p:cNvSpPr>
            <a:spLocks noGrp="1"/>
          </p:cNvSpPr>
          <p:nvPr>
            <p:ph idx="1"/>
          </p:nvPr>
        </p:nvSpPr>
        <p:spPr>
          <a:xfrm>
            <a:off x="677333" y="442453"/>
            <a:ext cx="9656369" cy="5598910"/>
          </a:xfrm>
        </p:spPr>
        <p:txBody>
          <a:bodyPr>
            <a:normAutofit/>
          </a:bodyPr>
          <a:lstStyle/>
          <a:p>
            <a:pPr algn="just"/>
            <a:r>
              <a:rPr lang="en-US" sz="1800" b="1" i="0" u="none" strike="noStrike" baseline="0" dirty="0">
                <a:solidFill>
                  <a:srgbClr val="2F3193"/>
                </a:solidFill>
                <a:latin typeface="PalatinoLinotype-Bold"/>
              </a:rPr>
              <a:t>Use of metaphors</a:t>
            </a:r>
            <a:r>
              <a:rPr lang="en-US" dirty="0">
                <a:solidFill>
                  <a:srgbClr val="000000"/>
                </a:solidFill>
                <a:latin typeface="PalatinoLinotype-Roman"/>
              </a:rPr>
              <a:t> </a:t>
            </a:r>
            <a:r>
              <a:rPr lang="en-US" sz="1800" b="1" i="0" u="none" strike="noStrike" baseline="0" dirty="0">
                <a:solidFill>
                  <a:srgbClr val="2F3193"/>
                </a:solidFill>
                <a:latin typeface="PalatinoLinotype-Bold"/>
              </a:rPr>
              <a:t>and intuitive command names: </a:t>
            </a:r>
            <a:r>
              <a:rPr lang="en-US" sz="1800" b="0" i="0" u="none" strike="noStrike" baseline="0" dirty="0">
                <a:solidFill>
                  <a:srgbClr val="000000"/>
                </a:solidFill>
                <a:latin typeface="PalatinoLinotype-Roman"/>
              </a:rPr>
              <a:t>Speed of learning an interface is greatly facilitated if these are based on some day-to-day real-life examples or some physical objects with which the users are familiar with. The abstractions of real-life objects or concepts used in user interface design are called </a:t>
            </a:r>
            <a:r>
              <a:rPr lang="en-US" sz="1800" b="0" i="1" u="none" strike="noStrike" baseline="0" dirty="0">
                <a:solidFill>
                  <a:srgbClr val="000000"/>
                </a:solidFill>
                <a:latin typeface="PalatinoLinotype-Italic"/>
              </a:rPr>
              <a:t>metaphors</a:t>
            </a:r>
            <a:r>
              <a:rPr lang="en-US" sz="1800" b="0" i="0" u="none" strike="noStrike" baseline="0" dirty="0">
                <a:solidFill>
                  <a:srgbClr val="000000"/>
                </a:solidFill>
                <a:latin typeface="PalatinoLinotype-Roman"/>
              </a:rPr>
              <a:t>. If the user interface of a text editor uses concepts similar to the tools used by a writer for text editing such as cutting lines and paragraphs and pasting it at other places, users can immediately relate to it. </a:t>
            </a:r>
          </a:p>
          <a:p>
            <a:pPr algn="just"/>
            <a:r>
              <a:rPr lang="en-US" sz="1800" b="0" i="0" u="none" strike="noStrike" baseline="0" dirty="0">
                <a:solidFill>
                  <a:srgbClr val="000000"/>
                </a:solidFill>
                <a:latin typeface="PalatinoLinotype-Roman"/>
              </a:rPr>
              <a:t>Another popular metaphor is a shopping cart. Everyone knows how a shopping cart is used to make choices while purchasing items in a supermarket. If a user interface uses the shopping cart metaphor for designing the interaction style for a situation where similar types of choices have to be made, then the users can easily understand and learn to use the interface. Also, learning is facilitated by intuitive command names and symbolic command issue </a:t>
            </a:r>
            <a:r>
              <a:rPr lang="en-IN" sz="1800" b="0" i="0" u="none" strike="noStrike" baseline="0" dirty="0">
                <a:solidFill>
                  <a:srgbClr val="000000"/>
                </a:solidFill>
                <a:latin typeface="PalatinoLinotype-Roman"/>
              </a:rPr>
              <a:t>procedures.</a:t>
            </a:r>
          </a:p>
          <a:p>
            <a:pPr algn="l"/>
            <a:r>
              <a:rPr lang="en-US" sz="1800" b="1" i="0" u="none" strike="noStrike" baseline="0" dirty="0">
                <a:solidFill>
                  <a:srgbClr val="2F3193"/>
                </a:solidFill>
                <a:latin typeface="PalatinoLinotype-Bold"/>
              </a:rPr>
              <a:t>Consistency: </a:t>
            </a:r>
            <a:r>
              <a:rPr lang="en-US" sz="1800" b="0" i="0" u="none" strike="noStrike" baseline="0" dirty="0">
                <a:solidFill>
                  <a:srgbClr val="000000"/>
                </a:solidFill>
                <a:latin typeface="PalatinoLinotype-Roman"/>
              </a:rPr>
              <a:t>Once, a user learns about a command, he should be able to use the similar commands in different circumstances for carrying out similar actions. This makes it easier to learn the interface since the user can extend his knowledge about one part of the interface to the other parts. Thus, the different commands supported by an interface should be consistent.</a:t>
            </a:r>
            <a:endParaRPr lang="en-IN" dirty="0"/>
          </a:p>
        </p:txBody>
      </p:sp>
    </p:spTree>
    <p:extLst>
      <p:ext uri="{BB962C8B-B14F-4D97-AF65-F5344CB8AC3E}">
        <p14:creationId xmlns:p14="http://schemas.microsoft.com/office/powerpoint/2010/main" val="133919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FC1260-60C8-5472-3FD1-ED2D4A62B48E}"/>
              </a:ext>
            </a:extLst>
          </p:cNvPr>
          <p:cNvSpPr>
            <a:spLocks noGrp="1"/>
          </p:cNvSpPr>
          <p:nvPr>
            <p:ph idx="1"/>
          </p:nvPr>
        </p:nvSpPr>
        <p:spPr>
          <a:xfrm>
            <a:off x="629265" y="275303"/>
            <a:ext cx="9989573" cy="6027174"/>
          </a:xfrm>
        </p:spPr>
        <p:txBody>
          <a:bodyPr>
            <a:normAutofit/>
          </a:bodyPr>
          <a:lstStyle/>
          <a:p>
            <a:pPr algn="just"/>
            <a:r>
              <a:rPr lang="en-US" sz="1800" b="1" i="0" u="none" strike="noStrike" baseline="0" dirty="0">
                <a:solidFill>
                  <a:srgbClr val="2F3193"/>
                </a:solidFill>
                <a:latin typeface="PalatinoLinotype-Bold"/>
              </a:rPr>
              <a:t>Component-based interface: </a:t>
            </a:r>
            <a:r>
              <a:rPr lang="en-US" sz="1800" b="0" i="0" u="none" strike="noStrike" baseline="0" dirty="0">
                <a:solidFill>
                  <a:srgbClr val="000000"/>
                </a:solidFill>
                <a:latin typeface="PalatinoLinotype-Roman"/>
              </a:rPr>
              <a:t>Users can learn an interface faster if the interaction style of the interface is very similar to the interface of other applications with which the user is already familiar with. This can be achieved if the interfaces of different applications are developed using some standard user interface components. This, in fact, is the theme of the component-based user interface</a:t>
            </a:r>
          </a:p>
          <a:p>
            <a:pPr algn="just"/>
            <a:r>
              <a:rPr lang="en-US" sz="1800" b="1" i="0" u="none" strike="noStrike" baseline="0" dirty="0">
                <a:solidFill>
                  <a:srgbClr val="2F3193"/>
                </a:solidFill>
                <a:latin typeface="PalatinoLinotype-Bold"/>
              </a:rPr>
              <a:t>Speed of use: </a:t>
            </a:r>
            <a:r>
              <a:rPr lang="en-US" sz="1800" b="0" i="0" u="none" strike="noStrike" baseline="0" dirty="0">
                <a:solidFill>
                  <a:srgbClr val="000000"/>
                </a:solidFill>
                <a:latin typeface="PalatinoLinotype-Roman"/>
              </a:rPr>
              <a:t>Speed of use of a user interface is determined by the time and user effort necessary to initiate and execute different commands. This characteristic of the interface is sometimes referred to as </a:t>
            </a:r>
            <a:r>
              <a:rPr lang="en-US" sz="1800" b="0" i="1" u="none" strike="noStrike" baseline="0" dirty="0">
                <a:solidFill>
                  <a:srgbClr val="000000"/>
                </a:solidFill>
                <a:latin typeface="PalatinoLinotype-Italic"/>
              </a:rPr>
              <a:t>productivity support </a:t>
            </a:r>
            <a:r>
              <a:rPr lang="en-US" sz="1800" b="0" i="0" u="none" strike="noStrike" baseline="0" dirty="0">
                <a:solidFill>
                  <a:srgbClr val="000000"/>
                </a:solidFill>
                <a:latin typeface="PalatinoLinotype-Roman"/>
              </a:rPr>
              <a:t>of the interface. It indicates how fast the users can perform their intended tasks. The time and user effort necessary to initiate and execute different commands should be minimal.</a:t>
            </a:r>
          </a:p>
          <a:p>
            <a:pPr algn="just"/>
            <a:r>
              <a:rPr lang="en-US" sz="1800" b="1" i="0" u="none" strike="noStrike" baseline="0" dirty="0">
                <a:solidFill>
                  <a:srgbClr val="2F3193"/>
                </a:solidFill>
                <a:latin typeface="PalatinoLinotype-Bold"/>
              </a:rPr>
              <a:t>Speed of recall: </a:t>
            </a:r>
            <a:r>
              <a:rPr lang="en-US" sz="1800" b="0" i="0" u="none" strike="noStrike" baseline="0" dirty="0">
                <a:solidFill>
                  <a:srgbClr val="000000"/>
                </a:solidFill>
                <a:latin typeface="PalatinoLinotype-Roman"/>
              </a:rPr>
              <a:t>Once users learn how to use an interface, the speed with which they can recall the command issue procedure should be maximized. This characteristic is very important for intermittent users. Speed of recall is improved if the interface is based on some metaphors, symbolic command issue procedures, and intuitive command names.</a:t>
            </a:r>
          </a:p>
          <a:p>
            <a:pPr algn="just"/>
            <a:r>
              <a:rPr lang="en-US" sz="1800" b="1" i="0" u="none" strike="noStrike" baseline="0" dirty="0">
                <a:solidFill>
                  <a:srgbClr val="2F3193"/>
                </a:solidFill>
                <a:latin typeface="PalatinoLinotype-Bold"/>
              </a:rPr>
              <a:t>Error prevention: </a:t>
            </a:r>
            <a:r>
              <a:rPr lang="en-US" sz="1800" b="0" i="0" u="none" strike="noStrike" baseline="0" dirty="0">
                <a:solidFill>
                  <a:srgbClr val="000000"/>
                </a:solidFill>
                <a:latin typeface="PalatinoLinotype-Roman"/>
              </a:rPr>
              <a:t>A good user interface should minimize the scope of committing errors while initiating different commands. The error rate of an interface can be easily determined by monitoring the errors committed by an average users while using the interface. This monitoring can be automated by instrumenting the user interface code with monitoring code which can record the frequency and types of user error and later display the statistics of various kinds of errors committed by different users.</a:t>
            </a:r>
            <a:endParaRPr lang="en-IN" dirty="0"/>
          </a:p>
        </p:txBody>
      </p:sp>
    </p:spTree>
    <p:extLst>
      <p:ext uri="{BB962C8B-B14F-4D97-AF65-F5344CB8AC3E}">
        <p14:creationId xmlns:p14="http://schemas.microsoft.com/office/powerpoint/2010/main" val="3853640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153B0A-93DC-A6A9-4EDF-83A06AC67AC1}"/>
              </a:ext>
            </a:extLst>
          </p:cNvPr>
          <p:cNvSpPr>
            <a:spLocks noGrp="1"/>
          </p:cNvSpPr>
          <p:nvPr>
            <p:ph idx="1"/>
          </p:nvPr>
        </p:nvSpPr>
        <p:spPr>
          <a:xfrm>
            <a:off x="677334" y="491613"/>
            <a:ext cx="9931672" cy="5958348"/>
          </a:xfrm>
        </p:spPr>
        <p:txBody>
          <a:bodyPr>
            <a:normAutofit lnSpcReduction="10000"/>
          </a:bodyPr>
          <a:lstStyle/>
          <a:p>
            <a:pPr algn="just"/>
            <a:r>
              <a:rPr lang="en-US" sz="1800" b="1" i="0" u="none" strike="noStrike" baseline="0" dirty="0">
                <a:solidFill>
                  <a:srgbClr val="2F3193"/>
                </a:solidFill>
                <a:latin typeface="PalatinoLinotype-Bold"/>
              </a:rPr>
              <a:t>Aesthetic and attractive: </a:t>
            </a:r>
            <a:r>
              <a:rPr lang="en-US" sz="1800" b="0" i="0" u="none" strike="noStrike" baseline="0" dirty="0">
                <a:solidFill>
                  <a:srgbClr val="000000"/>
                </a:solidFill>
                <a:latin typeface="PalatinoLinotype-Roman"/>
              </a:rPr>
              <a:t>A good user interface should be attractive to use. An attractive user interface catches user attention and fancy. In this respect, graphics-based user interfaces have a definite advantage over text-based interfaces.</a:t>
            </a:r>
          </a:p>
          <a:p>
            <a:pPr algn="just"/>
            <a:r>
              <a:rPr lang="en-US" sz="1800" b="1" i="0" u="none" strike="noStrike" baseline="0" dirty="0">
                <a:solidFill>
                  <a:srgbClr val="2F3193"/>
                </a:solidFill>
                <a:latin typeface="PalatinoLinotype-Bold"/>
              </a:rPr>
              <a:t>Consistency: </a:t>
            </a:r>
            <a:r>
              <a:rPr lang="en-US" sz="1800" b="0" i="0" u="none" strike="noStrike" baseline="0" dirty="0">
                <a:solidFill>
                  <a:srgbClr val="000000"/>
                </a:solidFill>
                <a:latin typeface="PalatinoLinotype-Roman"/>
              </a:rPr>
              <a:t>The commands supported by a user interface should be consistent. The basic purpose of consistency is to allow users to generalize the knowledge about aspects of the interface from one part to another. Thus, consistency facilitates speed of learning, speed of recall, and also helps in reduction of error rate.</a:t>
            </a:r>
          </a:p>
          <a:p>
            <a:pPr algn="just"/>
            <a:r>
              <a:rPr lang="en-US" sz="1800" b="1" i="0" u="none" strike="noStrike" baseline="0" dirty="0">
                <a:solidFill>
                  <a:srgbClr val="2F3193"/>
                </a:solidFill>
                <a:latin typeface="PalatinoLinotype-Bold"/>
              </a:rPr>
              <a:t>Feedback: </a:t>
            </a:r>
            <a:r>
              <a:rPr lang="en-US" sz="1800" b="0" i="0" u="none" strike="noStrike" baseline="0" dirty="0">
                <a:solidFill>
                  <a:srgbClr val="000000"/>
                </a:solidFill>
                <a:latin typeface="PalatinoLinotype-Roman"/>
              </a:rPr>
              <a:t>A good user interface must provide feedback to various user actions. Especially, if any user request takes more than few seconds to process, the user should be informed about the state of the processing of his request. In the absence of any response from the computer for a long time, a novice user might even start recovery/shutdown procedures in panic. If required, the user should be periodically informed about the progress made </a:t>
            </a:r>
            <a:r>
              <a:rPr lang="en-IN" sz="1800" b="0" i="0" u="none" strike="noStrike" baseline="0" dirty="0">
                <a:solidFill>
                  <a:srgbClr val="000000"/>
                </a:solidFill>
                <a:latin typeface="PalatinoLinotype-Roman"/>
              </a:rPr>
              <a:t>in processing his command.</a:t>
            </a:r>
          </a:p>
          <a:p>
            <a:pPr algn="just"/>
            <a:r>
              <a:rPr lang="en-US" sz="1800" b="1" i="0" u="none" strike="noStrike" baseline="0" dirty="0">
                <a:solidFill>
                  <a:srgbClr val="2F3193"/>
                </a:solidFill>
                <a:latin typeface="PalatinoLinotype-Bold"/>
              </a:rPr>
              <a:t>Support for multiple skill levels: </a:t>
            </a:r>
            <a:r>
              <a:rPr lang="en-US" sz="1800" b="0" i="0" u="none" strike="noStrike" baseline="0" dirty="0">
                <a:solidFill>
                  <a:srgbClr val="000000"/>
                </a:solidFill>
                <a:latin typeface="PalatinoLinotype-Roman"/>
              </a:rPr>
              <a:t>A good user interface should support multiple levels of sophistication of command issue procedure for different categories of users. This is necessary because users with different levels of experience in using an application prefer different types of user interfaces. Experienced users are more concerned about the eﬃciency of the command issue procedure, whereas novice users pay importance to usability aspects. Very cryptic and complex commands discourage a novice, whereas elaborate command sequences make the command issue procedure very slow and therefore put off experienced </a:t>
            </a:r>
            <a:r>
              <a:rPr lang="en-US" dirty="0">
                <a:solidFill>
                  <a:srgbClr val="000000"/>
                </a:solidFill>
                <a:latin typeface="PalatinoLinotype-Roman"/>
              </a:rPr>
              <a:t>users</a:t>
            </a:r>
            <a:endParaRPr lang="en-IN" dirty="0"/>
          </a:p>
        </p:txBody>
      </p:sp>
    </p:spTree>
    <p:extLst>
      <p:ext uri="{BB962C8B-B14F-4D97-AF65-F5344CB8AC3E}">
        <p14:creationId xmlns:p14="http://schemas.microsoft.com/office/powerpoint/2010/main" val="251895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AAF4CD-47BB-69C8-D74A-AC66612FF580}"/>
              </a:ext>
            </a:extLst>
          </p:cNvPr>
          <p:cNvSpPr>
            <a:spLocks noGrp="1"/>
          </p:cNvSpPr>
          <p:nvPr>
            <p:ph idx="1"/>
          </p:nvPr>
        </p:nvSpPr>
        <p:spPr>
          <a:xfrm>
            <a:off x="677334" y="442452"/>
            <a:ext cx="9764524" cy="5948515"/>
          </a:xfrm>
        </p:spPr>
        <p:txBody>
          <a:bodyPr/>
          <a:lstStyle/>
          <a:p>
            <a:pPr algn="just"/>
            <a:r>
              <a:rPr lang="en-US" sz="1800" b="1" i="0" u="none" strike="noStrike" baseline="0" dirty="0">
                <a:solidFill>
                  <a:srgbClr val="2F3193"/>
                </a:solidFill>
                <a:latin typeface="PalatinoLinotype-Bold"/>
              </a:rPr>
              <a:t>Error recovery (undo facility): </a:t>
            </a:r>
            <a:r>
              <a:rPr lang="en-US" sz="1800" b="0" i="0" u="none" strike="noStrike" baseline="0" dirty="0">
                <a:solidFill>
                  <a:srgbClr val="000000"/>
                </a:solidFill>
                <a:latin typeface="PalatinoLinotype-Roman"/>
              </a:rPr>
              <a:t>While issuing commands, even the expert users can commit errors. Therefore, a good user interface should allow a user to undo a mistake committed by him while using the interface. Users are inconvenienced if they cannot recover from the errors they commit while using a software. If the users cannot recover even from very simple types of errors, they feel irritated, helpless, and out of control.</a:t>
            </a:r>
          </a:p>
          <a:p>
            <a:pPr algn="just"/>
            <a:r>
              <a:rPr lang="en-US" sz="1800" b="1" i="0" u="none" strike="noStrike" baseline="0" dirty="0">
                <a:solidFill>
                  <a:srgbClr val="2F3193"/>
                </a:solidFill>
                <a:latin typeface="PalatinoLinotype-Bold"/>
              </a:rPr>
              <a:t>User guidance and on-line help: </a:t>
            </a:r>
            <a:r>
              <a:rPr lang="en-US" sz="1800" b="0" i="0" u="none" strike="noStrike" baseline="0" dirty="0">
                <a:solidFill>
                  <a:srgbClr val="000000"/>
                </a:solidFill>
                <a:latin typeface="PalatinoLinotype-Roman"/>
              </a:rPr>
              <a:t>Users seek guidance and on-line help when they either forget a command or are unaware of some features of the software. Whenever users need guidance or seek help from the system, they should be provided with appropriate guidance </a:t>
            </a:r>
            <a:r>
              <a:rPr lang="en-IN" sz="1800" b="0" i="0" u="none" strike="noStrike" baseline="0" dirty="0">
                <a:solidFill>
                  <a:srgbClr val="000000"/>
                </a:solidFill>
                <a:latin typeface="PalatinoLinotype-Roman"/>
              </a:rPr>
              <a:t>and help.</a:t>
            </a:r>
            <a:endParaRPr lang="en-IN" dirty="0"/>
          </a:p>
        </p:txBody>
      </p:sp>
    </p:spTree>
    <p:extLst>
      <p:ext uri="{BB962C8B-B14F-4D97-AF65-F5344CB8AC3E}">
        <p14:creationId xmlns:p14="http://schemas.microsoft.com/office/powerpoint/2010/main" val="186674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891F2-0CAA-3DB8-CC36-D73C0B9A2794}"/>
              </a:ext>
            </a:extLst>
          </p:cNvPr>
          <p:cNvSpPr>
            <a:spLocks noGrp="1"/>
          </p:cNvSpPr>
          <p:nvPr>
            <p:ph type="title"/>
          </p:nvPr>
        </p:nvSpPr>
        <p:spPr>
          <a:xfrm>
            <a:off x="677334" y="275303"/>
            <a:ext cx="8596668" cy="541335"/>
          </a:xfrm>
        </p:spPr>
        <p:txBody>
          <a:bodyPr>
            <a:normAutofit/>
          </a:bodyPr>
          <a:lstStyle/>
          <a:p>
            <a:r>
              <a:rPr lang="en-IN" sz="2400" b="1" i="0" u="none" strike="noStrike" baseline="0" dirty="0">
                <a:solidFill>
                  <a:srgbClr val="2F3193"/>
                </a:solidFill>
                <a:latin typeface="OfficinaSans-Bold"/>
              </a:rPr>
              <a:t>BASIC CONCEPTS</a:t>
            </a:r>
            <a:endParaRPr lang="en-IN" sz="2400" dirty="0"/>
          </a:p>
        </p:txBody>
      </p:sp>
      <p:sp>
        <p:nvSpPr>
          <p:cNvPr id="3" name="Content Placeholder 2">
            <a:extLst>
              <a:ext uri="{FF2B5EF4-FFF2-40B4-BE49-F238E27FC236}">
                <a16:creationId xmlns:a16="http://schemas.microsoft.com/office/drawing/2014/main" id="{A2DCAE93-1AF3-15B7-B676-34A32F78E0D5}"/>
              </a:ext>
            </a:extLst>
          </p:cNvPr>
          <p:cNvSpPr>
            <a:spLocks noGrp="1"/>
          </p:cNvSpPr>
          <p:nvPr>
            <p:ph idx="1"/>
          </p:nvPr>
        </p:nvSpPr>
        <p:spPr>
          <a:xfrm>
            <a:off x="677333" y="816639"/>
            <a:ext cx="10403621" cy="5766058"/>
          </a:xfrm>
        </p:spPr>
        <p:txBody>
          <a:bodyPr>
            <a:normAutofit lnSpcReduction="10000"/>
          </a:bodyPr>
          <a:lstStyle/>
          <a:p>
            <a:pPr marL="0" indent="0" algn="just">
              <a:buNone/>
            </a:pPr>
            <a:r>
              <a:rPr lang="en-US" sz="1800" b="0" i="0" u="none" strike="noStrike" baseline="0" dirty="0">
                <a:solidFill>
                  <a:schemeClr val="tx1"/>
                </a:solidFill>
                <a:latin typeface="PalatinoLinotype-Roman"/>
              </a:rPr>
              <a:t>Some basic concepts in user guidance and on-line help system. Next, we examine the concept of a mode-based and a modeless interface and the advantages of a graphical interface.</a:t>
            </a:r>
          </a:p>
          <a:p>
            <a:pPr marL="0" indent="0" algn="just">
              <a:buNone/>
            </a:pPr>
            <a:r>
              <a:rPr lang="en-US" sz="2000" b="1" i="0" u="none" strike="noStrike" baseline="0" dirty="0">
                <a:solidFill>
                  <a:srgbClr val="FF0000"/>
                </a:solidFill>
                <a:latin typeface="OfficinaSans-Bold"/>
              </a:rPr>
              <a:t>User Guidance and On-line Help</a:t>
            </a:r>
          </a:p>
          <a:p>
            <a:pPr algn="just"/>
            <a:r>
              <a:rPr lang="en-US" sz="1800" b="0" i="0" u="none" strike="noStrike" baseline="0" dirty="0">
                <a:solidFill>
                  <a:schemeClr val="tx1"/>
                </a:solidFill>
                <a:latin typeface="PalatinoLinotype-Roman"/>
              </a:rPr>
              <a:t>Users may seek help about the operation of the software any time while using the software. This is provided by the on-line help system. This is different from the guidance and error messages which are flashed automatically without the user asking for them. The guidance messages prompt the user regarding the options he has regarding the next command, and the status of the last command, etc.</a:t>
            </a:r>
          </a:p>
          <a:p>
            <a:pPr algn="just"/>
            <a:r>
              <a:rPr lang="en-US" sz="1800" b="1" i="0" u="none" strike="noStrike" baseline="0" dirty="0">
                <a:solidFill>
                  <a:srgbClr val="2F3193"/>
                </a:solidFill>
                <a:latin typeface="PalatinoLinotype-Bold"/>
              </a:rPr>
              <a:t>On-line help system: </a:t>
            </a:r>
            <a:r>
              <a:rPr lang="en-US" sz="1800" b="0" i="0" u="none" strike="noStrike" baseline="0" dirty="0">
                <a:solidFill>
                  <a:srgbClr val="000000"/>
                </a:solidFill>
                <a:latin typeface="PalatinoLinotype-Roman"/>
              </a:rPr>
              <a:t>Users expect the on-line help messages to be tailored to the context in which they invoke the “help system”. Therefore, a good on-line help system should keep track of what a user is doing while invoking the help system and provide the output message in a context-dependent way. Also, the help messages should be tailored too the </a:t>
            </a:r>
            <a:r>
              <a:rPr lang="en-IN" sz="1800" b="0" i="0" u="none" strike="noStrike" baseline="0" dirty="0">
                <a:solidFill>
                  <a:srgbClr val="000000"/>
                </a:solidFill>
                <a:latin typeface="PalatinoLinotype-Roman"/>
              </a:rPr>
              <a:t>user’s experience level.</a:t>
            </a:r>
          </a:p>
          <a:p>
            <a:pPr algn="just"/>
            <a:r>
              <a:rPr lang="en-US" sz="1800" b="1" i="0" u="none" strike="noStrike" baseline="0" dirty="0">
                <a:solidFill>
                  <a:srgbClr val="2F3193"/>
                </a:solidFill>
                <a:latin typeface="PalatinoLinotype-Bold"/>
              </a:rPr>
              <a:t>Guidance messages: </a:t>
            </a:r>
            <a:r>
              <a:rPr lang="en-US" sz="1800" b="0" i="0" u="none" strike="noStrike" baseline="0" dirty="0">
                <a:solidFill>
                  <a:srgbClr val="000000"/>
                </a:solidFill>
                <a:latin typeface="PalatinoLinotype-Roman"/>
              </a:rPr>
              <a:t>The guidance messages should be carefully designed to prompt the user about the next actions he might pursue, the current status of the system, the progress so far made in processing his last command, etc. A good guidance system should have different levels of sophistication for different categories of users. For example, a user using a command language interface might need a different type of guidance compared to a user using a menu or iconic interface (These different types of interfaces are discussed later in this chapter). Also, users should have an option to turn off the detailed messages.</a:t>
            </a:r>
            <a:endParaRPr lang="en-IN" sz="2000" dirty="0">
              <a:solidFill>
                <a:schemeClr val="tx1"/>
              </a:solidFill>
            </a:endParaRPr>
          </a:p>
        </p:txBody>
      </p:sp>
    </p:spTree>
    <p:extLst>
      <p:ext uri="{BB962C8B-B14F-4D97-AF65-F5344CB8AC3E}">
        <p14:creationId xmlns:p14="http://schemas.microsoft.com/office/powerpoint/2010/main" val="2113180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A83607-D4B9-A5A2-3C7D-59D9818C30EA}"/>
              </a:ext>
            </a:extLst>
          </p:cNvPr>
          <p:cNvSpPr>
            <a:spLocks noGrp="1"/>
          </p:cNvSpPr>
          <p:nvPr>
            <p:ph idx="1"/>
          </p:nvPr>
        </p:nvSpPr>
        <p:spPr>
          <a:xfrm>
            <a:off x="677333" y="471949"/>
            <a:ext cx="10187311" cy="6125496"/>
          </a:xfrm>
        </p:spPr>
        <p:txBody>
          <a:bodyPr>
            <a:normAutofit lnSpcReduction="10000"/>
          </a:bodyPr>
          <a:lstStyle/>
          <a:p>
            <a:pPr algn="just"/>
            <a:r>
              <a:rPr lang="en-US" sz="1800" b="1" i="0" u="none" strike="noStrike" baseline="0" dirty="0">
                <a:solidFill>
                  <a:srgbClr val="2F3193"/>
                </a:solidFill>
                <a:latin typeface="PalatinoLinotype-Bold"/>
              </a:rPr>
              <a:t>Error messages: </a:t>
            </a:r>
            <a:r>
              <a:rPr lang="en-US" sz="1800" b="0" i="0" u="none" strike="noStrike" baseline="0" dirty="0">
                <a:solidFill>
                  <a:srgbClr val="000000"/>
                </a:solidFill>
                <a:latin typeface="PalatinoLinotype-Roman"/>
              </a:rPr>
              <a:t>Error messages are generated by a system either when the user commits some error or when some errors encountered by the system during processing due to some exceptional conditions, such as out of memory, communication link broken, etc. Users do not like error messages that are either ambiguous or too general such as “invalid input or system error”. </a:t>
            </a:r>
          </a:p>
          <a:p>
            <a:pPr algn="just"/>
            <a:r>
              <a:rPr lang="en-US" sz="1800" b="0" i="0" u="none" strike="noStrike" baseline="0" dirty="0">
                <a:solidFill>
                  <a:srgbClr val="000000"/>
                </a:solidFill>
                <a:latin typeface="PalatinoLinotype-Roman"/>
              </a:rPr>
              <a:t>Error messages should be polite. Error messages should not have associated noise which might embarrass the user. The message should suggest how a given error can be rectified. If appropriate, the user should be given the option of invoking the on-line help system to find out more about the error situation.</a:t>
            </a:r>
          </a:p>
          <a:p>
            <a:pPr marL="0" indent="0" algn="just">
              <a:buNone/>
            </a:pPr>
            <a:r>
              <a:rPr lang="en-IN" sz="2400" b="1" i="0" u="none" strike="noStrike" baseline="0" dirty="0">
                <a:solidFill>
                  <a:srgbClr val="81004B"/>
                </a:solidFill>
                <a:latin typeface="OfficinaSans-Bold"/>
              </a:rPr>
              <a:t>Mode-based </a:t>
            </a:r>
            <a:r>
              <a:rPr lang="en-IN" sz="2400" b="1" i="1" u="none" strike="noStrike" baseline="0" dirty="0">
                <a:solidFill>
                  <a:srgbClr val="81004B"/>
                </a:solidFill>
                <a:latin typeface="OfficinaSans-BoldItalic"/>
              </a:rPr>
              <a:t>versus </a:t>
            </a:r>
            <a:r>
              <a:rPr lang="en-IN" sz="2400" b="1" i="0" u="none" strike="noStrike" baseline="0" dirty="0">
                <a:solidFill>
                  <a:srgbClr val="81004B"/>
                </a:solidFill>
                <a:latin typeface="OfficinaSans-Bold"/>
              </a:rPr>
              <a:t>Modeless Interface</a:t>
            </a:r>
          </a:p>
          <a:p>
            <a:pPr algn="just"/>
            <a:r>
              <a:rPr lang="en-US" sz="1800" b="0" i="0" u="none" strike="noStrike" baseline="0" dirty="0">
                <a:solidFill>
                  <a:schemeClr val="tx1"/>
                </a:solidFill>
                <a:latin typeface="PalatinoLinotype-Roman"/>
              </a:rPr>
              <a:t>A </a:t>
            </a:r>
            <a:r>
              <a:rPr lang="en-US" sz="1800" b="0" i="1" u="none" strike="noStrike" baseline="0" dirty="0">
                <a:solidFill>
                  <a:schemeClr val="tx1"/>
                </a:solidFill>
                <a:latin typeface="PalatinoLinotype-Italic"/>
              </a:rPr>
              <a:t>mode </a:t>
            </a:r>
            <a:r>
              <a:rPr lang="en-US" sz="1800" b="0" i="0" u="none" strike="noStrike" baseline="0" dirty="0">
                <a:solidFill>
                  <a:schemeClr val="tx1"/>
                </a:solidFill>
                <a:latin typeface="PalatinoLinotype-Roman"/>
              </a:rPr>
              <a:t>is a state or collection of states in which only a subset of all user interaction tasks can be performed. In a modeless interface, the same set of commands can be invoked at any time during the running of the software. Thus, a modeless interface has only a single mode and all the commands are available all the time during the operation of the software.</a:t>
            </a:r>
          </a:p>
          <a:p>
            <a:pPr algn="just"/>
            <a:r>
              <a:rPr lang="en-US" sz="1800" b="0" i="0" u="none" strike="noStrike" baseline="0" dirty="0">
                <a:solidFill>
                  <a:schemeClr val="tx1"/>
                </a:solidFill>
                <a:latin typeface="PalatinoLinotype-Roman"/>
              </a:rPr>
              <a:t>On the other hand, in a mode-based interface, different sets of commands can be invoked depending on the mode in which the system is, i.e., the mode at any instant is determined by the sequence of commands already issued by the user.</a:t>
            </a:r>
          </a:p>
          <a:p>
            <a:pPr algn="just"/>
            <a:r>
              <a:rPr lang="en-US" sz="1800" b="0" i="0" u="none" strike="noStrike" baseline="0" dirty="0">
                <a:solidFill>
                  <a:schemeClr val="tx1"/>
                </a:solidFill>
                <a:latin typeface="PalatinoLinotype-Roman"/>
              </a:rPr>
              <a:t>A mode-based interface can be represented using a state transition diagram, were</a:t>
            </a:r>
            <a:r>
              <a:rPr lang="en-US" dirty="0">
                <a:solidFill>
                  <a:schemeClr val="tx1"/>
                </a:solidFill>
                <a:latin typeface="PalatinoLinotype-Roman"/>
              </a:rPr>
              <a:t> </a:t>
            </a:r>
            <a:r>
              <a:rPr lang="en-US" sz="1800" b="0" i="0" u="none" strike="noStrike" baseline="0" dirty="0">
                <a:solidFill>
                  <a:schemeClr val="tx1"/>
                </a:solidFill>
                <a:latin typeface="PalatinoLinotype-Roman"/>
              </a:rPr>
              <a:t>each node of the state transition diagram would represent a mode. Each state of the state transition diagram can be annotated with the commands that are meaningful in that state.</a:t>
            </a:r>
            <a:endParaRPr lang="en-IN" sz="2400" dirty="0">
              <a:solidFill>
                <a:schemeClr val="tx1"/>
              </a:solidFill>
            </a:endParaRPr>
          </a:p>
        </p:txBody>
      </p:sp>
    </p:spTree>
    <p:extLst>
      <p:ext uri="{BB962C8B-B14F-4D97-AF65-F5344CB8AC3E}">
        <p14:creationId xmlns:p14="http://schemas.microsoft.com/office/powerpoint/2010/main" val="2948363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AE067A-B4FD-B535-3C4B-925D0D96F62E}"/>
              </a:ext>
            </a:extLst>
          </p:cNvPr>
          <p:cNvSpPr>
            <a:spLocks noGrp="1"/>
          </p:cNvSpPr>
          <p:nvPr>
            <p:ph idx="1"/>
          </p:nvPr>
        </p:nvSpPr>
        <p:spPr>
          <a:xfrm>
            <a:off x="677334" y="245807"/>
            <a:ext cx="10216808" cy="5795556"/>
          </a:xfrm>
        </p:spPr>
        <p:txBody>
          <a:bodyPr>
            <a:normAutofit/>
          </a:bodyPr>
          <a:lstStyle/>
          <a:p>
            <a:pPr marL="0" indent="0">
              <a:buNone/>
            </a:pPr>
            <a:r>
              <a:rPr lang="en-IN" sz="2000" b="1" i="0" u="none" strike="noStrike" baseline="0" dirty="0">
                <a:solidFill>
                  <a:srgbClr val="81004B"/>
                </a:solidFill>
                <a:latin typeface="OfficinaSans-Bold"/>
              </a:rPr>
              <a:t>Graphical User Interface (GUI) </a:t>
            </a:r>
            <a:r>
              <a:rPr lang="en-IN" sz="2000" b="1" i="1" u="none" strike="noStrike" baseline="0" dirty="0">
                <a:solidFill>
                  <a:srgbClr val="81004B"/>
                </a:solidFill>
                <a:latin typeface="OfficinaSans-BoldItalic"/>
              </a:rPr>
              <a:t>versus </a:t>
            </a:r>
            <a:r>
              <a:rPr lang="en-IN" sz="2000" b="1" i="0" u="none" strike="noStrike" baseline="0" dirty="0">
                <a:solidFill>
                  <a:srgbClr val="81004B"/>
                </a:solidFill>
                <a:latin typeface="OfficinaSans-Bold"/>
              </a:rPr>
              <a:t>Text-based User Interface</a:t>
            </a:r>
          </a:p>
          <a:p>
            <a:pPr marL="0" indent="0" algn="l">
              <a:buNone/>
            </a:pPr>
            <a:r>
              <a:rPr lang="en-US" sz="1800" b="0" i="0" u="none" strike="noStrike" baseline="0" dirty="0">
                <a:solidFill>
                  <a:schemeClr val="tx1"/>
                </a:solidFill>
                <a:latin typeface="PalatinoLinotype-Roman"/>
              </a:rPr>
              <a:t>Let us compare various characteristics of a GUI with those of a text-based user interface:</a:t>
            </a:r>
          </a:p>
          <a:p>
            <a:pPr algn="l"/>
            <a:r>
              <a:rPr lang="en-US" sz="1800" b="0" i="0" u="none" strike="noStrike" baseline="0" dirty="0">
                <a:solidFill>
                  <a:schemeClr val="tx1"/>
                </a:solidFill>
                <a:latin typeface="PalatinoLinotype-Roman"/>
              </a:rPr>
              <a:t>In a GUI multiple windows with different information can simultaneously be displayed on the user screen. This is perhaps one of the biggest advantages of GUI over text- based interfaces since the user has the flexibility to simultaneously interact with several related items at any time and can have access to different system information displayed in different windows.</a:t>
            </a:r>
          </a:p>
          <a:p>
            <a:pPr algn="l"/>
            <a:r>
              <a:rPr lang="en-IN" sz="1800" b="0" i="0" u="none" strike="noStrike" baseline="0" dirty="0">
                <a:solidFill>
                  <a:schemeClr val="tx1"/>
                </a:solidFill>
                <a:latin typeface="PalatinoLinotype-Roman"/>
              </a:rPr>
              <a:t>Iconic information representation and symbolic information manipulation is possible </a:t>
            </a:r>
            <a:r>
              <a:rPr lang="en-US" sz="1800" b="0" i="0" u="none" strike="noStrike" baseline="0" dirty="0">
                <a:solidFill>
                  <a:schemeClr val="tx1"/>
                </a:solidFill>
                <a:latin typeface="PalatinoLinotype-Roman"/>
              </a:rPr>
              <a:t>in a GUI. Symbolic information manipulation such as dragging an icon representing a file to a trash for deleting is intuitively very appealing and the user can instantly </a:t>
            </a:r>
            <a:r>
              <a:rPr lang="en-IN" sz="1800" b="0" i="0" u="none" strike="noStrike" baseline="0" dirty="0">
                <a:solidFill>
                  <a:schemeClr val="tx1"/>
                </a:solidFill>
                <a:latin typeface="PalatinoLinotype-Roman"/>
              </a:rPr>
              <a:t>remember it.</a:t>
            </a:r>
          </a:p>
          <a:p>
            <a:pPr algn="l"/>
            <a:r>
              <a:rPr lang="en-US" sz="1800" b="0" i="0" u="none" strike="noStrike" baseline="0" dirty="0">
                <a:solidFill>
                  <a:schemeClr val="tx1"/>
                </a:solidFill>
                <a:latin typeface="PalatinoLinotype-Roman"/>
              </a:rPr>
              <a:t>A GUI usually supports command selection using an attractive and user-friendly </a:t>
            </a:r>
            <a:r>
              <a:rPr lang="en-IN" sz="1800" b="0" i="0" u="none" strike="noStrike" baseline="0" dirty="0">
                <a:solidFill>
                  <a:schemeClr val="tx1"/>
                </a:solidFill>
                <a:latin typeface="PalatinoLinotype-Roman"/>
              </a:rPr>
              <a:t>menu selection system.</a:t>
            </a:r>
          </a:p>
          <a:p>
            <a:pPr algn="l"/>
            <a:r>
              <a:rPr lang="en-US" sz="1800" b="0" i="0" u="none" strike="noStrike" baseline="0" dirty="0">
                <a:solidFill>
                  <a:schemeClr val="tx1"/>
                </a:solidFill>
                <a:latin typeface="PalatinoLinotype-Roman"/>
              </a:rPr>
              <a:t>In a GUI, a pointing device such as a mouse or a light pen can be used for issuing</a:t>
            </a:r>
            <a:r>
              <a:rPr lang="en-US" dirty="0">
                <a:solidFill>
                  <a:schemeClr val="tx1"/>
                </a:solidFill>
                <a:latin typeface="PalatinoLinotype-Roman"/>
              </a:rPr>
              <a:t> </a:t>
            </a:r>
            <a:r>
              <a:rPr lang="en-US" sz="1800" b="0" i="0" u="none" strike="noStrike" baseline="0" dirty="0">
                <a:solidFill>
                  <a:schemeClr val="tx1"/>
                </a:solidFill>
                <a:latin typeface="PalatinoLinotype-Roman"/>
              </a:rPr>
              <a:t>commands. The use of a pointing device increases the eﬃcacy of command issue </a:t>
            </a:r>
            <a:r>
              <a:rPr lang="en-IN" sz="1800" b="0" i="0" u="none" strike="noStrike" baseline="0" dirty="0">
                <a:solidFill>
                  <a:schemeClr val="tx1"/>
                </a:solidFill>
                <a:latin typeface="PalatinoLinotype-Roman"/>
              </a:rPr>
              <a:t>procedure.</a:t>
            </a:r>
          </a:p>
          <a:p>
            <a:pPr algn="l"/>
            <a:r>
              <a:rPr lang="en-US" sz="1800" b="0" i="0" u="none" strike="noStrike" baseline="0" dirty="0">
                <a:solidFill>
                  <a:schemeClr val="tx1"/>
                </a:solidFill>
                <a:latin typeface="PalatinoLinotype-Roman"/>
              </a:rPr>
              <a:t>On the flip side, a GUI requires special terminals with graphics capabilities for running and also requires special input devices such a mouse. On the other hand, a text-based user interface can be implemented even on a cheap alphanumeric display terminal. Graphics terminals are usually much more expensive than alphanumeric terminals. </a:t>
            </a:r>
            <a:endParaRPr lang="en-IN" sz="2000" dirty="0">
              <a:solidFill>
                <a:schemeClr val="tx1"/>
              </a:solidFill>
            </a:endParaRPr>
          </a:p>
        </p:txBody>
      </p:sp>
    </p:spTree>
    <p:extLst>
      <p:ext uri="{BB962C8B-B14F-4D97-AF65-F5344CB8AC3E}">
        <p14:creationId xmlns:p14="http://schemas.microsoft.com/office/powerpoint/2010/main" val="40019388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119</TotalTime>
  <Words>4178</Words>
  <Application>Microsoft Office PowerPoint</Application>
  <PresentationFormat>Widescreen</PresentationFormat>
  <Paragraphs>110</Paragraphs>
  <Slides>23</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23</vt:i4>
      </vt:variant>
    </vt:vector>
  </HeadingPairs>
  <TitlesOfParts>
    <vt:vector size="36" baseType="lpstr">
      <vt:lpstr>Arial</vt:lpstr>
      <vt:lpstr>CourierNewPSMT</vt:lpstr>
      <vt:lpstr>OfficinaSans-Bold</vt:lpstr>
      <vt:lpstr>OfficinaSans-BoldItalic</vt:lpstr>
      <vt:lpstr>OfficinaSerif-Bold</vt:lpstr>
      <vt:lpstr>PalatinoLinotype-Bold</vt:lpstr>
      <vt:lpstr>PalatinoLinotype-Italic</vt:lpstr>
      <vt:lpstr>PalatinoLinotype-Roman</vt:lpstr>
      <vt:lpstr>Times New Roman</vt:lpstr>
      <vt:lpstr>Trebuchet MS</vt:lpstr>
      <vt:lpstr>Wingdings</vt:lpstr>
      <vt:lpstr>Wingdings 3</vt:lpstr>
      <vt:lpstr>Facet</vt:lpstr>
      <vt:lpstr>UNIT-3 CHAPTER-3 USER INTERFACE DESIGN</vt:lpstr>
      <vt:lpstr>User Interface Design</vt:lpstr>
      <vt:lpstr>PowerPoint Presentation</vt:lpstr>
      <vt:lpstr>PowerPoint Presentation</vt:lpstr>
      <vt:lpstr>PowerPoint Presentation</vt:lpstr>
      <vt:lpstr>PowerPoint Presentation</vt:lpstr>
      <vt:lpstr>BASIC CONCEPTS</vt:lpstr>
      <vt:lpstr>PowerPoint Presentation</vt:lpstr>
      <vt:lpstr>PowerPoint Presentation</vt:lpstr>
      <vt:lpstr>TYPES OF USER INTERFACES </vt:lpstr>
      <vt:lpstr>PowerPoint Presentation</vt:lpstr>
      <vt:lpstr>PowerPoint Presentation</vt:lpstr>
      <vt:lpstr>PowerPoint Presentation</vt:lpstr>
      <vt:lpstr>PowerPoint Presentation</vt:lpstr>
      <vt:lpstr>PowerPoint Presentation</vt:lpstr>
      <vt:lpstr>PowerPoint Presentation</vt:lpstr>
      <vt:lpstr>Performing User interface design: Golden rules.</vt:lpstr>
      <vt:lpstr>Place the User in Control</vt:lpstr>
      <vt:lpstr>PowerPoint Presentation</vt:lpstr>
      <vt:lpstr>Reduce the User’s Memory Load</vt:lpstr>
      <vt:lpstr>PowerPoint Presentation</vt:lpstr>
      <vt:lpstr>Make the Interface Consistent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7</cp:revision>
  <dcterms:created xsi:type="dcterms:W3CDTF">2025-02-01T04:28:23Z</dcterms:created>
  <dcterms:modified xsi:type="dcterms:W3CDTF">2025-03-17T10:26:51Z</dcterms:modified>
</cp:coreProperties>
</file>