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015416-3BB6-494C-A91B-41916B18F363}" type="datetimeFigureOut">
              <a:rPr lang="en-IN" smtClean="0"/>
              <a:t>28-01-2025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ED3B07-B8F9-4B80-9438-2AC57449B1D8}" type="slidenum">
              <a:rPr lang="en-IN" smtClean="0"/>
              <a:t>‹#›</a:t>
            </a:fld>
            <a:endParaRPr lang="en-IN"/>
          </a:p>
        </p:txBody>
      </p:sp>
    </p:spTree>
    <p:extLst>
      <p:ext uri="{BB962C8B-B14F-4D97-AF65-F5344CB8AC3E}">
        <p14:creationId xmlns:p14="http://schemas.microsoft.com/office/powerpoint/2010/main" val="739266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DED3B07-B8F9-4B80-9438-2AC57449B1D8}" type="slidenum">
              <a:rPr lang="en-IN" smtClean="0"/>
              <a:t>32</a:t>
            </a:fld>
            <a:endParaRPr lang="en-IN"/>
          </a:p>
        </p:txBody>
      </p:sp>
    </p:spTree>
    <p:extLst>
      <p:ext uri="{BB962C8B-B14F-4D97-AF65-F5344CB8AC3E}">
        <p14:creationId xmlns:p14="http://schemas.microsoft.com/office/powerpoint/2010/main" val="4064784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386770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833970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33523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34361124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2423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25220135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41607683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1980145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52884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CEF55F-AAB9-4C81-9902-172CBFAA89C4}" type="datetimeFigureOut">
              <a:rPr lang="en-IN" smtClean="0"/>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419475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ACEF55F-AAB9-4C81-9902-172CBFAA89C4}"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2918273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ACEF55F-AAB9-4C81-9902-172CBFAA89C4}" type="datetimeFigureOut">
              <a:rPr lang="en-IN" smtClean="0"/>
              <a:t>28-01-2025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3987092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ACEF55F-AAB9-4C81-9902-172CBFAA89C4}" type="datetimeFigureOut">
              <a:rPr lang="en-IN" smtClean="0"/>
              <a:t>28-01-2025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1143897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CEF55F-AAB9-4C81-9902-172CBFAA89C4}" type="datetimeFigureOut">
              <a:rPr lang="en-IN" smtClean="0"/>
              <a:t>28-01-2025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875671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CEF55F-AAB9-4C81-9902-172CBFAA89C4}"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4209963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CEF55F-AAB9-4C81-9902-172CBFAA89C4}" type="datetimeFigureOut">
              <a:rPr lang="en-IN" smtClean="0"/>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283A7C-E406-4D0F-A47C-43B6CBB29E6F}" type="slidenum">
              <a:rPr lang="en-IN" smtClean="0"/>
              <a:t>‹#›</a:t>
            </a:fld>
            <a:endParaRPr lang="en-IN"/>
          </a:p>
        </p:txBody>
      </p:sp>
    </p:spTree>
    <p:extLst>
      <p:ext uri="{BB962C8B-B14F-4D97-AF65-F5344CB8AC3E}">
        <p14:creationId xmlns:p14="http://schemas.microsoft.com/office/powerpoint/2010/main" val="14769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CEF55F-AAB9-4C81-9902-172CBFAA89C4}" type="datetimeFigureOut">
              <a:rPr lang="en-IN" smtClean="0"/>
              <a:t>28-01-2025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A283A7C-E406-4D0F-A47C-43B6CBB29E6F}" type="slidenum">
              <a:rPr lang="en-IN" smtClean="0"/>
              <a:t>‹#›</a:t>
            </a:fld>
            <a:endParaRPr lang="en-IN"/>
          </a:p>
        </p:txBody>
      </p:sp>
    </p:spTree>
    <p:extLst>
      <p:ext uri="{BB962C8B-B14F-4D97-AF65-F5344CB8AC3E}">
        <p14:creationId xmlns:p14="http://schemas.microsoft.com/office/powerpoint/2010/main" val="39029693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CCE84-5A48-BB8D-F41E-FD9D468E451C}"/>
              </a:ext>
            </a:extLst>
          </p:cNvPr>
          <p:cNvSpPr>
            <a:spLocks noGrp="1"/>
          </p:cNvSpPr>
          <p:nvPr>
            <p:ph type="ctrTitle"/>
          </p:nvPr>
        </p:nvSpPr>
        <p:spPr>
          <a:xfrm>
            <a:off x="1507067" y="1406013"/>
            <a:ext cx="7766936" cy="2644823"/>
          </a:xfrm>
        </p:spPr>
        <p:txBody>
          <a:bodyPr/>
          <a:lstStyle/>
          <a:p>
            <a:pPr algn="ctr"/>
            <a:r>
              <a:rPr lang="en-US" b="1" dirty="0">
                <a:solidFill>
                  <a:schemeClr val="tx1"/>
                </a:solidFill>
                <a:effectLst/>
                <a:latin typeface="Times New Roman" panose="02020603050405020304" pitchFamily="18" charset="0"/>
                <a:ea typeface="Times New Roman" panose="02020603050405020304" pitchFamily="18" charset="0"/>
              </a:rPr>
              <a:t>Requirements Analysis and Specification</a:t>
            </a:r>
            <a:endParaRPr lang="en-IN" dirty="0">
              <a:solidFill>
                <a:schemeClr val="tx1"/>
              </a:solidFill>
            </a:endParaRPr>
          </a:p>
        </p:txBody>
      </p:sp>
    </p:spTree>
    <p:extLst>
      <p:ext uri="{BB962C8B-B14F-4D97-AF65-F5344CB8AC3E}">
        <p14:creationId xmlns:p14="http://schemas.microsoft.com/office/powerpoint/2010/main" val="783466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CC6F06-2E40-60B1-0E8A-3357FAD87904}"/>
              </a:ext>
            </a:extLst>
          </p:cNvPr>
          <p:cNvSpPr>
            <a:spLocks noGrp="1"/>
          </p:cNvSpPr>
          <p:nvPr>
            <p:ph idx="1"/>
          </p:nvPr>
        </p:nvSpPr>
        <p:spPr>
          <a:xfrm>
            <a:off x="677334" y="422787"/>
            <a:ext cx="8596668" cy="5618575"/>
          </a:xfrm>
        </p:spPr>
        <p:txBody>
          <a:bodyPr>
            <a:normAutofit/>
          </a:bodyPr>
          <a:lstStyle/>
          <a:p>
            <a:pPr algn="l"/>
            <a:r>
              <a:rPr lang="en-IN" sz="2000" b="0" i="0" u="none" strike="noStrike" baseline="0" dirty="0">
                <a:latin typeface="Times New Roman" panose="02020603050405020304" pitchFamily="18" charset="0"/>
                <a:cs typeface="Times New Roman" panose="02020603050405020304" pitchFamily="18" charset="0"/>
              </a:rPr>
              <a:t>During requirements analysis, </a:t>
            </a:r>
            <a:r>
              <a:rPr lang="en-US" sz="2000" b="0" i="0" u="none" strike="noStrike" baseline="0" dirty="0">
                <a:latin typeface="Times New Roman" panose="02020603050405020304" pitchFamily="18" charset="0"/>
                <a:cs typeface="Times New Roman" panose="02020603050405020304" pitchFamily="18" charset="0"/>
              </a:rPr>
              <a:t>the analyst needs to identify\ and resolve three main types of </a:t>
            </a:r>
            <a:r>
              <a:rPr lang="en-IN" sz="2000" b="0" i="0" u="none" strike="noStrike" baseline="0" dirty="0">
                <a:latin typeface="Times New Roman" panose="02020603050405020304" pitchFamily="18" charset="0"/>
                <a:cs typeface="Times New Roman" panose="02020603050405020304" pitchFamily="18" charset="0"/>
              </a:rPr>
              <a:t>problems in the requirements:</a:t>
            </a:r>
          </a:p>
          <a:p>
            <a:pPr algn="l"/>
            <a:r>
              <a:rPr lang="en-IN" sz="2000" b="0" i="0" u="none" strike="noStrike" baseline="0" dirty="0">
                <a:latin typeface="Times New Roman" panose="02020603050405020304" pitchFamily="18" charset="0"/>
                <a:cs typeface="Times New Roman" panose="02020603050405020304" pitchFamily="18" charset="0"/>
              </a:rPr>
              <a:t> Anomaly</a:t>
            </a:r>
          </a:p>
          <a:p>
            <a:pPr algn="l"/>
            <a:r>
              <a:rPr lang="en-IN" sz="2000" b="0" i="0" u="none" strike="noStrike" baseline="0" dirty="0">
                <a:latin typeface="Times New Roman" panose="02020603050405020304" pitchFamily="18" charset="0"/>
                <a:cs typeface="Times New Roman" panose="02020603050405020304" pitchFamily="18" charset="0"/>
              </a:rPr>
              <a:t> Inconsistency</a:t>
            </a:r>
          </a:p>
          <a:p>
            <a:pPr algn="l"/>
            <a:r>
              <a:rPr lang="en-IN" sz="2000" b="0" i="0" u="none" strike="noStrike" baseline="0" dirty="0">
                <a:latin typeface="Times New Roman" panose="02020603050405020304" pitchFamily="18" charset="0"/>
                <a:cs typeface="Times New Roman" panose="02020603050405020304" pitchFamily="18" charset="0"/>
              </a:rPr>
              <a:t> Incompleteness</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Anomaly: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It is an anomaly is an ambiguity in a requirement. When a requirement is anomalous, several interpretations of that requirement are possible. Any anomaly in any of the requirements can lead to the development of an incorrect system, since an anomalous requirement can be interpreted in the several ways during development. The following are two examples of anomalous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requirements: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7423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4CFFE8-067A-B4F3-B13B-C807230F7732}"/>
              </a:ext>
            </a:extLst>
          </p:cNvPr>
          <p:cNvSpPr>
            <a:spLocks noGrp="1"/>
          </p:cNvSpPr>
          <p:nvPr>
            <p:ph idx="1"/>
          </p:nvPr>
        </p:nvSpPr>
        <p:spPr>
          <a:xfrm>
            <a:off x="677334" y="186813"/>
            <a:ext cx="10079156" cy="5854549"/>
          </a:xfrm>
        </p:spPr>
        <p:txBody>
          <a:bodyPr>
            <a:normAutofit fontScale="92500" lnSpcReduction="20000"/>
          </a:bodyPr>
          <a:lstStyle/>
          <a:p>
            <a:pPr algn="just"/>
            <a:r>
              <a:rPr lang="en-US" sz="2000" b="0" i="0" u="none" strike="noStrike" baseline="0" dirty="0">
                <a:solidFill>
                  <a:srgbClr val="00B050"/>
                </a:solidFill>
                <a:latin typeface="Times New Roman" panose="02020603050405020304" pitchFamily="18" charset="0"/>
                <a:cs typeface="Times New Roman" panose="02020603050405020304" pitchFamily="18" charset="0"/>
              </a:rPr>
              <a:t>Example: </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While gathering the requirements for a process control application, the following requirement was expressed by a certain stakeholder: When the temperature becomes high, the heater should be switched off. Please note that words such as “high”, “low”, “good”, “bad”, etc. are indications of ambiguous requirements as these lack quantification and can be subjectively interpreted. If the threshold above which the temperature can be considered to be high is not specified, then it may get interpreted </a:t>
            </a:r>
            <a:r>
              <a:rPr lang="en-IN" sz="2200" b="0" i="0" u="none" strike="noStrike" baseline="0" dirty="0">
                <a:solidFill>
                  <a:schemeClr val="tx1"/>
                </a:solidFill>
                <a:latin typeface="Times New Roman" panose="02020603050405020304" pitchFamily="18" charset="0"/>
                <a:cs typeface="Times New Roman" panose="02020603050405020304" pitchFamily="18" charset="0"/>
              </a:rPr>
              <a:t>differently by different developers.</a:t>
            </a:r>
          </a:p>
          <a:p>
            <a:pPr algn="l"/>
            <a:r>
              <a:rPr lang="en-US" sz="2200" b="1" i="0" u="none" strike="noStrike" baseline="0" dirty="0">
                <a:solidFill>
                  <a:srgbClr val="2F3193"/>
                </a:solidFill>
                <a:latin typeface="Times New Roman" panose="02020603050405020304" pitchFamily="18" charset="0"/>
                <a:cs typeface="Times New Roman" panose="02020603050405020304" pitchFamily="18" charset="0"/>
              </a:rPr>
              <a:t>Inconsistency: </a:t>
            </a:r>
            <a:r>
              <a:rPr lang="en-US" sz="2200" b="0" i="0" u="none" strike="noStrike" baseline="0" dirty="0">
                <a:solidFill>
                  <a:srgbClr val="000000"/>
                </a:solidFill>
                <a:latin typeface="Times New Roman" panose="02020603050405020304" pitchFamily="18" charset="0"/>
                <a:cs typeface="Times New Roman" panose="02020603050405020304" pitchFamily="18" charset="0"/>
              </a:rPr>
              <a:t>Two requirements are said to be inconsistent, if one of the requirements contradicts the other. The following are two examples of inconsistent requirements:</a:t>
            </a:r>
          </a:p>
          <a:p>
            <a:r>
              <a:rPr lang="en-US" sz="2200" b="0" i="0" u="none" strike="noStrike" baseline="0" dirty="0">
                <a:solidFill>
                  <a:srgbClr val="00B050"/>
                </a:solidFill>
                <a:latin typeface="Times New Roman" panose="02020603050405020304" pitchFamily="18" charset="0"/>
                <a:cs typeface="Times New Roman" panose="02020603050405020304" pitchFamily="18" charset="0"/>
              </a:rPr>
              <a:t>Example: </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Consider the following partial requirements that were collected from two</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different stakeholders in a process control application development project.</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The furnace should be switched-off when the temperature of the furnace rises above</a:t>
            </a:r>
          </a:p>
          <a:p>
            <a:pPr algn="just"/>
            <a:r>
              <a:rPr lang="en-IN" sz="2200" b="0" i="0" u="none" strike="noStrike" baseline="0" dirty="0">
                <a:solidFill>
                  <a:schemeClr val="tx1"/>
                </a:solidFill>
                <a:latin typeface="Times New Roman" panose="02020603050405020304" pitchFamily="18" charset="0"/>
                <a:cs typeface="Times New Roman" panose="02020603050405020304" pitchFamily="18" charset="0"/>
              </a:rPr>
              <a:t>500C</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 When the temperature of the furnace rises above 500C, the water shower should</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be switched- on and the furnace should remain on.</a:t>
            </a:r>
          </a:p>
          <a:p>
            <a:pPr algn="just"/>
            <a:r>
              <a:rPr lang="en-US" sz="2200" b="0" i="0" u="none" strike="noStrike" baseline="0" dirty="0">
                <a:solidFill>
                  <a:schemeClr val="tx1"/>
                </a:solidFill>
                <a:latin typeface="Times New Roman" panose="02020603050405020304" pitchFamily="18" charset="0"/>
                <a:cs typeface="Times New Roman" panose="02020603050405020304" pitchFamily="18" charset="0"/>
              </a:rPr>
              <a:t>The requirements expressed by the two stakeholders are clearly inconsistent.</a:t>
            </a:r>
          </a:p>
        </p:txBody>
      </p:sp>
    </p:spTree>
    <p:extLst>
      <p:ext uri="{BB962C8B-B14F-4D97-AF65-F5344CB8AC3E}">
        <p14:creationId xmlns:p14="http://schemas.microsoft.com/office/powerpoint/2010/main" val="3275879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294A29-A5AA-3656-0FC0-59BBBDF3CD54}"/>
              </a:ext>
            </a:extLst>
          </p:cNvPr>
          <p:cNvSpPr>
            <a:spLocks noGrp="1"/>
          </p:cNvSpPr>
          <p:nvPr>
            <p:ph idx="1"/>
          </p:nvPr>
        </p:nvSpPr>
        <p:spPr>
          <a:xfrm>
            <a:off x="677333" y="580103"/>
            <a:ext cx="9567879" cy="5461259"/>
          </a:xfrm>
        </p:spPr>
        <p:txBody>
          <a:bodyPr>
            <a:normAutofit/>
          </a:bodyPr>
          <a:lstStyle/>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Incompleteness: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An incomplete set of requirements is one in which some requirements have been overlooked. The lack of these features would be felt by the customer much later, possibly while using the software. Often, incompleteness is caused by the inability of the customer to visualize the system that is to be developed and to anticipate all the features that would be required. An experienced analyst can detect most of these missing features and suggest them to the customer for his consideration and approval for incorporation in the requirements.</a:t>
            </a:r>
          </a:p>
          <a:p>
            <a:pPr algn="l"/>
            <a:r>
              <a:rPr lang="en-US" sz="2000" dirty="0">
                <a:solidFill>
                  <a:srgbClr val="00B050"/>
                </a:solidFill>
                <a:latin typeface="Times New Roman" panose="02020603050405020304" pitchFamily="18" charset="0"/>
                <a:cs typeface="Times New Roman" panose="02020603050405020304" pitchFamily="18" charset="0"/>
              </a:rPr>
              <a:t>Example:</a:t>
            </a:r>
          </a:p>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In a chemical plant automation software, suppose one of the requirements is that if the internal temperature of the reactor exceeds 200C then an alarm bell must be</a:t>
            </a:r>
            <a:r>
              <a:rPr lang="en-US" sz="2000" dirty="0">
                <a:solidFill>
                  <a:schemeClr val="tx1"/>
                </a:solidFill>
                <a:latin typeface="Times New Roman" panose="02020603050405020304" pitchFamily="18" charset="0"/>
                <a:cs typeface="Times New Roman" panose="02020603050405020304" pitchFamily="18" charset="0"/>
              </a:rPr>
              <a:t>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sounded. However, on an examination of all requirements, it was found that there is no provision for resetting the alarm bell after the temperature has been brought down in any of the requirements. This is clearly an incomplete requirement.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5419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DDEC3-A6C9-069D-C4AF-476E337D98A1}"/>
              </a:ext>
            </a:extLst>
          </p:cNvPr>
          <p:cNvSpPr>
            <a:spLocks noGrp="1"/>
          </p:cNvSpPr>
          <p:nvPr>
            <p:ph type="title"/>
          </p:nvPr>
        </p:nvSpPr>
        <p:spPr>
          <a:xfrm>
            <a:off x="677334" y="339213"/>
            <a:ext cx="8596668" cy="565355"/>
          </a:xfrm>
        </p:spPr>
        <p:txBody>
          <a:bodyPr>
            <a:normAutofit/>
          </a:bodyPr>
          <a:lstStyle/>
          <a:p>
            <a:r>
              <a:rPr lang="en-IN" sz="2800" dirty="0">
                <a:effectLst/>
                <a:latin typeface="Times New Roman" panose="02020603050405020304" pitchFamily="18" charset="0"/>
                <a:ea typeface="Times New Roman" panose="02020603050405020304" pitchFamily="18" charset="0"/>
              </a:rPr>
              <a:t>Software Requirements Specification (SRS)</a:t>
            </a:r>
            <a:endParaRPr lang="en-IN" sz="2800" dirty="0"/>
          </a:p>
        </p:txBody>
      </p:sp>
      <p:sp>
        <p:nvSpPr>
          <p:cNvPr id="3" name="Content Placeholder 2">
            <a:extLst>
              <a:ext uri="{FF2B5EF4-FFF2-40B4-BE49-F238E27FC236}">
                <a16:creationId xmlns:a16="http://schemas.microsoft.com/office/drawing/2014/main" id="{5867A3F6-A995-CF7F-0881-80E5E106CBA8}"/>
              </a:ext>
            </a:extLst>
          </p:cNvPr>
          <p:cNvSpPr>
            <a:spLocks noGrp="1"/>
          </p:cNvSpPr>
          <p:nvPr>
            <p:ph idx="1"/>
          </p:nvPr>
        </p:nvSpPr>
        <p:spPr>
          <a:xfrm>
            <a:off x="677334" y="904568"/>
            <a:ext cx="10226640" cy="5614219"/>
          </a:xfrm>
        </p:spPr>
        <p:txBody>
          <a:bodyPr>
            <a:normAutofit fontScale="92500"/>
          </a:bodyPr>
          <a:lstStyle/>
          <a:p>
            <a:pPr marL="342900" indent="-342900" defTabSz="914400">
              <a:spcBef>
                <a:spcPts val="800"/>
              </a:spcBef>
            </a:pPr>
            <a:r>
              <a:rPr lang="en-GB" altLang="en-US" sz="2000" dirty="0">
                <a:latin typeface="Times New Roman" panose="02020603050405020304" pitchFamily="18" charset="0"/>
                <a:cs typeface="Times New Roman" panose="02020603050405020304" pitchFamily="18" charset="0"/>
              </a:rPr>
              <a:t>Main aim of requirements specification:</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Systematically organize the requirements arrived during requirements analysis.</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Document requirements properly.</a:t>
            </a:r>
          </a:p>
          <a:p>
            <a:pPr marL="342900" indent="-342900" defTabSz="914400">
              <a:spcBef>
                <a:spcPts val="800"/>
              </a:spcBef>
            </a:pPr>
            <a:r>
              <a:rPr lang="en-GB" altLang="en-US" sz="2000" dirty="0">
                <a:latin typeface="Times New Roman" panose="02020603050405020304" pitchFamily="18" charset="0"/>
                <a:cs typeface="Times New Roman" panose="02020603050405020304" pitchFamily="18" charset="0"/>
              </a:rPr>
              <a:t>The SRS document is useful in various contexts:</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Statement of user needs</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Contract document</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Reference document</a:t>
            </a:r>
          </a:p>
          <a:p>
            <a:pPr marL="742950" lvl="1" defTabSz="914400">
              <a:spcBef>
                <a:spcPts val="725"/>
              </a:spcBef>
            </a:pPr>
            <a:r>
              <a:rPr lang="en-GB" altLang="en-US" sz="2000" dirty="0">
                <a:solidFill>
                  <a:srgbClr val="000099"/>
                </a:solidFill>
                <a:latin typeface="Times New Roman" panose="02020603050405020304" pitchFamily="18" charset="0"/>
                <a:cs typeface="Times New Roman" panose="02020603050405020304" pitchFamily="18" charset="0"/>
              </a:rPr>
              <a:t>Definition for implementation</a:t>
            </a:r>
          </a:p>
          <a:p>
            <a:pPr algn="just"/>
            <a:r>
              <a:rPr lang="en-US" sz="1800" b="0" i="0" u="none" strike="noStrike" baseline="0" dirty="0">
                <a:solidFill>
                  <a:schemeClr val="tx1"/>
                </a:solidFill>
                <a:latin typeface="PalatinoLinotype-Roman"/>
              </a:rPr>
              <a:t>After the analyst has gathered all the required information regarding the software to be developed, and has removed all incompleteness, inconsistencies, and anomalies from the specification, he starts to systematically organize the requirements in the form of an SRS document. The SRS document usually contains all the user requirements in a structured </a:t>
            </a:r>
            <a:r>
              <a:rPr lang="en-IN" sz="1800" b="0" i="0" u="none" strike="noStrike" baseline="0" dirty="0">
                <a:solidFill>
                  <a:schemeClr val="tx1"/>
                </a:solidFill>
                <a:latin typeface="PalatinoLinotype-Roman"/>
              </a:rPr>
              <a:t>though an informal form.</a:t>
            </a:r>
          </a:p>
          <a:p>
            <a:pPr algn="just"/>
            <a:r>
              <a:rPr lang="en-US" sz="1800" b="0" i="0" u="none" strike="noStrike" baseline="0" dirty="0">
                <a:solidFill>
                  <a:schemeClr val="tx1"/>
                </a:solidFill>
                <a:latin typeface="PalatinoLinotype-Roman"/>
              </a:rPr>
              <a:t>Among all the documents produced during a software development life cycle, SRS document is probably the most important document and is the toughest to write. One reason for this diﬃculty is that the SRS document is expected to cater to the needs of a wide variety of audience. In the following subsection, we discuss the different categories of users of an SRS document and their needs from it.</a:t>
            </a:r>
            <a:endParaRPr lang="en-IN" dirty="0">
              <a:solidFill>
                <a:schemeClr val="tx1"/>
              </a:solidFill>
            </a:endParaRPr>
          </a:p>
        </p:txBody>
      </p:sp>
    </p:spTree>
    <p:extLst>
      <p:ext uri="{BB962C8B-B14F-4D97-AF65-F5344CB8AC3E}">
        <p14:creationId xmlns:p14="http://schemas.microsoft.com/office/powerpoint/2010/main" val="1068804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EF01E-8ADE-19D0-AB30-996F67E5F814}"/>
              </a:ext>
            </a:extLst>
          </p:cNvPr>
          <p:cNvSpPr>
            <a:spLocks noGrp="1"/>
          </p:cNvSpPr>
          <p:nvPr>
            <p:ph type="title"/>
          </p:nvPr>
        </p:nvSpPr>
        <p:spPr>
          <a:xfrm>
            <a:off x="598676" y="265471"/>
            <a:ext cx="8596668" cy="786580"/>
          </a:xfrm>
        </p:spPr>
        <p:txBody>
          <a:bodyPr>
            <a:normAutofit/>
          </a:bodyPr>
          <a:lstStyle/>
          <a:p>
            <a:r>
              <a:rPr lang="en-IN" sz="2000" b="1" i="0" u="none" strike="noStrike" baseline="0" dirty="0">
                <a:solidFill>
                  <a:srgbClr val="81004B"/>
                </a:solidFill>
                <a:latin typeface="Times New Roman" panose="02020603050405020304" pitchFamily="18" charset="0"/>
                <a:cs typeface="Times New Roman" panose="02020603050405020304" pitchFamily="18" charset="0"/>
              </a:rPr>
              <a:t>Users of SRS Document</a:t>
            </a:r>
            <a:endParaRPr lang="en-IN" sz="2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F956BB2-11A0-5CBA-73F7-B9A77B002A67}"/>
              </a:ext>
            </a:extLst>
          </p:cNvPr>
          <p:cNvSpPr>
            <a:spLocks noGrp="1"/>
          </p:cNvSpPr>
          <p:nvPr>
            <p:ph idx="1"/>
          </p:nvPr>
        </p:nvSpPr>
        <p:spPr>
          <a:xfrm>
            <a:off x="677333" y="914400"/>
            <a:ext cx="10295467" cy="5781367"/>
          </a:xfrm>
        </p:spPr>
        <p:txBody>
          <a:bodyPr>
            <a:no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Usually, a large number of different people need the SRS document for very different purposes. Some of the important categories of users of the SRS document and their needs for use are as follows:</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Users, customers, and marketing personnel: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These stakeholders need to refer to the SRS document to ensure that the system as described in the document will meet their needs. Remember that the customer may not be the user of the software, but may be some one employed or designated by the user. For generic products, the marketing personnel need to understand the requirements that they can explain to the customers.</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Software developers: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software developers refer to the SRS document to make sure that they are developing exactly what is required by the customer.</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Test engineers: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test engineers use the SRS document to understand the functionalities, and based on this write the test cases to validate its working. They need that the required functionality should be clearly described, and the input and output data should have been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identified precisely.</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User documentation writers: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user documentation writers need to read the SRS document to ensure that they understand the features of the product well enough to be able to write the users’ manuals.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7143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497A2E-33BD-B5C0-AE7A-2C70088D932D}"/>
              </a:ext>
            </a:extLst>
          </p:cNvPr>
          <p:cNvSpPr>
            <a:spLocks noGrp="1"/>
          </p:cNvSpPr>
          <p:nvPr>
            <p:ph idx="1"/>
          </p:nvPr>
        </p:nvSpPr>
        <p:spPr>
          <a:xfrm>
            <a:off x="677334" y="442453"/>
            <a:ext cx="9853014" cy="5598910"/>
          </a:xfrm>
        </p:spPr>
        <p:txBody>
          <a:bodyPr>
            <a:normAutofit/>
          </a:bodyPr>
          <a:lstStyle/>
          <a:p>
            <a:pPr algn="just"/>
            <a:r>
              <a:rPr lang="en-US" sz="1800" b="1" i="0" u="none" strike="noStrike" baseline="0" dirty="0">
                <a:solidFill>
                  <a:srgbClr val="2F3193"/>
                </a:solidFill>
                <a:latin typeface="PalatinoLinotype-Bold"/>
              </a:rPr>
              <a:t>Project managers: </a:t>
            </a:r>
            <a:r>
              <a:rPr lang="en-US" sz="1800" b="0" i="0" u="none" strike="noStrike" baseline="0" dirty="0">
                <a:solidFill>
                  <a:srgbClr val="000000"/>
                </a:solidFill>
                <a:latin typeface="PalatinoLinotype-Roman"/>
              </a:rPr>
              <a:t>The project managers refer to the SRS document to ensure that they can estimate the cost of the project easily by referring to the SRS document and that it contains all the information required to plan the project.</a:t>
            </a:r>
          </a:p>
          <a:p>
            <a:pPr algn="just"/>
            <a:r>
              <a:rPr lang="en-US" sz="1800" b="1" i="0" u="none" strike="noStrike" baseline="0" dirty="0">
                <a:solidFill>
                  <a:srgbClr val="2F3193"/>
                </a:solidFill>
                <a:latin typeface="PalatinoLinotype-Bold"/>
              </a:rPr>
              <a:t>Maintenance engineers: </a:t>
            </a:r>
            <a:r>
              <a:rPr lang="en-US" sz="1800" b="0" i="0" u="none" strike="noStrike" baseline="0" dirty="0">
                <a:solidFill>
                  <a:srgbClr val="000000"/>
                </a:solidFill>
                <a:latin typeface="PalatinoLinotype-Roman"/>
              </a:rPr>
              <a:t>The SRS document helps the maintenance engineers to understand the functionalities supported by the system. A clear knowledge of the functionalities can help them to understand the design and code. Also, a proper understanding of the functionalities supported enables them to determine the specific modifications to the system’s functionalities would be needed for a specific purpose.</a:t>
            </a:r>
          </a:p>
          <a:p>
            <a:pPr algn="just"/>
            <a:r>
              <a:rPr lang="en-US" sz="1800" b="0" i="0" u="none" strike="noStrike" baseline="0" dirty="0">
                <a:solidFill>
                  <a:srgbClr val="000000"/>
                </a:solidFill>
                <a:latin typeface="PalatinoLinotype-Roman"/>
              </a:rPr>
              <a:t>Many software engineers in a project consider the SRS document to be a reference document. However, it is often more appropriate to think of the SRS document as the documentation of a contract between the development team and the customer. In fact, the SRS document can be used to resolve any disagreements between the developers and the customers that may arise in the future. The SRS document can even be used as a legal document to settle disputes between the customers and the developers in a court of law. Once the customer agrees to the SRS document, the development team proceeds to develop the software and ensure that it conforms to all the requirements mentioned in </a:t>
            </a:r>
            <a:r>
              <a:rPr lang="en-IN" sz="1800" b="0" i="0" u="none" strike="noStrike" baseline="0" dirty="0">
                <a:solidFill>
                  <a:srgbClr val="000000"/>
                </a:solidFill>
                <a:latin typeface="PalatinoLinotype-Roman"/>
              </a:rPr>
              <a:t>the SRS document.</a:t>
            </a:r>
            <a:endParaRPr lang="en-IN" dirty="0"/>
          </a:p>
        </p:txBody>
      </p:sp>
    </p:spTree>
    <p:extLst>
      <p:ext uri="{BB962C8B-B14F-4D97-AF65-F5344CB8AC3E}">
        <p14:creationId xmlns:p14="http://schemas.microsoft.com/office/powerpoint/2010/main" val="2569827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4414D-E519-74F1-4354-2DB40C81EF24}"/>
              </a:ext>
            </a:extLst>
          </p:cNvPr>
          <p:cNvSpPr>
            <a:spLocks noGrp="1"/>
          </p:cNvSpPr>
          <p:nvPr>
            <p:ph type="title"/>
          </p:nvPr>
        </p:nvSpPr>
        <p:spPr>
          <a:xfrm>
            <a:off x="677334" y="442452"/>
            <a:ext cx="8596668" cy="501445"/>
          </a:xfrm>
        </p:spPr>
        <p:txBody>
          <a:bodyPr>
            <a:normAutofit/>
          </a:bodyPr>
          <a:lstStyle/>
          <a:p>
            <a:r>
              <a:rPr lang="en-US" sz="2400" b="1" i="0" u="none" strike="noStrike" baseline="0" dirty="0">
                <a:solidFill>
                  <a:srgbClr val="81004B"/>
                </a:solidFill>
                <a:latin typeface="OfficinaSans-Bold"/>
              </a:rPr>
              <a:t>Characteristics of a Good SRS Document</a:t>
            </a:r>
            <a:endParaRPr lang="en-IN" sz="2400" dirty="0"/>
          </a:p>
        </p:txBody>
      </p:sp>
      <p:sp>
        <p:nvSpPr>
          <p:cNvPr id="3" name="Content Placeholder 2">
            <a:extLst>
              <a:ext uri="{FF2B5EF4-FFF2-40B4-BE49-F238E27FC236}">
                <a16:creationId xmlns:a16="http://schemas.microsoft.com/office/drawing/2014/main" id="{24973690-9B2E-E59D-FF8A-83AAA2E84094}"/>
              </a:ext>
            </a:extLst>
          </p:cNvPr>
          <p:cNvSpPr>
            <a:spLocks noGrp="1"/>
          </p:cNvSpPr>
          <p:nvPr>
            <p:ph idx="1"/>
          </p:nvPr>
        </p:nvSpPr>
        <p:spPr>
          <a:xfrm>
            <a:off x="677334" y="943897"/>
            <a:ext cx="10226640" cy="5097465"/>
          </a:xfrm>
        </p:spPr>
        <p:txBody>
          <a:bodyPr>
            <a:normAutofit/>
          </a:bodyPr>
          <a:lstStyle/>
          <a:p>
            <a:pPr algn="just"/>
            <a:r>
              <a:rPr lang="en-IN" sz="2000" b="0" i="0" u="none" strike="noStrike" baseline="0" dirty="0">
                <a:latin typeface="Times New Roman" panose="02020603050405020304" pitchFamily="18" charset="0"/>
                <a:cs typeface="Times New Roman" panose="02020603050405020304" pitchFamily="18" charset="0"/>
              </a:rPr>
              <a:t>The SRS document should </a:t>
            </a:r>
            <a:r>
              <a:rPr lang="en-US" sz="2000" b="0" i="0" u="none" strike="noStrike" baseline="0" dirty="0">
                <a:latin typeface="Times New Roman" panose="02020603050405020304" pitchFamily="18" charset="0"/>
                <a:cs typeface="Times New Roman" panose="02020603050405020304" pitchFamily="18" charset="0"/>
              </a:rPr>
              <a:t>describe the system (to be developed) as a black box, and should specify only the </a:t>
            </a:r>
            <a:r>
              <a:rPr lang="en-IN" sz="2000" b="0" i="0" u="none" strike="noStrike" baseline="0" dirty="0">
                <a:latin typeface="Times New Roman" panose="02020603050405020304" pitchFamily="18" charset="0"/>
                <a:cs typeface="Times New Roman" panose="02020603050405020304" pitchFamily="18" charset="0"/>
              </a:rPr>
              <a:t>externally visible behaviour of </a:t>
            </a:r>
            <a:r>
              <a:rPr lang="en-US" sz="2000" b="0" i="0" u="none" strike="noStrike" baseline="0" dirty="0">
                <a:latin typeface="Times New Roman" panose="02020603050405020304" pitchFamily="18" charset="0"/>
                <a:cs typeface="Times New Roman" panose="02020603050405020304" pitchFamily="18" charset="0"/>
              </a:rPr>
              <a:t>the system. For this reason, the SRS document is also called </a:t>
            </a:r>
            <a:r>
              <a:rPr lang="en-IN" sz="2000" b="0" i="0" u="none" strike="noStrike" baseline="0" dirty="0">
                <a:latin typeface="Times New Roman" panose="02020603050405020304" pitchFamily="18" charset="0"/>
                <a:cs typeface="Times New Roman" panose="02020603050405020304" pitchFamily="18" charset="0"/>
              </a:rPr>
              <a:t>the </a:t>
            </a:r>
            <a:r>
              <a:rPr lang="en-IN" sz="2000" b="0" i="1" u="none" strike="noStrike" baseline="0" dirty="0">
                <a:latin typeface="Times New Roman" panose="02020603050405020304" pitchFamily="18" charset="0"/>
                <a:cs typeface="Times New Roman" panose="02020603050405020304" pitchFamily="18" charset="0"/>
              </a:rPr>
              <a:t>black-box </a:t>
            </a:r>
            <a:r>
              <a:rPr lang="en-IN" sz="2000" b="0" i="0" u="none" strike="noStrike" baseline="0" dirty="0">
                <a:latin typeface="Times New Roman" panose="02020603050405020304" pitchFamily="18" charset="0"/>
                <a:cs typeface="Times New Roman" panose="02020603050405020304" pitchFamily="18" charset="0"/>
              </a:rPr>
              <a:t>specification of the software being developed.</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Concise: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SRS document should be concise and at the same time unambiguous, consistent, and complete. Verbose and irrelevant descriptions reduce readability and also increase the possibilities of errors in the document.</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Implementation-independent: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SRS should be free of design and implementation decisions unless those decisions reflect actual requirements. It should only specify what the system should do and refrain from stating how to do these. This means that the SRS document should specify the externally visible behavior of the system and not discuss the implementation issues. This view with which a requirement specification is written, has been shown in the SRS document describes the output produced for the different types of input and a description of the processing required to produce the output from the input (shown in ellipses) and the internal working of the software is not discussed at all.</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182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DFF98E-1038-643B-7840-CD2DA5DA7369}"/>
              </a:ext>
            </a:extLst>
          </p:cNvPr>
          <p:cNvSpPr>
            <a:spLocks noGrp="1"/>
          </p:cNvSpPr>
          <p:nvPr>
            <p:ph idx="1"/>
          </p:nvPr>
        </p:nvSpPr>
        <p:spPr>
          <a:xfrm>
            <a:off x="677333" y="550606"/>
            <a:ext cx="10806744" cy="5997677"/>
          </a:xfrm>
        </p:spPr>
        <p:txBody>
          <a:bodyPr>
            <a:normAutofit/>
          </a:bodyPr>
          <a:lstStyle/>
          <a:p>
            <a:pPr algn="just"/>
            <a:r>
              <a:rPr lang="en-US" sz="1800" b="1" i="0" u="none" strike="noStrike" baseline="0" dirty="0">
                <a:solidFill>
                  <a:srgbClr val="2F3193"/>
                </a:solidFill>
                <a:latin typeface="PalatinoLinotype-Bold"/>
              </a:rPr>
              <a:t>Traceable: </a:t>
            </a:r>
            <a:r>
              <a:rPr lang="en-US" sz="1800" b="0" i="0" u="none" strike="noStrike" baseline="0" dirty="0">
                <a:solidFill>
                  <a:srgbClr val="000000"/>
                </a:solidFill>
                <a:latin typeface="PalatinoLinotype-Roman"/>
              </a:rPr>
              <a:t>It should be possible to trace a specific requirement to the design elements that implement it and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 Similarly, it should be possible to trace a requirement to the code segments that implement it and the test cases that test this requirement and </a:t>
            </a:r>
            <a:r>
              <a:rPr lang="en-US" sz="1800" b="0" i="1" u="none" strike="noStrike" baseline="0" dirty="0">
                <a:solidFill>
                  <a:srgbClr val="000000"/>
                </a:solidFill>
                <a:latin typeface="PalatinoLinotype-Italic"/>
              </a:rPr>
              <a:t>vice versa</a:t>
            </a:r>
            <a:r>
              <a:rPr lang="en-US" sz="1800" b="0" i="0" u="none" strike="noStrike" baseline="0" dirty="0">
                <a:solidFill>
                  <a:srgbClr val="000000"/>
                </a:solidFill>
                <a:latin typeface="PalatinoLinotype-Roman"/>
              </a:rPr>
              <a:t>. Traceability is also important to verify the results of a phase with respect to the previous phase and to analyze the impact of changing a requirement on the design </a:t>
            </a:r>
            <a:r>
              <a:rPr lang="en-IN" sz="1800" b="0" i="0" u="none" strike="noStrike" baseline="0" dirty="0">
                <a:solidFill>
                  <a:srgbClr val="000000"/>
                </a:solidFill>
                <a:latin typeface="PalatinoLinotype-Roman"/>
              </a:rPr>
              <a:t>elements and the code.</a:t>
            </a:r>
          </a:p>
          <a:p>
            <a:pPr algn="just"/>
            <a:r>
              <a:rPr lang="en-US" sz="1800" b="1" i="0" u="none" strike="noStrike" baseline="0" dirty="0">
                <a:solidFill>
                  <a:srgbClr val="2F3193"/>
                </a:solidFill>
                <a:latin typeface="PalatinoLinotype-Bold"/>
              </a:rPr>
              <a:t>Modifiable: </a:t>
            </a:r>
            <a:r>
              <a:rPr lang="en-US" sz="1800" b="0" i="0" u="none" strike="noStrike" baseline="0" dirty="0">
                <a:solidFill>
                  <a:srgbClr val="000000"/>
                </a:solidFill>
                <a:latin typeface="PalatinoLinotype-Roman"/>
              </a:rPr>
              <a:t>Customers frequently change the requirements during the software development due to a variety of reasons. Therefore, in practice the SRS document undergoes several revisions during software development. Also, an SRS document is often modified after the </a:t>
            </a:r>
            <a:r>
              <a:rPr lang="en-US" sz="1800" b="0" i="0" u="none" strike="noStrike" baseline="0" dirty="0">
                <a:solidFill>
                  <a:schemeClr val="tx1"/>
                </a:solidFill>
                <a:latin typeface="PalatinoLinotype-Roman"/>
              </a:rPr>
              <a:t>project completes to accommodate future enhancements and evolution. To cope up with the requirements changes, the SRS document should be easily modifiable. For this, an SRS document should be well-structured. A well-structured document is easy to understand </a:t>
            </a:r>
            <a:r>
              <a:rPr lang="en-IN" sz="1800" b="0" i="0" u="none" strike="noStrike" baseline="0" dirty="0">
                <a:solidFill>
                  <a:schemeClr val="tx1"/>
                </a:solidFill>
                <a:latin typeface="PalatinoLinotype-Roman"/>
              </a:rPr>
              <a:t>and modify.</a:t>
            </a:r>
          </a:p>
          <a:p>
            <a:pPr algn="l"/>
            <a:r>
              <a:rPr lang="en-US" sz="1800" b="1" i="0" u="none" strike="noStrike" baseline="0" dirty="0">
                <a:solidFill>
                  <a:srgbClr val="2F3193"/>
                </a:solidFill>
                <a:latin typeface="PalatinoLinotype-Bold"/>
              </a:rPr>
              <a:t>Identification of response to undesired events: </a:t>
            </a:r>
            <a:r>
              <a:rPr lang="en-US" sz="1800" b="0" i="0" u="none" strike="noStrike" baseline="0" dirty="0">
                <a:solidFill>
                  <a:srgbClr val="000000"/>
                </a:solidFill>
                <a:latin typeface="PalatinoLinotype-Roman"/>
              </a:rPr>
              <a:t>The SRS document should discuss the system responses to various undesired events and exceptional conditions that may arise.</a:t>
            </a:r>
          </a:p>
          <a:p>
            <a:pPr algn="l"/>
            <a:r>
              <a:rPr lang="en-US" sz="1800" b="1" i="0" u="none" strike="noStrike" baseline="0" dirty="0">
                <a:solidFill>
                  <a:srgbClr val="2F3193"/>
                </a:solidFill>
                <a:latin typeface="PalatinoLinotype-Bold"/>
              </a:rPr>
              <a:t>Verifiable: </a:t>
            </a:r>
            <a:r>
              <a:rPr lang="en-US" sz="1800" b="0" i="0" u="none" strike="noStrike" baseline="0" dirty="0">
                <a:solidFill>
                  <a:srgbClr val="000000"/>
                </a:solidFill>
                <a:latin typeface="PalatinoLinotype-Roman"/>
              </a:rPr>
              <a:t>All requirements of the system as documented in the SRS document should be verifiable. This means that it should be possible to design test cases based on the description of the functionality as to whether or not requirements have been met in an implementation. A requirement such as “the system should be user friendly” is not verifiable. On the other hand, the requirement—“When the name of a book is entered, the software should display whether the book is available for issue or it has been loaned out” is verifiable. Any feature of the required system that is not verifiable should be listed separately in the goals of the implementation section of the SRS document.</a:t>
            </a:r>
            <a:endParaRPr lang="en-IN" dirty="0">
              <a:solidFill>
                <a:schemeClr val="tx1"/>
              </a:solidFill>
            </a:endParaRPr>
          </a:p>
        </p:txBody>
      </p:sp>
    </p:spTree>
    <p:extLst>
      <p:ext uri="{BB962C8B-B14F-4D97-AF65-F5344CB8AC3E}">
        <p14:creationId xmlns:p14="http://schemas.microsoft.com/office/powerpoint/2010/main" val="2434279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103F9-4EFC-6EA7-81F2-0DE74B2D6306}"/>
              </a:ext>
            </a:extLst>
          </p:cNvPr>
          <p:cNvSpPr>
            <a:spLocks noGrp="1"/>
          </p:cNvSpPr>
          <p:nvPr>
            <p:ph type="title"/>
          </p:nvPr>
        </p:nvSpPr>
        <p:spPr>
          <a:xfrm>
            <a:off x="677334" y="546250"/>
            <a:ext cx="8596668" cy="540774"/>
          </a:xfrm>
        </p:spPr>
        <p:txBody>
          <a:bodyPr>
            <a:normAutofit/>
          </a:bodyPr>
          <a:lstStyle/>
          <a:p>
            <a:r>
              <a:rPr lang="en-US" sz="2800" b="1" i="0" u="none" strike="noStrike" baseline="0" dirty="0">
                <a:solidFill>
                  <a:srgbClr val="81004B"/>
                </a:solidFill>
                <a:latin typeface="Times New Roman" panose="02020603050405020304" pitchFamily="18" charset="0"/>
                <a:cs typeface="Times New Roman" panose="02020603050405020304" pitchFamily="18" charset="0"/>
              </a:rPr>
              <a:t>Attributes of Bad SRS Documents</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28E7FB4-B244-1CEE-A9E6-B283C958AC6D}"/>
              </a:ext>
            </a:extLst>
          </p:cNvPr>
          <p:cNvSpPr>
            <a:spLocks noGrp="1"/>
          </p:cNvSpPr>
          <p:nvPr>
            <p:ph idx="1"/>
          </p:nvPr>
        </p:nvSpPr>
        <p:spPr>
          <a:xfrm>
            <a:off x="677334" y="1150374"/>
            <a:ext cx="10118486" cy="4890989"/>
          </a:xfrm>
        </p:spPr>
        <p:txBody>
          <a:bodyPr/>
          <a:lstStyle/>
          <a:p>
            <a:pPr algn="l"/>
            <a:r>
              <a:rPr lang="en-US" sz="1800" b="0" i="0" u="none" strike="noStrike" baseline="0" dirty="0">
                <a:solidFill>
                  <a:srgbClr val="000000"/>
                </a:solidFill>
                <a:latin typeface="PalatinoLinotype-Roman"/>
              </a:rPr>
              <a:t>SRS documents written by novices frequently suffer from a variety of problems the most damaging problems are incompleteness, ambiguity, and contradictions.</a:t>
            </a:r>
          </a:p>
          <a:p>
            <a:pPr algn="l"/>
            <a:r>
              <a:rPr lang="en-US" sz="1800" b="0" i="0" u="none" strike="noStrike" baseline="0" dirty="0">
                <a:solidFill>
                  <a:srgbClr val="000000"/>
                </a:solidFill>
                <a:latin typeface="PalatinoLinotype-Roman"/>
              </a:rPr>
              <a:t>There are many other types of problems that a specification document might suffer from. By knowing these problems, one can try to avoid them while writing an SRS document. Some of the important categories of problems that many SRS documents suffer from are </a:t>
            </a:r>
            <a:r>
              <a:rPr lang="en-IN" sz="1800" b="0" i="0" u="none" strike="noStrike" baseline="0" dirty="0">
                <a:solidFill>
                  <a:srgbClr val="000000"/>
                </a:solidFill>
                <a:latin typeface="PalatinoLinotype-Roman"/>
              </a:rPr>
              <a:t>as follows:</a:t>
            </a:r>
          </a:p>
          <a:p>
            <a:pPr algn="l"/>
            <a:r>
              <a:rPr lang="en-US" sz="1800" b="1" i="0" u="none" strike="noStrike" baseline="0" dirty="0">
                <a:solidFill>
                  <a:srgbClr val="2F3193"/>
                </a:solidFill>
                <a:latin typeface="PalatinoLinotype-Bold"/>
              </a:rPr>
              <a:t>Over-specification: </a:t>
            </a:r>
            <a:r>
              <a:rPr lang="en-US" sz="1800" b="0" i="0" u="none" strike="noStrike" baseline="0" dirty="0">
                <a:solidFill>
                  <a:srgbClr val="000000"/>
                </a:solidFill>
                <a:latin typeface="PalatinoLinotype-Roman"/>
              </a:rPr>
              <a:t>It occurs when the analyst tries to address the “how to” aspects in the SRS document. For example, in the library automation problem, one should not specify whether the library membership records need to be stored indexed on the member’s first name or on the library member’s identification (ID) number. Over-specification restricts the freedom of the designers in arriving at a good design solution.</a:t>
            </a:r>
          </a:p>
          <a:p>
            <a:pPr algn="l"/>
            <a:r>
              <a:rPr lang="en-US" sz="1800" b="1" i="0" u="none" strike="noStrike" baseline="0" dirty="0">
                <a:solidFill>
                  <a:srgbClr val="2F3193"/>
                </a:solidFill>
                <a:latin typeface="PalatinoLinotype-Bold"/>
              </a:rPr>
              <a:t>Forward references: </a:t>
            </a:r>
            <a:r>
              <a:rPr lang="en-US" sz="1800" b="0" i="0" u="none" strike="noStrike" baseline="0" dirty="0">
                <a:solidFill>
                  <a:srgbClr val="000000"/>
                </a:solidFill>
                <a:latin typeface="PalatinoLinotype-Roman"/>
              </a:rPr>
              <a:t>One should not refer to aspects that are discussed much later in the SRS document. Forward referencing seriously reduces readability of the specification.</a:t>
            </a:r>
          </a:p>
          <a:p>
            <a:pPr algn="l"/>
            <a:r>
              <a:rPr lang="en-US" sz="1800" b="1" i="0" u="none" strike="noStrike" baseline="0" dirty="0">
                <a:solidFill>
                  <a:srgbClr val="2F3193"/>
                </a:solidFill>
                <a:latin typeface="PalatinoLinotype-Bold"/>
              </a:rPr>
              <a:t>Wishful thinking: </a:t>
            </a:r>
            <a:r>
              <a:rPr lang="en-US" sz="1800" b="0" i="0" u="none" strike="noStrike" baseline="0" dirty="0">
                <a:solidFill>
                  <a:srgbClr val="000000"/>
                </a:solidFill>
                <a:latin typeface="PalatinoLinotype-Roman"/>
              </a:rPr>
              <a:t>This type of problems concern description of aspects which would be </a:t>
            </a:r>
            <a:r>
              <a:rPr lang="en-IN" sz="1800" b="0" i="0" u="none" strike="noStrike" baseline="0" dirty="0">
                <a:solidFill>
                  <a:srgbClr val="000000"/>
                </a:solidFill>
                <a:latin typeface="PalatinoLinotype-Roman"/>
              </a:rPr>
              <a:t>diﬃcult to implement.</a:t>
            </a:r>
            <a:endParaRPr lang="en-IN" dirty="0"/>
          </a:p>
        </p:txBody>
      </p:sp>
    </p:spTree>
    <p:extLst>
      <p:ext uri="{BB962C8B-B14F-4D97-AF65-F5344CB8AC3E}">
        <p14:creationId xmlns:p14="http://schemas.microsoft.com/office/powerpoint/2010/main" val="278716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A589749-7E67-94EA-A6A0-0E96B46F68BD}"/>
              </a:ext>
            </a:extLst>
          </p:cNvPr>
          <p:cNvSpPr>
            <a:spLocks noGrp="1"/>
          </p:cNvSpPr>
          <p:nvPr>
            <p:ph idx="1"/>
          </p:nvPr>
        </p:nvSpPr>
        <p:spPr>
          <a:xfrm>
            <a:off x="677863" y="668338"/>
            <a:ext cx="9950450" cy="5373687"/>
          </a:xfrm>
        </p:spPr>
        <p:txBody>
          <a:bodyPr/>
          <a:lstStyle/>
          <a:p>
            <a:pPr algn="just"/>
            <a:r>
              <a:rPr lang="en-US" sz="1800" b="1" i="0" u="none" strike="noStrike" baseline="0" dirty="0">
                <a:solidFill>
                  <a:srgbClr val="2F3193"/>
                </a:solidFill>
                <a:latin typeface="PalatinoLinotype-Bold"/>
              </a:rPr>
              <a:t>Noise: </a:t>
            </a:r>
            <a:r>
              <a:rPr lang="en-US" sz="1800" b="0" i="0" u="none" strike="noStrike" baseline="0" dirty="0">
                <a:solidFill>
                  <a:srgbClr val="000000"/>
                </a:solidFill>
                <a:latin typeface="PalatinoLinotype-Roman"/>
              </a:rPr>
              <a:t>The term noise refers to presence of material not directly relevant to the software development process. For example, in the register customer function, suppose the analyst writes that customer registration department is manned by clerks who report for work between 8 am and 5 pm, 7 days a week. This information can be called </a:t>
            </a:r>
            <a:r>
              <a:rPr lang="en-US" sz="1800" b="0" i="1" u="none" strike="noStrike" baseline="0" dirty="0">
                <a:solidFill>
                  <a:srgbClr val="000000"/>
                </a:solidFill>
                <a:latin typeface="PalatinoLinotype-Italic"/>
              </a:rPr>
              <a:t>noise </a:t>
            </a:r>
            <a:r>
              <a:rPr lang="en-US" sz="1800" b="0" i="0" u="none" strike="noStrike" baseline="0" dirty="0">
                <a:solidFill>
                  <a:srgbClr val="000000"/>
                </a:solidFill>
                <a:latin typeface="PalatinoLinotype-Roman"/>
              </a:rPr>
              <a:t>as it would hardly be of any use to the software developers and would unnecessarily clutter the SRS document, diverting the attention from the crucial points.</a:t>
            </a:r>
          </a:p>
          <a:p>
            <a:pPr algn="just"/>
            <a:r>
              <a:rPr lang="en-US" sz="1800" b="0" i="0" u="none" strike="noStrike" baseline="0" dirty="0">
                <a:solidFill>
                  <a:srgbClr val="000000"/>
                </a:solidFill>
                <a:latin typeface="PalatinoLinotype-Roman"/>
              </a:rPr>
              <a:t>Several other “sins” of SRS documents can be listed and used to guard against writing a bad SRS document and is also used as a checklist to review an SRS document.</a:t>
            </a:r>
            <a:endParaRPr lang="en-IN" dirty="0"/>
          </a:p>
        </p:txBody>
      </p:sp>
    </p:spTree>
    <p:extLst>
      <p:ext uri="{BB962C8B-B14F-4D97-AF65-F5344CB8AC3E}">
        <p14:creationId xmlns:p14="http://schemas.microsoft.com/office/powerpoint/2010/main" val="1869082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FFE11-36C7-2EBD-6441-54D6D9D343D2}"/>
              </a:ext>
            </a:extLst>
          </p:cNvPr>
          <p:cNvSpPr>
            <a:spLocks noGrp="1"/>
          </p:cNvSpPr>
          <p:nvPr>
            <p:ph type="title"/>
          </p:nvPr>
        </p:nvSpPr>
        <p:spPr>
          <a:xfrm>
            <a:off x="677334" y="609600"/>
            <a:ext cx="8596668" cy="776748"/>
          </a:xfrm>
        </p:spPr>
        <p:txBody>
          <a:bodyPr>
            <a:normAutofit/>
          </a:bodyPr>
          <a:lstStyle/>
          <a:p>
            <a:r>
              <a:rPr lang="en-GB" altLang="en-US" sz="2800" dirty="0">
                <a:latin typeface="PalatinoLinotype-Roman"/>
              </a:rPr>
              <a:t>Requirements Analysis and Specification</a:t>
            </a:r>
            <a:endParaRPr lang="en-IN" sz="2800" dirty="0">
              <a:latin typeface="PalatinoLinotype-Roman"/>
            </a:endParaRPr>
          </a:p>
        </p:txBody>
      </p:sp>
      <p:sp>
        <p:nvSpPr>
          <p:cNvPr id="3" name="Content Placeholder 2">
            <a:extLst>
              <a:ext uri="{FF2B5EF4-FFF2-40B4-BE49-F238E27FC236}">
                <a16:creationId xmlns:a16="http://schemas.microsoft.com/office/drawing/2014/main" id="{911CD909-E392-C3B9-6469-C06671E21E6D}"/>
              </a:ext>
            </a:extLst>
          </p:cNvPr>
          <p:cNvSpPr>
            <a:spLocks noGrp="1"/>
          </p:cNvSpPr>
          <p:nvPr>
            <p:ph idx="1"/>
          </p:nvPr>
        </p:nvSpPr>
        <p:spPr>
          <a:xfrm>
            <a:off x="677334" y="1474839"/>
            <a:ext cx="9233582" cy="4566523"/>
          </a:xfrm>
        </p:spPr>
        <p:txBody>
          <a:bodyPr>
            <a:normAutofit/>
          </a:bodyPr>
          <a:lstStyle/>
          <a:p>
            <a:pPr marL="342900" indent="-342900" defTabSz="914400">
              <a:spcBef>
                <a:spcPts val="800"/>
              </a:spcBef>
            </a:pPr>
            <a:r>
              <a:rPr lang="en-GB" altLang="en-US" sz="2400" dirty="0">
                <a:solidFill>
                  <a:srgbClr val="000099"/>
                </a:solidFill>
                <a:latin typeface="Times New Roman" panose="02020603050405020304" pitchFamily="18" charset="0"/>
                <a:cs typeface="Times New Roman" panose="02020603050405020304" pitchFamily="18" charset="0"/>
              </a:rPr>
              <a:t>Many projects fail: </a:t>
            </a:r>
          </a:p>
          <a:p>
            <a:pPr marL="742950" lvl="1" defTabSz="914400">
              <a:spcBef>
                <a:spcPts val="725"/>
              </a:spcBef>
            </a:pPr>
            <a:r>
              <a:rPr lang="en-GB" altLang="en-US" sz="2400" dirty="0">
                <a:solidFill>
                  <a:srgbClr val="000099"/>
                </a:solidFill>
                <a:latin typeface="Times New Roman" panose="02020603050405020304" pitchFamily="18" charset="0"/>
                <a:cs typeface="Times New Roman" panose="02020603050405020304" pitchFamily="18" charset="0"/>
              </a:rPr>
              <a:t>Because they start  implementing the system.</a:t>
            </a:r>
          </a:p>
          <a:p>
            <a:pPr marL="742950" lvl="1" defTabSz="914400">
              <a:spcBef>
                <a:spcPts val="725"/>
              </a:spcBef>
            </a:pPr>
            <a:r>
              <a:rPr lang="en-GB" altLang="en-US" sz="2400" dirty="0">
                <a:solidFill>
                  <a:srgbClr val="A50021"/>
                </a:solidFill>
                <a:latin typeface="Times New Roman" panose="02020603050405020304" pitchFamily="18" charset="0"/>
                <a:cs typeface="Times New Roman" panose="02020603050405020304" pitchFamily="18" charset="0"/>
              </a:rPr>
              <a:t>Without determining whether they are building what the customer  really wants.</a:t>
            </a:r>
          </a:p>
          <a:p>
            <a:pPr marL="342900" indent="-342900" defTabSz="914400">
              <a:lnSpc>
                <a:spcPct val="105000"/>
              </a:lnSpc>
              <a:spcBef>
                <a:spcPct val="20000"/>
              </a:spcBef>
              <a:spcAft>
                <a:spcPct val="10000"/>
              </a:spcAft>
            </a:pPr>
            <a:r>
              <a:rPr lang="en-GB" altLang="en-US" sz="2400" dirty="0">
                <a:latin typeface="Times New Roman" panose="02020603050405020304" pitchFamily="18" charset="0"/>
                <a:cs typeface="Times New Roman" panose="02020603050405020304" pitchFamily="18" charset="0"/>
              </a:rPr>
              <a:t>It is important to learn: </a:t>
            </a:r>
          </a:p>
          <a:p>
            <a:pPr marL="742950" lvl="1" defTabSz="914400">
              <a:lnSpc>
                <a:spcPct val="105000"/>
              </a:lnSpc>
              <a:spcBef>
                <a:spcPct val="20000"/>
              </a:spcBef>
              <a:spcAft>
                <a:spcPct val="10000"/>
              </a:spcAft>
            </a:pPr>
            <a:r>
              <a:rPr lang="en-GB" altLang="en-US" sz="2400" dirty="0">
                <a:latin typeface="Times New Roman" panose="02020603050405020304" pitchFamily="18" charset="0"/>
                <a:cs typeface="Times New Roman" panose="02020603050405020304" pitchFamily="18" charset="0"/>
              </a:rPr>
              <a:t>Requirements analysis and specification techniques carefully.</a:t>
            </a:r>
          </a:p>
          <a:p>
            <a:pPr marL="742950" lvl="1" defTabSz="914400">
              <a:spcBef>
                <a:spcPts val="725"/>
              </a:spcBef>
            </a:pPr>
            <a:endParaRPr lang="en-GB" altLang="en-US" sz="3200" dirty="0">
              <a:solidFill>
                <a:srgbClr val="A5002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518987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99936-D3FB-EC79-D64E-3934D0338C28}"/>
              </a:ext>
            </a:extLst>
          </p:cNvPr>
          <p:cNvSpPr>
            <a:spLocks noGrp="1"/>
          </p:cNvSpPr>
          <p:nvPr>
            <p:ph type="title"/>
          </p:nvPr>
        </p:nvSpPr>
        <p:spPr>
          <a:xfrm>
            <a:off x="677334" y="344129"/>
            <a:ext cx="8596668" cy="875071"/>
          </a:xfrm>
        </p:spPr>
        <p:txBody>
          <a:bodyPr>
            <a:normAutofit/>
          </a:bodyPr>
          <a:lstStyle/>
          <a:p>
            <a:r>
              <a:rPr lang="en-US" sz="2400" b="1" i="0" u="none" strike="noStrike" baseline="0" dirty="0">
                <a:solidFill>
                  <a:srgbClr val="81004B"/>
                </a:solidFill>
                <a:latin typeface="Times New Roman" panose="02020603050405020304" pitchFamily="18" charset="0"/>
                <a:cs typeface="Times New Roman" panose="02020603050405020304" pitchFamily="18" charset="0"/>
              </a:rPr>
              <a:t>Important Categories of Customer Requirements</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AA15D7C-F54D-606A-3FC5-FA684CD6127A}"/>
              </a:ext>
            </a:extLst>
          </p:cNvPr>
          <p:cNvSpPr>
            <a:spLocks noGrp="1"/>
          </p:cNvSpPr>
          <p:nvPr>
            <p:ph idx="1"/>
          </p:nvPr>
        </p:nvSpPr>
        <p:spPr>
          <a:xfrm>
            <a:off x="580103" y="1219200"/>
            <a:ext cx="9470648" cy="4822162"/>
          </a:xfrm>
        </p:spPr>
        <p:txBody>
          <a:bodyPr>
            <a:normAutofit/>
          </a:bodyPr>
          <a:lstStyle/>
          <a:p>
            <a:pPr algn="just"/>
            <a:r>
              <a:rPr lang="en-IN" sz="2000" b="0" i="0" u="none" strike="noStrike" baseline="0" dirty="0">
                <a:latin typeface="Times New Roman" panose="02020603050405020304" pitchFamily="18" charset="0"/>
                <a:cs typeface="Times New Roman" panose="02020603050405020304" pitchFamily="18" charset="0"/>
              </a:rPr>
              <a:t>An SRS document should clearly document the following aspects of a software:</a:t>
            </a:r>
          </a:p>
          <a:p>
            <a:pPr algn="just"/>
            <a:r>
              <a:rPr lang="en-IN" sz="2000" b="0" i="0" u="none" strike="noStrike" baseline="0" dirty="0">
                <a:latin typeface="Times New Roman" panose="02020603050405020304" pitchFamily="18" charset="0"/>
                <a:cs typeface="Times New Roman" panose="02020603050405020304" pitchFamily="18" charset="0"/>
              </a:rPr>
              <a:t> Functional requirements</a:t>
            </a:r>
          </a:p>
          <a:p>
            <a:pPr algn="just"/>
            <a:r>
              <a:rPr lang="en-IN" sz="2000" b="0" i="0" u="none" strike="noStrike" baseline="0" dirty="0">
                <a:latin typeface="Times New Roman" panose="02020603050405020304" pitchFamily="18" charset="0"/>
                <a:cs typeface="Times New Roman" panose="02020603050405020304" pitchFamily="18" charset="0"/>
              </a:rPr>
              <a:t> Non-functional requirements</a:t>
            </a:r>
          </a:p>
          <a:p>
            <a:pPr algn="just"/>
            <a:r>
              <a:rPr lang="en-IN" sz="2000" b="0" i="0" u="none" strike="noStrike" baseline="0" dirty="0">
                <a:latin typeface="Times New Roman" panose="02020603050405020304" pitchFamily="18" charset="0"/>
                <a:cs typeface="Times New Roman" panose="02020603050405020304" pitchFamily="18" charset="0"/>
              </a:rPr>
              <a:t>Design and implementation constraints</a:t>
            </a:r>
          </a:p>
          <a:p>
            <a:pPr algn="just"/>
            <a:r>
              <a:rPr lang="en-IN" sz="2000" b="0" i="0" u="none" strike="noStrike" baseline="0" dirty="0">
                <a:latin typeface="Times New Roman" panose="02020603050405020304" pitchFamily="18" charset="0"/>
                <a:cs typeface="Times New Roman" panose="02020603050405020304" pitchFamily="18" charset="0"/>
              </a:rPr>
              <a:t>External interfaces required</a:t>
            </a:r>
          </a:p>
          <a:p>
            <a:pPr algn="just"/>
            <a:r>
              <a:rPr lang="en-IN" sz="2000" b="0" i="0" u="none" strike="noStrike" baseline="0" dirty="0">
                <a:latin typeface="Times New Roman" panose="02020603050405020304" pitchFamily="18" charset="0"/>
                <a:cs typeface="Times New Roman" panose="02020603050405020304" pitchFamily="18" charset="0"/>
              </a:rPr>
              <a:t>Other non-functional requirements</a:t>
            </a:r>
          </a:p>
          <a:p>
            <a:pPr algn="just"/>
            <a:r>
              <a:rPr lang="en-IN" sz="2000" b="0" i="0" u="none" strike="noStrike" baseline="0" dirty="0">
                <a:latin typeface="Times New Roman" panose="02020603050405020304" pitchFamily="18" charset="0"/>
                <a:cs typeface="Times New Roman" panose="02020603050405020304" pitchFamily="18" charset="0"/>
              </a:rPr>
              <a:t>Goals of implementation.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5553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2F62E-A7F1-486F-D5E5-E92620B65BC2}"/>
              </a:ext>
            </a:extLst>
          </p:cNvPr>
          <p:cNvSpPr>
            <a:spLocks noGrp="1"/>
          </p:cNvSpPr>
          <p:nvPr>
            <p:ph type="title"/>
          </p:nvPr>
        </p:nvSpPr>
        <p:spPr>
          <a:xfrm>
            <a:off x="677334" y="609600"/>
            <a:ext cx="8596668" cy="462116"/>
          </a:xfrm>
        </p:spPr>
        <p:txBody>
          <a:bodyPr>
            <a:normAutofit fontScale="90000"/>
          </a:bodyPr>
          <a:lstStyle/>
          <a:p>
            <a:r>
              <a:rPr lang="en-IN" sz="2800" b="1" i="0" u="none" strike="noStrike" baseline="0" dirty="0">
                <a:solidFill>
                  <a:srgbClr val="0092C9"/>
                </a:solidFill>
                <a:latin typeface="Times New Roman" panose="02020603050405020304" pitchFamily="18" charset="0"/>
                <a:cs typeface="Times New Roman" panose="02020603050405020304" pitchFamily="18" charset="0"/>
              </a:rPr>
              <a:t>Functional requirements</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DE7F5C5-E18C-B3FB-59EF-35C332A7781E}"/>
              </a:ext>
            </a:extLst>
          </p:cNvPr>
          <p:cNvSpPr>
            <a:spLocks noGrp="1"/>
          </p:cNvSpPr>
          <p:nvPr>
            <p:ph idx="1"/>
          </p:nvPr>
        </p:nvSpPr>
        <p:spPr>
          <a:xfrm>
            <a:off x="677334" y="1209369"/>
            <a:ext cx="9617040" cy="4831994"/>
          </a:xfrm>
        </p:spPr>
        <p:txBody>
          <a:bodyPr>
            <a:normAutofit lnSpcReduction="10000"/>
          </a:bodyPr>
          <a:lstStyle/>
          <a:p>
            <a:r>
              <a:rPr lang="en-US" altLang="en-US" sz="2800" dirty="0">
                <a:latin typeface="Times New Roman" panose="02020603050405020304" pitchFamily="18" charset="0"/>
                <a:cs typeface="Times New Roman" panose="02020603050405020304" pitchFamily="18" charset="0"/>
              </a:rPr>
              <a:t>A high-level function is one:</a:t>
            </a:r>
          </a:p>
          <a:p>
            <a:pPr lvl="1"/>
            <a:r>
              <a:rPr lang="en-US" altLang="en-US" sz="2800" dirty="0">
                <a:latin typeface="Times New Roman" panose="02020603050405020304" pitchFamily="18" charset="0"/>
                <a:cs typeface="Times New Roman" panose="02020603050405020304" pitchFamily="18" charset="0"/>
              </a:rPr>
              <a:t>Using which the user can get some useful piece of work done.</a:t>
            </a:r>
          </a:p>
          <a:p>
            <a:r>
              <a:rPr lang="en-US" altLang="en-US" sz="2800" dirty="0">
                <a:latin typeface="Times New Roman" panose="02020603050405020304" pitchFamily="18" charset="0"/>
                <a:cs typeface="Times New Roman" panose="02020603050405020304" pitchFamily="18" charset="0"/>
              </a:rPr>
              <a:t>Can the receipt printing work during withdrawal of money from an ATM:</a:t>
            </a:r>
          </a:p>
          <a:p>
            <a:pPr lvl="1"/>
            <a:r>
              <a:rPr lang="en-US" altLang="en-US" sz="2800" dirty="0">
                <a:latin typeface="Times New Roman" panose="02020603050405020304" pitchFamily="18" charset="0"/>
                <a:cs typeface="Times New Roman" panose="02020603050405020304" pitchFamily="18" charset="0"/>
              </a:rPr>
              <a:t>Be called a useful piece of work?</a:t>
            </a:r>
          </a:p>
          <a:p>
            <a:r>
              <a:rPr lang="en-US" altLang="en-US" sz="2800" dirty="0">
                <a:latin typeface="Times New Roman" panose="02020603050405020304" pitchFamily="18" charset="0"/>
                <a:cs typeface="Times New Roman" panose="02020603050405020304" pitchFamily="18" charset="0"/>
              </a:rPr>
              <a:t>A high-level requirement typically involves:	</a:t>
            </a:r>
          </a:p>
          <a:p>
            <a:pPr lvl="1"/>
            <a:r>
              <a:rPr lang="en-US" altLang="en-US" sz="2800" dirty="0">
                <a:latin typeface="Times New Roman" panose="02020603050405020304" pitchFamily="18" charset="0"/>
                <a:cs typeface="Times New Roman" panose="02020603050405020304" pitchFamily="18" charset="0"/>
              </a:rPr>
              <a:t>Accepting some data from the user, </a:t>
            </a:r>
          </a:p>
          <a:p>
            <a:pPr lvl="1"/>
            <a:r>
              <a:rPr lang="en-US" altLang="en-US" sz="2800" dirty="0">
                <a:latin typeface="Times New Roman" panose="02020603050405020304" pitchFamily="18" charset="0"/>
                <a:cs typeface="Times New Roman" panose="02020603050405020304" pitchFamily="18" charset="0"/>
              </a:rPr>
              <a:t>Transforming it to the required response, and then</a:t>
            </a:r>
          </a:p>
          <a:p>
            <a:pPr lvl="1"/>
            <a:r>
              <a:rPr lang="en-US" altLang="en-US" sz="2800" dirty="0">
                <a:latin typeface="Times New Roman" panose="02020603050405020304" pitchFamily="18" charset="0"/>
                <a:cs typeface="Times New Roman" panose="02020603050405020304" pitchFamily="18" charset="0"/>
              </a:rPr>
              <a:t>Outputting the system response to the user.</a:t>
            </a:r>
          </a:p>
          <a:p>
            <a:endParaRPr lang="en-IN" dirty="0"/>
          </a:p>
        </p:txBody>
      </p:sp>
    </p:spTree>
    <p:extLst>
      <p:ext uri="{BB962C8B-B14F-4D97-AF65-F5344CB8AC3E}">
        <p14:creationId xmlns:p14="http://schemas.microsoft.com/office/powerpoint/2010/main" val="21176928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B5E57-A570-F1CF-4AED-708DEF69B574}"/>
              </a:ext>
            </a:extLst>
          </p:cNvPr>
          <p:cNvSpPr>
            <a:spLocks noGrp="1"/>
          </p:cNvSpPr>
          <p:nvPr>
            <p:ph type="title"/>
          </p:nvPr>
        </p:nvSpPr>
        <p:spPr>
          <a:xfrm>
            <a:off x="677334" y="609600"/>
            <a:ext cx="8596668" cy="639097"/>
          </a:xfrm>
        </p:spPr>
        <p:txBody>
          <a:bodyPr>
            <a:normAutofit/>
          </a:bodyPr>
          <a:lstStyle/>
          <a:p>
            <a:r>
              <a:rPr lang="en-IN" sz="2800" b="1" i="0" u="none" strike="noStrike" baseline="0" dirty="0">
                <a:solidFill>
                  <a:srgbClr val="0092C9"/>
                </a:solidFill>
                <a:latin typeface="OfficinaSerif-Bold"/>
              </a:rPr>
              <a:t>Non-functional requirements</a:t>
            </a:r>
            <a:endParaRPr lang="en-IN" sz="2800" dirty="0"/>
          </a:p>
        </p:txBody>
      </p:sp>
      <p:sp>
        <p:nvSpPr>
          <p:cNvPr id="3" name="Content Placeholder 2">
            <a:extLst>
              <a:ext uri="{FF2B5EF4-FFF2-40B4-BE49-F238E27FC236}">
                <a16:creationId xmlns:a16="http://schemas.microsoft.com/office/drawing/2014/main" id="{E69C1E7E-D957-6798-A657-DFE493939C58}"/>
              </a:ext>
            </a:extLst>
          </p:cNvPr>
          <p:cNvSpPr>
            <a:spLocks noGrp="1"/>
          </p:cNvSpPr>
          <p:nvPr>
            <p:ph idx="1"/>
          </p:nvPr>
        </p:nvSpPr>
        <p:spPr>
          <a:xfrm>
            <a:off x="677333" y="1248697"/>
            <a:ext cx="9735027" cy="4792665"/>
          </a:xfrm>
        </p:spPr>
        <p:txBody>
          <a:bodyPr>
            <a:normAutofit/>
          </a:bodyPr>
          <a:lstStyle/>
          <a:p>
            <a:pPr algn="just"/>
            <a:r>
              <a:rPr lang="en-IN" sz="2000" b="0" i="0" u="none" strike="noStrike" baseline="0" dirty="0">
                <a:latin typeface="Times New Roman" panose="02020603050405020304" pitchFamily="18" charset="0"/>
                <a:cs typeface="Times New Roman" panose="02020603050405020304" pitchFamily="18" charset="0"/>
              </a:rPr>
              <a:t>The IEEE 830 standard recommends that out of the various non-functional requirements, the external </a:t>
            </a:r>
            <a:r>
              <a:rPr lang="en-US" sz="2000" b="0" i="0" u="none" strike="noStrike" baseline="0" dirty="0">
                <a:latin typeface="Times New Roman" panose="02020603050405020304" pitchFamily="18" charset="0"/>
                <a:cs typeface="Times New Roman" panose="02020603050405020304" pitchFamily="18" charset="0"/>
              </a:rPr>
              <a:t>interfaces, and the design and </a:t>
            </a:r>
            <a:r>
              <a:rPr lang="en-IN" sz="2000" b="0" i="0" u="none" strike="noStrike" baseline="0" dirty="0">
                <a:latin typeface="Times New Roman" panose="02020603050405020304" pitchFamily="18" charset="0"/>
                <a:cs typeface="Times New Roman" panose="02020603050405020304" pitchFamily="18" charset="0"/>
              </a:rPr>
              <a:t>implementation constraints should be documented in two different sections. The remaining non-functional requirements should be </a:t>
            </a:r>
            <a:r>
              <a:rPr lang="en-US" sz="2000" b="0" i="0" u="none" strike="noStrike" baseline="0" dirty="0">
                <a:latin typeface="Times New Roman" panose="02020603050405020304" pitchFamily="18" charset="0"/>
                <a:cs typeface="Times New Roman" panose="02020603050405020304" pitchFamily="18" charset="0"/>
              </a:rPr>
              <a:t>documented later in a section and these should include the </a:t>
            </a:r>
            <a:r>
              <a:rPr lang="en-IN" sz="2000" b="0" i="0" u="none" strike="noStrike" baseline="0" dirty="0">
                <a:latin typeface="Times New Roman" panose="02020603050405020304" pitchFamily="18" charset="0"/>
                <a:cs typeface="Times New Roman" panose="02020603050405020304" pitchFamily="18" charset="0"/>
              </a:rPr>
              <a:t>performance and security requirements.</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Design and implementation constraints: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Design and implementation constraints are an important category of non-functional requirements describe any items or issues that will limit the options available to the developers.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Some of the example constraints can be—corporate or regulatory policies that needs to be honored; hardware limitations; interfaces with other applications; specific technologies, tools, and databases to be used; specific communications protocols to be used; security considerations; design conventions or programming standards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to be followed, etc.</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292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0BC08A-47AE-C1C7-7284-7A8DFA1B7C70}"/>
              </a:ext>
            </a:extLst>
          </p:cNvPr>
          <p:cNvSpPr>
            <a:spLocks noGrp="1"/>
          </p:cNvSpPr>
          <p:nvPr>
            <p:ph idx="1"/>
          </p:nvPr>
        </p:nvSpPr>
        <p:spPr>
          <a:xfrm>
            <a:off x="677333" y="462117"/>
            <a:ext cx="9951337" cy="5579246"/>
          </a:xfrm>
        </p:spPr>
        <p:txBody>
          <a:bodyPr>
            <a:normAutofit/>
          </a:bodyPr>
          <a:lstStyle/>
          <a:p>
            <a:pPr algn="l"/>
            <a:r>
              <a:rPr lang="en-US" sz="1800" b="1" i="0" u="none" strike="noStrike" baseline="0" dirty="0">
                <a:solidFill>
                  <a:srgbClr val="2F3193"/>
                </a:solidFill>
                <a:latin typeface="PalatinoLinotype-Bold"/>
              </a:rPr>
              <a:t>External interfaces required: </a:t>
            </a:r>
            <a:r>
              <a:rPr lang="en-US" sz="1800" b="0" i="0" u="none" strike="noStrike" baseline="0" dirty="0">
                <a:solidFill>
                  <a:srgbClr val="000000"/>
                </a:solidFill>
                <a:latin typeface="PalatinoLinotype-Roman"/>
              </a:rPr>
              <a:t>Examples of external interfaces are—hardware, software and  </a:t>
            </a:r>
            <a:r>
              <a:rPr lang="en-IN" sz="1800" b="0" i="0" u="none" strike="noStrike" baseline="0" dirty="0">
                <a:solidFill>
                  <a:srgbClr val="000000"/>
                </a:solidFill>
                <a:latin typeface="PalatinoLinotype-Roman"/>
              </a:rPr>
              <a:t>communication interfaces, user interfaces, report formats, etc. To specify the user interfaces, </a:t>
            </a:r>
            <a:r>
              <a:rPr lang="en-US" sz="1800" b="0" i="0" u="none" strike="noStrike" baseline="0" dirty="0">
                <a:solidFill>
                  <a:srgbClr val="000000"/>
                </a:solidFill>
                <a:latin typeface="PalatinoLinotype-Roman"/>
              </a:rPr>
              <a:t>each interface between the software and the users must be described. </a:t>
            </a:r>
          </a:p>
          <a:p>
            <a:pPr algn="just"/>
            <a:r>
              <a:rPr lang="en-US" sz="1800" b="0" i="0" u="none" strike="noStrike" baseline="0" dirty="0">
                <a:solidFill>
                  <a:srgbClr val="000000"/>
                </a:solidFill>
                <a:latin typeface="PalatinoLinotype-Roman"/>
              </a:rPr>
              <a:t>The description may include sample screen images, any GUI standards or style guides that are to be followed, screen layout constraints, standard buttons and functions (e.g., help) that will appear on every screen, keyboard shortcuts, error message display standards, and so on. </a:t>
            </a:r>
          </a:p>
          <a:p>
            <a:pPr algn="just"/>
            <a:r>
              <a:rPr lang="en-US" sz="1800" b="0" i="0" u="none" strike="noStrike" baseline="0" dirty="0">
                <a:solidFill>
                  <a:srgbClr val="000000"/>
                </a:solidFill>
                <a:latin typeface="PalatinoLinotype-Roman"/>
              </a:rPr>
              <a:t>One example of a user interface requirement of a software can be that it should be usable by factory shop floor workers who may not even have a high school degree. The details of the user interface design such as screen designs, menu structure, navigation diagram, etc. should </a:t>
            </a:r>
            <a:r>
              <a:rPr lang="en-IN" sz="1800" b="0" i="0" u="none" strike="noStrike" baseline="0" dirty="0">
                <a:solidFill>
                  <a:srgbClr val="000000"/>
                </a:solidFill>
                <a:latin typeface="PalatinoLinotype-Roman"/>
              </a:rPr>
              <a:t>be documented in a separate user interface specification document.</a:t>
            </a:r>
          </a:p>
          <a:p>
            <a:pPr algn="l"/>
            <a:r>
              <a:rPr lang="en-US" sz="1800" b="1" i="0" u="none" strike="noStrike" baseline="0" dirty="0">
                <a:solidFill>
                  <a:srgbClr val="2F3193"/>
                </a:solidFill>
                <a:latin typeface="PalatinoLinotype-Bold"/>
              </a:rPr>
              <a:t>Other non-functional requirements: </a:t>
            </a:r>
            <a:r>
              <a:rPr lang="en-US" sz="1800" b="0" i="0" u="none" strike="noStrike" baseline="0" dirty="0">
                <a:solidFill>
                  <a:srgbClr val="000000"/>
                </a:solidFill>
                <a:latin typeface="PalatinoLinotype-Roman"/>
              </a:rPr>
              <a:t>This section contains a description of non- functional requirements that neither are design constraints and nor are external interface requirements.</a:t>
            </a:r>
          </a:p>
          <a:p>
            <a:pPr algn="l"/>
            <a:r>
              <a:rPr lang="en-US" sz="1800" b="0" i="0" u="none" strike="noStrike" baseline="0" dirty="0">
                <a:solidFill>
                  <a:srgbClr val="000000"/>
                </a:solidFill>
                <a:latin typeface="PalatinoLinotype-Roman"/>
              </a:rPr>
              <a:t>An important example is a performance requirement such as the number of transactions completed per unit time. Besides performance requirements, the other non-functional requirements to be described in this section may include reliability issues, accuracy of </a:t>
            </a:r>
            <a:r>
              <a:rPr lang="en-IN" sz="1800" b="0" i="0" u="none" strike="noStrike" baseline="0" dirty="0">
                <a:solidFill>
                  <a:srgbClr val="000000"/>
                </a:solidFill>
                <a:latin typeface="PalatinoLinotype-Roman"/>
              </a:rPr>
              <a:t>results, and security issues.</a:t>
            </a:r>
            <a:endParaRPr lang="en-IN" dirty="0"/>
          </a:p>
        </p:txBody>
      </p:sp>
    </p:spTree>
    <p:extLst>
      <p:ext uri="{BB962C8B-B14F-4D97-AF65-F5344CB8AC3E}">
        <p14:creationId xmlns:p14="http://schemas.microsoft.com/office/powerpoint/2010/main" val="36977104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D31C6-9B5D-40BC-14DA-33EFD23D039B}"/>
              </a:ext>
            </a:extLst>
          </p:cNvPr>
          <p:cNvSpPr>
            <a:spLocks noGrp="1"/>
          </p:cNvSpPr>
          <p:nvPr>
            <p:ph idx="1"/>
          </p:nvPr>
        </p:nvSpPr>
        <p:spPr>
          <a:xfrm>
            <a:off x="677333" y="648929"/>
            <a:ext cx="10482279" cy="5938684"/>
          </a:xfrm>
        </p:spPr>
        <p:txBody>
          <a:bodyPr>
            <a:normAutofit/>
          </a:bodyPr>
          <a:lstStyle/>
          <a:p>
            <a:pPr marL="0" indent="0" algn="ctr">
              <a:buNone/>
            </a:pPr>
            <a:r>
              <a:rPr lang="en-IN" sz="2800" b="1" i="0" u="none" strike="noStrike" baseline="0" dirty="0">
                <a:solidFill>
                  <a:srgbClr val="81004B"/>
                </a:solidFill>
                <a:latin typeface="Times New Roman" panose="02020603050405020304" pitchFamily="18" charset="0"/>
                <a:cs typeface="Times New Roman" panose="02020603050405020304" pitchFamily="18" charset="0"/>
              </a:rPr>
              <a:t>Functional Requirements</a:t>
            </a:r>
          </a:p>
          <a:p>
            <a:pPr algn="l"/>
            <a:r>
              <a:rPr lang="en-US" sz="1800" b="0" i="0" u="none" strike="noStrike" baseline="0" dirty="0">
                <a:solidFill>
                  <a:srgbClr val="000000"/>
                </a:solidFill>
                <a:latin typeface="PalatinoLinotype-Roman"/>
              </a:rPr>
              <a:t>In order to document the functional requirements of a system, it is necessary to first learn to identify the high-level functions of the systems by reading the informal documentation of the gathered requirements. The high-level functions would be split into smaller sub requirements. </a:t>
            </a:r>
          </a:p>
          <a:p>
            <a:pPr algn="l"/>
            <a:r>
              <a:rPr lang="en-US" sz="1800" b="0" i="0" u="none" strike="noStrike" baseline="0" dirty="0">
                <a:solidFill>
                  <a:srgbClr val="000000"/>
                </a:solidFill>
                <a:latin typeface="PalatinoLinotype-Roman"/>
              </a:rPr>
              <a:t>Each high-level function is an instance of use of the system (use case) by the user in </a:t>
            </a:r>
            <a:r>
              <a:rPr lang="en-IN" sz="1800" b="0" i="0" u="none" strike="noStrike" baseline="0" dirty="0">
                <a:solidFill>
                  <a:srgbClr val="000000"/>
                </a:solidFill>
                <a:latin typeface="PalatinoLinotype-Roman"/>
              </a:rPr>
              <a:t>some way.</a:t>
            </a:r>
          </a:p>
          <a:p>
            <a:pPr algn="l"/>
            <a:r>
              <a:rPr lang="en-US" sz="1800" b="0" i="0" u="none" strike="noStrike" baseline="0" dirty="0">
                <a:solidFill>
                  <a:schemeClr val="tx1"/>
                </a:solidFill>
                <a:latin typeface="PalatinoLinotype-Roman"/>
              </a:rPr>
              <a:t>A high-level function is one using which the user can get some useful piece of work </a:t>
            </a:r>
            <a:r>
              <a:rPr lang="en-IN" sz="1800" b="0" i="0" u="none" strike="noStrike" baseline="0" dirty="0">
                <a:solidFill>
                  <a:schemeClr val="tx1"/>
                </a:solidFill>
                <a:latin typeface="PalatinoLinotype-Roman"/>
              </a:rPr>
              <a:t>done.</a:t>
            </a:r>
          </a:p>
          <a:p>
            <a:pPr algn="just"/>
            <a:r>
              <a:rPr lang="en-IN" sz="1800" b="0" i="0" u="none" strike="noStrike" baseline="0" dirty="0">
                <a:solidFill>
                  <a:schemeClr val="tx1"/>
                </a:solidFill>
                <a:latin typeface="PalatinoLinotype-Roman"/>
              </a:rPr>
              <a:t>For </a:t>
            </a:r>
            <a:r>
              <a:rPr lang="en-US" sz="1800" b="0" i="0" u="none" strike="noStrike" baseline="0" dirty="0">
                <a:solidFill>
                  <a:schemeClr val="tx1"/>
                </a:solidFill>
                <a:latin typeface="PalatinoLinotype-Roman"/>
              </a:rPr>
              <a:t>example, how useful must a piece of work be performed by the system for it to be called ‘a useful piece of work’? Can the printing of  the statements of the ATM transaction during withdrawal of money from an ATM be called a useful piece of work? Printing of ATM transaction should not be considered a high-level requirement, because the user does not specifically request for this activity. The receipt gets printed automatically as part of the withdraw money function. Usually, the user invokes (requests) the services of each high-level requirement. </a:t>
            </a:r>
          </a:p>
          <a:p>
            <a:pPr algn="just"/>
            <a:r>
              <a:rPr lang="en-US" sz="1800" b="0" i="0" u="none" strike="noStrike" baseline="0" dirty="0">
                <a:solidFill>
                  <a:schemeClr val="tx1"/>
                </a:solidFill>
                <a:latin typeface="PalatinoLinotype-Roman"/>
              </a:rPr>
              <a:t>It may therefore be possible to treat print receipt as part of the withdraw money function rather than treating it as a high-level function. It is therefore required that for some of the high-level functions, we might have to debate whether we wish to consider it as a high-level function or not. However, it would become possible to identify most of the high-level functions without much diﬃculty after </a:t>
            </a:r>
            <a:r>
              <a:rPr lang="en-US" sz="1800" b="0" i="0" u="none" strike="noStrike" baseline="0" dirty="0" err="1">
                <a:solidFill>
                  <a:schemeClr val="tx1"/>
                </a:solidFill>
                <a:latin typeface="PalatinoLinotype-Roman"/>
              </a:rPr>
              <a:t>practising</a:t>
            </a:r>
            <a:r>
              <a:rPr lang="en-US" sz="1800" b="0" i="0" u="none" strike="noStrike" baseline="0" dirty="0">
                <a:solidFill>
                  <a:schemeClr val="tx1"/>
                </a:solidFill>
                <a:latin typeface="PalatinoLinotype-Roman"/>
              </a:rPr>
              <a:t> the solution to a few exercise problems.</a:t>
            </a:r>
            <a:endParaRPr lang="en-IN" dirty="0">
              <a:solidFill>
                <a:schemeClr val="tx1"/>
              </a:solidFill>
              <a:latin typeface="PalatinoLinotype-Roman"/>
            </a:endParaRPr>
          </a:p>
        </p:txBody>
      </p:sp>
    </p:spTree>
    <p:extLst>
      <p:ext uri="{BB962C8B-B14F-4D97-AF65-F5344CB8AC3E}">
        <p14:creationId xmlns:p14="http://schemas.microsoft.com/office/powerpoint/2010/main" val="31346675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FE9654-B786-C294-6D51-F9BC0E62451F}"/>
              </a:ext>
            </a:extLst>
          </p:cNvPr>
          <p:cNvSpPr>
            <a:spLocks noGrp="1"/>
          </p:cNvSpPr>
          <p:nvPr>
            <p:ph idx="1"/>
          </p:nvPr>
        </p:nvSpPr>
        <p:spPr>
          <a:xfrm>
            <a:off x="677334" y="865239"/>
            <a:ext cx="9853014" cy="5176123"/>
          </a:xfrm>
        </p:spPr>
        <p:txBody>
          <a:bodyPr>
            <a:normAutofit/>
          </a:bodyPr>
          <a:lstStyle/>
          <a:p>
            <a:pPr algn="just"/>
            <a:r>
              <a:rPr lang="en-US" sz="1800" b="0" i="0" u="none" strike="noStrike" baseline="0" dirty="0">
                <a:solidFill>
                  <a:schemeClr val="tx1"/>
                </a:solidFill>
                <a:latin typeface="PalatinoLinotype-Roman"/>
              </a:rPr>
              <a:t>Each high-level requirement typically involves accepting some data from the user through a user interface, transforming it to the required response, and then displaying the system response in proper format. For example, in a library automation software, a high-level functional requirement might be </a:t>
            </a:r>
            <a:r>
              <a:rPr lang="en-US" sz="1800" b="0" i="0" u="none" strike="noStrike" baseline="0" dirty="0">
                <a:solidFill>
                  <a:schemeClr val="tx1"/>
                </a:solidFill>
                <a:latin typeface="CourierNewPSMT"/>
              </a:rPr>
              <a:t>search-book</a:t>
            </a:r>
            <a:r>
              <a:rPr lang="en-US" sz="1800" b="0" i="0" u="none" strike="noStrike" baseline="0" dirty="0">
                <a:solidFill>
                  <a:schemeClr val="tx1"/>
                </a:solidFill>
                <a:latin typeface="PalatinoLinotype-Roman"/>
              </a:rPr>
              <a:t>. </a:t>
            </a:r>
          </a:p>
          <a:p>
            <a:pPr algn="just"/>
            <a:r>
              <a:rPr lang="en-US" sz="1800" b="0" i="0" u="none" strike="noStrike" baseline="0" dirty="0">
                <a:solidFill>
                  <a:schemeClr val="tx1"/>
                </a:solidFill>
                <a:latin typeface="PalatinoLinotype-Roman"/>
              </a:rPr>
              <a:t>This function involves accepting a book name or a set of key words from the user, running a matching algorithm on the book list, and finally outputting the matched books. The generated system response can be in several forms, e.g., display on the terminal, a print out, some data transferred to the other systems, etc. However, in degenerate cases, a high-level requirement may not involve any data input to the system or production of displayable results. For example, it may involve switch on a light, or starting a motor in an embedded application.</a:t>
            </a:r>
          </a:p>
          <a:p>
            <a:pPr algn="just"/>
            <a:r>
              <a:rPr lang="en-US" sz="1800" b="1" i="0" u="none" strike="noStrike" baseline="0" dirty="0">
                <a:solidFill>
                  <a:srgbClr val="0092C9"/>
                </a:solidFill>
                <a:latin typeface="OfficinaSerif-Bold"/>
              </a:rPr>
              <a:t>Are high-level functions of a system similar to mathematical functions?</a:t>
            </a:r>
            <a:endParaRPr lang="en-US" dirty="0">
              <a:solidFill>
                <a:schemeClr val="tx1"/>
              </a:solidFill>
              <a:latin typeface="PalatinoLinotype-Roman"/>
            </a:endParaRPr>
          </a:p>
          <a:p>
            <a:pPr algn="l"/>
            <a:r>
              <a:rPr lang="en-IN" b="0" i="0" u="none" strike="noStrike" baseline="0" dirty="0">
                <a:solidFill>
                  <a:schemeClr val="tx1"/>
                </a:solidFill>
                <a:latin typeface="PalatinoLinotype-Roman"/>
              </a:rPr>
              <a:t>For any given high-level function, there can be different interaction sequences </a:t>
            </a:r>
            <a:r>
              <a:rPr lang="en-US" b="0" i="0" u="none" strike="noStrike" baseline="0" dirty="0">
                <a:solidFill>
                  <a:schemeClr val="tx1"/>
                </a:solidFill>
                <a:latin typeface="PalatinoLinotype-Roman"/>
              </a:rPr>
              <a:t>or scenarios due to users </a:t>
            </a:r>
            <a:r>
              <a:rPr lang="en-IN" b="0" i="0" u="none" strike="noStrike" baseline="0" dirty="0">
                <a:solidFill>
                  <a:schemeClr val="tx1"/>
                </a:solidFill>
                <a:latin typeface="PalatinoLinotype-Roman"/>
              </a:rPr>
              <a:t>selecting different options or entering different data items.</a:t>
            </a:r>
            <a:endParaRPr lang="en-IN" dirty="0">
              <a:solidFill>
                <a:schemeClr val="tx1"/>
              </a:solidFill>
              <a:latin typeface="PalatinoLinotype-Roman"/>
            </a:endParaRPr>
          </a:p>
        </p:txBody>
      </p:sp>
    </p:spTree>
    <p:extLst>
      <p:ext uri="{BB962C8B-B14F-4D97-AF65-F5344CB8AC3E}">
        <p14:creationId xmlns:p14="http://schemas.microsoft.com/office/powerpoint/2010/main" val="286703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0F125D-F3D5-44A2-5F55-9440EB2C6E02}"/>
              </a:ext>
            </a:extLst>
          </p:cNvPr>
          <p:cNvSpPr>
            <a:spLocks noGrp="1"/>
          </p:cNvSpPr>
          <p:nvPr>
            <p:ph idx="1"/>
          </p:nvPr>
        </p:nvSpPr>
        <p:spPr>
          <a:xfrm>
            <a:off x="677333" y="717755"/>
            <a:ext cx="9784189" cy="5323607"/>
          </a:xfrm>
        </p:spPr>
        <p:txBody>
          <a:bodyPr/>
          <a:lstStyle/>
          <a:p>
            <a:pPr algn="just"/>
            <a:r>
              <a:rPr lang="en-US" sz="1800" b="0" i="0" u="none" strike="noStrike" baseline="0" dirty="0">
                <a:latin typeface="PalatinoLinotype-Roman"/>
              </a:rPr>
              <a:t>The different scenarios occur depending on the amount entered for withdrawal. The different scenarios are essentially different behavior exhibited by the system for the same high-level function. Typically, each user input and the corresponding system action may be considered as a sub-requirement of a high-level requirement. Thus, each high-level requirement can consist of several sub-requirements.</a:t>
            </a:r>
            <a:endParaRPr lang="en-IN" dirty="0"/>
          </a:p>
        </p:txBody>
      </p:sp>
      <p:pic>
        <p:nvPicPr>
          <p:cNvPr id="5" name="Picture 4">
            <a:extLst>
              <a:ext uri="{FF2B5EF4-FFF2-40B4-BE49-F238E27FC236}">
                <a16:creationId xmlns:a16="http://schemas.microsoft.com/office/drawing/2014/main" id="{C472D061-4484-6110-C945-4517C6FE725A}"/>
              </a:ext>
            </a:extLst>
          </p:cNvPr>
          <p:cNvPicPr>
            <a:picLocks noChangeAspect="1"/>
          </p:cNvPicPr>
          <p:nvPr/>
        </p:nvPicPr>
        <p:blipFill>
          <a:blip r:embed="rId2"/>
          <a:stretch>
            <a:fillRect/>
          </a:stretch>
        </p:blipFill>
        <p:spPr>
          <a:xfrm>
            <a:off x="2300748" y="2349910"/>
            <a:ext cx="7521677" cy="3936837"/>
          </a:xfrm>
          <a:prstGeom prst="rect">
            <a:avLst/>
          </a:prstGeom>
        </p:spPr>
      </p:pic>
    </p:spTree>
    <p:extLst>
      <p:ext uri="{BB962C8B-B14F-4D97-AF65-F5344CB8AC3E}">
        <p14:creationId xmlns:p14="http://schemas.microsoft.com/office/powerpoint/2010/main" val="34704107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62ED5C-F159-E40B-8F79-70375B3024B3}"/>
              </a:ext>
            </a:extLst>
          </p:cNvPr>
          <p:cNvSpPr>
            <a:spLocks noGrp="1"/>
          </p:cNvSpPr>
          <p:nvPr>
            <p:ph idx="1"/>
          </p:nvPr>
        </p:nvSpPr>
        <p:spPr>
          <a:xfrm>
            <a:off x="677334" y="403123"/>
            <a:ext cx="9626872" cy="5638239"/>
          </a:xfrm>
        </p:spPr>
        <p:txBody>
          <a:bodyPr>
            <a:normAutofit/>
          </a:bodyPr>
          <a:lstStyle/>
          <a:p>
            <a:pPr algn="l"/>
            <a:r>
              <a:rPr lang="en-US" sz="1800" b="1" i="0" u="none" strike="noStrike" baseline="0" dirty="0">
                <a:solidFill>
                  <a:srgbClr val="0092C9"/>
                </a:solidFill>
                <a:latin typeface="OfficinaSerif-Bold"/>
              </a:rPr>
              <a:t>Is it possible to determine all input and output data precisely?</a:t>
            </a:r>
          </a:p>
          <a:p>
            <a:pPr algn="just"/>
            <a:r>
              <a:rPr lang="en-US" sz="1800" b="0" i="0" u="none" strike="noStrike" baseline="0" dirty="0">
                <a:solidFill>
                  <a:srgbClr val="000000"/>
                </a:solidFill>
                <a:latin typeface="PalatinoLinotype-Roman"/>
              </a:rPr>
              <a:t>In a requirements specification document, it is desirable to define the precise data input to the system and the precise data output by the system. Sometimes, the exact data items may be very diﬃcult to identify. This is especially the case, when no working model of the system to be developed exists. In such cases, the data in a high-level requirement should be described using high-level terms and it may be very diﬃcult to identify the exact components of this data accurately. </a:t>
            </a:r>
          </a:p>
          <a:p>
            <a:pPr algn="just"/>
            <a:r>
              <a:rPr lang="en-US" sz="1800" b="0" i="0" u="none" strike="noStrike" baseline="0" dirty="0">
                <a:solidFill>
                  <a:srgbClr val="000000"/>
                </a:solidFill>
                <a:latin typeface="PalatinoLinotype-Roman"/>
              </a:rPr>
              <a:t>Another aspect that must be kept in mind is that the data might be input to the system in stages at different points in execution. For example, consider the withdraw-cash function of an </a:t>
            </a:r>
            <a:r>
              <a:rPr lang="en-US" sz="1800" b="0" i="1" u="none" strike="noStrike" baseline="0" dirty="0">
                <a:solidFill>
                  <a:srgbClr val="000000"/>
                </a:solidFill>
                <a:latin typeface="PalatinoLinotype-Italic"/>
              </a:rPr>
              <a:t>automated teller machine </a:t>
            </a:r>
            <a:r>
              <a:rPr lang="en-US" sz="1800" b="0" i="0" u="none" strike="noStrike" baseline="0" dirty="0">
                <a:solidFill>
                  <a:srgbClr val="000000"/>
                </a:solidFill>
                <a:latin typeface="PalatinoLinotype-Roman"/>
              </a:rPr>
              <a:t>(ATM) of Figure 4.2. Since during the course of execution of the withdraw-cash function, the user would have to input the type of account, the amount to be withdrawn, it is very diﬃcult to form a single high-level name that would accurately describe both the input data. However, the input data for the subfunctions can be more accurately described.</a:t>
            </a:r>
            <a:endParaRPr lang="en-IN" dirty="0"/>
          </a:p>
        </p:txBody>
      </p:sp>
    </p:spTree>
    <p:extLst>
      <p:ext uri="{BB962C8B-B14F-4D97-AF65-F5344CB8AC3E}">
        <p14:creationId xmlns:p14="http://schemas.microsoft.com/office/powerpoint/2010/main" val="4264996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3AC82-E049-A756-393B-DC9BF4BAC30C}"/>
              </a:ext>
            </a:extLst>
          </p:cNvPr>
          <p:cNvSpPr>
            <a:spLocks noGrp="1"/>
          </p:cNvSpPr>
          <p:nvPr>
            <p:ph type="title"/>
          </p:nvPr>
        </p:nvSpPr>
        <p:spPr>
          <a:xfrm>
            <a:off x="560439" y="609600"/>
            <a:ext cx="8713563" cy="540774"/>
          </a:xfrm>
        </p:spPr>
        <p:txBody>
          <a:bodyPr>
            <a:normAutofit/>
          </a:bodyPr>
          <a:lstStyle/>
          <a:p>
            <a:r>
              <a:rPr lang="en-US" sz="2400" b="1" i="0" u="none" strike="noStrike" baseline="0" dirty="0">
                <a:solidFill>
                  <a:srgbClr val="81004B"/>
                </a:solidFill>
                <a:latin typeface="OfficinaSans-Bold"/>
              </a:rPr>
              <a:t>How to Identify the Functional Requirements?</a:t>
            </a:r>
            <a:endParaRPr lang="en-IN" sz="2400" dirty="0"/>
          </a:p>
        </p:txBody>
      </p:sp>
      <p:sp>
        <p:nvSpPr>
          <p:cNvPr id="3" name="Content Placeholder 2">
            <a:extLst>
              <a:ext uri="{FF2B5EF4-FFF2-40B4-BE49-F238E27FC236}">
                <a16:creationId xmlns:a16="http://schemas.microsoft.com/office/drawing/2014/main" id="{E0D356FC-D729-9ADF-6735-236A7BDB11CA}"/>
              </a:ext>
            </a:extLst>
          </p:cNvPr>
          <p:cNvSpPr>
            <a:spLocks noGrp="1"/>
          </p:cNvSpPr>
          <p:nvPr>
            <p:ph idx="1"/>
          </p:nvPr>
        </p:nvSpPr>
        <p:spPr>
          <a:xfrm>
            <a:off x="677334" y="1032387"/>
            <a:ext cx="10285634" cy="5417574"/>
          </a:xfrm>
        </p:spPr>
        <p:txBody>
          <a:bodyPr>
            <a:normAutofit/>
          </a:bodyPr>
          <a:lstStyle/>
          <a:p>
            <a:pPr algn="just"/>
            <a:r>
              <a:rPr lang="en-US" sz="2000" b="0" i="0" u="none" strike="noStrike" baseline="0" dirty="0">
                <a:latin typeface="PalatinoLinotype-Roman"/>
              </a:rPr>
              <a:t>The high-level functional requirements often need to be identified either from an </a:t>
            </a:r>
            <a:r>
              <a:rPr lang="en-IN" sz="2000" b="0" i="0" u="none" strike="noStrike" baseline="0" dirty="0">
                <a:latin typeface="PalatinoLinotype-Roman"/>
              </a:rPr>
              <a:t>informal problem description document or from a </a:t>
            </a:r>
            <a:r>
              <a:rPr lang="en-US" sz="2000" b="0" i="0" u="none" strike="noStrike" baseline="0" dirty="0">
                <a:latin typeface="PalatinoLinotype-Roman"/>
              </a:rPr>
              <a:t>conceptual understanding of the problem.</a:t>
            </a:r>
          </a:p>
          <a:p>
            <a:pPr algn="just"/>
            <a:r>
              <a:rPr lang="en-US" sz="2000" b="0" i="0" u="none" strike="noStrike" baseline="0" dirty="0">
                <a:latin typeface="PalatinoLinotype-Roman"/>
              </a:rPr>
              <a:t>Remember that there can be many types of users of a system and their requirements from the system may be very different. So, it is often useful to first identify the different types of users who might use the system and then try to identify the different services expected from the software by different types of users.</a:t>
            </a:r>
          </a:p>
          <a:p>
            <a:pPr algn="just"/>
            <a:r>
              <a:rPr lang="en-US" sz="2000" b="0" i="0" u="none" strike="noStrike" baseline="0" dirty="0">
                <a:latin typeface="PalatinoLinotype-Roman"/>
              </a:rPr>
              <a:t>The decision regarding which functionality of the system can be taken to be a high-level functional requirement and the one that can be considered as part of another function (that is, a subfunction) leaves scope for some subjectivity. For example, consider the </a:t>
            </a:r>
            <a:r>
              <a:rPr lang="en-US" sz="2000" b="0" i="0" u="none" strike="noStrike" baseline="0" dirty="0">
                <a:latin typeface="CourierNewPSMT"/>
              </a:rPr>
              <a:t>issue-book </a:t>
            </a:r>
            <a:r>
              <a:rPr lang="en-US" sz="2000" b="0" i="0" u="none" strike="noStrike" baseline="0" dirty="0">
                <a:latin typeface="PalatinoLinotype-Roman"/>
              </a:rPr>
              <a:t>function in a Library Automation System. Suppose, when a user invokes the </a:t>
            </a:r>
            <a:r>
              <a:rPr lang="en-US" sz="2000" b="0" i="0" u="none" strike="noStrike" baseline="0" dirty="0">
                <a:latin typeface="CourierNewPSMT"/>
              </a:rPr>
              <a:t>issue-book </a:t>
            </a:r>
            <a:r>
              <a:rPr lang="en-US" sz="2000" b="0" i="0" u="none" strike="noStrike" baseline="0" dirty="0">
                <a:latin typeface="PalatinoLinotype-Roman"/>
              </a:rPr>
              <a:t>function, the system would require the user to enter the details of each book to be issued. Should the entry of the book details be considered as a high level</a:t>
            </a:r>
            <a:r>
              <a:rPr lang="en-US" sz="2000" dirty="0">
                <a:latin typeface="PalatinoLinotype-Roman"/>
              </a:rPr>
              <a:t> </a:t>
            </a:r>
            <a:r>
              <a:rPr lang="en-US" sz="2000" b="0" i="0" u="none" strike="noStrike" baseline="0" dirty="0">
                <a:latin typeface="PalatinoLinotype-Roman"/>
              </a:rPr>
              <a:t>function, or as only a part of the </a:t>
            </a:r>
            <a:r>
              <a:rPr lang="en-US" sz="2000" b="0" i="0" u="none" strike="noStrike" baseline="0" dirty="0">
                <a:latin typeface="CourierNewPSMT"/>
              </a:rPr>
              <a:t>issue-book </a:t>
            </a:r>
            <a:r>
              <a:rPr lang="en-US" sz="2000" b="0" i="0" u="none" strike="noStrike" baseline="0" dirty="0">
                <a:latin typeface="PalatinoLinotype-Roman"/>
              </a:rPr>
              <a:t>function? Many times, the choice is obvious. But sometimes it requires making non-trivial decisions.</a:t>
            </a:r>
            <a:endParaRPr lang="en-IN" sz="2000" dirty="0"/>
          </a:p>
        </p:txBody>
      </p:sp>
    </p:spTree>
    <p:extLst>
      <p:ext uri="{BB962C8B-B14F-4D97-AF65-F5344CB8AC3E}">
        <p14:creationId xmlns:p14="http://schemas.microsoft.com/office/powerpoint/2010/main" val="2060002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A0D2C-8182-3C60-0110-DB9894C5A9B1}"/>
              </a:ext>
            </a:extLst>
          </p:cNvPr>
          <p:cNvSpPr>
            <a:spLocks noGrp="1"/>
          </p:cNvSpPr>
          <p:nvPr>
            <p:ph type="title"/>
          </p:nvPr>
        </p:nvSpPr>
        <p:spPr>
          <a:xfrm>
            <a:off x="677334" y="609600"/>
            <a:ext cx="9607208" cy="766916"/>
          </a:xfrm>
        </p:spPr>
        <p:txBody>
          <a:bodyPr>
            <a:normAutofit/>
          </a:bodyPr>
          <a:lstStyle/>
          <a:p>
            <a:r>
              <a:rPr lang="en-US" b="1" dirty="0">
                <a:solidFill>
                  <a:srgbClr val="81004B"/>
                </a:solidFill>
                <a:latin typeface="OfficinaSans-Bold"/>
              </a:rPr>
              <a:t>How to Document the Functional Requirements</a:t>
            </a:r>
            <a:endParaRPr lang="en-IN" dirty="0"/>
          </a:p>
        </p:txBody>
      </p:sp>
      <p:sp>
        <p:nvSpPr>
          <p:cNvPr id="3" name="Content Placeholder 2">
            <a:extLst>
              <a:ext uri="{FF2B5EF4-FFF2-40B4-BE49-F238E27FC236}">
                <a16:creationId xmlns:a16="http://schemas.microsoft.com/office/drawing/2014/main" id="{9BA38FDF-E0B0-DCCD-96C2-E5A1AA295003}"/>
              </a:ext>
            </a:extLst>
          </p:cNvPr>
          <p:cNvSpPr>
            <a:spLocks noGrp="1"/>
          </p:cNvSpPr>
          <p:nvPr>
            <p:ph idx="1"/>
          </p:nvPr>
        </p:nvSpPr>
        <p:spPr>
          <a:xfrm>
            <a:off x="677334" y="1376517"/>
            <a:ext cx="10157814" cy="4664846"/>
          </a:xfrm>
        </p:spPr>
        <p:txBody>
          <a:bodyPr>
            <a:normAutofit lnSpcReduction="10000"/>
          </a:bodyPr>
          <a:lstStyle/>
          <a:p>
            <a:pPr marL="0" indent="0" algn="l">
              <a:buNone/>
            </a:pPr>
            <a:endParaRPr lang="en-US" sz="1800" b="1" i="0" u="none" strike="noStrike" baseline="0" dirty="0">
              <a:solidFill>
                <a:srgbClr val="81004B"/>
              </a:solidFill>
              <a:latin typeface="OfficinaSans-Bold"/>
            </a:endParaRP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Once all the high-level functional requirements have been identified and the requirements problems have been eliminated, these are documented. A function can be documented by identifying the state at which the data is to be input to the system, its input data domain, the output data domain, and the type of processing to be carried on the input data to obtain the output data.</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 We now illustrate the specification of the functional requirements through two examples. Let us first try to document the withdraw-cash function of an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automated teller machine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(ATM) system in the following. The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withdraw-cash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a high level</a:t>
            </a:r>
            <a:r>
              <a:rPr lang="en-US" sz="2000" dirty="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requirement. It has several sub-requirements corresponding to the different user interactions.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These user interaction sequences may vary from one invocation from another depending on some conditions. These different interaction sequences capture the different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scenarios</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To accurately describe a functional requirement, we must document all the different scenarios that may occur.</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5010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700F5-B13A-C806-FA29-F3371B9C8980}"/>
              </a:ext>
            </a:extLst>
          </p:cNvPr>
          <p:cNvSpPr>
            <a:spLocks noGrp="1"/>
          </p:cNvSpPr>
          <p:nvPr>
            <p:ph type="title"/>
          </p:nvPr>
        </p:nvSpPr>
        <p:spPr/>
        <p:txBody>
          <a:bodyPr/>
          <a:lstStyle/>
          <a:p>
            <a:r>
              <a:rPr lang="en-GB" altLang="en-US" sz="3600" dirty="0">
                <a:latin typeface="Times New Roman" panose="02020603050405020304" pitchFamily="18" charset="0"/>
                <a:cs typeface="Times New Roman" panose="02020603050405020304" pitchFamily="18" charset="0"/>
              </a:rPr>
              <a:t>Requirements Analysis and Specification</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7E0F0A3-998F-8A91-B838-B3C25A21D70C}"/>
              </a:ext>
            </a:extLst>
          </p:cNvPr>
          <p:cNvSpPr>
            <a:spLocks noGrp="1"/>
          </p:cNvSpPr>
          <p:nvPr>
            <p:ph idx="1"/>
          </p:nvPr>
        </p:nvSpPr>
        <p:spPr>
          <a:xfrm>
            <a:off x="677334" y="1592827"/>
            <a:ext cx="8596668" cy="4448536"/>
          </a:xfrm>
        </p:spPr>
        <p:txBody>
          <a:bodyPr>
            <a:normAutofit/>
          </a:bodyPr>
          <a:lstStyle/>
          <a:p>
            <a:pPr marL="342900" indent="-342900" defTabSz="914400">
              <a:spcBef>
                <a:spcPts val="1000"/>
              </a:spcBef>
            </a:pPr>
            <a:r>
              <a:rPr lang="en-GB" altLang="en-US" sz="2800" dirty="0">
                <a:latin typeface="Times New Roman" panose="02020603050405020304" pitchFamily="18" charset="0"/>
                <a:cs typeface="Times New Roman" panose="02020603050405020304" pitchFamily="18" charset="0"/>
              </a:rPr>
              <a:t>Goals of requirements analysis and specification phase:</a:t>
            </a:r>
          </a:p>
          <a:p>
            <a:pPr marL="742950" lvl="1" defTabSz="914400">
              <a:spcBef>
                <a:spcPts val="725"/>
              </a:spcBef>
            </a:pPr>
            <a:r>
              <a:rPr lang="en-GB" altLang="en-US" sz="2800" dirty="0">
                <a:solidFill>
                  <a:srgbClr val="000099"/>
                </a:solidFill>
                <a:latin typeface="Times New Roman" panose="02020603050405020304" pitchFamily="18" charset="0"/>
                <a:cs typeface="Times New Roman" panose="02020603050405020304" pitchFamily="18" charset="0"/>
              </a:rPr>
              <a:t>Fully understand the user requirements.</a:t>
            </a:r>
          </a:p>
          <a:p>
            <a:pPr marL="742950" lvl="1" defTabSz="914400">
              <a:spcBef>
                <a:spcPts val="725"/>
              </a:spcBef>
            </a:pPr>
            <a:r>
              <a:rPr lang="en-GB" altLang="en-US" sz="2800" dirty="0">
                <a:solidFill>
                  <a:srgbClr val="000099"/>
                </a:solidFill>
                <a:latin typeface="Times New Roman" panose="02020603050405020304" pitchFamily="18" charset="0"/>
                <a:cs typeface="Times New Roman" panose="02020603050405020304" pitchFamily="18" charset="0"/>
              </a:rPr>
              <a:t>Remove inconsistencies, anomalies, etc. from requirements.</a:t>
            </a:r>
          </a:p>
          <a:p>
            <a:pPr marL="742950" lvl="1" defTabSz="914400">
              <a:spcBef>
                <a:spcPts val="725"/>
              </a:spcBef>
            </a:pPr>
            <a:r>
              <a:rPr lang="en-GB" altLang="en-US" sz="2800" dirty="0">
                <a:solidFill>
                  <a:srgbClr val="000099"/>
                </a:solidFill>
                <a:latin typeface="Times New Roman" panose="02020603050405020304" pitchFamily="18" charset="0"/>
                <a:cs typeface="Times New Roman" panose="02020603050405020304" pitchFamily="18" charset="0"/>
              </a:rPr>
              <a:t>Document requirements properly in an SRS document.</a:t>
            </a:r>
          </a:p>
          <a:p>
            <a:endParaRPr lang="en-IN" dirty="0"/>
          </a:p>
        </p:txBody>
      </p:sp>
    </p:spTree>
    <p:extLst>
      <p:ext uri="{BB962C8B-B14F-4D97-AF65-F5344CB8AC3E}">
        <p14:creationId xmlns:p14="http://schemas.microsoft.com/office/powerpoint/2010/main" val="1421816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9AB640-11E7-79CF-D9F9-90E38F98D408}"/>
              </a:ext>
            </a:extLst>
          </p:cNvPr>
          <p:cNvSpPr>
            <a:spLocks noGrp="1"/>
          </p:cNvSpPr>
          <p:nvPr>
            <p:ph idx="1"/>
          </p:nvPr>
        </p:nvSpPr>
        <p:spPr>
          <a:xfrm>
            <a:off x="677333" y="324465"/>
            <a:ext cx="10393789" cy="5716897"/>
          </a:xfrm>
        </p:spPr>
        <p:txBody>
          <a:bodyPr>
            <a:normAutofit fontScale="92500" lnSpcReduction="20000"/>
          </a:bodyPr>
          <a:lstStyle/>
          <a:p>
            <a:pPr algn="l"/>
            <a:r>
              <a:rPr lang="en-IN" sz="1800" b="1" i="0" u="none" strike="noStrike" baseline="0" dirty="0">
                <a:solidFill>
                  <a:srgbClr val="2F3193"/>
                </a:solidFill>
                <a:latin typeface="PalatinoLinotype-Bold"/>
              </a:rPr>
              <a:t>Example: Withdraw cash from ATM</a:t>
            </a:r>
          </a:p>
          <a:p>
            <a:pPr algn="just"/>
            <a:r>
              <a:rPr lang="en-IN" sz="1800" b="1" i="1" u="none" strike="noStrike" baseline="0" dirty="0">
                <a:solidFill>
                  <a:schemeClr val="tx1"/>
                </a:solidFill>
                <a:latin typeface="PalatinoLinotype-BoldItalic"/>
              </a:rPr>
              <a:t>R.1: Withdraw cash</a:t>
            </a:r>
          </a:p>
          <a:p>
            <a:pPr algn="just"/>
            <a:r>
              <a:rPr lang="en-US" sz="1800" b="0" i="1" u="none" strike="noStrike" baseline="0" dirty="0">
                <a:solidFill>
                  <a:schemeClr val="tx1"/>
                </a:solidFill>
                <a:latin typeface="PalatinoLinotype-Italic"/>
              </a:rPr>
              <a:t>Description: </a:t>
            </a:r>
            <a:r>
              <a:rPr lang="en-US" sz="1800" b="0" i="0" u="none" strike="noStrike" baseline="0" dirty="0">
                <a:solidFill>
                  <a:schemeClr val="tx1"/>
                </a:solidFill>
                <a:latin typeface="PalatinoLinotype-Roman"/>
              </a:rPr>
              <a:t>The withdraw-cash function first determines the type of account that the user has and the account number from which the user wishes to withdraw cash. It checks the balance to determine whether the requested amount is available in the account. If enough balance is available, it outputs the required cash, otherwise it </a:t>
            </a:r>
            <a:r>
              <a:rPr lang="en-IN" sz="1800" b="0" i="0" u="none" strike="noStrike" baseline="0" dirty="0">
                <a:solidFill>
                  <a:schemeClr val="tx1"/>
                </a:solidFill>
                <a:latin typeface="PalatinoLinotype-Roman"/>
              </a:rPr>
              <a:t>generates an error message.</a:t>
            </a:r>
          </a:p>
          <a:p>
            <a:pPr algn="just"/>
            <a:r>
              <a:rPr lang="en-US" sz="1800" b="1" i="1" u="none" strike="noStrike" baseline="0" dirty="0">
                <a:solidFill>
                  <a:schemeClr val="tx1"/>
                </a:solidFill>
                <a:latin typeface="PalatinoLinotype-BoldItalic"/>
              </a:rPr>
              <a:t>R.1.1: Select withdraw amount option</a:t>
            </a:r>
          </a:p>
          <a:p>
            <a:pPr algn="just"/>
            <a:r>
              <a:rPr lang="en-US" sz="1800" b="0" i="1" u="none" strike="noStrike" baseline="0" dirty="0">
                <a:solidFill>
                  <a:schemeClr val="tx1"/>
                </a:solidFill>
                <a:latin typeface="PalatinoLinotype-Italic"/>
              </a:rPr>
              <a:t>Input: </a:t>
            </a:r>
            <a:r>
              <a:rPr lang="en-US" sz="1800" b="0" i="0" u="none" strike="noStrike" baseline="0" dirty="0">
                <a:solidFill>
                  <a:schemeClr val="tx1"/>
                </a:solidFill>
                <a:latin typeface="PalatinoLinotype-Roman"/>
              </a:rPr>
              <a:t>“Withdraw amount” option selected</a:t>
            </a:r>
          </a:p>
          <a:p>
            <a:pPr algn="just"/>
            <a:r>
              <a:rPr lang="en-US" sz="1800" b="0" i="1" u="none" strike="noStrike" baseline="0" dirty="0">
                <a:solidFill>
                  <a:schemeClr val="tx1"/>
                </a:solidFill>
                <a:latin typeface="PalatinoLinotype-Italic"/>
              </a:rPr>
              <a:t>Output: </a:t>
            </a:r>
            <a:r>
              <a:rPr lang="en-US" sz="1800" b="0" i="0" u="none" strike="noStrike" baseline="0" dirty="0">
                <a:solidFill>
                  <a:schemeClr val="tx1"/>
                </a:solidFill>
                <a:latin typeface="PalatinoLinotype-Roman"/>
              </a:rPr>
              <a:t>User prompted to enter the account type</a:t>
            </a:r>
          </a:p>
          <a:p>
            <a:pPr algn="just"/>
            <a:r>
              <a:rPr lang="en-US" sz="1800" b="1" i="1" u="none" strike="noStrike" baseline="0" dirty="0">
                <a:solidFill>
                  <a:schemeClr val="tx1"/>
                </a:solidFill>
                <a:latin typeface="PalatinoLinotype-BoldItalic"/>
              </a:rPr>
              <a:t>R.1.2: Select account type</a:t>
            </a:r>
          </a:p>
          <a:p>
            <a:pPr algn="just"/>
            <a:r>
              <a:rPr lang="en-US" sz="1800" b="0" i="1" u="none" strike="noStrike" baseline="0" dirty="0">
                <a:solidFill>
                  <a:schemeClr val="tx1"/>
                </a:solidFill>
                <a:latin typeface="PalatinoLinotype-Italic"/>
              </a:rPr>
              <a:t>Input: </a:t>
            </a:r>
            <a:r>
              <a:rPr lang="en-US" sz="1800" b="0" i="0" u="none" strike="noStrike" baseline="0" dirty="0">
                <a:solidFill>
                  <a:schemeClr val="tx1"/>
                </a:solidFill>
                <a:latin typeface="PalatinoLinotype-Roman"/>
              </a:rPr>
              <a:t>User selects option from any one of the following—savings/checking/deposit.</a:t>
            </a:r>
          </a:p>
          <a:p>
            <a:pPr algn="just"/>
            <a:r>
              <a:rPr lang="en-US" sz="1800" b="0" i="1" u="none" strike="noStrike" baseline="0" dirty="0">
                <a:solidFill>
                  <a:schemeClr val="tx1"/>
                </a:solidFill>
                <a:latin typeface="PalatinoLinotype-Italic"/>
              </a:rPr>
              <a:t>Output: </a:t>
            </a:r>
            <a:r>
              <a:rPr lang="en-US" sz="1800" b="0" i="0" u="none" strike="noStrike" baseline="0" dirty="0">
                <a:solidFill>
                  <a:schemeClr val="tx1"/>
                </a:solidFill>
                <a:latin typeface="PalatinoLinotype-Roman"/>
              </a:rPr>
              <a:t>Prompt to enter amount</a:t>
            </a:r>
          </a:p>
          <a:p>
            <a:pPr algn="just"/>
            <a:r>
              <a:rPr lang="en-US" sz="1800" b="1" i="1" u="none" strike="noStrike" baseline="0" dirty="0">
                <a:solidFill>
                  <a:schemeClr val="tx1"/>
                </a:solidFill>
                <a:latin typeface="PalatinoLinotype-BoldItalic"/>
              </a:rPr>
              <a:t>R.1.3: Get required amount</a:t>
            </a:r>
          </a:p>
          <a:p>
            <a:pPr algn="just"/>
            <a:r>
              <a:rPr lang="en-US" sz="1800" b="0" i="1" u="none" strike="noStrike" baseline="0" dirty="0">
                <a:solidFill>
                  <a:schemeClr val="tx1"/>
                </a:solidFill>
                <a:latin typeface="PalatinoLinotype-Italic"/>
              </a:rPr>
              <a:t>Input: </a:t>
            </a:r>
            <a:r>
              <a:rPr lang="en-US" sz="1800" b="0" i="0" u="none" strike="noStrike" baseline="0" dirty="0">
                <a:solidFill>
                  <a:schemeClr val="tx1"/>
                </a:solidFill>
                <a:latin typeface="PalatinoLinotype-Roman"/>
              </a:rPr>
              <a:t>Amount to be withdrawn in integer values greater than 100 and less than 10,000 in </a:t>
            </a:r>
            <a:r>
              <a:rPr lang="en-IN" sz="1800" b="0" i="0" u="none" strike="noStrike" baseline="0" dirty="0">
                <a:solidFill>
                  <a:schemeClr val="tx1"/>
                </a:solidFill>
                <a:latin typeface="PalatinoLinotype-Roman"/>
              </a:rPr>
              <a:t>multiples of 100.</a:t>
            </a:r>
          </a:p>
          <a:p>
            <a:pPr algn="just"/>
            <a:r>
              <a:rPr lang="en-US" sz="1800" b="0" i="1" u="none" strike="noStrike" baseline="0" dirty="0">
                <a:solidFill>
                  <a:schemeClr val="tx1"/>
                </a:solidFill>
                <a:latin typeface="PalatinoLinotype-Italic"/>
              </a:rPr>
              <a:t>Output: </a:t>
            </a:r>
            <a:r>
              <a:rPr lang="en-US" sz="1800" b="0" i="0" u="none" strike="noStrike" baseline="0" dirty="0">
                <a:solidFill>
                  <a:schemeClr val="tx1"/>
                </a:solidFill>
                <a:latin typeface="PalatinoLinotype-Roman"/>
              </a:rPr>
              <a:t>The requested cash and printed transaction statement.</a:t>
            </a:r>
          </a:p>
          <a:p>
            <a:pPr algn="just"/>
            <a:r>
              <a:rPr lang="en-US" sz="1800" b="0" i="1" u="none" strike="noStrike" baseline="0" dirty="0">
                <a:solidFill>
                  <a:schemeClr val="tx1"/>
                </a:solidFill>
                <a:latin typeface="PalatinoLinotype-Italic"/>
              </a:rPr>
              <a:t>Processing: </a:t>
            </a:r>
            <a:r>
              <a:rPr lang="en-US" sz="1800" b="0" i="0" u="none" strike="noStrike" baseline="0" dirty="0">
                <a:solidFill>
                  <a:schemeClr val="tx1"/>
                </a:solidFill>
                <a:latin typeface="PalatinoLinotype-Roman"/>
              </a:rPr>
              <a:t>The amount is debited from the user’s account if suﬃcient balance is available, otherwise, an error message displayed.</a:t>
            </a:r>
            <a:endParaRPr lang="en-IN" dirty="0">
              <a:solidFill>
                <a:schemeClr val="tx1"/>
              </a:solidFill>
            </a:endParaRPr>
          </a:p>
        </p:txBody>
      </p:sp>
    </p:spTree>
    <p:extLst>
      <p:ext uri="{BB962C8B-B14F-4D97-AF65-F5344CB8AC3E}">
        <p14:creationId xmlns:p14="http://schemas.microsoft.com/office/powerpoint/2010/main" val="79065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D9F169-C9C7-F96F-7A6D-274AF6E6C4EB}"/>
              </a:ext>
            </a:extLst>
          </p:cNvPr>
          <p:cNvSpPr>
            <a:spLocks noGrp="1"/>
          </p:cNvSpPr>
          <p:nvPr>
            <p:ph idx="1"/>
          </p:nvPr>
        </p:nvSpPr>
        <p:spPr>
          <a:xfrm>
            <a:off x="677333" y="452285"/>
            <a:ext cx="9784189" cy="6066502"/>
          </a:xfrm>
        </p:spPr>
        <p:txBody>
          <a:bodyPr>
            <a:normAutofit fontScale="92500" lnSpcReduction="10000"/>
          </a:bodyPr>
          <a:lstStyle/>
          <a:p>
            <a:pPr algn="just"/>
            <a:r>
              <a:rPr lang="en-US" sz="1800" b="0" i="0" u="none" strike="noStrike" baseline="0" dirty="0">
                <a:solidFill>
                  <a:schemeClr val="tx1"/>
                </a:solidFill>
                <a:latin typeface="PalatinoLinotype-Roman"/>
              </a:rPr>
              <a:t>In order to properly identify the high-level requirements, a lot of common sense and the ability to visualize various scenarios that might arise in the operation of a function are required. Please note that when any of the aspects of a requirement, such as the state, processing description, next function to be executed, etc. are obvious, we have omitted it.</a:t>
            </a:r>
          </a:p>
          <a:p>
            <a:pPr algn="just"/>
            <a:r>
              <a:rPr lang="en-US" sz="1800" b="0" i="0" u="none" strike="noStrike" baseline="0" dirty="0">
                <a:solidFill>
                  <a:schemeClr val="tx1"/>
                </a:solidFill>
                <a:latin typeface="PalatinoLinotype-Roman"/>
              </a:rPr>
              <a:t>We have to make a trade-off between cluttering the document with trivial details versus missing out some important descriptions.</a:t>
            </a:r>
          </a:p>
          <a:p>
            <a:pPr algn="l"/>
            <a:r>
              <a:rPr lang="en-US" sz="1800" b="1" i="0" u="none" strike="noStrike" baseline="0" dirty="0">
                <a:solidFill>
                  <a:srgbClr val="2F3193"/>
                </a:solidFill>
                <a:latin typeface="PalatinoLinotype-Bold"/>
              </a:rPr>
              <a:t>Specification of large software: </a:t>
            </a:r>
            <a:r>
              <a:rPr lang="en-US" sz="1800" b="0" i="0" u="none" strike="noStrike" baseline="0" dirty="0">
                <a:solidFill>
                  <a:srgbClr val="000000"/>
                </a:solidFill>
                <a:latin typeface="PalatinoLinotype-Roman"/>
              </a:rPr>
              <a:t>If there are large number of functional requirements (much larger than seen), should they just be written in a long-numbered list of requirements?</a:t>
            </a:r>
          </a:p>
          <a:p>
            <a:pPr algn="l"/>
            <a:r>
              <a:rPr lang="en-US" sz="1800" b="0" i="0" u="none" strike="noStrike" baseline="0" dirty="0">
                <a:solidFill>
                  <a:srgbClr val="000000"/>
                </a:solidFill>
                <a:latin typeface="PalatinoLinotype-Roman"/>
              </a:rPr>
              <a:t>A better way to organize the functional requirements in this case would be to split the requirements into sections of related requirements. For example, the functional requirements of an academic institute automation software can be split into sections such as accounts, academics, inventory, publications, etc. When there are too many functional requirements, these should be properly arranged into sections. </a:t>
            </a:r>
          </a:p>
          <a:p>
            <a:pPr algn="l"/>
            <a:r>
              <a:rPr lang="en-US" sz="1800" b="0" i="0" u="none" strike="noStrike" baseline="0" dirty="0">
                <a:solidFill>
                  <a:srgbClr val="000000"/>
                </a:solidFill>
                <a:latin typeface="PalatinoLinotype-Roman"/>
              </a:rPr>
              <a:t>For example, the following can be sections in the trade house automation software:</a:t>
            </a:r>
          </a:p>
          <a:p>
            <a:pPr algn="l"/>
            <a:r>
              <a:rPr lang="en-IN" sz="1800" b="0" i="0" u="none" strike="noStrike" baseline="0" dirty="0">
                <a:solidFill>
                  <a:srgbClr val="000000"/>
                </a:solidFill>
                <a:latin typeface="PalatinoLinotype-Roman"/>
              </a:rPr>
              <a:t> Customer management</a:t>
            </a:r>
          </a:p>
          <a:p>
            <a:pPr algn="l"/>
            <a:r>
              <a:rPr lang="en-IN" sz="1800" b="0" i="0" u="none" strike="noStrike" baseline="0" dirty="0">
                <a:solidFill>
                  <a:srgbClr val="000000"/>
                </a:solidFill>
                <a:latin typeface="PalatinoLinotype-Roman"/>
              </a:rPr>
              <a:t>Account management</a:t>
            </a:r>
          </a:p>
          <a:p>
            <a:pPr algn="l"/>
            <a:r>
              <a:rPr lang="en-IN" sz="1800" b="0" i="0" u="none" strike="noStrike" baseline="0" dirty="0">
                <a:solidFill>
                  <a:srgbClr val="000000"/>
                </a:solidFill>
                <a:latin typeface="PalatinoLinotype-Roman"/>
              </a:rPr>
              <a:t> Purchase management</a:t>
            </a:r>
          </a:p>
          <a:p>
            <a:pPr algn="l"/>
            <a:r>
              <a:rPr lang="en-IN" sz="1800" b="0" i="0" u="none" strike="noStrike" baseline="0" dirty="0">
                <a:solidFill>
                  <a:srgbClr val="000000"/>
                </a:solidFill>
                <a:latin typeface="PalatinoLinotype-Roman"/>
              </a:rPr>
              <a:t>Vendor management</a:t>
            </a:r>
          </a:p>
          <a:p>
            <a:pPr algn="l"/>
            <a:r>
              <a:rPr lang="en-IN" sz="1800" b="0" i="0" u="none" strike="noStrike" baseline="0" dirty="0">
                <a:solidFill>
                  <a:srgbClr val="000000"/>
                </a:solidFill>
                <a:latin typeface="PalatinoLinotype-Roman"/>
              </a:rPr>
              <a:t>Inventory management</a:t>
            </a:r>
            <a:endParaRPr lang="en-IN" dirty="0">
              <a:solidFill>
                <a:schemeClr val="tx1"/>
              </a:solidFill>
            </a:endParaRPr>
          </a:p>
        </p:txBody>
      </p:sp>
    </p:spTree>
    <p:extLst>
      <p:ext uri="{BB962C8B-B14F-4D97-AF65-F5344CB8AC3E}">
        <p14:creationId xmlns:p14="http://schemas.microsoft.com/office/powerpoint/2010/main" val="12072351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5B8C34-3DF2-0A3D-F4BF-5FCA0DC9FB26}"/>
              </a:ext>
            </a:extLst>
          </p:cNvPr>
          <p:cNvSpPr>
            <a:spLocks noGrp="1"/>
          </p:cNvSpPr>
          <p:nvPr>
            <p:ph idx="1"/>
          </p:nvPr>
        </p:nvSpPr>
        <p:spPr>
          <a:xfrm>
            <a:off x="677333" y="206477"/>
            <a:ext cx="11101712" cy="6823588"/>
          </a:xfrm>
        </p:spPr>
        <p:txBody>
          <a:bodyPr>
            <a:noAutofit/>
          </a:bodyPr>
          <a:lstStyle/>
          <a:p>
            <a:pPr algn="just"/>
            <a:r>
              <a:rPr lang="en-US" sz="2000" b="1" i="0" u="none" strike="noStrike" baseline="0" dirty="0">
                <a:solidFill>
                  <a:srgbClr val="2F3193"/>
                </a:solidFill>
                <a:latin typeface="PalatinoLinotype-Bold"/>
              </a:rPr>
              <a:t>Level of details in specification: </a:t>
            </a:r>
            <a:r>
              <a:rPr lang="en-US" sz="2000" b="0" i="0" u="none" strike="noStrike" baseline="0" dirty="0">
                <a:solidFill>
                  <a:srgbClr val="000000"/>
                </a:solidFill>
                <a:latin typeface="PalatinoLinotype-Roman"/>
              </a:rPr>
              <a:t>Even for experienced analysts, a common dilemma is in specifying too little or specifying too much. In practice, we would have to specify only the important input/output interactions in a functionality along with the processing required to generate the output from the input. </a:t>
            </a:r>
          </a:p>
          <a:p>
            <a:pPr algn="just"/>
            <a:r>
              <a:rPr lang="en-US" sz="2000" b="0" i="0" u="none" strike="noStrike" baseline="0" dirty="0">
                <a:solidFill>
                  <a:srgbClr val="000000"/>
                </a:solidFill>
                <a:latin typeface="PalatinoLinotype-Roman"/>
              </a:rPr>
              <a:t>However, if the interaction sequence is specified in too much detail, then it becomes an unnecessary constraint on the developers and restricts their choice in solution. On the other hand, if the interaction sequence is not suﬃciently detailed, it may lead to ambiguities and result in improper implementation.</a:t>
            </a:r>
          </a:p>
          <a:p>
            <a:pPr algn="l"/>
            <a:r>
              <a:rPr lang="en-IN" sz="2000" b="1" i="0" u="none" strike="noStrike" baseline="0" dirty="0">
                <a:solidFill>
                  <a:srgbClr val="81004B"/>
                </a:solidFill>
                <a:latin typeface="Times New Roman" panose="02020603050405020304" pitchFamily="18" charset="0"/>
                <a:cs typeface="Times New Roman" panose="02020603050405020304" pitchFamily="18" charset="0"/>
              </a:rPr>
              <a:t>Traceability</a:t>
            </a:r>
          </a:p>
          <a:p>
            <a:pPr algn="just"/>
            <a:r>
              <a:rPr lang="en-US" b="0" i="0" u="none" strike="noStrike" baseline="0" dirty="0">
                <a:solidFill>
                  <a:schemeClr val="tx1"/>
                </a:solidFill>
                <a:latin typeface="PalatinoLinotype-Roman"/>
              </a:rPr>
              <a:t>Traceability means that it would be possible to identify (trace) the specific design component which implements a given requirement, the code part that corresponds to a given design component, and test cases that test a given requirement. Thus, any given code component can be traced to the corresponding design component, and a design component can be traced to a specific requirement that it implements and </a:t>
            </a:r>
            <a:r>
              <a:rPr lang="en-US" b="0" i="1" u="none" strike="noStrike" baseline="0" dirty="0">
                <a:solidFill>
                  <a:schemeClr val="tx1"/>
                </a:solidFill>
                <a:latin typeface="PalatinoLinotype-Italic"/>
              </a:rPr>
              <a:t>vice versa</a:t>
            </a:r>
            <a:r>
              <a:rPr lang="en-US" b="0" i="0" u="none" strike="noStrike" baseline="0" dirty="0">
                <a:solidFill>
                  <a:schemeClr val="tx1"/>
                </a:solidFill>
                <a:latin typeface="PalatinoLinotype-Roman"/>
              </a:rPr>
              <a:t>. </a:t>
            </a:r>
          </a:p>
          <a:p>
            <a:pPr algn="just"/>
            <a:r>
              <a:rPr lang="en-US" b="0" i="0" u="none" strike="noStrike" baseline="0" dirty="0">
                <a:solidFill>
                  <a:schemeClr val="tx1"/>
                </a:solidFill>
                <a:latin typeface="PalatinoLinotype-Roman"/>
              </a:rPr>
              <a:t>Traceability analysis is an important concept and is frequently used during software development. For example, by doing a traceability analysis, we can tell whether all the requirements have been satisfactorily addressed in all phases. It can also be used to assess the impact of a requirements change. That is, traceability makes it easy to identify which parts of the design and code would be affected, when certain requirement change occurs. It can also be used to study the impact of a bug that is known to exist in a code part on various </a:t>
            </a:r>
            <a:r>
              <a:rPr lang="en-IN" b="0" i="0" u="none" strike="noStrike" baseline="0" dirty="0">
                <a:solidFill>
                  <a:schemeClr val="tx1"/>
                </a:solidFill>
                <a:latin typeface="PalatinoLinotype-Roman"/>
              </a:rPr>
              <a:t>requirements, etc.</a:t>
            </a:r>
            <a:endParaRPr lang="en-IN" dirty="0">
              <a:solidFill>
                <a:schemeClr val="tx1"/>
              </a:solidFill>
            </a:endParaRPr>
          </a:p>
        </p:txBody>
      </p:sp>
    </p:spTree>
    <p:extLst>
      <p:ext uri="{BB962C8B-B14F-4D97-AF65-F5344CB8AC3E}">
        <p14:creationId xmlns:p14="http://schemas.microsoft.com/office/powerpoint/2010/main" val="2541492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D100E3-8E34-2610-283F-8BB349A78CD8}"/>
              </a:ext>
            </a:extLst>
          </p:cNvPr>
          <p:cNvSpPr>
            <a:spLocks noGrp="1"/>
          </p:cNvSpPr>
          <p:nvPr>
            <p:ph idx="1"/>
          </p:nvPr>
        </p:nvSpPr>
        <p:spPr>
          <a:xfrm>
            <a:off x="677333" y="570271"/>
            <a:ext cx="10570769" cy="5421930"/>
          </a:xfrm>
        </p:spPr>
        <p:txBody>
          <a:bodyPr/>
          <a:lstStyle/>
          <a:p>
            <a:pPr algn="just"/>
            <a:r>
              <a:rPr lang="en-US" sz="1800" b="0" i="0" u="none" strike="noStrike" baseline="0" dirty="0">
                <a:latin typeface="PalatinoLinotype-Roman"/>
              </a:rPr>
              <a:t>To achieve traceability, it is necessary that each functional requirement should be numbered uniquely and consistently. Proper numbering of the requirements makes it possible for different documents to uniquely refer to specific requirements. </a:t>
            </a:r>
          </a:p>
          <a:p>
            <a:pPr algn="just"/>
            <a:r>
              <a:rPr lang="en-US" sz="1800" b="0" i="0" u="none" strike="noStrike" baseline="0" dirty="0">
                <a:latin typeface="PalatinoLinotype-Roman"/>
              </a:rPr>
              <a:t>An example scheme of numbering the functional requirements is shown in Examples 4.7 and 4.8, were</a:t>
            </a:r>
            <a:r>
              <a:rPr lang="en-US" dirty="0">
                <a:latin typeface="PalatinoLinotype-Roman"/>
              </a:rPr>
              <a:t> </a:t>
            </a:r>
            <a:r>
              <a:rPr lang="en-US" sz="1800" b="0" i="0" u="none" strike="noStrike" baseline="0" dirty="0">
                <a:latin typeface="PalatinoLinotype-Roman"/>
              </a:rPr>
              <a:t>the functional requirements have been numbered R.1, R.2, etc. and the sub requirements</a:t>
            </a:r>
            <a:r>
              <a:rPr lang="en-US" dirty="0">
                <a:latin typeface="PalatinoLinotype-Roman"/>
              </a:rPr>
              <a:t> </a:t>
            </a:r>
            <a:r>
              <a:rPr lang="en-US" sz="1800" b="0" i="0" u="none" strike="noStrike" baseline="0" dirty="0">
                <a:latin typeface="PalatinoLinotype-Roman"/>
              </a:rPr>
              <a:t>for the requirement R.1 have been numbered R.1.1, R.1.2, etc.</a:t>
            </a:r>
            <a:endParaRPr lang="en-IN" dirty="0"/>
          </a:p>
        </p:txBody>
      </p:sp>
    </p:spTree>
    <p:extLst>
      <p:ext uri="{BB962C8B-B14F-4D97-AF65-F5344CB8AC3E}">
        <p14:creationId xmlns:p14="http://schemas.microsoft.com/office/powerpoint/2010/main" val="11875958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57F8F-51BE-C91E-BA65-0DC98EF43B83}"/>
              </a:ext>
            </a:extLst>
          </p:cNvPr>
          <p:cNvSpPr>
            <a:spLocks noGrp="1"/>
          </p:cNvSpPr>
          <p:nvPr>
            <p:ph type="title"/>
          </p:nvPr>
        </p:nvSpPr>
        <p:spPr>
          <a:xfrm>
            <a:off x="677334" y="206478"/>
            <a:ext cx="8596668" cy="610160"/>
          </a:xfrm>
        </p:spPr>
        <p:txBody>
          <a:bodyPr>
            <a:normAutofit/>
          </a:bodyPr>
          <a:lstStyle/>
          <a:p>
            <a:r>
              <a:rPr lang="en-US" sz="2400" b="1" i="0" u="none" strike="noStrike" baseline="0" dirty="0">
                <a:solidFill>
                  <a:srgbClr val="81004B"/>
                </a:solidFill>
                <a:latin typeface="Times New Roman" panose="02020603050405020304" pitchFamily="18" charset="0"/>
                <a:cs typeface="Times New Roman" panose="02020603050405020304" pitchFamily="18" charset="0"/>
              </a:rPr>
              <a:t>Organization of the SRS Document</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48315A6-6F89-8FD6-ABA6-B004BDACE82B}"/>
              </a:ext>
            </a:extLst>
          </p:cNvPr>
          <p:cNvSpPr>
            <a:spLocks noGrp="1"/>
          </p:cNvSpPr>
          <p:nvPr>
            <p:ph idx="1"/>
          </p:nvPr>
        </p:nvSpPr>
        <p:spPr>
          <a:xfrm>
            <a:off x="677333" y="816638"/>
            <a:ext cx="10020163" cy="5224725"/>
          </a:xfrm>
        </p:spPr>
        <p:txBody>
          <a:bodyPr>
            <a:normAutofit/>
          </a:bodyPr>
          <a:lstStyle/>
          <a:p>
            <a:pPr algn="just"/>
            <a:r>
              <a:rPr lang="en-US" sz="2000" b="0" i="0" u="none" strike="noStrike" baseline="0" dirty="0">
                <a:solidFill>
                  <a:schemeClr val="tx1"/>
                </a:solidFill>
                <a:latin typeface="PalatinoLinotype-Roman"/>
              </a:rPr>
              <a:t>The organization of an SRS document as prescribed by the IEEE 830 standard [IEEE 830]. Please note that IEEE 830 standard has been intended to serve only as a guideline for organizing a requirements specification document into sections and allows the flexibility of tailoring it, as may be required for specific projects.</a:t>
            </a:r>
          </a:p>
          <a:p>
            <a:pPr algn="just"/>
            <a:r>
              <a:rPr lang="en-US" sz="2000" b="0" i="0" u="none" strike="noStrike" baseline="0" dirty="0">
                <a:solidFill>
                  <a:schemeClr val="tx1"/>
                </a:solidFill>
                <a:latin typeface="PalatinoLinotype-Roman"/>
              </a:rPr>
              <a:t>Depending on the type of project being handled, some sections can be omitted, introduced, or interchanged as may be considered prudent by the analyst. However, organization of the SRS document to a large extent depends on the preferences of the system analyst himself, and he is often guided in this by the policies and standards being followed by the development company. </a:t>
            </a:r>
          </a:p>
          <a:p>
            <a:pPr algn="just"/>
            <a:r>
              <a:rPr lang="en-US" sz="2000" b="0" i="0" u="none" strike="noStrike" baseline="0" dirty="0">
                <a:solidFill>
                  <a:schemeClr val="tx1"/>
                </a:solidFill>
                <a:latin typeface="PalatinoLinotype-Roman"/>
              </a:rPr>
              <a:t>Also, the organization of the document and the issues discussed in it to a large extent depend on the type of the product being developed. However, irrespective of the company’s principles and product type, the three basic issues that any SRS document should discuss are—functional requirements, non-functional requirements, and guidelines for system implementation.</a:t>
            </a:r>
            <a:endParaRPr lang="en-IN" sz="2000" dirty="0">
              <a:solidFill>
                <a:schemeClr val="tx1"/>
              </a:solidFill>
            </a:endParaRPr>
          </a:p>
        </p:txBody>
      </p:sp>
    </p:spTree>
    <p:extLst>
      <p:ext uri="{BB962C8B-B14F-4D97-AF65-F5344CB8AC3E}">
        <p14:creationId xmlns:p14="http://schemas.microsoft.com/office/powerpoint/2010/main" val="5419453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C432DF-79B3-B9E8-06A8-41DC7709C579}"/>
              </a:ext>
            </a:extLst>
          </p:cNvPr>
          <p:cNvSpPr>
            <a:spLocks noGrp="1"/>
          </p:cNvSpPr>
          <p:nvPr>
            <p:ph idx="1"/>
          </p:nvPr>
        </p:nvSpPr>
        <p:spPr>
          <a:xfrm>
            <a:off x="677333" y="580103"/>
            <a:ext cx="10551106" cy="5461259"/>
          </a:xfrm>
        </p:spPr>
        <p:txBody>
          <a:bodyPr>
            <a:normAutofit lnSpcReduction="10000"/>
          </a:bodyPr>
          <a:lstStyle/>
          <a:p>
            <a:pPr algn="just"/>
            <a:r>
              <a:rPr lang="en-US" sz="2000" b="0" i="0" u="none" strike="noStrike" baseline="0" dirty="0">
                <a:latin typeface="PalatinoLinotype-Roman"/>
              </a:rPr>
              <a:t>The introduction section should describe the context in which the system is being developed, and provide an overall description of the system, and the environmental characteristics. The introduction section may include the hardware that the system will run on, the devices that the system will interact with and the user skill-levels. </a:t>
            </a:r>
          </a:p>
          <a:p>
            <a:pPr algn="just"/>
            <a:r>
              <a:rPr lang="en-US" sz="2000" b="0" i="0" u="none" strike="noStrike" baseline="0" dirty="0">
                <a:latin typeface="PalatinoLinotype-Roman"/>
              </a:rPr>
              <a:t>Description of the user skill-level is important, since the command language design and the presentation styles of the various documents depend to a large extent on the types of the users it is targeted for. For example, if the skill-levels of the users is “novice”, it would mean that the user interface has to be very simple and rugged, whereas if the user-level is “advanced”, several short cut techniques and advanced features may be provided in the user interface.</a:t>
            </a:r>
          </a:p>
          <a:p>
            <a:pPr algn="l"/>
            <a:r>
              <a:rPr lang="en-US" sz="2000" b="0" i="0" u="none" strike="noStrike" baseline="0" dirty="0">
                <a:latin typeface="PalatinoLinotype-Roman"/>
              </a:rPr>
              <a:t>It is desirable to describe the formats for the input commands, input data, output reports, and if necessary, the modes of interaction. We have already discussed how the contents of the Sections on the functional requirements, the non-functional requirements, and the goals of implementation should be written. In the following subsections, we outline the important sections that an SRS document should contain as suggested by the IEEE </a:t>
            </a:r>
            <a:r>
              <a:rPr lang="en-US" sz="1800" b="0" i="0" u="none" strike="noStrike" baseline="0" dirty="0">
                <a:latin typeface="PalatinoLinotype-Roman"/>
              </a:rPr>
              <a:t>830 </a:t>
            </a:r>
            <a:r>
              <a:rPr lang="en-US" sz="2000" b="0" i="0" u="none" strike="noStrike" baseline="0" dirty="0">
                <a:latin typeface="PalatinoLinotype-Roman"/>
              </a:rPr>
              <a:t>standard, for each section of the document, we also briefly discuss the aspects that should be discussed in it.</a:t>
            </a:r>
            <a:endParaRPr lang="en-IN" sz="2000" dirty="0"/>
          </a:p>
        </p:txBody>
      </p:sp>
    </p:spTree>
    <p:extLst>
      <p:ext uri="{BB962C8B-B14F-4D97-AF65-F5344CB8AC3E}">
        <p14:creationId xmlns:p14="http://schemas.microsoft.com/office/powerpoint/2010/main" val="6744770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12C5FC-3885-F36D-DB3F-ED9884B19DCB}"/>
              </a:ext>
            </a:extLst>
          </p:cNvPr>
          <p:cNvSpPr>
            <a:spLocks noGrp="1"/>
          </p:cNvSpPr>
          <p:nvPr>
            <p:ph idx="1"/>
          </p:nvPr>
        </p:nvSpPr>
        <p:spPr>
          <a:xfrm>
            <a:off x="677333" y="550606"/>
            <a:ext cx="11023053" cy="6007509"/>
          </a:xfrm>
        </p:spPr>
        <p:txBody>
          <a:bodyPr>
            <a:normAutofit/>
          </a:bodyPr>
          <a:lstStyle/>
          <a:p>
            <a:pPr algn="just"/>
            <a:r>
              <a:rPr lang="en-IN" sz="2800" b="1" i="0" u="none" strike="noStrike" baseline="0" dirty="0">
                <a:solidFill>
                  <a:srgbClr val="0092C9"/>
                </a:solidFill>
                <a:latin typeface="OfficinaSerif-Bold"/>
              </a:rPr>
              <a:t>Introduction</a:t>
            </a:r>
          </a:p>
          <a:p>
            <a:pPr algn="just"/>
            <a:r>
              <a:rPr lang="en-US" sz="1800" b="1" i="0" u="none" strike="noStrike" baseline="0" dirty="0">
                <a:solidFill>
                  <a:srgbClr val="2F3193"/>
                </a:solidFill>
                <a:latin typeface="PalatinoLinotype-Bold"/>
              </a:rPr>
              <a:t>Purpose: </a:t>
            </a:r>
            <a:r>
              <a:rPr lang="en-US" sz="1800" b="0" i="0" u="none" strike="noStrike" baseline="0" dirty="0">
                <a:solidFill>
                  <a:srgbClr val="000000"/>
                </a:solidFill>
                <a:latin typeface="PalatinoLinotype-Roman"/>
              </a:rPr>
              <a:t>This section should describe where the software would be deployed and how the software would be used.</a:t>
            </a:r>
          </a:p>
          <a:p>
            <a:pPr algn="just"/>
            <a:r>
              <a:rPr lang="en-US" sz="1800" b="1" i="0" u="none" strike="noStrike" baseline="0" dirty="0">
                <a:solidFill>
                  <a:srgbClr val="2F3193"/>
                </a:solidFill>
                <a:latin typeface="PalatinoLinotype-Bold"/>
              </a:rPr>
              <a:t>Project scope: </a:t>
            </a:r>
            <a:r>
              <a:rPr lang="en-US" sz="1800" b="0" i="0" u="none" strike="noStrike" baseline="0" dirty="0">
                <a:solidFill>
                  <a:srgbClr val="000000"/>
                </a:solidFill>
                <a:latin typeface="PalatinoLinotype-Roman"/>
              </a:rPr>
              <a:t>This section should briefly describe the overall context within which the software is being developed. For example, the parts of a problem that are being automated and the parts that would need to be automated during future evolution of the software.</a:t>
            </a:r>
          </a:p>
          <a:p>
            <a:pPr algn="just"/>
            <a:r>
              <a:rPr lang="en-US" sz="1800" b="1" i="0" u="none" strike="noStrike" baseline="0" dirty="0">
                <a:solidFill>
                  <a:srgbClr val="2F3193"/>
                </a:solidFill>
                <a:latin typeface="PalatinoLinotype-Bold"/>
              </a:rPr>
              <a:t>Environmental characteristics: </a:t>
            </a:r>
            <a:r>
              <a:rPr lang="en-US" sz="1800" b="0" i="0" u="none" strike="noStrike" baseline="0" dirty="0">
                <a:solidFill>
                  <a:srgbClr val="000000"/>
                </a:solidFill>
                <a:latin typeface="PalatinoLinotype-Roman"/>
              </a:rPr>
              <a:t>This section should briefly outline the environment (hardware and other software) with which the software will interact.</a:t>
            </a:r>
          </a:p>
          <a:p>
            <a:pPr algn="just"/>
            <a:r>
              <a:rPr lang="en-US" sz="2400" b="1" i="0" u="none" strike="noStrike" baseline="0" dirty="0">
                <a:solidFill>
                  <a:srgbClr val="0092C9"/>
                </a:solidFill>
                <a:latin typeface="OfficinaSerif-Bold"/>
              </a:rPr>
              <a:t>Overall description of organization of SRS document</a:t>
            </a:r>
          </a:p>
          <a:p>
            <a:pPr algn="just"/>
            <a:r>
              <a:rPr lang="en-US" sz="1800" b="1" i="0" u="none" strike="noStrike" baseline="0" dirty="0">
                <a:solidFill>
                  <a:srgbClr val="2F3193"/>
                </a:solidFill>
                <a:latin typeface="PalatinoLinotype-Bold"/>
              </a:rPr>
              <a:t>Product perspective: </a:t>
            </a:r>
            <a:r>
              <a:rPr lang="en-US" sz="1800" b="0" i="0" u="none" strike="noStrike" baseline="0" dirty="0">
                <a:solidFill>
                  <a:srgbClr val="000000"/>
                </a:solidFill>
                <a:latin typeface="PalatinoLinotype-Roman"/>
              </a:rPr>
              <a:t>This section needs to briefly state as to whether the software is intended to be a replacement for a certain existing system, or it is a new software. If the software being developed would be used as a component of a larger system, a simple schematic diagram can be given to show the major components of the overall system, subsystem interconnections, and external interfaces can be helpful.</a:t>
            </a:r>
          </a:p>
          <a:p>
            <a:pPr algn="just"/>
            <a:r>
              <a:rPr lang="en-US" sz="1800" b="1" i="0" u="none" strike="noStrike" baseline="0" dirty="0">
                <a:solidFill>
                  <a:srgbClr val="2F3193"/>
                </a:solidFill>
                <a:latin typeface="PalatinoLinotype-Bold"/>
              </a:rPr>
              <a:t>Product features: </a:t>
            </a:r>
            <a:r>
              <a:rPr lang="en-US" sz="1800" b="0" i="0" u="none" strike="noStrike" baseline="0" dirty="0">
                <a:solidFill>
                  <a:srgbClr val="000000"/>
                </a:solidFill>
                <a:latin typeface="PalatinoLinotype-Roman"/>
              </a:rPr>
              <a:t>This section should summarize the major ways in which the software would be used. Details should be provided in Section 3 of the document. So, only a brief summary should be presented here.</a:t>
            </a:r>
            <a:endParaRPr lang="en-IN" dirty="0"/>
          </a:p>
        </p:txBody>
      </p:sp>
    </p:spTree>
    <p:extLst>
      <p:ext uri="{BB962C8B-B14F-4D97-AF65-F5344CB8AC3E}">
        <p14:creationId xmlns:p14="http://schemas.microsoft.com/office/powerpoint/2010/main" val="40807415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4B11E4-998C-D390-3CB3-8E1F5972847C}"/>
              </a:ext>
            </a:extLst>
          </p:cNvPr>
          <p:cNvSpPr>
            <a:spLocks noGrp="1"/>
          </p:cNvSpPr>
          <p:nvPr>
            <p:ph idx="1"/>
          </p:nvPr>
        </p:nvSpPr>
        <p:spPr>
          <a:xfrm>
            <a:off x="599768" y="619712"/>
            <a:ext cx="10247396" cy="5618575"/>
          </a:xfrm>
        </p:spPr>
        <p:txBody>
          <a:bodyPr>
            <a:noAutofit/>
          </a:bodyPr>
          <a:lstStyle/>
          <a:p>
            <a:pPr algn="just"/>
            <a:r>
              <a:rPr lang="en-US" sz="2000" b="1" i="0" u="none" strike="noStrike" baseline="0" dirty="0">
                <a:solidFill>
                  <a:srgbClr val="2F3193"/>
                </a:solidFill>
                <a:latin typeface="PalatinoLinotype-Bold"/>
              </a:rPr>
              <a:t>User classes: </a:t>
            </a:r>
            <a:r>
              <a:rPr lang="en-US" sz="2000" b="0" i="0" u="none" strike="noStrike" baseline="0" dirty="0">
                <a:solidFill>
                  <a:srgbClr val="000000"/>
                </a:solidFill>
                <a:latin typeface="PalatinoLinotype-Roman"/>
              </a:rPr>
              <a:t>Various user classes that are expected to use this software are identified and described here. The different classes of users are identified by the types of functionalities that they are expected to invoke, or their levels of expertise in using computers.</a:t>
            </a:r>
          </a:p>
          <a:p>
            <a:pPr algn="just"/>
            <a:r>
              <a:rPr lang="en-US" sz="2000" b="1" i="0" u="none" strike="noStrike" baseline="0" dirty="0">
                <a:solidFill>
                  <a:srgbClr val="2F3193"/>
                </a:solidFill>
                <a:latin typeface="PalatinoLinotype-Bold"/>
              </a:rPr>
              <a:t>Operating environment: </a:t>
            </a:r>
            <a:r>
              <a:rPr lang="en-US" sz="2000" b="0" i="0" u="none" strike="noStrike" baseline="0" dirty="0">
                <a:solidFill>
                  <a:srgbClr val="000000"/>
                </a:solidFill>
                <a:latin typeface="PalatinoLinotype-Roman"/>
              </a:rPr>
              <a:t>This section should discuss in some detail the hardware platform on which the software would run, the operating system, and other application software with which the developed software would interact.</a:t>
            </a:r>
          </a:p>
          <a:p>
            <a:pPr algn="just"/>
            <a:r>
              <a:rPr lang="en-US" sz="2000" b="1" i="0" u="none" strike="noStrike" baseline="0" dirty="0">
                <a:solidFill>
                  <a:srgbClr val="2F3193"/>
                </a:solidFill>
                <a:latin typeface="PalatinoLinotype-Bold"/>
              </a:rPr>
              <a:t>Design and implementation constraints: </a:t>
            </a:r>
            <a:r>
              <a:rPr lang="en-US" sz="2000" b="0" i="0" u="none" strike="noStrike" baseline="0" dirty="0">
                <a:solidFill>
                  <a:srgbClr val="000000"/>
                </a:solidFill>
                <a:latin typeface="PalatinoLinotype-Roman"/>
              </a:rPr>
              <a:t>In this section, the different constraints on the design and implementation are discussed. These might include—corporate or regulatory policies; hardware limitations (timing requirements, memory requirements); interfaces to other applications; specific technologies, tools, and databases to be used; specific programming language to be used; specific communication protocols to be used; security </a:t>
            </a:r>
            <a:r>
              <a:rPr lang="en-IN" sz="2000" b="0" i="0" u="none" strike="noStrike" baseline="0" dirty="0">
                <a:solidFill>
                  <a:srgbClr val="000000"/>
                </a:solidFill>
                <a:latin typeface="PalatinoLinotype-Roman"/>
              </a:rPr>
              <a:t>considerations; design conventions or programming standards.</a:t>
            </a:r>
          </a:p>
          <a:p>
            <a:pPr algn="just"/>
            <a:r>
              <a:rPr lang="en-US" sz="2000" b="1" i="0" u="none" strike="noStrike" baseline="0" dirty="0">
                <a:solidFill>
                  <a:srgbClr val="2F3193"/>
                </a:solidFill>
                <a:latin typeface="PalatinoLinotype-Bold"/>
              </a:rPr>
              <a:t>User documentation: </a:t>
            </a:r>
            <a:r>
              <a:rPr lang="en-US" sz="2000" b="0" i="0" u="none" strike="noStrike" baseline="0" dirty="0">
                <a:solidFill>
                  <a:srgbClr val="000000"/>
                </a:solidFill>
                <a:latin typeface="PalatinoLinotype-Roman"/>
              </a:rPr>
              <a:t>This section should list out the types of user documentation, such as user manuals, on-line help, and trouble-shooting manuals that will be delivered to the customer along with the software.</a:t>
            </a:r>
            <a:endParaRPr lang="en-IN" sz="2000" dirty="0"/>
          </a:p>
        </p:txBody>
      </p:sp>
    </p:spTree>
    <p:extLst>
      <p:ext uri="{BB962C8B-B14F-4D97-AF65-F5344CB8AC3E}">
        <p14:creationId xmlns:p14="http://schemas.microsoft.com/office/powerpoint/2010/main" val="34000379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9ACB70-F0E0-A2AC-BE4C-62E84EC11496}"/>
              </a:ext>
            </a:extLst>
          </p:cNvPr>
          <p:cNvSpPr>
            <a:spLocks noGrp="1"/>
          </p:cNvSpPr>
          <p:nvPr>
            <p:ph idx="1"/>
          </p:nvPr>
        </p:nvSpPr>
        <p:spPr>
          <a:xfrm>
            <a:off x="677333" y="147485"/>
            <a:ext cx="9961169" cy="6518786"/>
          </a:xfrm>
        </p:spPr>
        <p:txBody>
          <a:bodyPr>
            <a:normAutofit/>
          </a:bodyPr>
          <a:lstStyle/>
          <a:p>
            <a:pPr algn="l"/>
            <a:r>
              <a:rPr lang="en-IN" sz="2000" b="1" i="0" u="none" strike="noStrike" baseline="0" dirty="0">
                <a:solidFill>
                  <a:srgbClr val="0092C9"/>
                </a:solidFill>
                <a:latin typeface="OfficinaSerif-Bold"/>
              </a:rPr>
              <a:t>Functional requirements</a:t>
            </a:r>
          </a:p>
          <a:p>
            <a:pPr algn="l"/>
            <a:r>
              <a:rPr lang="en-US" sz="1800" b="0" i="0" u="none" strike="noStrike" baseline="0" dirty="0">
                <a:solidFill>
                  <a:srgbClr val="000000"/>
                </a:solidFill>
                <a:latin typeface="PalatinoLinotype-Roman"/>
              </a:rPr>
              <a:t>This section can classify the functionalities either based on the specific functionalities invoked by different users, or the functionalities that are available in different modes, etc., depending what may be appropriate.</a:t>
            </a:r>
          </a:p>
          <a:p>
            <a:pPr algn="l"/>
            <a:r>
              <a:rPr lang="en-IN" sz="1800" b="0" i="0" u="none" strike="noStrike" baseline="0" dirty="0">
                <a:solidFill>
                  <a:srgbClr val="000000"/>
                </a:solidFill>
                <a:latin typeface="PalatinoLinotype-Roman"/>
              </a:rPr>
              <a:t>1. User class 1</a:t>
            </a:r>
          </a:p>
          <a:p>
            <a:pPr algn="l"/>
            <a:r>
              <a:rPr lang="en-IN" sz="1800" b="0" i="0" u="none" strike="noStrike" baseline="0" dirty="0">
                <a:solidFill>
                  <a:srgbClr val="000000"/>
                </a:solidFill>
                <a:latin typeface="PalatinoLinotype-Roman"/>
              </a:rPr>
              <a:t>(a) Functional requirement 1.1</a:t>
            </a:r>
          </a:p>
          <a:p>
            <a:pPr algn="l"/>
            <a:r>
              <a:rPr lang="en-IN" sz="1800" b="0" i="0" u="none" strike="noStrike" baseline="0" dirty="0">
                <a:solidFill>
                  <a:srgbClr val="000000"/>
                </a:solidFill>
                <a:latin typeface="PalatinoLinotype-Roman"/>
              </a:rPr>
              <a:t>(b) Functional requirement 1.2</a:t>
            </a:r>
          </a:p>
          <a:p>
            <a:pPr algn="l"/>
            <a:r>
              <a:rPr lang="en-IN" sz="1800" b="0" i="0" u="none" strike="noStrike" baseline="0" dirty="0">
                <a:solidFill>
                  <a:srgbClr val="000000"/>
                </a:solidFill>
                <a:latin typeface="PalatinoLinotype-Roman"/>
              </a:rPr>
              <a:t>2. User class 2</a:t>
            </a:r>
          </a:p>
          <a:p>
            <a:pPr algn="l"/>
            <a:r>
              <a:rPr lang="en-IN" sz="1800" b="0" i="0" u="none" strike="noStrike" baseline="0" dirty="0">
                <a:solidFill>
                  <a:srgbClr val="000000"/>
                </a:solidFill>
                <a:latin typeface="PalatinoLinotype-Roman"/>
              </a:rPr>
              <a:t>(a) Functional requirement 2.1</a:t>
            </a:r>
          </a:p>
          <a:p>
            <a:pPr algn="l"/>
            <a:r>
              <a:rPr lang="en-IN" sz="1800" b="0" i="0" u="none" strike="noStrike" baseline="0" dirty="0">
                <a:solidFill>
                  <a:srgbClr val="000000"/>
                </a:solidFill>
                <a:latin typeface="PalatinoLinotype-Roman"/>
              </a:rPr>
              <a:t>(b) Functional requirement 2.2</a:t>
            </a:r>
          </a:p>
          <a:p>
            <a:pPr algn="l"/>
            <a:r>
              <a:rPr lang="en-IN" sz="2000" b="1" i="0" u="none" strike="noStrike" baseline="0" dirty="0">
                <a:solidFill>
                  <a:srgbClr val="0092C9"/>
                </a:solidFill>
                <a:latin typeface="OfficinaSerif-Bold"/>
              </a:rPr>
              <a:t>External interface requirements</a:t>
            </a:r>
          </a:p>
          <a:p>
            <a:pPr algn="just"/>
            <a:r>
              <a:rPr lang="en-US" sz="1800" b="1" i="0" u="none" strike="noStrike" baseline="0" dirty="0">
                <a:solidFill>
                  <a:srgbClr val="2F3193"/>
                </a:solidFill>
                <a:latin typeface="PalatinoLinotype-Bold"/>
              </a:rPr>
              <a:t>User interfaces: </a:t>
            </a:r>
            <a:r>
              <a:rPr lang="en-US" sz="1800" b="0" i="0" u="none" strike="noStrike" baseline="0" dirty="0">
                <a:solidFill>
                  <a:srgbClr val="000000"/>
                </a:solidFill>
                <a:latin typeface="PalatinoLinotype-Roman"/>
              </a:rPr>
              <a:t>This section should describe a high-level description of various interfaces and various principles to be followed. The user interface description may include sample screen images, any GUI standards or style guides that are to be followed, screen layout constraints, standard push buttons (e.g., help) that will appear on every screen, keyboard shortcuts, error message display standards, etc. The details of the user interface design </a:t>
            </a:r>
            <a:r>
              <a:rPr lang="en-IN" sz="1800" b="0" i="0" u="none" strike="noStrike" baseline="0" dirty="0">
                <a:solidFill>
                  <a:srgbClr val="000000"/>
                </a:solidFill>
                <a:latin typeface="PalatinoLinotype-Roman"/>
              </a:rPr>
              <a:t>should be documented in a separate user interface specification document.</a:t>
            </a:r>
            <a:endParaRPr lang="en-IN" dirty="0"/>
          </a:p>
        </p:txBody>
      </p:sp>
    </p:spTree>
    <p:extLst>
      <p:ext uri="{BB962C8B-B14F-4D97-AF65-F5344CB8AC3E}">
        <p14:creationId xmlns:p14="http://schemas.microsoft.com/office/powerpoint/2010/main" val="3311514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E49CFF-82F9-CD9D-D0BD-0E77D32D907C}"/>
              </a:ext>
            </a:extLst>
          </p:cNvPr>
          <p:cNvSpPr>
            <a:spLocks noGrp="1"/>
          </p:cNvSpPr>
          <p:nvPr>
            <p:ph idx="1"/>
          </p:nvPr>
        </p:nvSpPr>
        <p:spPr>
          <a:xfrm>
            <a:off x="795320" y="646421"/>
            <a:ext cx="9862847" cy="6010018"/>
          </a:xfrm>
        </p:spPr>
        <p:txBody>
          <a:bodyPr>
            <a:normAutofit/>
          </a:bodyPr>
          <a:lstStyle/>
          <a:p>
            <a:pPr algn="just"/>
            <a:r>
              <a:rPr lang="en-US" sz="2000" b="1" i="0" u="none" strike="noStrike" baseline="0" dirty="0">
                <a:solidFill>
                  <a:srgbClr val="2F3193"/>
                </a:solidFill>
                <a:latin typeface="PalatinoLinotype-Bold"/>
              </a:rPr>
              <a:t>Hardware interfaces: </a:t>
            </a:r>
            <a:r>
              <a:rPr lang="en-US" sz="2000" b="0" i="0" u="none" strike="noStrike" baseline="0" dirty="0">
                <a:solidFill>
                  <a:srgbClr val="000000"/>
                </a:solidFill>
                <a:latin typeface="PalatinoLinotype-Roman"/>
              </a:rPr>
              <a:t>This section should describe the interface between the software and the hardware components of the system. This section may include the description of the supported device types, the nature of the data and control interactions between the software and the hardware, and the communication protocols to be used.</a:t>
            </a:r>
          </a:p>
          <a:p>
            <a:pPr algn="just"/>
            <a:r>
              <a:rPr lang="en-US" sz="2000" b="1" i="0" u="none" strike="noStrike" baseline="0" dirty="0">
                <a:solidFill>
                  <a:srgbClr val="2F3193"/>
                </a:solidFill>
                <a:latin typeface="PalatinoLinotype-Bold"/>
              </a:rPr>
              <a:t>Software interfaces: </a:t>
            </a:r>
            <a:r>
              <a:rPr lang="en-US" sz="2000" b="0" i="0" u="none" strike="noStrike" baseline="0" dirty="0">
                <a:solidFill>
                  <a:srgbClr val="000000"/>
                </a:solidFill>
                <a:latin typeface="PalatinoLinotype-Roman"/>
              </a:rPr>
              <a:t>This section should describe the connections between this software and other specific software components, including databases, operating systems, tools, libraries, and integrated commercial components, etc. Identify the data items that would be input to the software and the data that would be output should be identified and the purpose of each should be described.</a:t>
            </a:r>
          </a:p>
          <a:p>
            <a:pPr algn="just"/>
            <a:r>
              <a:rPr lang="en-US" sz="2000" b="1" i="0" u="none" strike="noStrike" baseline="0" dirty="0">
                <a:solidFill>
                  <a:srgbClr val="2F3193"/>
                </a:solidFill>
                <a:latin typeface="PalatinoLinotype-Bold"/>
              </a:rPr>
              <a:t>Communications interfaces: </a:t>
            </a:r>
            <a:r>
              <a:rPr lang="en-US" sz="2000" b="0" i="0" u="none" strike="noStrike" baseline="0" dirty="0">
                <a:solidFill>
                  <a:srgbClr val="000000"/>
                </a:solidFill>
                <a:latin typeface="PalatinoLinotype-Roman"/>
              </a:rPr>
              <a:t>This section should describe the requirements associated with any type of communications required by the software, such as e-mail, web access, network server communications protocols, etc. This section should define any pertinent message formatting to be used. It should also identify any communication standards that will be used, such as TCP sockets, FTP, HTTP, or SHTTP. Specify any communication security or encryption issues that may be relevant, and also the data transfer rates, and </a:t>
            </a:r>
            <a:r>
              <a:rPr lang="en-IN" sz="2000" b="0" i="0" u="none" strike="noStrike" baseline="0" dirty="0">
                <a:solidFill>
                  <a:srgbClr val="000000"/>
                </a:solidFill>
                <a:latin typeface="PalatinoLinotype-Roman"/>
              </a:rPr>
              <a:t>synchronisation mechanisms.</a:t>
            </a:r>
            <a:endParaRPr lang="en-IN" sz="2000" dirty="0"/>
          </a:p>
        </p:txBody>
      </p:sp>
    </p:spTree>
    <p:extLst>
      <p:ext uri="{BB962C8B-B14F-4D97-AF65-F5344CB8AC3E}">
        <p14:creationId xmlns:p14="http://schemas.microsoft.com/office/powerpoint/2010/main" val="1957747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42D8D-967E-F7FA-C03F-4F7C57071A55}"/>
              </a:ext>
            </a:extLst>
          </p:cNvPr>
          <p:cNvSpPr>
            <a:spLocks noGrp="1"/>
          </p:cNvSpPr>
          <p:nvPr>
            <p:ph type="title"/>
          </p:nvPr>
        </p:nvSpPr>
        <p:spPr/>
        <p:txBody>
          <a:bodyPr/>
          <a:lstStyle/>
          <a:p>
            <a:r>
              <a:rPr lang="en-GB" altLang="en-US" sz="3600" dirty="0">
                <a:latin typeface="Times New Roman" panose="02020603050405020304" pitchFamily="18" charset="0"/>
                <a:cs typeface="Times New Roman" panose="02020603050405020304" pitchFamily="18" charset="0"/>
              </a:rPr>
              <a:t>Requirements Analysis and Specification</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B8446B8-A6A2-388B-4460-B0441D2CA597}"/>
              </a:ext>
            </a:extLst>
          </p:cNvPr>
          <p:cNvSpPr>
            <a:spLocks noGrp="1"/>
          </p:cNvSpPr>
          <p:nvPr>
            <p:ph idx="1"/>
          </p:nvPr>
        </p:nvSpPr>
        <p:spPr/>
        <p:txBody>
          <a:bodyPr>
            <a:normAutofit/>
          </a:bodyPr>
          <a:lstStyle/>
          <a:p>
            <a:pPr marL="342900" indent="-342900" defTabSz="914400">
              <a:spcBef>
                <a:spcPts val="800"/>
              </a:spcBef>
            </a:pPr>
            <a:r>
              <a:rPr lang="en-GB" altLang="en-US" sz="2800" dirty="0">
                <a:latin typeface="Times New Roman" panose="02020603050405020304" pitchFamily="18" charset="0"/>
                <a:cs typeface="Times New Roman" panose="02020603050405020304" pitchFamily="18" charset="0"/>
              </a:rPr>
              <a:t>Consists of two distinct activities:</a:t>
            </a:r>
          </a:p>
          <a:p>
            <a:pPr marL="1143000" lvl="2" indent="-228600" defTabSz="914400">
              <a:spcBef>
                <a:spcPts val="800"/>
              </a:spcBef>
            </a:pPr>
            <a:r>
              <a:rPr lang="en-GB" altLang="en-US" sz="2800" dirty="0">
                <a:solidFill>
                  <a:srgbClr val="000099"/>
                </a:solidFill>
                <a:latin typeface="Times New Roman" panose="02020603050405020304" pitchFamily="18" charset="0"/>
                <a:cs typeface="Times New Roman" panose="02020603050405020304" pitchFamily="18" charset="0"/>
              </a:rPr>
              <a:t>Requirements Gathering and Analysis</a:t>
            </a:r>
          </a:p>
          <a:p>
            <a:pPr marL="1143000" lvl="2" indent="-228600" defTabSz="914400">
              <a:spcBef>
                <a:spcPts val="800"/>
              </a:spcBef>
            </a:pPr>
            <a:r>
              <a:rPr lang="en-GB" altLang="en-US" sz="2800" dirty="0">
                <a:solidFill>
                  <a:srgbClr val="000099"/>
                </a:solidFill>
                <a:latin typeface="Times New Roman" panose="02020603050405020304" pitchFamily="18" charset="0"/>
                <a:cs typeface="Times New Roman" panose="02020603050405020304" pitchFamily="18" charset="0"/>
              </a:rPr>
              <a:t>Specification</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71950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BB3EA5-02C0-BFDE-9419-8D81207DBB65}"/>
              </a:ext>
            </a:extLst>
          </p:cNvPr>
          <p:cNvSpPr>
            <a:spLocks noGrp="1"/>
          </p:cNvSpPr>
          <p:nvPr>
            <p:ph idx="1"/>
          </p:nvPr>
        </p:nvSpPr>
        <p:spPr>
          <a:xfrm>
            <a:off x="677333" y="619432"/>
            <a:ext cx="9882511" cy="5928851"/>
          </a:xfrm>
        </p:spPr>
        <p:txBody>
          <a:bodyPr>
            <a:normAutofit/>
          </a:bodyPr>
          <a:lstStyle/>
          <a:p>
            <a:pPr algn="l"/>
            <a:r>
              <a:rPr lang="en-US" sz="2000" b="1" i="0" u="none" strike="noStrike" baseline="0" dirty="0">
                <a:solidFill>
                  <a:srgbClr val="0092C9"/>
                </a:solidFill>
                <a:latin typeface="OfficinaSerif-Bold"/>
              </a:rPr>
              <a:t>Other non-functional requirements for organization of SRS document</a:t>
            </a:r>
          </a:p>
          <a:p>
            <a:pPr algn="just"/>
            <a:r>
              <a:rPr lang="en-US" sz="2000" b="0" i="0" u="none" strike="noStrike" baseline="0" dirty="0">
                <a:solidFill>
                  <a:srgbClr val="000000"/>
                </a:solidFill>
                <a:latin typeface="PalatinoLinotype-Roman"/>
              </a:rPr>
              <a:t>This section should describe the non-functional requirements other than the design and implementation constraints and the external interface requirements that have been described</a:t>
            </a:r>
          </a:p>
          <a:p>
            <a:pPr algn="just"/>
            <a:r>
              <a:rPr lang="en-US" sz="2000" b="1" i="0" u="none" strike="noStrike" baseline="0" dirty="0">
                <a:solidFill>
                  <a:srgbClr val="2F3193"/>
                </a:solidFill>
                <a:latin typeface="PalatinoLinotype-Bold"/>
              </a:rPr>
              <a:t>Performance requirements: </a:t>
            </a:r>
            <a:r>
              <a:rPr lang="en-US" sz="2000" b="0" i="0" u="none" strike="noStrike" baseline="0" dirty="0">
                <a:solidFill>
                  <a:srgbClr val="000000"/>
                </a:solidFill>
                <a:latin typeface="PalatinoLinotype-Roman"/>
              </a:rPr>
              <a:t>Aspects such as number of transaction to be completed per second should be specified here. Some performance requirements may be specific to individual functional requirements or features. These should also be specified here.</a:t>
            </a:r>
          </a:p>
          <a:p>
            <a:pPr algn="just"/>
            <a:r>
              <a:rPr lang="en-US" sz="2000" b="1" i="0" u="none" strike="noStrike" baseline="0" dirty="0">
                <a:solidFill>
                  <a:srgbClr val="2F3193"/>
                </a:solidFill>
                <a:latin typeface="PalatinoLinotype-Bold"/>
              </a:rPr>
              <a:t>Safety requirements: </a:t>
            </a:r>
            <a:r>
              <a:rPr lang="en-US" sz="2000" b="0" i="0" u="none" strike="noStrike" baseline="0" dirty="0">
                <a:solidFill>
                  <a:srgbClr val="000000"/>
                </a:solidFill>
                <a:latin typeface="PalatinoLinotype-Roman"/>
              </a:rPr>
              <a:t>Those requirements that are concerned with possible loss or damage that could result from the use of the software are specified here. For example, recovery after power failure, handling software and hardware failures, etc. may be documented here.</a:t>
            </a:r>
            <a:endParaRPr lang="en-IN" sz="2000" dirty="0"/>
          </a:p>
        </p:txBody>
      </p:sp>
    </p:spTree>
    <p:extLst>
      <p:ext uri="{BB962C8B-B14F-4D97-AF65-F5344CB8AC3E}">
        <p14:creationId xmlns:p14="http://schemas.microsoft.com/office/powerpoint/2010/main" val="4388511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989AB9-9F4F-938F-5F5C-8244534BF606}"/>
              </a:ext>
            </a:extLst>
          </p:cNvPr>
          <p:cNvSpPr>
            <a:spLocks noGrp="1"/>
          </p:cNvSpPr>
          <p:nvPr>
            <p:ph idx="1"/>
          </p:nvPr>
        </p:nvSpPr>
        <p:spPr>
          <a:xfrm>
            <a:off x="677334" y="511277"/>
            <a:ext cx="10374124" cy="6017342"/>
          </a:xfrm>
        </p:spPr>
        <p:txBody>
          <a:bodyPr>
            <a:normAutofit/>
          </a:bodyPr>
          <a:lstStyle/>
          <a:p>
            <a:pPr algn="l"/>
            <a:r>
              <a:rPr lang="en-US" sz="1800" b="1" i="0" u="none" strike="noStrike" baseline="0" dirty="0">
                <a:solidFill>
                  <a:srgbClr val="2F3193"/>
                </a:solidFill>
                <a:latin typeface="PalatinoLinotype-Bold"/>
              </a:rPr>
              <a:t>Security requirements: </a:t>
            </a:r>
            <a:r>
              <a:rPr lang="en-US" sz="1800" b="0" i="0" u="none" strike="noStrike" baseline="0" dirty="0">
                <a:solidFill>
                  <a:srgbClr val="000000"/>
                </a:solidFill>
                <a:latin typeface="PalatinoLinotype-Roman"/>
              </a:rPr>
              <a:t>This section should specify any requirements regarding security or privacy requirements on data used or created by the software. Any user identity authentication requirements should be described here. It should also refer to any external policies or regulations concerning the security issues. Define any security or privacy certifications that must be satisfied.</a:t>
            </a:r>
          </a:p>
          <a:p>
            <a:pPr algn="l"/>
            <a:r>
              <a:rPr lang="en-US" sz="1800" b="0" i="0" u="none" strike="noStrike" baseline="0" dirty="0">
                <a:solidFill>
                  <a:srgbClr val="000000"/>
                </a:solidFill>
                <a:latin typeface="PalatinoLinotype-Roman"/>
              </a:rPr>
              <a:t>For software that have distinct modes of operation, in the functional requirements section, the different modes of operation can be listed and, in each mode, the specific functionalities that are available for invocation can be organized as follows.</a:t>
            </a:r>
          </a:p>
          <a:p>
            <a:pPr algn="l"/>
            <a:r>
              <a:rPr lang="en-IN" sz="2000" b="1" i="0" u="none" strike="noStrike" baseline="0" dirty="0">
                <a:solidFill>
                  <a:srgbClr val="0092C9"/>
                </a:solidFill>
                <a:latin typeface="OfficinaSerif-Bold"/>
              </a:rPr>
              <a:t>Functional requirements</a:t>
            </a:r>
          </a:p>
          <a:p>
            <a:pPr algn="l"/>
            <a:r>
              <a:rPr lang="en-IN" sz="1800" b="0" i="0" u="none" strike="noStrike" baseline="0" dirty="0">
                <a:solidFill>
                  <a:srgbClr val="000000"/>
                </a:solidFill>
                <a:latin typeface="PalatinoLinotype-Roman"/>
              </a:rPr>
              <a:t>1. Operation mode 1</a:t>
            </a:r>
          </a:p>
          <a:p>
            <a:pPr algn="l"/>
            <a:r>
              <a:rPr lang="en-IN" sz="1800" b="0" i="0" u="none" strike="noStrike" baseline="0" dirty="0">
                <a:solidFill>
                  <a:srgbClr val="000000"/>
                </a:solidFill>
                <a:latin typeface="PalatinoLinotype-Roman"/>
              </a:rPr>
              <a:t>(a) Functional requirement 1.1</a:t>
            </a:r>
          </a:p>
          <a:p>
            <a:pPr algn="l"/>
            <a:r>
              <a:rPr lang="en-IN" sz="1800" b="0" i="0" u="none" strike="noStrike" baseline="0" dirty="0">
                <a:solidFill>
                  <a:srgbClr val="000000"/>
                </a:solidFill>
                <a:latin typeface="PalatinoLinotype-Roman"/>
              </a:rPr>
              <a:t>(b) Functional requirement 1.2</a:t>
            </a:r>
          </a:p>
          <a:p>
            <a:pPr algn="l"/>
            <a:r>
              <a:rPr lang="en-IN" sz="1800" b="0" i="0" u="none" strike="noStrike" baseline="0" dirty="0">
                <a:solidFill>
                  <a:srgbClr val="000000"/>
                </a:solidFill>
                <a:latin typeface="PalatinoLinotype-Roman"/>
              </a:rPr>
              <a:t>2. Operation mode 2</a:t>
            </a:r>
          </a:p>
          <a:p>
            <a:pPr algn="l"/>
            <a:r>
              <a:rPr lang="en-IN" sz="1800" b="0" i="0" u="none" strike="noStrike" baseline="0" dirty="0">
                <a:solidFill>
                  <a:srgbClr val="000000"/>
                </a:solidFill>
                <a:latin typeface="PalatinoLinotype-Roman"/>
              </a:rPr>
              <a:t>(a) Functional requirement 2.1</a:t>
            </a:r>
          </a:p>
          <a:p>
            <a:pPr algn="l"/>
            <a:r>
              <a:rPr lang="en-IN" sz="1800" b="0" i="0" u="none" strike="noStrike" baseline="0" dirty="0">
                <a:solidFill>
                  <a:srgbClr val="000000"/>
                </a:solidFill>
                <a:latin typeface="PalatinoLinotype-Roman"/>
              </a:rPr>
              <a:t>(b) Functional requirement 2.2</a:t>
            </a:r>
            <a:endParaRPr lang="en-IN" dirty="0"/>
          </a:p>
        </p:txBody>
      </p:sp>
    </p:spTree>
    <p:extLst>
      <p:ext uri="{BB962C8B-B14F-4D97-AF65-F5344CB8AC3E}">
        <p14:creationId xmlns:p14="http://schemas.microsoft.com/office/powerpoint/2010/main" val="223820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8F3AC05-29EE-E372-8C59-6E6A07F67551}"/>
              </a:ext>
            </a:extLst>
          </p:cNvPr>
          <p:cNvSpPr>
            <a:spLocks noGrp="1"/>
          </p:cNvSpPr>
          <p:nvPr>
            <p:ph idx="1"/>
          </p:nvPr>
        </p:nvSpPr>
        <p:spPr>
          <a:xfrm>
            <a:off x="677334" y="304800"/>
            <a:ext cx="8596668" cy="6400800"/>
          </a:xfrm>
        </p:spPr>
        <p:txBody>
          <a:bodyPr>
            <a:noAutofit/>
          </a:bodyPr>
          <a:lstStyle/>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REQUIREMENTS GATHERING AND ANALYSIS</a:t>
            </a:r>
          </a:p>
          <a:p>
            <a:pPr algn="just"/>
            <a:r>
              <a:rPr lang="en-US" sz="2400" b="0" i="0" u="none" strike="noStrike" baseline="0" dirty="0">
                <a:latin typeface="Times New Roman" panose="02020603050405020304" pitchFamily="18" charset="0"/>
                <a:cs typeface="Times New Roman" panose="02020603050405020304" pitchFamily="18" charset="0"/>
              </a:rPr>
              <a:t>The complete set of requirements are almost never available in the form of a single document from the customer. In fact, it would be unrealistic to expect the customers to produce a comprehensive document containing a precise description of what they want. Further, the complete requirements are rarely obtainable from any single customer representative. Therefore, the requirements have to be systematically gathered by the analyst from several sources in bits and pieces. </a:t>
            </a:r>
          </a:p>
          <a:p>
            <a:pPr algn="just"/>
            <a:r>
              <a:rPr lang="en-US" sz="2400" b="0" i="0" u="none" strike="noStrike" baseline="0" dirty="0">
                <a:latin typeface="Times New Roman" panose="02020603050405020304" pitchFamily="18" charset="0"/>
                <a:cs typeface="Times New Roman" panose="02020603050405020304" pitchFamily="18" charset="0"/>
              </a:rPr>
              <a:t>These gathered requirements need to be analyzed to remove several types of problems that frequently occur in the requirements that have been gathered piecemeal from different sources. We can conceptually divide the requirements gathering and analysis activity into two </a:t>
            </a:r>
            <a:r>
              <a:rPr lang="en-IN" sz="2400" b="0" i="0" u="none" strike="noStrike" baseline="0" dirty="0">
                <a:latin typeface="Times New Roman" panose="02020603050405020304" pitchFamily="18" charset="0"/>
                <a:cs typeface="Times New Roman" panose="02020603050405020304" pitchFamily="18" charset="0"/>
              </a:rPr>
              <a:t>separate tasks:</a:t>
            </a:r>
          </a:p>
          <a:p>
            <a:pPr algn="just"/>
            <a:r>
              <a:rPr lang="en-IN" sz="2400" b="0" i="0" u="none" strike="noStrike" baseline="0" dirty="0">
                <a:latin typeface="Times New Roman" panose="02020603050405020304" pitchFamily="18" charset="0"/>
                <a:cs typeface="Times New Roman" panose="02020603050405020304" pitchFamily="18" charset="0"/>
              </a:rPr>
              <a:t>Requirements gathering</a:t>
            </a:r>
          </a:p>
          <a:p>
            <a:pPr algn="just"/>
            <a:r>
              <a:rPr lang="en-IN" sz="2400" b="0" i="0" u="none" strike="noStrike" baseline="0" dirty="0">
                <a:latin typeface="Times New Roman" panose="02020603050405020304" pitchFamily="18" charset="0"/>
                <a:cs typeface="Times New Roman" panose="02020603050405020304" pitchFamily="18" charset="0"/>
              </a:rPr>
              <a:t>Requirements analysis</a:t>
            </a:r>
          </a:p>
        </p:txBody>
      </p:sp>
    </p:spTree>
    <p:extLst>
      <p:ext uri="{BB962C8B-B14F-4D97-AF65-F5344CB8AC3E}">
        <p14:creationId xmlns:p14="http://schemas.microsoft.com/office/powerpoint/2010/main" val="486261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0333E-6B13-91B8-99B2-5B3A685EFB51}"/>
              </a:ext>
            </a:extLst>
          </p:cNvPr>
          <p:cNvSpPr>
            <a:spLocks noGrp="1"/>
          </p:cNvSpPr>
          <p:nvPr>
            <p:ph type="title"/>
          </p:nvPr>
        </p:nvSpPr>
        <p:spPr>
          <a:xfrm>
            <a:off x="677334" y="609600"/>
            <a:ext cx="8596668" cy="806245"/>
          </a:xfrm>
        </p:spPr>
        <p:txBody>
          <a:bodyPr>
            <a:noAutofit/>
          </a:bodyPr>
          <a:lstStyle/>
          <a:p>
            <a:r>
              <a:rPr lang="en-IN" sz="3200" b="1" i="0" u="none" strike="noStrike" baseline="0" dirty="0">
                <a:solidFill>
                  <a:srgbClr val="81004B"/>
                </a:solidFill>
                <a:latin typeface="Times New Roman" panose="02020603050405020304" pitchFamily="18" charset="0"/>
                <a:cs typeface="Times New Roman" panose="02020603050405020304" pitchFamily="18" charset="0"/>
              </a:rPr>
              <a:t>Requirements Gathering</a:t>
            </a:r>
            <a:endParaRPr lang="en-IN" sz="32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788327D-B73D-49B2-D74C-1BC5606BA34B}"/>
              </a:ext>
            </a:extLst>
          </p:cNvPr>
          <p:cNvSpPr>
            <a:spLocks noGrp="1"/>
          </p:cNvSpPr>
          <p:nvPr>
            <p:ph idx="1"/>
          </p:nvPr>
        </p:nvSpPr>
        <p:spPr>
          <a:xfrm>
            <a:off x="677334" y="1533832"/>
            <a:ext cx="8596668" cy="4507530"/>
          </a:xfrm>
        </p:spPr>
        <p:txBody>
          <a:bodyPr>
            <a:normAutofit/>
          </a:bodyPr>
          <a:lstStyle/>
          <a:p>
            <a:pPr marL="342900" indent="-342900" defTabSz="914400">
              <a:spcBef>
                <a:spcPts val="1000"/>
              </a:spcBef>
            </a:pPr>
            <a:r>
              <a:rPr lang="en-GB" altLang="en-US" sz="2400" dirty="0">
                <a:latin typeface="Times New Roman" panose="02020603050405020304" pitchFamily="18" charset="0"/>
                <a:cs typeface="Times New Roman" panose="02020603050405020304" pitchFamily="18" charset="0"/>
              </a:rPr>
              <a:t>Also known as requirements elicitation.</a:t>
            </a:r>
          </a:p>
          <a:p>
            <a:pPr marL="342900" indent="-342900" defTabSz="914400">
              <a:spcBef>
                <a:spcPts val="1000"/>
              </a:spcBef>
            </a:pPr>
            <a:r>
              <a:rPr lang="en-GB" altLang="en-US" sz="2400" dirty="0">
                <a:latin typeface="Times New Roman" panose="02020603050405020304" pitchFamily="18" charset="0"/>
                <a:cs typeface="Times New Roman" panose="02020603050405020304" pitchFamily="18" charset="0"/>
              </a:rPr>
              <a:t>If the project is to automate some existing procedures</a:t>
            </a:r>
          </a:p>
          <a:p>
            <a:pPr marL="742950" lvl="1" defTabSz="914400">
              <a:spcBef>
                <a:spcPts val="725"/>
              </a:spcBef>
            </a:pPr>
            <a:r>
              <a:rPr lang="en-GB" altLang="en-US" sz="2400" dirty="0">
                <a:latin typeface="Times New Roman" panose="02020603050405020304" pitchFamily="18" charset="0"/>
                <a:cs typeface="Times New Roman" panose="02020603050405020304" pitchFamily="18" charset="0"/>
              </a:rPr>
              <a:t>e.g., automating existing manual accounting activities,  </a:t>
            </a:r>
          </a:p>
          <a:p>
            <a:pPr marL="742950" lvl="1" defTabSz="914400">
              <a:spcBef>
                <a:spcPts val="725"/>
              </a:spcBef>
            </a:pPr>
            <a:r>
              <a:rPr lang="en-GB" altLang="en-US" sz="2400" dirty="0">
                <a:latin typeface="Times New Roman" panose="02020603050405020304" pitchFamily="18" charset="0"/>
                <a:cs typeface="Times New Roman" panose="02020603050405020304" pitchFamily="18" charset="0"/>
              </a:rPr>
              <a:t>The task of the system analyst is a little easier</a:t>
            </a:r>
          </a:p>
          <a:p>
            <a:pPr marL="742950" lvl="1" defTabSz="914400">
              <a:spcBef>
                <a:spcPts val="725"/>
              </a:spcBef>
            </a:pPr>
            <a:r>
              <a:rPr lang="en-GB" altLang="en-US" sz="2400" dirty="0">
                <a:latin typeface="Times New Roman" panose="02020603050405020304" pitchFamily="18" charset="0"/>
                <a:cs typeface="Times New Roman" panose="02020603050405020304" pitchFamily="18" charset="0"/>
              </a:rPr>
              <a:t>Analyst can immediately obtain: </a:t>
            </a:r>
          </a:p>
          <a:p>
            <a:pPr marL="1143000" lvl="2" indent="-228600" defTabSz="914400">
              <a:spcBef>
                <a:spcPts val="625"/>
              </a:spcBef>
            </a:pPr>
            <a:r>
              <a:rPr lang="en-GB" altLang="en-US" sz="2400" dirty="0">
                <a:latin typeface="Times New Roman" panose="02020603050405020304" pitchFamily="18" charset="0"/>
                <a:cs typeface="Times New Roman" panose="02020603050405020304" pitchFamily="18" charset="0"/>
              </a:rPr>
              <a:t> </a:t>
            </a:r>
            <a:r>
              <a:rPr lang="en-GB" altLang="en-US" sz="2400" dirty="0">
                <a:solidFill>
                  <a:srgbClr val="000099"/>
                </a:solidFill>
                <a:latin typeface="Times New Roman" panose="02020603050405020304" pitchFamily="18" charset="0"/>
                <a:cs typeface="Times New Roman" panose="02020603050405020304" pitchFamily="18" charset="0"/>
              </a:rPr>
              <a:t>input and output formats </a:t>
            </a:r>
          </a:p>
          <a:p>
            <a:pPr marL="1143000" lvl="2" indent="-228600" defTabSz="914400">
              <a:spcBef>
                <a:spcPts val="625"/>
              </a:spcBef>
            </a:pPr>
            <a:r>
              <a:rPr lang="en-GB" altLang="en-US" sz="2400" dirty="0">
                <a:solidFill>
                  <a:srgbClr val="000099"/>
                </a:solidFill>
                <a:latin typeface="Times New Roman" panose="02020603050405020304" pitchFamily="18" charset="0"/>
                <a:cs typeface="Times New Roman" panose="02020603050405020304" pitchFamily="18" charset="0"/>
              </a:rPr>
              <a:t> accurate details of the operational procedures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2908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57E4E-3AFD-7095-496A-B7D8767676D0}"/>
              </a:ext>
            </a:extLst>
          </p:cNvPr>
          <p:cNvSpPr>
            <a:spLocks noGrp="1"/>
          </p:cNvSpPr>
          <p:nvPr>
            <p:ph type="title"/>
          </p:nvPr>
        </p:nvSpPr>
        <p:spPr>
          <a:xfrm>
            <a:off x="677334" y="344129"/>
            <a:ext cx="8596668" cy="934065"/>
          </a:xfrm>
        </p:spPr>
        <p:txBody>
          <a:bodyPr>
            <a:normAutofit/>
          </a:bodyPr>
          <a:lstStyle/>
          <a:p>
            <a:r>
              <a:rPr lang="en-US" altLang="en-US" sz="2800" dirty="0">
                <a:latin typeface="Times New Roman" panose="02020603050405020304" pitchFamily="18" charset="0"/>
                <a:cs typeface="Times New Roman" panose="02020603050405020304" pitchFamily="18" charset="0"/>
              </a:rPr>
              <a:t>Requirements Gathering Activities</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B824BBF-653A-AB24-3FA2-8FD9E8C6916E}"/>
              </a:ext>
            </a:extLst>
          </p:cNvPr>
          <p:cNvSpPr>
            <a:spLocks noGrp="1"/>
          </p:cNvSpPr>
          <p:nvPr>
            <p:ph idx="1"/>
          </p:nvPr>
        </p:nvSpPr>
        <p:spPr>
          <a:xfrm>
            <a:off x="677334" y="1120877"/>
            <a:ext cx="10374124" cy="5392994"/>
          </a:xfrm>
        </p:spPr>
        <p:txBody>
          <a:bodyPr>
            <a:normAutofit fontScale="25000" lnSpcReduction="20000"/>
          </a:bodyPr>
          <a:lstStyle/>
          <a:p>
            <a:pPr algn="just">
              <a:spcBef>
                <a:spcPct val="20000"/>
              </a:spcBef>
              <a:spcAft>
                <a:spcPts val="400"/>
              </a:spcAft>
            </a:pPr>
            <a:r>
              <a:rPr lang="en-US" altLang="en-US" sz="8000" dirty="0">
                <a:solidFill>
                  <a:srgbClr val="00B050"/>
                </a:solidFill>
                <a:latin typeface="Times New Roman" panose="02020603050405020304" pitchFamily="18" charset="0"/>
                <a:cs typeface="Times New Roman" panose="02020603050405020304" pitchFamily="18" charset="0"/>
              </a:rPr>
              <a:t>1. Studying the existing documentation: </a:t>
            </a:r>
            <a:r>
              <a:rPr lang="en-US" sz="8000" b="0" i="0" u="none" strike="noStrike" baseline="0" dirty="0">
                <a:latin typeface="Times New Roman" panose="02020603050405020304" pitchFamily="18" charset="0"/>
                <a:cs typeface="Times New Roman" panose="02020603050405020304" pitchFamily="18" charset="0"/>
              </a:rPr>
              <a:t>The analyst usually studies all the available documents regarding the system to be developed before visiting the customer site. Customers usually provide statement of purpose (</a:t>
            </a:r>
            <a:r>
              <a:rPr lang="en-US" sz="8000" b="0" i="0" u="none" strike="noStrike" baseline="0" dirty="0" err="1">
                <a:latin typeface="Times New Roman" panose="02020603050405020304" pitchFamily="18" charset="0"/>
                <a:cs typeface="Times New Roman" panose="02020603050405020304" pitchFamily="18" charset="0"/>
              </a:rPr>
              <a:t>SoP</a:t>
            </a:r>
            <a:r>
              <a:rPr lang="en-US" sz="8000" b="0" i="0" u="none" strike="noStrike" baseline="0" dirty="0">
                <a:latin typeface="Times New Roman" panose="02020603050405020304" pitchFamily="18" charset="0"/>
                <a:cs typeface="Times New Roman" panose="02020603050405020304" pitchFamily="18" charset="0"/>
              </a:rPr>
              <a:t>) document to the analyst. Typically these documents might discuss issues such as the context in which the software is required, the basic purpose, the stakeholders, and the broad category of features required.</a:t>
            </a:r>
            <a:endParaRPr lang="en-US" altLang="en-US" sz="8000" dirty="0">
              <a:latin typeface="Times New Roman" panose="02020603050405020304" pitchFamily="18" charset="0"/>
              <a:cs typeface="Times New Roman" panose="02020603050405020304" pitchFamily="18" charset="0"/>
            </a:endParaRPr>
          </a:p>
          <a:p>
            <a:pPr algn="just">
              <a:spcBef>
                <a:spcPct val="20000"/>
              </a:spcBef>
              <a:spcAft>
                <a:spcPts val="400"/>
              </a:spcAft>
            </a:pPr>
            <a:endParaRPr lang="en-US" altLang="en-US" sz="8000" dirty="0">
              <a:solidFill>
                <a:srgbClr val="00B050"/>
              </a:solidFill>
              <a:latin typeface="Times New Roman" panose="02020603050405020304" pitchFamily="18" charset="0"/>
              <a:cs typeface="Times New Roman" panose="02020603050405020304" pitchFamily="18" charset="0"/>
            </a:endParaRPr>
          </a:p>
          <a:p>
            <a:pPr algn="just">
              <a:spcBef>
                <a:spcPct val="20000"/>
              </a:spcBef>
              <a:spcAft>
                <a:spcPts val="400"/>
              </a:spcAft>
            </a:pPr>
            <a:r>
              <a:rPr lang="en-US" altLang="en-US" sz="8000" dirty="0">
                <a:solidFill>
                  <a:srgbClr val="00B050"/>
                </a:solidFill>
                <a:latin typeface="Times New Roman" panose="02020603050405020304" pitchFamily="18" charset="0"/>
                <a:cs typeface="Times New Roman" panose="02020603050405020304" pitchFamily="18" charset="0"/>
              </a:rPr>
              <a:t>2. Interview: </a:t>
            </a:r>
            <a:r>
              <a:rPr lang="en-US" sz="8000" b="0" i="0" u="none" strike="noStrike" baseline="0" dirty="0">
                <a:latin typeface="Times New Roman" panose="02020603050405020304" pitchFamily="18" charset="0"/>
                <a:cs typeface="Times New Roman" panose="02020603050405020304" pitchFamily="18" charset="0"/>
              </a:rPr>
              <a:t>Typically, there are many different categories of users of a software. Each category of users typically requires a different set of features from the software. Therefore, it is important for the analyst to first identify the different categories of users and then determine the requirements of each. For example, the different categories of users of a library automation software could be the library members, the librarians, and the accountants.</a:t>
            </a:r>
            <a:endParaRPr lang="en-US" altLang="en-US" sz="8000" dirty="0">
              <a:solidFill>
                <a:srgbClr val="00B050"/>
              </a:solidFill>
              <a:latin typeface="Times New Roman" panose="02020603050405020304" pitchFamily="18" charset="0"/>
              <a:cs typeface="Times New Roman" panose="02020603050405020304" pitchFamily="18" charset="0"/>
            </a:endParaRPr>
          </a:p>
          <a:p>
            <a:pPr algn="just">
              <a:spcBef>
                <a:spcPct val="20000"/>
              </a:spcBef>
              <a:spcAft>
                <a:spcPts val="400"/>
              </a:spcAft>
            </a:pPr>
            <a:endParaRPr lang="en-US" altLang="en-US" sz="6200" dirty="0">
              <a:latin typeface="Times New Roman" panose="02020603050405020304" pitchFamily="18" charset="0"/>
              <a:cs typeface="Times New Roman" panose="02020603050405020304" pitchFamily="18" charset="0"/>
            </a:endParaRPr>
          </a:p>
          <a:p>
            <a:pPr algn="just">
              <a:spcBef>
                <a:spcPct val="20000"/>
              </a:spcBef>
              <a:spcAft>
                <a:spcPts val="400"/>
              </a:spcAft>
            </a:pPr>
            <a:r>
              <a:rPr lang="en-US" altLang="en-US" sz="6200" dirty="0">
                <a:solidFill>
                  <a:srgbClr val="00B050"/>
                </a:solidFill>
                <a:latin typeface="Times New Roman" panose="02020603050405020304" pitchFamily="18" charset="0"/>
                <a:cs typeface="Times New Roman" panose="02020603050405020304" pitchFamily="18" charset="0"/>
              </a:rPr>
              <a:t>3. </a:t>
            </a:r>
            <a:r>
              <a:rPr lang="en-US" altLang="en-US" sz="8000" dirty="0">
                <a:solidFill>
                  <a:srgbClr val="00B050"/>
                </a:solidFill>
                <a:latin typeface="Times New Roman" panose="02020603050405020304" pitchFamily="18" charset="0"/>
                <a:cs typeface="Times New Roman" panose="02020603050405020304" pitchFamily="18" charset="0"/>
              </a:rPr>
              <a:t>Task analysis : </a:t>
            </a:r>
            <a:r>
              <a:rPr lang="en-US" sz="8000" b="0" i="0" u="none" strike="noStrike" baseline="0" dirty="0">
                <a:latin typeface="Times New Roman" panose="02020603050405020304" pitchFamily="18" charset="0"/>
                <a:cs typeface="Times New Roman" panose="02020603050405020304" pitchFamily="18" charset="0"/>
              </a:rPr>
              <a:t>The users usually have a black-box view of a software and consider the software as something that provides a set of services (functionalities). A service supported by a software is also called a </a:t>
            </a:r>
            <a:r>
              <a:rPr lang="en-US" sz="8000" b="0" i="1" u="none" strike="noStrike" baseline="0" dirty="0">
                <a:latin typeface="Times New Roman" panose="02020603050405020304" pitchFamily="18" charset="0"/>
                <a:cs typeface="Times New Roman" panose="02020603050405020304" pitchFamily="18" charset="0"/>
              </a:rPr>
              <a:t>task</a:t>
            </a:r>
            <a:r>
              <a:rPr lang="en-US" sz="8000" b="0" i="0" u="none" strike="noStrike" baseline="0" dirty="0">
                <a:latin typeface="Times New Roman" panose="02020603050405020304" pitchFamily="18" charset="0"/>
                <a:cs typeface="Times New Roman" panose="02020603050405020304" pitchFamily="18" charset="0"/>
              </a:rPr>
              <a:t>. We can therefore say that the software performs various tasks of the users. In this context, the analyst tries to identify and understand the different tasks to be performed by the software. For each identified task, the analyst tries to formulate the different steps necessary to realize the required functionality in consultation with the </a:t>
            </a:r>
            <a:r>
              <a:rPr lang="en-IN" sz="8000" b="0" i="0" u="none" strike="noStrike" baseline="0" dirty="0">
                <a:latin typeface="Times New Roman" panose="02020603050405020304" pitchFamily="18" charset="0"/>
                <a:cs typeface="Times New Roman" panose="02020603050405020304" pitchFamily="18" charset="0"/>
              </a:rPr>
              <a:t>users.</a:t>
            </a:r>
            <a:endParaRPr lang="en-US" altLang="en-US" sz="8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06778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D3E715-1634-C5EA-6BC0-A39F43E27B59}"/>
              </a:ext>
            </a:extLst>
          </p:cNvPr>
          <p:cNvSpPr>
            <a:spLocks noGrp="1"/>
          </p:cNvSpPr>
          <p:nvPr>
            <p:ph idx="1"/>
          </p:nvPr>
        </p:nvSpPr>
        <p:spPr>
          <a:xfrm>
            <a:off x="677333" y="550606"/>
            <a:ext cx="10403621" cy="6307393"/>
          </a:xfrm>
        </p:spPr>
        <p:txBody>
          <a:bodyPr>
            <a:noAutofit/>
          </a:bodyPr>
          <a:lstStyle/>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4. Scenario analysis: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task can have many scenarios of operation. The different scenarios of a task may take place when the task is invoked under different situations. For different scenarios of a task, the behavior of the software can be different. For example, the possible scenarios for the book issue task of a library automation software may be: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 Book is issued successfully to the member and the book issue slip is printed.</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 The book is reserved, and hence cannot be issued to the member.</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maximum number of books that can be issued to the member is already reached, and no more books can be issued to the member.</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5. Form analysis: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Form analysis is an important and effective requirements gathering activity that is undertaken by the analyst, when the project involves automating an existing manual system. During the operation of a manual system, normally several forms are required to be filled up by the stakeholders, and in turn they receive several notifications (usually manually filled forms). In form analysis, the exiting forms and the formats of the notifications produced are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analysed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to determine the data input to the system and the data that are output from the system. For the different sets of data input to the system, how the input data would be used by the system to produce the corresponding output data is determined from the users.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7333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4D2C-E6D1-3520-8079-18183F913BE8}"/>
              </a:ext>
            </a:extLst>
          </p:cNvPr>
          <p:cNvSpPr>
            <a:spLocks noGrp="1"/>
          </p:cNvSpPr>
          <p:nvPr>
            <p:ph type="title"/>
          </p:nvPr>
        </p:nvSpPr>
        <p:spPr>
          <a:xfrm>
            <a:off x="677334" y="216310"/>
            <a:ext cx="8596668" cy="600328"/>
          </a:xfrm>
        </p:spPr>
        <p:txBody>
          <a:bodyPr>
            <a:normAutofit/>
          </a:bodyPr>
          <a:lstStyle/>
          <a:p>
            <a:r>
              <a:rPr lang="en-IN" sz="2800" b="1" i="0" u="none" strike="noStrike" baseline="0" dirty="0">
                <a:solidFill>
                  <a:srgbClr val="81004B"/>
                </a:solidFill>
                <a:latin typeface="OfficinaSans-Bold"/>
              </a:rPr>
              <a:t>Requirements Analysis</a:t>
            </a:r>
            <a:endParaRPr lang="en-IN" sz="2800" dirty="0"/>
          </a:p>
        </p:txBody>
      </p:sp>
      <p:sp>
        <p:nvSpPr>
          <p:cNvPr id="3" name="Content Placeholder 2">
            <a:extLst>
              <a:ext uri="{FF2B5EF4-FFF2-40B4-BE49-F238E27FC236}">
                <a16:creationId xmlns:a16="http://schemas.microsoft.com/office/drawing/2014/main" id="{1366E887-3107-0F62-628C-53F9F3813138}"/>
              </a:ext>
            </a:extLst>
          </p:cNvPr>
          <p:cNvSpPr>
            <a:spLocks noGrp="1"/>
          </p:cNvSpPr>
          <p:nvPr>
            <p:ph idx="1"/>
          </p:nvPr>
        </p:nvSpPr>
        <p:spPr>
          <a:xfrm>
            <a:off x="677333" y="816639"/>
            <a:ext cx="10177479" cy="5224724"/>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The main purpose of the </a:t>
            </a:r>
            <a:r>
              <a:rPr lang="en-IN" sz="2000" b="0" i="0" u="none" strike="noStrike" baseline="0" dirty="0">
                <a:latin typeface="Times New Roman" panose="02020603050405020304" pitchFamily="18" charset="0"/>
                <a:cs typeface="Times New Roman" panose="02020603050405020304" pitchFamily="18" charset="0"/>
              </a:rPr>
              <a:t>requirements analysis activity </a:t>
            </a:r>
            <a:r>
              <a:rPr lang="en-US" sz="2000" b="0" i="0" u="none" strike="noStrike" baseline="0" dirty="0">
                <a:latin typeface="Times New Roman" panose="02020603050405020304" pitchFamily="18" charset="0"/>
                <a:cs typeface="Times New Roman" panose="02020603050405020304" pitchFamily="18" charset="0"/>
              </a:rPr>
              <a:t>is to analyze the gathered </a:t>
            </a:r>
            <a:r>
              <a:rPr lang="en-IN" sz="2000" b="0" i="0" u="none" strike="noStrike" baseline="0" dirty="0">
                <a:latin typeface="Times New Roman" panose="02020603050405020304" pitchFamily="18" charset="0"/>
                <a:cs typeface="Times New Roman" panose="02020603050405020304" pitchFamily="18" charset="0"/>
              </a:rPr>
              <a:t>requirements to remove all ambiguities, incompleteness, and inconsistencies from the gathered customer requirements and to obtain </a:t>
            </a:r>
            <a:r>
              <a:rPr lang="en-US" sz="2000" b="0" i="0" u="none" strike="noStrike" baseline="0" dirty="0">
                <a:latin typeface="Times New Roman" panose="02020603050405020304" pitchFamily="18" charset="0"/>
                <a:cs typeface="Times New Roman" panose="02020603050405020304" pitchFamily="18" charset="0"/>
              </a:rPr>
              <a:t>a clear understanding of the </a:t>
            </a:r>
            <a:r>
              <a:rPr lang="en-IN" sz="2000" b="0" i="0" u="none" strike="noStrike" baseline="0" dirty="0">
                <a:latin typeface="Times New Roman" panose="02020603050405020304" pitchFamily="18" charset="0"/>
                <a:cs typeface="Times New Roman" panose="02020603050405020304" pitchFamily="18" charset="0"/>
              </a:rPr>
              <a:t>software to be developed.</a:t>
            </a:r>
          </a:p>
          <a:p>
            <a:pPr algn="l"/>
            <a:r>
              <a:rPr lang="en-US" sz="2000" b="0" i="0" u="none" strike="noStrike" baseline="0" dirty="0">
                <a:latin typeface="Times New Roman" panose="02020603050405020304" pitchFamily="18" charset="0"/>
                <a:cs typeface="Times New Roman" panose="02020603050405020304" pitchFamily="18" charset="0"/>
              </a:rPr>
              <a:t>For carrying out requirements analysis effectively, the analyst first needs to develop a clear grasp of the problem. The following basic questions pertaining to the project should be clearly understood by the analyst before carrying out </a:t>
            </a:r>
            <a:r>
              <a:rPr lang="en-IN" sz="2000" b="0" i="0" u="none" strike="noStrike" baseline="0" dirty="0">
                <a:latin typeface="Times New Roman" panose="02020603050405020304" pitchFamily="18" charset="0"/>
                <a:cs typeface="Times New Roman" panose="02020603050405020304" pitchFamily="18" charset="0"/>
              </a:rPr>
              <a:t>analysis:</a:t>
            </a:r>
          </a:p>
          <a:p>
            <a:pPr algn="l"/>
            <a:r>
              <a:rPr lang="en-IN" sz="2000" b="0" i="0" u="none" strike="noStrike" baseline="0" dirty="0">
                <a:latin typeface="Times New Roman" panose="02020603050405020304" pitchFamily="18" charset="0"/>
                <a:cs typeface="Times New Roman" panose="02020603050405020304" pitchFamily="18" charset="0"/>
              </a:rPr>
              <a:t> What is the problem?</a:t>
            </a:r>
          </a:p>
          <a:p>
            <a:pPr algn="l"/>
            <a:r>
              <a:rPr lang="en-US" sz="2000" b="0" i="0" u="none" strike="noStrike" baseline="0" dirty="0">
                <a:latin typeface="Times New Roman" panose="02020603050405020304" pitchFamily="18" charset="0"/>
                <a:cs typeface="Times New Roman" panose="02020603050405020304" pitchFamily="18" charset="0"/>
              </a:rPr>
              <a:t> Why is it important to solve the problem?</a:t>
            </a:r>
          </a:p>
          <a:p>
            <a:pPr algn="l"/>
            <a:r>
              <a:rPr lang="en-US" sz="2000" b="0" i="0" u="none" strike="noStrike" baseline="0" dirty="0">
                <a:latin typeface="Times New Roman" panose="02020603050405020304" pitchFamily="18" charset="0"/>
                <a:cs typeface="Times New Roman" panose="02020603050405020304" pitchFamily="18" charset="0"/>
              </a:rPr>
              <a:t> What exactly are the data input to the system and what exactly are the data output </a:t>
            </a:r>
            <a:r>
              <a:rPr lang="en-IN" sz="2000" b="0" i="0" u="none" strike="noStrike" baseline="0" dirty="0">
                <a:latin typeface="Times New Roman" panose="02020603050405020304" pitchFamily="18" charset="0"/>
                <a:cs typeface="Times New Roman" panose="02020603050405020304" pitchFamily="18" charset="0"/>
              </a:rPr>
              <a:t>by the system?</a:t>
            </a:r>
          </a:p>
          <a:p>
            <a:pPr algn="l"/>
            <a:r>
              <a:rPr lang="en-US" sz="2000" b="0" i="0" u="none" strike="noStrike" baseline="0" dirty="0">
                <a:latin typeface="Times New Roman" panose="02020603050405020304" pitchFamily="18" charset="0"/>
                <a:cs typeface="Times New Roman" panose="02020603050405020304" pitchFamily="18" charset="0"/>
              </a:rPr>
              <a:t> What are the possible procedures that need to be followed to solve the problem?</a:t>
            </a:r>
          </a:p>
          <a:p>
            <a:pPr algn="l"/>
            <a:r>
              <a:rPr lang="en-US" sz="2000" b="0" i="0" u="none" strike="noStrike" baseline="0" dirty="0">
                <a:latin typeface="Times New Roman" panose="02020603050405020304" pitchFamily="18" charset="0"/>
                <a:cs typeface="Times New Roman" panose="02020603050405020304" pitchFamily="18" charset="0"/>
              </a:rPr>
              <a:t>What are the likely complexities that might arise while solving the problem?</a:t>
            </a:r>
          </a:p>
          <a:p>
            <a:pPr marL="0" indent="0" algn="l">
              <a:buNone/>
            </a:pPr>
            <a:r>
              <a:rPr lang="en-US" sz="200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 If there are external software or hardware with which the developed software has\ to interface, then what should be the data interchange formats with the external </a:t>
            </a:r>
            <a:r>
              <a:rPr lang="en-IN" sz="2000" b="0" i="0" u="none" strike="noStrike" baseline="0" dirty="0">
                <a:latin typeface="Times New Roman" panose="02020603050405020304" pitchFamily="18" charset="0"/>
                <a:cs typeface="Times New Roman" panose="02020603050405020304" pitchFamily="18" charset="0"/>
              </a:rPr>
              <a:t>systems?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50784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191</TotalTime>
  <Words>6821</Words>
  <Application>Microsoft Office PowerPoint</Application>
  <PresentationFormat>Widescreen</PresentationFormat>
  <Paragraphs>228</Paragraphs>
  <Slides>41</Slides>
  <Notes>1</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41</vt:i4>
      </vt:variant>
    </vt:vector>
  </HeadingPairs>
  <TitlesOfParts>
    <vt:vector size="54" baseType="lpstr">
      <vt:lpstr>Arial</vt:lpstr>
      <vt:lpstr>Calibri</vt:lpstr>
      <vt:lpstr>CourierNewPSMT</vt:lpstr>
      <vt:lpstr>OfficinaSans-Bold</vt:lpstr>
      <vt:lpstr>OfficinaSerif-Bold</vt:lpstr>
      <vt:lpstr>PalatinoLinotype-Bold</vt:lpstr>
      <vt:lpstr>PalatinoLinotype-BoldItalic</vt:lpstr>
      <vt:lpstr>PalatinoLinotype-Italic</vt:lpstr>
      <vt:lpstr>PalatinoLinotype-Roman</vt:lpstr>
      <vt:lpstr>Times New Roman</vt:lpstr>
      <vt:lpstr>Trebuchet MS</vt:lpstr>
      <vt:lpstr>Wingdings 3</vt:lpstr>
      <vt:lpstr>Facet</vt:lpstr>
      <vt:lpstr>Requirements Analysis and Specification</vt:lpstr>
      <vt:lpstr>Requirements Analysis and Specification</vt:lpstr>
      <vt:lpstr>Requirements Analysis and Specification</vt:lpstr>
      <vt:lpstr>Requirements Analysis and Specification</vt:lpstr>
      <vt:lpstr>PowerPoint Presentation</vt:lpstr>
      <vt:lpstr>Requirements Gathering</vt:lpstr>
      <vt:lpstr>Requirements Gathering Activities</vt:lpstr>
      <vt:lpstr>PowerPoint Presentation</vt:lpstr>
      <vt:lpstr>Requirements Analysis</vt:lpstr>
      <vt:lpstr>PowerPoint Presentation</vt:lpstr>
      <vt:lpstr>PowerPoint Presentation</vt:lpstr>
      <vt:lpstr>PowerPoint Presentation</vt:lpstr>
      <vt:lpstr>Software Requirements Specification (SRS)</vt:lpstr>
      <vt:lpstr>Users of SRS Document</vt:lpstr>
      <vt:lpstr>PowerPoint Presentation</vt:lpstr>
      <vt:lpstr>Characteristics of a Good SRS Document</vt:lpstr>
      <vt:lpstr>PowerPoint Presentation</vt:lpstr>
      <vt:lpstr>Attributes of Bad SRS Documents</vt:lpstr>
      <vt:lpstr>PowerPoint Presentation</vt:lpstr>
      <vt:lpstr>Important Categories of Customer Requirements</vt:lpstr>
      <vt:lpstr>Functional requirements</vt:lpstr>
      <vt:lpstr>Non-functional requirements</vt:lpstr>
      <vt:lpstr>PowerPoint Presentation</vt:lpstr>
      <vt:lpstr>PowerPoint Presentation</vt:lpstr>
      <vt:lpstr>PowerPoint Presentation</vt:lpstr>
      <vt:lpstr>PowerPoint Presentation</vt:lpstr>
      <vt:lpstr>PowerPoint Presentation</vt:lpstr>
      <vt:lpstr>How to Identify the Functional Requirements?</vt:lpstr>
      <vt:lpstr>How to Document the Functional Requirements</vt:lpstr>
      <vt:lpstr>PowerPoint Presentation</vt:lpstr>
      <vt:lpstr>PowerPoint Presentation</vt:lpstr>
      <vt:lpstr>PowerPoint Presentation</vt:lpstr>
      <vt:lpstr>PowerPoint Presentation</vt:lpstr>
      <vt:lpstr>Organization of the SRS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10</cp:revision>
  <dcterms:created xsi:type="dcterms:W3CDTF">2025-01-27T04:57:01Z</dcterms:created>
  <dcterms:modified xsi:type="dcterms:W3CDTF">2025-01-28T06:29:08Z</dcterms:modified>
</cp:coreProperties>
</file>