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0"/>
  </p:notesMasterIdLst>
  <p:sldIdLst>
    <p:sldId id="256" r:id="rId2"/>
    <p:sldId id="257" r:id="rId3"/>
    <p:sldId id="382" r:id="rId4"/>
    <p:sldId id="379" r:id="rId5"/>
    <p:sldId id="377" r:id="rId6"/>
    <p:sldId id="378" r:id="rId7"/>
    <p:sldId id="380" r:id="rId8"/>
    <p:sldId id="381" r:id="rId9"/>
    <p:sldId id="383" r:id="rId10"/>
    <p:sldId id="376" r:id="rId11"/>
    <p:sldId id="259" r:id="rId12"/>
    <p:sldId id="260" r:id="rId13"/>
    <p:sldId id="261" r:id="rId14"/>
    <p:sldId id="384" r:id="rId15"/>
    <p:sldId id="262" r:id="rId16"/>
    <p:sldId id="263" r:id="rId17"/>
    <p:sldId id="373" r:id="rId18"/>
    <p:sldId id="264" r:id="rId19"/>
    <p:sldId id="374" r:id="rId20"/>
    <p:sldId id="388" r:id="rId21"/>
    <p:sldId id="265" r:id="rId22"/>
    <p:sldId id="266" r:id="rId23"/>
    <p:sldId id="385" r:id="rId24"/>
    <p:sldId id="386" r:id="rId25"/>
    <p:sldId id="387"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368" r:id="rId40"/>
    <p:sldId id="280" r:id="rId41"/>
    <p:sldId id="390" r:id="rId42"/>
    <p:sldId id="281" r:id="rId43"/>
    <p:sldId id="391" r:id="rId44"/>
    <p:sldId id="392" r:id="rId45"/>
    <p:sldId id="282" r:id="rId46"/>
    <p:sldId id="399" r:id="rId47"/>
    <p:sldId id="393" r:id="rId48"/>
    <p:sldId id="394" r:id="rId49"/>
    <p:sldId id="396" r:id="rId50"/>
    <p:sldId id="397" r:id="rId51"/>
    <p:sldId id="398" r:id="rId52"/>
    <p:sldId id="395" r:id="rId53"/>
    <p:sldId id="369" r:id="rId54"/>
    <p:sldId id="286" r:id="rId55"/>
    <p:sldId id="287" r:id="rId56"/>
    <p:sldId id="288" r:id="rId57"/>
    <p:sldId id="289" r:id="rId58"/>
    <p:sldId id="290" r:id="rId59"/>
    <p:sldId id="291" r:id="rId60"/>
    <p:sldId id="313" r:id="rId61"/>
    <p:sldId id="292" r:id="rId62"/>
    <p:sldId id="293" r:id="rId63"/>
    <p:sldId id="294" r:id="rId64"/>
    <p:sldId id="295" r:id="rId65"/>
    <p:sldId id="296" r:id="rId66"/>
    <p:sldId id="297" r:id="rId67"/>
    <p:sldId id="298" r:id="rId68"/>
    <p:sldId id="299" r:id="rId69"/>
    <p:sldId id="300" r:id="rId70"/>
    <p:sldId id="301" r:id="rId71"/>
    <p:sldId id="302" r:id="rId72"/>
    <p:sldId id="303" r:id="rId73"/>
    <p:sldId id="304" r:id="rId74"/>
    <p:sldId id="305" r:id="rId75"/>
    <p:sldId id="306" r:id="rId76"/>
    <p:sldId id="307" r:id="rId77"/>
    <p:sldId id="308" r:id="rId78"/>
    <p:sldId id="309" r:id="rId79"/>
    <p:sldId id="310" r:id="rId80"/>
    <p:sldId id="311" r:id="rId81"/>
    <p:sldId id="312" r:id="rId82"/>
    <p:sldId id="314" r:id="rId83"/>
    <p:sldId id="315" r:id="rId84"/>
    <p:sldId id="316" r:id="rId85"/>
    <p:sldId id="317" r:id="rId86"/>
    <p:sldId id="318" r:id="rId87"/>
    <p:sldId id="319" r:id="rId88"/>
    <p:sldId id="320"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660"/>
  </p:normalViewPr>
  <p:slideViewPr>
    <p:cSldViewPr>
      <p:cViewPr>
        <p:scale>
          <a:sx n="75" d="100"/>
          <a:sy n="75" d="100"/>
        </p:scale>
        <p:origin x="1188" y="54"/>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59DAF-5291-4E88-A6C0-6A5C39DD714A}" type="datetimeFigureOut">
              <a:rPr lang="en-US" smtClean="0"/>
              <a:pPr/>
              <a:t>1/23/2026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9A9391-7554-4D68-B0D5-740662A27B0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9A9391-7554-4D68-B0D5-740662A27B08}" type="slidenum">
              <a:rPr lang="en-US" smtClean="0"/>
              <a:pPr/>
              <a:t>77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734DBF-D33A-9B28-288C-C2DAB9E541E7}"/>
              </a:ext>
            </a:extLst>
          </p:cNvPr>
          <p:cNvPicPr>
            <a:picLocks noChangeAspect="1"/>
          </p:cNvPicPr>
          <p:nvPr/>
        </p:nvPicPr>
        <p:blipFill>
          <a:blip r:embed="rId2" cstate="print"/>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809244" y="1956816"/>
            <a:ext cx="7530084"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809244" y="4901184"/>
            <a:ext cx="7530084"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345C5D8-082A-AC27-3801-7A6EC37519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8809"/>
          <a:stretch/>
        </p:blipFill>
        <p:spPr>
          <a:xfrm>
            <a:off x="0" y="0"/>
            <a:ext cx="4100664" cy="2350008"/>
          </a:xfrm>
          <a:prstGeom prst="rect">
            <a:avLst/>
          </a:prstGeom>
        </p:spPr>
      </p:pic>
      <p:pic>
        <p:nvPicPr>
          <p:cNvPr id="15" name="Picture 14">
            <a:extLst>
              <a:ext uri="{FF2B5EF4-FFF2-40B4-BE49-F238E27FC236}">
                <a16:creationId xmlns:a16="http://schemas.microsoft.com/office/drawing/2014/main" id="{3531883F-9B23-B442-5F02-C2D25BB37CA5}"/>
              </a:ext>
            </a:extLst>
          </p:cNvPr>
          <p:cNvPicPr>
            <a:picLocks noChangeAspect="1"/>
          </p:cNvPicPr>
          <p:nvPr/>
        </p:nvPicPr>
        <p:blipFill>
          <a:blip r:embed="rId3" cstate="print"/>
          <a:stretch>
            <a:fillRect/>
          </a:stretch>
        </p:blipFill>
        <p:spPr>
          <a:xfrm>
            <a:off x="5430927" y="1234440"/>
            <a:ext cx="3713073" cy="5623560"/>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59486" y="868679"/>
            <a:ext cx="8229600" cy="1572768"/>
          </a:xfrm>
        </p:spPr>
        <p:txBody>
          <a:bodyPr lIns="91440" tIns="182880" rIns="91440" bIns="0"/>
          <a:lstStyle>
            <a:lvl1pPr algn="ctr">
              <a:lnSpc>
                <a:spcPct val="90000"/>
              </a:lnSpc>
              <a:defRPr sz="4800" spc="400" baseline="0"/>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459486" y="2438400"/>
            <a:ext cx="1522476"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459486" y="3127248"/>
            <a:ext cx="1522476" cy="2514600"/>
          </a:xfrm>
          <a:solidFill>
            <a:schemeClr val="accent6">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smtClean="0"/>
              <a:t>Click to edit Master text styles</a:t>
            </a:r>
          </a:p>
          <a:p>
            <a:pPr lvl="1"/>
            <a:r>
              <a:rPr lang="en-US" smtClean="0"/>
              <a:t>Second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2132838" y="2438400"/>
            <a:ext cx="1522476"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2132838" y="3127248"/>
            <a:ext cx="1522476" cy="2514600"/>
          </a:xfrm>
          <a:solidFill>
            <a:schemeClr val="accent5">
              <a:alpha val="3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smtClean="0"/>
              <a:t>Click to edit Master text styles</a:t>
            </a:r>
          </a:p>
          <a:p>
            <a:pPr lvl="1"/>
            <a:r>
              <a:rPr lang="en-US" smtClean="0"/>
              <a:t>Second level</a:t>
            </a:r>
          </a:p>
        </p:txBody>
      </p:sp>
      <p:sp>
        <p:nvSpPr>
          <p:cNvPr id="7" name="Text Placeholder 4">
            <a:extLst>
              <a:ext uri="{FF2B5EF4-FFF2-40B4-BE49-F238E27FC236}">
                <a16:creationId xmlns:a16="http://schemas.microsoft.com/office/drawing/2014/main" id="{9A48939F-0CF9-9CBD-F606-7A4850B910A1}"/>
              </a:ext>
            </a:extLst>
          </p:cNvPr>
          <p:cNvSpPr>
            <a:spLocks noGrp="1"/>
          </p:cNvSpPr>
          <p:nvPr>
            <p:ph type="body" sz="quarter" idx="13"/>
          </p:nvPr>
        </p:nvSpPr>
        <p:spPr>
          <a:xfrm>
            <a:off x="3813048" y="2438400"/>
            <a:ext cx="1522476"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a:extLst>
              <a:ext uri="{FF2B5EF4-FFF2-40B4-BE49-F238E27FC236}">
                <a16:creationId xmlns:a16="http://schemas.microsoft.com/office/drawing/2014/main" id="{693BC756-2B97-9751-B879-03B6F1C405C3}"/>
              </a:ext>
            </a:extLst>
          </p:cNvPr>
          <p:cNvSpPr>
            <a:spLocks noGrp="1"/>
          </p:cNvSpPr>
          <p:nvPr>
            <p:ph sz="quarter" idx="14"/>
          </p:nvPr>
        </p:nvSpPr>
        <p:spPr>
          <a:xfrm>
            <a:off x="3813048" y="3127248"/>
            <a:ext cx="1522476" cy="2514600"/>
          </a:xfrm>
          <a:solidFill>
            <a:schemeClr val="accent4">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smtClean="0"/>
              <a:t>Click to edit Master text styles</a:t>
            </a:r>
          </a:p>
          <a:p>
            <a:pPr lvl="1"/>
            <a:r>
              <a:rPr lang="en-US" smtClean="0"/>
              <a:t>Second level</a:t>
            </a:r>
          </a:p>
        </p:txBody>
      </p:sp>
      <p:sp>
        <p:nvSpPr>
          <p:cNvPr id="20" name="Text Placeholder 4">
            <a:extLst>
              <a:ext uri="{FF2B5EF4-FFF2-40B4-BE49-F238E27FC236}">
                <a16:creationId xmlns:a16="http://schemas.microsoft.com/office/drawing/2014/main" id="{843F725B-A33F-7FB2-E5C4-96EA154660E9}"/>
              </a:ext>
            </a:extLst>
          </p:cNvPr>
          <p:cNvSpPr>
            <a:spLocks noGrp="1"/>
          </p:cNvSpPr>
          <p:nvPr>
            <p:ph type="body" sz="quarter" idx="15"/>
          </p:nvPr>
        </p:nvSpPr>
        <p:spPr>
          <a:xfrm>
            <a:off x="5486400" y="2438400"/>
            <a:ext cx="1522476"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1" name="Content Placeholder 5">
            <a:extLst>
              <a:ext uri="{FF2B5EF4-FFF2-40B4-BE49-F238E27FC236}">
                <a16:creationId xmlns:a16="http://schemas.microsoft.com/office/drawing/2014/main" id="{D9DD0DA7-5A1E-5312-178F-13561EF7C233}"/>
              </a:ext>
            </a:extLst>
          </p:cNvPr>
          <p:cNvSpPr>
            <a:spLocks noGrp="1"/>
          </p:cNvSpPr>
          <p:nvPr>
            <p:ph sz="quarter" idx="16"/>
          </p:nvPr>
        </p:nvSpPr>
        <p:spPr>
          <a:xfrm>
            <a:off x="5486400" y="3127248"/>
            <a:ext cx="1522476" cy="2514600"/>
          </a:xfrm>
          <a:solidFill>
            <a:schemeClr val="accent1">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smtClean="0"/>
              <a:t>Click to edit Master text styles</a:t>
            </a:r>
          </a:p>
          <a:p>
            <a:pPr lvl="1"/>
            <a:r>
              <a:rPr lang="en-US" smtClean="0"/>
              <a:t>Second level</a:t>
            </a:r>
          </a:p>
        </p:txBody>
      </p:sp>
      <p:sp>
        <p:nvSpPr>
          <p:cNvPr id="22" name="Text Placeholder 4">
            <a:extLst>
              <a:ext uri="{FF2B5EF4-FFF2-40B4-BE49-F238E27FC236}">
                <a16:creationId xmlns:a16="http://schemas.microsoft.com/office/drawing/2014/main" id="{5FBC3880-98AC-466C-7AD1-FDC8B3958705}"/>
              </a:ext>
            </a:extLst>
          </p:cNvPr>
          <p:cNvSpPr>
            <a:spLocks noGrp="1"/>
          </p:cNvSpPr>
          <p:nvPr>
            <p:ph type="body" sz="quarter" idx="17"/>
          </p:nvPr>
        </p:nvSpPr>
        <p:spPr>
          <a:xfrm>
            <a:off x="7159752" y="2438400"/>
            <a:ext cx="1522476"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Content Placeholder 5">
            <a:extLst>
              <a:ext uri="{FF2B5EF4-FFF2-40B4-BE49-F238E27FC236}">
                <a16:creationId xmlns:a16="http://schemas.microsoft.com/office/drawing/2014/main" id="{24965100-8EF5-0264-CEE5-BD5BF1901635}"/>
              </a:ext>
            </a:extLst>
          </p:cNvPr>
          <p:cNvSpPr>
            <a:spLocks noGrp="1"/>
          </p:cNvSpPr>
          <p:nvPr>
            <p:ph sz="quarter" idx="18"/>
          </p:nvPr>
        </p:nvSpPr>
        <p:spPr>
          <a:xfrm>
            <a:off x="7159752" y="3127248"/>
            <a:ext cx="1522476" cy="2514600"/>
          </a:xfrm>
          <a:solidFill>
            <a:schemeClr val="accent4">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smtClean="0"/>
              <a:t>Click to edit Master text styles</a:t>
            </a:r>
          </a:p>
          <a:p>
            <a:pPr lvl="1"/>
            <a:r>
              <a:rPr lang="en-US" smtClean="0"/>
              <a:t>Second level</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865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meli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CC3D06-2435-B655-8AA5-11CCBBEF19D4}"/>
              </a:ext>
            </a:extLst>
          </p:cNvPr>
          <p:cNvPicPr>
            <a:picLocks noChangeAspect="1"/>
          </p:cNvPicPr>
          <p:nvPr/>
        </p:nvPicPr>
        <p:blipFill>
          <a:blip r:embed="rId2" cstate="print"/>
          <a:stretch>
            <a:fillRect/>
          </a:stretch>
        </p:blipFill>
        <p:spPr>
          <a:xfrm>
            <a:off x="6571675" y="0"/>
            <a:ext cx="2572325" cy="6821424"/>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59486" y="868679"/>
            <a:ext cx="8229600" cy="1572768"/>
          </a:xfrm>
        </p:spPr>
        <p:txBody>
          <a:bodyPr lIns="91440" tIns="182880" rIns="91440" bIns="0"/>
          <a:lstStyle>
            <a:lvl1pPr algn="ctr">
              <a:lnSpc>
                <a:spcPct val="90000"/>
              </a:lnSpc>
              <a:defRPr sz="4800" spc="400" baseline="0"/>
            </a:lvl1pPr>
          </a:lstStyle>
          <a:p>
            <a:r>
              <a:rPr lang="en-US" smtClean="0"/>
              <a:t>Click to edit Master title style</a:t>
            </a:r>
            <a:endParaRPr lang="en-US" dirty="0"/>
          </a:p>
        </p:txBody>
      </p:sp>
      <p:sp>
        <p:nvSpPr>
          <p:cNvPr id="34" name="Text Placeholder 33">
            <a:extLst>
              <a:ext uri="{FF2B5EF4-FFF2-40B4-BE49-F238E27FC236}">
                <a16:creationId xmlns:a16="http://schemas.microsoft.com/office/drawing/2014/main" id="{5D1E9421-BC85-99CB-EB40-1863FA622747}"/>
              </a:ext>
            </a:extLst>
          </p:cNvPr>
          <p:cNvSpPr>
            <a:spLocks noGrp="1"/>
          </p:cNvSpPr>
          <p:nvPr>
            <p:ph type="body" sz="quarter" idx="13" hasCustomPrompt="1"/>
          </p:nvPr>
        </p:nvSpPr>
        <p:spPr>
          <a:xfrm rot="16200000">
            <a:off x="-242315" y="3136712"/>
            <a:ext cx="1783080" cy="384048"/>
          </a:xfrm>
          <a:solidFill>
            <a:schemeClr val="accent1"/>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1" name="Text Placeholder 40">
            <a:extLst>
              <a:ext uri="{FF2B5EF4-FFF2-40B4-BE49-F238E27FC236}">
                <a16:creationId xmlns:a16="http://schemas.microsoft.com/office/drawing/2014/main" id="{47BABAF8-5220-1E24-CE43-927FCCA269AE}"/>
              </a:ext>
            </a:extLst>
          </p:cNvPr>
          <p:cNvSpPr>
            <a:spLocks noGrp="1"/>
          </p:cNvSpPr>
          <p:nvPr>
            <p:ph type="body" sz="quarter" idx="18"/>
          </p:nvPr>
        </p:nvSpPr>
        <p:spPr>
          <a:xfrm>
            <a:off x="859663" y="2432434"/>
            <a:ext cx="1233740" cy="1783080"/>
          </a:xfrm>
        </p:spPr>
        <p:txBody>
          <a:bodyPr lIns="91440" tIns="0" rIns="0" bIns="0" anchor="ctr"/>
          <a:lstStyle>
            <a:lvl1pPr marL="0" indent="0">
              <a:lnSpc>
                <a:spcPct val="100000"/>
              </a:lnSpc>
              <a:spcBef>
                <a:spcPts val="0"/>
              </a:spcBef>
              <a:buNone/>
              <a:defRPr sz="1600" spc="100" baseline="0"/>
            </a:lvl1pPr>
          </a:lstStyle>
          <a:p>
            <a:pPr lvl="0"/>
            <a:r>
              <a:rPr lang="en-US" smtClean="0"/>
              <a:t>Click to edit Master text styles</a:t>
            </a:r>
          </a:p>
        </p:txBody>
      </p:sp>
      <p:sp>
        <p:nvSpPr>
          <p:cNvPr id="38" name="Text Placeholder 33">
            <a:extLst>
              <a:ext uri="{FF2B5EF4-FFF2-40B4-BE49-F238E27FC236}">
                <a16:creationId xmlns:a16="http://schemas.microsoft.com/office/drawing/2014/main" id="{F1D095F8-4552-1F88-C37B-99775B68ACCE}"/>
              </a:ext>
            </a:extLst>
          </p:cNvPr>
          <p:cNvSpPr>
            <a:spLocks noGrp="1"/>
          </p:cNvSpPr>
          <p:nvPr>
            <p:ph type="body" sz="quarter" idx="16" hasCustomPrompt="1"/>
          </p:nvPr>
        </p:nvSpPr>
        <p:spPr>
          <a:xfrm rot="16200000">
            <a:off x="1424217" y="4581652"/>
            <a:ext cx="1783080" cy="384048"/>
          </a:xfrm>
          <a:solidFill>
            <a:schemeClr val="accent2"/>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8" name="Text Placeholder 40">
            <a:extLst>
              <a:ext uri="{FF2B5EF4-FFF2-40B4-BE49-F238E27FC236}">
                <a16:creationId xmlns:a16="http://schemas.microsoft.com/office/drawing/2014/main" id="{4C4BFA3E-7B57-DCDD-4EA6-16C64A3756BF}"/>
              </a:ext>
            </a:extLst>
          </p:cNvPr>
          <p:cNvSpPr>
            <a:spLocks noGrp="1"/>
          </p:cNvSpPr>
          <p:nvPr>
            <p:ph type="body" sz="quarter" idx="22"/>
          </p:nvPr>
        </p:nvSpPr>
        <p:spPr>
          <a:xfrm>
            <a:off x="2537480" y="3882136"/>
            <a:ext cx="1233740" cy="1783080"/>
          </a:xfrm>
        </p:spPr>
        <p:txBody>
          <a:bodyPr lIns="91440" tIns="0" rIns="0" bIns="0" anchor="ctr"/>
          <a:lstStyle>
            <a:lvl1pPr marL="0" indent="0">
              <a:lnSpc>
                <a:spcPct val="100000"/>
              </a:lnSpc>
              <a:spcBef>
                <a:spcPts val="0"/>
              </a:spcBef>
              <a:buNone/>
              <a:defRPr sz="1600" spc="100" baseline="0"/>
            </a:lvl1pPr>
          </a:lstStyle>
          <a:p>
            <a:pPr lvl="0"/>
            <a:r>
              <a:rPr lang="en-US" smtClean="0"/>
              <a:t>Click to edit Master text styles</a:t>
            </a:r>
          </a:p>
        </p:txBody>
      </p:sp>
      <p:sp>
        <p:nvSpPr>
          <p:cNvPr id="35" name="Text Placeholder 33">
            <a:extLst>
              <a:ext uri="{FF2B5EF4-FFF2-40B4-BE49-F238E27FC236}">
                <a16:creationId xmlns:a16="http://schemas.microsoft.com/office/drawing/2014/main" id="{C65BF0DD-74C0-E055-CCAC-600751F51727}"/>
              </a:ext>
            </a:extLst>
          </p:cNvPr>
          <p:cNvSpPr>
            <a:spLocks noGrp="1"/>
          </p:cNvSpPr>
          <p:nvPr>
            <p:ph type="body" sz="quarter" idx="14" hasCustomPrompt="1"/>
          </p:nvPr>
        </p:nvSpPr>
        <p:spPr>
          <a:xfrm rot="16200000">
            <a:off x="3090749" y="3131951"/>
            <a:ext cx="1783080" cy="384048"/>
          </a:xfrm>
          <a:solidFill>
            <a:schemeClr val="accent3"/>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4" name="Text Placeholder 40">
            <a:extLst>
              <a:ext uri="{FF2B5EF4-FFF2-40B4-BE49-F238E27FC236}">
                <a16:creationId xmlns:a16="http://schemas.microsoft.com/office/drawing/2014/main" id="{25927394-D1A0-C084-C689-F7A4EEE924CB}"/>
              </a:ext>
            </a:extLst>
          </p:cNvPr>
          <p:cNvSpPr>
            <a:spLocks noGrp="1"/>
          </p:cNvSpPr>
          <p:nvPr>
            <p:ph type="body" sz="quarter" idx="19"/>
          </p:nvPr>
        </p:nvSpPr>
        <p:spPr>
          <a:xfrm>
            <a:off x="4192189" y="2432435"/>
            <a:ext cx="1233740" cy="1783080"/>
          </a:xfrm>
        </p:spPr>
        <p:txBody>
          <a:bodyPr lIns="91440" tIns="0" rIns="0" bIns="0" anchor="ctr"/>
          <a:lstStyle>
            <a:lvl1pPr marL="0" indent="0">
              <a:lnSpc>
                <a:spcPct val="100000"/>
              </a:lnSpc>
              <a:spcBef>
                <a:spcPts val="0"/>
              </a:spcBef>
              <a:buNone/>
              <a:defRPr sz="1600" spc="100" baseline="0"/>
            </a:lvl1pPr>
          </a:lstStyle>
          <a:p>
            <a:pPr lvl="0"/>
            <a:r>
              <a:rPr lang="en-US" smtClean="0"/>
              <a:t>Click to edit Master text styles</a:t>
            </a:r>
          </a:p>
        </p:txBody>
      </p:sp>
      <p:sp>
        <p:nvSpPr>
          <p:cNvPr id="39" name="Text Placeholder 33">
            <a:extLst>
              <a:ext uri="{FF2B5EF4-FFF2-40B4-BE49-F238E27FC236}">
                <a16:creationId xmlns:a16="http://schemas.microsoft.com/office/drawing/2014/main" id="{08F0F1F2-0D4E-95EA-349B-D734163FD55B}"/>
              </a:ext>
            </a:extLst>
          </p:cNvPr>
          <p:cNvSpPr>
            <a:spLocks noGrp="1"/>
          </p:cNvSpPr>
          <p:nvPr>
            <p:ph type="body" sz="quarter" idx="17" hasCustomPrompt="1"/>
          </p:nvPr>
        </p:nvSpPr>
        <p:spPr>
          <a:xfrm rot="16200000">
            <a:off x="4757282" y="4581652"/>
            <a:ext cx="1783080" cy="384048"/>
          </a:xfrm>
          <a:solidFill>
            <a:schemeClr val="accent4"/>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6" name="Text Placeholder 40">
            <a:extLst>
              <a:ext uri="{FF2B5EF4-FFF2-40B4-BE49-F238E27FC236}">
                <a16:creationId xmlns:a16="http://schemas.microsoft.com/office/drawing/2014/main" id="{B322E7EB-0174-5A8C-5BE3-F501B5670FAD}"/>
              </a:ext>
            </a:extLst>
          </p:cNvPr>
          <p:cNvSpPr>
            <a:spLocks noGrp="1"/>
          </p:cNvSpPr>
          <p:nvPr>
            <p:ph type="body" sz="quarter" idx="21"/>
          </p:nvPr>
        </p:nvSpPr>
        <p:spPr>
          <a:xfrm>
            <a:off x="5870544" y="3882136"/>
            <a:ext cx="1233740" cy="1783080"/>
          </a:xfrm>
        </p:spPr>
        <p:txBody>
          <a:bodyPr lIns="91440" tIns="0" rIns="0" bIns="0" anchor="ctr"/>
          <a:lstStyle>
            <a:lvl1pPr marL="0" indent="0">
              <a:lnSpc>
                <a:spcPct val="100000"/>
              </a:lnSpc>
              <a:spcBef>
                <a:spcPts val="0"/>
              </a:spcBef>
              <a:buNone/>
              <a:defRPr sz="1600" spc="100" baseline="0"/>
            </a:lvl1pPr>
          </a:lstStyle>
          <a:p>
            <a:pPr lvl="0"/>
            <a:r>
              <a:rPr lang="en-US" smtClean="0"/>
              <a:t>Click to edit Master text styles</a:t>
            </a:r>
          </a:p>
        </p:txBody>
      </p:sp>
      <p:sp>
        <p:nvSpPr>
          <p:cNvPr id="36" name="Text Placeholder 33">
            <a:extLst>
              <a:ext uri="{FF2B5EF4-FFF2-40B4-BE49-F238E27FC236}">
                <a16:creationId xmlns:a16="http://schemas.microsoft.com/office/drawing/2014/main" id="{36C15449-A445-41A6-EAD9-37446450CC14}"/>
              </a:ext>
            </a:extLst>
          </p:cNvPr>
          <p:cNvSpPr>
            <a:spLocks noGrp="1"/>
          </p:cNvSpPr>
          <p:nvPr>
            <p:ph type="body" sz="quarter" idx="15" hasCustomPrompt="1"/>
          </p:nvPr>
        </p:nvSpPr>
        <p:spPr>
          <a:xfrm rot="16200000">
            <a:off x="6423813" y="3136712"/>
            <a:ext cx="1783080" cy="384048"/>
          </a:xfrm>
          <a:solidFill>
            <a:schemeClr val="accent5"/>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5" name="Text Placeholder 40">
            <a:extLst>
              <a:ext uri="{FF2B5EF4-FFF2-40B4-BE49-F238E27FC236}">
                <a16:creationId xmlns:a16="http://schemas.microsoft.com/office/drawing/2014/main" id="{E6B7327B-EA3B-790D-AB08-0ED1D2FB401B}"/>
              </a:ext>
            </a:extLst>
          </p:cNvPr>
          <p:cNvSpPr>
            <a:spLocks noGrp="1"/>
          </p:cNvSpPr>
          <p:nvPr>
            <p:ph type="body" sz="quarter" idx="20"/>
          </p:nvPr>
        </p:nvSpPr>
        <p:spPr>
          <a:xfrm>
            <a:off x="7526422" y="2437196"/>
            <a:ext cx="1347491" cy="1783080"/>
          </a:xfrm>
        </p:spPr>
        <p:txBody>
          <a:bodyPr lIns="91440" tIns="0" rIns="0" bIns="0" anchor="ctr"/>
          <a:lstStyle>
            <a:lvl1pPr marL="0" indent="0">
              <a:lnSpc>
                <a:spcPct val="100000"/>
              </a:lnSpc>
              <a:spcBef>
                <a:spcPts val="0"/>
              </a:spcBef>
              <a:buNone/>
              <a:defRPr sz="1600" spc="100" baseline="0"/>
            </a:lvl1pPr>
          </a:lstStyle>
          <a:p>
            <a:pPr lvl="0"/>
            <a:r>
              <a:rPr lang="en-US" smtClean="0"/>
              <a:t>Click to edit Master text styles</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212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070F102-837A-486A-0CD4-E957B66B872C}"/>
              </a:ext>
            </a:extLst>
          </p:cNvPr>
          <p:cNvPicPr>
            <a:picLocks noChangeAspect="1"/>
          </p:cNvPicPr>
          <p:nvPr/>
        </p:nvPicPr>
        <p:blipFill>
          <a:blip r:embed="rId2" cstate="print"/>
          <a:stretch>
            <a:fillRect/>
          </a:stretch>
        </p:blipFill>
        <p:spPr>
          <a:xfrm>
            <a:off x="0" y="3931920"/>
            <a:ext cx="4102873" cy="2926080"/>
          </a:xfrm>
          <a:prstGeom prst="rect">
            <a:avLst/>
          </a:prstGeom>
        </p:spPr>
      </p:pic>
      <p:pic>
        <p:nvPicPr>
          <p:cNvPr id="16" name="Picture 15">
            <a:extLst>
              <a:ext uri="{FF2B5EF4-FFF2-40B4-BE49-F238E27FC236}">
                <a16:creationId xmlns:a16="http://schemas.microsoft.com/office/drawing/2014/main" id="{519FAF77-1797-C11F-A1A9-B351E30B37C2}"/>
              </a:ext>
            </a:extLst>
          </p:cNvPr>
          <p:cNvPicPr>
            <a:picLocks noChangeAspect="1"/>
          </p:cNvPicPr>
          <p:nvPr/>
        </p:nvPicPr>
        <p:blipFill>
          <a:blip r:embed="rId3" cstate="print"/>
          <a:stretch>
            <a:fillRect/>
          </a:stretch>
        </p:blipFill>
        <p:spPr>
          <a:xfrm>
            <a:off x="5406162" y="0"/>
            <a:ext cx="3737839" cy="2276856"/>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59486" y="868679"/>
            <a:ext cx="8229600" cy="1572768"/>
          </a:xfrm>
        </p:spPr>
        <p:txBody>
          <a:bodyPr lIns="91440" tIns="182880" rIns="91440" bIns="0"/>
          <a:lstStyle>
            <a:lvl1pPr algn="ctr">
              <a:lnSpc>
                <a:spcPct val="90000"/>
              </a:lnSpc>
              <a:defRPr sz="4800" spc="400" baseline="0"/>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459487" y="2438400"/>
            <a:ext cx="3868340"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459487" y="2871216"/>
            <a:ext cx="3868340" cy="324746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800600" y="2438400"/>
            <a:ext cx="3887391"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800600" y="2871216"/>
            <a:ext cx="3887391" cy="324746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Three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E1E66A3-7FD1-08A5-8B20-36C5331DCF69}"/>
              </a:ext>
            </a:extLst>
          </p:cNvPr>
          <p:cNvPicPr>
            <a:picLocks noChangeAspect="1"/>
          </p:cNvPicPr>
          <p:nvPr/>
        </p:nvPicPr>
        <p:blipFill>
          <a:blip r:embed="rId2" cstate="print"/>
          <a:stretch>
            <a:fillRect/>
          </a:stretch>
        </p:blipFill>
        <p:spPr>
          <a:xfrm>
            <a:off x="4840237" y="4014216"/>
            <a:ext cx="4303763" cy="2843784"/>
          </a:xfrm>
          <a:prstGeom prst="rect">
            <a:avLst/>
          </a:prstGeom>
        </p:spPr>
      </p:pic>
      <p:pic>
        <p:nvPicPr>
          <p:cNvPr id="14" name="Picture 13">
            <a:extLst>
              <a:ext uri="{FF2B5EF4-FFF2-40B4-BE49-F238E27FC236}">
                <a16:creationId xmlns:a16="http://schemas.microsoft.com/office/drawing/2014/main" id="{4464B067-71A6-CB30-BD46-5499FAAE00F9}"/>
              </a:ext>
            </a:extLst>
          </p:cNvPr>
          <p:cNvPicPr>
            <a:picLocks noChangeAspect="1"/>
          </p:cNvPicPr>
          <p:nvPr/>
        </p:nvPicPr>
        <p:blipFill>
          <a:blip r:embed="rId3" cstate="print"/>
          <a:stretch>
            <a:fillRect/>
          </a:stretch>
        </p:blipFill>
        <p:spPr>
          <a:xfrm>
            <a:off x="0" y="1"/>
            <a:ext cx="4094226" cy="2919913"/>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59486" y="868679"/>
            <a:ext cx="8229600" cy="1572768"/>
          </a:xfrm>
        </p:spPr>
        <p:txBody>
          <a:bodyPr lIns="91440" tIns="182880" rIns="91440" bIns="0"/>
          <a:lstStyle>
            <a:lvl1pPr algn="ctr">
              <a:lnSpc>
                <a:spcPct val="90000"/>
              </a:lnSpc>
              <a:defRPr sz="4800" spc="400" baseline="0"/>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459486" y="2438400"/>
            <a:ext cx="2564892"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459486" y="2871216"/>
            <a:ext cx="2564892"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3305556" y="2438400"/>
            <a:ext cx="2564892"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3305556" y="2871216"/>
            <a:ext cx="2564892"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a:extLst>
              <a:ext uri="{FF2B5EF4-FFF2-40B4-BE49-F238E27FC236}">
                <a16:creationId xmlns:a16="http://schemas.microsoft.com/office/drawing/2014/main" id="{9A48939F-0CF9-9CBD-F606-7A4850B910A1}"/>
              </a:ext>
            </a:extLst>
          </p:cNvPr>
          <p:cNvSpPr>
            <a:spLocks noGrp="1"/>
          </p:cNvSpPr>
          <p:nvPr>
            <p:ph type="body" sz="quarter" idx="13"/>
          </p:nvPr>
        </p:nvSpPr>
        <p:spPr>
          <a:xfrm>
            <a:off x="6137910" y="2438400"/>
            <a:ext cx="2564892"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a:extLst>
              <a:ext uri="{FF2B5EF4-FFF2-40B4-BE49-F238E27FC236}">
                <a16:creationId xmlns:a16="http://schemas.microsoft.com/office/drawing/2014/main" id="{693BC756-2B97-9751-B879-03B6F1C405C3}"/>
              </a:ext>
            </a:extLst>
          </p:cNvPr>
          <p:cNvSpPr>
            <a:spLocks noGrp="1"/>
          </p:cNvSpPr>
          <p:nvPr>
            <p:ph sz="quarter" idx="14"/>
          </p:nvPr>
        </p:nvSpPr>
        <p:spPr>
          <a:xfrm>
            <a:off x="6137910" y="2871216"/>
            <a:ext cx="2564892"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9287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F45936-2436-D9FD-A05D-F3C70F90FDCC}"/>
              </a:ext>
            </a:extLst>
          </p:cNvPr>
          <p:cNvPicPr>
            <a:picLocks noChangeAspect="1"/>
          </p:cNvPicPr>
          <p:nvPr/>
        </p:nvPicPr>
        <p:blipFill>
          <a:blip r:embed="rId2" cstate="print"/>
          <a:stretch>
            <a:fillRect/>
          </a:stretch>
        </p:blipFill>
        <p:spPr>
          <a:xfrm>
            <a:off x="0" y="3758530"/>
            <a:ext cx="3525012" cy="3099470"/>
          </a:xfrm>
          <a:prstGeom prst="rect">
            <a:avLst/>
          </a:prstGeom>
        </p:spPr>
      </p:pic>
      <p:pic>
        <p:nvPicPr>
          <p:cNvPr id="8" name="Picture 7">
            <a:extLst>
              <a:ext uri="{FF2B5EF4-FFF2-40B4-BE49-F238E27FC236}">
                <a16:creationId xmlns:a16="http://schemas.microsoft.com/office/drawing/2014/main" id="{0DF862D5-CF3B-E45B-934F-ACEF42B35BB4}"/>
              </a:ext>
            </a:extLst>
          </p:cNvPr>
          <p:cNvPicPr>
            <a:picLocks noChangeAspect="1"/>
          </p:cNvPicPr>
          <p:nvPr/>
        </p:nvPicPr>
        <p:blipFill>
          <a:blip r:embed="rId3" cstate="print"/>
          <a:stretch>
            <a:fillRect/>
          </a:stretch>
        </p:blipFill>
        <p:spPr>
          <a:xfrm>
            <a:off x="0" y="0"/>
            <a:ext cx="3861054" cy="3436275"/>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459486" y="1216152"/>
            <a:ext cx="3888486" cy="4416552"/>
          </a:xfrm>
        </p:spPr>
        <p:txBody>
          <a:bodyPr lIns="0" rIns="0"/>
          <a:lstStyle>
            <a:lvl1pPr algn="r">
              <a:defRPr sz="4800" cap="all" spc="400" baseline="0"/>
            </a:lvl1pPr>
          </a:lstStyle>
          <a:p>
            <a:r>
              <a:rPr lang="en-US" smtClean="0"/>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4800600" y="1216026"/>
            <a:ext cx="3888486"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888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AFB71-7F33-280E-7877-06F4AFFF063A}"/>
              </a:ext>
            </a:extLst>
          </p:cNvPr>
          <p:cNvPicPr>
            <a:picLocks noChangeAspect="1"/>
          </p:cNvPicPr>
          <p:nvPr/>
        </p:nvPicPr>
        <p:blipFill>
          <a:blip r:embed="rId2" cstate="print"/>
          <a:srcRect/>
          <a:stretch/>
        </p:blipFill>
        <p:spPr>
          <a:xfrm>
            <a:off x="0" y="0"/>
            <a:ext cx="9144000" cy="6858000"/>
          </a:xfrm>
          <a:prstGeom prst="rect">
            <a:avLst/>
          </a:prstGeom>
        </p:spPr>
      </p:pic>
      <p:sp>
        <p:nvSpPr>
          <p:cNvPr id="6" name="Title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809244" y="1956816"/>
            <a:ext cx="7530084"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10" name="Subtitle 2">
            <a:extLst>
              <a:ext uri="{FF2B5EF4-FFF2-40B4-BE49-F238E27FC236}">
                <a16:creationId xmlns:a16="http://schemas.microsoft.com/office/drawing/2014/main" id="{DC93615E-193E-5253-6EE0-EC01791E3A3A}"/>
              </a:ext>
            </a:extLst>
          </p:cNvPr>
          <p:cNvSpPr>
            <a:spLocks noGrp="1"/>
          </p:cNvSpPr>
          <p:nvPr>
            <p:ph type="subTitle" idx="1"/>
          </p:nvPr>
        </p:nvSpPr>
        <p:spPr>
          <a:xfrm>
            <a:off x="809244" y="3483864"/>
            <a:ext cx="7530084"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340355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3BDEDC48-AA67-6FC9-FF0E-CD3CB49A502F}"/>
              </a:ext>
            </a:extLst>
          </p:cNvPr>
          <p:cNvSpPr>
            <a:spLocks noGrp="1"/>
          </p:cNvSpPr>
          <p:nvPr>
            <p:ph type="title"/>
          </p:nvPr>
        </p:nvSpPr>
        <p:spPr>
          <a:xfrm>
            <a:off x="459486" y="868679"/>
            <a:ext cx="8229600" cy="1572768"/>
          </a:xfrm>
        </p:spPr>
        <p:txBody>
          <a:bodyPr lIns="91440" tIns="182880" rIns="91440" bIns="0"/>
          <a:lstStyle>
            <a:lvl1pPr algn="ctr">
              <a:lnSpc>
                <a:spcPct val="90000"/>
              </a:lnSpc>
              <a:defRPr sz="4800" spc="400" baseline="0"/>
            </a:lvl1pPr>
          </a:lstStyle>
          <a:p>
            <a:r>
              <a:rPr lang="en-US" smtClean="0"/>
              <a:t>Click to edit Master title style</a:t>
            </a:r>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418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629841" y="457200"/>
            <a:ext cx="2949178" cy="1600200"/>
          </a:xfrm>
        </p:spPr>
        <p:txBody>
          <a:bodyPr anchor="b"/>
          <a:lstStyle>
            <a:lvl1pPr>
              <a:defRPr sz="3200">
                <a:latin typeface="+mj-lt"/>
              </a:defRPr>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8" name="Straight Connector 7">
            <a:extLst>
              <a:ext uri="{FF2B5EF4-FFF2-40B4-BE49-F238E27FC236}">
                <a16:creationId xmlns:a16="http://schemas.microsoft.com/office/drawing/2014/main" id="{5754AE8D-13E4-BDDA-7C36-A9E08FD0A0E8}"/>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CE37136-8479-8CDC-7EEB-030C1A8151EF}"/>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629841" y="457200"/>
            <a:ext cx="2949178" cy="1600200"/>
          </a:xfrm>
        </p:spPr>
        <p:txBody>
          <a:bodyPr anchor="b"/>
          <a:lstStyle>
            <a:lvl1pPr>
              <a:defRPr sz="3200">
                <a:latin typeface="+mj-lt"/>
              </a:defRPr>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8" name="Straight Connector 7">
            <a:extLst>
              <a:ext uri="{FF2B5EF4-FFF2-40B4-BE49-F238E27FC236}">
                <a16:creationId xmlns:a16="http://schemas.microsoft.com/office/drawing/2014/main" id="{1DC6EFE9-BD9C-6124-823A-BD1C488321D2}"/>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1B53473-DF27-C657-627F-ED66976E076B}"/>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D3B0F0-DE71-18AB-7957-4CFA29C3A328}"/>
              </a:ext>
            </a:extLst>
          </p:cNvPr>
          <p:cNvPicPr>
            <a:picLocks noChangeAspect="1"/>
          </p:cNvPicPr>
          <p:nvPr/>
        </p:nvPicPr>
        <p:blipFill>
          <a:blip r:embed="rId2" cstate="print"/>
          <a:stretch>
            <a:fillRect/>
          </a:stretch>
        </p:blipFill>
        <p:spPr>
          <a:xfrm>
            <a:off x="0" y="857290"/>
            <a:ext cx="4347972" cy="6000710"/>
          </a:xfrm>
          <a:prstGeom prst="rect">
            <a:avLst/>
          </a:prstGeom>
        </p:spPr>
      </p:pic>
      <p:pic>
        <p:nvPicPr>
          <p:cNvPr id="8" name="Picture 7">
            <a:extLst>
              <a:ext uri="{FF2B5EF4-FFF2-40B4-BE49-F238E27FC236}">
                <a16:creationId xmlns:a16="http://schemas.microsoft.com/office/drawing/2014/main" id="{1F04770F-E995-EF98-B4D1-9F13733EEF07}"/>
              </a:ext>
            </a:extLst>
          </p:cNvPr>
          <p:cNvPicPr>
            <a:picLocks noChangeAspect="1"/>
          </p:cNvPicPr>
          <p:nvPr/>
        </p:nvPicPr>
        <p:blipFill>
          <a:blip r:embed="rId3" cstate="print"/>
          <a:stretch>
            <a:fillRect/>
          </a:stretch>
        </p:blipFill>
        <p:spPr>
          <a:xfrm>
            <a:off x="6572250" y="1"/>
            <a:ext cx="2571750" cy="6807199"/>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459486" y="1216152"/>
            <a:ext cx="3888486" cy="4416552"/>
          </a:xfrm>
        </p:spPr>
        <p:txBody>
          <a:bodyPr lIns="0" rIns="0"/>
          <a:lstStyle>
            <a:lvl1pPr algn="r">
              <a:defRPr sz="4800" cap="all" spc="400" baseline="0"/>
            </a:lvl1pPr>
          </a:lstStyle>
          <a:p>
            <a:r>
              <a:rPr lang="en-US" smtClean="0"/>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4800600" y="1216026"/>
            <a:ext cx="3888486" cy="4416425"/>
          </a:xfrm>
        </p:spPr>
        <p:txBody>
          <a:bodyPr anchor="ctr"/>
          <a:lstStyle>
            <a:lvl1pPr marL="0" indent="0">
              <a:lnSpc>
                <a:spcPct val="100000"/>
              </a:lnSpc>
              <a:spcBef>
                <a:spcPts val="1000"/>
              </a:spcBef>
              <a:buNone/>
              <a:defRPr sz="2400" b="1" spc="200" baseline="0"/>
            </a:lvl1pPr>
            <a:lvl2pPr marL="228600">
              <a:lnSpc>
                <a:spcPct val="150000"/>
              </a:lnSpc>
              <a:spcBef>
                <a:spcPts val="1000"/>
              </a:spcBef>
              <a:defRPr sz="2400" spc="100" baseline="0"/>
            </a:lvl2pPr>
            <a:lvl3pPr marL="457200">
              <a:lnSpc>
                <a:spcPct val="150000"/>
              </a:lnSpc>
              <a:spcBef>
                <a:spcPts val="1000"/>
              </a:spcBef>
              <a:defRPr sz="2400" spc="100" baseline="0"/>
            </a:lvl3pPr>
            <a:lvl4pPr marL="685800">
              <a:lnSpc>
                <a:spcPct val="150000"/>
              </a:lnSpc>
              <a:spcBef>
                <a:spcPts val="1000"/>
              </a:spcBef>
              <a:defRPr sz="2400" spc="100" baseline="0"/>
            </a:lvl4pPr>
            <a:lvl5pPr marL="914400">
              <a:lnSpc>
                <a:spcPct val="150000"/>
              </a:lnSpc>
              <a:spcBef>
                <a:spcPts val="1000"/>
              </a:spcBef>
              <a:defRPr sz="2400" spc="1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7844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2F5F8-1A9C-6383-C7DF-E054237D45C3}"/>
              </a:ext>
            </a:extLst>
          </p:cNvPr>
          <p:cNvSpPr>
            <a:spLocks noGrp="1"/>
          </p:cNvSpPr>
          <p:nvPr>
            <p:ph type="dt" sz="half" idx="10"/>
          </p:nvPr>
        </p:nvSpPr>
        <p:spPr>
          <a:xfrm>
            <a:off x="457200" y="6356351"/>
            <a:ext cx="2133600" cy="365125"/>
          </a:xfrm>
          <a:prstGeom prst="rect">
            <a:avLst/>
          </a:prstGeom>
        </p:spPr>
        <p:txBody>
          <a:bodyPr/>
          <a:lstStyle>
            <a:lvl1pPr>
              <a:defRPr/>
            </a:lvl1pPr>
          </a:lstStyle>
          <a:p>
            <a:fld id="{22278C8C-6CEB-48B1-AA65-BE1660F708F7}" type="datetimeFigureOut">
              <a:rPr lang="en-US" smtClean="0"/>
              <a:t>1/23/2026</a:t>
            </a:fld>
            <a:endParaRPr lang="en-US"/>
          </a:p>
        </p:txBody>
      </p:sp>
      <p:sp>
        <p:nvSpPr>
          <p:cNvPr id="5" name="Footer Placeholder 4">
            <a:extLst>
              <a:ext uri="{FF2B5EF4-FFF2-40B4-BE49-F238E27FC236}">
                <a16:creationId xmlns:a16="http://schemas.microsoft.com/office/drawing/2014/main" id="{002F72F1-BAD0-7579-25A4-A8C317E3F435}"/>
              </a:ext>
            </a:extLst>
          </p:cNvPr>
          <p:cNvSpPr>
            <a:spLocks noGrp="1"/>
          </p:cNvSpPr>
          <p:nvPr>
            <p:ph type="ftr" sz="quarter" idx="11"/>
          </p:nvPr>
        </p:nvSpPr>
        <p:spPr>
          <a:xfrm>
            <a:off x="3124200" y="6356351"/>
            <a:ext cx="2895600"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083BDF2E-CC90-4326-7323-6334CE6DE891}"/>
              </a:ext>
            </a:extLst>
          </p:cNvPr>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C3D4982-44EA-4E88-9E2F-AB17F050B7C3}" type="slidenum">
              <a:rPr lang="en-US" smtClean="0"/>
              <a:t>‹#›</a:t>
            </a:fld>
            <a:endParaRPr lang="en-US"/>
          </a:p>
        </p:txBody>
      </p:sp>
    </p:spTree>
    <p:extLst>
      <p:ext uri="{BB962C8B-B14F-4D97-AF65-F5344CB8AC3E}">
        <p14:creationId xmlns:p14="http://schemas.microsoft.com/office/powerpoint/2010/main" val="132496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328C38-4E83-27EA-9D01-DDDF734988CA}"/>
              </a:ext>
            </a:extLst>
          </p:cNvPr>
          <p:cNvPicPr>
            <a:picLocks noChangeAspect="1"/>
          </p:cNvPicPr>
          <p:nvPr/>
        </p:nvPicPr>
        <p:blipFill>
          <a:blip r:embed="rId2" cstate="print"/>
          <a:stretch>
            <a:fillRect/>
          </a:stretch>
        </p:blipFill>
        <p:spPr>
          <a:xfrm>
            <a:off x="4027932" y="3428234"/>
            <a:ext cx="5116068" cy="3429766"/>
          </a:xfrm>
          <a:prstGeom prst="rect">
            <a:avLst/>
          </a:prstGeom>
        </p:spPr>
      </p:pic>
      <p:pic>
        <p:nvPicPr>
          <p:cNvPr id="10" name="Picture 9">
            <a:extLst>
              <a:ext uri="{FF2B5EF4-FFF2-40B4-BE49-F238E27FC236}">
                <a16:creationId xmlns:a16="http://schemas.microsoft.com/office/drawing/2014/main" id="{B270B91D-A39E-3D53-DBBB-DF836D19BE1A}"/>
              </a:ext>
            </a:extLst>
          </p:cNvPr>
          <p:cNvPicPr>
            <a:picLocks noChangeAspect="1"/>
          </p:cNvPicPr>
          <p:nvPr/>
        </p:nvPicPr>
        <p:blipFill>
          <a:blip r:embed="rId3" cstate="print"/>
          <a:stretch>
            <a:fillRect/>
          </a:stretch>
        </p:blipFill>
        <p:spPr>
          <a:xfrm>
            <a:off x="0" y="0"/>
            <a:ext cx="3490889" cy="5239512"/>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459486" y="1216152"/>
            <a:ext cx="3888486" cy="4416552"/>
          </a:xfrm>
        </p:spPr>
        <p:txBody>
          <a:bodyPr lIns="0" rIns="0"/>
          <a:lstStyle>
            <a:lvl1pPr algn="r">
              <a:defRPr sz="4800" cap="all" spc="400" baseline="0"/>
            </a:lvl1pPr>
          </a:lstStyle>
          <a:p>
            <a:r>
              <a:rPr lang="en-US" smtClean="0"/>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4800600" y="1216026"/>
            <a:ext cx="3888486"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150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EC1861-1570-5A6A-D3BA-4A17F008A562}"/>
              </a:ext>
            </a:extLst>
          </p:cNvPr>
          <p:cNvPicPr>
            <a:picLocks noChangeAspect="1"/>
          </p:cNvPicPr>
          <p:nvPr/>
        </p:nvPicPr>
        <p:blipFill>
          <a:blip r:embed="rId2" cstate="print"/>
          <a:srcRect/>
          <a:stretch/>
        </p:blipFill>
        <p:spPr>
          <a:xfrm>
            <a:off x="0" y="0"/>
            <a:ext cx="9144000" cy="6858000"/>
          </a:xfrm>
          <a:prstGeom prst="rect">
            <a:avLst/>
          </a:prstGeom>
        </p:spPr>
      </p:pic>
      <p:sp>
        <p:nvSpPr>
          <p:cNvPr id="6" name="Title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809244" y="1956816"/>
            <a:ext cx="7530084"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10" name="Subtitle 2">
            <a:extLst>
              <a:ext uri="{FF2B5EF4-FFF2-40B4-BE49-F238E27FC236}">
                <a16:creationId xmlns:a16="http://schemas.microsoft.com/office/drawing/2014/main" id="{DC93615E-193E-5253-6EE0-EC01791E3A3A}"/>
              </a:ext>
            </a:extLst>
          </p:cNvPr>
          <p:cNvSpPr>
            <a:spLocks noGrp="1"/>
          </p:cNvSpPr>
          <p:nvPr>
            <p:ph type="subTitle" idx="1"/>
          </p:nvPr>
        </p:nvSpPr>
        <p:spPr>
          <a:xfrm>
            <a:off x="809244" y="4901184"/>
            <a:ext cx="7530084"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37D9B2-AE86-9092-7072-0F717E3CA831}"/>
              </a:ext>
            </a:extLst>
          </p:cNvPr>
          <p:cNvPicPr>
            <a:picLocks noChangeAspect="1"/>
          </p:cNvPicPr>
          <p:nvPr/>
        </p:nvPicPr>
        <p:blipFill>
          <a:blip r:embed="rId2" cstate="print"/>
          <a:stretch>
            <a:fillRect/>
          </a:stretch>
        </p:blipFill>
        <p:spPr>
          <a:xfrm>
            <a:off x="0" y="3655536"/>
            <a:ext cx="3545586" cy="3202465"/>
          </a:xfrm>
          <a:prstGeom prst="rect">
            <a:avLst/>
          </a:prstGeom>
        </p:spPr>
      </p:pic>
      <p:pic>
        <p:nvPicPr>
          <p:cNvPr id="9" name="Picture 8">
            <a:extLst>
              <a:ext uri="{FF2B5EF4-FFF2-40B4-BE49-F238E27FC236}">
                <a16:creationId xmlns:a16="http://schemas.microsoft.com/office/drawing/2014/main" id="{5BF7E0A5-7E8E-4A90-B415-12984C7AB24C}"/>
              </a:ext>
            </a:extLst>
          </p:cNvPr>
          <p:cNvPicPr>
            <a:picLocks noChangeAspect="1"/>
          </p:cNvPicPr>
          <p:nvPr/>
        </p:nvPicPr>
        <p:blipFill>
          <a:blip r:embed="rId3" cstate="print"/>
          <a:stretch>
            <a:fillRect/>
          </a:stretch>
        </p:blipFill>
        <p:spPr>
          <a:xfrm>
            <a:off x="4911184" y="0"/>
            <a:ext cx="4232816" cy="2313432"/>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459486" y="1216152"/>
            <a:ext cx="3888486" cy="4416552"/>
          </a:xfrm>
        </p:spPr>
        <p:txBody>
          <a:bodyPr lIns="0" rIns="0"/>
          <a:lstStyle>
            <a:lvl1pPr algn="r">
              <a:defRPr sz="4800" cap="all" spc="400" baseline="0"/>
            </a:lvl1pPr>
          </a:lstStyle>
          <a:p>
            <a:r>
              <a:rPr lang="en-US" smtClean="0"/>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4800600" y="1216026"/>
            <a:ext cx="3888486"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680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FA7995-D0F4-05F2-CDF1-463407E3BA08}"/>
              </a:ext>
            </a:extLst>
          </p:cNvPr>
          <p:cNvPicPr>
            <a:picLocks noChangeAspect="1"/>
          </p:cNvPicPr>
          <p:nvPr/>
        </p:nvPicPr>
        <p:blipFill>
          <a:blip r:embed="rId2" cstate="print"/>
          <a:stretch>
            <a:fillRect/>
          </a:stretch>
        </p:blipFill>
        <p:spPr>
          <a:xfrm>
            <a:off x="5273932" y="0"/>
            <a:ext cx="3870068" cy="4041648"/>
          </a:xfrm>
          <a:prstGeom prst="rect">
            <a:avLst/>
          </a:prstGeom>
        </p:spPr>
      </p:pic>
      <p:pic>
        <p:nvPicPr>
          <p:cNvPr id="7" name="Picture 6">
            <a:extLst>
              <a:ext uri="{FF2B5EF4-FFF2-40B4-BE49-F238E27FC236}">
                <a16:creationId xmlns:a16="http://schemas.microsoft.com/office/drawing/2014/main" id="{792D768B-E662-B315-7576-313DFCE2AB40}"/>
              </a:ext>
            </a:extLst>
          </p:cNvPr>
          <p:cNvPicPr>
            <a:picLocks noChangeAspect="1"/>
          </p:cNvPicPr>
          <p:nvPr/>
        </p:nvPicPr>
        <p:blipFill>
          <a:blip r:embed="rId3" cstate="print"/>
          <a:stretch>
            <a:fillRect/>
          </a:stretch>
        </p:blipFill>
        <p:spPr>
          <a:xfrm>
            <a:off x="0" y="3127248"/>
            <a:ext cx="3121650" cy="3730752"/>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59486" y="868679"/>
            <a:ext cx="8229600" cy="1572768"/>
          </a:xfrm>
        </p:spPr>
        <p:txBody>
          <a:bodyPr lIns="91440" tIns="182880" rIns="91440" bIns="0"/>
          <a:lstStyle>
            <a:lvl1pPr algn="ctr">
              <a:lnSpc>
                <a:spcPct val="90000"/>
              </a:lnSpc>
              <a:defRPr sz="4800" spc="400" baseline="0"/>
            </a:lvl1pPr>
          </a:lstStyle>
          <a:p>
            <a:r>
              <a:rPr lang="en-US" smtClean="0"/>
              <a:t>Click to edit Master title style</a:t>
            </a:r>
            <a:endParaRPr lang="en-US" dirty="0"/>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459485" y="2441448"/>
            <a:ext cx="8229600" cy="304495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839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303F0-A6CC-605A-D08C-4E4ED07C2FB4}"/>
              </a:ext>
            </a:extLst>
          </p:cNvPr>
          <p:cNvPicPr>
            <a:picLocks noChangeAspect="1"/>
          </p:cNvPicPr>
          <p:nvPr/>
        </p:nvPicPr>
        <p:blipFill>
          <a:blip r:embed="rId2" cstate="print"/>
          <a:stretch>
            <a:fillRect/>
          </a:stretch>
        </p:blipFill>
        <p:spPr>
          <a:xfrm>
            <a:off x="1" y="0"/>
            <a:ext cx="3147677" cy="3611880"/>
          </a:xfrm>
          <a:prstGeom prst="rect">
            <a:avLst/>
          </a:prstGeom>
        </p:spPr>
      </p:pic>
      <p:pic>
        <p:nvPicPr>
          <p:cNvPr id="3" name="Picture 2">
            <a:extLst>
              <a:ext uri="{FF2B5EF4-FFF2-40B4-BE49-F238E27FC236}">
                <a16:creationId xmlns:a16="http://schemas.microsoft.com/office/drawing/2014/main" id="{904458FB-E7BB-F476-4A31-9C5AA406E252}"/>
              </a:ext>
            </a:extLst>
          </p:cNvPr>
          <p:cNvPicPr>
            <a:picLocks noChangeAspect="1"/>
          </p:cNvPicPr>
          <p:nvPr/>
        </p:nvPicPr>
        <p:blipFill>
          <a:blip r:embed="rId3" cstate="print"/>
          <a:stretch>
            <a:fillRect/>
          </a:stretch>
        </p:blipFill>
        <p:spPr>
          <a:xfrm>
            <a:off x="4652010" y="4079058"/>
            <a:ext cx="4491990" cy="2778943"/>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2297430" y="2651760"/>
            <a:ext cx="4732020" cy="1580714"/>
          </a:xfrm>
        </p:spPr>
        <p:txBody>
          <a:bodyPr lIns="91440" rIns="91440" anchor="t"/>
          <a:lstStyle>
            <a:lvl1pPr algn="l">
              <a:lnSpc>
                <a:spcPct val="100000"/>
              </a:lnSpc>
              <a:defRPr sz="2800" cap="none" spc="200" baseline="0"/>
            </a:lvl1pPr>
          </a:lstStyle>
          <a:p>
            <a:r>
              <a:rPr lang="en-US" smtClean="0"/>
              <a:t>Click to edit Master title style</a:t>
            </a:r>
            <a:endParaRPr lang="en-US" dirty="0"/>
          </a:p>
        </p:txBody>
      </p:sp>
      <p:sp>
        <p:nvSpPr>
          <p:cNvPr id="16" name="Text Placeholder 15">
            <a:extLst>
              <a:ext uri="{FF2B5EF4-FFF2-40B4-BE49-F238E27FC236}">
                <a16:creationId xmlns:a16="http://schemas.microsoft.com/office/drawing/2014/main" id="{94138E8D-4D76-2023-4B97-8ACB8894C5F1}"/>
              </a:ext>
            </a:extLst>
          </p:cNvPr>
          <p:cNvSpPr>
            <a:spLocks noGrp="1"/>
          </p:cNvSpPr>
          <p:nvPr>
            <p:ph type="body" sz="quarter" idx="13"/>
          </p:nvPr>
        </p:nvSpPr>
        <p:spPr>
          <a:xfrm>
            <a:off x="2297430" y="4232476"/>
            <a:ext cx="4331970" cy="333945"/>
          </a:xfrm>
        </p:spPr>
        <p:txBody>
          <a:bodyPr/>
          <a:lstStyle>
            <a:lvl1pPr marL="0" indent="0">
              <a:buNone/>
              <a:defRPr sz="1800" spc="200" baseline="0"/>
            </a:lvl1pPr>
          </a:lstStyle>
          <a:p>
            <a:pPr lvl="0"/>
            <a:r>
              <a:rPr lang="en-US" smtClean="0"/>
              <a:t>Click to edit Master text styles</a:t>
            </a:r>
          </a:p>
        </p:txBody>
      </p:sp>
      <p:sp>
        <p:nvSpPr>
          <p:cNvPr id="17" name="Text Placeholder 13">
            <a:extLst>
              <a:ext uri="{FF2B5EF4-FFF2-40B4-BE49-F238E27FC236}">
                <a16:creationId xmlns:a16="http://schemas.microsoft.com/office/drawing/2014/main" id="{D1FFE415-7AFC-D826-1BD1-1993DED3B01D}"/>
              </a:ext>
            </a:extLst>
          </p:cNvPr>
          <p:cNvSpPr>
            <a:spLocks noGrp="1"/>
          </p:cNvSpPr>
          <p:nvPr>
            <p:ph type="body" sz="quarter" idx="15" hasCustomPrompt="1"/>
          </p:nvPr>
        </p:nvSpPr>
        <p:spPr>
          <a:xfrm>
            <a:off x="7303442" y="3591339"/>
            <a:ext cx="878681" cy="2387600"/>
          </a:xfrm>
        </p:spPr>
        <p:txBody>
          <a:bodyPr vert="horz" lIns="91440" tIns="45720" rIns="91440" bIns="45720" rtlCol="0" anchor="t">
            <a:noAutofit/>
          </a:bodyPr>
          <a:lstStyle>
            <a:lvl1pPr marL="0" indent="0">
              <a:buNone/>
              <a:defRPr lang="en-US" sz="17000" b="1" cap="all" spc="300" dirty="0">
                <a:ln w="28575">
                  <a:solidFill>
                    <a:schemeClr val="tx1"/>
                  </a:solidFill>
                </a:ln>
                <a:noFill/>
                <a:latin typeface="+mj-lt"/>
                <a:ea typeface="+mj-ea"/>
              </a:defRPr>
            </a:lvl1pPr>
          </a:lstStyle>
          <a:p>
            <a:pPr marL="914400" lvl="0" indent="-1143000">
              <a:spcBef>
                <a:spcPct val="0"/>
              </a:spcBef>
            </a:pPr>
            <a:r>
              <a:rPr lang="en-US" dirty="0"/>
              <a:t>”</a:t>
            </a:r>
          </a:p>
        </p:txBody>
      </p:sp>
      <p:sp>
        <p:nvSpPr>
          <p:cNvPr id="18" name="Text Placeholder 13">
            <a:extLst>
              <a:ext uri="{FF2B5EF4-FFF2-40B4-BE49-F238E27FC236}">
                <a16:creationId xmlns:a16="http://schemas.microsoft.com/office/drawing/2014/main" id="{0962DFC0-ADB3-684B-6F72-9C45BB48C248}"/>
              </a:ext>
            </a:extLst>
          </p:cNvPr>
          <p:cNvSpPr>
            <a:spLocks noGrp="1"/>
          </p:cNvSpPr>
          <p:nvPr>
            <p:ph type="body" sz="quarter" idx="14" hasCustomPrompt="1"/>
          </p:nvPr>
        </p:nvSpPr>
        <p:spPr>
          <a:xfrm>
            <a:off x="906946" y="1982216"/>
            <a:ext cx="878681" cy="2386584"/>
          </a:xfrm>
        </p:spPr>
        <p:txBody>
          <a:bodyPr vert="horz" lIns="91440" tIns="45720" rIns="91440" bIns="45720" rtlCol="0" anchor="t">
            <a:noAutofit/>
          </a:bodyPr>
          <a:lstStyle>
            <a:lvl1pPr marL="0" indent="0">
              <a:buNone/>
              <a:defRPr lang="en-US" sz="17000" b="1" cap="all" spc="300" dirty="0">
                <a:ln w="28575">
                  <a:solidFill>
                    <a:schemeClr val="tx1"/>
                  </a:solidFill>
                </a:ln>
                <a:noFill/>
                <a:latin typeface="+mj-lt"/>
                <a:ea typeface="+mj-ea"/>
              </a:defRPr>
            </a:lvl1pPr>
          </a:lstStyle>
          <a:p>
            <a:pPr marL="914400" lvl="0" indent="-1143000">
              <a:spcBef>
                <a:spcPct val="0"/>
              </a:spcBef>
            </a:pPr>
            <a:r>
              <a:rPr lang="en-US" dirty="0"/>
              <a:t>“</a:t>
            </a:r>
          </a:p>
        </p:txBody>
      </p:sp>
    </p:spTree>
    <p:extLst>
      <p:ext uri="{BB962C8B-B14F-4D97-AF65-F5344CB8AC3E}">
        <p14:creationId xmlns:p14="http://schemas.microsoft.com/office/powerpoint/2010/main" val="333087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C6FB24-160F-388E-8450-E5C970E243AB}"/>
              </a:ext>
            </a:extLst>
          </p:cNvPr>
          <p:cNvPicPr>
            <a:picLocks noChangeAspect="1"/>
          </p:cNvPicPr>
          <p:nvPr/>
        </p:nvPicPr>
        <p:blipFill>
          <a:blip r:embed="rId2" cstate="print"/>
          <a:stretch>
            <a:fillRect/>
          </a:stretch>
        </p:blipFill>
        <p:spPr>
          <a:xfrm>
            <a:off x="1" y="1764792"/>
            <a:ext cx="4019951" cy="5093208"/>
          </a:xfrm>
          <a:prstGeom prst="rect">
            <a:avLst/>
          </a:prstGeom>
        </p:spPr>
      </p:pic>
      <p:pic>
        <p:nvPicPr>
          <p:cNvPr id="23" name="Picture 22">
            <a:extLst>
              <a:ext uri="{FF2B5EF4-FFF2-40B4-BE49-F238E27FC236}">
                <a16:creationId xmlns:a16="http://schemas.microsoft.com/office/drawing/2014/main" id="{D0AF7F25-1C65-DB7F-9FA3-300318BD4BF4}"/>
              </a:ext>
            </a:extLst>
          </p:cNvPr>
          <p:cNvPicPr>
            <a:picLocks noChangeAspect="1"/>
          </p:cNvPicPr>
          <p:nvPr/>
        </p:nvPicPr>
        <p:blipFill>
          <a:blip r:embed="rId3" cstate="print"/>
          <a:stretch>
            <a:fillRect/>
          </a:stretch>
        </p:blipFill>
        <p:spPr>
          <a:xfrm>
            <a:off x="6946564" y="0"/>
            <a:ext cx="2197436" cy="2752344"/>
          </a:xfrm>
          <a:prstGeom prst="rect">
            <a:avLst/>
          </a:prstGeom>
        </p:spPr>
      </p:pic>
      <p:sp>
        <p:nvSpPr>
          <p:cNvPr id="25" name="Title 1">
            <a:extLst>
              <a:ext uri="{FF2B5EF4-FFF2-40B4-BE49-F238E27FC236}">
                <a16:creationId xmlns:a16="http://schemas.microsoft.com/office/drawing/2014/main" id="{DCE0745D-AFE6-DE6D-B026-1FF13F34E628}"/>
              </a:ext>
            </a:extLst>
          </p:cNvPr>
          <p:cNvSpPr>
            <a:spLocks noGrp="1"/>
          </p:cNvSpPr>
          <p:nvPr>
            <p:ph type="title"/>
          </p:nvPr>
        </p:nvSpPr>
        <p:spPr>
          <a:xfrm>
            <a:off x="459486" y="868679"/>
            <a:ext cx="8229600" cy="1572768"/>
          </a:xfrm>
        </p:spPr>
        <p:txBody>
          <a:bodyPr lIns="91440" tIns="182880" rIns="91440" bIns="0"/>
          <a:lstStyle>
            <a:lvl1pPr algn="ctr">
              <a:lnSpc>
                <a:spcPct val="90000"/>
              </a:lnSpc>
              <a:defRPr sz="4800" spc="400" baseline="0"/>
            </a:lvl1pPr>
          </a:lstStyle>
          <a:p>
            <a:r>
              <a:rPr lang="en-US" smtClean="0"/>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20090" y="2450592"/>
            <a:ext cx="1543050" cy="2057400"/>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644217" y="4611550"/>
            <a:ext cx="17145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644217" y="4865225"/>
            <a:ext cx="17145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2798064" y="2450592"/>
            <a:ext cx="1543050" cy="2057400"/>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2722191" y="4611550"/>
            <a:ext cx="17145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2722191" y="4865225"/>
            <a:ext cx="17145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4848606" y="2450592"/>
            <a:ext cx="1543050" cy="2057400"/>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4772733" y="4611550"/>
            <a:ext cx="17145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4772733" y="4865225"/>
            <a:ext cx="17145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6899148" y="2450592"/>
            <a:ext cx="1543050" cy="2057400"/>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23275" y="4611550"/>
            <a:ext cx="17145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23275" y="4865225"/>
            <a:ext cx="17145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18" name="Straight Connector 17">
            <a:extLst>
              <a:ext uri="{FF2B5EF4-FFF2-40B4-BE49-F238E27FC236}">
                <a16:creationId xmlns:a16="http://schemas.microsoft.com/office/drawing/2014/main" id="{663C6C7E-F363-1F17-B288-D4D45B87028D}"/>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6D4091-312C-81B9-BAF6-5E0D6F665E5D}"/>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6A3FD7E-DF96-B9E4-8D70-DA62CC339081}"/>
              </a:ext>
            </a:extLst>
          </p:cNvPr>
          <p:cNvPicPr>
            <a:picLocks noChangeAspect="1"/>
          </p:cNvPicPr>
          <p:nvPr/>
        </p:nvPicPr>
        <p:blipFill>
          <a:blip r:embed="rId2" cstate="print"/>
          <a:stretch>
            <a:fillRect/>
          </a:stretch>
        </p:blipFill>
        <p:spPr>
          <a:xfrm>
            <a:off x="0" y="1766266"/>
            <a:ext cx="4018788" cy="5091735"/>
          </a:xfrm>
          <a:prstGeom prst="rect">
            <a:avLst/>
          </a:prstGeom>
        </p:spPr>
      </p:pic>
      <p:sp>
        <p:nvSpPr>
          <p:cNvPr id="25" name="Title 1">
            <a:extLst>
              <a:ext uri="{FF2B5EF4-FFF2-40B4-BE49-F238E27FC236}">
                <a16:creationId xmlns:a16="http://schemas.microsoft.com/office/drawing/2014/main" id="{DCE0745D-AFE6-DE6D-B026-1FF13F34E628}"/>
              </a:ext>
            </a:extLst>
          </p:cNvPr>
          <p:cNvSpPr>
            <a:spLocks noGrp="1"/>
          </p:cNvSpPr>
          <p:nvPr>
            <p:ph type="title"/>
          </p:nvPr>
        </p:nvSpPr>
        <p:spPr>
          <a:xfrm>
            <a:off x="459486" y="868679"/>
            <a:ext cx="8229600" cy="1572768"/>
          </a:xfrm>
        </p:spPr>
        <p:txBody>
          <a:bodyPr lIns="91440" tIns="182880" rIns="91440" bIns="0"/>
          <a:lstStyle>
            <a:lvl1pPr algn="ctr">
              <a:lnSpc>
                <a:spcPct val="90000"/>
              </a:lnSpc>
              <a:defRPr sz="4800" spc="400" baseline="0"/>
            </a:lvl1pPr>
          </a:lstStyle>
          <a:p>
            <a:r>
              <a:rPr lang="en-US" smtClean="0"/>
              <a:t>Click to edit Master title style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342900" y="2670048"/>
            <a:ext cx="1049274"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342900" y="3094300"/>
            <a:ext cx="1049274"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28" name="Text Placeholder 28">
            <a:extLst>
              <a:ext uri="{FF2B5EF4-FFF2-40B4-BE49-F238E27FC236}">
                <a16:creationId xmlns:a16="http://schemas.microsoft.com/office/drawing/2014/main" id="{739AFCF1-55F0-974F-0F5C-34444B290B55}"/>
              </a:ext>
            </a:extLst>
          </p:cNvPr>
          <p:cNvSpPr>
            <a:spLocks noGrp="1"/>
          </p:cNvSpPr>
          <p:nvPr>
            <p:ph type="body" sz="quarter" idx="29" hasCustomPrompt="1"/>
          </p:nvPr>
        </p:nvSpPr>
        <p:spPr>
          <a:xfrm>
            <a:off x="342900" y="4479943"/>
            <a:ext cx="1049274"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29" name="Text Placeholder 28">
            <a:extLst>
              <a:ext uri="{FF2B5EF4-FFF2-40B4-BE49-F238E27FC236}">
                <a16:creationId xmlns:a16="http://schemas.microsoft.com/office/drawing/2014/main" id="{77CF7DE5-8E6D-2C2C-A514-BAB6D4B6FF3B}"/>
              </a:ext>
            </a:extLst>
          </p:cNvPr>
          <p:cNvSpPr>
            <a:spLocks noGrp="1"/>
          </p:cNvSpPr>
          <p:nvPr>
            <p:ph type="body" sz="quarter" idx="30" hasCustomPrompt="1"/>
          </p:nvPr>
        </p:nvSpPr>
        <p:spPr>
          <a:xfrm>
            <a:off x="342900" y="4904195"/>
            <a:ext cx="1049274"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6" name="Picture Placeholder 23">
            <a:extLst>
              <a:ext uri="{FF2B5EF4-FFF2-40B4-BE49-F238E27FC236}">
                <a16:creationId xmlns:a16="http://schemas.microsoft.com/office/drawing/2014/main" id="{5E48B363-63E8-4F17-842B-53AD935A6529}"/>
              </a:ext>
            </a:extLst>
          </p:cNvPr>
          <p:cNvSpPr>
            <a:spLocks noGrp="1" noChangeAspect="1"/>
          </p:cNvSpPr>
          <p:nvPr>
            <p:ph type="pic" sz="quarter" idx="13"/>
          </p:nvPr>
        </p:nvSpPr>
        <p:spPr>
          <a:xfrm>
            <a:off x="1495044" y="2450592"/>
            <a:ext cx="870966" cy="1161288"/>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21" name="Picture Placeholder 23">
            <a:extLst>
              <a:ext uri="{FF2B5EF4-FFF2-40B4-BE49-F238E27FC236}">
                <a16:creationId xmlns:a16="http://schemas.microsoft.com/office/drawing/2014/main" id="{DBA744D6-401F-C995-EF58-BD24A0DD8581}"/>
              </a:ext>
            </a:extLst>
          </p:cNvPr>
          <p:cNvSpPr>
            <a:spLocks noGrp="1" noChangeAspect="1"/>
          </p:cNvSpPr>
          <p:nvPr>
            <p:ph type="pic" sz="quarter" idx="25"/>
          </p:nvPr>
        </p:nvSpPr>
        <p:spPr>
          <a:xfrm>
            <a:off x="1495044" y="4260487"/>
            <a:ext cx="870966" cy="1161288"/>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2414016" y="2670048"/>
            <a:ext cx="1049274"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2414016" y="3094300"/>
            <a:ext cx="1049274"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0" name="Text Placeholder 28">
            <a:extLst>
              <a:ext uri="{FF2B5EF4-FFF2-40B4-BE49-F238E27FC236}">
                <a16:creationId xmlns:a16="http://schemas.microsoft.com/office/drawing/2014/main" id="{B1201CED-247A-16CA-9F03-BF32393D3B56}"/>
              </a:ext>
            </a:extLst>
          </p:cNvPr>
          <p:cNvSpPr>
            <a:spLocks noGrp="1"/>
          </p:cNvSpPr>
          <p:nvPr>
            <p:ph type="body" sz="quarter" idx="31" hasCustomPrompt="1"/>
          </p:nvPr>
        </p:nvSpPr>
        <p:spPr>
          <a:xfrm>
            <a:off x="2414016" y="4479943"/>
            <a:ext cx="1049274"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1" name="Text Placeholder 28">
            <a:extLst>
              <a:ext uri="{FF2B5EF4-FFF2-40B4-BE49-F238E27FC236}">
                <a16:creationId xmlns:a16="http://schemas.microsoft.com/office/drawing/2014/main" id="{2D5FA954-036C-191F-7040-1848AB2BE3CA}"/>
              </a:ext>
            </a:extLst>
          </p:cNvPr>
          <p:cNvSpPr>
            <a:spLocks noGrp="1"/>
          </p:cNvSpPr>
          <p:nvPr>
            <p:ph type="body" sz="quarter" idx="32" hasCustomPrompt="1"/>
          </p:nvPr>
        </p:nvSpPr>
        <p:spPr>
          <a:xfrm>
            <a:off x="2414016" y="4904195"/>
            <a:ext cx="1049274"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noChangeAspect="1"/>
          </p:cNvSpPr>
          <p:nvPr>
            <p:ph type="pic" sz="quarter" idx="14"/>
          </p:nvPr>
        </p:nvSpPr>
        <p:spPr>
          <a:xfrm>
            <a:off x="3559302" y="2450592"/>
            <a:ext cx="870966" cy="1161288"/>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23" name="Picture Placeholder 23">
            <a:extLst>
              <a:ext uri="{FF2B5EF4-FFF2-40B4-BE49-F238E27FC236}">
                <a16:creationId xmlns:a16="http://schemas.microsoft.com/office/drawing/2014/main" id="{8CFBAF86-D36B-F789-2C9C-78C6830B13C9}"/>
              </a:ext>
            </a:extLst>
          </p:cNvPr>
          <p:cNvSpPr>
            <a:spLocks noGrp="1" noChangeAspect="1"/>
          </p:cNvSpPr>
          <p:nvPr>
            <p:ph type="pic" sz="quarter" idx="26"/>
          </p:nvPr>
        </p:nvSpPr>
        <p:spPr>
          <a:xfrm>
            <a:off x="3559302" y="4260487"/>
            <a:ext cx="870966" cy="1161288"/>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4475090" y="2670048"/>
            <a:ext cx="1049274"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4475090" y="3094300"/>
            <a:ext cx="1049274"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2" name="Text Placeholder 28">
            <a:extLst>
              <a:ext uri="{FF2B5EF4-FFF2-40B4-BE49-F238E27FC236}">
                <a16:creationId xmlns:a16="http://schemas.microsoft.com/office/drawing/2014/main" id="{6E32CE61-2D9B-C245-0D18-C33760B08537}"/>
              </a:ext>
            </a:extLst>
          </p:cNvPr>
          <p:cNvSpPr>
            <a:spLocks noGrp="1"/>
          </p:cNvSpPr>
          <p:nvPr>
            <p:ph type="body" sz="quarter" idx="33" hasCustomPrompt="1"/>
          </p:nvPr>
        </p:nvSpPr>
        <p:spPr>
          <a:xfrm>
            <a:off x="4475090" y="4479943"/>
            <a:ext cx="1049274"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3" name="Text Placeholder 28">
            <a:extLst>
              <a:ext uri="{FF2B5EF4-FFF2-40B4-BE49-F238E27FC236}">
                <a16:creationId xmlns:a16="http://schemas.microsoft.com/office/drawing/2014/main" id="{E4068D0A-21CD-897C-9CC1-0BFDAABBD491}"/>
              </a:ext>
            </a:extLst>
          </p:cNvPr>
          <p:cNvSpPr>
            <a:spLocks noGrp="1"/>
          </p:cNvSpPr>
          <p:nvPr>
            <p:ph type="body" sz="quarter" idx="34" hasCustomPrompt="1"/>
          </p:nvPr>
        </p:nvSpPr>
        <p:spPr>
          <a:xfrm>
            <a:off x="4475090" y="4904195"/>
            <a:ext cx="1049274"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noChangeAspect="1"/>
          </p:cNvSpPr>
          <p:nvPr>
            <p:ph type="pic" sz="quarter" idx="15"/>
          </p:nvPr>
        </p:nvSpPr>
        <p:spPr>
          <a:xfrm>
            <a:off x="5623560" y="2450592"/>
            <a:ext cx="870966" cy="1161288"/>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26" name="Picture Placeholder 23">
            <a:extLst>
              <a:ext uri="{FF2B5EF4-FFF2-40B4-BE49-F238E27FC236}">
                <a16:creationId xmlns:a16="http://schemas.microsoft.com/office/drawing/2014/main" id="{C110D526-1AE4-5106-E956-0B2ED3A4D4BC}"/>
              </a:ext>
            </a:extLst>
          </p:cNvPr>
          <p:cNvSpPr>
            <a:spLocks noGrp="1" noChangeAspect="1"/>
          </p:cNvSpPr>
          <p:nvPr>
            <p:ph type="pic" sz="quarter" idx="27"/>
          </p:nvPr>
        </p:nvSpPr>
        <p:spPr>
          <a:xfrm>
            <a:off x="5623560" y="4260487"/>
            <a:ext cx="870966" cy="1161288"/>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549390" y="2670048"/>
            <a:ext cx="1049274"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549390" y="3094300"/>
            <a:ext cx="1049274"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4" name="Text Placeholder 28">
            <a:extLst>
              <a:ext uri="{FF2B5EF4-FFF2-40B4-BE49-F238E27FC236}">
                <a16:creationId xmlns:a16="http://schemas.microsoft.com/office/drawing/2014/main" id="{3858F91A-46AA-AF23-2716-3B2B678BBE01}"/>
              </a:ext>
            </a:extLst>
          </p:cNvPr>
          <p:cNvSpPr>
            <a:spLocks noGrp="1"/>
          </p:cNvSpPr>
          <p:nvPr>
            <p:ph type="body" sz="quarter" idx="35" hasCustomPrompt="1"/>
          </p:nvPr>
        </p:nvSpPr>
        <p:spPr>
          <a:xfrm>
            <a:off x="6549390" y="4479943"/>
            <a:ext cx="1049274"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5" name="Text Placeholder 28">
            <a:extLst>
              <a:ext uri="{FF2B5EF4-FFF2-40B4-BE49-F238E27FC236}">
                <a16:creationId xmlns:a16="http://schemas.microsoft.com/office/drawing/2014/main" id="{EBC002F6-7435-833F-0E8B-30A53B0755AE}"/>
              </a:ext>
            </a:extLst>
          </p:cNvPr>
          <p:cNvSpPr>
            <a:spLocks noGrp="1"/>
          </p:cNvSpPr>
          <p:nvPr>
            <p:ph type="body" sz="quarter" idx="36" hasCustomPrompt="1"/>
          </p:nvPr>
        </p:nvSpPr>
        <p:spPr>
          <a:xfrm>
            <a:off x="6549390" y="4904195"/>
            <a:ext cx="1049274"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noChangeAspect="1"/>
          </p:cNvSpPr>
          <p:nvPr>
            <p:ph type="pic" sz="quarter" idx="16"/>
          </p:nvPr>
        </p:nvSpPr>
        <p:spPr>
          <a:xfrm>
            <a:off x="7687818" y="2450592"/>
            <a:ext cx="870966" cy="1161288"/>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27" name="Picture Placeholder 23">
            <a:extLst>
              <a:ext uri="{FF2B5EF4-FFF2-40B4-BE49-F238E27FC236}">
                <a16:creationId xmlns:a16="http://schemas.microsoft.com/office/drawing/2014/main" id="{2CBF8435-BD05-F386-4E6E-F2B6F6894FD7}"/>
              </a:ext>
            </a:extLst>
          </p:cNvPr>
          <p:cNvSpPr>
            <a:spLocks noGrp="1" noChangeAspect="1"/>
          </p:cNvSpPr>
          <p:nvPr>
            <p:ph type="pic" sz="quarter" idx="28"/>
          </p:nvPr>
        </p:nvSpPr>
        <p:spPr>
          <a:xfrm>
            <a:off x="7687818" y="4260487"/>
            <a:ext cx="870966" cy="1161288"/>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18" name="Straight Connector 17">
            <a:extLst>
              <a:ext uri="{FF2B5EF4-FFF2-40B4-BE49-F238E27FC236}">
                <a16:creationId xmlns:a16="http://schemas.microsoft.com/office/drawing/2014/main" id="{663C6C7E-F363-1F17-B288-D4D45B87028D}"/>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6D4091-312C-81B9-BAF6-5E0D6F665E5D}"/>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552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20D11E-3FF2-1E7F-038B-4F9534916FE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285750" y="1660128"/>
            <a:ext cx="8572500" cy="13255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285750" y="3104752"/>
            <a:ext cx="8572500" cy="2092281"/>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3028950" y="11575"/>
            <a:ext cx="3086100" cy="856526"/>
          </a:xfrm>
          <a:prstGeom prst="rect">
            <a:avLst/>
          </a:prstGeom>
        </p:spPr>
        <p:txBody>
          <a:bodyPr vert="horz" lIns="91440" tIns="45720" rIns="91440" bIns="45720" rtlCol="0" anchor="ctr">
            <a:noAutofit/>
          </a:bodyPr>
          <a:lstStyle>
            <a:lvl1pPr algn="ctr">
              <a:defRPr sz="1200" b="1" i="0" spc="200" baseline="0">
                <a:solidFill>
                  <a:schemeClr val="tx1"/>
                </a:solidFill>
                <a:latin typeface="+mn-lt"/>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3028950" y="6006547"/>
            <a:ext cx="3086100" cy="851453"/>
          </a:xfrm>
          <a:prstGeom prst="rect">
            <a:avLst/>
          </a:prstGeom>
        </p:spPr>
        <p:txBody>
          <a:bodyPr vert="horz" lIns="91440" tIns="45720" rIns="91440" bIns="45720" rtlCol="0" anchor="ctr">
            <a:noAutofit/>
          </a:bodyPr>
          <a:lstStyle>
            <a:lvl1pPr algn="ctr">
              <a:defRPr sz="1200" b="1" i="0" spc="200" baseline="0">
                <a:solidFill>
                  <a:schemeClr val="tx1"/>
                </a:solidFill>
                <a:latin typeface="+mn-lt"/>
                <a:cs typeface="Arial" panose="020B0604020202020204" pitchFamily="34" charset="0"/>
              </a:defRPr>
            </a:lvl1pPr>
          </a:lstStyle>
          <a:p>
            <a:fld id="{A7A1A02D-C89B-4904-AFD7-BFF2A10467C8}"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xStyles>
    <p:titleStyle>
      <a:lvl1pPr algn="l" defTabSz="914400" rtl="0" eaLnBrk="1" latinLnBrk="0" hangingPunct="1">
        <a:lnSpc>
          <a:spcPct val="90000"/>
        </a:lnSpc>
        <a:spcBef>
          <a:spcPct val="0"/>
        </a:spcBef>
        <a:buNone/>
        <a:defRPr sz="4400" b="1" i="0" kern="1200" cap="all" spc="400" baseline="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50" baseline="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50" baseline="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50" baseline="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ogle.com/search?q=Waterfall+Model&amp;sca_esv=88b16f0ad95c48d3&amp;ei=kdpIaZaJNZqOseMP_NelqAo&amp;ved=2ahUKEwignLPQvtCRAxVrTmwGHeY_HJwQgK4QegQIARAC&amp;uact=5&amp;oq=what+is+meant+by+conventional+software+management&amp;gs_lp=Egxnd3Mtd2l6LXNlcnAiMXdoYXQgaXMgbWVhbnQgYnkgY29udmVudGlvbmFsIHNvZnR3YXJlIG1hbmFnZW1lbnQyCBAhGKABGMMEMggQIRigARjDBDIIECEYoAEYwwRI8BdQ8gZY9RRwAXgBkAEAmAHDAaAB-AiqAQMwLji4AQPIAQD4AQGYAgigAr8IwgIKEAAYsAMY1gQYR8ICChAhGKABGMMEGAqYAwCIBgGQBgiSBwUxLjYuMaAHyTiyBwUwLjYuMbgHtwjCBwUyLTcuMcgHMoAIAA&amp;sclient=gws-wiz-serp&amp;mstk=AUtExfCNgiqLzo5xfyLdBfWXlFXN_F7pp5WoKHJzcrScp28K3Er-ZBaEM9tEtbBUkhScqX1v7TUljva9iYhDBtKbflnSwP--YLVKeU5lyq9WUqOFrI_8xGEGV5ai9OJI7luNp4F4aOmIai7B4C_hVwpnCGoK9tLmTfMPlpYSGOg1s027NFlwijaPk8tPNqs_IH4c6WrA&amp;csui=3"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hyperlink" Target="https://www.google.com/search?q=COCOMO&amp;sca_esv=11e50d49d5e228fb&amp;ei=zJ1gabDzDYaVseMPgrSr0A0&amp;ved=2ahUKEwjkh83e6P2RAxVEbmwGHYYzH7EQgK4QegQIARAC&amp;uact=5&amp;oq=Define+pragmatic+software+cost+estimation+&amp;gs_lp=Egxnd3Mtd2l6LXNlcnAiKkRlZmluZSBwcmFnbWF0aWMgc29mdHdhcmUgY29zdCBlc3RpbWF0aW9uIDIGEAAYFhgeMgYQABgWGB4yBhAAGBYYHjIGEAAYFhgeMgsQABiABBiGAxiKBTILEAAYgAQYhgMYigUyBRAAGO8FMgUQABjvBTIFEAAY7wVIyjRQ8QlYiTJwAXgBkAEAmAHIAaAB8gmqAQUwLjcuMbgBA8gBAPgBAZgCCKACywnCAgoQABiwAxjWBBhHwgINEAAYgAQYsAMYQxiKBcICBxAAGIAEGA3CAgYQABgNGB7CAggQABiABBiiBMICChAhGKABGMMEGArCAggQIRigARjDBJgDAIgGAZAGCpIHBTEuNi4xoAfENLIHBTAuNi4xuAe5CcIHBzAuMS4zLjTIB0GACAA&amp;sclient=gws-wiz-serp&amp;mstk=AUtExfD-NYYyYowwHifV2CcreRY7PiseAAck6GuA0DLgWMVDZPVIF2Rk-sAvpElwLYXVU9CJqQDtagZLuXcYYfT53xgBUFzOWS8NyJE8Mhx4Fi8uaOFer6Tb30TUhZMeScYAc-lUVWlkHBqwRX8lkzaRcmVagfBkRJAnbuB3URsQbWf_Ze-m32KRgCROyoPR0fJ1cmJB&amp;csui=3" TargetMode="Externa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667000"/>
            <a:ext cx="8610600" cy="1693606"/>
          </a:xfrm>
        </p:spPr>
        <p:txBody>
          <a:bodyPr>
            <a:normAutofit/>
          </a:bodyPr>
          <a:lstStyle/>
          <a:p>
            <a:pPr algn="ctr"/>
            <a:r>
              <a:rPr lang="en-US" sz="4400" dirty="0" smtClean="0">
                <a:solidFill>
                  <a:schemeClr val="accent1">
                    <a:lumMod val="50000"/>
                  </a:schemeClr>
                </a:solidFill>
              </a:rPr>
              <a:t>Software Project Management</a:t>
            </a:r>
            <a:endParaRPr lang="en-US" dirty="0">
              <a:solidFill>
                <a:schemeClr val="accent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0"/>
            <a:ext cx="8534399" cy="6858000"/>
          </a:xfrm>
        </p:spPr>
        <p:txBody>
          <a:bodyPr/>
          <a:lstStyle/>
          <a:p>
            <a:pPr algn="just">
              <a:lnSpc>
                <a:spcPct val="150000"/>
              </a:lnSpc>
            </a:pPr>
            <a:r>
              <a:rPr lang="en-US" sz="3200" b="0" dirty="0">
                <a:latin typeface="Times New Roman" panose="02020603050405020304" pitchFamily="18" charset="0"/>
                <a:cs typeface="Times New Roman" panose="02020603050405020304" pitchFamily="18" charset="0"/>
              </a:rPr>
              <a:t>Conventional software management refers to traditional, structured approaches (like the </a:t>
            </a:r>
            <a:r>
              <a:rPr lang="en-US" sz="3200" b="0" dirty="0">
                <a:latin typeface="Times New Roman" panose="02020603050405020304" pitchFamily="18" charset="0"/>
                <a:cs typeface="Times New Roman" panose="02020603050405020304" pitchFamily="18" charset="0"/>
                <a:hlinkClick r:id="rId2"/>
              </a:rPr>
              <a:t>Waterfall Model</a:t>
            </a:r>
            <a:r>
              <a:rPr lang="en-US" sz="3200" b="0" dirty="0">
                <a:latin typeface="Times New Roman" panose="02020603050405020304" pitchFamily="18" charset="0"/>
                <a:cs typeface="Times New Roman" panose="02020603050405020304" pitchFamily="18" charset="0"/>
              </a:rPr>
              <a:t>) that sequence development into distinct phases (requirements, design, code, test), emphasizing upfront planning, strict documentation, and fixed processes, best for stable projects but often criticized for inflexibility and late discovery of issues, contrasting with modern, iterative methods.</a:t>
            </a:r>
            <a:r>
              <a:rPr lang="en-US" sz="3200" b="0" dirty="0"/>
              <a:t> </a:t>
            </a:r>
            <a:endParaRPr lang="en-US" sz="3200" dirty="0"/>
          </a:p>
        </p:txBody>
      </p:sp>
      <p:sp>
        <p:nvSpPr>
          <p:cNvPr id="4" name="Title 1"/>
          <p:cNvSpPr txBox="1">
            <a:spLocks/>
          </p:cNvSpPr>
          <p:nvPr/>
        </p:nvSpPr>
        <p:spPr>
          <a:xfrm>
            <a:off x="304800" y="304800"/>
            <a:ext cx="8384286" cy="1066799"/>
          </a:xfrm>
          <a:prstGeom prst="rect">
            <a:avLst/>
          </a:prstGeom>
        </p:spPr>
        <p:txBody>
          <a:bodyPr vert="horz" lIns="0" tIns="45720" rIns="0" bIns="45720" rtlCol="0" anchor="ctr">
            <a:noAutofit/>
          </a:bodyPr>
          <a:lstStyle>
            <a:lvl1pPr algn="r" defTabSz="914400" rtl="0" eaLnBrk="1" latinLnBrk="0" hangingPunct="1">
              <a:lnSpc>
                <a:spcPct val="90000"/>
              </a:lnSpc>
              <a:spcBef>
                <a:spcPct val="0"/>
              </a:spcBef>
              <a:buNone/>
              <a:defRPr sz="4800" b="1" i="0" kern="1200" cap="all" spc="400" baseline="0">
                <a:solidFill>
                  <a:schemeClr val="tx1"/>
                </a:solidFill>
                <a:latin typeface="+mj-lt"/>
                <a:ea typeface="+mj-ea"/>
                <a:cs typeface="Arial" panose="020B0604020202020204" pitchFamily="34" charset="0"/>
              </a:defRPr>
            </a:lvl1pPr>
          </a:lstStyle>
          <a:p>
            <a:pPr algn="ctr"/>
            <a:r>
              <a:rPr lang="en-US" dirty="0" smtClean="0"/>
              <a:t> </a:t>
            </a:r>
            <a:endParaRPr lang="en-US" sz="3200" dirty="0">
              <a:solidFill>
                <a:srgbClr val="7030A0"/>
              </a:solidFill>
            </a:endParaRPr>
          </a:p>
        </p:txBody>
      </p:sp>
    </p:spTree>
    <p:extLst>
      <p:ext uri="{BB962C8B-B14F-4D97-AF65-F5344CB8AC3E}">
        <p14:creationId xmlns:p14="http://schemas.microsoft.com/office/powerpoint/2010/main" val="2563043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52400" y="304800"/>
            <a:ext cx="8384285" cy="6629400"/>
          </a:xfrm>
        </p:spPr>
        <p:txBody>
          <a:bodyPr/>
          <a:lstStyle/>
          <a:p>
            <a:pPr algn="just">
              <a:lnSpc>
                <a:spcPct val="150000"/>
              </a:lnSpc>
              <a:buNone/>
            </a:pPr>
            <a:r>
              <a:rPr lang="en-US" sz="2400" dirty="0" smtClean="0">
                <a:latin typeface="Bookman Old Style" pitchFamily="18" charset="0"/>
              </a:rPr>
              <a:t>Conventional software economics provides a benchmark of performance for conventional software management principles. </a:t>
            </a:r>
          </a:p>
          <a:p>
            <a:pPr algn="just">
              <a:lnSpc>
                <a:spcPct val="150000"/>
              </a:lnSpc>
              <a:buFont typeface="Wingdings" pitchFamily="2" charset="2"/>
              <a:buChar char="Ø"/>
            </a:pPr>
            <a:r>
              <a:rPr lang="en-US" sz="2400" b="1" dirty="0" smtClean="0">
                <a:solidFill>
                  <a:srgbClr val="7030A0"/>
                </a:solidFill>
                <a:latin typeface="Bookman Old Style" pitchFamily="18" charset="0"/>
              </a:rPr>
              <a:t>The best thing about software is its flexibility</a:t>
            </a:r>
          </a:p>
          <a:p>
            <a:pPr lvl="1" algn="just">
              <a:lnSpc>
                <a:spcPct val="150000"/>
              </a:lnSpc>
            </a:pPr>
            <a:r>
              <a:rPr lang="en-US" sz="2400" dirty="0" smtClean="0">
                <a:latin typeface="Bookman Old Style" pitchFamily="18" charset="0"/>
              </a:rPr>
              <a:t> It can be programmed to do almost anything.</a:t>
            </a:r>
          </a:p>
          <a:p>
            <a:pPr algn="just">
              <a:lnSpc>
                <a:spcPct val="150000"/>
              </a:lnSpc>
              <a:buFont typeface="Wingdings" pitchFamily="2" charset="2"/>
              <a:buChar char="Ø"/>
            </a:pPr>
            <a:r>
              <a:rPr lang="en-US" sz="2400" b="1" dirty="0" smtClean="0">
                <a:solidFill>
                  <a:srgbClr val="7030A0"/>
                </a:solidFill>
                <a:latin typeface="Bookman Old Style" pitchFamily="18" charset="0"/>
              </a:rPr>
              <a:t> The worst thing about software is also its flexibility</a:t>
            </a:r>
          </a:p>
          <a:p>
            <a:pPr lvl="1" algn="just">
              <a:lnSpc>
                <a:spcPct val="150000"/>
              </a:lnSpc>
            </a:pPr>
            <a:r>
              <a:rPr lang="en-US" sz="2400" dirty="0" smtClean="0">
                <a:latin typeface="Bookman Old Style" pitchFamily="18" charset="0"/>
              </a:rPr>
              <a:t> The "almost anything" characteristic has made it difficult to plan, monitors, and control software development. </a:t>
            </a:r>
            <a:endParaRPr lang="en-US" sz="2400" dirty="0">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81000" y="152400"/>
            <a:ext cx="8458199" cy="6553200"/>
          </a:xfrm>
        </p:spPr>
        <p:txBody>
          <a:bodyPr/>
          <a:lstStyle/>
          <a:p>
            <a:pPr algn="just">
              <a:lnSpc>
                <a:spcPct val="150000"/>
              </a:lnSpc>
              <a:buNone/>
            </a:pPr>
            <a:r>
              <a:rPr lang="en-US" sz="2400" dirty="0" smtClean="0">
                <a:latin typeface="Bookman Old Style" pitchFamily="18" charset="0"/>
              </a:rPr>
              <a:t>Three important analyses of the state of the software engineering industry are </a:t>
            </a:r>
          </a:p>
          <a:p>
            <a:pPr algn="just">
              <a:lnSpc>
                <a:spcPct val="150000"/>
              </a:lnSpc>
              <a:buNone/>
            </a:pPr>
            <a:r>
              <a:rPr lang="en-US" sz="2400" dirty="0" smtClean="0">
                <a:latin typeface="Bookman Old Style" pitchFamily="18" charset="0"/>
              </a:rPr>
              <a:t>1. </a:t>
            </a:r>
            <a:r>
              <a:rPr lang="en-US" sz="2400" b="1" dirty="0" smtClean="0">
                <a:solidFill>
                  <a:srgbClr val="7030A0"/>
                </a:solidFill>
                <a:latin typeface="Bookman Old Style" pitchFamily="18" charset="0"/>
              </a:rPr>
              <a:t>Software development is still highly unpredictable. Only about 10% of software projects are delivered successfully within initial budget and schedule estimates</a:t>
            </a:r>
            <a:r>
              <a:rPr lang="en-US" sz="2400" dirty="0" smtClean="0">
                <a:latin typeface="Bookman Old Style" pitchFamily="18" charset="0"/>
              </a:rPr>
              <a:t>. </a:t>
            </a:r>
          </a:p>
          <a:p>
            <a:pPr algn="just">
              <a:lnSpc>
                <a:spcPct val="150000"/>
              </a:lnSpc>
              <a:buNone/>
            </a:pPr>
            <a:r>
              <a:rPr lang="en-US" sz="2400" dirty="0" smtClean="0">
                <a:latin typeface="Bookman Old Style" pitchFamily="18" charset="0"/>
              </a:rPr>
              <a:t>2. </a:t>
            </a:r>
            <a:r>
              <a:rPr lang="en-US" sz="2400" b="1" dirty="0" smtClean="0">
                <a:solidFill>
                  <a:srgbClr val="C00000"/>
                </a:solidFill>
                <a:latin typeface="Bookman Old Style" pitchFamily="18" charset="0"/>
              </a:rPr>
              <a:t>Management discipline is more of a discriminator in success or failure than are technology advances. </a:t>
            </a:r>
          </a:p>
          <a:p>
            <a:pPr algn="just">
              <a:lnSpc>
                <a:spcPct val="150000"/>
              </a:lnSpc>
              <a:buNone/>
            </a:pPr>
            <a:r>
              <a:rPr lang="en-US" sz="2400" dirty="0" smtClean="0">
                <a:latin typeface="Bookman Old Style" pitchFamily="18" charset="0"/>
              </a:rPr>
              <a:t>3. </a:t>
            </a:r>
            <a:r>
              <a:rPr lang="en-US" sz="2400" b="1" dirty="0" smtClean="0">
                <a:solidFill>
                  <a:schemeClr val="accent4">
                    <a:lumMod val="50000"/>
                  </a:schemeClr>
                </a:solidFill>
                <a:latin typeface="Bookman Old Style" pitchFamily="18" charset="0"/>
              </a:rPr>
              <a:t>The level of software scrap and rework is indicative of an immature process. </a:t>
            </a:r>
            <a:endParaRPr lang="en-US" sz="2400" b="1" dirty="0">
              <a:solidFill>
                <a:schemeClr val="accent4">
                  <a:lumMod val="5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13" y="228600"/>
            <a:ext cx="8229600" cy="1066800"/>
          </a:xfrm>
        </p:spPr>
        <p:txBody>
          <a:bodyPr/>
          <a:lstStyle/>
          <a:p>
            <a:r>
              <a:rPr lang="en-US" sz="4400" dirty="0" smtClean="0">
                <a:solidFill>
                  <a:srgbClr val="C00000"/>
                </a:solidFill>
              </a:rPr>
              <a:t>THE WATERFALL MODEL</a:t>
            </a:r>
            <a:endParaRPr lang="en-US" sz="4400" dirty="0">
              <a:solidFill>
                <a:srgbClr val="C00000"/>
              </a:solidFill>
            </a:endParaRPr>
          </a:p>
        </p:txBody>
      </p:sp>
      <p:sp>
        <p:nvSpPr>
          <p:cNvPr id="3" name="Content Placeholder 2"/>
          <p:cNvSpPr>
            <a:spLocks noGrp="1"/>
          </p:cNvSpPr>
          <p:nvPr>
            <p:ph sz="half" idx="2"/>
          </p:nvPr>
        </p:nvSpPr>
        <p:spPr>
          <a:xfrm>
            <a:off x="457200" y="1905000"/>
            <a:ext cx="8229600" cy="4648200"/>
          </a:xfrm>
        </p:spPr>
        <p:txBody>
          <a:bodyPr/>
          <a:lstStyle/>
          <a:p>
            <a:pPr algn="just">
              <a:lnSpc>
                <a:spcPct val="150000"/>
              </a:lnSpc>
            </a:pPr>
            <a:r>
              <a:rPr lang="en-US" sz="3200" dirty="0" smtClean="0">
                <a:latin typeface="Times New Roman" panose="02020603050405020304" pitchFamily="18" charset="0"/>
                <a:cs typeface="Times New Roman" panose="02020603050405020304" pitchFamily="18" charset="0"/>
              </a:rPr>
              <a:t>Most software engineering texts present the waterfall model as the source of the "conventional" software process</a:t>
            </a:r>
          </a:p>
          <a:p>
            <a:pPr algn="just">
              <a:lnSpc>
                <a:spcPct val="150000"/>
              </a:lnSpc>
            </a:pPr>
            <a:r>
              <a:rPr lang="en-US" sz="3200" dirty="0" smtClean="0">
                <a:latin typeface="Times New Roman" panose="02020603050405020304" pitchFamily="18" charset="0"/>
                <a:cs typeface="Times New Roman" panose="02020603050405020304" pitchFamily="18" charset="0"/>
              </a:rPr>
              <a:t>It provides an insightful and concise summary of conventional software management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85952" cy="6629400"/>
          </a:xfrm>
        </p:spPr>
        <p:txBody>
          <a:bodyPr>
            <a:normAutofit fontScale="92500" lnSpcReduction="10000"/>
          </a:bodyPr>
          <a:lstStyle/>
          <a:p>
            <a:pPr algn="just"/>
            <a:endParaRPr lang="en-US" b="0" i="0" dirty="0" smtClean="0">
              <a:solidFill>
                <a:srgbClr val="000000"/>
              </a:solidFill>
              <a:effectLst/>
              <a:latin typeface="Times New Roman" panose="02020603050405020304" pitchFamily="18" charset="0"/>
              <a:cs typeface="Times New Roman" panose="02020603050405020304" pitchFamily="18" charset="0"/>
            </a:endParaRPr>
          </a:p>
          <a:p>
            <a:pPr algn="just"/>
            <a:r>
              <a:rPr lang="en-US" b="0" i="0" dirty="0" smtClean="0">
                <a:solidFill>
                  <a:srgbClr val="000000"/>
                </a:solidFill>
                <a:effectLst/>
                <a:latin typeface="Times New Roman" panose="02020603050405020304" pitchFamily="18" charset="0"/>
                <a:cs typeface="Times New Roman" panose="02020603050405020304" pitchFamily="18" charset="0"/>
              </a:rPr>
              <a:t>The </a:t>
            </a:r>
            <a:r>
              <a:rPr lang="en-US" b="0" i="0" dirty="0">
                <a:solidFill>
                  <a:srgbClr val="000000"/>
                </a:solidFill>
                <a:effectLst/>
                <a:latin typeface="Times New Roman" panose="02020603050405020304" pitchFamily="18" charset="0"/>
                <a:cs typeface="Times New Roman" panose="02020603050405020304" pitchFamily="18" charset="0"/>
              </a:rPr>
              <a:t>Waterfall Model was the first Process Model to be introduced.</a:t>
            </a:r>
          </a:p>
          <a:p>
            <a:pPr algn="just"/>
            <a:r>
              <a:rPr lang="en-US" b="0" i="0" dirty="0">
                <a:solidFill>
                  <a:srgbClr val="000000"/>
                </a:solidFill>
                <a:effectLst/>
                <a:latin typeface="Times New Roman" panose="02020603050405020304" pitchFamily="18" charset="0"/>
                <a:cs typeface="Times New Roman" panose="02020603050405020304" pitchFamily="18" charset="0"/>
              </a:rPr>
              <a:t> It is also referred to as a </a:t>
            </a:r>
            <a:r>
              <a:rPr lang="en-US" b="1" i="0" dirty="0">
                <a:solidFill>
                  <a:srgbClr val="000000"/>
                </a:solidFill>
                <a:effectLst/>
                <a:latin typeface="Times New Roman" panose="02020603050405020304" pitchFamily="18" charset="0"/>
                <a:cs typeface="Times New Roman" panose="02020603050405020304" pitchFamily="18" charset="0"/>
              </a:rPr>
              <a:t>linear-sequential life cycle model</a:t>
            </a:r>
            <a:r>
              <a:rPr lang="en-US" b="0" i="0" dirty="0">
                <a:solidFill>
                  <a:srgbClr val="000000"/>
                </a:solidFill>
                <a:effectLst/>
                <a:latin typeface="Times New Roman" panose="02020603050405020304" pitchFamily="18" charset="0"/>
                <a:cs typeface="Times New Roman" panose="02020603050405020304" pitchFamily="18" charset="0"/>
              </a:rPr>
              <a:t>. </a:t>
            </a:r>
          </a:p>
          <a:p>
            <a:pPr algn="just"/>
            <a:r>
              <a:rPr lang="en-US" b="0" i="0" dirty="0">
                <a:solidFill>
                  <a:srgbClr val="000000"/>
                </a:solidFill>
                <a:effectLst/>
                <a:latin typeface="Times New Roman" panose="02020603050405020304" pitchFamily="18" charset="0"/>
                <a:cs typeface="Times New Roman" panose="02020603050405020304" pitchFamily="18" charset="0"/>
              </a:rPr>
              <a:t> It is very simple to understand and use.</a:t>
            </a:r>
          </a:p>
          <a:p>
            <a:pPr algn="just"/>
            <a:r>
              <a:rPr lang="en-US" b="0" i="0" dirty="0">
                <a:solidFill>
                  <a:srgbClr val="000000"/>
                </a:solidFill>
                <a:effectLst/>
                <a:latin typeface="Times New Roman" panose="02020603050405020304" pitchFamily="18" charset="0"/>
                <a:cs typeface="Times New Roman" panose="02020603050405020304" pitchFamily="18" charset="0"/>
              </a:rPr>
              <a:t> In a waterfall model, each phase must be completed before the next phase can begin and there is no overlapping in the phases.</a:t>
            </a:r>
          </a:p>
          <a:p>
            <a:pPr algn="just"/>
            <a:r>
              <a:rPr lang="en-US" b="0" i="0" dirty="0">
                <a:solidFill>
                  <a:srgbClr val="000000"/>
                </a:solidFill>
                <a:effectLst/>
                <a:latin typeface="Times New Roman" panose="02020603050405020304" pitchFamily="18" charset="0"/>
                <a:cs typeface="Times New Roman" panose="02020603050405020304" pitchFamily="18" charset="0"/>
              </a:rPr>
              <a:t>The Waterfall model is the earliest SDLC approach that was used for software development.</a:t>
            </a:r>
          </a:p>
          <a:p>
            <a:pPr algn="just"/>
            <a:r>
              <a:rPr lang="en-US" b="0" i="0" dirty="0">
                <a:solidFill>
                  <a:srgbClr val="000000"/>
                </a:solidFill>
                <a:effectLst/>
                <a:latin typeface="Times New Roman" panose="02020603050405020304" pitchFamily="18" charset="0"/>
                <a:cs typeface="Times New Roman" panose="02020603050405020304" pitchFamily="18" charset="0"/>
              </a:rPr>
              <a:t>The waterfall Model illustrates the software development process in a linear sequential flow.</a:t>
            </a:r>
          </a:p>
          <a:p>
            <a:pPr algn="just"/>
            <a:r>
              <a:rPr lang="en-US" b="0" i="0" dirty="0">
                <a:solidFill>
                  <a:srgbClr val="000000"/>
                </a:solidFill>
                <a:effectLst/>
                <a:latin typeface="Times New Roman" panose="02020603050405020304" pitchFamily="18" charset="0"/>
                <a:cs typeface="Times New Roman" panose="02020603050405020304" pitchFamily="18" charset="0"/>
              </a:rPr>
              <a:t> This means that any phase in the development process begins only if the previous phase is complete. In this waterfall model.</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587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9800" y="34290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Analysis</a:t>
            </a:r>
            <a:endParaRPr lang="en-US" dirty="0">
              <a:solidFill>
                <a:srgbClr val="FF0000"/>
              </a:solidFill>
            </a:endParaRPr>
          </a:p>
        </p:txBody>
      </p:sp>
      <p:sp>
        <p:nvSpPr>
          <p:cNvPr id="5" name="Rounded Rectangle 4"/>
          <p:cNvSpPr/>
          <p:nvPr/>
        </p:nvSpPr>
        <p:spPr>
          <a:xfrm>
            <a:off x="4191000" y="47244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Coding</a:t>
            </a:r>
            <a:endParaRPr lang="en-US" dirty="0">
              <a:solidFill>
                <a:srgbClr val="FF0000"/>
              </a:solidFill>
            </a:endParaRPr>
          </a:p>
        </p:txBody>
      </p:sp>
      <p:sp>
        <p:nvSpPr>
          <p:cNvPr id="7" name="Bent-Up Arrow 6"/>
          <p:cNvSpPr/>
          <p:nvPr/>
        </p:nvSpPr>
        <p:spPr>
          <a:xfrm flipV="1">
            <a:off x="4038600" y="3810000"/>
            <a:ext cx="1295400" cy="762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2"/>
          </p:nvPr>
        </p:nvSpPr>
        <p:spPr>
          <a:xfrm>
            <a:off x="228600" y="228600"/>
            <a:ext cx="8686800" cy="6629400"/>
          </a:xfrm>
        </p:spPr>
        <p:txBody>
          <a:bodyPr/>
          <a:lstStyle/>
          <a:p>
            <a:pPr>
              <a:buNone/>
            </a:pPr>
            <a:r>
              <a:rPr lang="en-US" sz="2800" b="1" dirty="0" smtClean="0">
                <a:latin typeface="+mj-lt"/>
              </a:rPr>
              <a:t>The Waterfall Model – In Theory</a:t>
            </a:r>
          </a:p>
          <a:p>
            <a:pPr>
              <a:buNone/>
            </a:pPr>
            <a:r>
              <a:rPr lang="en-US" sz="2400" b="1" dirty="0" smtClean="0">
                <a:latin typeface="+mj-lt"/>
              </a:rPr>
              <a:t> </a:t>
            </a:r>
            <a:r>
              <a:rPr lang="en-US" sz="2400" b="1" dirty="0" smtClean="0">
                <a:solidFill>
                  <a:srgbClr val="C00000"/>
                </a:solidFill>
                <a:latin typeface="+mj-lt"/>
              </a:rPr>
              <a:t>Three main primary points are</a:t>
            </a:r>
          </a:p>
          <a:p>
            <a:pPr algn="just">
              <a:buNone/>
            </a:pPr>
            <a:r>
              <a:rPr lang="en-US" sz="2400" dirty="0" smtClean="0">
                <a:latin typeface="Times New Roman" panose="02020603050405020304" pitchFamily="18" charset="0"/>
                <a:cs typeface="Times New Roman" panose="02020603050405020304" pitchFamily="18" charset="0"/>
              </a:rPr>
              <a:t>There are two essential steps common to the development of computer programs: </a:t>
            </a:r>
            <a:r>
              <a:rPr lang="en-US" sz="2400" b="1" dirty="0" smtClean="0">
                <a:latin typeface="Times New Roman" panose="02020603050405020304" pitchFamily="18" charset="0"/>
                <a:cs typeface="Times New Roman" panose="02020603050405020304" pitchFamily="18" charset="0"/>
              </a:rPr>
              <a:t>analysis and coding</a:t>
            </a:r>
            <a:r>
              <a:rPr lang="en-US" sz="2400" dirty="0" smtClean="0">
                <a:latin typeface="Times New Roman" panose="02020603050405020304" pitchFamily="18" charset="0"/>
                <a:cs typeface="Times New Roman" panose="02020603050405020304" pitchFamily="18" charset="0"/>
              </a:rPr>
              <a:t>.</a:t>
            </a:r>
          </a:p>
          <a:p>
            <a:pPr algn="just"/>
            <a:r>
              <a:rPr lang="en-US" sz="2400" b="1" i="1" dirty="0" smtClean="0">
                <a:solidFill>
                  <a:srgbClr val="C00000"/>
                </a:solidFill>
                <a:latin typeface="Times New Roman" panose="02020603050405020304" pitchFamily="18" charset="0"/>
                <a:cs typeface="Times New Roman" panose="02020603050405020304" pitchFamily="18" charset="0"/>
              </a:rPr>
              <a:t>Analysis and coding </a:t>
            </a:r>
            <a:r>
              <a:rPr lang="en-US" sz="2400" dirty="0" smtClean="0">
                <a:latin typeface="Times New Roman" panose="02020603050405020304" pitchFamily="18" charset="0"/>
                <a:cs typeface="Times New Roman" panose="02020603050405020304" pitchFamily="18" charset="0"/>
              </a:rPr>
              <a:t>both involve creative work that directly contributes to the usefulness of the end product.</a:t>
            </a:r>
          </a:p>
          <a:p>
            <a:pPr algn="just"/>
            <a:r>
              <a:rPr lang="en-US" sz="2400" dirty="0" smtClean="0">
                <a:latin typeface="Times New Roman" panose="02020603050405020304" pitchFamily="18" charset="0"/>
                <a:cs typeface="Times New Roman" panose="02020603050405020304" pitchFamily="18" charset="0"/>
              </a:rPr>
              <a:t>Waterfall Model part 1: The two basic steps to building a program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algn="just">
              <a:lnSpc>
                <a:spcPct val="150000"/>
              </a:lnSpc>
            </a:pPr>
            <a:endParaRPr lang="en-US" sz="2400" b="1" dirty="0" smtClean="0">
              <a:latin typeface="Times New Roman" panose="02020603050405020304" pitchFamily="18" charset="0"/>
              <a:cs typeface="Times New Roman" panose="02020603050405020304" pitchFamily="18" charset="0"/>
            </a:endParaRPr>
          </a:p>
          <a:p>
            <a:pPr algn="just">
              <a:lnSpc>
                <a:spcPct val="150000"/>
              </a:lnSpc>
            </a:pP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Analysis and coding both involve creative work that directly contributes to the usefulness of the end product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 y="228600"/>
            <a:ext cx="8229600" cy="6172200"/>
          </a:xfrm>
        </p:spPr>
        <p:txBody>
          <a:bodyPr/>
          <a:lstStyle/>
          <a:p>
            <a:pPr algn="just">
              <a:lnSpc>
                <a:spcPct val="150000"/>
              </a:lnSpc>
            </a:pPr>
            <a:endParaRPr lang="en-US" dirty="0" smtClean="0"/>
          </a:p>
          <a:p>
            <a:pPr marL="0" indent="0" algn="just">
              <a:lnSpc>
                <a:spcPct val="150000"/>
              </a:lnSpc>
              <a:buNone/>
            </a:pPr>
            <a:r>
              <a:rPr lang="en-US" sz="2800" dirty="0" smtClean="0"/>
              <a:t>2. In order to manage and control all of the intellectual freedom associated with software development, one must introduce several other </a:t>
            </a:r>
            <a:r>
              <a:rPr lang="en-US" sz="2800" b="1" dirty="0" smtClean="0">
                <a:solidFill>
                  <a:srgbClr val="C00000"/>
                </a:solidFill>
              </a:rPr>
              <a:t>"overhead"</a:t>
            </a:r>
            <a:r>
              <a:rPr lang="en-US" sz="2800" dirty="0" smtClean="0"/>
              <a:t> steps, including system requirements definition, software requirements definition, program design, and testing. These steps supplement the analysis and coding steps</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fm.png"/>
          <p:cNvPicPr>
            <a:picLocks noChangeAspect="1"/>
          </p:cNvPicPr>
          <p:nvPr/>
        </p:nvPicPr>
        <p:blipFill>
          <a:blip r:embed="rId2" cstate="print"/>
          <a:stretch>
            <a:fillRect/>
          </a:stretch>
        </p:blipFill>
        <p:spPr>
          <a:xfrm>
            <a:off x="533399" y="0"/>
            <a:ext cx="8077201" cy="6248400"/>
          </a:xfrm>
          <a:prstGeom prst="rect">
            <a:avLst/>
          </a:prstGeom>
        </p:spPr>
      </p:pic>
    </p:spTree>
    <p:extLst>
      <p:ext uri="{BB962C8B-B14F-4D97-AF65-F5344CB8AC3E}">
        <p14:creationId xmlns:p14="http://schemas.microsoft.com/office/powerpoint/2010/main" val="560632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81000" y="7374"/>
            <a:ext cx="8229600" cy="6629400"/>
          </a:xfrm>
        </p:spPr>
        <p:txBody>
          <a:bodyPr/>
          <a:lstStyle/>
          <a:p>
            <a:pPr marL="228600" lvl="3" algn="just">
              <a:lnSpc>
                <a:spcPct val="150000"/>
              </a:lnSpc>
            </a:pPr>
            <a:r>
              <a:rPr lang="en-US" sz="3200" dirty="0" smtClean="0"/>
              <a:t>The basic framework described in the </a:t>
            </a:r>
            <a:r>
              <a:rPr lang="en-US" sz="3200" b="1" dirty="0" smtClean="0">
                <a:solidFill>
                  <a:srgbClr val="C00000"/>
                </a:solidFill>
              </a:rPr>
              <a:t>waterfall model is risky and invites failure. </a:t>
            </a:r>
          </a:p>
          <a:p>
            <a:pPr marL="58738" lvl="4" indent="58738" algn="just">
              <a:lnSpc>
                <a:spcPct val="150000"/>
              </a:lnSpc>
            </a:pPr>
            <a:r>
              <a:rPr lang="en-US" sz="3200" dirty="0" smtClean="0"/>
              <a:t>The testing phase that occurs at the end of the development cycle is the first event for which timing, storage, input/output transfers, etc., are experienced as distinguished from analyzed.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33400"/>
            <a:ext cx="8153400" cy="6001643"/>
          </a:xfrm>
          <a:prstGeom prst="rect">
            <a:avLst/>
          </a:prstGeom>
        </p:spPr>
        <p:txBody>
          <a:bodyPr wrap="square">
            <a:spAutoFit/>
          </a:bodyPr>
          <a:lstStyle/>
          <a:p>
            <a:pPr marL="685800" lvl="4" algn="just">
              <a:lnSpc>
                <a:spcPct val="150000"/>
              </a:lnSpc>
            </a:pPr>
            <a:endParaRPr lang="en-US" sz="3200" dirty="0" smtClean="0"/>
          </a:p>
          <a:p>
            <a:pPr marL="280988" lvl="4" indent="-44450" algn="just">
              <a:lnSpc>
                <a:spcPct val="150000"/>
              </a:lnSpc>
            </a:pPr>
            <a:r>
              <a:rPr lang="en-US" sz="3200" dirty="0" smtClean="0"/>
              <a:t>The </a:t>
            </a:r>
            <a:r>
              <a:rPr lang="en-US" sz="3200" dirty="0"/>
              <a:t>resulting design changes are likely to be so disruptive that the software requirements upon which the design is based are likely violated. Either the requirements must be modified or a substantial design change is warranted</a:t>
            </a:r>
            <a:r>
              <a:rPr lang="en-US" sz="3200" dirty="0" smtClean="0"/>
              <a:t>.</a:t>
            </a:r>
            <a:endParaRPr lang="en-US" sz="3200" dirty="0"/>
          </a:p>
          <a:p>
            <a:pPr marL="685800" lvl="4" algn="just">
              <a:lnSpc>
                <a:spcPct val="150000"/>
              </a:lnSpc>
            </a:pPr>
            <a:endParaRPr lang="en-US" sz="3200" dirty="0"/>
          </a:p>
        </p:txBody>
      </p:sp>
    </p:spTree>
    <p:extLst>
      <p:ext uri="{BB962C8B-B14F-4D97-AF65-F5344CB8AC3E}">
        <p14:creationId xmlns:p14="http://schemas.microsoft.com/office/powerpoint/2010/main" val="312022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228600"/>
            <a:ext cx="8458200" cy="6400800"/>
          </a:xfrm>
        </p:spPr>
        <p:txBody>
          <a:bodyPr/>
          <a:lstStyle/>
          <a:p>
            <a:pPr>
              <a:buFont typeface="Wingdings" pitchFamily="2" charset="2"/>
              <a:buChar char="v"/>
            </a:pPr>
            <a:r>
              <a:rPr lang="en-US" sz="2800" dirty="0" smtClean="0"/>
              <a:t>Conventional software management</a:t>
            </a:r>
          </a:p>
          <a:p>
            <a:pPr lvl="1">
              <a:buFont typeface="Wingdings" pitchFamily="2" charset="2"/>
              <a:buChar char="Ø"/>
            </a:pPr>
            <a:r>
              <a:rPr lang="en-US" sz="2000" dirty="0" smtClean="0"/>
              <a:t>Water Fall Model</a:t>
            </a:r>
          </a:p>
          <a:p>
            <a:pPr lvl="1">
              <a:buFont typeface="Wingdings" pitchFamily="2" charset="2"/>
              <a:buChar char="Ø"/>
            </a:pPr>
            <a:r>
              <a:rPr lang="en-US" sz="2000" dirty="0" smtClean="0"/>
              <a:t>Conventional software Management Performance</a:t>
            </a:r>
          </a:p>
          <a:p>
            <a:pPr>
              <a:buFont typeface="Wingdings" pitchFamily="2" charset="2"/>
              <a:buChar char="v"/>
            </a:pPr>
            <a:r>
              <a:rPr lang="en-US" sz="2800" dirty="0" smtClean="0"/>
              <a:t>Evolution of Software Economics</a:t>
            </a:r>
          </a:p>
          <a:p>
            <a:pPr lvl="1">
              <a:buFont typeface="Wingdings" pitchFamily="2" charset="2"/>
              <a:buChar char="Ø"/>
            </a:pPr>
            <a:r>
              <a:rPr lang="en-US" dirty="0" smtClean="0"/>
              <a:t>Software Economics</a:t>
            </a:r>
          </a:p>
          <a:p>
            <a:pPr lvl="1">
              <a:buFont typeface="Wingdings" pitchFamily="2" charset="2"/>
              <a:buChar char="Ø"/>
            </a:pPr>
            <a:r>
              <a:rPr lang="en-US" dirty="0" smtClean="0"/>
              <a:t>Pragmatic Software Cost Estimation</a:t>
            </a:r>
          </a:p>
        </p:txBody>
      </p:sp>
      <p:sp>
        <p:nvSpPr>
          <p:cNvPr id="4" name="Subtitle 2"/>
          <p:cNvSpPr txBox="1">
            <a:spLocks/>
          </p:cNvSpPr>
          <p:nvPr/>
        </p:nvSpPr>
        <p:spPr>
          <a:xfrm>
            <a:off x="304800" y="228600"/>
            <a:ext cx="8610600" cy="76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50" baseline="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50" baseline="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50" baseline="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dirty="0" smtClean="0">
                <a:solidFill>
                  <a:schemeClr val="accent1">
                    <a:lumMod val="50000"/>
                  </a:schemeClr>
                </a:solidFill>
              </a:rPr>
              <a:t>UNIT-1</a:t>
            </a:r>
            <a:endParaRPr lang="en-US" sz="4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a:stretch>
            <a:fillRect/>
          </a:stretch>
        </p:blipFill>
        <p:spPr>
          <a:xfrm>
            <a:off x="152400" y="914400"/>
            <a:ext cx="8812085" cy="5181600"/>
          </a:xfrm>
          <a:prstGeom prst="rect">
            <a:avLst/>
          </a:prstGeom>
        </p:spPr>
      </p:pic>
    </p:spTree>
    <p:extLst>
      <p:ext uri="{BB962C8B-B14F-4D97-AF65-F5344CB8AC3E}">
        <p14:creationId xmlns:p14="http://schemas.microsoft.com/office/powerpoint/2010/main" val="1396394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8" y="152400"/>
            <a:ext cx="8610600" cy="457200"/>
          </a:xfrm>
        </p:spPr>
        <p:txBody>
          <a:bodyPr/>
          <a:lstStyle/>
          <a:p>
            <a:pPr algn="l">
              <a:lnSpc>
                <a:spcPct val="100000"/>
              </a:lnSpc>
            </a:pPr>
            <a:r>
              <a:rPr lang="en-US" sz="2400" dirty="0" smtClean="0">
                <a:solidFill>
                  <a:schemeClr val="accent4">
                    <a:lumMod val="50000"/>
                  </a:schemeClr>
                </a:solidFill>
              </a:rPr>
              <a:t>Five necessary improvements for waterfall model are:-</a:t>
            </a:r>
            <a:endParaRPr lang="en-US" sz="2400" dirty="0">
              <a:solidFill>
                <a:schemeClr val="accent4">
                  <a:lumMod val="50000"/>
                </a:schemeClr>
              </a:solidFill>
            </a:endParaRPr>
          </a:p>
        </p:txBody>
      </p:sp>
      <p:sp>
        <p:nvSpPr>
          <p:cNvPr id="3" name="Content Placeholder 2"/>
          <p:cNvSpPr>
            <a:spLocks noGrp="1"/>
          </p:cNvSpPr>
          <p:nvPr>
            <p:ph sz="half" idx="2"/>
          </p:nvPr>
        </p:nvSpPr>
        <p:spPr>
          <a:xfrm>
            <a:off x="294968" y="914400"/>
            <a:ext cx="8610600" cy="5943600"/>
          </a:xfrm>
        </p:spPr>
        <p:txBody>
          <a:bodyPr/>
          <a:lstStyle/>
          <a:p>
            <a:pPr marL="457200" indent="-457200">
              <a:buFont typeface="+mj-lt"/>
              <a:buAutoNum type="arabicPeriod"/>
            </a:pPr>
            <a:r>
              <a:rPr lang="en-US" sz="2600" b="1" dirty="0" smtClean="0">
                <a:solidFill>
                  <a:srgbClr val="FF0000"/>
                </a:solidFill>
              </a:rPr>
              <a:t>Program design comes first</a:t>
            </a:r>
            <a:r>
              <a:rPr lang="en-US" sz="2600" dirty="0" smtClean="0">
                <a:solidFill>
                  <a:srgbClr val="FF0000"/>
                </a:solidFill>
              </a:rPr>
              <a:t> </a:t>
            </a:r>
            <a:r>
              <a:rPr lang="en-US" sz="2600" dirty="0" smtClean="0"/>
              <a:t>.</a:t>
            </a:r>
          </a:p>
          <a:p>
            <a:pPr marL="342900" indent="-342900">
              <a:lnSpc>
                <a:spcPct val="150000"/>
              </a:lnSpc>
              <a:buNone/>
            </a:pPr>
            <a:r>
              <a:rPr lang="en-US" sz="2600" dirty="0" smtClean="0"/>
              <a:t>	 Insert a preliminary program design phase between the software requirements phase and the analysis phase. </a:t>
            </a:r>
          </a:p>
          <a:p>
            <a:pPr marL="457200" indent="-457200">
              <a:buNone/>
            </a:pPr>
            <a:r>
              <a:rPr lang="en-US" sz="2600" b="1" dirty="0" smtClean="0">
                <a:solidFill>
                  <a:srgbClr val="FF0000"/>
                </a:solidFill>
              </a:rPr>
              <a:t>2. Document the design. </a:t>
            </a:r>
          </a:p>
          <a:p>
            <a:pPr marL="342900" indent="-342900" algn="just">
              <a:lnSpc>
                <a:spcPct val="150000"/>
              </a:lnSpc>
              <a:buNone/>
            </a:pPr>
            <a:r>
              <a:rPr lang="en-US" sz="2600" b="1" dirty="0" smtClean="0">
                <a:solidFill>
                  <a:srgbClr val="FF0000"/>
                </a:solidFill>
              </a:rPr>
              <a:t>	</a:t>
            </a:r>
            <a:r>
              <a:rPr lang="en-US" sz="2600" dirty="0" smtClean="0"/>
              <a:t>The amount of documentation required on most software programs is quite a lot, certainly much more than most programmers, analysts, or program designers are willing to do if left to their own devices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52400" y="27039"/>
            <a:ext cx="8763000" cy="6754762"/>
          </a:xfrm>
        </p:spPr>
        <p:txBody>
          <a:bodyPr/>
          <a:lstStyle/>
          <a:p>
            <a:pPr marL="342900" indent="-342900" algn="just">
              <a:buNone/>
            </a:pPr>
            <a:r>
              <a:rPr lang="en-US" sz="2400" b="1" dirty="0">
                <a:solidFill>
                  <a:srgbClr val="FF0000"/>
                </a:solidFill>
              </a:rPr>
              <a:t>3. Do it twice. </a:t>
            </a:r>
          </a:p>
          <a:p>
            <a:pPr marL="342900" indent="-342900" algn="just">
              <a:lnSpc>
                <a:spcPct val="150000"/>
              </a:lnSpc>
              <a:buNone/>
            </a:pPr>
            <a:r>
              <a:rPr lang="en-US" sz="2400" b="1" dirty="0">
                <a:solidFill>
                  <a:srgbClr val="FF0000"/>
                </a:solidFill>
              </a:rPr>
              <a:t>	</a:t>
            </a:r>
            <a:r>
              <a:rPr lang="en-US" sz="2000" dirty="0"/>
              <a:t>If a computer program is being developed for the first time, arrange matters so that the version finally delivered to the customer for operational deployment is actually the second version </a:t>
            </a:r>
            <a:r>
              <a:rPr lang="en-US" sz="2000" dirty="0" smtClean="0"/>
              <a:t>in so far </a:t>
            </a:r>
            <a:r>
              <a:rPr lang="en-US" sz="2000" dirty="0"/>
              <a:t>as critical design/operations are concerned</a:t>
            </a:r>
          </a:p>
          <a:p>
            <a:pPr algn="just">
              <a:lnSpc>
                <a:spcPct val="150000"/>
              </a:lnSpc>
              <a:buNone/>
            </a:pPr>
            <a:r>
              <a:rPr lang="en-US" sz="2000" b="1" dirty="0" smtClean="0">
                <a:solidFill>
                  <a:srgbClr val="FF0000"/>
                </a:solidFill>
              </a:rPr>
              <a:t>4) Plan, control, and monitor testing. </a:t>
            </a:r>
            <a:r>
              <a:rPr lang="en-US" sz="2000" dirty="0" smtClean="0"/>
              <a:t>Without question, the biggest user of project resources-manpower, computer time, and/or management judgment-is the test phase. </a:t>
            </a:r>
          </a:p>
          <a:p>
            <a:pPr lvl="1" algn="just">
              <a:lnSpc>
                <a:spcPct val="150000"/>
              </a:lnSpc>
            </a:pPr>
            <a:r>
              <a:rPr lang="en-US" sz="1800" dirty="0" smtClean="0"/>
              <a:t>This is the phase of greatest risk in terms of cost and schedule. It occurs at the latest point in the schedule, when backup alternatives are least available</a:t>
            </a:r>
          </a:p>
          <a:p>
            <a:pPr algn="just">
              <a:lnSpc>
                <a:spcPct val="150000"/>
              </a:lnSpc>
              <a:buNone/>
            </a:pPr>
            <a:r>
              <a:rPr lang="en-US" sz="2000" b="1" dirty="0" smtClean="0">
                <a:solidFill>
                  <a:srgbClr val="FF0000"/>
                </a:solidFill>
              </a:rPr>
              <a:t>5) Involve the customer. </a:t>
            </a:r>
            <a:r>
              <a:rPr lang="en-US" sz="2000" dirty="0" smtClean="0"/>
              <a:t>It is important to involve the customer in a formal way so that he has committed himself at earlier points before final delivery. </a:t>
            </a:r>
            <a:r>
              <a:rPr lang="en-US" sz="1800" dirty="0" smtClean="0"/>
              <a:t> </a:t>
            </a:r>
            <a:endParaRPr lang="en-US"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134350" cy="6248400"/>
          </a:xfrm>
        </p:spPr>
        <p:txBody>
          <a:bodyPr>
            <a:normAutofit/>
          </a:bodyPr>
          <a:lstStyle/>
          <a:p>
            <a:pPr marL="0" indent="0">
              <a:buNone/>
            </a:pPr>
            <a:r>
              <a:rPr lang="en-US" b="0" i="0" dirty="0">
                <a:solidFill>
                  <a:srgbClr val="000000"/>
                </a:solidFill>
                <a:effectLst/>
                <a:latin typeface="Times New Roman" panose="02020603050405020304" pitchFamily="18" charset="0"/>
                <a:cs typeface="Times New Roman" panose="02020603050405020304" pitchFamily="18" charset="0"/>
              </a:rPr>
              <a:t>Waterfall Model – Application</a:t>
            </a:r>
          </a:p>
          <a:p>
            <a:pPr marL="0" indent="0">
              <a:buNone/>
            </a:pPr>
            <a:endParaRPr lang="en-US" b="0" i="0" dirty="0">
              <a:solidFill>
                <a:srgbClr val="000000"/>
              </a:solidFill>
              <a:effectLst/>
              <a:latin typeface="Times New Roman" panose="02020603050405020304" pitchFamily="18" charset="0"/>
              <a:cs typeface="Times New Roman" panose="02020603050405020304" pitchFamily="18" charset="0"/>
            </a:endParaRPr>
          </a:p>
          <a:p>
            <a:pPr algn="just"/>
            <a:r>
              <a:rPr lang="en-US" b="0" i="0" dirty="0">
                <a:solidFill>
                  <a:srgbClr val="000000"/>
                </a:solidFill>
                <a:effectLst/>
                <a:latin typeface="Times New Roman" panose="02020603050405020304" pitchFamily="18" charset="0"/>
                <a:cs typeface="Times New Roman" panose="02020603050405020304" pitchFamily="18" charset="0"/>
              </a:rPr>
              <a:t>Every software developed is different and requires a suitable SDLC approach to be followed based on the internal and external factors. </a:t>
            </a:r>
          </a:p>
          <a:p>
            <a:pPr algn="just"/>
            <a:r>
              <a:rPr lang="en-US" b="0" i="0" dirty="0">
                <a:solidFill>
                  <a:srgbClr val="000000"/>
                </a:solidFill>
                <a:effectLst/>
                <a:latin typeface="Times New Roman" panose="02020603050405020304" pitchFamily="18" charset="0"/>
                <a:cs typeface="Times New Roman" panose="02020603050405020304" pitchFamily="18" charset="0"/>
              </a:rPr>
              <a:t>Requirements are very well documented, clear and fixed.</a:t>
            </a:r>
          </a:p>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Product definition is stable.</a:t>
            </a:r>
          </a:p>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Technology is understood and is not dynamic.</a:t>
            </a:r>
          </a:p>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There are no ambiguous requirements.</a:t>
            </a:r>
          </a:p>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The project is short.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1386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157DC-305A-4C95-8C7D-55324F4E37F2}"/>
              </a:ext>
            </a:extLst>
          </p:cNvPr>
          <p:cNvSpPr>
            <a:spLocks noGrp="1"/>
          </p:cNvSpPr>
          <p:nvPr>
            <p:ph type="title"/>
          </p:nvPr>
        </p:nvSpPr>
        <p:spPr>
          <a:xfrm>
            <a:off x="381000" y="7374"/>
            <a:ext cx="7886700" cy="685799"/>
          </a:xfrm>
        </p:spPr>
        <p:txBody>
          <a:bodyPr>
            <a:normAutofit/>
          </a:bodyPr>
          <a:lstStyle/>
          <a:p>
            <a:r>
              <a:rPr lang="en-US" sz="2325" b="0" dirty="0">
                <a:solidFill>
                  <a:srgbClr val="000000"/>
                </a:solidFill>
                <a:latin typeface="Heebo" pitchFamily="2" charset="-79"/>
                <a:cs typeface="Heebo" pitchFamily="2" charset="-79"/>
              </a:rPr>
              <a:t>Waterfall Model - </a:t>
            </a:r>
            <a:r>
              <a:rPr lang="en-US" sz="2325" b="0" dirty="0" smtClean="0">
                <a:solidFill>
                  <a:srgbClr val="000000"/>
                </a:solidFill>
                <a:latin typeface="Heebo" pitchFamily="2" charset="-79"/>
                <a:cs typeface="Heebo" pitchFamily="2" charset="-79"/>
              </a:rPr>
              <a:t>Advantages</a:t>
            </a:r>
            <a:endParaRPr lang="en-US" dirty="0"/>
          </a:p>
        </p:txBody>
      </p:sp>
      <p:sp>
        <p:nvSpPr>
          <p:cNvPr id="3" name="Content Placeholder 2">
            <a:extLst>
              <a:ext uri="{FF2B5EF4-FFF2-40B4-BE49-F238E27FC236}">
                <a16:creationId xmlns:a16="http://schemas.microsoft.com/office/drawing/2014/main" id="{186715C6-CD69-4915-8027-053072A84048}"/>
              </a:ext>
            </a:extLst>
          </p:cNvPr>
          <p:cNvSpPr>
            <a:spLocks noGrp="1"/>
          </p:cNvSpPr>
          <p:nvPr>
            <p:ph idx="1"/>
          </p:nvPr>
        </p:nvSpPr>
        <p:spPr>
          <a:xfrm>
            <a:off x="228600" y="838200"/>
            <a:ext cx="8534400" cy="5715000"/>
          </a:xfrm>
        </p:spPr>
        <p:txBody>
          <a:bodyPr/>
          <a:lstStyle/>
          <a:p>
            <a:pPr algn="just">
              <a:buFont typeface="Arial" panose="020B0604020202020204" pitchFamily="34" charset="0"/>
              <a:buChar char="•"/>
            </a:pPr>
            <a:r>
              <a:rPr lang="en-US" b="0" i="0" dirty="0">
                <a:solidFill>
                  <a:srgbClr val="000000"/>
                </a:solidFill>
                <a:effectLst/>
                <a:latin typeface="Nunito" pitchFamily="2" charset="0"/>
              </a:rPr>
              <a:t>Simple and easy to understand and use</a:t>
            </a:r>
          </a:p>
          <a:p>
            <a:pPr algn="just">
              <a:buFont typeface="Arial" panose="020B0604020202020204" pitchFamily="34" charset="0"/>
              <a:buChar char="•"/>
            </a:pPr>
            <a:r>
              <a:rPr lang="en-US" b="0" i="0" dirty="0">
                <a:solidFill>
                  <a:srgbClr val="000000"/>
                </a:solidFill>
                <a:effectLst/>
                <a:latin typeface="Nunito" pitchFamily="2" charset="0"/>
              </a:rPr>
              <a:t>Easy to manage due to the design of the model. Each phase has specific deliverables and a review process.</a:t>
            </a:r>
          </a:p>
          <a:p>
            <a:pPr algn="just">
              <a:buFont typeface="Arial" panose="020B0604020202020204" pitchFamily="34" charset="0"/>
              <a:buChar char="•"/>
            </a:pPr>
            <a:r>
              <a:rPr lang="en-US" b="0" i="0" dirty="0">
                <a:solidFill>
                  <a:srgbClr val="000000"/>
                </a:solidFill>
                <a:effectLst/>
                <a:latin typeface="Nunito" pitchFamily="2" charset="0"/>
              </a:rPr>
              <a:t>Phases are processed and completed one at a time.</a:t>
            </a:r>
          </a:p>
          <a:p>
            <a:pPr algn="just">
              <a:buFont typeface="Arial" panose="020B0604020202020204" pitchFamily="34" charset="0"/>
              <a:buChar char="•"/>
            </a:pPr>
            <a:r>
              <a:rPr lang="en-US" b="0" i="0" dirty="0">
                <a:solidFill>
                  <a:srgbClr val="000000"/>
                </a:solidFill>
                <a:effectLst/>
                <a:latin typeface="Nunito" pitchFamily="2" charset="0"/>
              </a:rPr>
              <a:t>Works well for smaller projects where requirements are very well understood.</a:t>
            </a:r>
          </a:p>
          <a:p>
            <a:pPr algn="just">
              <a:buFont typeface="Arial" panose="020B0604020202020204" pitchFamily="34" charset="0"/>
              <a:buChar char="•"/>
            </a:pPr>
            <a:r>
              <a:rPr lang="en-US" b="0" i="0" dirty="0">
                <a:solidFill>
                  <a:srgbClr val="000000"/>
                </a:solidFill>
                <a:effectLst/>
                <a:latin typeface="Nunito" pitchFamily="2" charset="0"/>
              </a:rPr>
              <a:t>Clearly defined stages.</a:t>
            </a:r>
          </a:p>
          <a:p>
            <a:pPr algn="just">
              <a:buFont typeface="Arial" panose="020B0604020202020204" pitchFamily="34" charset="0"/>
              <a:buChar char="•"/>
            </a:pPr>
            <a:r>
              <a:rPr lang="en-US" b="0" i="0" dirty="0">
                <a:solidFill>
                  <a:srgbClr val="000000"/>
                </a:solidFill>
                <a:effectLst/>
                <a:latin typeface="Nunito" pitchFamily="2" charset="0"/>
              </a:rPr>
              <a:t>Well understood milestones.</a:t>
            </a:r>
          </a:p>
          <a:p>
            <a:pPr algn="just">
              <a:buFont typeface="Arial" panose="020B0604020202020204" pitchFamily="34" charset="0"/>
              <a:buChar char="•"/>
            </a:pPr>
            <a:r>
              <a:rPr lang="en-US" b="0" i="0" dirty="0">
                <a:solidFill>
                  <a:srgbClr val="000000"/>
                </a:solidFill>
                <a:effectLst/>
                <a:latin typeface="Nunito" pitchFamily="2" charset="0"/>
              </a:rPr>
              <a:t>Easy to arrange tasks.</a:t>
            </a:r>
          </a:p>
          <a:p>
            <a:pPr algn="just">
              <a:buFont typeface="Arial" panose="020B0604020202020204" pitchFamily="34" charset="0"/>
              <a:buChar char="•"/>
            </a:pPr>
            <a:r>
              <a:rPr lang="en-US" b="0" i="0" dirty="0">
                <a:solidFill>
                  <a:srgbClr val="000000"/>
                </a:solidFill>
                <a:effectLst/>
                <a:latin typeface="Nunito" pitchFamily="2" charset="0"/>
              </a:rPr>
              <a:t>Process and results are well documented.</a:t>
            </a:r>
          </a:p>
          <a:p>
            <a:endParaRPr lang="en-US" dirty="0"/>
          </a:p>
        </p:txBody>
      </p:sp>
    </p:spTree>
    <p:extLst>
      <p:ext uri="{BB962C8B-B14F-4D97-AF65-F5344CB8AC3E}">
        <p14:creationId xmlns:p14="http://schemas.microsoft.com/office/powerpoint/2010/main" val="612921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1381-09D5-45B9-9A95-1C768E24EF39}"/>
              </a:ext>
            </a:extLst>
          </p:cNvPr>
          <p:cNvSpPr>
            <a:spLocks noGrp="1"/>
          </p:cNvSpPr>
          <p:nvPr>
            <p:ph type="title"/>
          </p:nvPr>
        </p:nvSpPr>
        <p:spPr>
          <a:xfrm>
            <a:off x="425245" y="0"/>
            <a:ext cx="7886700" cy="568946"/>
          </a:xfrm>
        </p:spPr>
        <p:txBody>
          <a:bodyPr/>
          <a:lstStyle/>
          <a:p>
            <a:r>
              <a:rPr lang="en-US" sz="2800" dirty="0">
                <a:solidFill>
                  <a:srgbClr val="000000"/>
                </a:solidFill>
                <a:latin typeface="Nunito" pitchFamily="2" charset="0"/>
              </a:rPr>
              <a:t>D</a:t>
            </a:r>
            <a:r>
              <a:rPr lang="en-US" sz="2800" b="0" i="0" dirty="0">
                <a:solidFill>
                  <a:srgbClr val="000000"/>
                </a:solidFill>
                <a:effectLst/>
                <a:latin typeface="Nunito" pitchFamily="2" charset="0"/>
              </a:rPr>
              <a:t>isadvantages</a:t>
            </a:r>
            <a:endParaRPr lang="en-US" sz="2800" dirty="0"/>
          </a:p>
        </p:txBody>
      </p:sp>
      <p:sp>
        <p:nvSpPr>
          <p:cNvPr id="3" name="Content Placeholder 2">
            <a:extLst>
              <a:ext uri="{FF2B5EF4-FFF2-40B4-BE49-F238E27FC236}">
                <a16:creationId xmlns:a16="http://schemas.microsoft.com/office/drawing/2014/main" id="{731AE17E-0AC6-4F1D-854D-F3DD2269145B}"/>
              </a:ext>
            </a:extLst>
          </p:cNvPr>
          <p:cNvSpPr>
            <a:spLocks noGrp="1"/>
          </p:cNvSpPr>
          <p:nvPr>
            <p:ph idx="1"/>
          </p:nvPr>
        </p:nvSpPr>
        <p:spPr>
          <a:xfrm>
            <a:off x="425245" y="762000"/>
            <a:ext cx="8413955" cy="5791200"/>
          </a:xfrm>
        </p:spPr>
        <p:txBody>
          <a:bodyPr>
            <a:normAutofit fontScale="92500" lnSpcReduction="10000"/>
          </a:bodyPr>
          <a:lstStyle/>
          <a:p>
            <a:pPr marL="0" indent="0" algn="just">
              <a:buNone/>
            </a:pPr>
            <a:r>
              <a:rPr lang="en-US" b="0" i="0" dirty="0">
                <a:solidFill>
                  <a:srgbClr val="000000"/>
                </a:solidFill>
                <a:effectLst/>
                <a:latin typeface="Times New Roman" panose="02020603050405020304" pitchFamily="18" charset="0"/>
                <a:cs typeface="Times New Roman" panose="02020603050405020304" pitchFamily="18" charset="0"/>
              </a:rPr>
              <a:t>The major disadvantages of the Waterfall Model are as follows </a:t>
            </a:r>
          </a:p>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No working software is produced until late during the life cycle.</a:t>
            </a:r>
          </a:p>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High amounts of risk and uncertainty.</a:t>
            </a:r>
          </a:p>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Not a good model for complex and object-oriented projects.</a:t>
            </a:r>
          </a:p>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Poor model for long and ongoing projects.</a:t>
            </a:r>
          </a:p>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Not suitable for the projects where requirements are at a moderate to high risk of changing. So, risk and uncertainty is high with this process model.</a:t>
            </a:r>
          </a:p>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It is difficult to measure progress within stages.</a:t>
            </a:r>
          </a:p>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Cannot accommodate changing requirements.</a:t>
            </a:r>
          </a:p>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Adjusting scope during the life cycle can end a project.</a:t>
            </a:r>
          </a:p>
          <a:p>
            <a:endParaRPr lang="en-US" dirty="0"/>
          </a:p>
        </p:txBody>
      </p:sp>
    </p:spTree>
    <p:extLst>
      <p:ext uri="{BB962C8B-B14F-4D97-AF65-F5344CB8AC3E}">
        <p14:creationId xmlns:p14="http://schemas.microsoft.com/office/powerpoint/2010/main" val="4026224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228601"/>
            <a:ext cx="8229600" cy="685799"/>
          </a:xfrm>
        </p:spPr>
        <p:txBody>
          <a:bodyPr/>
          <a:lstStyle/>
          <a:p>
            <a:pPr lvl="2" algn="l" rtl="0">
              <a:lnSpc>
                <a:spcPct val="90000"/>
              </a:lnSpc>
              <a:spcBef>
                <a:spcPct val="0"/>
              </a:spcBef>
            </a:pPr>
            <a:r>
              <a:rPr lang="en-US" sz="2800" b="1" dirty="0" smtClean="0">
                <a:latin typeface="+mj-lt"/>
              </a:rPr>
              <a:t>IN PRACTICE</a:t>
            </a:r>
            <a:r>
              <a:rPr lang="en-US" b="1" dirty="0" smtClean="0"/>
              <a:t/>
            </a:r>
            <a:br>
              <a:rPr lang="en-US" b="1" dirty="0" smtClean="0"/>
            </a:br>
            <a:endParaRPr lang="en-US" dirty="0"/>
          </a:p>
        </p:txBody>
      </p:sp>
      <p:sp>
        <p:nvSpPr>
          <p:cNvPr id="3" name="Content Placeholder 2"/>
          <p:cNvSpPr>
            <a:spLocks noGrp="1"/>
          </p:cNvSpPr>
          <p:nvPr>
            <p:ph sz="half" idx="2"/>
          </p:nvPr>
        </p:nvSpPr>
        <p:spPr>
          <a:xfrm>
            <a:off x="304801" y="762000"/>
            <a:ext cx="8382000" cy="5791200"/>
          </a:xfrm>
        </p:spPr>
        <p:txBody>
          <a:bodyPr/>
          <a:lstStyle/>
          <a:p>
            <a:r>
              <a:rPr lang="en-US" sz="2000" dirty="0" smtClean="0"/>
              <a:t>Some software projects still practice the conventional software management approach.</a:t>
            </a:r>
          </a:p>
          <a:p>
            <a:pPr>
              <a:lnSpc>
                <a:spcPct val="150000"/>
              </a:lnSpc>
            </a:pPr>
            <a:r>
              <a:rPr lang="en-US" sz="2000" dirty="0" smtClean="0"/>
              <a:t>It is useful to summarize the characteristics of the conventional process as it has typically been applied, which is not necessarily as it was intended. </a:t>
            </a:r>
          </a:p>
          <a:p>
            <a:pPr>
              <a:lnSpc>
                <a:spcPct val="150000"/>
              </a:lnSpc>
            </a:pPr>
            <a:r>
              <a:rPr lang="en-US" sz="2000" dirty="0" smtClean="0"/>
              <a:t>Projects destined for trouble frequently exhibit the following symptoms:</a:t>
            </a:r>
            <a:endParaRPr lang="en-US" dirty="0" smtClean="0"/>
          </a:p>
          <a:p>
            <a:pPr marL="800100" lvl="1" indent="-342900">
              <a:buFont typeface="+mj-lt"/>
              <a:buAutoNum type="arabicPeriod"/>
            </a:pPr>
            <a:r>
              <a:rPr lang="en-US" sz="1800" b="1" dirty="0" smtClean="0">
                <a:solidFill>
                  <a:srgbClr val="FF0000"/>
                </a:solidFill>
              </a:rPr>
              <a:t>Protracted integration and late design breakage.</a:t>
            </a:r>
            <a:endParaRPr lang="en-US" sz="1600" b="1" dirty="0" smtClean="0">
              <a:solidFill>
                <a:srgbClr val="FF0000"/>
              </a:solidFill>
            </a:endParaRPr>
          </a:p>
          <a:p>
            <a:pPr marL="800100" lvl="1" indent="-342900">
              <a:buFont typeface="+mj-lt"/>
              <a:buAutoNum type="arabicPeriod"/>
            </a:pPr>
            <a:r>
              <a:rPr lang="en-US" sz="1800" b="1" dirty="0" smtClean="0">
                <a:solidFill>
                  <a:srgbClr val="FF0000"/>
                </a:solidFill>
              </a:rPr>
              <a:t>Late risk resolution.</a:t>
            </a:r>
            <a:endParaRPr lang="en-US" sz="1600" b="1" dirty="0" smtClean="0">
              <a:solidFill>
                <a:srgbClr val="FF0000"/>
              </a:solidFill>
            </a:endParaRPr>
          </a:p>
          <a:p>
            <a:pPr marL="800100" lvl="1" indent="-342900">
              <a:buFont typeface="+mj-lt"/>
              <a:buAutoNum type="arabicPeriod"/>
            </a:pPr>
            <a:r>
              <a:rPr lang="en-US" sz="1800" b="1" dirty="0" smtClean="0">
                <a:solidFill>
                  <a:srgbClr val="FF0000"/>
                </a:solidFill>
              </a:rPr>
              <a:t>Requirements-driven functional decomposition.</a:t>
            </a:r>
            <a:endParaRPr lang="en-US" sz="1600" b="1" dirty="0" smtClean="0">
              <a:solidFill>
                <a:srgbClr val="FF0000"/>
              </a:solidFill>
            </a:endParaRPr>
          </a:p>
          <a:p>
            <a:pPr marL="800100" lvl="1" indent="-342900">
              <a:buFont typeface="+mj-lt"/>
              <a:buAutoNum type="arabicPeriod"/>
            </a:pPr>
            <a:r>
              <a:rPr lang="en-US" sz="1800" b="1" dirty="0" smtClean="0">
                <a:solidFill>
                  <a:srgbClr val="FF0000"/>
                </a:solidFill>
              </a:rPr>
              <a:t>Adversarial (conflict or opposition) stakeholder relationships.</a:t>
            </a:r>
            <a:endParaRPr lang="en-US" sz="1600" b="1" dirty="0" smtClean="0">
              <a:solidFill>
                <a:srgbClr val="FF0000"/>
              </a:solidFill>
            </a:endParaRPr>
          </a:p>
          <a:p>
            <a:pPr marL="800100" lvl="1" indent="-342900">
              <a:buFont typeface="+mj-lt"/>
              <a:buAutoNum type="arabicPeriod"/>
            </a:pPr>
            <a:r>
              <a:rPr lang="en-US" sz="1800" b="1" dirty="0" smtClean="0">
                <a:solidFill>
                  <a:srgbClr val="FF0000"/>
                </a:solidFill>
              </a:rPr>
              <a:t>Focus on documents and review meetings. </a:t>
            </a:r>
            <a:endParaRPr lang="en-US" sz="1600" b="1" dirty="0" smtClean="0">
              <a:solidFill>
                <a:srgbClr val="FF0000"/>
              </a:solidFill>
            </a:endParaRPr>
          </a:p>
          <a:p>
            <a:pPr lvl="1"/>
            <a:endParaRPr lang="en-US"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tct.jpg"/>
          <p:cNvPicPr>
            <a:picLocks noGrp="1" noChangeAspect="1"/>
          </p:cNvPicPr>
          <p:nvPr>
            <p:ph sz="half" idx="2"/>
          </p:nvPr>
        </p:nvPicPr>
        <p:blipFill>
          <a:blip r:embed="rId2" cstate="print"/>
          <a:stretch>
            <a:fillRect/>
          </a:stretch>
        </p:blipFill>
        <p:spPr>
          <a:xfrm>
            <a:off x="0" y="0"/>
            <a:ext cx="9068719" cy="68580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9485" y="1371600"/>
            <a:ext cx="8229600" cy="5486400"/>
          </a:xfrm>
        </p:spPr>
        <p:txBody>
          <a:bodyPr/>
          <a:lstStyle/>
          <a:p>
            <a:pPr>
              <a:buNone/>
            </a:pPr>
            <a:r>
              <a:rPr lang="en-US" dirty="0" smtClean="0"/>
              <a:t/>
            </a:r>
            <a:br>
              <a:rPr lang="en-US" dirty="0" smtClean="0"/>
            </a:br>
            <a:r>
              <a:rPr lang="en-US" dirty="0" smtClean="0"/>
              <a:t/>
            </a:r>
            <a:br>
              <a:rPr lang="en-US" dirty="0" smtClean="0"/>
            </a:br>
            <a:endParaRPr lang="en-US" dirty="0"/>
          </a:p>
        </p:txBody>
      </p:sp>
      <p:pic>
        <p:nvPicPr>
          <p:cNvPr id="4" name="Picture 3" descr="download.png"/>
          <p:cNvPicPr>
            <a:picLocks noChangeAspect="1"/>
          </p:cNvPicPr>
          <p:nvPr/>
        </p:nvPicPr>
        <p:blipFill>
          <a:blip r:embed="rId2" cstate="print"/>
          <a:stretch>
            <a:fillRect/>
          </a:stretch>
        </p:blipFill>
        <p:spPr>
          <a:xfrm>
            <a:off x="762000" y="1600200"/>
            <a:ext cx="7467600" cy="4724400"/>
          </a:xfrm>
          <a:prstGeom prst="rect">
            <a:avLst/>
          </a:prstGeom>
        </p:spPr>
      </p:pic>
      <p:sp>
        <p:nvSpPr>
          <p:cNvPr id="5" name="TextBox 4"/>
          <p:cNvSpPr txBox="1"/>
          <p:nvPr/>
        </p:nvSpPr>
        <p:spPr>
          <a:xfrm>
            <a:off x="152400" y="304801"/>
            <a:ext cx="8610600" cy="1431161"/>
          </a:xfrm>
          <a:prstGeom prst="rect">
            <a:avLst/>
          </a:prstGeom>
          <a:noFill/>
        </p:spPr>
        <p:txBody>
          <a:bodyPr wrap="square" rtlCol="0">
            <a:spAutoFit/>
          </a:bodyPr>
          <a:lstStyle/>
          <a:p>
            <a:pPr>
              <a:lnSpc>
                <a:spcPct val="150000"/>
              </a:lnSpc>
            </a:pPr>
            <a:r>
              <a:rPr lang="en-US" sz="2000" b="1" dirty="0" smtClean="0"/>
              <a:t>Table 1-1 provides a typical profile of cost expenditures across the spectrum of software activities.</a:t>
            </a:r>
          </a:p>
          <a:p>
            <a:pPr>
              <a:lnSpc>
                <a:spcPct val="150000"/>
              </a:lnSpc>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228601"/>
            <a:ext cx="8229600" cy="533399"/>
          </a:xfrm>
        </p:spPr>
        <p:txBody>
          <a:bodyPr/>
          <a:lstStyle/>
          <a:p>
            <a:pPr algn="l"/>
            <a:r>
              <a:rPr lang="en-US" sz="4400" dirty="0" smtClean="0"/>
              <a:t>Late risk resolution</a:t>
            </a:r>
            <a:endParaRPr lang="en-US" sz="4400" dirty="0"/>
          </a:p>
        </p:txBody>
      </p:sp>
      <p:sp>
        <p:nvSpPr>
          <p:cNvPr id="3" name="Content Placeholder 2"/>
          <p:cNvSpPr>
            <a:spLocks noGrp="1"/>
          </p:cNvSpPr>
          <p:nvPr>
            <p:ph sz="half" idx="2"/>
          </p:nvPr>
        </p:nvSpPr>
        <p:spPr>
          <a:xfrm>
            <a:off x="228600" y="1066800"/>
            <a:ext cx="8686799" cy="3810000"/>
          </a:xfrm>
        </p:spPr>
        <p:txBody>
          <a:bodyPr/>
          <a:lstStyle/>
          <a:p>
            <a:pPr algn="just">
              <a:lnSpc>
                <a:spcPct val="150000"/>
              </a:lnSpc>
            </a:pPr>
            <a:endParaRPr lang="en-US" sz="1800" dirty="0" smtClean="0"/>
          </a:p>
          <a:p>
            <a:pPr algn="just">
              <a:lnSpc>
                <a:spcPct val="150000"/>
              </a:lnSpc>
            </a:pPr>
            <a:r>
              <a:rPr lang="en-US" sz="1800" dirty="0" smtClean="0"/>
              <a:t>A serious issue associated with the waterfall lifecycle was the lack of early risk resolution. </a:t>
            </a:r>
          </a:p>
          <a:p>
            <a:pPr algn="just">
              <a:lnSpc>
                <a:spcPct val="150000"/>
              </a:lnSpc>
            </a:pPr>
            <a:r>
              <a:rPr lang="en-US" sz="1800" dirty="0" smtClean="0"/>
              <a:t>Figure 1.3 illustrates a typical risk profile for conventional waterfall model projects. </a:t>
            </a:r>
          </a:p>
          <a:p>
            <a:pPr algn="just">
              <a:lnSpc>
                <a:spcPct val="150000"/>
              </a:lnSpc>
            </a:pPr>
            <a:r>
              <a:rPr lang="en-US" sz="1800" dirty="0" smtClean="0"/>
              <a:t>It includes four distinct periods of risk exposure, where risk is defined as the probability of missing a cost, schedule, feature, or quality goal. </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228600"/>
            <a:ext cx="8458200" cy="6400800"/>
          </a:xfrm>
        </p:spPr>
        <p:txBody>
          <a:bodyPr/>
          <a:lstStyle/>
          <a:p>
            <a:pPr>
              <a:buFont typeface="Wingdings" pitchFamily="2" charset="2"/>
              <a:buChar char="v"/>
            </a:pPr>
            <a:r>
              <a:rPr lang="en-US" sz="3200" dirty="0" smtClean="0"/>
              <a:t>Improving </a:t>
            </a:r>
            <a:r>
              <a:rPr lang="en-US" sz="3200" dirty="0"/>
              <a:t>Software Economics</a:t>
            </a:r>
          </a:p>
          <a:p>
            <a:pPr lvl="1">
              <a:buFont typeface="Wingdings" pitchFamily="2" charset="2"/>
              <a:buChar char="Ø"/>
            </a:pPr>
            <a:r>
              <a:rPr lang="en-US" dirty="0"/>
              <a:t>Reducing Software product size, improving software processes, improving team effectiveness, improving automation, Achieving required quality, peer inspections</a:t>
            </a:r>
          </a:p>
          <a:p>
            <a:pPr>
              <a:buFont typeface="Wingdings" pitchFamily="2" charset="2"/>
              <a:buChar char="v"/>
            </a:pPr>
            <a:r>
              <a:rPr lang="en-US" sz="2800" dirty="0" smtClean="0"/>
              <a:t>The old way and The new way</a:t>
            </a:r>
          </a:p>
          <a:p>
            <a:pPr lvl="1">
              <a:buFont typeface="Wingdings" pitchFamily="2" charset="2"/>
              <a:buChar char="Ø"/>
            </a:pPr>
            <a:r>
              <a:rPr lang="en-US" dirty="0"/>
              <a:t>The principles of conventional software Engineering, principles of modern software management, </a:t>
            </a:r>
            <a:r>
              <a:rPr lang="en-US" dirty="0" smtClean="0"/>
              <a:t>transitioning </a:t>
            </a:r>
            <a:r>
              <a:rPr lang="en-US" dirty="0"/>
              <a:t>to an iterative process.</a:t>
            </a:r>
          </a:p>
        </p:txBody>
      </p:sp>
    </p:spTree>
    <p:extLst>
      <p:ext uri="{BB962C8B-B14F-4D97-AF65-F5344CB8AC3E}">
        <p14:creationId xmlns:p14="http://schemas.microsoft.com/office/powerpoint/2010/main" val="6645819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download.jpeg"/>
          <p:cNvPicPr>
            <a:picLocks noGrp="1" noChangeAspect="1"/>
          </p:cNvPicPr>
          <p:nvPr>
            <p:ph sz="half" idx="2"/>
          </p:nvPr>
        </p:nvPicPr>
        <p:blipFill>
          <a:blip r:embed="rId2"/>
          <a:stretch>
            <a:fillRect/>
          </a:stretch>
        </p:blipFill>
        <p:spPr>
          <a:xfrm>
            <a:off x="609600" y="1066800"/>
            <a:ext cx="7467600" cy="5593492"/>
          </a:xfrm>
          <a:prstGeom prst="rect">
            <a:avLst/>
          </a:prstGeom>
        </p:spPr>
      </p:pic>
      <p:sp>
        <p:nvSpPr>
          <p:cNvPr id="2" name="TextBox 1"/>
          <p:cNvSpPr txBox="1"/>
          <p:nvPr/>
        </p:nvSpPr>
        <p:spPr>
          <a:xfrm>
            <a:off x="3810000" y="76200"/>
            <a:ext cx="1287532" cy="369332"/>
          </a:xfrm>
          <a:prstGeom prst="rect">
            <a:avLst/>
          </a:prstGeom>
          <a:noFill/>
        </p:spPr>
        <p:txBody>
          <a:bodyPr wrap="none" rtlCol="0">
            <a:spAutoFit/>
          </a:bodyPr>
          <a:lstStyle/>
          <a:p>
            <a:r>
              <a:rPr lang="en-US" dirty="0" smtClean="0"/>
              <a:t>Figure 1.3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8460486" cy="1066799"/>
          </a:xfrm>
        </p:spPr>
        <p:txBody>
          <a:bodyPr/>
          <a:lstStyle/>
          <a:p>
            <a:pPr algn="l">
              <a:lnSpc>
                <a:spcPct val="150000"/>
              </a:lnSpc>
            </a:pPr>
            <a:r>
              <a:rPr lang="en-US" sz="2400" dirty="0" smtClean="0"/>
              <a:t>Requirements-Driven Functional Decomposition:</a:t>
            </a:r>
            <a:endParaRPr lang="en-US" sz="4000" dirty="0"/>
          </a:p>
        </p:txBody>
      </p:sp>
      <p:sp>
        <p:nvSpPr>
          <p:cNvPr id="3" name="Content Placeholder 2"/>
          <p:cNvSpPr>
            <a:spLocks noGrp="1"/>
          </p:cNvSpPr>
          <p:nvPr>
            <p:ph sz="half" idx="2"/>
          </p:nvPr>
        </p:nvSpPr>
        <p:spPr>
          <a:xfrm>
            <a:off x="381000" y="1524000"/>
            <a:ext cx="8458199" cy="5029200"/>
          </a:xfrm>
        </p:spPr>
        <p:txBody>
          <a:bodyPr/>
          <a:lstStyle/>
          <a:p>
            <a:pPr algn="just">
              <a:lnSpc>
                <a:spcPct val="150000"/>
              </a:lnSpc>
            </a:pPr>
            <a:r>
              <a:rPr lang="en-US" sz="2000" dirty="0" smtClean="0"/>
              <a:t>This approach depends on specifying requirements completely and unambiguously before other development activities begin.</a:t>
            </a:r>
          </a:p>
          <a:p>
            <a:pPr algn="just">
              <a:lnSpc>
                <a:spcPct val="150000"/>
              </a:lnSpc>
            </a:pPr>
            <a:r>
              <a:rPr lang="en-US" sz="2000" dirty="0" smtClean="0"/>
              <a:t> It naively treats all requirements as equally important, and depends on those requirements remaining constant over the software development life cycle.</a:t>
            </a:r>
          </a:p>
          <a:p>
            <a:pPr algn="just">
              <a:lnSpc>
                <a:spcPct val="150000"/>
              </a:lnSpc>
            </a:pPr>
            <a:r>
              <a:rPr lang="en-US" sz="2000" dirty="0" smtClean="0"/>
              <a:t>These conditions rarely occur in the real world. Specification of requirements is a difficult and important part of the software development process.</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png"/>
          <p:cNvPicPr>
            <a:picLocks noGrp="1" noChangeAspect="1"/>
          </p:cNvPicPr>
          <p:nvPr>
            <p:ph sz="half" idx="2"/>
          </p:nvPr>
        </p:nvPicPr>
        <p:blipFill>
          <a:blip r:embed="rId2" cstate="print"/>
          <a:stretch>
            <a:fillRect/>
          </a:stretch>
        </p:blipFill>
        <p:spPr>
          <a:xfrm>
            <a:off x="914400" y="762000"/>
            <a:ext cx="7391400" cy="4876800"/>
          </a:xfrm>
        </p:spPr>
      </p:pic>
      <p:sp>
        <p:nvSpPr>
          <p:cNvPr id="5" name="TextBox 4"/>
          <p:cNvSpPr txBox="1"/>
          <p:nvPr/>
        </p:nvSpPr>
        <p:spPr>
          <a:xfrm>
            <a:off x="990600" y="838200"/>
            <a:ext cx="7315200" cy="923330"/>
          </a:xfrm>
          <a:prstGeom prst="rect">
            <a:avLst/>
          </a:prstGeom>
          <a:noFill/>
        </p:spPr>
        <p:txBody>
          <a:bodyPr wrap="square" rtlCol="0">
            <a:spAutoFit/>
          </a:bodyPr>
          <a:lstStyle/>
          <a:p>
            <a:pPr algn="just"/>
            <a:r>
              <a:rPr lang="en-US" b="1" dirty="0" smtClean="0"/>
              <a:t>Figure 1-4 illustrates the result of requirements-driven approaches: a software structure that is organized around the requirements specification structure.</a:t>
            </a:r>
            <a:endParaRPr 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8" y="152400"/>
            <a:ext cx="9029701" cy="838199"/>
          </a:xfrm>
        </p:spPr>
        <p:txBody>
          <a:bodyPr/>
          <a:lstStyle/>
          <a:p>
            <a:pPr algn="l"/>
            <a:r>
              <a:rPr lang="en-US" sz="2300" dirty="0" smtClean="0">
                <a:solidFill>
                  <a:srgbClr val="FF0000"/>
                </a:solidFill>
              </a:rPr>
              <a:t>Adversarial Stakeholder Relationships</a:t>
            </a:r>
            <a:endParaRPr lang="en-US" sz="2300" dirty="0"/>
          </a:p>
        </p:txBody>
      </p:sp>
      <p:sp>
        <p:nvSpPr>
          <p:cNvPr id="3" name="Content Placeholder 2"/>
          <p:cNvSpPr>
            <a:spLocks noGrp="1"/>
          </p:cNvSpPr>
          <p:nvPr>
            <p:ph sz="half" idx="2"/>
          </p:nvPr>
        </p:nvSpPr>
        <p:spPr>
          <a:xfrm>
            <a:off x="228600" y="1143000"/>
            <a:ext cx="8610599" cy="5410200"/>
          </a:xfrm>
        </p:spPr>
        <p:txBody>
          <a:bodyPr/>
          <a:lstStyle/>
          <a:p>
            <a:pPr algn="just">
              <a:lnSpc>
                <a:spcPct val="150000"/>
              </a:lnSpc>
            </a:pPr>
            <a:r>
              <a:rPr lang="en-US" sz="2000" dirty="0" smtClean="0"/>
              <a:t>The following sequence of events was typical for most contractual software efforts:</a:t>
            </a:r>
          </a:p>
          <a:p>
            <a:pPr lvl="3" algn="just">
              <a:lnSpc>
                <a:spcPct val="150000"/>
              </a:lnSpc>
            </a:pPr>
            <a:r>
              <a:rPr lang="en-US" sz="1800" dirty="0" smtClean="0"/>
              <a:t>The contractor prepared a </a:t>
            </a:r>
            <a:r>
              <a:rPr lang="en-US" sz="1800" b="1" dirty="0" smtClean="0">
                <a:solidFill>
                  <a:srgbClr val="C00000"/>
                </a:solidFill>
              </a:rPr>
              <a:t>draft contract-deliverable document that captured</a:t>
            </a:r>
            <a:r>
              <a:rPr lang="en-US" sz="1800" dirty="0" smtClean="0"/>
              <a:t> an intermediate artifact and delivered it to the customer for approval.</a:t>
            </a:r>
            <a:endParaRPr lang="en-US" sz="1600" dirty="0" smtClean="0"/>
          </a:p>
          <a:p>
            <a:pPr lvl="3" algn="just">
              <a:lnSpc>
                <a:spcPct val="150000"/>
              </a:lnSpc>
            </a:pPr>
            <a:r>
              <a:rPr lang="en-US" sz="1800" dirty="0" smtClean="0"/>
              <a:t>The customer was expected to provide comments (typically within 15 to 30 days).</a:t>
            </a:r>
            <a:endParaRPr lang="en-US" sz="1600" dirty="0" smtClean="0"/>
          </a:p>
          <a:p>
            <a:pPr lvl="3" algn="just">
              <a:lnSpc>
                <a:spcPct val="150000"/>
              </a:lnSpc>
            </a:pPr>
            <a:r>
              <a:rPr lang="en-US" sz="1800" dirty="0" smtClean="0"/>
              <a:t>The contractor incorporated these comments and submitted (typically within 15 to 30 days) a final version for approval.</a:t>
            </a:r>
            <a:endParaRPr lang="en-US" sz="1600" dirty="0" smtClean="0"/>
          </a:p>
          <a:p>
            <a:pPr algn="just">
              <a:lnSpc>
                <a:spcPct val="150000"/>
              </a:lnSpc>
            </a:pPr>
            <a:r>
              <a:rPr lang="en-US" sz="2000" dirty="0" smtClean="0"/>
              <a:t>This one-shot review process encouraged high levels of sensitivity on the part of customers and contractors.</a:t>
            </a:r>
          </a:p>
          <a:p>
            <a:pPr>
              <a:lnSpc>
                <a:spcPct val="150000"/>
              </a:lnSpc>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4286" cy="1295400"/>
          </a:xfrm>
        </p:spPr>
        <p:txBody>
          <a:bodyPr/>
          <a:lstStyle/>
          <a:p>
            <a:pPr>
              <a:lnSpc>
                <a:spcPct val="150000"/>
              </a:lnSpc>
            </a:pPr>
            <a:r>
              <a:rPr lang="en-US" sz="3200" dirty="0" smtClean="0">
                <a:solidFill>
                  <a:srgbClr val="C00000"/>
                </a:solidFill>
              </a:rPr>
              <a:t>Focus on Documents and Review Meetings:</a:t>
            </a:r>
            <a:r>
              <a:rPr lang="en-US" sz="3200" dirty="0" smtClean="0"/>
              <a:t/>
            </a:r>
            <a:br>
              <a:rPr lang="en-US" sz="3200" dirty="0" smtClean="0"/>
            </a:br>
            <a:endParaRPr lang="en-US" sz="3200" dirty="0"/>
          </a:p>
        </p:txBody>
      </p:sp>
      <p:sp>
        <p:nvSpPr>
          <p:cNvPr id="3" name="Content Placeholder 2"/>
          <p:cNvSpPr>
            <a:spLocks noGrp="1"/>
          </p:cNvSpPr>
          <p:nvPr>
            <p:ph sz="half" idx="2"/>
          </p:nvPr>
        </p:nvSpPr>
        <p:spPr>
          <a:xfrm>
            <a:off x="459485" y="1524000"/>
            <a:ext cx="8229600" cy="4800600"/>
          </a:xfrm>
        </p:spPr>
        <p:txBody>
          <a:bodyPr/>
          <a:lstStyle/>
          <a:p>
            <a:pPr algn="just">
              <a:lnSpc>
                <a:spcPct val="150000"/>
              </a:lnSpc>
            </a:pPr>
            <a:r>
              <a:rPr lang="en-US" sz="2000" dirty="0" smtClean="0"/>
              <a:t>The conventional process focused on producing various documents that attempted to describe the software product, with insufficient focus on </a:t>
            </a:r>
            <a:r>
              <a:rPr lang="en-US" sz="2000" b="1" dirty="0" smtClean="0">
                <a:solidFill>
                  <a:srgbClr val="FF0000"/>
                </a:solidFill>
              </a:rPr>
              <a:t>producing tangible increments of the products themselves</a:t>
            </a:r>
            <a:r>
              <a:rPr lang="en-US" b="1" dirty="0" smtClean="0">
                <a:solidFill>
                  <a:srgbClr val="FF0000"/>
                </a:solidFill>
              </a:rPr>
              <a:t>.</a:t>
            </a:r>
          </a:p>
          <a:p>
            <a:pPr algn="just">
              <a:lnSpc>
                <a:spcPct val="150000"/>
              </a:lnSpc>
            </a:pPr>
            <a:r>
              <a:rPr lang="en-US" sz="2000" b="1" dirty="0" smtClean="0">
                <a:solidFill>
                  <a:srgbClr val="FF0000"/>
                </a:solidFill>
              </a:rPr>
              <a:t>Contractors </a:t>
            </a:r>
            <a:r>
              <a:rPr lang="en-US" sz="2000" dirty="0" smtClean="0"/>
              <a:t>were driven to produce literally tons of paper to meet </a:t>
            </a:r>
            <a:r>
              <a:rPr lang="en-US" sz="2000" b="1" dirty="0" smtClean="0">
                <a:solidFill>
                  <a:srgbClr val="FF0000"/>
                </a:solidFill>
              </a:rPr>
              <a:t>milestones and demonstrate progress</a:t>
            </a:r>
            <a:r>
              <a:rPr lang="en-US" sz="2000" dirty="0" smtClean="0"/>
              <a:t> to stakeholders, rather than spend their energy on tasks that would reduce risk and produce quality software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1).png"/>
          <p:cNvPicPr>
            <a:picLocks noGrp="1" noChangeAspect="1"/>
          </p:cNvPicPr>
          <p:nvPr>
            <p:ph sz="half" idx="2"/>
          </p:nvPr>
        </p:nvPicPr>
        <p:blipFill>
          <a:blip r:embed="rId2"/>
          <a:stretch>
            <a:fillRect/>
          </a:stretch>
        </p:blipFill>
        <p:spPr>
          <a:xfrm>
            <a:off x="1057564" y="838200"/>
            <a:ext cx="7019636" cy="48768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91895" y="1676400"/>
            <a:ext cx="8458199" cy="5181600"/>
          </a:xfrm>
        </p:spPr>
        <p:txBody>
          <a:bodyPr/>
          <a:lstStyle/>
          <a:p>
            <a:pPr algn="just">
              <a:lnSpc>
                <a:spcPct val="150000"/>
              </a:lnSpc>
              <a:buNone/>
            </a:pPr>
            <a:r>
              <a:rPr lang="en-US" sz="2000" b="1" dirty="0" smtClean="0">
                <a:solidFill>
                  <a:srgbClr val="FF0000"/>
                </a:solidFill>
              </a:rPr>
              <a:t>Barry Boehm's </a:t>
            </a:r>
            <a:r>
              <a:rPr lang="en-US" sz="2000" dirty="0" smtClean="0"/>
              <a:t>Industrial Software Metrics </a:t>
            </a:r>
            <a:r>
              <a:rPr lang="en-US" sz="2000" b="1" dirty="0" smtClean="0"/>
              <a:t>Top 10 </a:t>
            </a:r>
            <a:r>
              <a:rPr lang="en-US" sz="2000" dirty="0" smtClean="0"/>
              <a:t>List</a:t>
            </a:r>
          </a:p>
          <a:p>
            <a:pPr marL="457200" lvl="0" indent="-457200" algn="just">
              <a:lnSpc>
                <a:spcPct val="150000"/>
              </a:lnSpc>
              <a:buFont typeface="+mj-lt"/>
              <a:buAutoNum type="arabicPeriod"/>
            </a:pPr>
            <a:r>
              <a:rPr lang="en-US" sz="2000" b="1" dirty="0" smtClean="0">
                <a:solidFill>
                  <a:schemeClr val="accent1">
                    <a:lumMod val="25000"/>
                  </a:schemeClr>
                </a:solidFill>
              </a:rPr>
              <a:t>Finding and fixing a software problem after delivery costs 100 times more than finding and fixing the problem in early design phases.</a:t>
            </a:r>
          </a:p>
          <a:p>
            <a:pPr marL="457200" lvl="0" indent="-457200" algn="just">
              <a:lnSpc>
                <a:spcPct val="150000"/>
              </a:lnSpc>
              <a:buFont typeface="+mj-lt"/>
              <a:buAutoNum type="arabicPeriod"/>
            </a:pPr>
            <a:r>
              <a:rPr lang="en-US" sz="2000" b="1" dirty="0" smtClean="0">
                <a:solidFill>
                  <a:schemeClr val="accent4">
                    <a:lumMod val="50000"/>
                  </a:schemeClr>
                </a:solidFill>
              </a:rPr>
              <a:t>We can compress software development schedules 25% of nominal, but no more</a:t>
            </a:r>
            <a:r>
              <a:rPr lang="en-US" sz="2000" b="1" dirty="0" smtClean="0"/>
              <a:t>.</a:t>
            </a:r>
          </a:p>
          <a:p>
            <a:pPr marL="457200" lvl="0" indent="-457200" algn="just">
              <a:lnSpc>
                <a:spcPct val="150000"/>
              </a:lnSpc>
              <a:buFont typeface="+mj-lt"/>
              <a:buAutoNum type="arabicPeriod"/>
            </a:pPr>
            <a:r>
              <a:rPr lang="en-US" sz="2000" b="1" dirty="0" smtClean="0">
                <a:solidFill>
                  <a:schemeClr val="bg2">
                    <a:lumMod val="10000"/>
                  </a:schemeClr>
                </a:solidFill>
              </a:rPr>
              <a:t>For every $1 you spend on development, you will spend $2 on maintenance.(Iron law of s/w development)</a:t>
            </a:r>
          </a:p>
          <a:p>
            <a:pPr marL="457200" lvl="0" indent="-457200" algn="just">
              <a:lnSpc>
                <a:spcPct val="150000"/>
              </a:lnSpc>
              <a:buFont typeface="+mj-lt"/>
              <a:buAutoNum type="arabicPeriod"/>
            </a:pPr>
            <a:r>
              <a:rPr lang="en-US" sz="2000" b="1" dirty="0" smtClean="0">
                <a:solidFill>
                  <a:schemeClr val="tx2">
                    <a:lumMod val="75000"/>
                  </a:schemeClr>
                </a:solidFill>
              </a:rPr>
              <a:t> Software development and maintenance costs are primarily a function of the number of source lines of code.</a:t>
            </a:r>
          </a:p>
          <a:p>
            <a:pPr marL="457200" indent="-457200" algn="just">
              <a:lnSpc>
                <a:spcPct val="150000"/>
              </a:lnSpc>
              <a:buFont typeface="+mj-lt"/>
              <a:buAutoNum type="arabicPeriod"/>
            </a:pPr>
            <a:endParaRPr lang="en-US" sz="2000" dirty="0" smtClean="0"/>
          </a:p>
          <a:p>
            <a:endParaRPr lang="en-US" sz="2000" dirty="0"/>
          </a:p>
        </p:txBody>
      </p:sp>
      <p:sp>
        <p:nvSpPr>
          <p:cNvPr id="2" name="Title 1"/>
          <p:cNvSpPr>
            <a:spLocks noGrp="1"/>
          </p:cNvSpPr>
          <p:nvPr>
            <p:ph type="title"/>
          </p:nvPr>
        </p:nvSpPr>
        <p:spPr>
          <a:xfrm>
            <a:off x="-70054" y="152400"/>
            <a:ext cx="9182099" cy="1447800"/>
          </a:xfrm>
        </p:spPr>
        <p:txBody>
          <a:bodyPr/>
          <a:lstStyle/>
          <a:p>
            <a:pPr lvl="1" algn="ctr" rtl="0">
              <a:lnSpc>
                <a:spcPct val="150000"/>
              </a:lnSpc>
              <a:spcBef>
                <a:spcPct val="0"/>
              </a:spcBef>
            </a:pPr>
            <a:r>
              <a:rPr lang="en-US" sz="3600" b="1" dirty="0">
                <a:solidFill>
                  <a:srgbClr val="FF0000"/>
                </a:solidFill>
              </a:rPr>
              <a:t>CONVENTIONAL SOFTWARE MANAGEMENT PERFORMANCE</a:t>
            </a:r>
            <a:r>
              <a:rPr lang="en-US" sz="2400" b="1" dirty="0"/>
              <a:t/>
            </a:r>
            <a:br>
              <a:rPr lang="en-US" sz="2400" b="1" dirty="0"/>
            </a:b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 y="152400"/>
            <a:ext cx="8455915" cy="6400800"/>
          </a:xfrm>
        </p:spPr>
        <p:txBody>
          <a:bodyPr/>
          <a:lstStyle/>
          <a:p>
            <a:pPr marL="457200" lvl="0" indent="-457200" algn="just">
              <a:lnSpc>
                <a:spcPct val="200000"/>
              </a:lnSpc>
              <a:buNone/>
            </a:pPr>
            <a:r>
              <a:rPr lang="en-US" sz="1800" b="1" dirty="0" smtClean="0">
                <a:solidFill>
                  <a:schemeClr val="accent1">
                    <a:lumMod val="25000"/>
                  </a:schemeClr>
                </a:solidFill>
              </a:rPr>
              <a:t>5. Variations among people account for the biggest differences in software productivity</a:t>
            </a:r>
          </a:p>
          <a:p>
            <a:pPr lvl="0" algn="just">
              <a:lnSpc>
                <a:spcPct val="200000"/>
              </a:lnSpc>
              <a:buNone/>
            </a:pPr>
            <a:r>
              <a:rPr lang="en-US" sz="1800" b="1" dirty="0" smtClean="0">
                <a:solidFill>
                  <a:schemeClr val="accent5">
                    <a:lumMod val="25000"/>
                  </a:schemeClr>
                </a:solidFill>
              </a:rPr>
              <a:t>6. The overall ratio of software to hardware costs is still growing. In 1955 it was 15:85; in 1985, 85:15.</a:t>
            </a:r>
          </a:p>
          <a:p>
            <a:pPr lvl="0" algn="just">
              <a:lnSpc>
                <a:spcPct val="200000"/>
              </a:lnSpc>
              <a:buNone/>
            </a:pPr>
            <a:r>
              <a:rPr lang="en-US" sz="1800" b="1" dirty="0" smtClean="0">
                <a:solidFill>
                  <a:srgbClr val="FF0000"/>
                </a:solidFill>
              </a:rPr>
              <a:t>7. Only about 15% of software development effort is devoted to programming</a:t>
            </a:r>
            <a:r>
              <a:rPr lang="en-US" sz="1800" dirty="0" smtClean="0"/>
              <a:t>.</a:t>
            </a:r>
          </a:p>
          <a:p>
            <a:pPr lvl="0" algn="just">
              <a:lnSpc>
                <a:spcPct val="150000"/>
              </a:lnSpc>
              <a:buNone/>
            </a:pPr>
            <a:r>
              <a:rPr lang="en-US" sz="1800" b="1" dirty="0" smtClean="0">
                <a:solidFill>
                  <a:srgbClr val="C00000"/>
                </a:solidFill>
              </a:rPr>
              <a:t>8. Software systems and products typically cost 3 times as much per SLOC as individual software programs. Software-system products (i.e., system of systems) cost 9 times as much.</a:t>
            </a:r>
          </a:p>
          <a:p>
            <a:pPr lvl="0" algn="just">
              <a:lnSpc>
                <a:spcPct val="200000"/>
              </a:lnSpc>
              <a:buNone/>
            </a:pPr>
            <a:r>
              <a:rPr lang="en-US" sz="1800" b="1" dirty="0" smtClean="0">
                <a:solidFill>
                  <a:schemeClr val="accent1">
                    <a:lumMod val="50000"/>
                  </a:schemeClr>
                </a:solidFill>
              </a:rPr>
              <a:t>9.  Walkthroughs catch 60% of the errors</a:t>
            </a:r>
          </a:p>
          <a:p>
            <a:pPr lvl="0" algn="just">
              <a:lnSpc>
                <a:spcPct val="200000"/>
              </a:lnSpc>
              <a:buNone/>
            </a:pPr>
            <a:r>
              <a:rPr lang="en-US" sz="1800" b="1" dirty="0" smtClean="0">
                <a:solidFill>
                  <a:schemeClr val="accent1">
                    <a:lumMod val="25000"/>
                  </a:schemeClr>
                </a:solidFill>
              </a:rPr>
              <a:t>10. 80% of the contribution comes from 20% of the contributors.</a:t>
            </a:r>
          </a:p>
          <a:p>
            <a:pPr lvl="0" algn="just">
              <a:lnSpc>
                <a:spcPct val="150000"/>
              </a:lnSpc>
              <a:buNone/>
            </a:pPr>
            <a:endParaRPr lang="en-US" sz="1800" dirty="0" smtClean="0"/>
          </a:p>
          <a:p>
            <a:pPr marL="457200" lvl="0" indent="-457200" algn="just">
              <a:lnSpc>
                <a:spcPct val="150000"/>
              </a:lnSpc>
              <a:buNone/>
            </a:pPr>
            <a:r>
              <a:rPr lang="en-US" sz="1800" dirty="0" smtClean="0"/>
              <a:t>.</a:t>
            </a:r>
            <a:endParaRPr lang="en-US" sz="1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448800" cy="685799"/>
          </a:xfrm>
        </p:spPr>
        <p:txBody>
          <a:bodyPr/>
          <a:lstStyle/>
          <a:p>
            <a:r>
              <a:rPr lang="en-US" sz="3000" dirty="0" smtClean="0">
                <a:solidFill>
                  <a:srgbClr val="C00000"/>
                </a:solidFill>
                <a:latin typeface="Times New Roman" panose="02020603050405020304" pitchFamily="18" charset="0"/>
                <a:cs typeface="Times New Roman" panose="02020603050405020304" pitchFamily="18" charset="0"/>
              </a:rPr>
              <a:t>Evolution of software economics</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2"/>
          </p:nvPr>
        </p:nvSpPr>
        <p:spPr>
          <a:xfrm>
            <a:off x="0" y="762000"/>
            <a:ext cx="8763000" cy="6172200"/>
          </a:xfrm>
        </p:spPr>
        <p:txBody>
          <a:bodyPr/>
          <a:lstStyle/>
          <a:p>
            <a:pPr marL="58738" lvl="1" indent="0" algn="just">
              <a:buNone/>
            </a:pPr>
            <a:r>
              <a:rPr lang="en-US" sz="2400" dirty="0">
                <a:latin typeface="Times New Roman" panose="02020603050405020304" pitchFamily="18" charset="0"/>
                <a:cs typeface="Times New Roman" panose="02020603050405020304" pitchFamily="18" charset="0"/>
              </a:rPr>
              <a:t>The evolution of software economics in Software Project Management (SPM) moved from early, craft-based methods (1960s-70s) focused on SLOC to more structured models (1980s-90s) like COCOMO, incorporating process, personnel, environment, and quality (PPEQ) factors, culminating in modern practices (2000s+) using integrated tools, component reuse, and risk-aware </a:t>
            </a:r>
            <a:r>
              <a:rPr lang="en-US" sz="2400" dirty="0" smtClean="0">
                <a:latin typeface="Times New Roman" panose="02020603050405020304" pitchFamily="18" charset="0"/>
                <a:cs typeface="Times New Roman" panose="02020603050405020304" pitchFamily="18" charset="0"/>
              </a:rPr>
              <a:t>estimation</a:t>
            </a:r>
          </a:p>
          <a:p>
            <a:pPr lvl="1" algn="just">
              <a:buNone/>
            </a:pPr>
            <a:endParaRPr lang="en-US" sz="2400" dirty="0" smtClean="0">
              <a:latin typeface="Times New Roman" panose="02020603050405020304" pitchFamily="18" charset="0"/>
              <a:cs typeface="Times New Roman" panose="02020603050405020304" pitchFamily="18" charset="0"/>
            </a:endParaRPr>
          </a:p>
          <a:p>
            <a:pPr lvl="1" algn="just">
              <a:buNone/>
            </a:pPr>
            <a:r>
              <a:rPr lang="en-US" sz="2400" dirty="0" smtClean="0">
                <a:latin typeface="Times New Roman" panose="02020603050405020304" pitchFamily="18" charset="0"/>
                <a:cs typeface="Times New Roman" panose="02020603050405020304" pitchFamily="18" charset="0"/>
              </a:rPr>
              <a:t>Most software cost models can be abstracted into a function of five basic parameters: </a:t>
            </a:r>
          </a:p>
          <a:p>
            <a:pPr lvl="1" algn="just">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Size,		Process,		Personnel</a:t>
            </a:r>
          </a:p>
          <a:p>
            <a:pPr lvl="1" algn="just">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Environment  and </a:t>
            </a:r>
          </a:p>
          <a:p>
            <a:pPr lvl="1" algn="just">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Required Quality</a:t>
            </a:r>
          </a:p>
          <a:p>
            <a:pPr algn="just"/>
            <a:endParaRPr lang="en-US"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28600" y="0"/>
            <a:ext cx="8763000" cy="6629400"/>
          </a:xfrm>
        </p:spPr>
        <p:txBody>
          <a:bodyPr/>
          <a:lstStyle/>
          <a:p>
            <a:pPr algn="just">
              <a:lnSpc>
                <a:spcPct val="150000"/>
              </a:lnSpc>
            </a:pPr>
            <a:r>
              <a:rPr lang="en-US" sz="2300" dirty="0" smtClean="0"/>
              <a:t>The </a:t>
            </a:r>
            <a:r>
              <a:rPr lang="en-US" sz="2300" b="1" dirty="0" smtClean="0"/>
              <a:t>size</a:t>
            </a:r>
            <a:r>
              <a:rPr lang="en-US" sz="2300" dirty="0" smtClean="0"/>
              <a:t> of the end product (in human-generated components), which is typically quantified in terms of the </a:t>
            </a:r>
            <a:r>
              <a:rPr lang="en-US" sz="2300" b="1" dirty="0" smtClean="0"/>
              <a:t>number of source instructions</a:t>
            </a:r>
            <a:r>
              <a:rPr lang="en-US" sz="2300" dirty="0" smtClean="0"/>
              <a:t> or the </a:t>
            </a:r>
            <a:r>
              <a:rPr lang="en-US" sz="2300" b="1" dirty="0" smtClean="0"/>
              <a:t>number of function points required to develop the required functionality</a:t>
            </a:r>
          </a:p>
          <a:p>
            <a:pPr algn="just">
              <a:lnSpc>
                <a:spcPct val="150000"/>
              </a:lnSpc>
            </a:pPr>
            <a:r>
              <a:rPr lang="en-US" sz="2300" dirty="0" smtClean="0"/>
              <a:t>The </a:t>
            </a:r>
            <a:r>
              <a:rPr lang="en-US" sz="2300" b="1" dirty="0" smtClean="0"/>
              <a:t>process</a:t>
            </a:r>
            <a:r>
              <a:rPr lang="en-US" sz="2300" dirty="0" smtClean="0"/>
              <a:t> used to produce the </a:t>
            </a:r>
            <a:r>
              <a:rPr lang="en-US" sz="2300" b="1" dirty="0" smtClean="0"/>
              <a:t>end product</a:t>
            </a:r>
            <a:r>
              <a:rPr lang="en-US" sz="2300" dirty="0" smtClean="0"/>
              <a:t>, in particular the ability of the process to </a:t>
            </a:r>
            <a:r>
              <a:rPr lang="en-US" sz="2300" b="1" dirty="0" smtClean="0"/>
              <a:t>avoid non- value- adding activities </a:t>
            </a:r>
            <a:r>
              <a:rPr lang="en-US" sz="2300" dirty="0" smtClean="0"/>
              <a:t>(rework, bureaucratic delays, communications overhead)</a:t>
            </a:r>
          </a:p>
          <a:p>
            <a:pPr marL="228600" lvl="2" algn="just">
              <a:lnSpc>
                <a:spcPct val="150000"/>
              </a:lnSpc>
            </a:pPr>
            <a:r>
              <a:rPr lang="en-US" sz="2300" dirty="0" smtClean="0"/>
              <a:t>The capabilities of software engineering </a:t>
            </a:r>
            <a:r>
              <a:rPr lang="en-US" sz="2300" b="1" dirty="0" smtClean="0"/>
              <a:t>personnel</a:t>
            </a:r>
            <a:r>
              <a:rPr lang="en-US" sz="2300" dirty="0" smtClean="0"/>
              <a:t>, and particularly their experience with the </a:t>
            </a:r>
            <a:r>
              <a:rPr lang="en-US" sz="2300" b="1" dirty="0" smtClean="0"/>
              <a:t>computer science issues </a:t>
            </a:r>
            <a:r>
              <a:rPr lang="en-US" sz="2300" dirty="0" smtClean="0"/>
              <a:t>and the </a:t>
            </a:r>
            <a:r>
              <a:rPr lang="en-US" sz="2300" b="1" dirty="0" smtClean="0"/>
              <a:t>applications domain issues </a:t>
            </a:r>
            <a:r>
              <a:rPr lang="en-US" sz="2300" dirty="0" smtClean="0"/>
              <a:t>of the project</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963" y="2362200"/>
            <a:ext cx="8836914" cy="914400"/>
          </a:xfrm>
        </p:spPr>
        <p:txBody>
          <a:bodyPr/>
          <a:lstStyle/>
          <a:p>
            <a:pPr algn="ctr"/>
            <a:r>
              <a:rPr lang="en-US" dirty="0" smtClean="0"/>
              <a:t>introduction</a:t>
            </a:r>
            <a:endParaRPr lang="en-US" dirty="0"/>
          </a:p>
        </p:txBody>
      </p:sp>
    </p:spTree>
    <p:extLst>
      <p:ext uri="{BB962C8B-B14F-4D97-AF65-F5344CB8AC3E}">
        <p14:creationId xmlns:p14="http://schemas.microsoft.com/office/powerpoint/2010/main" val="3684870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28600" y="304800"/>
            <a:ext cx="8610600" cy="6172200"/>
          </a:xfrm>
        </p:spPr>
        <p:txBody>
          <a:bodyPr/>
          <a:lstStyle/>
          <a:p>
            <a:pPr>
              <a:lnSpc>
                <a:spcPct val="150000"/>
              </a:lnSpc>
            </a:pPr>
            <a:r>
              <a:rPr lang="en-US" sz="2400" dirty="0" smtClean="0"/>
              <a:t>The </a:t>
            </a:r>
            <a:r>
              <a:rPr lang="en-US" sz="2400" b="1" dirty="0" smtClean="0">
                <a:solidFill>
                  <a:srgbClr val="C00000"/>
                </a:solidFill>
              </a:rPr>
              <a:t>environment</a:t>
            </a:r>
            <a:r>
              <a:rPr lang="en-US" sz="2400" dirty="0" smtClean="0">
                <a:solidFill>
                  <a:srgbClr val="C00000"/>
                </a:solidFill>
              </a:rPr>
              <a:t>, </a:t>
            </a:r>
            <a:r>
              <a:rPr lang="en-US" sz="2400" dirty="0" smtClean="0"/>
              <a:t>which is made up of the </a:t>
            </a:r>
            <a:r>
              <a:rPr lang="en-US" sz="2400" b="1" dirty="0" smtClean="0">
                <a:solidFill>
                  <a:srgbClr val="FF0000"/>
                </a:solidFill>
              </a:rPr>
              <a:t>tools and techniques available to support efficient software development and to automate the process</a:t>
            </a:r>
          </a:p>
          <a:p>
            <a:pPr>
              <a:lnSpc>
                <a:spcPct val="150000"/>
              </a:lnSpc>
            </a:pPr>
            <a:r>
              <a:rPr lang="en-US" sz="2400" dirty="0" smtClean="0"/>
              <a:t>The required </a:t>
            </a:r>
            <a:r>
              <a:rPr lang="en-US" sz="2400" b="1" dirty="0" smtClean="0">
                <a:solidFill>
                  <a:srgbClr val="FF0000"/>
                </a:solidFill>
              </a:rPr>
              <a:t>quality</a:t>
            </a:r>
            <a:r>
              <a:rPr lang="en-US" sz="2400" dirty="0" smtClean="0">
                <a:solidFill>
                  <a:srgbClr val="FF0000"/>
                </a:solidFill>
              </a:rPr>
              <a:t> </a:t>
            </a:r>
            <a:r>
              <a:rPr lang="en-US" sz="2400" dirty="0" smtClean="0"/>
              <a:t>of the product, including its </a:t>
            </a:r>
            <a:r>
              <a:rPr lang="en-US" sz="2400" b="1" dirty="0" smtClean="0">
                <a:solidFill>
                  <a:schemeClr val="accent5">
                    <a:lumMod val="10000"/>
                  </a:schemeClr>
                </a:solidFill>
              </a:rPr>
              <a:t>features, performance, reliability, and adaptability</a:t>
            </a:r>
            <a:r>
              <a:rPr lang="en-US" sz="2400" dirty="0" smtClean="0"/>
              <a:t> </a:t>
            </a:r>
          </a:p>
          <a:p>
            <a:pPr>
              <a:lnSpc>
                <a:spcPct val="150000"/>
              </a:lnSpc>
            </a:pPr>
            <a:endParaRPr lang="en-US" sz="2400" dirty="0" smtClean="0"/>
          </a:p>
          <a:p>
            <a:pPr>
              <a:lnSpc>
                <a:spcPct val="150000"/>
              </a:lnSpc>
            </a:pPr>
            <a:r>
              <a:rPr lang="en-US" sz="2400" dirty="0" smtClean="0"/>
              <a:t>The relationships among these parameters and the estimated cost can be written as follows:</a:t>
            </a:r>
          </a:p>
          <a:p>
            <a:pPr algn="ctr">
              <a:buNone/>
            </a:pPr>
            <a:r>
              <a:rPr lang="en-US" sz="2000" b="1" dirty="0" smtClean="0">
                <a:solidFill>
                  <a:schemeClr val="bg2">
                    <a:lumMod val="10000"/>
                  </a:schemeClr>
                </a:solidFill>
              </a:rPr>
              <a:t>Effort</a:t>
            </a:r>
            <a:r>
              <a:rPr lang="en-US" sz="2000" b="1" dirty="0" smtClean="0"/>
              <a:t> = </a:t>
            </a:r>
            <a:r>
              <a:rPr lang="en-US" sz="2000" b="1" dirty="0" smtClean="0">
                <a:solidFill>
                  <a:schemeClr val="accent5">
                    <a:lumMod val="10000"/>
                  </a:schemeClr>
                </a:solidFill>
              </a:rPr>
              <a:t>(Personnel) </a:t>
            </a:r>
            <a:r>
              <a:rPr lang="en-US" sz="2000" b="1" dirty="0" smtClean="0">
                <a:solidFill>
                  <a:srgbClr val="C00000"/>
                </a:solidFill>
              </a:rPr>
              <a:t>(Environment) </a:t>
            </a:r>
            <a:r>
              <a:rPr lang="en-US" sz="2000" b="1" dirty="0" smtClean="0">
                <a:solidFill>
                  <a:schemeClr val="accent2">
                    <a:lumMod val="25000"/>
                  </a:schemeClr>
                </a:solidFill>
              </a:rPr>
              <a:t>(Quality)</a:t>
            </a:r>
            <a:r>
              <a:rPr lang="en-US" sz="2000" b="1" dirty="0" smtClean="0">
                <a:solidFill>
                  <a:schemeClr val="accent1">
                    <a:lumMod val="25000"/>
                  </a:schemeClr>
                </a:solidFill>
              </a:rPr>
              <a:t>(Size</a:t>
            </a:r>
            <a:r>
              <a:rPr lang="en-US" sz="2000" b="1" baseline="30000" dirty="0" smtClean="0">
                <a:solidFill>
                  <a:schemeClr val="accent1">
                    <a:lumMod val="25000"/>
                  </a:schemeClr>
                </a:solidFill>
              </a:rPr>
              <a:t>process</a:t>
            </a:r>
            <a:r>
              <a:rPr lang="en-US" sz="2000" b="1" dirty="0" smtClean="0">
                <a:solidFill>
                  <a:schemeClr val="accent1">
                    <a:lumMod val="25000"/>
                  </a:schemeClr>
                </a:solidFill>
              </a:rPr>
              <a:t>)</a:t>
            </a:r>
          </a:p>
          <a:p>
            <a:pPr algn="ctr">
              <a:buNone/>
            </a:pPr>
            <a:endParaRPr lang="en-US" sz="2400" b="1" dirty="0" smtClean="0">
              <a:solidFill>
                <a:schemeClr val="accent1">
                  <a:lumMod val="25000"/>
                </a:schemeClr>
              </a:solidFill>
            </a:endParaRPr>
          </a:p>
          <a:p>
            <a:pPr algn="ctr">
              <a:buNone/>
            </a:pPr>
            <a:endParaRPr lang="en-US" sz="20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381000"/>
            <a:ext cx="8991600" cy="6324600"/>
          </a:xfrm>
          <a:prstGeom prst="rect">
            <a:avLst/>
          </a:prstGeom>
        </p:spPr>
      </p:pic>
    </p:spTree>
    <p:extLst>
      <p:ext uri="{BB962C8B-B14F-4D97-AF65-F5344CB8AC3E}">
        <p14:creationId xmlns:p14="http://schemas.microsoft.com/office/powerpoint/2010/main" val="1132850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52400" y="0"/>
            <a:ext cx="8991600" cy="762000"/>
          </a:xfrm>
        </p:spPr>
        <p:txBody>
          <a:bodyPr/>
          <a:lstStyle/>
          <a:p>
            <a:r>
              <a:rPr lang="en-US" sz="2100" dirty="0" smtClean="0"/>
              <a:t>Figure 2-1 shows three generations of basic technology advancement in tools, components, and processes. </a:t>
            </a:r>
            <a:endParaRPr lang="en-US" sz="2100" dirty="0"/>
          </a:p>
        </p:txBody>
      </p:sp>
      <p:grpSp>
        <p:nvGrpSpPr>
          <p:cNvPr id="5" name="Group 4"/>
          <p:cNvGrpSpPr/>
          <p:nvPr/>
        </p:nvGrpSpPr>
        <p:grpSpPr>
          <a:xfrm>
            <a:off x="142568" y="762000"/>
            <a:ext cx="8686800" cy="6133565"/>
            <a:chOff x="1371600" y="27039"/>
            <a:chExt cx="6249272" cy="7173326"/>
          </a:xfrm>
        </p:grpSpPr>
        <p:pic>
          <p:nvPicPr>
            <p:cNvPr id="6" name="Picture 5"/>
            <p:cNvPicPr>
              <a:picLocks noChangeAspect="1"/>
            </p:cNvPicPr>
            <p:nvPr/>
          </p:nvPicPr>
          <p:blipFill>
            <a:blip r:embed="rId2"/>
            <a:stretch>
              <a:fillRect/>
            </a:stretch>
          </p:blipFill>
          <p:spPr>
            <a:xfrm>
              <a:off x="1371600" y="27039"/>
              <a:ext cx="6249272" cy="3400901"/>
            </a:xfrm>
            <a:prstGeom prst="rect">
              <a:avLst/>
            </a:prstGeom>
          </p:spPr>
        </p:pic>
        <p:pic>
          <p:nvPicPr>
            <p:cNvPr id="7" name="Picture 6"/>
            <p:cNvPicPr>
              <a:picLocks noChangeAspect="1"/>
            </p:cNvPicPr>
            <p:nvPr/>
          </p:nvPicPr>
          <p:blipFill>
            <a:blip r:embed="rId3"/>
            <a:stretch>
              <a:fillRect/>
            </a:stretch>
          </p:blipFill>
          <p:spPr>
            <a:xfrm>
              <a:off x="1371600" y="3427939"/>
              <a:ext cx="6249272" cy="3772426"/>
            </a:xfrm>
            <a:prstGeom prst="rect">
              <a:avLst/>
            </a:prstGeom>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457200"/>
            <a:ext cx="8686800" cy="6019800"/>
          </a:xfrm>
          <a:prstGeom prst="rect">
            <a:avLst/>
          </a:prstGeom>
        </p:spPr>
      </p:pic>
    </p:spTree>
    <p:extLst>
      <p:ext uri="{BB962C8B-B14F-4D97-AF65-F5344CB8AC3E}">
        <p14:creationId xmlns:p14="http://schemas.microsoft.com/office/powerpoint/2010/main" val="1659733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17206"/>
            <a:ext cx="7848600" cy="5105400"/>
          </a:xfrm>
          <a:prstGeom prst="rect">
            <a:avLst/>
          </a:prstGeom>
        </p:spPr>
      </p:pic>
      <p:pic>
        <p:nvPicPr>
          <p:cNvPr id="5" name="Picture 4"/>
          <p:cNvPicPr>
            <a:picLocks noChangeAspect="1"/>
          </p:cNvPicPr>
          <p:nvPr/>
        </p:nvPicPr>
        <p:blipFill>
          <a:blip r:embed="rId3"/>
          <a:stretch>
            <a:fillRect/>
          </a:stretch>
        </p:blipFill>
        <p:spPr>
          <a:xfrm>
            <a:off x="533399" y="5122606"/>
            <a:ext cx="7848601" cy="1582994"/>
          </a:xfrm>
          <a:prstGeom prst="rect">
            <a:avLst/>
          </a:prstGeom>
        </p:spPr>
      </p:pic>
    </p:spTree>
    <p:extLst>
      <p:ext uri="{BB962C8B-B14F-4D97-AF65-F5344CB8AC3E}">
        <p14:creationId xmlns:p14="http://schemas.microsoft.com/office/powerpoint/2010/main" val="563804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76200" y="1524000"/>
            <a:ext cx="1447800" cy="3810000"/>
          </a:xfrm>
        </p:spPr>
        <p:txBody>
          <a:bodyPr/>
          <a:lstStyle/>
          <a:p>
            <a:pPr marL="0" indent="0"/>
            <a:r>
              <a:rPr lang="en-US" b="1" dirty="0" smtClean="0">
                <a:latin typeface="Times New Roman" panose="02020603050405020304" pitchFamily="18" charset="0"/>
                <a:cs typeface="Times New Roman" panose="02020603050405020304" pitchFamily="18" charset="0"/>
              </a:rPr>
              <a:t>Figure 2-2 provides an overview of how a return on investment (ROI) profile can be achieved in subsequent efforts across life cycles of various domains.</a:t>
            </a:r>
          </a:p>
          <a:p>
            <a:pPr>
              <a:buNone/>
            </a:pPr>
            <a:r>
              <a:rPr lang="en-US" dirty="0" smtClean="0"/>
              <a:t/>
            </a:r>
            <a:br>
              <a:rPr lang="en-US" dirty="0" smtClean="0"/>
            </a:br>
            <a:r>
              <a:rPr lang="en-US" dirty="0" smtClean="0"/>
              <a:t> </a:t>
            </a:r>
          </a:p>
          <a:p>
            <a:endParaRPr lang="en-US" dirty="0"/>
          </a:p>
        </p:txBody>
      </p:sp>
      <p:pic>
        <p:nvPicPr>
          <p:cNvPr id="4" name="image51.jpeg"/>
          <p:cNvPicPr/>
          <p:nvPr/>
        </p:nvPicPr>
        <p:blipFill>
          <a:blip r:embed="rId2" cstate="print"/>
          <a:stretch>
            <a:fillRect/>
          </a:stretch>
        </p:blipFill>
        <p:spPr>
          <a:xfrm>
            <a:off x="1371600" y="0"/>
            <a:ext cx="7772400" cy="6858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8915400" cy="5257800"/>
          </a:xfrm>
        </p:spPr>
        <p:txBody>
          <a:bodyPr/>
          <a:lstStyle/>
          <a:p>
            <a:pPr algn="just">
              <a:lnSpc>
                <a:spcPct val="100000"/>
              </a:lnSpc>
              <a:spcAft>
                <a:spcPts val="50"/>
              </a:spcAft>
            </a:pPr>
            <a:r>
              <a:rPr lang="en-US" dirty="0">
                <a:latin typeface="Times New Roman" panose="02020603050405020304" pitchFamily="18" charset="0"/>
                <a:cs typeface="Times New Roman" panose="02020603050405020304" pitchFamily="18" charset="0"/>
              </a:rPr>
              <a:t>Pragmatic software cost estimation is a realistic, data-driven approach to predicting project costs by combining historical data, proven models (like Function Points, </a:t>
            </a:r>
            <a:r>
              <a:rPr lang="en-US" dirty="0">
                <a:latin typeface="Times New Roman" panose="02020603050405020304" pitchFamily="18" charset="0"/>
                <a:cs typeface="Times New Roman" panose="02020603050405020304" pitchFamily="18" charset="0"/>
                <a:hlinkClick r:id="rId2"/>
              </a:rPr>
              <a:t>COCOMO</a:t>
            </a:r>
            <a:r>
              <a:rPr lang="en-US" dirty="0">
                <a:latin typeface="Times New Roman" panose="02020603050405020304" pitchFamily="18" charset="0"/>
                <a:cs typeface="Times New Roman" panose="02020603050405020304" pitchFamily="18" charset="0"/>
              </a:rPr>
              <a:t>), considering risks, involving the actual development team, and comparing internal (inside view) with external (outside view/reference class) data to avoid common </a:t>
            </a:r>
            <a:r>
              <a:rPr lang="en-US" dirty="0" smtClean="0">
                <a:latin typeface="Times New Roman" panose="02020603050405020304" pitchFamily="18" charset="0"/>
                <a:cs typeface="Times New Roman" panose="02020603050405020304" pitchFamily="18" charset="0"/>
              </a:rPr>
              <a:t>over optimism </a:t>
            </a:r>
            <a:r>
              <a:rPr lang="en-US" dirty="0">
                <a:latin typeface="Times New Roman" panose="02020603050405020304" pitchFamily="18" charset="0"/>
                <a:cs typeface="Times New Roman" panose="02020603050405020304" pitchFamily="18" charset="0"/>
              </a:rPr>
              <a:t>(planning fallacy). It focuses on transparency, auditable assumptions, and stakeholder alignment for achievable, not just theoretical, budgets, incorporating process improvements and known risk factors. </a:t>
            </a:r>
          </a:p>
        </p:txBody>
      </p:sp>
      <p:sp>
        <p:nvSpPr>
          <p:cNvPr id="5" name="Title 1"/>
          <p:cNvSpPr txBox="1">
            <a:spLocks/>
          </p:cNvSpPr>
          <p:nvPr/>
        </p:nvSpPr>
        <p:spPr>
          <a:xfrm>
            <a:off x="0" y="0"/>
            <a:ext cx="9144000" cy="630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cap="all" spc="400" baseline="0">
                <a:solidFill>
                  <a:schemeClr val="tx1"/>
                </a:solidFill>
                <a:latin typeface="+mj-lt"/>
                <a:ea typeface="+mj-ea"/>
                <a:cs typeface="Arial" panose="020B0604020202020204" pitchFamily="34" charset="0"/>
              </a:defRPr>
            </a:lvl1pPr>
          </a:lstStyle>
          <a:p>
            <a:pPr algn="ctr"/>
            <a:r>
              <a:rPr lang="en-US" sz="2600" dirty="0" smtClean="0">
                <a:latin typeface="Times New Roman" panose="02020603050405020304" pitchFamily="18" charset="0"/>
                <a:cs typeface="Times New Roman" panose="02020603050405020304" pitchFamily="18" charset="0"/>
              </a:rPr>
              <a:t>Pragmatic Software Cost Estimation</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315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0320"/>
          </a:xfrm>
        </p:spPr>
        <p:txBody>
          <a:bodyPr>
            <a:noAutofit/>
          </a:bodyPr>
          <a:lstStyle/>
          <a:p>
            <a:pPr algn="ctr"/>
            <a:r>
              <a:rPr lang="en-US" sz="2600" dirty="0">
                <a:latin typeface="Times New Roman" panose="02020603050405020304" pitchFamily="18" charset="0"/>
                <a:cs typeface="Times New Roman" panose="02020603050405020304" pitchFamily="18" charset="0"/>
              </a:rPr>
              <a:t>Pragmatic Software Cost Estimation</a:t>
            </a:r>
          </a:p>
        </p:txBody>
      </p:sp>
      <p:sp>
        <p:nvSpPr>
          <p:cNvPr id="3" name="Content Placeholder 2"/>
          <p:cNvSpPr>
            <a:spLocks noGrp="1"/>
          </p:cNvSpPr>
          <p:nvPr>
            <p:ph idx="1"/>
          </p:nvPr>
        </p:nvSpPr>
        <p:spPr>
          <a:xfrm>
            <a:off x="152400" y="670705"/>
            <a:ext cx="8839200" cy="6227680"/>
          </a:xfrm>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One critical problem in software cost estimation is a lack of well-documented case studies of projects that used an iterative development approach. </a:t>
            </a:r>
          </a:p>
          <a:p>
            <a:r>
              <a:rPr lang="en-US" dirty="0">
                <a:latin typeface="Times New Roman" panose="02020603050405020304" pitchFamily="18" charset="0"/>
                <a:cs typeface="Times New Roman" panose="02020603050405020304" pitchFamily="18" charset="0"/>
              </a:rPr>
              <a:t>Software industry has inconsistently defined metrics or atomic units of measure.</a:t>
            </a:r>
          </a:p>
          <a:p>
            <a:r>
              <a:rPr lang="en-US" dirty="0">
                <a:latin typeface="Times New Roman" panose="02020603050405020304" pitchFamily="18" charset="0"/>
                <a:cs typeface="Times New Roman" panose="02020603050405020304" pitchFamily="18" charset="0"/>
              </a:rPr>
              <a:t> It is hard enough to collect a homogeneous set of project data within one organization; it is extremely difficult to homogenize data across different organizations with different processes, languages, domains, and so on.</a:t>
            </a:r>
          </a:p>
          <a:p>
            <a:r>
              <a:rPr lang="en-US" dirty="0">
                <a:latin typeface="Times New Roman" panose="02020603050405020304" pitchFamily="18" charset="0"/>
                <a:cs typeface="Times New Roman" panose="02020603050405020304" pitchFamily="18" charset="0"/>
              </a:rPr>
              <a:t>There have been many debates among developers and vendors of software cost estimation models and tools.</a:t>
            </a:r>
          </a:p>
          <a:p>
            <a:pPr marL="0" indent="0">
              <a:buNone/>
            </a:pPr>
            <a:r>
              <a:rPr lang="en-US" dirty="0">
                <a:latin typeface="Times New Roman" panose="02020603050405020304" pitchFamily="18" charset="0"/>
                <a:cs typeface="Times New Roman" panose="02020603050405020304" pitchFamily="18" charset="0"/>
              </a:rPr>
              <a:t>Three topics of these debates are of particular interest here:</a:t>
            </a:r>
          </a:p>
          <a:p>
            <a:pPr marL="0" indent="0">
              <a:buNone/>
            </a:pPr>
            <a:r>
              <a:rPr lang="en-US" dirty="0">
                <a:latin typeface="Times New Roman" panose="02020603050405020304" pitchFamily="18" charset="0"/>
                <a:cs typeface="Times New Roman" panose="02020603050405020304" pitchFamily="18" charset="0"/>
              </a:rPr>
              <a:t>1. Which cost estimation model to use?</a:t>
            </a:r>
          </a:p>
          <a:p>
            <a:pPr marL="0" indent="0">
              <a:buNone/>
            </a:pPr>
            <a:r>
              <a:rPr lang="en-US" dirty="0">
                <a:latin typeface="Times New Roman" panose="02020603050405020304" pitchFamily="18" charset="0"/>
                <a:cs typeface="Times New Roman" panose="02020603050405020304" pitchFamily="18" charset="0"/>
              </a:rPr>
              <a:t>2. Whether to measure software size in source lines of code or function points?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What constitutes a good estimate?</a:t>
            </a:r>
          </a:p>
        </p:txBody>
      </p:sp>
    </p:spTree>
    <p:extLst>
      <p:ext uri="{BB962C8B-B14F-4D97-AF65-F5344CB8AC3E}">
        <p14:creationId xmlns:p14="http://schemas.microsoft.com/office/powerpoint/2010/main" val="3388950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228600" y="381000"/>
            <a:ext cx="8686800" cy="6172200"/>
          </a:xfrm>
        </p:spPr>
        <p:txBody>
          <a:bodyPr>
            <a:normAutofit lnSpcReduction="10000"/>
          </a:bodyPr>
          <a:lstStyle/>
          <a:p>
            <a:r>
              <a:rPr lang="en-US" dirty="0">
                <a:latin typeface="Times New Roman" panose="02020603050405020304" pitchFamily="18" charset="0"/>
                <a:cs typeface="Times New Roman" panose="02020603050405020304" pitchFamily="18" charset="0"/>
              </a:rPr>
              <a:t>There are several popular cost estimation models (such as COCOMO, CHECKPOINT, ESTIMACS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KnowledgePlan</a:t>
            </a:r>
            <a:r>
              <a:rPr lang="en-US" dirty="0">
                <a:latin typeface="Times New Roman" panose="02020603050405020304" pitchFamily="18" charset="0"/>
                <a:cs typeface="Times New Roman" panose="02020603050405020304" pitchFamily="18" charset="0"/>
              </a:rPr>
              <a:t>, Price-S, </a:t>
            </a:r>
            <a:r>
              <a:rPr lang="en-US" dirty="0" err="1">
                <a:latin typeface="Times New Roman" panose="02020603050405020304" pitchFamily="18" charset="0"/>
                <a:cs typeface="Times New Roman" panose="02020603050405020304" pitchFamily="18" charset="0"/>
              </a:rPr>
              <a:t>ProQMS</a:t>
            </a:r>
            <a:r>
              <a:rPr lang="en-US" dirty="0">
                <a:latin typeface="Times New Roman" panose="02020603050405020304" pitchFamily="18" charset="0"/>
                <a:cs typeface="Times New Roman" panose="02020603050405020304" pitchFamily="18" charset="0"/>
              </a:rPr>
              <a:t>, SEER, SLIM, SOFTCOST, and SPQR/20</a:t>
            </a:r>
            <a:r>
              <a:rPr lang="en-US" dirty="0" smtClean="0">
                <a:latin typeface="Times New Roman" panose="02020603050405020304" pitchFamily="18" charset="0"/>
                <a:cs typeface="Times New Roman" panose="02020603050405020304" pitchFamily="18" charset="0"/>
              </a:rPr>
              <a:t>), CO </a:t>
            </a:r>
            <a:r>
              <a:rPr lang="en-US" dirty="0">
                <a:latin typeface="Times New Roman" panose="02020603050405020304" pitchFamily="18" charset="0"/>
                <a:cs typeface="Times New Roman" panose="02020603050405020304" pitchFamily="18" charset="0"/>
              </a:rPr>
              <a:t>COMO is also one of the most open and well-documented cost estimation models. </a:t>
            </a:r>
          </a:p>
          <a:p>
            <a:r>
              <a:rPr lang="en-US" dirty="0">
                <a:latin typeface="Times New Roman" panose="02020603050405020304" pitchFamily="18" charset="0"/>
                <a:cs typeface="Times New Roman" panose="02020603050405020304" pitchFamily="18" charset="0"/>
              </a:rPr>
              <a:t>The general accuracy of conventional cost models (such as COCOMO) has been described as "within 20% of actuals, 70% of the time."</a:t>
            </a:r>
          </a:p>
          <a:p>
            <a:r>
              <a:rPr lang="en-US" dirty="0">
                <a:latin typeface="Times New Roman" panose="02020603050405020304" pitchFamily="18" charset="0"/>
                <a:cs typeface="Times New Roman" panose="02020603050405020304" pitchFamily="18" charset="0"/>
              </a:rPr>
              <a:t>Most real-world use of cost models is bottom-up rather than top-down.</a:t>
            </a:r>
          </a:p>
          <a:p>
            <a:pPr marL="0" indent="0">
              <a:buNone/>
            </a:pP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The software project manager</a:t>
            </a:r>
          </a:p>
          <a:p>
            <a:r>
              <a:rPr lang="en-US" dirty="0">
                <a:latin typeface="Times New Roman" panose="02020603050405020304" pitchFamily="18" charset="0"/>
                <a:cs typeface="Times New Roman" panose="02020603050405020304" pitchFamily="18" charset="0"/>
              </a:rPr>
              <a:t>defines the target cost of the software, and then manipulates the parameters and sizing until the target cost can be justified.</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2166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228600"/>
            <a:ext cx="8763000" cy="6477000"/>
          </a:xfrm>
          <a:prstGeom prst="rect">
            <a:avLst/>
          </a:prstGeom>
        </p:spPr>
      </p:pic>
    </p:spTree>
    <p:extLst>
      <p:ext uri="{BB962C8B-B14F-4D97-AF65-F5344CB8AC3E}">
        <p14:creationId xmlns:p14="http://schemas.microsoft.com/office/powerpoint/2010/main" val="716769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EC7A85-CDB4-43D8-93C1-438BE2043772}"/>
              </a:ext>
            </a:extLst>
          </p:cNvPr>
          <p:cNvSpPr>
            <a:spLocks noGrp="1"/>
          </p:cNvSpPr>
          <p:nvPr>
            <p:ph idx="1"/>
          </p:nvPr>
        </p:nvSpPr>
        <p:spPr>
          <a:xfrm>
            <a:off x="152400" y="0"/>
            <a:ext cx="8839200" cy="6858000"/>
          </a:xfrm>
        </p:spPr>
        <p:txBody>
          <a:bodyPr>
            <a:noAutofit/>
          </a:bodyPr>
          <a:lstStyle/>
          <a:p>
            <a:pPr marL="0" indent="0" algn="just">
              <a:buNone/>
            </a:pPr>
            <a:r>
              <a:rPr lang="en-US" dirty="0">
                <a:solidFill>
                  <a:srgbClr val="000000"/>
                </a:solidFill>
                <a:latin typeface="Times New Roman" panose="02020603050405020304" pitchFamily="18" charset="0"/>
                <a:cs typeface="Times New Roman" panose="02020603050405020304" pitchFamily="18" charset="0"/>
              </a:rPr>
              <a:t>S</a:t>
            </a:r>
            <a:r>
              <a:rPr lang="en-US" b="0" i="0" dirty="0">
                <a:solidFill>
                  <a:srgbClr val="000000"/>
                </a:solidFill>
                <a:effectLst/>
                <a:latin typeface="Times New Roman" panose="02020603050405020304" pitchFamily="18" charset="0"/>
                <a:cs typeface="Times New Roman" panose="02020603050405020304" pitchFamily="18" charset="0"/>
              </a:rPr>
              <a:t>oftware </a:t>
            </a:r>
            <a:r>
              <a:rPr lang="en-US" dirty="0">
                <a:solidFill>
                  <a:srgbClr val="000000"/>
                </a:solidFill>
                <a:latin typeface="Times New Roman" panose="02020603050405020304" pitchFamily="18" charset="0"/>
                <a:cs typeface="Times New Roman" panose="02020603050405020304" pitchFamily="18" charset="0"/>
              </a:rPr>
              <a:t>D</a:t>
            </a:r>
            <a:r>
              <a:rPr lang="en-US" b="0" i="0" dirty="0">
                <a:solidFill>
                  <a:srgbClr val="000000"/>
                </a:solidFill>
                <a:effectLst/>
                <a:latin typeface="Times New Roman" panose="02020603050405020304" pitchFamily="18" charset="0"/>
                <a:cs typeface="Times New Roman" panose="02020603050405020304" pitchFamily="18" charset="0"/>
              </a:rPr>
              <a:t>evelopment can be split in two parts:</a:t>
            </a:r>
          </a:p>
          <a:p>
            <a:pPr algn="l">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Software Creation</a:t>
            </a:r>
          </a:p>
          <a:p>
            <a:pPr algn="l">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Software Project Management</a:t>
            </a:r>
          </a:p>
          <a:p>
            <a:pPr marL="0" indent="0" algn="just">
              <a:buNone/>
            </a:pPr>
            <a:r>
              <a:rPr lang="en-US" b="1" i="0" dirty="0">
                <a:solidFill>
                  <a:srgbClr val="000000"/>
                </a:solidFill>
                <a:effectLst/>
                <a:latin typeface="Times New Roman" panose="02020603050405020304" pitchFamily="18" charset="0"/>
                <a:cs typeface="Times New Roman" panose="02020603050405020304" pitchFamily="18" charset="0"/>
              </a:rPr>
              <a:t>Project: </a:t>
            </a:r>
          </a:p>
          <a:p>
            <a:pPr marL="0" indent="0" algn="just">
              <a:buNone/>
            </a:pPr>
            <a:r>
              <a:rPr lang="en-US" dirty="0">
                <a:solidFill>
                  <a:srgbClr val="000000"/>
                </a:solidFill>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A project is well-defined task, which is a collection of several operations done in order to achieve a goal. A Project can be characterized as:</a:t>
            </a:r>
          </a:p>
          <a:p>
            <a:r>
              <a:rPr lang="en-US" b="0" i="0" dirty="0">
                <a:solidFill>
                  <a:srgbClr val="000000"/>
                </a:solidFill>
                <a:effectLst/>
                <a:latin typeface="Times New Roman" panose="02020603050405020304" pitchFamily="18" charset="0"/>
                <a:cs typeface="Times New Roman" panose="02020603050405020304" pitchFamily="18" charset="0"/>
              </a:rPr>
              <a:t>Every project has a unique and distinct goal.</a:t>
            </a:r>
          </a:p>
          <a:p>
            <a:r>
              <a:rPr lang="en-US" b="0" i="0" dirty="0">
                <a:solidFill>
                  <a:srgbClr val="000000"/>
                </a:solidFill>
                <a:effectLst/>
                <a:latin typeface="Times New Roman" panose="02020603050405020304" pitchFamily="18" charset="0"/>
                <a:cs typeface="Times New Roman" panose="02020603050405020304" pitchFamily="18" charset="0"/>
              </a:rPr>
              <a:t>Project is not routine activity or day-to-day operations.</a:t>
            </a:r>
          </a:p>
          <a:p>
            <a:r>
              <a:rPr lang="en-US" b="0" i="0" dirty="0">
                <a:solidFill>
                  <a:srgbClr val="000000"/>
                </a:solidFill>
                <a:effectLst/>
                <a:latin typeface="Times New Roman" panose="02020603050405020304" pitchFamily="18" charset="0"/>
                <a:cs typeface="Times New Roman" panose="02020603050405020304" pitchFamily="18" charset="0"/>
              </a:rPr>
              <a:t>Project comes with a start time and end time.</a:t>
            </a:r>
          </a:p>
          <a:p>
            <a:r>
              <a:rPr lang="en-US" b="0" i="0" dirty="0">
                <a:solidFill>
                  <a:srgbClr val="000000"/>
                </a:solidFill>
                <a:effectLst/>
                <a:latin typeface="Times New Roman" panose="02020603050405020304" pitchFamily="18" charset="0"/>
                <a:cs typeface="Times New Roman" panose="02020603050405020304" pitchFamily="18" charset="0"/>
              </a:rPr>
              <a:t>Project ends when its goal is achieved hence it is a temporary phase in the lifetime of an organization.</a:t>
            </a:r>
          </a:p>
          <a:p>
            <a:r>
              <a:rPr lang="en-US" b="0" i="0" dirty="0">
                <a:solidFill>
                  <a:srgbClr val="000000"/>
                </a:solidFill>
                <a:effectLst/>
                <a:latin typeface="Times New Roman" panose="02020603050405020304" pitchFamily="18" charset="0"/>
                <a:cs typeface="Times New Roman" panose="02020603050405020304" pitchFamily="18" charset="0"/>
              </a:rPr>
              <a:t>Project needs adequate resources in terms of time, manpower, finance, material.</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824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8600"/>
            <a:ext cx="8991600" cy="6477000"/>
          </a:xfrm>
          <a:prstGeom prst="rect">
            <a:avLst/>
          </a:prstGeom>
        </p:spPr>
      </p:pic>
    </p:spTree>
    <p:extLst>
      <p:ext uri="{BB962C8B-B14F-4D97-AF65-F5344CB8AC3E}">
        <p14:creationId xmlns:p14="http://schemas.microsoft.com/office/powerpoint/2010/main" val="2066551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152400"/>
            <a:ext cx="8544065" cy="6203746"/>
          </a:xfrm>
          <a:prstGeom prst="rect">
            <a:avLst/>
          </a:prstGeom>
        </p:spPr>
      </p:pic>
    </p:spTree>
    <p:extLst>
      <p:ext uri="{BB962C8B-B14F-4D97-AF65-F5344CB8AC3E}">
        <p14:creationId xmlns:p14="http://schemas.microsoft.com/office/powerpoint/2010/main" val="2907115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15400" cy="6400800"/>
          </a:xfrm>
        </p:spPr>
        <p:txBody>
          <a:bodyPr>
            <a:normAutofit fontScale="92500" lnSpcReduction="20000"/>
          </a:bodyPr>
          <a:lstStyle/>
          <a:p>
            <a:pPr marL="0" indent="0">
              <a:buNone/>
            </a:pPr>
            <a:r>
              <a:rPr lang="en-US" b="1" dirty="0">
                <a:solidFill>
                  <a:srgbClr val="C00000"/>
                </a:solidFill>
                <a:latin typeface="Times New Roman" panose="02020603050405020304" pitchFamily="18" charset="0"/>
                <a:cs typeface="Times New Roman" panose="02020603050405020304" pitchFamily="18" charset="0"/>
              </a:rPr>
              <a:t>A good software cost estimate has the following attributes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It is conceived and supported by the project manager, architecture team, development team, and test team accountable for performing the </a:t>
            </a:r>
            <a:r>
              <a:rPr lang="en-US" dirty="0" smtClean="0">
                <a:latin typeface="Times New Roman" panose="02020603050405020304" pitchFamily="18" charset="0"/>
                <a:cs typeface="Times New Roman" panose="02020603050405020304" pitchFamily="18" charset="0"/>
              </a:rPr>
              <a:t>work.</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It is accepted by all stakeholders as ambitious but realizable.</a:t>
            </a:r>
          </a:p>
          <a:p>
            <a:r>
              <a:rPr lang="en-US" dirty="0">
                <a:latin typeface="Times New Roman" panose="02020603050405020304" pitchFamily="18" charset="0"/>
                <a:cs typeface="Times New Roman" panose="02020603050405020304" pitchFamily="18" charset="0"/>
              </a:rPr>
              <a:t> It is based on a well-defined software cost model with a credible basis.</a:t>
            </a:r>
          </a:p>
          <a:p>
            <a:r>
              <a:rPr lang="en-US" dirty="0">
                <a:latin typeface="Times New Roman" panose="02020603050405020304" pitchFamily="18" charset="0"/>
                <a:cs typeface="Times New Roman" panose="02020603050405020304" pitchFamily="18" charset="0"/>
              </a:rPr>
              <a:t> It is based on a database of relevant project experience that includes similar processes, similar technologies, similar environments, similar quality requirements, and similar people.</a:t>
            </a:r>
          </a:p>
          <a:p>
            <a:r>
              <a:rPr lang="en-US" dirty="0">
                <a:latin typeface="Times New Roman" panose="02020603050405020304" pitchFamily="18" charset="0"/>
                <a:cs typeface="Times New Roman" panose="02020603050405020304" pitchFamily="18" charset="0"/>
              </a:rPr>
              <a:t> It is defined in enough detail so that its key risk areas are understood and the probability of success is objectively assessed.</a:t>
            </a:r>
          </a:p>
          <a:p>
            <a:r>
              <a:rPr lang="en-US" dirty="0">
                <a:latin typeface="Times New Roman" panose="02020603050405020304" pitchFamily="18" charset="0"/>
                <a:cs typeface="Times New Roman" panose="02020603050405020304" pitchFamily="18" charset="0"/>
              </a:rPr>
              <a:t> An </a:t>
            </a:r>
            <a:r>
              <a:rPr lang="en-US" i="1" dirty="0">
                <a:latin typeface="Times New Roman" panose="02020603050405020304" pitchFamily="18" charset="0"/>
                <a:cs typeface="Times New Roman" panose="02020603050405020304" pitchFamily="18" charset="0"/>
              </a:rPr>
              <a:t>ideal </a:t>
            </a:r>
            <a:r>
              <a:rPr lang="en-US" dirty="0">
                <a:latin typeface="Times New Roman" panose="02020603050405020304" pitchFamily="18" charset="0"/>
                <a:cs typeface="Times New Roman" panose="02020603050405020304" pitchFamily="18" charset="0"/>
              </a:rPr>
              <a:t>estimate would be derived from a mature cost model with an experience base that reflects multiple similar projects done by the same team with the same mature processes and tools.</a:t>
            </a:r>
          </a:p>
        </p:txBody>
      </p:sp>
    </p:spTree>
    <p:extLst>
      <p:ext uri="{BB962C8B-B14F-4D97-AF65-F5344CB8AC3E}">
        <p14:creationId xmlns:p14="http://schemas.microsoft.com/office/powerpoint/2010/main" val="9162158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9485" y="381000"/>
            <a:ext cx="8229600" cy="6324600"/>
          </a:xfrm>
        </p:spPr>
        <p:txBody>
          <a:bodyPr/>
          <a:lstStyle/>
          <a:p>
            <a:pPr algn="just">
              <a:lnSpc>
                <a:spcPct val="150000"/>
              </a:lnSpc>
            </a:pPr>
            <a:r>
              <a:rPr lang="en-US" b="1" dirty="0" smtClean="0">
                <a:solidFill>
                  <a:schemeClr val="accent1">
                    <a:lumMod val="10000"/>
                  </a:schemeClr>
                </a:solidFill>
              </a:rPr>
              <a:t>COCOMO</a:t>
            </a:r>
            <a:r>
              <a:rPr lang="en-US" dirty="0" smtClean="0"/>
              <a:t> is also one of the most </a:t>
            </a:r>
            <a:r>
              <a:rPr lang="en-US" b="1" dirty="0" smtClean="0">
                <a:solidFill>
                  <a:schemeClr val="accent1">
                    <a:lumMod val="10000"/>
                  </a:schemeClr>
                </a:solidFill>
              </a:rPr>
              <a:t>open and well-documented cost estimation models.</a:t>
            </a:r>
          </a:p>
          <a:p>
            <a:endParaRPr lang="en-US" dirty="0"/>
          </a:p>
        </p:txBody>
      </p:sp>
      <p:pic>
        <p:nvPicPr>
          <p:cNvPr id="4" name="Picture 3" descr="calculating.png"/>
          <p:cNvPicPr>
            <a:picLocks noChangeAspect="1"/>
          </p:cNvPicPr>
          <p:nvPr/>
        </p:nvPicPr>
        <p:blipFill>
          <a:blip r:embed="rId2"/>
          <a:stretch>
            <a:fillRect/>
          </a:stretch>
        </p:blipFill>
        <p:spPr>
          <a:xfrm>
            <a:off x="-31955" y="2667000"/>
            <a:ext cx="2285999" cy="2514600"/>
          </a:xfrm>
          <a:prstGeom prst="rect">
            <a:avLst/>
          </a:prstGeom>
        </p:spPr>
      </p:pic>
      <p:pic>
        <p:nvPicPr>
          <p:cNvPr id="5" name="image52.jpeg"/>
          <p:cNvPicPr>
            <a:picLocks/>
          </p:cNvPicPr>
          <p:nvPr/>
        </p:nvPicPr>
        <p:blipFill>
          <a:blip r:embed="rId3" cstate="print"/>
          <a:stretch>
            <a:fillRect/>
          </a:stretch>
        </p:blipFill>
        <p:spPr>
          <a:xfrm>
            <a:off x="2254044" y="1295400"/>
            <a:ext cx="6889956" cy="49530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4286" cy="762000"/>
          </a:xfrm>
        </p:spPr>
        <p:txBody>
          <a:bodyPr/>
          <a:lstStyle/>
          <a:p>
            <a:pPr lvl="0"/>
            <a:r>
              <a:rPr lang="en-US" sz="2800" dirty="0" smtClean="0">
                <a:solidFill>
                  <a:srgbClr val="FF0000"/>
                </a:solidFill>
              </a:rPr>
              <a:t/>
            </a:r>
            <a:br>
              <a:rPr lang="en-US" sz="2800" dirty="0" smtClean="0">
                <a:solidFill>
                  <a:srgbClr val="FF0000"/>
                </a:solidFill>
              </a:rPr>
            </a:br>
            <a:r>
              <a:rPr lang="en-US" sz="2800" dirty="0" smtClean="0">
                <a:solidFill>
                  <a:srgbClr val="FF0000"/>
                </a:solidFill>
              </a:rPr>
              <a:t>Improving Software Economics</a:t>
            </a:r>
            <a:r>
              <a:rPr lang="en-US" sz="2800" dirty="0" smtClean="0"/>
              <a:t/>
            </a:r>
            <a:br>
              <a:rPr lang="en-US" sz="2800" dirty="0" smtClean="0"/>
            </a:br>
            <a:endParaRPr lang="en-US" sz="2800" dirty="0"/>
          </a:p>
        </p:txBody>
      </p:sp>
      <p:sp>
        <p:nvSpPr>
          <p:cNvPr id="3" name="Content Placeholder 2"/>
          <p:cNvSpPr>
            <a:spLocks noGrp="1"/>
          </p:cNvSpPr>
          <p:nvPr>
            <p:ph sz="half" idx="2"/>
          </p:nvPr>
        </p:nvSpPr>
        <p:spPr>
          <a:xfrm>
            <a:off x="341326" y="2654710"/>
            <a:ext cx="8379715" cy="4191000"/>
          </a:xfrm>
        </p:spPr>
        <p:txBody>
          <a:bodyPr/>
          <a:lstStyle/>
          <a:p>
            <a:pPr>
              <a:lnSpc>
                <a:spcPct val="150000"/>
              </a:lnSpc>
            </a:pPr>
            <a:r>
              <a:rPr lang="en-US" sz="2400" dirty="0" smtClean="0"/>
              <a:t>Five basic parameters of the software cost model are</a:t>
            </a:r>
          </a:p>
          <a:p>
            <a:pPr lvl="1">
              <a:lnSpc>
                <a:spcPct val="150000"/>
              </a:lnSpc>
              <a:buFont typeface="Wingdings" pitchFamily="2" charset="2"/>
              <a:buChar char="q"/>
            </a:pPr>
            <a:r>
              <a:rPr lang="en-US" sz="2000" dirty="0" smtClean="0"/>
              <a:t>Reducing the </a:t>
            </a:r>
            <a:r>
              <a:rPr lang="en-US" sz="2000" b="1" i="1" dirty="0" smtClean="0">
                <a:solidFill>
                  <a:srgbClr val="C00000"/>
                </a:solidFill>
              </a:rPr>
              <a:t>size</a:t>
            </a:r>
            <a:r>
              <a:rPr lang="en-US" sz="2000" b="1" i="1" dirty="0" smtClean="0"/>
              <a:t> </a:t>
            </a:r>
            <a:r>
              <a:rPr lang="en-US" sz="2000" dirty="0" smtClean="0"/>
              <a:t>or complexity of what needs to be developed.</a:t>
            </a:r>
            <a:endParaRPr lang="en-US" sz="1800" dirty="0" smtClean="0"/>
          </a:p>
          <a:p>
            <a:pPr lvl="1">
              <a:lnSpc>
                <a:spcPct val="150000"/>
              </a:lnSpc>
              <a:buFont typeface="Wingdings" pitchFamily="2" charset="2"/>
              <a:buChar char="q"/>
            </a:pPr>
            <a:r>
              <a:rPr lang="en-US" sz="2000" dirty="0" smtClean="0"/>
              <a:t>Improving the development </a:t>
            </a:r>
            <a:r>
              <a:rPr lang="en-US" sz="2000" b="1" i="1" dirty="0" smtClean="0">
                <a:solidFill>
                  <a:srgbClr val="C00000"/>
                </a:solidFill>
              </a:rPr>
              <a:t>process.</a:t>
            </a:r>
          </a:p>
          <a:p>
            <a:pPr lvl="1">
              <a:lnSpc>
                <a:spcPct val="150000"/>
              </a:lnSpc>
              <a:buFont typeface="Wingdings" pitchFamily="2" charset="2"/>
              <a:buChar char="q"/>
            </a:pPr>
            <a:r>
              <a:rPr lang="en-US" sz="2000" dirty="0" smtClean="0"/>
              <a:t>Using more-skilled </a:t>
            </a:r>
            <a:r>
              <a:rPr lang="en-US" sz="2000" b="1" i="1" dirty="0" smtClean="0">
                <a:solidFill>
                  <a:srgbClr val="C00000"/>
                </a:solidFill>
              </a:rPr>
              <a:t>personnel </a:t>
            </a:r>
            <a:r>
              <a:rPr lang="en-US" sz="2000" dirty="0" smtClean="0"/>
              <a:t>and better teams</a:t>
            </a:r>
            <a:endParaRPr lang="en-US" sz="1800" dirty="0" smtClean="0"/>
          </a:p>
          <a:p>
            <a:pPr lvl="1">
              <a:lnSpc>
                <a:spcPct val="150000"/>
              </a:lnSpc>
              <a:buFont typeface="Wingdings" pitchFamily="2" charset="2"/>
              <a:buChar char="q"/>
            </a:pPr>
            <a:r>
              <a:rPr lang="en-US" sz="2000" dirty="0" smtClean="0"/>
              <a:t>Using better </a:t>
            </a:r>
            <a:r>
              <a:rPr lang="en-US" sz="2000" b="1" i="1" dirty="0" smtClean="0">
                <a:solidFill>
                  <a:srgbClr val="C00000"/>
                </a:solidFill>
              </a:rPr>
              <a:t>environments </a:t>
            </a:r>
            <a:r>
              <a:rPr lang="en-US" sz="2000" dirty="0" smtClean="0"/>
              <a:t>(tools to automate the process).</a:t>
            </a:r>
            <a:endParaRPr lang="en-US" sz="1800" dirty="0" smtClean="0"/>
          </a:p>
          <a:p>
            <a:pPr lvl="1">
              <a:lnSpc>
                <a:spcPct val="150000"/>
              </a:lnSpc>
              <a:buFont typeface="Wingdings" pitchFamily="2" charset="2"/>
              <a:buChar char="q"/>
            </a:pPr>
            <a:r>
              <a:rPr lang="en-US" sz="2000" dirty="0" smtClean="0"/>
              <a:t>Trading off or backing off on </a:t>
            </a:r>
            <a:r>
              <a:rPr lang="en-US" sz="2000" b="1" i="1" dirty="0" smtClean="0">
                <a:solidFill>
                  <a:srgbClr val="C00000"/>
                </a:solidFill>
              </a:rPr>
              <a:t>quality </a:t>
            </a:r>
            <a:r>
              <a:rPr lang="en-US" sz="2000" dirty="0" smtClean="0"/>
              <a:t>thresholds.</a:t>
            </a:r>
            <a:endParaRPr lang="en-US" sz="1800" dirty="0" smtClean="0"/>
          </a:p>
          <a:p>
            <a:pPr>
              <a:lnSpc>
                <a:spcPct val="150000"/>
              </a:lnSpc>
            </a:pPr>
            <a:endParaRPr lang="en-US" sz="1800" dirty="0"/>
          </a:p>
        </p:txBody>
      </p:sp>
      <p:pic>
        <p:nvPicPr>
          <p:cNvPr id="4" name="Picture 3"/>
          <p:cNvPicPr>
            <a:picLocks noChangeAspect="1"/>
          </p:cNvPicPr>
          <p:nvPr/>
        </p:nvPicPr>
        <p:blipFill>
          <a:blip r:embed="rId2"/>
          <a:stretch>
            <a:fillRect/>
          </a:stretch>
        </p:blipFill>
        <p:spPr>
          <a:xfrm>
            <a:off x="341325" y="762000"/>
            <a:ext cx="8379715" cy="1868129"/>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3.jpeg"/>
          <p:cNvPicPr>
            <a:picLocks noGrp="1"/>
          </p:cNvPicPr>
          <p:nvPr>
            <p:ph sz="half" idx="2"/>
          </p:nvPr>
        </p:nvPicPr>
        <p:blipFill>
          <a:blip r:embed="rId2" cstate="print"/>
          <a:stretch>
            <a:fillRect/>
          </a:stretch>
        </p:blipFill>
        <p:spPr>
          <a:xfrm>
            <a:off x="533400" y="457200"/>
            <a:ext cx="7924800" cy="60198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762000"/>
          </a:xfrm>
        </p:spPr>
        <p:txBody>
          <a:bodyPr/>
          <a:lstStyle/>
          <a:p>
            <a:pPr lvl="1" algn="ctr" rtl="0">
              <a:lnSpc>
                <a:spcPct val="90000"/>
              </a:lnSpc>
              <a:spcBef>
                <a:spcPct val="0"/>
              </a:spcBef>
            </a:pPr>
            <a:r>
              <a:rPr lang="en-US" sz="2800" b="1" dirty="0">
                <a:solidFill>
                  <a:srgbClr val="C00000"/>
                </a:solidFill>
              </a:rPr>
              <a:t>REDUCING SOFTWARE PRODUCT </a:t>
            </a:r>
            <a:r>
              <a:rPr lang="en-US" sz="2800" b="1" dirty="0" smtClean="0">
                <a:solidFill>
                  <a:srgbClr val="C00000"/>
                </a:solidFill>
              </a:rPr>
              <a:t>SIZE</a:t>
            </a:r>
            <a:endParaRPr lang="en-US" sz="2800" dirty="0">
              <a:solidFill>
                <a:srgbClr val="C00000"/>
              </a:solidFill>
            </a:endParaRPr>
          </a:p>
        </p:txBody>
      </p:sp>
      <p:sp>
        <p:nvSpPr>
          <p:cNvPr id="3" name="Content Placeholder 2"/>
          <p:cNvSpPr>
            <a:spLocks noGrp="1"/>
          </p:cNvSpPr>
          <p:nvPr>
            <p:ph sz="half" idx="2"/>
          </p:nvPr>
        </p:nvSpPr>
        <p:spPr>
          <a:xfrm>
            <a:off x="459485" y="1447800"/>
            <a:ext cx="8229600" cy="5105400"/>
          </a:xfrm>
        </p:spPr>
        <p:txBody>
          <a:bodyPr/>
          <a:lstStyle/>
          <a:p>
            <a:r>
              <a:rPr lang="en-US" sz="2400" dirty="0" smtClean="0"/>
              <a:t>Languages</a:t>
            </a:r>
          </a:p>
          <a:p>
            <a:r>
              <a:rPr lang="en-US" sz="2400" dirty="0" smtClean="0"/>
              <a:t>Object Oriented method and visual modeling</a:t>
            </a:r>
          </a:p>
          <a:p>
            <a:r>
              <a:rPr lang="en-US" sz="2400" dirty="0" smtClean="0"/>
              <a:t>Reuse</a:t>
            </a:r>
          </a:p>
          <a:p>
            <a:r>
              <a:rPr lang="en-US" sz="2400" dirty="0" smtClean="0"/>
              <a:t>Commercial components</a:t>
            </a:r>
            <a:endParaRPr 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228601"/>
            <a:ext cx="8229600" cy="762000"/>
          </a:xfrm>
        </p:spPr>
        <p:txBody>
          <a:bodyPr/>
          <a:lstStyle/>
          <a:p>
            <a:r>
              <a:rPr lang="en-US" dirty="0" smtClean="0"/>
              <a:t>Languages</a:t>
            </a:r>
            <a:endParaRPr lang="en-US" dirty="0"/>
          </a:p>
        </p:txBody>
      </p:sp>
      <p:sp>
        <p:nvSpPr>
          <p:cNvPr id="3" name="Content Placeholder 2"/>
          <p:cNvSpPr>
            <a:spLocks noGrp="1"/>
          </p:cNvSpPr>
          <p:nvPr>
            <p:ph sz="half" idx="2"/>
          </p:nvPr>
        </p:nvSpPr>
        <p:spPr>
          <a:xfrm>
            <a:off x="459485" y="1219200"/>
            <a:ext cx="8229600" cy="5181600"/>
          </a:xfrm>
        </p:spPr>
        <p:txBody>
          <a:bodyPr/>
          <a:lstStyle/>
          <a:p>
            <a:pPr algn="just">
              <a:lnSpc>
                <a:spcPct val="150000"/>
              </a:lnSpc>
            </a:pPr>
            <a:r>
              <a:rPr lang="en-US" sz="2000" b="1" dirty="0" smtClean="0">
                <a:solidFill>
                  <a:srgbClr val="C00000"/>
                </a:solidFill>
              </a:rPr>
              <a:t>Universal function points (UFPs</a:t>
            </a:r>
            <a:r>
              <a:rPr lang="en-US" sz="2000" b="1" baseline="30000" dirty="0" smtClean="0">
                <a:solidFill>
                  <a:srgbClr val="C00000"/>
                </a:solidFill>
              </a:rPr>
              <a:t>1</a:t>
            </a:r>
            <a:r>
              <a:rPr lang="en-US" sz="2000" b="1" dirty="0" smtClean="0">
                <a:solidFill>
                  <a:srgbClr val="C00000"/>
                </a:solidFill>
              </a:rPr>
              <a:t>) </a:t>
            </a:r>
            <a:r>
              <a:rPr lang="en-US" sz="2000" dirty="0" smtClean="0"/>
              <a:t>are useful estimators for language-independent, early life-cycle estimates. </a:t>
            </a:r>
          </a:p>
          <a:p>
            <a:pPr algn="just">
              <a:lnSpc>
                <a:spcPct val="150000"/>
              </a:lnSpc>
            </a:pPr>
            <a:r>
              <a:rPr lang="en-US" sz="2000" dirty="0" smtClean="0"/>
              <a:t>The basic units of function points are </a:t>
            </a:r>
            <a:r>
              <a:rPr lang="en-US" sz="2000" b="1" dirty="0" smtClean="0">
                <a:solidFill>
                  <a:srgbClr val="C00000"/>
                </a:solidFill>
              </a:rPr>
              <a:t>external user inputs, external outputs, internal logical data groups, external data interfaces, and external inquiries. </a:t>
            </a:r>
          </a:p>
          <a:p>
            <a:pPr algn="just">
              <a:lnSpc>
                <a:spcPct val="150000"/>
              </a:lnSpc>
            </a:pPr>
            <a:r>
              <a:rPr lang="en-US" sz="2000" b="1" dirty="0" smtClean="0">
                <a:solidFill>
                  <a:srgbClr val="C00000"/>
                </a:solidFill>
              </a:rPr>
              <a:t>SLOC metrics </a:t>
            </a:r>
            <a:r>
              <a:rPr lang="en-US" sz="2000" dirty="0" smtClean="0"/>
              <a:t>are useful estimators for software after a candidate solution is formulated and an implementation language is known. </a:t>
            </a:r>
          </a:p>
          <a:p>
            <a:pPr algn="just">
              <a:lnSpc>
                <a:spcPct val="150000"/>
              </a:lnSpc>
            </a:pPr>
            <a:r>
              <a:rPr lang="en-US" sz="2000" dirty="0" smtClean="0"/>
              <a:t>Substantial data have been documented </a:t>
            </a:r>
            <a:r>
              <a:rPr lang="en-US" sz="2000" b="1" dirty="0" smtClean="0">
                <a:solidFill>
                  <a:srgbClr val="C00000"/>
                </a:solidFill>
              </a:rPr>
              <a:t>relating SLOC to function points. </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9200" y="533400"/>
          <a:ext cx="7239000" cy="6019800"/>
        </p:xfrm>
        <a:graphic>
          <a:graphicData uri="http://schemas.openxmlformats.org/drawingml/2006/table">
            <a:tbl>
              <a:tblPr firstRow="1" bandRow="1">
                <a:tableStyleId>{5C22544A-7EE6-4342-B048-85BDC9FD1C3A}</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601980">
                <a:tc>
                  <a:txBody>
                    <a:bodyPr/>
                    <a:lstStyle/>
                    <a:p>
                      <a:pPr marL="0" marR="0" algn="ctr">
                        <a:lnSpc>
                          <a:spcPct val="150000"/>
                        </a:lnSpc>
                        <a:spcBef>
                          <a:spcPts val="390"/>
                        </a:spcBef>
                        <a:spcAft>
                          <a:spcPts val="0"/>
                        </a:spcAft>
                      </a:pPr>
                      <a:r>
                        <a:rPr lang="en-US" sz="2400" b="1" dirty="0">
                          <a:solidFill>
                            <a:srgbClr val="FF0000"/>
                          </a:solidFill>
                          <a:latin typeface="Times New Roman"/>
                          <a:ea typeface="Times New Roman"/>
                          <a:cs typeface="Times New Roman"/>
                        </a:rPr>
                        <a:t>LANGUAGES</a:t>
                      </a:r>
                      <a:endParaRPr lang="en-US" sz="2000" dirty="0">
                        <a:solidFill>
                          <a:srgbClr val="FF0000"/>
                        </a:solidFill>
                        <a:latin typeface="Times New Roman"/>
                        <a:ea typeface="Times New Roman"/>
                        <a:cs typeface="Times New Roman"/>
                      </a:endParaRPr>
                    </a:p>
                  </a:txBody>
                  <a:tcPr marL="0" marR="0" marT="0" marB="0"/>
                </a:tc>
                <a:tc>
                  <a:txBody>
                    <a:bodyPr/>
                    <a:lstStyle/>
                    <a:p>
                      <a:pPr marL="0" marR="0" algn="ctr">
                        <a:lnSpc>
                          <a:spcPct val="150000"/>
                        </a:lnSpc>
                        <a:spcBef>
                          <a:spcPts val="370"/>
                        </a:spcBef>
                        <a:spcAft>
                          <a:spcPts val="0"/>
                        </a:spcAft>
                      </a:pPr>
                      <a:r>
                        <a:rPr lang="en-US" sz="2400" b="1" dirty="0">
                          <a:solidFill>
                            <a:srgbClr val="FF0000"/>
                          </a:solidFill>
                          <a:latin typeface="Times New Roman"/>
                          <a:ea typeface="Times New Roman"/>
                          <a:cs typeface="Times New Roman"/>
                        </a:rPr>
                        <a:t>SLOC per</a:t>
                      </a:r>
                      <a:r>
                        <a:rPr lang="en-US" sz="2400" b="1" spc="-285" dirty="0">
                          <a:solidFill>
                            <a:srgbClr val="FF0000"/>
                          </a:solidFill>
                          <a:latin typeface="Times New Roman"/>
                          <a:ea typeface="Times New Roman"/>
                          <a:cs typeface="Times New Roman"/>
                        </a:rPr>
                        <a:t> </a:t>
                      </a:r>
                      <a:r>
                        <a:rPr lang="en-US" sz="2400" b="1" dirty="0">
                          <a:solidFill>
                            <a:srgbClr val="FF0000"/>
                          </a:solidFill>
                          <a:latin typeface="Times New Roman"/>
                          <a:ea typeface="Times New Roman"/>
                          <a:cs typeface="Times New Roman"/>
                        </a:rPr>
                        <a:t>UFP</a:t>
                      </a:r>
                      <a:endParaRPr lang="en-US" sz="2000" dirty="0">
                        <a:solidFill>
                          <a:srgbClr val="FF0000"/>
                        </a:solidFill>
                        <a:latin typeface="Times New Roman"/>
                        <a:ea typeface="Times New Roman"/>
                        <a:cs typeface="Times New Roman"/>
                      </a:endParaRPr>
                    </a:p>
                  </a:txBody>
                  <a:tcPr marL="0" marR="0" marT="0" marB="0"/>
                </a:tc>
                <a:extLst>
                  <a:ext uri="{0D108BD9-81ED-4DB2-BD59-A6C34878D82A}">
                    <a16:rowId xmlns:a16="http://schemas.microsoft.com/office/drawing/2014/main" val="10000"/>
                  </a:ext>
                </a:extLst>
              </a:tr>
              <a:tr h="601980">
                <a:tc>
                  <a:txBody>
                    <a:bodyPr/>
                    <a:lstStyle/>
                    <a:p>
                      <a:pPr marL="0" marR="0" algn="ctr">
                        <a:lnSpc>
                          <a:spcPct val="150000"/>
                        </a:lnSpc>
                        <a:spcBef>
                          <a:spcPts val="315"/>
                        </a:spcBef>
                        <a:spcAft>
                          <a:spcPts val="0"/>
                        </a:spcAft>
                      </a:pPr>
                      <a:r>
                        <a:rPr lang="en-US" sz="2400" b="1" dirty="0">
                          <a:latin typeface="Times New Roman"/>
                          <a:ea typeface="Times New Roman"/>
                          <a:cs typeface="Times New Roman"/>
                        </a:rPr>
                        <a:t>Assembly</a:t>
                      </a:r>
                      <a:endParaRPr lang="en-US" sz="2000" dirty="0">
                        <a:latin typeface="Times New Roman"/>
                        <a:ea typeface="Times New Roman"/>
                        <a:cs typeface="Times New Roman"/>
                      </a:endParaRPr>
                    </a:p>
                  </a:txBody>
                  <a:tcPr marL="0" marR="0" marT="0" marB="0"/>
                </a:tc>
                <a:tc>
                  <a:txBody>
                    <a:bodyPr/>
                    <a:lstStyle/>
                    <a:p>
                      <a:pPr marL="0" marR="0" algn="ctr">
                        <a:lnSpc>
                          <a:spcPct val="150000"/>
                        </a:lnSpc>
                        <a:spcBef>
                          <a:spcPts val="315"/>
                        </a:spcBef>
                        <a:spcAft>
                          <a:spcPts val="0"/>
                        </a:spcAft>
                      </a:pPr>
                      <a:r>
                        <a:rPr lang="en-US" sz="2400" dirty="0">
                          <a:latin typeface="Times New Roman"/>
                          <a:ea typeface="Times New Roman"/>
                          <a:cs typeface="Times New Roman"/>
                        </a:rPr>
                        <a:t>320</a:t>
                      </a:r>
                      <a:endParaRPr lang="en-US" sz="2000" dirty="0">
                        <a:latin typeface="Times New Roman"/>
                        <a:ea typeface="Times New Roman"/>
                        <a:cs typeface="Times New Roman"/>
                      </a:endParaRPr>
                    </a:p>
                  </a:txBody>
                  <a:tcPr marL="0" marR="0" marT="0" marB="0"/>
                </a:tc>
                <a:extLst>
                  <a:ext uri="{0D108BD9-81ED-4DB2-BD59-A6C34878D82A}">
                    <a16:rowId xmlns:a16="http://schemas.microsoft.com/office/drawing/2014/main" val="10001"/>
                  </a:ext>
                </a:extLst>
              </a:tr>
              <a:tr h="601980">
                <a:tc>
                  <a:txBody>
                    <a:bodyPr/>
                    <a:lstStyle/>
                    <a:p>
                      <a:pPr marL="0" marR="0" algn="ctr">
                        <a:lnSpc>
                          <a:spcPct val="150000"/>
                        </a:lnSpc>
                        <a:spcBef>
                          <a:spcPts val="315"/>
                        </a:spcBef>
                        <a:spcAft>
                          <a:spcPts val="0"/>
                        </a:spcAft>
                      </a:pPr>
                      <a:r>
                        <a:rPr lang="en-US" sz="2400" b="1" dirty="0">
                          <a:latin typeface="Times New Roman"/>
                          <a:ea typeface="Times New Roman"/>
                          <a:cs typeface="Times New Roman"/>
                        </a:rPr>
                        <a:t>C</a:t>
                      </a:r>
                      <a:endParaRPr lang="en-US" sz="2000" dirty="0">
                        <a:latin typeface="Times New Roman"/>
                        <a:ea typeface="Times New Roman"/>
                        <a:cs typeface="Times New Roman"/>
                      </a:endParaRPr>
                    </a:p>
                  </a:txBody>
                  <a:tcPr marL="0" marR="0" marT="0" marB="0"/>
                </a:tc>
                <a:tc>
                  <a:txBody>
                    <a:bodyPr/>
                    <a:lstStyle/>
                    <a:p>
                      <a:pPr marL="0" marR="0" algn="ctr">
                        <a:lnSpc>
                          <a:spcPct val="150000"/>
                        </a:lnSpc>
                        <a:spcBef>
                          <a:spcPts val="315"/>
                        </a:spcBef>
                        <a:spcAft>
                          <a:spcPts val="0"/>
                        </a:spcAft>
                      </a:pPr>
                      <a:r>
                        <a:rPr lang="en-US" sz="2400" dirty="0">
                          <a:latin typeface="Times New Roman"/>
                          <a:ea typeface="Times New Roman"/>
                          <a:cs typeface="Times New Roman"/>
                        </a:rPr>
                        <a:t>128</a:t>
                      </a:r>
                      <a:endParaRPr lang="en-US" sz="2000" dirty="0">
                        <a:latin typeface="Times New Roman"/>
                        <a:ea typeface="Times New Roman"/>
                        <a:cs typeface="Times New Roman"/>
                      </a:endParaRPr>
                    </a:p>
                  </a:txBody>
                  <a:tcPr marL="0" marR="0" marT="0" marB="0"/>
                </a:tc>
                <a:extLst>
                  <a:ext uri="{0D108BD9-81ED-4DB2-BD59-A6C34878D82A}">
                    <a16:rowId xmlns:a16="http://schemas.microsoft.com/office/drawing/2014/main" val="10002"/>
                  </a:ext>
                </a:extLst>
              </a:tr>
              <a:tr h="601980">
                <a:tc>
                  <a:txBody>
                    <a:bodyPr/>
                    <a:lstStyle/>
                    <a:p>
                      <a:pPr marL="0" marR="0" algn="ctr">
                        <a:lnSpc>
                          <a:spcPct val="150000"/>
                        </a:lnSpc>
                        <a:spcBef>
                          <a:spcPts val="315"/>
                        </a:spcBef>
                        <a:spcAft>
                          <a:spcPts val="0"/>
                        </a:spcAft>
                      </a:pPr>
                      <a:r>
                        <a:rPr lang="en-US" sz="2400" b="1" dirty="0">
                          <a:latin typeface="Times New Roman"/>
                          <a:ea typeface="Times New Roman"/>
                          <a:cs typeface="Times New Roman"/>
                        </a:rPr>
                        <a:t>FORTAN77</a:t>
                      </a:r>
                      <a:endParaRPr lang="en-US" sz="2000" dirty="0">
                        <a:latin typeface="Times New Roman"/>
                        <a:ea typeface="Times New Roman"/>
                        <a:cs typeface="Times New Roman"/>
                      </a:endParaRPr>
                    </a:p>
                  </a:txBody>
                  <a:tcPr marL="0" marR="0" marT="0" marB="0"/>
                </a:tc>
                <a:tc>
                  <a:txBody>
                    <a:bodyPr/>
                    <a:lstStyle/>
                    <a:p>
                      <a:pPr marL="0" marR="0" algn="ctr">
                        <a:lnSpc>
                          <a:spcPct val="150000"/>
                        </a:lnSpc>
                        <a:spcBef>
                          <a:spcPts val="315"/>
                        </a:spcBef>
                        <a:spcAft>
                          <a:spcPts val="0"/>
                        </a:spcAft>
                      </a:pPr>
                      <a:r>
                        <a:rPr lang="en-US" sz="2400" dirty="0">
                          <a:latin typeface="Times New Roman"/>
                          <a:ea typeface="Times New Roman"/>
                          <a:cs typeface="Times New Roman"/>
                        </a:rPr>
                        <a:t>105</a:t>
                      </a:r>
                      <a:endParaRPr lang="en-US" sz="2000" dirty="0">
                        <a:latin typeface="Times New Roman"/>
                        <a:ea typeface="Times New Roman"/>
                        <a:cs typeface="Times New Roman"/>
                      </a:endParaRPr>
                    </a:p>
                  </a:txBody>
                  <a:tcPr marL="0" marR="0" marT="0" marB="0"/>
                </a:tc>
                <a:extLst>
                  <a:ext uri="{0D108BD9-81ED-4DB2-BD59-A6C34878D82A}">
                    <a16:rowId xmlns:a16="http://schemas.microsoft.com/office/drawing/2014/main" val="10003"/>
                  </a:ext>
                </a:extLst>
              </a:tr>
              <a:tr h="601980">
                <a:tc>
                  <a:txBody>
                    <a:bodyPr/>
                    <a:lstStyle/>
                    <a:p>
                      <a:pPr marL="0" marR="0" algn="ctr">
                        <a:lnSpc>
                          <a:spcPct val="150000"/>
                        </a:lnSpc>
                        <a:spcBef>
                          <a:spcPts val="315"/>
                        </a:spcBef>
                        <a:spcAft>
                          <a:spcPts val="0"/>
                        </a:spcAft>
                      </a:pPr>
                      <a:r>
                        <a:rPr lang="en-US" sz="2400" b="1" dirty="0">
                          <a:latin typeface="Times New Roman"/>
                          <a:ea typeface="Times New Roman"/>
                          <a:cs typeface="Times New Roman"/>
                        </a:rPr>
                        <a:t>COBOL85</a:t>
                      </a:r>
                      <a:endParaRPr lang="en-US" sz="2000" dirty="0">
                        <a:latin typeface="Times New Roman"/>
                        <a:ea typeface="Times New Roman"/>
                        <a:cs typeface="Times New Roman"/>
                      </a:endParaRPr>
                    </a:p>
                  </a:txBody>
                  <a:tcPr marL="0" marR="0" marT="0" marB="0"/>
                </a:tc>
                <a:tc>
                  <a:txBody>
                    <a:bodyPr/>
                    <a:lstStyle/>
                    <a:p>
                      <a:pPr marL="0" marR="0" algn="ctr">
                        <a:lnSpc>
                          <a:spcPct val="150000"/>
                        </a:lnSpc>
                        <a:spcBef>
                          <a:spcPts val="315"/>
                        </a:spcBef>
                        <a:spcAft>
                          <a:spcPts val="0"/>
                        </a:spcAft>
                      </a:pPr>
                      <a:r>
                        <a:rPr lang="en-US" sz="2400" dirty="0">
                          <a:latin typeface="Times New Roman"/>
                          <a:ea typeface="Times New Roman"/>
                          <a:cs typeface="Times New Roman"/>
                        </a:rPr>
                        <a:t>91</a:t>
                      </a:r>
                      <a:endParaRPr lang="en-US" sz="2000" dirty="0">
                        <a:latin typeface="Times New Roman"/>
                        <a:ea typeface="Times New Roman"/>
                        <a:cs typeface="Times New Roman"/>
                      </a:endParaRPr>
                    </a:p>
                  </a:txBody>
                  <a:tcPr marL="0" marR="0" marT="0" marB="0"/>
                </a:tc>
                <a:extLst>
                  <a:ext uri="{0D108BD9-81ED-4DB2-BD59-A6C34878D82A}">
                    <a16:rowId xmlns:a16="http://schemas.microsoft.com/office/drawing/2014/main" val="10004"/>
                  </a:ext>
                </a:extLst>
              </a:tr>
              <a:tr h="601980">
                <a:tc>
                  <a:txBody>
                    <a:bodyPr/>
                    <a:lstStyle/>
                    <a:p>
                      <a:pPr marL="0" marR="0" algn="ctr">
                        <a:lnSpc>
                          <a:spcPct val="150000"/>
                        </a:lnSpc>
                        <a:spcBef>
                          <a:spcPts val="315"/>
                        </a:spcBef>
                        <a:spcAft>
                          <a:spcPts val="0"/>
                        </a:spcAft>
                      </a:pPr>
                      <a:r>
                        <a:rPr lang="en-US" sz="2400" b="1" dirty="0">
                          <a:latin typeface="Times New Roman"/>
                          <a:ea typeface="Times New Roman"/>
                          <a:cs typeface="Times New Roman"/>
                        </a:rPr>
                        <a:t>Ada83</a:t>
                      </a:r>
                      <a:endParaRPr lang="en-US" sz="2000" dirty="0">
                        <a:latin typeface="Times New Roman"/>
                        <a:ea typeface="Times New Roman"/>
                        <a:cs typeface="Times New Roman"/>
                      </a:endParaRPr>
                    </a:p>
                  </a:txBody>
                  <a:tcPr marL="0" marR="0" marT="0" marB="0"/>
                </a:tc>
                <a:tc>
                  <a:txBody>
                    <a:bodyPr/>
                    <a:lstStyle/>
                    <a:p>
                      <a:pPr marL="0" marR="0" algn="ctr">
                        <a:lnSpc>
                          <a:spcPct val="150000"/>
                        </a:lnSpc>
                        <a:spcBef>
                          <a:spcPts val="315"/>
                        </a:spcBef>
                        <a:spcAft>
                          <a:spcPts val="0"/>
                        </a:spcAft>
                      </a:pPr>
                      <a:r>
                        <a:rPr lang="en-US" sz="2400" dirty="0">
                          <a:latin typeface="Times New Roman"/>
                          <a:ea typeface="Times New Roman"/>
                          <a:cs typeface="Times New Roman"/>
                        </a:rPr>
                        <a:t>71</a:t>
                      </a:r>
                      <a:endParaRPr lang="en-US" sz="2000" dirty="0">
                        <a:latin typeface="Times New Roman"/>
                        <a:ea typeface="Times New Roman"/>
                        <a:cs typeface="Times New Roman"/>
                      </a:endParaRPr>
                    </a:p>
                  </a:txBody>
                  <a:tcPr marL="0" marR="0" marT="0" marB="0"/>
                </a:tc>
                <a:extLst>
                  <a:ext uri="{0D108BD9-81ED-4DB2-BD59-A6C34878D82A}">
                    <a16:rowId xmlns:a16="http://schemas.microsoft.com/office/drawing/2014/main" val="10005"/>
                  </a:ext>
                </a:extLst>
              </a:tr>
              <a:tr h="601980">
                <a:tc>
                  <a:txBody>
                    <a:bodyPr/>
                    <a:lstStyle/>
                    <a:p>
                      <a:pPr marL="0" marR="0" algn="ctr">
                        <a:lnSpc>
                          <a:spcPct val="150000"/>
                        </a:lnSpc>
                        <a:spcBef>
                          <a:spcPts val="315"/>
                        </a:spcBef>
                        <a:spcAft>
                          <a:spcPts val="0"/>
                        </a:spcAft>
                      </a:pPr>
                      <a:r>
                        <a:rPr lang="en-US" sz="2400" b="1" dirty="0">
                          <a:latin typeface="Times New Roman"/>
                          <a:ea typeface="Times New Roman"/>
                          <a:cs typeface="Times New Roman"/>
                        </a:rPr>
                        <a:t>C++</a:t>
                      </a:r>
                      <a:endParaRPr lang="en-US" sz="2000" dirty="0">
                        <a:latin typeface="Times New Roman"/>
                        <a:ea typeface="Times New Roman"/>
                        <a:cs typeface="Times New Roman"/>
                      </a:endParaRPr>
                    </a:p>
                  </a:txBody>
                  <a:tcPr marL="0" marR="0" marT="0" marB="0"/>
                </a:tc>
                <a:tc>
                  <a:txBody>
                    <a:bodyPr/>
                    <a:lstStyle/>
                    <a:p>
                      <a:pPr marL="0" marR="0" algn="ctr">
                        <a:lnSpc>
                          <a:spcPct val="150000"/>
                        </a:lnSpc>
                        <a:spcBef>
                          <a:spcPts val="315"/>
                        </a:spcBef>
                        <a:spcAft>
                          <a:spcPts val="0"/>
                        </a:spcAft>
                      </a:pPr>
                      <a:r>
                        <a:rPr lang="en-US" sz="2400" dirty="0">
                          <a:latin typeface="Times New Roman"/>
                          <a:ea typeface="Times New Roman"/>
                          <a:cs typeface="Times New Roman"/>
                        </a:rPr>
                        <a:t>56</a:t>
                      </a:r>
                      <a:endParaRPr lang="en-US" sz="2000" dirty="0">
                        <a:latin typeface="Times New Roman"/>
                        <a:ea typeface="Times New Roman"/>
                        <a:cs typeface="Times New Roman"/>
                      </a:endParaRPr>
                    </a:p>
                  </a:txBody>
                  <a:tcPr marL="0" marR="0" marT="0" marB="0"/>
                </a:tc>
                <a:extLst>
                  <a:ext uri="{0D108BD9-81ED-4DB2-BD59-A6C34878D82A}">
                    <a16:rowId xmlns:a16="http://schemas.microsoft.com/office/drawing/2014/main" val="10006"/>
                  </a:ext>
                </a:extLst>
              </a:tr>
              <a:tr h="601980">
                <a:tc>
                  <a:txBody>
                    <a:bodyPr/>
                    <a:lstStyle/>
                    <a:p>
                      <a:pPr marL="0" marR="0" algn="ctr">
                        <a:lnSpc>
                          <a:spcPct val="150000"/>
                        </a:lnSpc>
                        <a:spcBef>
                          <a:spcPts val="315"/>
                        </a:spcBef>
                        <a:spcAft>
                          <a:spcPts val="0"/>
                        </a:spcAft>
                      </a:pPr>
                      <a:r>
                        <a:rPr lang="en-US" sz="2400" b="1" dirty="0">
                          <a:latin typeface="Times New Roman"/>
                          <a:ea typeface="Times New Roman"/>
                          <a:cs typeface="Times New Roman"/>
                        </a:rPr>
                        <a:t>Ada95</a:t>
                      </a:r>
                      <a:endParaRPr lang="en-US" sz="2000" dirty="0">
                        <a:latin typeface="Times New Roman"/>
                        <a:ea typeface="Times New Roman"/>
                        <a:cs typeface="Times New Roman"/>
                      </a:endParaRPr>
                    </a:p>
                  </a:txBody>
                  <a:tcPr marL="0" marR="0" marT="0" marB="0"/>
                </a:tc>
                <a:tc>
                  <a:txBody>
                    <a:bodyPr/>
                    <a:lstStyle/>
                    <a:p>
                      <a:pPr marL="0" marR="0" algn="ctr">
                        <a:lnSpc>
                          <a:spcPct val="150000"/>
                        </a:lnSpc>
                        <a:spcBef>
                          <a:spcPts val="315"/>
                        </a:spcBef>
                        <a:spcAft>
                          <a:spcPts val="0"/>
                        </a:spcAft>
                      </a:pPr>
                      <a:r>
                        <a:rPr lang="en-US" sz="2400" dirty="0">
                          <a:latin typeface="Times New Roman"/>
                          <a:ea typeface="Times New Roman"/>
                          <a:cs typeface="Times New Roman"/>
                        </a:rPr>
                        <a:t>55</a:t>
                      </a:r>
                      <a:endParaRPr lang="en-US" sz="2000" dirty="0">
                        <a:latin typeface="Times New Roman"/>
                        <a:ea typeface="Times New Roman"/>
                        <a:cs typeface="Times New Roman"/>
                      </a:endParaRPr>
                    </a:p>
                  </a:txBody>
                  <a:tcPr marL="0" marR="0" marT="0" marB="0"/>
                </a:tc>
                <a:extLst>
                  <a:ext uri="{0D108BD9-81ED-4DB2-BD59-A6C34878D82A}">
                    <a16:rowId xmlns:a16="http://schemas.microsoft.com/office/drawing/2014/main" val="10007"/>
                  </a:ext>
                </a:extLst>
              </a:tr>
              <a:tr h="601980">
                <a:tc>
                  <a:txBody>
                    <a:bodyPr/>
                    <a:lstStyle/>
                    <a:p>
                      <a:pPr marL="0" marR="0" algn="ctr">
                        <a:lnSpc>
                          <a:spcPct val="150000"/>
                        </a:lnSpc>
                        <a:spcBef>
                          <a:spcPts val="315"/>
                        </a:spcBef>
                        <a:spcAft>
                          <a:spcPts val="0"/>
                        </a:spcAft>
                      </a:pPr>
                      <a:r>
                        <a:rPr lang="en-US" sz="2400" b="1" dirty="0">
                          <a:latin typeface="Times New Roman"/>
                          <a:ea typeface="Times New Roman"/>
                          <a:cs typeface="Times New Roman"/>
                        </a:rPr>
                        <a:t>Java</a:t>
                      </a:r>
                      <a:endParaRPr lang="en-US" sz="2000" dirty="0">
                        <a:latin typeface="Times New Roman"/>
                        <a:ea typeface="Times New Roman"/>
                        <a:cs typeface="Times New Roman"/>
                      </a:endParaRPr>
                    </a:p>
                  </a:txBody>
                  <a:tcPr marL="0" marR="0" marT="0" marB="0"/>
                </a:tc>
                <a:tc>
                  <a:txBody>
                    <a:bodyPr/>
                    <a:lstStyle/>
                    <a:p>
                      <a:pPr marL="0" marR="0" algn="ctr">
                        <a:lnSpc>
                          <a:spcPct val="150000"/>
                        </a:lnSpc>
                        <a:spcBef>
                          <a:spcPts val="315"/>
                        </a:spcBef>
                        <a:spcAft>
                          <a:spcPts val="0"/>
                        </a:spcAft>
                      </a:pPr>
                      <a:r>
                        <a:rPr lang="en-US" sz="2400" dirty="0">
                          <a:latin typeface="Times New Roman"/>
                          <a:ea typeface="Times New Roman"/>
                          <a:cs typeface="Times New Roman"/>
                        </a:rPr>
                        <a:t>55</a:t>
                      </a:r>
                      <a:endParaRPr lang="en-US" sz="2000" dirty="0">
                        <a:latin typeface="Times New Roman"/>
                        <a:ea typeface="Times New Roman"/>
                        <a:cs typeface="Times New Roman"/>
                      </a:endParaRPr>
                    </a:p>
                  </a:txBody>
                  <a:tcPr marL="0" marR="0" marT="0" marB="0"/>
                </a:tc>
                <a:extLst>
                  <a:ext uri="{0D108BD9-81ED-4DB2-BD59-A6C34878D82A}">
                    <a16:rowId xmlns:a16="http://schemas.microsoft.com/office/drawing/2014/main" val="10008"/>
                  </a:ext>
                </a:extLst>
              </a:tr>
              <a:tr h="601980">
                <a:tc>
                  <a:txBody>
                    <a:bodyPr/>
                    <a:lstStyle/>
                    <a:p>
                      <a:pPr marL="0" marR="0" algn="ctr">
                        <a:lnSpc>
                          <a:spcPct val="150000"/>
                        </a:lnSpc>
                        <a:spcBef>
                          <a:spcPts val="320"/>
                        </a:spcBef>
                        <a:spcAft>
                          <a:spcPts val="0"/>
                        </a:spcAft>
                      </a:pPr>
                      <a:r>
                        <a:rPr lang="en-US" sz="2400" b="1" dirty="0">
                          <a:latin typeface="Times New Roman"/>
                          <a:ea typeface="Times New Roman"/>
                          <a:cs typeface="Times New Roman"/>
                        </a:rPr>
                        <a:t>Visual</a:t>
                      </a:r>
                      <a:r>
                        <a:rPr lang="en-US" sz="2400" b="1" spc="-25" dirty="0">
                          <a:latin typeface="Times New Roman"/>
                          <a:ea typeface="Times New Roman"/>
                          <a:cs typeface="Times New Roman"/>
                        </a:rPr>
                        <a:t> </a:t>
                      </a:r>
                      <a:r>
                        <a:rPr lang="en-US" sz="2400" b="1" dirty="0">
                          <a:latin typeface="Times New Roman"/>
                          <a:ea typeface="Times New Roman"/>
                          <a:cs typeface="Times New Roman"/>
                        </a:rPr>
                        <a:t>Basic</a:t>
                      </a:r>
                      <a:endParaRPr lang="en-US" sz="2000" dirty="0">
                        <a:latin typeface="Times New Roman"/>
                        <a:ea typeface="Times New Roman"/>
                        <a:cs typeface="Times New Roman"/>
                      </a:endParaRPr>
                    </a:p>
                  </a:txBody>
                  <a:tcPr marL="0" marR="0" marT="0" marB="0"/>
                </a:tc>
                <a:tc>
                  <a:txBody>
                    <a:bodyPr/>
                    <a:lstStyle/>
                    <a:p>
                      <a:pPr marL="0" marR="0" algn="ctr">
                        <a:lnSpc>
                          <a:spcPct val="150000"/>
                        </a:lnSpc>
                        <a:spcBef>
                          <a:spcPts val="320"/>
                        </a:spcBef>
                        <a:spcAft>
                          <a:spcPts val="0"/>
                        </a:spcAft>
                      </a:pPr>
                      <a:r>
                        <a:rPr lang="en-US" sz="2400" dirty="0">
                          <a:latin typeface="Times New Roman"/>
                          <a:ea typeface="Times New Roman"/>
                          <a:cs typeface="Times New Roman"/>
                        </a:rPr>
                        <a:t>35</a:t>
                      </a:r>
                      <a:endParaRPr lang="en-US" sz="2000" dirty="0">
                        <a:latin typeface="Times New Roman"/>
                        <a:ea typeface="Times New Roman"/>
                        <a:cs typeface="Times New Roman"/>
                      </a:endParaRPr>
                    </a:p>
                  </a:txBody>
                  <a:tcPr marL="0" marR="0" marT="0" marB="0"/>
                </a:tc>
                <a:extLst>
                  <a:ext uri="{0D108BD9-81ED-4DB2-BD59-A6C34878D82A}">
                    <a16:rowId xmlns:a16="http://schemas.microsoft.com/office/drawing/2014/main" val="10009"/>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lstStyle/>
          <a:p>
            <a:r>
              <a:rPr lang="en-US" sz="3200" dirty="0" smtClean="0">
                <a:solidFill>
                  <a:schemeClr val="accent1">
                    <a:lumMod val="10000"/>
                  </a:schemeClr>
                </a:solidFill>
              </a:rPr>
              <a:t>OBJECT-ORIENTED METHODS AND VISUAL MODELING</a:t>
            </a:r>
            <a:endParaRPr lang="en-US" sz="3200" dirty="0">
              <a:solidFill>
                <a:schemeClr val="accent1">
                  <a:lumMod val="10000"/>
                </a:schemeClr>
              </a:solidFill>
            </a:endParaRPr>
          </a:p>
        </p:txBody>
      </p:sp>
      <p:sp>
        <p:nvSpPr>
          <p:cNvPr id="3" name="Content Placeholder 2"/>
          <p:cNvSpPr>
            <a:spLocks noGrp="1"/>
          </p:cNvSpPr>
          <p:nvPr>
            <p:ph sz="half" idx="2"/>
          </p:nvPr>
        </p:nvSpPr>
        <p:spPr>
          <a:xfrm>
            <a:off x="459484" y="1676400"/>
            <a:ext cx="8379715" cy="5029200"/>
          </a:xfrm>
        </p:spPr>
        <p:txBody>
          <a:bodyPr/>
          <a:lstStyle/>
          <a:p>
            <a:pPr algn="just">
              <a:lnSpc>
                <a:spcPct val="150000"/>
              </a:lnSpc>
            </a:pPr>
            <a:r>
              <a:rPr lang="en-US" sz="2000" dirty="0" smtClean="0"/>
              <a:t>Object-oriented programming languages appear to </a:t>
            </a:r>
            <a:r>
              <a:rPr lang="en-US" sz="2000" b="1" dirty="0" smtClean="0">
                <a:solidFill>
                  <a:srgbClr val="C00000"/>
                </a:solidFill>
              </a:rPr>
              <a:t>benefit both software productivity and software quality.</a:t>
            </a:r>
          </a:p>
          <a:p>
            <a:pPr algn="just">
              <a:lnSpc>
                <a:spcPct val="150000"/>
              </a:lnSpc>
            </a:pPr>
            <a:r>
              <a:rPr lang="en-US" sz="2000" dirty="0" smtClean="0"/>
              <a:t> The fundamental impact of </a:t>
            </a:r>
            <a:r>
              <a:rPr lang="en-US" sz="2000" b="1" dirty="0" smtClean="0">
                <a:solidFill>
                  <a:srgbClr val="C00000"/>
                </a:solidFill>
              </a:rPr>
              <a:t>object-oriented technology is in reducing the overall size</a:t>
            </a:r>
            <a:r>
              <a:rPr lang="en-US" sz="2000" dirty="0" smtClean="0"/>
              <a:t> of what needs to be developed.</a:t>
            </a:r>
          </a:p>
          <a:p>
            <a:pPr algn="just">
              <a:lnSpc>
                <a:spcPct val="150000"/>
              </a:lnSpc>
            </a:pPr>
            <a:r>
              <a:rPr lang="en-US" sz="2000" dirty="0" smtClean="0"/>
              <a:t>People like </a:t>
            </a:r>
            <a:r>
              <a:rPr lang="en-US" sz="2000" b="1" dirty="0" smtClean="0">
                <a:solidFill>
                  <a:srgbClr val="C00000"/>
                </a:solidFill>
              </a:rPr>
              <a:t>drawing pictures</a:t>
            </a:r>
            <a:r>
              <a:rPr lang="en-US" sz="2000" dirty="0" smtClean="0"/>
              <a:t> to explain something to others or to themselves.</a:t>
            </a:r>
          </a:p>
          <a:p>
            <a:pPr algn="just">
              <a:lnSpc>
                <a:spcPct val="150000"/>
              </a:lnSpc>
            </a:pP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88F07-8632-4CFC-A411-944B5DF2B656}"/>
              </a:ext>
            </a:extLst>
          </p:cNvPr>
          <p:cNvSpPr>
            <a:spLocks noGrp="1"/>
          </p:cNvSpPr>
          <p:nvPr>
            <p:ph type="title"/>
          </p:nvPr>
        </p:nvSpPr>
        <p:spPr>
          <a:xfrm>
            <a:off x="-12290" y="-34413"/>
            <a:ext cx="9156290" cy="948813"/>
          </a:xfrm>
        </p:spPr>
        <p:txBody>
          <a:bodyPr>
            <a:normAutofit/>
          </a:bodyPr>
          <a:lstStyle/>
          <a:p>
            <a:r>
              <a:rPr lang="en-US" sz="3200" dirty="0">
                <a:latin typeface="Times New Roman" panose="02020603050405020304" pitchFamily="18" charset="0"/>
                <a:cs typeface="Times New Roman" panose="02020603050405020304" pitchFamily="18" charset="0"/>
              </a:rPr>
              <a:t>Software </a:t>
            </a:r>
            <a:r>
              <a:rPr lang="en-US" sz="3200" dirty="0" smtClean="0">
                <a:solidFill>
                  <a:srgbClr val="000000"/>
                </a:solidFill>
                <a:latin typeface="Times New Roman" panose="02020603050405020304" pitchFamily="18" charset="0"/>
                <a:cs typeface="Times New Roman" panose="02020603050405020304" pitchFamily="18" charset="0"/>
              </a:rPr>
              <a:t>Project Management </a:t>
            </a:r>
            <a:endParaRPr lang="en-US" sz="3200" dirty="0"/>
          </a:p>
        </p:txBody>
      </p:sp>
      <p:sp>
        <p:nvSpPr>
          <p:cNvPr id="3" name="Content Placeholder 2">
            <a:extLst>
              <a:ext uri="{FF2B5EF4-FFF2-40B4-BE49-F238E27FC236}">
                <a16:creationId xmlns:a16="http://schemas.microsoft.com/office/drawing/2014/main" id="{0D4422AA-4158-49CC-B188-AAD02B6B62DF}"/>
              </a:ext>
            </a:extLst>
          </p:cNvPr>
          <p:cNvSpPr>
            <a:spLocks noGrp="1"/>
          </p:cNvSpPr>
          <p:nvPr>
            <p:ph idx="1"/>
          </p:nvPr>
        </p:nvSpPr>
        <p:spPr>
          <a:xfrm>
            <a:off x="0" y="1066800"/>
            <a:ext cx="8918154" cy="5791199"/>
          </a:xfrm>
        </p:spPr>
        <p:txBody>
          <a:bodyPr/>
          <a:lstStyle/>
          <a:p>
            <a:pPr marL="0" indent="0" algn="just">
              <a:buNone/>
            </a:pPr>
            <a:r>
              <a:rPr lang="en-US" b="0" i="0" dirty="0">
                <a:solidFill>
                  <a:srgbClr val="000000"/>
                </a:solidFill>
                <a:effectLst/>
                <a:latin typeface="Nunito" pitchFamily="2" charset="0"/>
              </a:rPr>
              <a:t> </a:t>
            </a:r>
            <a:r>
              <a:rPr lang="en-US" b="0" i="0" dirty="0" smtClean="0">
                <a:solidFill>
                  <a:srgbClr val="000000"/>
                </a:solidFill>
                <a:effectLst/>
                <a:latin typeface="Times New Roman" panose="02020603050405020304" pitchFamily="18" charset="0"/>
                <a:cs typeface="Times New Roman" panose="02020603050405020304" pitchFamily="18" charset="0"/>
              </a:rPr>
              <a:t>Software </a:t>
            </a:r>
            <a:r>
              <a:rPr lang="en-US" b="0" i="0" dirty="0">
                <a:solidFill>
                  <a:srgbClr val="000000"/>
                </a:solidFill>
                <a:effectLst/>
                <a:latin typeface="Times New Roman" panose="02020603050405020304" pitchFamily="18" charset="0"/>
                <a:cs typeface="Times New Roman" panose="02020603050405020304" pitchFamily="18" charset="0"/>
              </a:rPr>
              <a:t>comprises of number of activities, which contains planning of project, deciding scope of software product, estimation of cost in various terms, scheduling of tasks and events, and resource management</a:t>
            </a:r>
            <a:r>
              <a:rPr lang="en-US" b="0" i="0" dirty="0" smtClean="0">
                <a:solidFill>
                  <a:srgbClr val="000000"/>
                </a:solidFill>
                <a:effectLst/>
                <a:latin typeface="Times New Roman" panose="02020603050405020304" pitchFamily="18" charset="0"/>
                <a:cs typeface="Times New Roman" panose="02020603050405020304" pitchFamily="18" charset="0"/>
              </a:rPr>
              <a:t>.</a:t>
            </a:r>
          </a:p>
          <a:p>
            <a:pPr marL="0" indent="0" algn="just">
              <a:buNone/>
            </a:pPr>
            <a:endParaRPr lang="en-US" b="0"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en-US" b="0" i="0" dirty="0">
                <a:solidFill>
                  <a:srgbClr val="000000"/>
                </a:solidFill>
                <a:effectLst/>
                <a:latin typeface="Times New Roman" panose="02020603050405020304" pitchFamily="18" charset="0"/>
                <a:cs typeface="Times New Roman" panose="02020603050405020304" pitchFamily="18" charset="0"/>
              </a:rPr>
              <a:t> Project management activities may include:</a:t>
            </a:r>
          </a:p>
          <a:p>
            <a:pPr algn="l">
              <a:buFont typeface="Arial" panose="020B0604020202020204" pitchFamily="34" charset="0"/>
              <a:buChar char="•"/>
            </a:pPr>
            <a:r>
              <a:rPr lang="en-US" b="1" i="0" dirty="0">
                <a:solidFill>
                  <a:srgbClr val="000000"/>
                </a:solidFill>
                <a:effectLst/>
                <a:latin typeface="Times New Roman" panose="02020603050405020304" pitchFamily="18" charset="0"/>
                <a:cs typeface="Times New Roman" panose="02020603050405020304" pitchFamily="18" charset="0"/>
              </a:rPr>
              <a:t>Project Planning</a:t>
            </a:r>
            <a:endParaRPr lang="en-US" b="0" i="0"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1" i="0" dirty="0">
                <a:solidFill>
                  <a:srgbClr val="000000"/>
                </a:solidFill>
                <a:effectLst/>
                <a:latin typeface="Times New Roman" panose="02020603050405020304" pitchFamily="18" charset="0"/>
                <a:cs typeface="Times New Roman" panose="02020603050405020304" pitchFamily="18" charset="0"/>
              </a:rPr>
              <a:t>Scope Management</a:t>
            </a:r>
            <a:endParaRPr lang="en-US" b="0" i="0"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1" i="0" dirty="0">
                <a:solidFill>
                  <a:srgbClr val="000000"/>
                </a:solidFill>
                <a:effectLst/>
                <a:latin typeface="Times New Roman" panose="02020603050405020304" pitchFamily="18" charset="0"/>
                <a:cs typeface="Times New Roman" panose="02020603050405020304" pitchFamily="18" charset="0"/>
              </a:rPr>
              <a:t>Project Estimation</a:t>
            </a:r>
            <a:endParaRPr lang="en-US" b="0" i="0" dirty="0">
              <a:solidFill>
                <a:srgbClr val="000000"/>
              </a:solidFill>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551744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28600" y="304800"/>
            <a:ext cx="8763001" cy="6248400"/>
          </a:xfrm>
        </p:spPr>
        <p:txBody>
          <a:bodyPr/>
          <a:lstStyle/>
          <a:p>
            <a:pPr algn="just">
              <a:lnSpc>
                <a:spcPct val="150000"/>
              </a:lnSpc>
              <a:buNone/>
            </a:pPr>
            <a:r>
              <a:rPr lang="en-US" sz="2000" b="1" dirty="0" smtClean="0">
                <a:solidFill>
                  <a:srgbClr val="C00000"/>
                </a:solidFill>
              </a:rPr>
              <a:t>Booch described three reasons that certain object oriented succeed</a:t>
            </a:r>
          </a:p>
          <a:p>
            <a:pPr marL="342900" indent="-342900" algn="just">
              <a:lnSpc>
                <a:spcPct val="150000"/>
              </a:lnSpc>
              <a:buFont typeface="+mj-lt"/>
              <a:buAutoNum type="arabicPeriod"/>
            </a:pPr>
            <a:r>
              <a:rPr lang="en-US" sz="1800" dirty="0" smtClean="0"/>
              <a:t>An object-oriented model of the problem and its solution encourages a common vocabulary </a:t>
            </a:r>
            <a:r>
              <a:rPr lang="en-US" sz="1800" b="1" dirty="0" smtClean="0">
                <a:solidFill>
                  <a:srgbClr val="C00000"/>
                </a:solidFill>
              </a:rPr>
              <a:t>between the end users of a system and its developers,</a:t>
            </a:r>
            <a:r>
              <a:rPr lang="en-US" sz="1800" dirty="0" smtClean="0"/>
              <a:t> thus creating a shared understanding of the problem being solved.</a:t>
            </a:r>
            <a:endParaRPr lang="en-US" sz="2400" dirty="0" smtClean="0"/>
          </a:p>
          <a:p>
            <a:pPr marL="342900" indent="-342900" algn="just">
              <a:lnSpc>
                <a:spcPct val="150000"/>
              </a:lnSpc>
              <a:buFont typeface="+mj-lt"/>
              <a:buAutoNum type="arabicPeriod"/>
            </a:pPr>
            <a:r>
              <a:rPr lang="en-US" sz="1800" dirty="0" smtClean="0"/>
              <a:t>The use </a:t>
            </a:r>
            <a:r>
              <a:rPr lang="en-US" sz="1800" b="1" dirty="0" smtClean="0">
                <a:solidFill>
                  <a:schemeClr val="tx2">
                    <a:lumMod val="50000"/>
                  </a:schemeClr>
                </a:solidFill>
              </a:rPr>
              <a:t>of </a:t>
            </a:r>
            <a:r>
              <a:rPr lang="en-US" sz="1800" b="1" dirty="0" smtClean="0">
                <a:solidFill>
                  <a:srgbClr val="C00000"/>
                </a:solidFill>
              </a:rPr>
              <a:t>continuous integration </a:t>
            </a:r>
            <a:r>
              <a:rPr lang="en-US" sz="1800" dirty="0" smtClean="0"/>
              <a:t>creates opportunities to </a:t>
            </a:r>
            <a:r>
              <a:rPr lang="en-US" sz="1800" b="1" dirty="0" smtClean="0">
                <a:solidFill>
                  <a:schemeClr val="accent4">
                    <a:lumMod val="50000"/>
                  </a:schemeClr>
                </a:solidFill>
              </a:rPr>
              <a:t>recognize risk early and make incremental corrections</a:t>
            </a:r>
            <a:r>
              <a:rPr lang="en-US" sz="1800" dirty="0" smtClean="0">
                <a:solidFill>
                  <a:schemeClr val="accent4">
                    <a:lumMod val="50000"/>
                  </a:schemeClr>
                </a:solidFill>
              </a:rPr>
              <a:t> </a:t>
            </a:r>
            <a:r>
              <a:rPr lang="en-US" sz="1800" dirty="0" smtClean="0"/>
              <a:t>without destabilizing the entire development effort</a:t>
            </a:r>
            <a:r>
              <a:rPr lang="en-US" sz="1800" i="1" dirty="0" smtClean="0"/>
              <a:t>.</a:t>
            </a:r>
            <a:endParaRPr lang="en-US" sz="2400" dirty="0" smtClean="0"/>
          </a:p>
          <a:p>
            <a:pPr marL="342900" indent="-342900" algn="just">
              <a:lnSpc>
                <a:spcPct val="150000"/>
              </a:lnSpc>
              <a:buFont typeface="+mj-lt"/>
              <a:buAutoNum type="arabicPeriod"/>
            </a:pPr>
            <a:r>
              <a:rPr lang="en-US" sz="1800" dirty="0" smtClean="0"/>
              <a:t>An object-oriented architecture provides a </a:t>
            </a:r>
            <a:r>
              <a:rPr lang="en-US" sz="1800" b="1" dirty="0" smtClean="0">
                <a:solidFill>
                  <a:schemeClr val="accent1">
                    <a:lumMod val="25000"/>
                  </a:schemeClr>
                </a:solidFill>
              </a:rPr>
              <a:t>clear separation of concerns among disparate elements of a system, creating firewalls that prevent a change in one part of the system</a:t>
            </a:r>
            <a:r>
              <a:rPr lang="en-US" sz="1800" dirty="0" smtClean="0"/>
              <a:t> from rending the fabric of the entire architecture. </a:t>
            </a:r>
            <a:endParaRPr lang="en-US" sz="4400"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599"/>
            <a:ext cx="8384286" cy="990601"/>
          </a:xfrm>
        </p:spPr>
        <p:txBody>
          <a:bodyPr/>
          <a:lstStyle/>
          <a:p>
            <a:pPr>
              <a:lnSpc>
                <a:spcPct val="150000"/>
              </a:lnSpc>
            </a:pPr>
            <a:r>
              <a:rPr lang="en-US" sz="2000" dirty="0" smtClean="0">
                <a:solidFill>
                  <a:srgbClr val="C00000"/>
                </a:solidFill>
              </a:rPr>
              <a:t>Booch also summarized five characteristics of a successful object-oriented project</a:t>
            </a:r>
            <a:r>
              <a:rPr lang="en-US" sz="6000" dirty="0" smtClean="0"/>
              <a:t/>
            </a:r>
            <a:br>
              <a:rPr lang="en-US" sz="6000" dirty="0" smtClean="0"/>
            </a:br>
            <a:endParaRPr lang="en-US" sz="4400" dirty="0"/>
          </a:p>
        </p:txBody>
      </p:sp>
      <p:sp>
        <p:nvSpPr>
          <p:cNvPr id="3" name="Content Placeholder 2"/>
          <p:cNvSpPr>
            <a:spLocks noGrp="1"/>
          </p:cNvSpPr>
          <p:nvPr>
            <p:ph sz="half" idx="2"/>
          </p:nvPr>
        </p:nvSpPr>
        <p:spPr>
          <a:xfrm>
            <a:off x="228600" y="1524000"/>
            <a:ext cx="8762999" cy="5029200"/>
          </a:xfrm>
        </p:spPr>
        <p:txBody>
          <a:bodyPr/>
          <a:lstStyle/>
          <a:p>
            <a:pPr marL="457200" indent="-457200" algn="just">
              <a:lnSpc>
                <a:spcPct val="150000"/>
              </a:lnSpc>
              <a:buFont typeface="+mj-lt"/>
              <a:buAutoNum type="arabicPeriod"/>
            </a:pPr>
            <a:r>
              <a:rPr lang="en-US" sz="1800" b="1" dirty="0" smtClean="0">
                <a:solidFill>
                  <a:schemeClr val="accent2">
                    <a:lumMod val="10000"/>
                  </a:schemeClr>
                </a:solidFill>
              </a:rPr>
              <a:t>A ruthless focus on the development of a system that provides a well understood collection of essential minimal characteristics.</a:t>
            </a:r>
          </a:p>
          <a:p>
            <a:pPr marL="457200" indent="-457200" algn="just">
              <a:lnSpc>
                <a:spcPct val="150000"/>
              </a:lnSpc>
              <a:buFont typeface="+mj-lt"/>
              <a:buAutoNum type="arabicPeriod"/>
            </a:pPr>
            <a:r>
              <a:rPr lang="en-US" sz="1800" b="1" dirty="0" smtClean="0">
                <a:solidFill>
                  <a:srgbClr val="FF0000"/>
                </a:solidFill>
              </a:rPr>
              <a:t>The existence of a culture that is centered on results, encourages communication, and yet is not afraid to fail.</a:t>
            </a:r>
          </a:p>
          <a:p>
            <a:pPr marL="457200" indent="-457200" algn="just">
              <a:lnSpc>
                <a:spcPct val="150000"/>
              </a:lnSpc>
              <a:buFont typeface="+mj-lt"/>
              <a:buAutoNum type="arabicPeriod"/>
            </a:pPr>
            <a:r>
              <a:rPr lang="en-US" sz="1800" b="1" dirty="0" smtClean="0">
                <a:solidFill>
                  <a:srgbClr val="C00000"/>
                </a:solidFill>
              </a:rPr>
              <a:t>The effective use of object-oriented modeling.</a:t>
            </a:r>
          </a:p>
          <a:p>
            <a:pPr marL="457200" indent="-457200" algn="just">
              <a:lnSpc>
                <a:spcPct val="150000"/>
              </a:lnSpc>
              <a:buFont typeface="+mj-lt"/>
              <a:buAutoNum type="arabicPeriod"/>
            </a:pPr>
            <a:r>
              <a:rPr lang="en-US" sz="1800" b="1" dirty="0" smtClean="0">
                <a:solidFill>
                  <a:schemeClr val="accent5">
                    <a:lumMod val="10000"/>
                  </a:schemeClr>
                </a:solidFill>
              </a:rPr>
              <a:t>The existence of a strong architectural vision.</a:t>
            </a:r>
          </a:p>
          <a:p>
            <a:pPr marL="457200" indent="-457200" algn="just">
              <a:lnSpc>
                <a:spcPct val="150000"/>
              </a:lnSpc>
              <a:buFont typeface="+mj-lt"/>
              <a:buAutoNum type="arabicPeriod"/>
            </a:pPr>
            <a:r>
              <a:rPr lang="en-US" sz="1800" b="1" dirty="0" smtClean="0">
                <a:solidFill>
                  <a:srgbClr val="00B050"/>
                </a:solidFill>
              </a:rPr>
              <a:t>The application of a well-managed iterative and incremental development life cycle.</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8534400" cy="381000"/>
          </a:xfrm>
        </p:spPr>
        <p:txBody>
          <a:bodyPr/>
          <a:lstStyle/>
          <a:p>
            <a:pPr lvl="2" algn="l" rtl="0">
              <a:lnSpc>
                <a:spcPct val="90000"/>
              </a:lnSpc>
              <a:spcBef>
                <a:spcPct val="0"/>
              </a:spcBef>
            </a:pPr>
            <a:r>
              <a:rPr lang="en-US" sz="2400" b="1" dirty="0" smtClean="0">
                <a:solidFill>
                  <a:srgbClr val="C00000"/>
                </a:solidFill>
              </a:rPr>
              <a:t>REUSE</a:t>
            </a:r>
            <a:r>
              <a:rPr lang="en-US" b="1" dirty="0" smtClean="0"/>
              <a:t/>
            </a:r>
            <a:br>
              <a:rPr lang="en-US" b="1" dirty="0" smtClean="0"/>
            </a:br>
            <a:endParaRPr lang="en-US" dirty="0"/>
          </a:p>
        </p:txBody>
      </p:sp>
      <p:sp>
        <p:nvSpPr>
          <p:cNvPr id="3" name="Content Placeholder 2"/>
          <p:cNvSpPr>
            <a:spLocks noGrp="1"/>
          </p:cNvSpPr>
          <p:nvPr>
            <p:ph sz="half" idx="2"/>
          </p:nvPr>
        </p:nvSpPr>
        <p:spPr>
          <a:xfrm>
            <a:off x="152400" y="609600"/>
            <a:ext cx="8839200" cy="6248400"/>
          </a:xfrm>
        </p:spPr>
        <p:txBody>
          <a:bodyPr/>
          <a:lstStyle/>
          <a:p>
            <a:pPr algn="just">
              <a:lnSpc>
                <a:spcPct val="150000"/>
              </a:lnSpc>
            </a:pPr>
            <a:r>
              <a:rPr lang="en-US" sz="2000" dirty="0" smtClean="0"/>
              <a:t>Reusing existing </a:t>
            </a:r>
            <a:r>
              <a:rPr lang="en-US" sz="2000" b="1" dirty="0" smtClean="0">
                <a:solidFill>
                  <a:srgbClr val="00B050"/>
                </a:solidFill>
              </a:rPr>
              <a:t>components and creating reusable</a:t>
            </a:r>
            <a:r>
              <a:rPr lang="en-US" sz="2000" dirty="0" smtClean="0"/>
              <a:t> components have been </a:t>
            </a:r>
            <a:r>
              <a:rPr lang="en-US" sz="2000" b="1" dirty="0" smtClean="0">
                <a:solidFill>
                  <a:schemeClr val="tx2">
                    <a:lumMod val="50000"/>
                  </a:schemeClr>
                </a:solidFill>
              </a:rPr>
              <a:t>integral parts of software engineering </a:t>
            </a:r>
            <a:r>
              <a:rPr lang="en-US" sz="2000" dirty="0" smtClean="0"/>
              <a:t>since the early advancements in programming languages</a:t>
            </a:r>
          </a:p>
          <a:p>
            <a:pPr algn="just">
              <a:lnSpc>
                <a:spcPct val="150000"/>
              </a:lnSpc>
            </a:pPr>
            <a:r>
              <a:rPr lang="en-US" sz="2000" b="1" dirty="0" smtClean="0">
                <a:solidFill>
                  <a:schemeClr val="accent1">
                    <a:lumMod val="10000"/>
                  </a:schemeClr>
                </a:solidFill>
              </a:rPr>
              <a:t> With reuse in order to minimize development costs while achieving all the other required attributes of performance, feature set, and quality</a:t>
            </a:r>
            <a:r>
              <a:rPr lang="en-US" sz="1800" b="1" dirty="0" smtClean="0">
                <a:solidFill>
                  <a:schemeClr val="accent1">
                    <a:lumMod val="10000"/>
                  </a:schemeClr>
                </a:solidFill>
              </a:rPr>
              <a:t>. </a:t>
            </a:r>
          </a:p>
          <a:p>
            <a:pPr algn="just">
              <a:lnSpc>
                <a:spcPct val="150000"/>
              </a:lnSpc>
            </a:pPr>
            <a:r>
              <a:rPr lang="en-US" sz="2000" dirty="0" smtClean="0"/>
              <a:t>Most truly reusable components of value are transitioned to commercial products supported by organizations with the following characteristics:</a:t>
            </a:r>
          </a:p>
          <a:p>
            <a:pPr lvl="1" algn="just"/>
            <a:r>
              <a:rPr lang="en-US" sz="1800" dirty="0" smtClean="0">
                <a:solidFill>
                  <a:srgbClr val="C00000"/>
                </a:solidFill>
              </a:rPr>
              <a:t>They have an economic motivation for continued support.</a:t>
            </a:r>
          </a:p>
          <a:p>
            <a:pPr lvl="1" algn="just"/>
            <a:r>
              <a:rPr lang="en-US" sz="1800" dirty="0" smtClean="0">
                <a:solidFill>
                  <a:srgbClr val="C00000"/>
                </a:solidFill>
              </a:rPr>
              <a:t>They take ownership of improving product quality, adding new features, and transitioning to new technologies.</a:t>
            </a:r>
          </a:p>
          <a:p>
            <a:pPr lvl="1" algn="just"/>
            <a:r>
              <a:rPr lang="en-US" sz="1800" dirty="0" smtClean="0">
                <a:solidFill>
                  <a:srgbClr val="C00000"/>
                </a:solidFill>
              </a:rPr>
              <a:t>They have a sufficiently broad customer base to be profitable.</a:t>
            </a:r>
          </a:p>
          <a:p>
            <a:pPr lvl="1" algn="just">
              <a:lnSpc>
                <a:spcPct val="150000"/>
              </a:lnSpc>
            </a:pPr>
            <a:endParaRPr lang="en-US" sz="1800" dirty="0" smtClean="0"/>
          </a:p>
          <a:p>
            <a:pPr algn="just">
              <a:lnSpc>
                <a:spcPct val="150000"/>
              </a:lnSpc>
            </a:pPr>
            <a:endParaRPr lang="en-US" sz="20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4.jpeg"/>
          <p:cNvPicPr>
            <a:picLocks noGrp="1"/>
          </p:cNvPicPr>
          <p:nvPr>
            <p:ph sz="half" idx="2"/>
          </p:nvPr>
        </p:nvPicPr>
        <p:blipFill>
          <a:blip r:embed="rId2" cstate="print"/>
          <a:stretch>
            <a:fillRect/>
          </a:stretch>
        </p:blipFill>
        <p:spPr>
          <a:xfrm>
            <a:off x="1066800" y="609600"/>
            <a:ext cx="7086599" cy="563880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228601"/>
            <a:ext cx="8229600" cy="533399"/>
          </a:xfrm>
        </p:spPr>
        <p:txBody>
          <a:bodyPr/>
          <a:lstStyle/>
          <a:p>
            <a:pPr lvl="2"/>
            <a:r>
              <a:rPr lang="en-US" sz="2400" b="1" dirty="0">
                <a:solidFill>
                  <a:srgbClr val="C00000"/>
                </a:solidFill>
              </a:rPr>
              <a:t>COMMERCIAL COMPONENTS</a:t>
            </a:r>
          </a:p>
        </p:txBody>
      </p:sp>
      <p:sp>
        <p:nvSpPr>
          <p:cNvPr id="3" name="Content Placeholder 2"/>
          <p:cNvSpPr>
            <a:spLocks noGrp="1"/>
          </p:cNvSpPr>
          <p:nvPr>
            <p:ph sz="half" idx="2"/>
          </p:nvPr>
        </p:nvSpPr>
        <p:spPr>
          <a:xfrm>
            <a:off x="228600" y="838200"/>
            <a:ext cx="8610599" cy="5638800"/>
          </a:xfrm>
        </p:spPr>
        <p:txBody>
          <a:bodyPr/>
          <a:lstStyle/>
          <a:p>
            <a:pPr algn="just">
              <a:lnSpc>
                <a:spcPct val="150000"/>
              </a:lnSpc>
            </a:pPr>
            <a:r>
              <a:rPr lang="en-US" sz="1800" dirty="0" smtClean="0"/>
              <a:t>the use of commercial components is certainly desirable as a means of reducing custom development, it has not proven to be straightforward in practice</a:t>
            </a:r>
            <a:r>
              <a:rPr lang="en-US" sz="2000" dirty="0" smtClean="0"/>
              <a:t>. </a:t>
            </a:r>
            <a:endParaRPr lang="en-US" sz="2000" dirty="0"/>
          </a:p>
        </p:txBody>
      </p:sp>
      <p:pic>
        <p:nvPicPr>
          <p:cNvPr id="4" name="image55.jpeg"/>
          <p:cNvPicPr/>
          <p:nvPr/>
        </p:nvPicPr>
        <p:blipFill>
          <a:blip r:embed="rId2" cstate="print"/>
          <a:stretch>
            <a:fillRect/>
          </a:stretch>
        </p:blipFill>
        <p:spPr>
          <a:xfrm>
            <a:off x="838200" y="2209800"/>
            <a:ext cx="7696200" cy="42672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152400"/>
            <a:ext cx="8229600" cy="533401"/>
          </a:xfrm>
        </p:spPr>
        <p:txBody>
          <a:bodyPr/>
          <a:lstStyle/>
          <a:p>
            <a:pPr lvl="1" algn="ctr" rtl="0">
              <a:lnSpc>
                <a:spcPct val="90000"/>
              </a:lnSpc>
              <a:spcBef>
                <a:spcPct val="0"/>
              </a:spcBef>
            </a:pPr>
            <a:r>
              <a:rPr lang="en-US" sz="2400" b="1" dirty="0">
                <a:solidFill>
                  <a:srgbClr val="C00000"/>
                </a:solidFill>
              </a:rPr>
              <a:t>IMPROVING SOFTWARE PROCESSES</a:t>
            </a:r>
            <a:r>
              <a:rPr lang="en-US" b="1" dirty="0"/>
              <a:t/>
            </a:r>
            <a:br>
              <a:rPr lang="en-US" b="1" dirty="0"/>
            </a:br>
            <a:endParaRPr lang="en-US" dirty="0"/>
          </a:p>
        </p:txBody>
      </p:sp>
      <p:sp>
        <p:nvSpPr>
          <p:cNvPr id="3" name="Content Placeholder 2"/>
          <p:cNvSpPr>
            <a:spLocks noGrp="1"/>
          </p:cNvSpPr>
          <p:nvPr>
            <p:ph sz="half" idx="2"/>
          </p:nvPr>
        </p:nvSpPr>
        <p:spPr>
          <a:xfrm>
            <a:off x="304800" y="838200"/>
            <a:ext cx="8534399" cy="5715000"/>
          </a:xfrm>
        </p:spPr>
        <p:txBody>
          <a:bodyPr/>
          <a:lstStyle/>
          <a:p>
            <a:pPr algn="just">
              <a:lnSpc>
                <a:spcPct val="150000"/>
              </a:lnSpc>
              <a:buNone/>
            </a:pPr>
            <a:r>
              <a:rPr lang="en-US" sz="2000" dirty="0" smtClean="0"/>
              <a:t>Three distinct process perspectives are.</a:t>
            </a:r>
          </a:p>
          <a:p>
            <a:pPr lvl="0" algn="just">
              <a:lnSpc>
                <a:spcPct val="150000"/>
              </a:lnSpc>
            </a:pPr>
            <a:r>
              <a:rPr lang="en-US" sz="2000" b="1" i="1" dirty="0" smtClean="0">
                <a:solidFill>
                  <a:srgbClr val="C00000"/>
                </a:solidFill>
              </a:rPr>
              <a:t>Metaprocess:</a:t>
            </a:r>
            <a:r>
              <a:rPr lang="en-US" sz="2000" i="1" dirty="0" smtClean="0">
                <a:solidFill>
                  <a:srgbClr val="C00000"/>
                </a:solidFill>
              </a:rPr>
              <a:t> </a:t>
            </a:r>
            <a:r>
              <a:rPr lang="en-US" sz="2000" dirty="0" smtClean="0"/>
              <a:t>an organization's policies, procedures, and practices for pursuing a software-intensive line of business.</a:t>
            </a:r>
          </a:p>
          <a:p>
            <a:pPr lvl="1" algn="just">
              <a:lnSpc>
                <a:spcPct val="150000"/>
              </a:lnSpc>
            </a:pPr>
            <a:r>
              <a:rPr lang="en-US" sz="1800" b="1" dirty="0" smtClean="0">
                <a:solidFill>
                  <a:srgbClr val="FF0000"/>
                </a:solidFill>
              </a:rPr>
              <a:t>The focus of this process is on organizational economics, long-term strategies, and software ROI.</a:t>
            </a:r>
          </a:p>
          <a:p>
            <a:pPr lvl="0" algn="just">
              <a:lnSpc>
                <a:spcPct val="150000"/>
              </a:lnSpc>
            </a:pPr>
            <a:r>
              <a:rPr lang="en-US" sz="2000" b="1" i="1" dirty="0" smtClean="0">
                <a:solidFill>
                  <a:srgbClr val="C00000"/>
                </a:solidFill>
              </a:rPr>
              <a:t>Macroprocess: </a:t>
            </a:r>
            <a:r>
              <a:rPr lang="en-US" sz="2000" dirty="0" smtClean="0"/>
              <a:t>a project's policies, procedures, and practices for producing a complete software product within certain cost, schedule, and quality constraints. </a:t>
            </a:r>
          </a:p>
          <a:p>
            <a:pPr lvl="1" algn="just">
              <a:lnSpc>
                <a:spcPct val="150000"/>
              </a:lnSpc>
            </a:pPr>
            <a:r>
              <a:rPr lang="en-US" sz="1800" b="1" dirty="0" smtClean="0">
                <a:solidFill>
                  <a:srgbClr val="C00000"/>
                </a:solidFill>
              </a:rPr>
              <a:t>The focus of the macro process is on creating an adequate instance of the Meta process for a specific set of constraints.</a:t>
            </a:r>
          </a:p>
          <a:p>
            <a:pPr algn="just">
              <a:lnSpc>
                <a:spcPct val="150000"/>
              </a:lnSpc>
            </a:pPr>
            <a:endParaRPr lang="en-US" sz="1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9485" y="838200"/>
            <a:ext cx="8229600" cy="4648200"/>
          </a:xfrm>
        </p:spPr>
        <p:txBody>
          <a:bodyPr/>
          <a:lstStyle/>
          <a:p>
            <a:pPr algn="just">
              <a:lnSpc>
                <a:spcPct val="150000"/>
              </a:lnSpc>
            </a:pPr>
            <a:r>
              <a:rPr lang="en-US" sz="1800" b="1" i="1" dirty="0" smtClean="0">
                <a:solidFill>
                  <a:srgbClr val="C00000"/>
                </a:solidFill>
              </a:rPr>
              <a:t>Microprocess: </a:t>
            </a:r>
            <a:r>
              <a:rPr lang="en-US" sz="1800" dirty="0" smtClean="0"/>
              <a:t>a project team's policies, procedures, and practices for achieving an artifact of the software process. </a:t>
            </a:r>
          </a:p>
          <a:p>
            <a:pPr lvl="1" algn="just">
              <a:lnSpc>
                <a:spcPct val="150000"/>
              </a:lnSpc>
            </a:pPr>
            <a:r>
              <a:rPr lang="en-US" sz="1800" b="1" dirty="0" smtClean="0">
                <a:solidFill>
                  <a:srgbClr val="FF0000"/>
                </a:solidFill>
              </a:rPr>
              <a:t>The focus of the micro process is on achieving an intermediate product baseline with adequate quality and adequate functionality as economically and rapidly as practical.</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6.jpeg"/>
          <p:cNvPicPr>
            <a:picLocks noGrp="1"/>
          </p:cNvPicPr>
          <p:nvPr>
            <p:ph sz="half" idx="2"/>
          </p:nvPr>
        </p:nvPicPr>
        <p:blipFill>
          <a:blip r:embed="rId2" cstate="print"/>
          <a:stretch>
            <a:fillRect/>
          </a:stretch>
        </p:blipFill>
        <p:spPr>
          <a:xfrm>
            <a:off x="304800" y="381000"/>
            <a:ext cx="8381999" cy="624840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381001"/>
            <a:ext cx="8229600" cy="685800"/>
          </a:xfrm>
        </p:spPr>
        <p:txBody>
          <a:bodyPr/>
          <a:lstStyle/>
          <a:p>
            <a:pPr lvl="1" algn="ctr" rtl="0">
              <a:lnSpc>
                <a:spcPct val="90000"/>
              </a:lnSpc>
              <a:spcBef>
                <a:spcPct val="0"/>
              </a:spcBef>
            </a:pPr>
            <a:r>
              <a:rPr lang="en-US" sz="2400" b="1" dirty="0"/>
              <a:t>IMPROVING TEAM EFFECTIVENESS</a:t>
            </a:r>
            <a:br>
              <a:rPr lang="en-US" sz="2400" b="1" dirty="0"/>
            </a:br>
            <a:endParaRPr lang="en-US" sz="2400" dirty="0"/>
          </a:p>
        </p:txBody>
      </p:sp>
      <p:sp>
        <p:nvSpPr>
          <p:cNvPr id="3" name="Content Placeholder 2"/>
          <p:cNvSpPr>
            <a:spLocks noGrp="1"/>
          </p:cNvSpPr>
          <p:nvPr>
            <p:ph sz="half" idx="2"/>
          </p:nvPr>
        </p:nvSpPr>
        <p:spPr>
          <a:xfrm>
            <a:off x="228600" y="990600"/>
            <a:ext cx="8686799" cy="5486400"/>
          </a:xfrm>
        </p:spPr>
        <p:txBody>
          <a:bodyPr/>
          <a:lstStyle/>
          <a:p>
            <a:pPr algn="just">
              <a:lnSpc>
                <a:spcPct val="150000"/>
              </a:lnSpc>
            </a:pPr>
            <a:r>
              <a:rPr lang="en-US" sz="1800" b="1" dirty="0" smtClean="0">
                <a:solidFill>
                  <a:srgbClr val="C00000"/>
                </a:solidFill>
              </a:rPr>
              <a:t>Teamwork outweighs individual contributions. A project manager should balance solid talent with skilled individuals in key roles.</a:t>
            </a:r>
          </a:p>
          <a:p>
            <a:pPr algn="just">
              <a:lnSpc>
                <a:spcPct val="150000"/>
              </a:lnSpc>
              <a:buNone/>
            </a:pPr>
            <a:r>
              <a:rPr lang="en-US" sz="1800" dirty="0" smtClean="0"/>
              <a:t>Some maxims of team management include the following:</a:t>
            </a:r>
          </a:p>
          <a:p>
            <a:pPr lvl="0" algn="just">
              <a:lnSpc>
                <a:spcPct val="150000"/>
              </a:lnSpc>
            </a:pPr>
            <a:r>
              <a:rPr lang="en-US" sz="1800" dirty="0" smtClean="0"/>
              <a:t>A well-managed project can succeed with </a:t>
            </a:r>
            <a:r>
              <a:rPr lang="en-US" sz="1800" b="1" dirty="0" smtClean="0">
                <a:solidFill>
                  <a:srgbClr val="FF0000"/>
                </a:solidFill>
              </a:rPr>
              <a:t>a nominal engineering team</a:t>
            </a:r>
            <a:r>
              <a:rPr lang="en-US" sz="1800" dirty="0" smtClean="0"/>
              <a:t>.</a:t>
            </a:r>
          </a:p>
          <a:p>
            <a:pPr lvl="0" algn="just">
              <a:lnSpc>
                <a:spcPct val="150000"/>
              </a:lnSpc>
            </a:pPr>
            <a:r>
              <a:rPr lang="en-US" sz="1800" dirty="0" smtClean="0"/>
              <a:t>A mismanaged project will almost </a:t>
            </a:r>
            <a:r>
              <a:rPr lang="en-US" sz="1800" b="1" dirty="0" smtClean="0">
                <a:solidFill>
                  <a:schemeClr val="bg2">
                    <a:lumMod val="10000"/>
                  </a:schemeClr>
                </a:solidFill>
              </a:rPr>
              <a:t>never</a:t>
            </a:r>
            <a:r>
              <a:rPr lang="en-US" sz="1800" dirty="0" smtClean="0"/>
              <a:t> </a:t>
            </a:r>
            <a:r>
              <a:rPr lang="en-US" sz="1800" b="1" dirty="0" smtClean="0">
                <a:solidFill>
                  <a:schemeClr val="bg2">
                    <a:lumMod val="10000"/>
                  </a:schemeClr>
                </a:solidFill>
              </a:rPr>
              <a:t>succeed, even with an expert team of engineers.</a:t>
            </a:r>
          </a:p>
          <a:p>
            <a:pPr lvl="0" algn="just">
              <a:lnSpc>
                <a:spcPct val="150000"/>
              </a:lnSpc>
            </a:pPr>
            <a:r>
              <a:rPr lang="en-US" sz="1800" dirty="0" smtClean="0"/>
              <a:t>A </a:t>
            </a:r>
            <a:r>
              <a:rPr lang="en-US" sz="1800" b="1" dirty="0" smtClean="0">
                <a:solidFill>
                  <a:srgbClr val="C00000"/>
                </a:solidFill>
              </a:rPr>
              <a:t>well-architected system </a:t>
            </a:r>
            <a:r>
              <a:rPr lang="en-US" sz="1800" dirty="0" smtClean="0"/>
              <a:t>can be built by a </a:t>
            </a:r>
            <a:r>
              <a:rPr lang="en-US" sz="1800" b="1" dirty="0" smtClean="0">
                <a:solidFill>
                  <a:schemeClr val="accent1">
                    <a:lumMod val="10000"/>
                  </a:schemeClr>
                </a:solidFill>
              </a:rPr>
              <a:t>nominal team of software builders.</a:t>
            </a:r>
          </a:p>
          <a:p>
            <a:pPr lvl="0" algn="just">
              <a:lnSpc>
                <a:spcPct val="150000"/>
              </a:lnSpc>
            </a:pPr>
            <a:r>
              <a:rPr lang="en-US" sz="1800" dirty="0" smtClean="0"/>
              <a:t>A </a:t>
            </a:r>
            <a:r>
              <a:rPr lang="en-US" sz="1800" b="1" dirty="0" smtClean="0">
                <a:solidFill>
                  <a:schemeClr val="accent1">
                    <a:lumMod val="10000"/>
                  </a:schemeClr>
                </a:solidFill>
              </a:rPr>
              <a:t>poorly architected system </a:t>
            </a:r>
            <a:r>
              <a:rPr lang="en-US" sz="1800" dirty="0" smtClean="0"/>
              <a:t>will flounder even with an </a:t>
            </a:r>
            <a:r>
              <a:rPr lang="en-US" sz="1800" b="1" dirty="0" smtClean="0">
                <a:solidFill>
                  <a:schemeClr val="accent5">
                    <a:lumMod val="10000"/>
                  </a:schemeClr>
                </a:solidFill>
              </a:rPr>
              <a:t>expert team of builders.</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0"/>
            <a:ext cx="8229600" cy="838199"/>
          </a:xfrm>
        </p:spPr>
        <p:txBody>
          <a:bodyPr/>
          <a:lstStyle/>
          <a:p>
            <a:r>
              <a:rPr lang="en-US" sz="2400" dirty="0" smtClean="0">
                <a:solidFill>
                  <a:srgbClr val="C00000"/>
                </a:solidFill>
              </a:rPr>
              <a:t>Boehm five staffing principles are</a:t>
            </a:r>
            <a:endParaRPr lang="en-US" sz="2400" dirty="0">
              <a:solidFill>
                <a:srgbClr val="C00000"/>
              </a:solidFill>
            </a:endParaRPr>
          </a:p>
        </p:txBody>
      </p:sp>
      <p:sp>
        <p:nvSpPr>
          <p:cNvPr id="3" name="Content Placeholder 2"/>
          <p:cNvSpPr>
            <a:spLocks noGrp="1"/>
          </p:cNvSpPr>
          <p:nvPr>
            <p:ph sz="half" idx="2"/>
          </p:nvPr>
        </p:nvSpPr>
        <p:spPr>
          <a:xfrm>
            <a:off x="304800" y="914400"/>
            <a:ext cx="8534399" cy="5715000"/>
          </a:xfrm>
        </p:spPr>
        <p:txBody>
          <a:bodyPr/>
          <a:lstStyle/>
          <a:p>
            <a:pPr lvl="0" algn="just">
              <a:lnSpc>
                <a:spcPct val="150000"/>
              </a:lnSpc>
            </a:pPr>
            <a:r>
              <a:rPr lang="en-US" sz="1800" b="1" dirty="0" smtClean="0">
                <a:solidFill>
                  <a:srgbClr val="C00000"/>
                </a:solidFill>
              </a:rPr>
              <a:t>The principle of top talent</a:t>
            </a:r>
            <a:r>
              <a:rPr lang="en-US" sz="1800" dirty="0" smtClean="0">
                <a:solidFill>
                  <a:srgbClr val="C00000"/>
                </a:solidFill>
              </a:rPr>
              <a:t>: </a:t>
            </a:r>
            <a:r>
              <a:rPr lang="en-US" sz="1800" dirty="0" smtClean="0"/>
              <a:t>Use better and fewer people</a:t>
            </a:r>
          </a:p>
          <a:p>
            <a:pPr lvl="0" algn="just">
              <a:lnSpc>
                <a:spcPct val="150000"/>
              </a:lnSpc>
            </a:pPr>
            <a:r>
              <a:rPr lang="en-US" sz="1800" b="1" dirty="0" smtClean="0">
                <a:solidFill>
                  <a:srgbClr val="C00000"/>
                </a:solidFill>
              </a:rPr>
              <a:t>The principle of job matching</a:t>
            </a:r>
            <a:r>
              <a:rPr lang="en-US" sz="1800" dirty="0" smtClean="0">
                <a:solidFill>
                  <a:srgbClr val="C00000"/>
                </a:solidFill>
              </a:rPr>
              <a:t>: </a:t>
            </a:r>
            <a:r>
              <a:rPr lang="en-US" sz="1800" dirty="0" smtClean="0"/>
              <a:t>Fit the tasks to the skills and motivation of the people available.</a:t>
            </a:r>
          </a:p>
          <a:p>
            <a:pPr lvl="0" algn="just">
              <a:lnSpc>
                <a:spcPct val="150000"/>
              </a:lnSpc>
            </a:pPr>
            <a:r>
              <a:rPr lang="en-US" sz="1800" b="1" dirty="0" smtClean="0">
                <a:solidFill>
                  <a:srgbClr val="FF0000"/>
                </a:solidFill>
              </a:rPr>
              <a:t>The principle of career progression</a:t>
            </a:r>
            <a:r>
              <a:rPr lang="en-US" sz="1800" dirty="0" smtClean="0">
                <a:solidFill>
                  <a:srgbClr val="FF0000"/>
                </a:solidFill>
              </a:rPr>
              <a:t>: </a:t>
            </a:r>
            <a:r>
              <a:rPr lang="en-US" sz="1800" dirty="0" smtClean="0"/>
              <a:t>An organization does best in the long run by helping its people to </a:t>
            </a:r>
            <a:r>
              <a:rPr lang="en-US" sz="1800" b="1" dirty="0" smtClean="0"/>
              <a:t>self-actualize</a:t>
            </a:r>
            <a:r>
              <a:rPr lang="en-US" sz="1800" dirty="0" smtClean="0"/>
              <a:t>.</a:t>
            </a:r>
          </a:p>
          <a:p>
            <a:pPr lvl="0" algn="just">
              <a:lnSpc>
                <a:spcPct val="150000"/>
              </a:lnSpc>
            </a:pPr>
            <a:r>
              <a:rPr lang="en-US" sz="1800" b="1" dirty="0" smtClean="0">
                <a:solidFill>
                  <a:srgbClr val="00B050"/>
                </a:solidFill>
              </a:rPr>
              <a:t>The principle of team balance: </a:t>
            </a:r>
            <a:r>
              <a:rPr lang="en-US" sz="1800" dirty="0" smtClean="0"/>
              <a:t>Select people who will complement and harmonize with one another</a:t>
            </a:r>
          </a:p>
          <a:p>
            <a:pPr lvl="0" algn="just">
              <a:lnSpc>
                <a:spcPct val="150000"/>
              </a:lnSpc>
            </a:pPr>
            <a:r>
              <a:rPr lang="en-US" sz="1800" b="1" dirty="0" smtClean="0">
                <a:solidFill>
                  <a:schemeClr val="accent5">
                    <a:lumMod val="10000"/>
                  </a:schemeClr>
                </a:solidFill>
              </a:rPr>
              <a:t>The principle of phase-out</a:t>
            </a:r>
            <a:r>
              <a:rPr lang="en-US" sz="1800" dirty="0" smtClean="0">
                <a:solidFill>
                  <a:schemeClr val="accent5">
                    <a:lumMod val="10000"/>
                  </a:schemeClr>
                </a:solidFill>
              </a:rPr>
              <a:t>: </a:t>
            </a:r>
            <a:r>
              <a:rPr lang="en-US" sz="1800" dirty="0" smtClean="0"/>
              <a:t>Keeping a misfit on the team doesn't benefit anyone</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76C93-5680-4660-B7DE-B15313330B86}"/>
              </a:ext>
            </a:extLst>
          </p:cNvPr>
          <p:cNvSpPr>
            <a:spLocks noGrp="1"/>
          </p:cNvSpPr>
          <p:nvPr>
            <p:ph type="title"/>
          </p:nvPr>
        </p:nvSpPr>
        <p:spPr>
          <a:xfrm>
            <a:off x="152400" y="9832"/>
            <a:ext cx="7886700" cy="914400"/>
          </a:xfrm>
        </p:spPr>
        <p:txBody>
          <a:bodyPr>
            <a:normAutofit/>
          </a:bodyPr>
          <a:lstStyle/>
          <a:p>
            <a:r>
              <a:rPr lang="en-US" sz="2400" dirty="0">
                <a:latin typeface="Times New Roman" panose="02020603050405020304" pitchFamily="18" charset="0"/>
                <a:cs typeface="Times New Roman" panose="02020603050405020304" pitchFamily="18" charset="0"/>
              </a:rPr>
              <a:t>Project Planning:</a:t>
            </a:r>
          </a:p>
        </p:txBody>
      </p:sp>
      <p:sp>
        <p:nvSpPr>
          <p:cNvPr id="3" name="Content Placeholder 2">
            <a:extLst>
              <a:ext uri="{FF2B5EF4-FFF2-40B4-BE49-F238E27FC236}">
                <a16:creationId xmlns:a16="http://schemas.microsoft.com/office/drawing/2014/main" id="{FDD22A3B-655D-4C57-9467-BA736088A304}"/>
              </a:ext>
            </a:extLst>
          </p:cNvPr>
          <p:cNvSpPr>
            <a:spLocks noGrp="1"/>
          </p:cNvSpPr>
          <p:nvPr>
            <p:ph idx="1"/>
          </p:nvPr>
        </p:nvSpPr>
        <p:spPr>
          <a:xfrm>
            <a:off x="152400" y="1143000"/>
            <a:ext cx="8534400" cy="990600"/>
          </a:xfrm>
        </p:spPr>
        <p:txBody>
          <a:bodyPr>
            <a:normAutofit/>
          </a:bodyPr>
          <a:lstStyle/>
          <a:p>
            <a:pPr marL="0" indent="0">
              <a:buNone/>
            </a:pPr>
            <a:r>
              <a:rPr lang="en-US" b="0" i="0" dirty="0" smtClean="0">
                <a:solidFill>
                  <a:srgbClr val="000000"/>
                </a:solidFill>
                <a:effectLst/>
                <a:latin typeface="Times New Roman" panose="02020603050405020304" pitchFamily="18" charset="0"/>
                <a:cs typeface="Times New Roman" panose="02020603050405020304" pitchFamily="18" charset="0"/>
              </a:rPr>
              <a:t>Software </a:t>
            </a:r>
            <a:r>
              <a:rPr lang="en-US" b="0" i="0" dirty="0">
                <a:solidFill>
                  <a:srgbClr val="000000"/>
                </a:solidFill>
                <a:effectLst/>
                <a:latin typeface="Times New Roman" panose="02020603050405020304" pitchFamily="18" charset="0"/>
                <a:cs typeface="Times New Roman" panose="02020603050405020304" pitchFamily="18" charset="0"/>
              </a:rPr>
              <a:t>project planning is task, which is performed before the production of software actually starts</a:t>
            </a:r>
            <a:r>
              <a:rPr lang="en-US" b="0" i="0" dirty="0" smtClean="0">
                <a:solidFill>
                  <a:srgbClr val="000000"/>
                </a:solidFill>
                <a:effectLst/>
                <a:latin typeface="Times New Roman" panose="02020603050405020304" pitchFamily="18" charset="0"/>
                <a:cs typeface="Times New Roman" panose="02020603050405020304" pitchFamily="18" charset="0"/>
              </a:rPr>
              <a:t>.</a:t>
            </a:r>
            <a:endParaRPr lang="en-US"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b="0" i="0" dirty="0">
              <a:solidFill>
                <a:srgbClr val="000000"/>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152400" y="2347452"/>
            <a:ext cx="8839200" cy="4401205"/>
          </a:xfrm>
          <a:prstGeom prst="rect">
            <a:avLst/>
          </a:prstGeom>
        </p:spPr>
        <p:txBody>
          <a:bodyPr wrap="square">
            <a:spAutoFit/>
          </a:bodyPr>
          <a:lstStyle/>
          <a:p>
            <a:pPr>
              <a:lnSpc>
                <a:spcPct val="90000"/>
              </a:lnSpc>
              <a:spcBef>
                <a:spcPct val="0"/>
              </a:spcBef>
            </a:pPr>
            <a:r>
              <a:rPr lang="en-US" sz="2400" b="1" cap="all" spc="400" dirty="0">
                <a:latin typeface="Times New Roman" panose="02020603050405020304" pitchFamily="18" charset="0"/>
                <a:ea typeface="+mj-ea"/>
                <a:cs typeface="Times New Roman" panose="02020603050405020304" pitchFamily="18" charset="0"/>
              </a:rPr>
              <a:t>Scope Management:</a:t>
            </a:r>
          </a:p>
          <a:p>
            <a:pPr algn="just"/>
            <a:r>
              <a:rPr lang="en-US" sz="2800" dirty="0" smtClean="0">
                <a:solidFill>
                  <a:srgbClr val="000000"/>
                </a:solidFill>
                <a:latin typeface="Times New Roman" panose="02020603050405020304" pitchFamily="18" charset="0"/>
                <a:cs typeface="Times New Roman" panose="02020603050405020304" pitchFamily="18" charset="0"/>
              </a:rPr>
              <a:t>It </a:t>
            </a:r>
            <a:r>
              <a:rPr lang="en-US" sz="2800" dirty="0">
                <a:solidFill>
                  <a:srgbClr val="000000"/>
                </a:solidFill>
                <a:latin typeface="Times New Roman" panose="02020603050405020304" pitchFamily="18" charset="0"/>
                <a:cs typeface="Times New Roman" panose="02020603050405020304" pitchFamily="18" charset="0"/>
              </a:rPr>
              <a:t>defines the scope of project, this includes all the activities, process need to be done in order to make a deliverable software product.</a:t>
            </a:r>
          </a:p>
          <a:p>
            <a:pPr algn="just"/>
            <a:r>
              <a:rPr lang="en-US" sz="2800" dirty="0">
                <a:solidFill>
                  <a:srgbClr val="000000"/>
                </a:solidFill>
                <a:latin typeface="Times New Roman" panose="02020603050405020304" pitchFamily="18" charset="0"/>
                <a:cs typeface="Times New Roman" panose="02020603050405020304" pitchFamily="18" charset="0"/>
              </a:rPr>
              <a:t>During Project Scope management, it is necessary to -</a:t>
            </a:r>
          </a:p>
          <a:p>
            <a:pP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Define the scope</a:t>
            </a:r>
          </a:p>
          <a:p>
            <a:pP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Decide its verification and control</a:t>
            </a:r>
          </a:p>
          <a:p>
            <a:pP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Divide the project into various smaller parts for ease of management.</a:t>
            </a:r>
          </a:p>
          <a:p>
            <a:pP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Verify the scope</a:t>
            </a:r>
          </a:p>
        </p:txBody>
      </p:sp>
    </p:spTree>
    <p:extLst>
      <p:ext uri="{BB962C8B-B14F-4D97-AF65-F5344CB8AC3E}">
        <p14:creationId xmlns:p14="http://schemas.microsoft.com/office/powerpoint/2010/main" val="12263079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81000" y="381000"/>
            <a:ext cx="8308085" cy="5943600"/>
          </a:xfrm>
        </p:spPr>
        <p:txBody>
          <a:bodyPr/>
          <a:lstStyle/>
          <a:p>
            <a:pPr algn="just">
              <a:lnSpc>
                <a:spcPct val="150000"/>
              </a:lnSpc>
            </a:pPr>
            <a:r>
              <a:rPr lang="en-US" sz="1800" dirty="0" smtClean="0"/>
              <a:t>The following are some </a:t>
            </a:r>
            <a:r>
              <a:rPr lang="en-US" sz="1800" b="1" dirty="0" smtClean="0">
                <a:solidFill>
                  <a:srgbClr val="C00000"/>
                </a:solidFill>
              </a:rPr>
              <a:t>crucial attributes </a:t>
            </a:r>
            <a:r>
              <a:rPr lang="en-US" sz="1800" dirty="0" smtClean="0"/>
              <a:t>of </a:t>
            </a:r>
            <a:r>
              <a:rPr lang="en-US" sz="1800" dirty="0" smtClean="0">
                <a:solidFill>
                  <a:srgbClr val="FF0000"/>
                </a:solidFill>
              </a:rPr>
              <a:t>successful software </a:t>
            </a:r>
            <a:r>
              <a:rPr lang="en-US" sz="1800" b="1" dirty="0" smtClean="0">
                <a:solidFill>
                  <a:srgbClr val="FF0000"/>
                </a:solidFill>
              </a:rPr>
              <a:t>project managers </a:t>
            </a:r>
            <a:r>
              <a:rPr lang="en-US" sz="1800" dirty="0" smtClean="0"/>
              <a:t>that deserve much more attention:</a:t>
            </a:r>
          </a:p>
          <a:p>
            <a:pPr lvl="0" algn="just">
              <a:lnSpc>
                <a:spcPct val="150000"/>
              </a:lnSpc>
            </a:pPr>
            <a:r>
              <a:rPr lang="en-US" sz="1800" b="1" dirty="0" smtClean="0">
                <a:solidFill>
                  <a:srgbClr val="C00000"/>
                </a:solidFill>
              </a:rPr>
              <a:t>Hiring skills</a:t>
            </a:r>
            <a:r>
              <a:rPr lang="en-US" sz="1800" dirty="0" smtClean="0">
                <a:solidFill>
                  <a:srgbClr val="C00000"/>
                </a:solidFill>
              </a:rPr>
              <a:t>. </a:t>
            </a:r>
          </a:p>
          <a:p>
            <a:pPr lvl="1" algn="just">
              <a:lnSpc>
                <a:spcPct val="150000"/>
              </a:lnSpc>
            </a:pPr>
            <a:r>
              <a:rPr lang="en-US" sz="1600" b="1" dirty="0" smtClean="0">
                <a:solidFill>
                  <a:schemeClr val="accent2">
                    <a:lumMod val="10000"/>
                  </a:schemeClr>
                </a:solidFill>
              </a:rPr>
              <a:t>Few decisions are as important as hiring decisions. </a:t>
            </a:r>
          </a:p>
          <a:p>
            <a:pPr lvl="1" algn="just">
              <a:lnSpc>
                <a:spcPct val="150000"/>
              </a:lnSpc>
            </a:pPr>
            <a:r>
              <a:rPr lang="en-US" sz="1600" b="1" dirty="0" smtClean="0">
                <a:solidFill>
                  <a:schemeClr val="accent2">
                    <a:lumMod val="10000"/>
                  </a:schemeClr>
                </a:solidFill>
              </a:rPr>
              <a:t>Placing the right person in the right job seems obvious but is surprisingly hard to achieve.</a:t>
            </a:r>
          </a:p>
          <a:p>
            <a:pPr lvl="0" algn="just">
              <a:lnSpc>
                <a:spcPct val="150000"/>
              </a:lnSpc>
            </a:pPr>
            <a:r>
              <a:rPr lang="en-US" sz="1800" b="1" dirty="0" smtClean="0">
                <a:solidFill>
                  <a:srgbClr val="C00000"/>
                </a:solidFill>
              </a:rPr>
              <a:t>Customer-interface skill</a:t>
            </a:r>
            <a:r>
              <a:rPr lang="en-US" sz="1800" dirty="0" smtClean="0">
                <a:solidFill>
                  <a:srgbClr val="C00000"/>
                </a:solidFill>
              </a:rPr>
              <a:t>. </a:t>
            </a:r>
          </a:p>
          <a:p>
            <a:pPr lvl="1" algn="just">
              <a:lnSpc>
                <a:spcPct val="150000"/>
              </a:lnSpc>
            </a:pPr>
            <a:r>
              <a:rPr lang="en-US" sz="1600" b="1" dirty="0" smtClean="0">
                <a:solidFill>
                  <a:schemeClr val="accent2">
                    <a:lumMod val="10000"/>
                  </a:schemeClr>
                </a:solidFill>
              </a:rPr>
              <a:t>Avoiding adversarial relationships among stakeholders is a prerequisite for success.</a:t>
            </a:r>
          </a:p>
          <a:p>
            <a:pPr lvl="0" algn="just">
              <a:lnSpc>
                <a:spcPct val="150000"/>
              </a:lnSpc>
            </a:pPr>
            <a:r>
              <a:rPr lang="en-US" sz="1800" b="1" dirty="0" smtClean="0">
                <a:solidFill>
                  <a:srgbClr val="C00000"/>
                </a:solidFill>
              </a:rPr>
              <a:t>Decision-making skill. </a:t>
            </a:r>
          </a:p>
          <a:p>
            <a:pPr lvl="1" algn="just">
              <a:lnSpc>
                <a:spcPct val="150000"/>
              </a:lnSpc>
            </a:pPr>
            <a:r>
              <a:rPr lang="en-US" sz="1600" b="1" dirty="0" smtClean="0">
                <a:solidFill>
                  <a:schemeClr val="accent2">
                    <a:lumMod val="10000"/>
                  </a:schemeClr>
                </a:solidFill>
              </a:rPr>
              <a:t>We all know a good leader when we run into one, and decision-making skill seems obvious despite its intangible definition</a:t>
            </a:r>
            <a:r>
              <a:rPr lang="en-US" sz="1800" dirty="0" smtClean="0"/>
              <a: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9484" y="152400"/>
            <a:ext cx="8303515" cy="6477000"/>
          </a:xfrm>
        </p:spPr>
        <p:txBody>
          <a:bodyPr/>
          <a:lstStyle/>
          <a:p>
            <a:pPr lvl="0" algn="just"/>
            <a:r>
              <a:rPr lang="en-US" sz="2200" b="1" dirty="0" smtClean="0">
                <a:solidFill>
                  <a:srgbClr val="C00000"/>
                </a:solidFill>
                <a:latin typeface="Times New Roman" panose="02020603050405020304" pitchFamily="18" charset="0"/>
                <a:cs typeface="Times New Roman" panose="02020603050405020304" pitchFamily="18" charset="0"/>
              </a:rPr>
              <a:t>Team-building skill. </a:t>
            </a:r>
          </a:p>
          <a:p>
            <a:pPr lvl="1" algn="just"/>
            <a:r>
              <a:rPr lang="en-US" sz="2200" b="1" dirty="0" smtClean="0">
                <a:solidFill>
                  <a:schemeClr val="accent2">
                    <a:lumMod val="10000"/>
                  </a:schemeClr>
                </a:solidFill>
                <a:latin typeface="Times New Roman" panose="02020603050405020304" pitchFamily="18" charset="0"/>
                <a:cs typeface="Times New Roman" panose="02020603050405020304" pitchFamily="18" charset="0"/>
              </a:rPr>
              <a:t>Teamwork requires that a manager establish trust, </a:t>
            </a:r>
          </a:p>
          <a:p>
            <a:pPr lvl="1" algn="just"/>
            <a:r>
              <a:rPr lang="en-US" sz="2200" b="1" dirty="0" smtClean="0">
                <a:solidFill>
                  <a:schemeClr val="accent2">
                    <a:lumMod val="10000"/>
                  </a:schemeClr>
                </a:solidFill>
                <a:latin typeface="Times New Roman" panose="02020603050405020304" pitchFamily="18" charset="0"/>
                <a:cs typeface="Times New Roman" panose="02020603050405020304" pitchFamily="18" charset="0"/>
              </a:rPr>
              <a:t>motivate progress</a:t>
            </a:r>
          </a:p>
          <a:p>
            <a:pPr lvl="1" algn="just"/>
            <a:r>
              <a:rPr lang="en-US" sz="2200" b="1" dirty="0" smtClean="0">
                <a:solidFill>
                  <a:schemeClr val="accent2">
                    <a:lumMod val="10000"/>
                  </a:schemeClr>
                </a:solidFill>
                <a:latin typeface="Times New Roman" panose="02020603050405020304" pitchFamily="18" charset="0"/>
                <a:cs typeface="Times New Roman" panose="02020603050405020304" pitchFamily="18" charset="0"/>
              </a:rPr>
              <a:t>exploit eccentric prima donnas</a:t>
            </a:r>
          </a:p>
          <a:p>
            <a:pPr lvl="1" algn="just"/>
            <a:r>
              <a:rPr lang="en-US" sz="2200" b="1" dirty="0" smtClean="0">
                <a:solidFill>
                  <a:schemeClr val="accent2">
                    <a:lumMod val="10000"/>
                  </a:schemeClr>
                </a:solidFill>
                <a:latin typeface="Times New Roman" panose="02020603050405020304" pitchFamily="18" charset="0"/>
                <a:cs typeface="Times New Roman" panose="02020603050405020304" pitchFamily="18" charset="0"/>
              </a:rPr>
              <a:t>transition average people into top performers</a:t>
            </a:r>
          </a:p>
          <a:p>
            <a:pPr lvl="1" algn="just"/>
            <a:r>
              <a:rPr lang="en-US" sz="2200" b="1" dirty="0" smtClean="0">
                <a:solidFill>
                  <a:schemeClr val="accent2">
                    <a:lumMod val="10000"/>
                  </a:schemeClr>
                </a:solidFill>
                <a:latin typeface="Times New Roman" panose="02020603050405020304" pitchFamily="18" charset="0"/>
                <a:cs typeface="Times New Roman" panose="02020603050405020304" pitchFamily="18" charset="0"/>
              </a:rPr>
              <a:t>eliminate misfits and</a:t>
            </a:r>
          </a:p>
          <a:p>
            <a:pPr lvl="1" algn="just"/>
            <a:r>
              <a:rPr lang="en-US" sz="2200" b="1" dirty="0" smtClean="0">
                <a:solidFill>
                  <a:schemeClr val="accent2">
                    <a:lumMod val="10000"/>
                  </a:schemeClr>
                </a:solidFill>
                <a:latin typeface="Times New Roman" panose="02020603050405020304" pitchFamily="18" charset="0"/>
                <a:cs typeface="Times New Roman" panose="02020603050405020304" pitchFamily="18" charset="0"/>
              </a:rPr>
              <a:t> consolidate diverse opinions into a team direction.</a:t>
            </a:r>
          </a:p>
          <a:p>
            <a:pPr algn="just"/>
            <a:r>
              <a:rPr lang="en-US" sz="2200" b="1" dirty="0" smtClean="0">
                <a:solidFill>
                  <a:srgbClr val="C00000"/>
                </a:solidFill>
                <a:latin typeface="Times New Roman" panose="02020603050405020304" pitchFamily="18" charset="0"/>
                <a:cs typeface="Times New Roman" panose="02020603050405020304" pitchFamily="18" charset="0"/>
              </a:rPr>
              <a:t>Selling skill</a:t>
            </a:r>
            <a:r>
              <a:rPr lang="en-US" sz="2200" dirty="0" smtClean="0">
                <a:solidFill>
                  <a:srgbClr val="C00000"/>
                </a:solidFill>
                <a:latin typeface="Times New Roman" panose="02020603050405020304" pitchFamily="18" charset="0"/>
                <a:cs typeface="Times New Roman" panose="02020603050405020304" pitchFamily="18" charset="0"/>
              </a:rPr>
              <a:t>. </a:t>
            </a:r>
          </a:p>
          <a:p>
            <a:pPr lvl="1" algn="just"/>
            <a:r>
              <a:rPr lang="en-US" sz="2200" b="1" dirty="0" smtClean="0">
                <a:solidFill>
                  <a:schemeClr val="accent2">
                    <a:lumMod val="10000"/>
                  </a:schemeClr>
                </a:solidFill>
                <a:latin typeface="Times New Roman" panose="02020603050405020304" pitchFamily="18" charset="0"/>
                <a:cs typeface="Times New Roman" panose="02020603050405020304" pitchFamily="18" charset="0"/>
              </a:rPr>
              <a:t>Successful project managers must sell all stakeholders (including themselves) on decisions and priorities</a:t>
            </a:r>
          </a:p>
          <a:p>
            <a:pPr lvl="1" algn="just"/>
            <a:r>
              <a:rPr lang="en-US" sz="2200" b="1" dirty="0" smtClean="0">
                <a:solidFill>
                  <a:schemeClr val="accent2">
                    <a:lumMod val="10000"/>
                  </a:schemeClr>
                </a:solidFill>
                <a:latin typeface="Times New Roman" panose="02020603050405020304" pitchFamily="18" charset="0"/>
                <a:cs typeface="Times New Roman" panose="02020603050405020304" pitchFamily="18" charset="0"/>
              </a:rPr>
              <a:t> sell candidates on job positions</a:t>
            </a:r>
          </a:p>
          <a:p>
            <a:pPr lvl="1" algn="just"/>
            <a:r>
              <a:rPr lang="en-US" sz="2200" b="1" dirty="0" smtClean="0">
                <a:solidFill>
                  <a:schemeClr val="accent2">
                    <a:lumMod val="10000"/>
                  </a:schemeClr>
                </a:solidFill>
                <a:latin typeface="Times New Roman" panose="02020603050405020304" pitchFamily="18" charset="0"/>
                <a:cs typeface="Times New Roman" panose="02020603050405020304" pitchFamily="18" charset="0"/>
              </a:rPr>
              <a:t>sell changes to the status quo in the face of resistance and </a:t>
            </a:r>
          </a:p>
          <a:p>
            <a:pPr lvl="1" algn="just"/>
            <a:r>
              <a:rPr lang="en-US" sz="2200" b="1" dirty="0" smtClean="0">
                <a:solidFill>
                  <a:schemeClr val="accent2">
                    <a:lumMod val="10000"/>
                  </a:schemeClr>
                </a:solidFill>
                <a:latin typeface="Times New Roman" panose="02020603050405020304" pitchFamily="18" charset="0"/>
                <a:cs typeface="Times New Roman" panose="02020603050405020304" pitchFamily="18" charset="0"/>
              </a:rPr>
              <a:t>sell achievements against objectives</a:t>
            </a:r>
          </a:p>
          <a:p>
            <a:endParaRPr lang="en-US" sz="1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228601"/>
            <a:ext cx="8229600" cy="1143000"/>
          </a:xfrm>
        </p:spPr>
        <p:txBody>
          <a:bodyPr/>
          <a:lstStyle/>
          <a:p>
            <a:pPr lvl="1" algn="ctr" rtl="0">
              <a:lnSpc>
                <a:spcPct val="150000"/>
              </a:lnSpc>
              <a:spcBef>
                <a:spcPct val="0"/>
              </a:spcBef>
            </a:pPr>
            <a:r>
              <a:rPr lang="en-US" sz="2400" b="1" dirty="0">
                <a:solidFill>
                  <a:srgbClr val="C00000"/>
                </a:solidFill>
              </a:rPr>
              <a:t>IMPROVING AUTOMATION THROUGH SOFTWARE ENVIRONMENTS</a:t>
            </a:r>
            <a:r>
              <a:rPr lang="en-US" dirty="0"/>
              <a:t/>
            </a:r>
            <a:br>
              <a:rPr lang="en-US" dirty="0"/>
            </a:br>
            <a:endParaRPr lang="en-US" sz="2000" dirty="0"/>
          </a:p>
        </p:txBody>
      </p:sp>
      <p:sp>
        <p:nvSpPr>
          <p:cNvPr id="3" name="Content Placeholder 2"/>
          <p:cNvSpPr>
            <a:spLocks noGrp="1"/>
          </p:cNvSpPr>
          <p:nvPr>
            <p:ph sz="half" idx="2"/>
          </p:nvPr>
        </p:nvSpPr>
        <p:spPr>
          <a:xfrm>
            <a:off x="459484" y="1524000"/>
            <a:ext cx="8379715" cy="4876800"/>
          </a:xfrm>
        </p:spPr>
        <p:txBody>
          <a:bodyPr/>
          <a:lstStyle/>
          <a:p>
            <a:pPr algn="just">
              <a:lnSpc>
                <a:spcPct val="150000"/>
              </a:lnSpc>
            </a:pPr>
            <a:r>
              <a:rPr lang="en-US" sz="1800" dirty="0" smtClean="0">
                <a:solidFill>
                  <a:srgbClr val="C00000"/>
                </a:solidFill>
              </a:rPr>
              <a:t>The tools and environment </a:t>
            </a:r>
            <a:r>
              <a:rPr lang="en-US" sz="1800" dirty="0" smtClean="0"/>
              <a:t>used in the software process generally have a linear effect on the productivity of the process.</a:t>
            </a:r>
          </a:p>
          <a:p>
            <a:pPr algn="just">
              <a:lnSpc>
                <a:spcPct val="150000"/>
              </a:lnSpc>
            </a:pPr>
            <a:r>
              <a:rPr lang="en-US" sz="1800" dirty="0" smtClean="0"/>
              <a:t> Planning tools, requirements management tools, visual modeling tools, compilers, editors, debuggers, quality assurance analysis tools, test tools, and user interfaces provide crucial automation support for evolving the software engineering artifacts.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52400" y="381000"/>
            <a:ext cx="8763000" cy="6477000"/>
          </a:xfrm>
        </p:spPr>
        <p:txBody>
          <a:bodyPr/>
          <a:lstStyle/>
          <a:p>
            <a:pPr algn="just">
              <a:lnSpc>
                <a:spcPct val="150000"/>
              </a:lnSpc>
              <a:buNone/>
            </a:pPr>
            <a:endParaRPr lang="en-US" sz="1800" dirty="0" smtClean="0"/>
          </a:p>
          <a:p>
            <a:pPr algn="just">
              <a:lnSpc>
                <a:spcPct val="150000"/>
              </a:lnSpc>
            </a:pPr>
            <a:r>
              <a:rPr lang="en-US" sz="1800" b="1" i="1" dirty="0" smtClean="0">
                <a:solidFill>
                  <a:srgbClr val="C00000"/>
                </a:solidFill>
              </a:rPr>
              <a:t>Round-trip engineering</a:t>
            </a:r>
          </a:p>
          <a:p>
            <a:pPr lvl="1" algn="just">
              <a:lnSpc>
                <a:spcPct val="150000"/>
              </a:lnSpc>
            </a:pPr>
            <a:r>
              <a:rPr lang="en-US" sz="1600" dirty="0" smtClean="0"/>
              <a:t>It</a:t>
            </a:r>
            <a:r>
              <a:rPr lang="en-US" sz="1600" dirty="0" smtClean="0">
                <a:solidFill>
                  <a:srgbClr val="C00000"/>
                </a:solidFill>
              </a:rPr>
              <a:t> </a:t>
            </a:r>
            <a:r>
              <a:rPr lang="en-US" sz="1600" dirty="0" smtClean="0"/>
              <a:t>describes the key capability of environments that support iterative development. </a:t>
            </a:r>
          </a:p>
          <a:p>
            <a:pPr lvl="1" algn="just">
              <a:lnSpc>
                <a:spcPct val="150000"/>
              </a:lnSpc>
            </a:pPr>
            <a:r>
              <a:rPr lang="en-US" sz="1600" dirty="0"/>
              <a:t>M</a:t>
            </a:r>
            <a:r>
              <a:rPr lang="en-US" sz="1600" dirty="0" smtClean="0"/>
              <a:t>aintaining </a:t>
            </a:r>
            <a:r>
              <a:rPr lang="en-US" sz="1600" dirty="0" smtClean="0"/>
              <a:t>different information repositories for the engineering artifacts, we need automation support to ensure efficient and error-free transition of data from one artifact to another.</a:t>
            </a:r>
          </a:p>
          <a:p>
            <a:pPr algn="just">
              <a:lnSpc>
                <a:spcPct val="150000"/>
              </a:lnSpc>
            </a:pPr>
            <a:r>
              <a:rPr lang="en-US" sz="1800" dirty="0" smtClean="0"/>
              <a:t> </a:t>
            </a:r>
            <a:r>
              <a:rPr lang="en-US" sz="1800" b="1" i="1" dirty="0" smtClean="0">
                <a:solidFill>
                  <a:srgbClr val="C00000"/>
                </a:solidFill>
              </a:rPr>
              <a:t>Forward engineering </a:t>
            </a:r>
            <a:r>
              <a:rPr lang="en-US" sz="1800" dirty="0" smtClean="0"/>
              <a:t>is the automation of one engineering artifact from another, more abstract representation. </a:t>
            </a:r>
          </a:p>
          <a:p>
            <a:pPr lvl="1" algn="just">
              <a:lnSpc>
                <a:spcPct val="150000"/>
              </a:lnSpc>
            </a:pPr>
            <a:r>
              <a:rPr lang="en-US" sz="1600" dirty="0" smtClean="0"/>
              <a:t>For example, compilers and linkers have provided automated transition of source code into executable code.</a:t>
            </a:r>
          </a:p>
          <a:p>
            <a:pPr algn="just">
              <a:lnSpc>
                <a:spcPct val="150000"/>
              </a:lnSpc>
            </a:pPr>
            <a:r>
              <a:rPr lang="en-US" sz="1800" b="1" i="1" dirty="0" smtClean="0">
                <a:solidFill>
                  <a:srgbClr val="C00000"/>
                </a:solidFill>
              </a:rPr>
              <a:t>Reverse engineering </a:t>
            </a:r>
            <a:r>
              <a:rPr lang="en-US" sz="1800" dirty="0" smtClean="0"/>
              <a:t>is the generation or modification of a more abstract representation from an existing artifacts</a:t>
            </a:r>
          </a:p>
          <a:p>
            <a:pPr algn="just">
              <a:lnSpc>
                <a:spcPct val="150000"/>
              </a:lnSpc>
            </a:pPr>
            <a:endParaRPr lang="en-US" sz="1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7.jpeg"/>
          <p:cNvPicPr>
            <a:picLocks noGrp="1"/>
          </p:cNvPicPr>
          <p:nvPr>
            <p:ph sz="half" idx="2"/>
          </p:nvPr>
        </p:nvPicPr>
        <p:blipFill>
          <a:blip r:embed="rId2" cstate="print"/>
          <a:stretch>
            <a:fillRect/>
          </a:stretch>
        </p:blipFill>
        <p:spPr>
          <a:xfrm>
            <a:off x="609600" y="304800"/>
            <a:ext cx="8077200" cy="640080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28600" y="228600"/>
            <a:ext cx="8229600" cy="6096000"/>
          </a:xfrm>
        </p:spPr>
        <p:txBody>
          <a:bodyPr/>
          <a:lstStyle/>
          <a:p>
            <a:pPr algn="just">
              <a:lnSpc>
                <a:spcPct val="150000"/>
              </a:lnSpc>
              <a:buNone/>
            </a:pPr>
            <a:r>
              <a:rPr lang="en-US" sz="2000" dirty="0" smtClean="0">
                <a:solidFill>
                  <a:schemeClr val="accent1">
                    <a:lumMod val="10000"/>
                  </a:schemeClr>
                </a:solidFill>
              </a:rPr>
              <a:t>For example, it is easy to find statements such as the following from companies in a particular tool</a:t>
            </a:r>
            <a:r>
              <a:rPr lang="en-US" sz="1800" dirty="0" smtClean="0"/>
              <a:t>.</a:t>
            </a:r>
          </a:p>
          <a:p>
            <a:pPr lvl="0" algn="just">
              <a:lnSpc>
                <a:spcPct val="150000"/>
              </a:lnSpc>
              <a:buFont typeface="Wingdings" pitchFamily="2" charset="2"/>
              <a:buChar char="v"/>
            </a:pPr>
            <a:r>
              <a:rPr lang="en-US" sz="1800" dirty="0" smtClean="0"/>
              <a:t>Requirements analysis and evolution </a:t>
            </a:r>
            <a:r>
              <a:rPr lang="en-US" sz="1800" dirty="0" smtClean="0">
                <a:solidFill>
                  <a:srgbClr val="C00000"/>
                </a:solidFill>
              </a:rPr>
              <a:t>activities consume 40% of life-cycle costs.</a:t>
            </a:r>
          </a:p>
          <a:p>
            <a:pPr lvl="0" algn="just">
              <a:lnSpc>
                <a:spcPct val="150000"/>
              </a:lnSpc>
              <a:buFont typeface="Wingdings" pitchFamily="2" charset="2"/>
              <a:buChar char="v"/>
            </a:pPr>
            <a:r>
              <a:rPr lang="en-US" sz="1800" dirty="0" smtClean="0"/>
              <a:t>Software design activities have an impact on </a:t>
            </a:r>
            <a:r>
              <a:rPr lang="en-US" sz="1800" dirty="0" smtClean="0">
                <a:solidFill>
                  <a:srgbClr val="C00000"/>
                </a:solidFill>
              </a:rPr>
              <a:t>more than 50% of the resources.</a:t>
            </a:r>
          </a:p>
          <a:p>
            <a:pPr lvl="0" algn="just">
              <a:lnSpc>
                <a:spcPct val="150000"/>
              </a:lnSpc>
              <a:buFont typeface="Wingdings" pitchFamily="2" charset="2"/>
              <a:buChar char="v"/>
            </a:pPr>
            <a:r>
              <a:rPr lang="en-US" sz="1800" dirty="0" smtClean="0"/>
              <a:t>Coding and unit testing activities consume about </a:t>
            </a:r>
            <a:r>
              <a:rPr lang="en-US" sz="1800" dirty="0" smtClean="0">
                <a:solidFill>
                  <a:srgbClr val="C00000"/>
                </a:solidFill>
              </a:rPr>
              <a:t>50% of software development effort and schedule.</a:t>
            </a:r>
          </a:p>
          <a:p>
            <a:pPr lvl="0" algn="just">
              <a:lnSpc>
                <a:spcPct val="150000"/>
              </a:lnSpc>
              <a:buFont typeface="Wingdings" pitchFamily="2" charset="2"/>
              <a:buChar char="v"/>
            </a:pPr>
            <a:r>
              <a:rPr lang="en-US" sz="1800" dirty="0" smtClean="0"/>
              <a:t>Test activities can consume as much </a:t>
            </a:r>
            <a:r>
              <a:rPr lang="en-US" sz="1800" dirty="0" smtClean="0">
                <a:solidFill>
                  <a:srgbClr val="C00000"/>
                </a:solidFill>
              </a:rPr>
              <a:t>as 50% of a project's resources..</a:t>
            </a:r>
          </a:p>
          <a:p>
            <a:pPr algn="just">
              <a:lnSpc>
                <a:spcPct val="150000"/>
              </a:lnSpc>
            </a:pPr>
            <a:endParaRPr lang="en-US" sz="18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9485" y="685800"/>
            <a:ext cx="8229600" cy="5791200"/>
          </a:xfrm>
        </p:spPr>
        <p:txBody>
          <a:bodyPr/>
          <a:lstStyle/>
          <a:p>
            <a:pPr lvl="0" algn="just">
              <a:lnSpc>
                <a:spcPct val="150000"/>
              </a:lnSpc>
            </a:pPr>
            <a:r>
              <a:rPr lang="en-US" dirty="0" smtClean="0"/>
              <a:t>Configuration control and change management are critical activities that can </a:t>
            </a:r>
            <a:r>
              <a:rPr lang="en-US" dirty="0" smtClean="0">
                <a:solidFill>
                  <a:srgbClr val="FF0000"/>
                </a:solidFill>
              </a:rPr>
              <a:t>consume as much as 25% of resources on a large-scale project.</a:t>
            </a:r>
          </a:p>
          <a:p>
            <a:pPr lvl="0" algn="just">
              <a:lnSpc>
                <a:spcPct val="150000"/>
              </a:lnSpc>
            </a:pPr>
            <a:r>
              <a:rPr lang="en-US" dirty="0" smtClean="0"/>
              <a:t>Documentation activities can consume more than </a:t>
            </a:r>
            <a:r>
              <a:rPr lang="en-US" dirty="0" smtClean="0">
                <a:solidFill>
                  <a:srgbClr val="FF0000"/>
                </a:solidFill>
              </a:rPr>
              <a:t>30% of project engineering resources.</a:t>
            </a:r>
          </a:p>
          <a:p>
            <a:pPr lvl="0" algn="just">
              <a:lnSpc>
                <a:spcPct val="150000"/>
              </a:lnSpc>
            </a:pPr>
            <a:r>
              <a:rPr lang="en-US" dirty="0" smtClean="0"/>
              <a:t>Project management, business administration, and </a:t>
            </a:r>
            <a:r>
              <a:rPr lang="en-US" dirty="0" smtClean="0">
                <a:solidFill>
                  <a:srgbClr val="FF0000"/>
                </a:solidFill>
              </a:rPr>
              <a:t>progress assessment can consume as much as 30%  of project budgets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304800"/>
            <a:ext cx="8229600" cy="990599"/>
          </a:xfrm>
        </p:spPr>
        <p:txBody>
          <a:bodyPr/>
          <a:lstStyle/>
          <a:p>
            <a:r>
              <a:rPr lang="en-US" sz="3600" dirty="0" smtClean="0">
                <a:solidFill>
                  <a:srgbClr val="C00000"/>
                </a:solidFill>
              </a:rPr>
              <a:t>ACHIEVING REQUIRED QUALITY</a:t>
            </a:r>
            <a:endParaRPr lang="en-US" sz="3600" dirty="0">
              <a:solidFill>
                <a:srgbClr val="C00000"/>
              </a:solidFill>
            </a:endParaRPr>
          </a:p>
        </p:txBody>
      </p:sp>
      <p:sp>
        <p:nvSpPr>
          <p:cNvPr id="3" name="Content Placeholder 2"/>
          <p:cNvSpPr>
            <a:spLocks noGrp="1"/>
          </p:cNvSpPr>
          <p:nvPr>
            <p:ph sz="half" idx="2"/>
          </p:nvPr>
        </p:nvSpPr>
        <p:spPr>
          <a:xfrm>
            <a:off x="459485" y="1524000"/>
            <a:ext cx="8229600" cy="4800600"/>
          </a:xfrm>
        </p:spPr>
        <p:txBody>
          <a:bodyPr/>
          <a:lstStyle/>
          <a:p>
            <a:pPr algn="just">
              <a:lnSpc>
                <a:spcPct val="150000"/>
              </a:lnSpc>
              <a:buNone/>
            </a:pPr>
            <a:r>
              <a:rPr lang="en-US" sz="1800" dirty="0" smtClean="0"/>
              <a:t>Key practices that improve overall software quality include the following:</a:t>
            </a:r>
          </a:p>
          <a:p>
            <a:pPr lvl="0" algn="just">
              <a:lnSpc>
                <a:spcPct val="150000"/>
              </a:lnSpc>
            </a:pPr>
            <a:r>
              <a:rPr lang="en-US" sz="1800" dirty="0" smtClean="0"/>
              <a:t>Focusing on </a:t>
            </a:r>
            <a:r>
              <a:rPr lang="en-US" sz="1800" dirty="0" smtClean="0">
                <a:solidFill>
                  <a:srgbClr val="FF0000"/>
                </a:solidFill>
              </a:rPr>
              <a:t>driving requirements and critical use cases early in the life cycle</a:t>
            </a:r>
          </a:p>
          <a:p>
            <a:pPr lvl="0" algn="just">
              <a:lnSpc>
                <a:spcPct val="150000"/>
              </a:lnSpc>
            </a:pPr>
            <a:r>
              <a:rPr lang="en-US" sz="1800" dirty="0" smtClean="0"/>
              <a:t> Focusing </a:t>
            </a:r>
            <a:r>
              <a:rPr lang="en-US" sz="1800" dirty="0" smtClean="0">
                <a:solidFill>
                  <a:srgbClr val="FF0000"/>
                </a:solidFill>
              </a:rPr>
              <a:t>on requirements completeness and traceability late </a:t>
            </a:r>
            <a:r>
              <a:rPr lang="en-US" sz="1800" dirty="0" smtClean="0"/>
              <a:t>in the life cycle</a:t>
            </a:r>
          </a:p>
          <a:p>
            <a:pPr lvl="0" algn="just">
              <a:lnSpc>
                <a:spcPct val="150000"/>
              </a:lnSpc>
            </a:pPr>
            <a:r>
              <a:rPr lang="en-US" sz="1800" dirty="0" smtClean="0"/>
              <a:t>focusing throughout the </a:t>
            </a:r>
            <a:r>
              <a:rPr lang="en-US" sz="1800" dirty="0" smtClean="0">
                <a:solidFill>
                  <a:srgbClr val="FF0000"/>
                </a:solidFill>
              </a:rPr>
              <a:t>life cycle on a balance between requirements evolution, design evolution, and plan evolution</a:t>
            </a:r>
          </a:p>
          <a:p>
            <a:pPr lvl="0" algn="just">
              <a:lnSpc>
                <a:spcPct val="150000"/>
              </a:lnSpc>
            </a:pPr>
            <a:r>
              <a:rPr lang="en-US" sz="1800" dirty="0" smtClean="0"/>
              <a:t>Using </a:t>
            </a:r>
            <a:r>
              <a:rPr lang="en-US" sz="1800" dirty="0" smtClean="0">
                <a:solidFill>
                  <a:srgbClr val="FF0000"/>
                </a:solidFill>
              </a:rPr>
              <a:t>metrics and indicators to measure the progress and quality of an architecture </a:t>
            </a:r>
            <a:r>
              <a:rPr lang="en-US" sz="1800" dirty="0" smtClean="0"/>
              <a:t>as it evolves from a high-level prototype into a fully compliant product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04800" y="457200"/>
            <a:ext cx="8458199" cy="5715000"/>
          </a:xfrm>
        </p:spPr>
        <p:txBody>
          <a:bodyPr/>
          <a:lstStyle/>
          <a:p>
            <a:pPr lvl="0" algn="just">
              <a:lnSpc>
                <a:spcPct val="150000"/>
              </a:lnSpc>
            </a:pPr>
            <a:r>
              <a:rPr lang="en-US" sz="1800" dirty="0" smtClean="0"/>
              <a:t>Providing </a:t>
            </a:r>
            <a:r>
              <a:rPr lang="en-US" sz="1800" dirty="0" smtClean="0">
                <a:solidFill>
                  <a:srgbClr val="FF0000"/>
                </a:solidFill>
              </a:rPr>
              <a:t>integrated life-cycle environments </a:t>
            </a:r>
            <a:r>
              <a:rPr lang="en-US" sz="1800" dirty="0" smtClean="0"/>
              <a:t>that support early and continuous configuration control, change management, rigorous design methods, document automation, and regression test automation</a:t>
            </a:r>
          </a:p>
          <a:p>
            <a:pPr lvl="0" algn="just">
              <a:lnSpc>
                <a:spcPct val="150000"/>
              </a:lnSpc>
            </a:pPr>
            <a:r>
              <a:rPr lang="en-US" sz="1800" dirty="0" smtClean="0"/>
              <a:t>Using </a:t>
            </a:r>
            <a:r>
              <a:rPr lang="en-US" sz="1800" dirty="0" smtClean="0">
                <a:solidFill>
                  <a:srgbClr val="FF0000"/>
                </a:solidFill>
              </a:rPr>
              <a:t>visual modeling and higher level languages </a:t>
            </a:r>
            <a:r>
              <a:rPr lang="en-US" sz="1800" dirty="0" smtClean="0"/>
              <a:t>that support architectural control, abstraction, reliable programming, reuse, and self-documentation</a:t>
            </a:r>
          </a:p>
          <a:p>
            <a:pPr lvl="0" algn="just">
              <a:lnSpc>
                <a:spcPct val="150000"/>
              </a:lnSpc>
            </a:pPr>
            <a:r>
              <a:rPr lang="en-US" sz="1800" dirty="0" smtClean="0">
                <a:solidFill>
                  <a:srgbClr val="FF0000"/>
                </a:solidFill>
              </a:rPr>
              <a:t>Early and continuous insight into performance </a:t>
            </a:r>
            <a:r>
              <a:rPr lang="en-US" sz="1800" dirty="0" smtClean="0"/>
              <a:t>issues through demonstration-based evaluations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9485" y="457200"/>
            <a:ext cx="8229600" cy="5029200"/>
          </a:xfrm>
        </p:spPr>
        <p:txBody>
          <a:bodyPr/>
          <a:lstStyle/>
          <a:p>
            <a:pPr lvl="0" algn="just">
              <a:lnSpc>
                <a:spcPct val="150000"/>
              </a:lnSpc>
            </a:pPr>
            <a:r>
              <a:rPr lang="en-US" sz="1800" dirty="0" smtClean="0">
                <a:solidFill>
                  <a:srgbClr val="FF0000"/>
                </a:solidFill>
              </a:rPr>
              <a:t>Project inception</a:t>
            </a:r>
            <a:r>
              <a:rPr lang="en-US" sz="1800" dirty="0" smtClean="0"/>
              <a:t>. The proposed design was asserted to be low risk with adequate performance margin.</a:t>
            </a:r>
          </a:p>
          <a:p>
            <a:pPr algn="just">
              <a:lnSpc>
                <a:spcPct val="150000"/>
              </a:lnSpc>
            </a:pPr>
            <a:r>
              <a:rPr lang="en-US" sz="1800" dirty="0" smtClean="0">
                <a:solidFill>
                  <a:srgbClr val="FF0000"/>
                </a:solidFill>
              </a:rPr>
              <a:t>Initial design review</a:t>
            </a:r>
            <a:r>
              <a:rPr lang="en-US" sz="1800" dirty="0" smtClean="0"/>
              <a:t>.</a:t>
            </a:r>
          </a:p>
          <a:p>
            <a:pPr lvl="0" algn="just">
              <a:lnSpc>
                <a:spcPct val="150000"/>
              </a:lnSpc>
            </a:pPr>
            <a:r>
              <a:rPr lang="en-US" sz="1800" dirty="0" smtClean="0">
                <a:solidFill>
                  <a:srgbClr val="FF0000"/>
                </a:solidFill>
              </a:rPr>
              <a:t>Mid-life-cycle design review. </a:t>
            </a:r>
            <a:r>
              <a:rPr lang="en-US" sz="1800" dirty="0" smtClean="0"/>
              <a:t>The assessments started whittling away at the margin, as early benchmarks and initial tests began exposing the optimism inherent in earlier estimates.</a:t>
            </a:r>
          </a:p>
          <a:p>
            <a:pPr algn="just">
              <a:lnSpc>
                <a:spcPct val="150000"/>
              </a:lnSpc>
            </a:pPr>
            <a:r>
              <a:rPr lang="en-US" sz="1800" dirty="0" smtClean="0">
                <a:solidFill>
                  <a:srgbClr val="FF0000"/>
                </a:solidFill>
              </a:rPr>
              <a:t>Integration and test</a:t>
            </a:r>
            <a:r>
              <a:rPr lang="en-US" sz="1800" dirty="0" smtClean="0"/>
              <a:t>. Serious performance problems were uncovered, necessitating fundamental changes in the architecture</a:t>
            </a:r>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B2D8A-AD24-4C9A-9436-9CA4E3337556}"/>
              </a:ext>
            </a:extLst>
          </p:cNvPr>
          <p:cNvSpPr>
            <a:spLocks noGrp="1"/>
          </p:cNvSpPr>
          <p:nvPr>
            <p:ph type="title"/>
          </p:nvPr>
        </p:nvSpPr>
        <p:spPr>
          <a:xfrm>
            <a:off x="457200" y="228600"/>
            <a:ext cx="7886700" cy="609600"/>
          </a:xfrm>
        </p:spPr>
        <p:txBody>
          <a:bodyPr>
            <a:normAutofit/>
          </a:bodyPr>
          <a:lstStyle/>
          <a:p>
            <a:r>
              <a:rPr lang="en-US" sz="2325" b="0" dirty="0">
                <a:solidFill>
                  <a:srgbClr val="000000"/>
                </a:solidFill>
                <a:latin typeface="Heebo" pitchFamily="2" charset="-79"/>
                <a:cs typeface="Heebo" pitchFamily="2" charset="-79"/>
              </a:rPr>
              <a:t>Project Estimation</a:t>
            </a:r>
            <a:r>
              <a:rPr lang="en-US" sz="2325" b="0" dirty="0" smtClean="0">
                <a:solidFill>
                  <a:srgbClr val="000000"/>
                </a:solidFill>
                <a:latin typeface="Heebo" pitchFamily="2" charset="-79"/>
                <a:cs typeface="Heebo" pitchFamily="2" charset="-79"/>
              </a:rPr>
              <a:t>:</a:t>
            </a:r>
            <a:endParaRPr lang="en-US" dirty="0"/>
          </a:p>
        </p:txBody>
      </p:sp>
      <p:sp>
        <p:nvSpPr>
          <p:cNvPr id="3" name="Content Placeholder 2">
            <a:extLst>
              <a:ext uri="{FF2B5EF4-FFF2-40B4-BE49-F238E27FC236}">
                <a16:creationId xmlns:a16="http://schemas.microsoft.com/office/drawing/2014/main" id="{5F7639CE-33AD-40A8-84C5-B107F9E84D35}"/>
              </a:ext>
            </a:extLst>
          </p:cNvPr>
          <p:cNvSpPr>
            <a:spLocks noGrp="1"/>
          </p:cNvSpPr>
          <p:nvPr>
            <p:ph idx="1"/>
          </p:nvPr>
        </p:nvSpPr>
        <p:spPr>
          <a:xfrm>
            <a:off x="228600" y="1237332"/>
            <a:ext cx="8286750" cy="5392068"/>
          </a:xfrm>
        </p:spPr>
        <p:txBody>
          <a:bodyPr/>
          <a:lstStyle/>
          <a:p>
            <a:pPr marL="0" indent="0" algn="just">
              <a:buNone/>
            </a:pPr>
            <a:r>
              <a:rPr lang="en-US" b="0" i="0" dirty="0" smtClean="0">
                <a:solidFill>
                  <a:srgbClr val="000000"/>
                </a:solidFill>
                <a:effectLst/>
                <a:latin typeface="Times New Roman" panose="02020603050405020304" pitchFamily="18" charset="0"/>
                <a:cs typeface="Times New Roman" panose="02020603050405020304" pitchFamily="18" charset="0"/>
              </a:rPr>
              <a:t>For </a:t>
            </a:r>
            <a:r>
              <a:rPr lang="en-US" b="0" i="0" dirty="0">
                <a:solidFill>
                  <a:srgbClr val="000000"/>
                </a:solidFill>
                <a:effectLst/>
                <a:latin typeface="Times New Roman" panose="02020603050405020304" pitchFamily="18" charset="0"/>
                <a:cs typeface="Times New Roman" panose="02020603050405020304" pitchFamily="18" charset="0"/>
              </a:rPr>
              <a:t>an effective management accurate estimation of various measures is a must. With correct estimation managers can manage and control the project more efficiently and effectively</a:t>
            </a:r>
            <a:r>
              <a:rPr lang="en-US" b="0" i="0" dirty="0" smtClean="0">
                <a:solidFill>
                  <a:srgbClr val="000000"/>
                </a:solidFill>
                <a:effectLst/>
                <a:latin typeface="Times New Roman" panose="02020603050405020304" pitchFamily="18" charset="0"/>
                <a:cs typeface="Times New Roman" panose="02020603050405020304" pitchFamily="18" charset="0"/>
              </a:rPr>
              <a:t>.</a:t>
            </a:r>
          </a:p>
          <a:p>
            <a:pPr marL="0" indent="0" algn="just">
              <a:buNone/>
            </a:pPr>
            <a:endParaRPr lang="en-US" b="0"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en-US" b="0" i="0" dirty="0">
                <a:solidFill>
                  <a:srgbClr val="000000"/>
                </a:solidFill>
                <a:effectLst/>
                <a:latin typeface="Times New Roman" panose="02020603050405020304" pitchFamily="18" charset="0"/>
                <a:cs typeface="Times New Roman" panose="02020603050405020304" pitchFamily="18" charset="0"/>
              </a:rPr>
              <a:t>Project estimation may involve the following:</a:t>
            </a:r>
          </a:p>
          <a:p>
            <a:r>
              <a:rPr lang="en-US" b="1" i="0" dirty="0">
                <a:solidFill>
                  <a:srgbClr val="000000"/>
                </a:solidFill>
                <a:effectLst/>
                <a:latin typeface="Times New Roman" panose="02020603050405020304" pitchFamily="18" charset="0"/>
                <a:cs typeface="Times New Roman" panose="02020603050405020304" pitchFamily="18" charset="0"/>
              </a:rPr>
              <a:t>Software size estimation</a:t>
            </a:r>
          </a:p>
          <a:p>
            <a:r>
              <a:rPr lang="en-US" b="1" i="0" dirty="0">
                <a:solidFill>
                  <a:srgbClr val="000000"/>
                </a:solidFill>
                <a:effectLst/>
                <a:latin typeface="Times New Roman" panose="02020603050405020304" pitchFamily="18" charset="0"/>
                <a:cs typeface="Times New Roman" panose="02020603050405020304" pitchFamily="18" charset="0"/>
              </a:rPr>
              <a:t>Effort estimation</a:t>
            </a:r>
            <a:endParaRPr lang="en-US" b="1" dirty="0">
              <a:solidFill>
                <a:srgbClr val="000000"/>
              </a:solidFill>
              <a:latin typeface="Times New Roman" panose="02020603050405020304" pitchFamily="18" charset="0"/>
              <a:cs typeface="Times New Roman" panose="02020603050405020304" pitchFamily="18" charset="0"/>
            </a:endParaRPr>
          </a:p>
          <a:p>
            <a:r>
              <a:rPr lang="en-US" b="1" dirty="0">
                <a:solidFill>
                  <a:srgbClr val="000000"/>
                </a:solidFill>
                <a:latin typeface="Times New Roman" panose="02020603050405020304" pitchFamily="18" charset="0"/>
                <a:cs typeface="Times New Roman" panose="02020603050405020304" pitchFamily="18" charset="0"/>
              </a:rPr>
              <a:t>Time </a:t>
            </a:r>
            <a:r>
              <a:rPr lang="en-US" b="1" i="0" dirty="0">
                <a:solidFill>
                  <a:srgbClr val="000000"/>
                </a:solidFill>
                <a:effectLst/>
                <a:latin typeface="Times New Roman" panose="02020603050405020304" pitchFamily="18" charset="0"/>
                <a:cs typeface="Times New Roman" panose="02020603050405020304" pitchFamily="18" charset="0"/>
              </a:rPr>
              <a:t>estimation</a:t>
            </a:r>
          </a:p>
          <a:p>
            <a:r>
              <a:rPr lang="en-US" b="1" dirty="0">
                <a:solidFill>
                  <a:srgbClr val="000000"/>
                </a:solidFill>
                <a:latin typeface="Times New Roman" panose="02020603050405020304" pitchFamily="18" charset="0"/>
                <a:cs typeface="Times New Roman" panose="02020603050405020304" pitchFamily="18" charset="0"/>
              </a:rPr>
              <a:t>Cost</a:t>
            </a:r>
            <a:r>
              <a:rPr lang="en-US" b="1" i="0" dirty="0">
                <a:solidFill>
                  <a:srgbClr val="000000"/>
                </a:solidFill>
                <a:effectLst/>
                <a:latin typeface="Times New Roman" panose="02020603050405020304" pitchFamily="18" charset="0"/>
                <a:cs typeface="Times New Roman" panose="02020603050405020304" pitchFamily="18" charset="0"/>
              </a:rPr>
              <a:t> estimation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7335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838200"/>
          </a:xfrm>
        </p:spPr>
        <p:txBody>
          <a:bodyPr/>
          <a:lstStyle/>
          <a:p>
            <a:pPr lvl="1" algn="ctr" rtl="0">
              <a:lnSpc>
                <a:spcPct val="90000"/>
              </a:lnSpc>
              <a:spcBef>
                <a:spcPct val="0"/>
              </a:spcBef>
            </a:pPr>
            <a:r>
              <a:rPr lang="en-US" sz="2400" b="1" dirty="0">
                <a:solidFill>
                  <a:srgbClr val="C00000"/>
                </a:solidFill>
              </a:rPr>
              <a:t>PEER INSPECTIONS: A PRAGMATIC VIEW</a:t>
            </a:r>
            <a:r>
              <a:rPr lang="en-US" b="1" dirty="0"/>
              <a:t/>
            </a:r>
            <a:br>
              <a:rPr lang="en-US" b="1" dirty="0"/>
            </a:br>
            <a:endParaRPr lang="en-US" dirty="0"/>
          </a:p>
        </p:txBody>
      </p:sp>
      <p:sp>
        <p:nvSpPr>
          <p:cNvPr id="3" name="Content Placeholder 2"/>
          <p:cNvSpPr>
            <a:spLocks noGrp="1"/>
          </p:cNvSpPr>
          <p:nvPr>
            <p:ph sz="half" idx="2"/>
          </p:nvPr>
        </p:nvSpPr>
        <p:spPr>
          <a:xfrm>
            <a:off x="459485" y="990600"/>
            <a:ext cx="8229600" cy="5181600"/>
          </a:xfrm>
        </p:spPr>
        <p:txBody>
          <a:bodyPr/>
          <a:lstStyle/>
          <a:p>
            <a:pPr lvl="0" algn="just">
              <a:lnSpc>
                <a:spcPct val="150000"/>
              </a:lnSpc>
            </a:pPr>
            <a:r>
              <a:rPr lang="en-US" sz="1800" dirty="0" smtClean="0"/>
              <a:t>Transitioning engineering information </a:t>
            </a:r>
            <a:r>
              <a:rPr lang="en-US" sz="1800" dirty="0" smtClean="0">
                <a:solidFill>
                  <a:srgbClr val="FF0000"/>
                </a:solidFill>
              </a:rPr>
              <a:t>from one artifact set to another, </a:t>
            </a:r>
            <a:r>
              <a:rPr lang="en-US" sz="1800" dirty="0" smtClean="0"/>
              <a:t>thereby assessing the consistency, feasibility, understandability, and technology constraints inherent in the engineering artifacts</a:t>
            </a:r>
          </a:p>
          <a:p>
            <a:pPr lvl="0" algn="just">
              <a:lnSpc>
                <a:spcPct val="150000"/>
              </a:lnSpc>
            </a:pPr>
            <a:r>
              <a:rPr lang="en-US" sz="1800" dirty="0" smtClean="0">
                <a:solidFill>
                  <a:srgbClr val="FF0000"/>
                </a:solidFill>
              </a:rPr>
              <a:t>Major milestone demonstrations </a:t>
            </a:r>
            <a:r>
              <a:rPr lang="en-US" sz="1800" dirty="0" smtClean="0"/>
              <a:t>that force the artifacts to be assessed against tangible criteria in the context of relevant use cases</a:t>
            </a:r>
          </a:p>
          <a:p>
            <a:pPr lvl="0" algn="just">
              <a:lnSpc>
                <a:spcPct val="150000"/>
              </a:lnSpc>
            </a:pPr>
            <a:r>
              <a:rPr lang="en-US" sz="1800" dirty="0" smtClean="0">
                <a:solidFill>
                  <a:srgbClr val="FF0000"/>
                </a:solidFill>
              </a:rPr>
              <a:t>Environment tools </a:t>
            </a:r>
            <a:r>
              <a:rPr lang="en-US" sz="1800" dirty="0" smtClean="0"/>
              <a:t>(compilers, debuggers, analyzers, automated test suites) that ensure representation rigor, consistency, completeness, and change control</a:t>
            </a:r>
          </a:p>
          <a:p>
            <a:pPr lvl="0" algn="just">
              <a:lnSpc>
                <a:spcPct val="150000"/>
              </a:lnSpc>
            </a:pPr>
            <a:endParaRPr lang="en-US" sz="1800" dirty="0" smtClean="0"/>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9485" y="990600"/>
            <a:ext cx="8229600" cy="5257800"/>
          </a:xfrm>
        </p:spPr>
        <p:txBody>
          <a:bodyPr/>
          <a:lstStyle/>
          <a:p>
            <a:pPr lvl="0" algn="just">
              <a:lnSpc>
                <a:spcPct val="150000"/>
              </a:lnSpc>
            </a:pPr>
            <a:r>
              <a:rPr lang="en-US" dirty="0" smtClean="0">
                <a:solidFill>
                  <a:srgbClr val="FF0000"/>
                </a:solidFill>
              </a:rPr>
              <a:t>Life-cycle testing for detailed insight into critical </a:t>
            </a:r>
            <a:r>
              <a:rPr lang="en-US" dirty="0" smtClean="0"/>
              <a:t>trade-offs, acceptance criteria, and requirements compliance</a:t>
            </a:r>
          </a:p>
          <a:p>
            <a:pPr lvl="0" algn="just">
              <a:lnSpc>
                <a:spcPct val="150000"/>
              </a:lnSpc>
            </a:pPr>
            <a:r>
              <a:rPr lang="en-US" dirty="0" smtClean="0">
                <a:solidFill>
                  <a:srgbClr val="FF0000"/>
                </a:solidFill>
              </a:rPr>
              <a:t>Change management metrics for objective</a:t>
            </a:r>
            <a:r>
              <a:rPr lang="en-US" dirty="0" smtClean="0"/>
              <a:t> insight into multiple-perspective change trends and convergence or divergence from quality and progress goals</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08086" cy="457201"/>
          </a:xfrm>
        </p:spPr>
        <p:txBody>
          <a:bodyPr/>
          <a:lstStyle/>
          <a:p>
            <a:pPr algn="l"/>
            <a:r>
              <a:rPr lang="en-US" sz="3200" dirty="0" smtClean="0">
                <a:solidFill>
                  <a:srgbClr val="C00000"/>
                </a:solidFill>
              </a:rPr>
              <a:t>THE OLD WAY AND THE NEW WAY</a:t>
            </a:r>
            <a:r>
              <a:rPr lang="en-US" sz="3200" dirty="0" smtClean="0"/>
              <a:t/>
            </a:r>
            <a:br>
              <a:rPr lang="en-US" sz="3200" dirty="0" smtClean="0"/>
            </a:br>
            <a:r>
              <a:rPr lang="en-US" dirty="0" smtClean="0"/>
              <a:t/>
            </a:r>
            <a:br>
              <a:rPr lang="en-US" dirty="0" smtClean="0"/>
            </a:br>
            <a:endParaRPr lang="en-US" dirty="0"/>
          </a:p>
        </p:txBody>
      </p:sp>
      <p:sp>
        <p:nvSpPr>
          <p:cNvPr id="3" name="Content Placeholder 2"/>
          <p:cNvSpPr>
            <a:spLocks noGrp="1"/>
          </p:cNvSpPr>
          <p:nvPr>
            <p:ph sz="half" idx="2"/>
          </p:nvPr>
        </p:nvSpPr>
        <p:spPr>
          <a:xfrm>
            <a:off x="304800" y="685800"/>
            <a:ext cx="8382000" cy="5943600"/>
          </a:xfrm>
        </p:spPr>
        <p:txBody>
          <a:bodyPr/>
          <a:lstStyle/>
          <a:p>
            <a:pPr>
              <a:buNone/>
            </a:pPr>
            <a:r>
              <a:rPr lang="en-US" sz="1800" b="1" dirty="0" smtClean="0">
                <a:solidFill>
                  <a:srgbClr val="FF0000"/>
                </a:solidFill>
              </a:rPr>
              <a:t>THE PRINCIPLES OF CONVENTIONAL SOFTWARE ENGINEERING</a:t>
            </a:r>
          </a:p>
          <a:p>
            <a:pPr marL="342900" indent="-342900">
              <a:lnSpc>
                <a:spcPct val="150000"/>
              </a:lnSpc>
              <a:buFont typeface="+mj-lt"/>
              <a:buAutoNum type="arabicPeriod"/>
            </a:pPr>
            <a:r>
              <a:rPr lang="en-US" sz="1800" b="1" dirty="0" smtClean="0"/>
              <a:t>Make quality </a:t>
            </a:r>
            <a:endParaRPr lang="en-US" sz="1800" dirty="0" smtClean="0"/>
          </a:p>
          <a:p>
            <a:pPr marL="342900" indent="-342900">
              <a:lnSpc>
                <a:spcPct val="150000"/>
              </a:lnSpc>
              <a:buFont typeface="+mj-lt"/>
              <a:buAutoNum type="arabicPeriod"/>
            </a:pPr>
            <a:r>
              <a:rPr lang="en-US" sz="1800" b="1" dirty="0" smtClean="0"/>
              <a:t>High-quality software is possible</a:t>
            </a:r>
          </a:p>
          <a:p>
            <a:pPr marL="342900" indent="-342900">
              <a:lnSpc>
                <a:spcPct val="150000"/>
              </a:lnSpc>
              <a:buFont typeface="+mj-lt"/>
              <a:buAutoNum type="arabicPeriod"/>
            </a:pPr>
            <a:r>
              <a:rPr lang="en-US" sz="1800" b="1" dirty="0" smtClean="0"/>
              <a:t>Give products to customers early</a:t>
            </a:r>
          </a:p>
          <a:p>
            <a:pPr marL="342900" indent="-342900">
              <a:lnSpc>
                <a:spcPct val="150000"/>
              </a:lnSpc>
              <a:buFont typeface="+mj-lt"/>
              <a:buAutoNum type="arabicPeriod"/>
            </a:pPr>
            <a:r>
              <a:rPr lang="en-US" sz="1800" b="1" dirty="0" smtClean="0"/>
              <a:t>Determine the problem before writing the requirements</a:t>
            </a:r>
          </a:p>
          <a:p>
            <a:pPr marL="342900" indent="-342900">
              <a:lnSpc>
                <a:spcPct val="150000"/>
              </a:lnSpc>
              <a:buFont typeface="+mj-lt"/>
              <a:buAutoNum type="arabicPeriod"/>
            </a:pPr>
            <a:r>
              <a:rPr lang="en-US" sz="1800" b="1" dirty="0" smtClean="0"/>
              <a:t>Evaluate design alternatives</a:t>
            </a:r>
          </a:p>
          <a:p>
            <a:pPr marL="342900" indent="-342900">
              <a:lnSpc>
                <a:spcPct val="150000"/>
              </a:lnSpc>
              <a:buFont typeface="+mj-lt"/>
              <a:buAutoNum type="arabicPeriod"/>
            </a:pPr>
            <a:r>
              <a:rPr lang="en-US" sz="1800" b="1" dirty="0" smtClean="0"/>
              <a:t>Use an appropriate process model</a:t>
            </a:r>
            <a:r>
              <a:rPr lang="en-US" sz="1800" dirty="0" smtClean="0"/>
              <a:t>. </a:t>
            </a:r>
          </a:p>
          <a:p>
            <a:pPr marL="342900" indent="-342900">
              <a:lnSpc>
                <a:spcPct val="150000"/>
              </a:lnSpc>
              <a:buFont typeface="+mj-lt"/>
              <a:buAutoNum type="arabicPeriod"/>
            </a:pPr>
            <a:r>
              <a:rPr lang="en-US" sz="1800" b="1" dirty="0" smtClean="0"/>
              <a:t>Use different languages for different phases</a:t>
            </a:r>
          </a:p>
          <a:p>
            <a:pPr marL="342900" indent="-342900">
              <a:lnSpc>
                <a:spcPct val="150000"/>
              </a:lnSpc>
              <a:buFont typeface="+mj-lt"/>
              <a:buAutoNum type="arabicPeriod"/>
            </a:pPr>
            <a:r>
              <a:rPr lang="en-US" sz="1800" b="1" dirty="0" smtClean="0"/>
              <a:t>Minimize intellectual distance</a:t>
            </a:r>
            <a:r>
              <a:rPr lang="en-US" sz="1800" dirty="0" smtClean="0"/>
              <a:t>. </a:t>
            </a:r>
          </a:p>
          <a:p>
            <a:pPr marL="342900" indent="-342900">
              <a:lnSpc>
                <a:spcPct val="150000"/>
              </a:lnSpc>
              <a:buFont typeface="+mj-lt"/>
              <a:buAutoNum type="arabicPeriod"/>
            </a:pPr>
            <a:r>
              <a:rPr lang="en-US" sz="1800" b="1" dirty="0" smtClean="0"/>
              <a:t>Put techniques before tools</a:t>
            </a:r>
          </a:p>
          <a:p>
            <a:pPr marL="342900" indent="-342900">
              <a:lnSpc>
                <a:spcPct val="150000"/>
              </a:lnSpc>
              <a:buFont typeface="+mj-lt"/>
              <a:buAutoNum type="arabicPeriod"/>
            </a:pPr>
            <a:r>
              <a:rPr lang="en-US" sz="1800" b="1" dirty="0" smtClean="0"/>
              <a:t>Get it right before you make it faster</a:t>
            </a:r>
            <a:r>
              <a:rPr lang="en-US" sz="1800" dirty="0" smtClean="0"/>
              <a:t>.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9485" y="457200"/>
            <a:ext cx="8229600" cy="5867400"/>
          </a:xfrm>
        </p:spPr>
        <p:txBody>
          <a:bodyPr/>
          <a:lstStyle/>
          <a:p>
            <a:pPr marL="342900" indent="-342900">
              <a:lnSpc>
                <a:spcPct val="150000"/>
              </a:lnSpc>
              <a:buNone/>
            </a:pPr>
            <a:r>
              <a:rPr lang="en-US" sz="1800" b="1" dirty="0" smtClean="0"/>
              <a:t>11 . Inspect code</a:t>
            </a:r>
          </a:p>
          <a:p>
            <a:pPr marL="342900" indent="-342900">
              <a:lnSpc>
                <a:spcPct val="150000"/>
              </a:lnSpc>
              <a:buNone/>
            </a:pPr>
            <a:r>
              <a:rPr lang="en-US" sz="1800" b="1" dirty="0" smtClean="0"/>
              <a:t>12. Good management is more important than good technology</a:t>
            </a:r>
          </a:p>
          <a:p>
            <a:pPr marL="342900" indent="-342900">
              <a:lnSpc>
                <a:spcPct val="150000"/>
              </a:lnSpc>
              <a:buNone/>
            </a:pPr>
            <a:r>
              <a:rPr lang="en-US" sz="1800" b="1" dirty="0" smtClean="0"/>
              <a:t>13. People are the key to success</a:t>
            </a:r>
          </a:p>
          <a:p>
            <a:pPr marL="342900" indent="-342900">
              <a:lnSpc>
                <a:spcPct val="150000"/>
              </a:lnSpc>
              <a:buNone/>
            </a:pPr>
            <a:r>
              <a:rPr lang="en-US" sz="1800" b="1" dirty="0" smtClean="0"/>
              <a:t>14. Follow with care</a:t>
            </a:r>
            <a:endParaRPr lang="en-US" sz="1800" dirty="0" smtClean="0"/>
          </a:p>
          <a:p>
            <a:pPr marL="342900" indent="-342900">
              <a:lnSpc>
                <a:spcPct val="150000"/>
              </a:lnSpc>
              <a:buNone/>
            </a:pPr>
            <a:r>
              <a:rPr lang="en-US" sz="1800" b="1" dirty="0" smtClean="0"/>
              <a:t>15. Take Responsibility</a:t>
            </a:r>
          </a:p>
          <a:p>
            <a:pPr marL="342900" indent="-342900">
              <a:lnSpc>
                <a:spcPct val="150000"/>
              </a:lnSpc>
              <a:buNone/>
            </a:pPr>
            <a:r>
              <a:rPr lang="en-US" sz="1800" b="1" dirty="0" smtClean="0"/>
              <a:t>16. Understand the customer priorities</a:t>
            </a:r>
          </a:p>
          <a:p>
            <a:pPr marL="342900" indent="-342900">
              <a:lnSpc>
                <a:spcPct val="150000"/>
              </a:lnSpc>
              <a:buNone/>
            </a:pPr>
            <a:r>
              <a:rPr lang="en-US" sz="1800" b="1" dirty="0" smtClean="0"/>
              <a:t>17. The more they see, The more they need</a:t>
            </a:r>
          </a:p>
          <a:p>
            <a:pPr marL="342900" indent="-342900">
              <a:lnSpc>
                <a:spcPct val="150000"/>
              </a:lnSpc>
              <a:buNone/>
            </a:pPr>
            <a:r>
              <a:rPr lang="en-US" sz="1800" b="1" dirty="0" smtClean="0"/>
              <a:t>18.Plan to throw one away</a:t>
            </a:r>
          </a:p>
          <a:p>
            <a:pPr marL="342900" indent="-342900">
              <a:lnSpc>
                <a:spcPct val="150000"/>
              </a:lnSpc>
              <a:buNone/>
            </a:pPr>
            <a:r>
              <a:rPr lang="en-US" sz="1800" b="1" dirty="0" smtClean="0"/>
              <a:t>19.Design for change</a:t>
            </a:r>
          </a:p>
          <a:p>
            <a:pPr marL="342900" indent="-342900">
              <a:lnSpc>
                <a:spcPct val="150000"/>
              </a:lnSpc>
              <a:buNone/>
            </a:pPr>
            <a:r>
              <a:rPr lang="en-US" sz="1800" b="1" dirty="0" smtClean="0"/>
              <a:t>20.Design without Documentation is not design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9485" y="838200"/>
            <a:ext cx="8229600" cy="4953000"/>
          </a:xfrm>
        </p:spPr>
        <p:txBody>
          <a:bodyPr/>
          <a:lstStyle/>
          <a:p>
            <a:pPr marL="342900" indent="-342900">
              <a:lnSpc>
                <a:spcPct val="150000"/>
              </a:lnSpc>
              <a:buNone/>
            </a:pPr>
            <a:r>
              <a:rPr lang="en-US" sz="1800" b="1" dirty="0" smtClean="0"/>
              <a:t>21. Use tools, but be realistic</a:t>
            </a:r>
          </a:p>
          <a:p>
            <a:pPr marL="342900" indent="-342900">
              <a:lnSpc>
                <a:spcPct val="150000"/>
              </a:lnSpc>
              <a:buNone/>
            </a:pPr>
            <a:r>
              <a:rPr lang="en-US" sz="1800" b="1" dirty="0" smtClean="0"/>
              <a:t>22.Avoid Tricks</a:t>
            </a:r>
          </a:p>
          <a:p>
            <a:pPr marL="342900" indent="-342900">
              <a:lnSpc>
                <a:spcPct val="150000"/>
              </a:lnSpc>
              <a:buNone/>
            </a:pPr>
            <a:r>
              <a:rPr lang="en-US" sz="1800" b="1" dirty="0" smtClean="0"/>
              <a:t>23 Encapsulate</a:t>
            </a:r>
          </a:p>
          <a:p>
            <a:pPr marL="342900" indent="-342900">
              <a:lnSpc>
                <a:spcPct val="150000"/>
              </a:lnSpc>
              <a:buNone/>
            </a:pPr>
            <a:r>
              <a:rPr lang="en-US" sz="1800" b="1" dirty="0" smtClean="0"/>
              <a:t>24. Use Coupling and Cohesion</a:t>
            </a:r>
          </a:p>
          <a:p>
            <a:pPr marL="342900" indent="-342900">
              <a:lnSpc>
                <a:spcPct val="150000"/>
              </a:lnSpc>
              <a:buNone/>
            </a:pPr>
            <a:r>
              <a:rPr lang="en-US" sz="1800" b="1" dirty="0" smtClean="0"/>
              <a:t>25. Use the McCabe complexity measure</a:t>
            </a:r>
          </a:p>
          <a:p>
            <a:pPr marL="342900" indent="-342900">
              <a:lnSpc>
                <a:spcPct val="150000"/>
              </a:lnSpc>
              <a:buNone/>
            </a:pPr>
            <a:r>
              <a:rPr lang="en-US" sz="1800" b="1" dirty="0" smtClean="0"/>
              <a:t>26.Don’t Test your own software</a:t>
            </a:r>
          </a:p>
          <a:p>
            <a:pPr marL="342900" indent="-342900">
              <a:lnSpc>
                <a:spcPct val="150000"/>
              </a:lnSpc>
              <a:buNone/>
            </a:pPr>
            <a:r>
              <a:rPr lang="en-US" sz="1800" b="1" dirty="0" smtClean="0"/>
              <a:t>27. Analyze Causes for Errors</a:t>
            </a:r>
          </a:p>
          <a:p>
            <a:pPr marL="342900" indent="-342900">
              <a:lnSpc>
                <a:spcPct val="150000"/>
              </a:lnSpc>
              <a:buNone/>
            </a:pPr>
            <a:r>
              <a:rPr lang="en-US" sz="1800" b="1" dirty="0" smtClean="0"/>
              <a:t>28. Realize that Software's entropy increases</a:t>
            </a:r>
            <a:endParaRPr lang="en-US" sz="1800" dirty="0" smtClean="0"/>
          </a:p>
          <a:p>
            <a:pPr marL="342900" indent="-342900">
              <a:lnSpc>
                <a:spcPct val="150000"/>
              </a:lnSpc>
              <a:buNone/>
            </a:pPr>
            <a:r>
              <a:rPr lang="en-US" sz="1800" b="1" dirty="0" smtClean="0"/>
              <a:t>29. People and Time are not Interchangeable</a:t>
            </a:r>
          </a:p>
          <a:p>
            <a:pPr marL="342900" indent="-342900">
              <a:lnSpc>
                <a:spcPct val="150000"/>
              </a:lnSpc>
              <a:buNone/>
            </a:pPr>
            <a:r>
              <a:rPr lang="en-US" sz="1800" b="1" dirty="0" smtClean="0"/>
              <a:t>30. Expect Excellence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99"/>
            <a:ext cx="8231886" cy="609601"/>
          </a:xfrm>
        </p:spPr>
        <p:txBody>
          <a:bodyPr/>
          <a:lstStyle/>
          <a:p>
            <a:pPr lvl="1" algn="ctr" rtl="0">
              <a:lnSpc>
                <a:spcPct val="90000"/>
              </a:lnSpc>
              <a:spcBef>
                <a:spcPct val="0"/>
              </a:spcBef>
            </a:pPr>
            <a:r>
              <a:rPr lang="en-US" sz="2000" b="1" dirty="0">
                <a:solidFill>
                  <a:srgbClr val="FF0000"/>
                </a:solidFill>
              </a:rPr>
              <a:t>THE PRINCIPLES OF MODERN SOFTWARE MANAGEMENT</a:t>
            </a:r>
            <a:br>
              <a:rPr lang="en-US" sz="2000" b="1" dirty="0">
                <a:solidFill>
                  <a:srgbClr val="FF0000"/>
                </a:solidFill>
              </a:rPr>
            </a:br>
            <a:endParaRPr lang="en-US" sz="2000" dirty="0">
              <a:solidFill>
                <a:srgbClr val="FF0000"/>
              </a:solidFill>
            </a:endParaRPr>
          </a:p>
        </p:txBody>
      </p:sp>
      <p:sp>
        <p:nvSpPr>
          <p:cNvPr id="3" name="Content Placeholder 2"/>
          <p:cNvSpPr>
            <a:spLocks noGrp="1"/>
          </p:cNvSpPr>
          <p:nvPr>
            <p:ph sz="half" idx="2"/>
          </p:nvPr>
        </p:nvSpPr>
        <p:spPr>
          <a:xfrm>
            <a:off x="228600" y="838200"/>
            <a:ext cx="8610600" cy="5715000"/>
          </a:xfrm>
        </p:spPr>
        <p:txBody>
          <a:bodyPr/>
          <a:lstStyle/>
          <a:p>
            <a:pPr marL="342900" indent="-342900" algn="just">
              <a:buFont typeface="+mj-lt"/>
              <a:buAutoNum type="arabicPeriod"/>
            </a:pPr>
            <a:r>
              <a:rPr lang="en-US" sz="1800" b="1" dirty="0" smtClean="0"/>
              <a:t>Base the process on an </a:t>
            </a:r>
            <a:r>
              <a:rPr lang="en-US" sz="1800" b="1" i="1" dirty="0" smtClean="0">
                <a:solidFill>
                  <a:srgbClr val="FF0000"/>
                </a:solidFill>
              </a:rPr>
              <a:t>architecture-first approach</a:t>
            </a:r>
          </a:p>
          <a:p>
            <a:pPr marL="342900" indent="-342900" algn="just">
              <a:buFont typeface="+mj-lt"/>
              <a:buAutoNum type="arabicPeriod"/>
            </a:pPr>
            <a:r>
              <a:rPr lang="en-US" sz="1800" b="1" dirty="0" smtClean="0"/>
              <a:t>Establish an </a:t>
            </a:r>
            <a:r>
              <a:rPr lang="en-US" sz="1800" b="1" i="1" dirty="0" smtClean="0">
                <a:solidFill>
                  <a:schemeClr val="accent1">
                    <a:lumMod val="25000"/>
                  </a:schemeClr>
                </a:solidFill>
              </a:rPr>
              <a:t>iterative life-cycle process </a:t>
            </a:r>
            <a:r>
              <a:rPr lang="en-US" sz="1800" b="1" dirty="0" smtClean="0"/>
              <a:t>that confronts risk early</a:t>
            </a:r>
          </a:p>
          <a:p>
            <a:pPr marL="342900" indent="-342900" algn="just">
              <a:buFont typeface="+mj-lt"/>
              <a:buAutoNum type="arabicPeriod"/>
            </a:pPr>
            <a:r>
              <a:rPr lang="en-US" sz="1800" b="1" dirty="0" smtClean="0"/>
              <a:t>Transition design methods to emphasize </a:t>
            </a:r>
            <a:r>
              <a:rPr lang="en-US" sz="1800" b="1" i="1" dirty="0" smtClean="0">
                <a:solidFill>
                  <a:srgbClr val="FFC000"/>
                </a:solidFill>
              </a:rPr>
              <a:t>component-based development</a:t>
            </a:r>
          </a:p>
          <a:p>
            <a:pPr marL="342900" indent="-342900" algn="just">
              <a:buFont typeface="+mj-lt"/>
              <a:buAutoNum type="arabicPeriod"/>
            </a:pPr>
            <a:r>
              <a:rPr lang="en-US" sz="1800" b="1" dirty="0" smtClean="0"/>
              <a:t>Establish </a:t>
            </a:r>
            <a:r>
              <a:rPr lang="en-US" sz="1800" b="1" dirty="0" smtClean="0">
                <a:solidFill>
                  <a:schemeClr val="tx2">
                    <a:lumMod val="50000"/>
                  </a:schemeClr>
                </a:solidFill>
              </a:rPr>
              <a:t>a </a:t>
            </a:r>
            <a:r>
              <a:rPr lang="en-US" sz="1800" b="1" i="1" dirty="0" smtClean="0">
                <a:solidFill>
                  <a:schemeClr val="tx2">
                    <a:lumMod val="50000"/>
                  </a:schemeClr>
                </a:solidFill>
              </a:rPr>
              <a:t>change management environment</a:t>
            </a:r>
            <a:r>
              <a:rPr lang="en-US" sz="1800" b="1" i="1" dirty="0" smtClean="0"/>
              <a:t>.</a:t>
            </a:r>
          </a:p>
          <a:p>
            <a:pPr marL="342900" indent="-342900" algn="just">
              <a:buFont typeface="+mj-lt"/>
              <a:buAutoNum type="arabicPeriod"/>
            </a:pPr>
            <a:r>
              <a:rPr lang="en-US" sz="1800" b="1" dirty="0" smtClean="0"/>
              <a:t>Enhance change freedom through tools that </a:t>
            </a:r>
            <a:r>
              <a:rPr lang="en-US" sz="1800" b="1" i="1" dirty="0" smtClean="0">
                <a:solidFill>
                  <a:schemeClr val="tx2">
                    <a:lumMod val="50000"/>
                  </a:schemeClr>
                </a:solidFill>
              </a:rPr>
              <a:t>support round-trip engineering.</a:t>
            </a:r>
          </a:p>
          <a:p>
            <a:pPr marL="342900" indent="-342900" algn="just">
              <a:buFont typeface="+mj-lt"/>
              <a:buAutoNum type="arabicPeriod"/>
            </a:pPr>
            <a:r>
              <a:rPr lang="en-US" sz="1800" b="1" dirty="0" smtClean="0"/>
              <a:t>Capture design artifacts in rigorous, model-based notation</a:t>
            </a:r>
          </a:p>
          <a:p>
            <a:pPr marL="342900" indent="-342900" algn="just">
              <a:buFont typeface="+mj-lt"/>
              <a:buAutoNum type="arabicPeriod"/>
            </a:pPr>
            <a:r>
              <a:rPr lang="en-US" sz="1800" b="1" dirty="0" smtClean="0"/>
              <a:t>Instrument the process for objective quality control and progress assessment</a:t>
            </a:r>
            <a:r>
              <a:rPr lang="en-US" sz="1800" dirty="0" smtClean="0"/>
              <a:t>. </a:t>
            </a:r>
          </a:p>
          <a:p>
            <a:pPr marL="342900" indent="-342900" algn="just">
              <a:buFont typeface="+mj-lt"/>
              <a:buAutoNum type="arabicPeriod"/>
            </a:pPr>
            <a:r>
              <a:rPr lang="en-US" sz="1800" b="1" dirty="0" smtClean="0"/>
              <a:t>Use a demonstration-based approach to assess intermediate artifacts.</a:t>
            </a:r>
          </a:p>
          <a:p>
            <a:pPr marL="342900" indent="-342900" algn="just">
              <a:buFont typeface="+mj-lt"/>
              <a:buAutoNum type="arabicPeriod"/>
            </a:pPr>
            <a:r>
              <a:rPr lang="en-US" sz="1800" b="1" dirty="0" smtClean="0"/>
              <a:t>Plan intermediate releases in groups of usage scenarios with evolving levels of detail</a:t>
            </a:r>
          </a:p>
          <a:p>
            <a:pPr marL="342900" indent="-342900" algn="just">
              <a:buFont typeface="+mj-lt"/>
              <a:buAutoNum type="arabicPeriod"/>
            </a:pPr>
            <a:r>
              <a:rPr lang="en-US" sz="1800" b="1" dirty="0" smtClean="0"/>
              <a:t>Establish a configurable process that is economically scalable. </a:t>
            </a:r>
            <a:endParaRPr lang="en-US" sz="18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8.jpeg"/>
          <p:cNvPicPr>
            <a:picLocks noGrp="1"/>
          </p:cNvPicPr>
          <p:nvPr>
            <p:ph sz="half" idx="2"/>
          </p:nvPr>
        </p:nvPicPr>
        <p:blipFill>
          <a:blip r:embed="rId2" cstate="print"/>
          <a:stretch>
            <a:fillRect/>
          </a:stretch>
        </p:blipFill>
        <p:spPr>
          <a:xfrm>
            <a:off x="762001" y="457200"/>
            <a:ext cx="7620000" cy="5867400"/>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9.jpeg"/>
          <p:cNvPicPr/>
          <p:nvPr/>
        </p:nvPicPr>
        <p:blipFill>
          <a:blip r:embed="rId2" cstate="print"/>
          <a:stretch>
            <a:fillRect/>
          </a:stretch>
        </p:blipFill>
        <p:spPr>
          <a:xfrm>
            <a:off x="381000" y="381000"/>
            <a:ext cx="8382000" cy="6172200"/>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228601"/>
            <a:ext cx="8229600" cy="914400"/>
          </a:xfrm>
        </p:spPr>
        <p:txBody>
          <a:bodyPr/>
          <a:lstStyle/>
          <a:p>
            <a:pPr lvl="1" algn="ctr" rtl="0">
              <a:lnSpc>
                <a:spcPct val="90000"/>
              </a:lnSpc>
              <a:spcBef>
                <a:spcPct val="0"/>
              </a:spcBef>
            </a:pPr>
            <a:r>
              <a:rPr lang="en-US" sz="2400" b="1" dirty="0">
                <a:solidFill>
                  <a:srgbClr val="FF0000"/>
                </a:solidFill>
              </a:rPr>
              <a:t>TRANSITIONING TO AN ITERATIVE PROCESS</a:t>
            </a:r>
            <a:r>
              <a:rPr lang="en-US" sz="2400" b="1" dirty="0"/>
              <a:t/>
            </a:r>
            <a:br>
              <a:rPr lang="en-US" sz="2400" b="1" dirty="0"/>
            </a:br>
            <a:endParaRPr lang="en-US" sz="2400" dirty="0"/>
          </a:p>
        </p:txBody>
      </p:sp>
      <p:sp>
        <p:nvSpPr>
          <p:cNvPr id="3" name="Content Placeholder 2"/>
          <p:cNvSpPr>
            <a:spLocks noGrp="1"/>
          </p:cNvSpPr>
          <p:nvPr>
            <p:ph sz="half" idx="2"/>
          </p:nvPr>
        </p:nvSpPr>
        <p:spPr>
          <a:xfrm>
            <a:off x="459485" y="1143000"/>
            <a:ext cx="8229600" cy="5257800"/>
          </a:xfrm>
        </p:spPr>
        <p:txBody>
          <a:bodyPr/>
          <a:lstStyle/>
          <a:p>
            <a:pPr algn="just">
              <a:lnSpc>
                <a:spcPct val="150000"/>
              </a:lnSpc>
              <a:buNone/>
            </a:pPr>
            <a:r>
              <a:rPr lang="en-US" sz="1800" dirty="0" smtClean="0"/>
              <a:t>The following  map the process exponent parameters of COCOMO II to top 10 principles of a modern process.</a:t>
            </a:r>
          </a:p>
          <a:p>
            <a:pPr algn="just">
              <a:lnSpc>
                <a:spcPct val="150000"/>
              </a:lnSpc>
              <a:buFont typeface="Wingdings" pitchFamily="2" charset="2"/>
              <a:buChar char="q"/>
            </a:pPr>
            <a:r>
              <a:rPr lang="en-US" sz="1800" b="1" dirty="0" smtClean="0"/>
              <a:t>Application precedentedness</a:t>
            </a:r>
          </a:p>
          <a:p>
            <a:pPr>
              <a:buFont typeface="Wingdings" pitchFamily="2" charset="2"/>
              <a:buChar char="q"/>
            </a:pPr>
            <a:r>
              <a:rPr lang="en-US" sz="1800" b="1" dirty="0" smtClean="0"/>
              <a:t>Process flexibility</a:t>
            </a:r>
            <a:r>
              <a:rPr lang="en-US" sz="1800" dirty="0" smtClean="0"/>
              <a:t>. </a:t>
            </a:r>
          </a:p>
          <a:p>
            <a:pPr>
              <a:buFont typeface="Wingdings" pitchFamily="2" charset="2"/>
              <a:buChar char="q"/>
            </a:pPr>
            <a:r>
              <a:rPr lang="en-US" sz="1800" b="1" dirty="0" smtClean="0"/>
              <a:t>Architecture risk resolution</a:t>
            </a:r>
            <a:r>
              <a:rPr lang="en-US" sz="1800" dirty="0" smtClean="0"/>
              <a:t>. </a:t>
            </a:r>
          </a:p>
          <a:p>
            <a:pPr>
              <a:buFont typeface="Wingdings" pitchFamily="2" charset="2"/>
              <a:buChar char="q"/>
            </a:pPr>
            <a:r>
              <a:rPr lang="en-US" sz="1800" b="1" dirty="0" smtClean="0"/>
              <a:t>Team cohesion</a:t>
            </a:r>
          </a:p>
          <a:p>
            <a:pPr>
              <a:buFont typeface="Wingdings" pitchFamily="2" charset="2"/>
              <a:buChar char="q"/>
            </a:pPr>
            <a:r>
              <a:rPr lang="en-US" sz="1800" b="1" dirty="0" smtClean="0"/>
              <a:t>Software process maturity</a:t>
            </a:r>
            <a:r>
              <a:rPr lang="en-US" sz="1800" dirty="0" smtClean="0"/>
              <a:t>.</a:t>
            </a:r>
            <a:endParaRPr 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743200"/>
            <a:ext cx="8991600" cy="1222374"/>
          </a:xfrm>
        </p:spPr>
        <p:txBody>
          <a:bodyPr/>
          <a:lstStyle/>
          <a:p>
            <a:pPr algn="ctr"/>
            <a:r>
              <a:rPr lang="en-US" sz="3600" dirty="0">
                <a:solidFill>
                  <a:srgbClr val="7030A0"/>
                </a:solidFill>
              </a:rPr>
              <a:t>Conventional software </a:t>
            </a:r>
            <a:r>
              <a:rPr lang="en-US" sz="3600" dirty="0" smtClean="0">
                <a:solidFill>
                  <a:srgbClr val="7030A0"/>
                </a:solidFill>
              </a:rPr>
              <a:t>management</a:t>
            </a:r>
            <a:endParaRPr lang="en-US" sz="3600" dirty="0">
              <a:solidFill>
                <a:srgbClr val="7030A0"/>
              </a:solidFill>
            </a:endParaRPr>
          </a:p>
        </p:txBody>
      </p:sp>
    </p:spTree>
    <p:extLst>
      <p:ext uri="{BB962C8B-B14F-4D97-AF65-F5344CB8AC3E}">
        <p14:creationId xmlns:p14="http://schemas.microsoft.com/office/powerpoint/2010/main" val="2649363476"/>
      </p:ext>
    </p:extLst>
  </p:cSld>
  <p:clrMapOvr>
    <a:masterClrMapping/>
  </p:clrMapOvr>
</p:sld>
</file>

<file path=ppt/theme/theme1.xml><?xml version="1.0" encoding="utf-8"?>
<a:theme xmlns:a="http://schemas.openxmlformats.org/drawingml/2006/main" name="Droplet design">
  <a:themeElements>
    <a:clrScheme name="Droplet">
      <a:dk1>
        <a:srgbClr val="000000"/>
      </a:dk1>
      <a:lt1>
        <a:srgbClr val="FFFFFF"/>
      </a:lt1>
      <a:dk2>
        <a:srgbClr val="0065A8"/>
      </a:dk2>
      <a:lt2>
        <a:srgbClr val="E7E6E6"/>
      </a:lt2>
      <a:accent1>
        <a:srgbClr val="FDCFFD"/>
      </a:accent1>
      <a:accent2>
        <a:srgbClr val="B6DFFF"/>
      </a:accent2>
      <a:accent3>
        <a:srgbClr val="8AE3A8"/>
      </a:accent3>
      <a:accent4>
        <a:srgbClr val="A69BFB"/>
      </a:accent4>
      <a:accent5>
        <a:srgbClr val="B5C3FF"/>
      </a:accent5>
      <a:accent6>
        <a:srgbClr val="73E9C4"/>
      </a:accent6>
      <a:hlink>
        <a:srgbClr val="0563C1"/>
      </a:hlink>
      <a:folHlink>
        <a:srgbClr val="954F72"/>
      </a:folHlink>
    </a:clrScheme>
    <a:fontScheme name="Custom 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oplet-Design-TM34316244_Win32_SD_v9" id="{3E0090C2-CA58-4B70-B5D1-01F921C14922}" vid="{00CD7D6A-B673-47B4-AF03-4EFC805EA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 design</Template>
  <TotalTime>5543</TotalTime>
  <Words>4193</Words>
  <Application>Microsoft Office PowerPoint</Application>
  <PresentationFormat>On-screen Show (4:3)</PresentationFormat>
  <Paragraphs>399</Paragraphs>
  <Slides>88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88</vt:i4>
      </vt:variant>
    </vt:vector>
  </HeadingPairs>
  <TitlesOfParts>
    <vt:vector size="96" baseType="lpstr">
      <vt:lpstr>Arial</vt:lpstr>
      <vt:lpstr>Bookman Old Style</vt:lpstr>
      <vt:lpstr>Calibri</vt:lpstr>
      <vt:lpstr>Heebo</vt:lpstr>
      <vt:lpstr>Nunito</vt:lpstr>
      <vt:lpstr>Times New Roman</vt:lpstr>
      <vt:lpstr>Wingdings</vt:lpstr>
      <vt:lpstr>Droplet design</vt:lpstr>
      <vt:lpstr>Software Project Management</vt:lpstr>
      <vt:lpstr>PowerPoint Presentation</vt:lpstr>
      <vt:lpstr>PowerPoint Presentation</vt:lpstr>
      <vt:lpstr>introduction</vt:lpstr>
      <vt:lpstr>PowerPoint Presentation</vt:lpstr>
      <vt:lpstr>Software Project Management </vt:lpstr>
      <vt:lpstr>Project Planning:</vt:lpstr>
      <vt:lpstr>Project Estimation:</vt:lpstr>
      <vt:lpstr>PowerPoint Presentation</vt:lpstr>
      <vt:lpstr>PowerPoint Presentation</vt:lpstr>
      <vt:lpstr>PowerPoint Presentation</vt:lpstr>
      <vt:lpstr>PowerPoint Presentation</vt:lpstr>
      <vt:lpstr>THE WATERFALL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Five necessary improvements for waterfall model are:-</vt:lpstr>
      <vt:lpstr>PowerPoint Presentation</vt:lpstr>
      <vt:lpstr>PowerPoint Presentation</vt:lpstr>
      <vt:lpstr>Waterfall Model - Advantages</vt:lpstr>
      <vt:lpstr>Disadvantages</vt:lpstr>
      <vt:lpstr>IN PRACTICE </vt:lpstr>
      <vt:lpstr>PowerPoint Presentation</vt:lpstr>
      <vt:lpstr>PowerPoint Presentation</vt:lpstr>
      <vt:lpstr>Late risk resolution</vt:lpstr>
      <vt:lpstr>PowerPoint Presentation</vt:lpstr>
      <vt:lpstr>Requirements-Driven Functional Decomposition:</vt:lpstr>
      <vt:lpstr>PowerPoint Presentation</vt:lpstr>
      <vt:lpstr>Adversarial Stakeholder Relationships</vt:lpstr>
      <vt:lpstr>Focus on Documents and Review Meetings: </vt:lpstr>
      <vt:lpstr>PowerPoint Presentation</vt:lpstr>
      <vt:lpstr>CONVENTIONAL SOFTWARE MANAGEMENT PERFORMANCE </vt:lpstr>
      <vt:lpstr>PowerPoint Presentation</vt:lpstr>
      <vt:lpstr>Evolution of software economics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Pragmatic Software Cost Estimation</vt:lpstr>
      <vt:lpstr>PowerPoint Presentation</vt:lpstr>
      <vt:lpstr>PowerPoint Presentation</vt:lpstr>
      <vt:lpstr>PowerPoint Presentation</vt:lpstr>
      <vt:lpstr>PowerPoint Presentation</vt:lpstr>
      <vt:lpstr>PowerPoint Presentation</vt:lpstr>
      <vt:lpstr>PowerPoint Presentation</vt:lpstr>
      <vt:lpstr> Improving Software Economics </vt:lpstr>
      <vt:lpstr>PowerPoint Presentation</vt:lpstr>
      <vt:lpstr>REDUCING SOFTWARE PRODUCT SIZE</vt:lpstr>
      <vt:lpstr>Languages</vt:lpstr>
      <vt:lpstr>PowerPoint Presentation</vt:lpstr>
      <vt:lpstr>OBJECT-ORIENTED METHODS AND VISUAL MODELING</vt:lpstr>
      <vt:lpstr>PowerPoint Presentation</vt:lpstr>
      <vt:lpstr>Booch also summarized five characteristics of a successful object-oriented project </vt:lpstr>
      <vt:lpstr>REUSE </vt:lpstr>
      <vt:lpstr>PowerPoint Presentation</vt:lpstr>
      <vt:lpstr>COMMERCIAL COMPONENTS</vt:lpstr>
      <vt:lpstr>IMPROVING SOFTWARE PROCESSES </vt:lpstr>
      <vt:lpstr>PowerPoint Presentation</vt:lpstr>
      <vt:lpstr>PowerPoint Presentation</vt:lpstr>
      <vt:lpstr>IMPROVING TEAM EFFECTIVENESS </vt:lpstr>
      <vt:lpstr>Boehm five staffing principles are</vt:lpstr>
      <vt:lpstr>PowerPoint Presentation</vt:lpstr>
      <vt:lpstr>PowerPoint Presentation</vt:lpstr>
      <vt:lpstr>IMPROVING AUTOMATION THROUGH SOFTWARE ENVIRONMENTS </vt:lpstr>
      <vt:lpstr>PowerPoint Presentation</vt:lpstr>
      <vt:lpstr>PowerPoint Presentation</vt:lpstr>
      <vt:lpstr>PowerPoint Presentation</vt:lpstr>
      <vt:lpstr>PowerPoint Presentation</vt:lpstr>
      <vt:lpstr>ACHIEVING REQUIRED QUALITY</vt:lpstr>
      <vt:lpstr>PowerPoint Presentation</vt:lpstr>
      <vt:lpstr>PowerPoint Presentation</vt:lpstr>
      <vt:lpstr>PEER INSPECTIONS: A PRAGMATIC VIEW </vt:lpstr>
      <vt:lpstr>PowerPoint Presentation</vt:lpstr>
      <vt:lpstr>THE OLD WAY AND THE NEW WAY  </vt:lpstr>
      <vt:lpstr>PowerPoint Presentation</vt:lpstr>
      <vt:lpstr>PowerPoint Presentation</vt:lpstr>
      <vt:lpstr>THE PRINCIPLES OF MODERN SOFTWARE MANAGEMENT </vt:lpstr>
      <vt:lpstr>PowerPoint Presentation</vt:lpstr>
      <vt:lpstr>PowerPoint Presentation</vt:lpstr>
      <vt:lpstr>TRANSITIONING TO AN ITERATIVE PROCESS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UNIT-2 Software Project Management Renaissance</dc:title>
  <dc:creator>ARCHANA</dc:creator>
  <cp:lastModifiedBy>D.SriLakshmi</cp:lastModifiedBy>
  <cp:revision>157</cp:revision>
  <dcterms:created xsi:type="dcterms:W3CDTF">2023-09-16T04:38:27Z</dcterms:created>
  <dcterms:modified xsi:type="dcterms:W3CDTF">2026-01-23T03:42:49Z</dcterms:modified>
</cp:coreProperties>
</file>