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2" r:id="rId2"/>
    <p:sldId id="280" r:id="rId3"/>
    <p:sldId id="281" r:id="rId4"/>
    <p:sldId id="283" r:id="rId5"/>
    <p:sldId id="273" r:id="rId6"/>
    <p:sldId id="285" r:id="rId7"/>
    <p:sldId id="275" r:id="rId8"/>
    <p:sldId id="276" r:id="rId9"/>
    <p:sldId id="277" r:id="rId10"/>
    <p:sldId id="278" r:id="rId11"/>
    <p:sldId id="279" r:id="rId12"/>
    <p:sldId id="284" r:id="rId13"/>
    <p:sldId id="282" r:id="rId14"/>
    <p:sldId id="286" r:id="rId15"/>
    <p:sldId id="287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564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algn="just"/>
            <a:r>
              <a:rPr lang="en-US" sz="4000" dirty="0" smtClean="0"/>
              <a:t>Revise-Boolean Laws</a:t>
            </a:r>
          </a:p>
          <a:p>
            <a:pPr algn="just"/>
            <a:r>
              <a:rPr lang="en-US" sz="4000" dirty="0" smtClean="0"/>
              <a:t>Boolean Function</a:t>
            </a:r>
          </a:p>
          <a:p>
            <a:pPr algn="just"/>
            <a:r>
              <a:rPr lang="en-US" sz="4000" dirty="0" smtClean="0"/>
              <a:t>Dual of a Boolean function</a:t>
            </a:r>
          </a:p>
          <a:p>
            <a:r>
              <a:rPr lang="en-US" sz="4000" dirty="0" smtClean="0"/>
              <a:t>Complement of a Boolean function</a:t>
            </a:r>
          </a:p>
          <a:p>
            <a:r>
              <a:rPr lang="en-US" sz="4000" dirty="0" smtClean="0"/>
              <a:t>Minimization of Boolean functions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Dual of a Boolean function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just"/>
            <a:r>
              <a:rPr lang="en-US" dirty="0" smtClean="0"/>
              <a:t>The </a:t>
            </a:r>
            <a:r>
              <a:rPr lang="en-US" b="1" dirty="0" smtClean="0"/>
              <a:t>dual of a Boolean</a:t>
            </a:r>
            <a:r>
              <a:rPr lang="en-US" dirty="0" smtClean="0"/>
              <a:t> expression is the expression is obtained by interchanging addition and multiplication and interchanging 0's and 1's. </a:t>
            </a:r>
          </a:p>
          <a:p>
            <a:pPr algn="just"/>
            <a:r>
              <a:rPr lang="en-US" dirty="0" smtClean="0"/>
              <a:t>Example:</a:t>
            </a:r>
          </a:p>
          <a:p>
            <a:pPr algn="just">
              <a:buNone/>
            </a:pPr>
            <a:r>
              <a:rPr lang="en-US" dirty="0" smtClean="0"/>
              <a:t>The </a:t>
            </a:r>
            <a:r>
              <a:rPr lang="en-US" b="1" dirty="0" smtClean="0"/>
              <a:t>dual</a:t>
            </a:r>
            <a:r>
              <a:rPr lang="en-US" dirty="0" smtClean="0"/>
              <a:t> of </a:t>
            </a:r>
            <a:r>
              <a:rPr lang="en-US" dirty="0" err="1" smtClean="0"/>
              <a:t>xy</a:t>
            </a:r>
            <a:r>
              <a:rPr lang="en-US" dirty="0" smtClean="0"/>
              <a:t> + </a:t>
            </a:r>
            <a:r>
              <a:rPr lang="en-US" dirty="0" err="1" smtClean="0"/>
              <a:t>xz</a:t>
            </a:r>
            <a:r>
              <a:rPr lang="en-US" dirty="0" smtClean="0"/>
              <a:t> is (x + y) · (x + z).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Complement of a Boolean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Method 1: Using Duality</a:t>
            </a:r>
          </a:p>
          <a:p>
            <a:pPr lvl="1"/>
            <a:r>
              <a:rPr lang="en-US" sz="2400" dirty="0" smtClean="0"/>
              <a:t>Take the dual of function F.</a:t>
            </a:r>
          </a:p>
          <a:p>
            <a:pPr lvl="1"/>
            <a:r>
              <a:rPr lang="en-US" sz="2400" dirty="0" smtClean="0"/>
              <a:t>Complement each literal in the dual obtained in step 1 to get F</a:t>
            </a:r>
            <a:r>
              <a:rPr lang="en-US" sz="2400" baseline="30000" dirty="0" smtClean="0"/>
              <a:t>1</a:t>
            </a:r>
            <a:endParaRPr lang="en-US" sz="2400" dirty="0" smtClean="0"/>
          </a:p>
          <a:p>
            <a:pPr lvl="1">
              <a:buNone/>
            </a:pPr>
            <a:r>
              <a:rPr lang="en-US" sz="2400" dirty="0" smtClean="0"/>
              <a:t>Example:</a:t>
            </a:r>
          </a:p>
          <a:p>
            <a:pPr lvl="1">
              <a:buNone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F(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</a:rPr>
              <a:t>x,y,z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)=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</a:rPr>
              <a:t>xy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 +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</a:rPr>
              <a:t>xz</a:t>
            </a:r>
            <a:endParaRPr lang="en-US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1">
              <a:buNone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Dual of F=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</a:rPr>
              <a:t>F</a:t>
            </a:r>
            <a:r>
              <a:rPr lang="en-US" sz="2400" baseline="-25000" dirty="0" err="1" smtClean="0">
                <a:solidFill>
                  <a:schemeClr val="accent1">
                    <a:lumMod val="50000"/>
                  </a:schemeClr>
                </a:solidFill>
              </a:rPr>
              <a:t>d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= (x + y) · (x + z)</a:t>
            </a:r>
          </a:p>
          <a:p>
            <a:pPr lvl="1">
              <a:buNone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Complement of F=F</a:t>
            </a:r>
            <a:r>
              <a:rPr lang="en-US" sz="2400" baseline="30000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= (x</a:t>
            </a:r>
            <a:r>
              <a:rPr lang="en-US" sz="2400" baseline="30000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 + y</a:t>
            </a:r>
            <a:r>
              <a:rPr lang="en-US" sz="2400" baseline="30000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) · (x</a:t>
            </a:r>
            <a:r>
              <a:rPr lang="en-US" sz="2400" baseline="30000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 + z</a:t>
            </a:r>
            <a:r>
              <a:rPr lang="en-US" sz="2400" baseline="30000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en-US" sz="2400" baseline="300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Method 2: Using De-Morgan’s laws</a:t>
            </a:r>
          </a:p>
          <a:p>
            <a:pPr lvl="1">
              <a:buNone/>
            </a:pPr>
            <a:r>
              <a:rPr lang="en-US" sz="2400" dirty="0" smtClean="0"/>
              <a:t>Example:</a:t>
            </a:r>
          </a:p>
          <a:p>
            <a:pPr lvl="1">
              <a:buNone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F(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x,y,z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)=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xy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+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xz</a:t>
            </a:r>
            <a:endParaRPr lang="en-US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1">
              <a:buNone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F</a:t>
            </a:r>
            <a:r>
              <a:rPr lang="en-US" sz="2400" baseline="30000" dirty="0" smtClean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= (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xy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+ 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xz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  <a:r>
              <a:rPr lang="en-US" sz="2400" baseline="30000" dirty="0" smtClean="0">
                <a:solidFill>
                  <a:schemeClr val="accent4">
                    <a:lumMod val="50000"/>
                  </a:schemeClr>
                </a:solidFill>
              </a:rPr>
              <a:t> 1</a:t>
            </a:r>
          </a:p>
          <a:p>
            <a:pPr lvl="1">
              <a:buNone/>
            </a:pPr>
            <a:r>
              <a:rPr lang="en-US" sz="2400" baseline="30000" dirty="0" smtClean="0">
                <a:solidFill>
                  <a:schemeClr val="accent4">
                    <a:lumMod val="50000"/>
                  </a:schemeClr>
                </a:solidFill>
              </a:rPr>
              <a:t>     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=(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xy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  <a:r>
              <a:rPr lang="en-US" sz="2400" baseline="30000" dirty="0" smtClean="0">
                <a:solidFill>
                  <a:schemeClr val="accent4">
                    <a:lumMod val="50000"/>
                  </a:schemeClr>
                </a:solidFill>
              </a:rPr>
              <a:t> 1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. (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</a:rPr>
              <a:t>xz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  <a:r>
              <a:rPr lang="en-US" sz="2400" baseline="30000" dirty="0" smtClean="0">
                <a:solidFill>
                  <a:schemeClr val="accent4">
                    <a:lumMod val="50000"/>
                  </a:schemeClr>
                </a:solidFill>
              </a:rPr>
              <a:t> 1</a:t>
            </a:r>
          </a:p>
          <a:p>
            <a:pPr lvl="1">
              <a:buNone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  =(x</a:t>
            </a:r>
            <a:r>
              <a:rPr lang="en-US" sz="2400" baseline="30000" dirty="0" smtClean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+ y</a:t>
            </a:r>
            <a:r>
              <a:rPr lang="en-US" sz="2400" baseline="30000" dirty="0" smtClean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) · (x</a:t>
            </a:r>
            <a:r>
              <a:rPr lang="en-US" sz="2400" baseline="30000" dirty="0" smtClean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+ z</a:t>
            </a:r>
            <a:r>
              <a:rPr lang="en-US" sz="2400" baseline="30000" dirty="0" smtClean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Problems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Find the complement of the following Boolean functions:</a:t>
            </a:r>
          </a:p>
          <a:p>
            <a:pPr marL="1028700" lvl="1" indent="-571500" algn="just">
              <a:buFont typeface="+mj-lt"/>
              <a:buAutoNum type="romanLcPeriod"/>
            </a:pPr>
            <a:r>
              <a:rPr lang="en-US" dirty="0" smtClean="0"/>
              <a:t>F1 = x' </a:t>
            </a:r>
            <a:r>
              <a:rPr lang="en-US" dirty="0" err="1" smtClean="0"/>
              <a:t>yz</a:t>
            </a:r>
            <a:r>
              <a:rPr lang="en-US" dirty="0" smtClean="0"/>
              <a:t>' + </a:t>
            </a:r>
            <a:r>
              <a:rPr lang="en-US" dirty="0" err="1" smtClean="0"/>
              <a:t>x'y'z</a:t>
            </a:r>
            <a:r>
              <a:rPr lang="en-US" dirty="0" smtClean="0"/>
              <a:t> </a:t>
            </a:r>
          </a:p>
          <a:p>
            <a:pPr marL="1028700" lvl="1" indent="-571500" algn="just">
              <a:buFont typeface="+mj-lt"/>
              <a:buAutoNum type="romanLcPeriod"/>
            </a:pPr>
            <a:r>
              <a:rPr lang="en-US" dirty="0" smtClean="0"/>
              <a:t>F2 = x ( </a:t>
            </a:r>
            <a:r>
              <a:rPr lang="en-US" dirty="0" err="1" smtClean="0"/>
              <a:t>y'z</a:t>
            </a:r>
            <a:r>
              <a:rPr lang="en-US" dirty="0" smtClean="0"/>
              <a:t>' + </a:t>
            </a:r>
            <a:r>
              <a:rPr lang="en-US" dirty="0" err="1" smtClean="0"/>
              <a:t>yz</a:t>
            </a:r>
            <a:r>
              <a:rPr lang="en-US" dirty="0" smtClean="0"/>
              <a:t> )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en-US" dirty="0" smtClean="0"/>
              <a:t>Simplify the following using De Morgan’s theorem: </a:t>
            </a:r>
            <a:r>
              <a:rPr lang="en-US" b="1" dirty="0" smtClean="0"/>
              <a:t>[((AB)</a:t>
            </a:r>
            <a:r>
              <a:rPr lang="en-US" b="1" baseline="30000" dirty="0" smtClean="0"/>
              <a:t>1</a:t>
            </a:r>
            <a:r>
              <a:rPr lang="en-US" b="1" dirty="0" smtClean="0"/>
              <a:t> C)</a:t>
            </a:r>
            <a:r>
              <a:rPr lang="en-US" b="1" baseline="30000" dirty="0" smtClean="0"/>
              <a:t>1</a:t>
            </a:r>
            <a:r>
              <a:rPr lang="en-US" b="1" dirty="0" smtClean="0"/>
              <a:t>D]</a:t>
            </a:r>
            <a:r>
              <a:rPr lang="en-US" b="1" baseline="30000" dirty="0" smtClean="0"/>
              <a:t>1.</a:t>
            </a:r>
            <a:endParaRPr lang="en-US" sz="2800" dirty="0" smtClean="0"/>
          </a:p>
          <a:p>
            <a:pPr marL="514350" lvl="0" indent="-514350" algn="just">
              <a:buFont typeface="+mj-lt"/>
              <a:buAutoNum type="arabicPeriod"/>
            </a:pPr>
            <a:r>
              <a:rPr lang="en-US" dirty="0" smtClean="0"/>
              <a:t>Show that </a:t>
            </a:r>
            <a:r>
              <a:rPr lang="en-US" b="1" dirty="0" smtClean="0"/>
              <a:t>(X+Y</a:t>
            </a:r>
            <a:r>
              <a:rPr lang="en-US" b="1" baseline="30000" dirty="0" smtClean="0"/>
              <a:t>1</a:t>
            </a:r>
            <a:r>
              <a:rPr lang="en-US" b="1" dirty="0" smtClean="0"/>
              <a:t>+XY) (X+Y</a:t>
            </a:r>
            <a:r>
              <a:rPr lang="en-US" b="1" baseline="30000" dirty="0" smtClean="0"/>
              <a:t>1</a:t>
            </a:r>
            <a:r>
              <a:rPr lang="en-US" b="1" dirty="0" smtClean="0"/>
              <a:t> )</a:t>
            </a:r>
            <a:r>
              <a:rPr lang="en-US" b="1" baseline="30000" dirty="0" smtClean="0"/>
              <a:t> </a:t>
            </a:r>
            <a:r>
              <a:rPr lang="en-US" b="1" dirty="0" smtClean="0"/>
              <a:t>(X</a:t>
            </a:r>
            <a:r>
              <a:rPr lang="en-US" b="1" baseline="30000" dirty="0" smtClean="0"/>
              <a:t>1</a:t>
            </a:r>
            <a:r>
              <a:rPr lang="en-US" b="1" dirty="0" smtClean="0"/>
              <a:t> Y)=0</a:t>
            </a:r>
            <a:r>
              <a:rPr lang="en-US" dirty="0" smtClean="0"/>
              <a:t>.</a:t>
            </a:r>
            <a:endParaRPr lang="en-US" sz="2800" dirty="0" smtClean="0"/>
          </a:p>
          <a:p>
            <a:pPr marL="514350" lvl="0" indent="-514350" algn="just">
              <a:buFont typeface="+mj-lt"/>
              <a:buAutoNum type="arabicPeriod"/>
            </a:pPr>
            <a:r>
              <a:rPr lang="en-US" dirty="0" smtClean="0"/>
              <a:t>Realize the Boolean function using logic gates    </a:t>
            </a:r>
            <a:r>
              <a:rPr lang="en-US" b="1" dirty="0" smtClean="0"/>
              <a:t>Y = CD+EF+G.</a:t>
            </a:r>
            <a:endParaRPr lang="en-US" sz="2800" dirty="0" smtClean="0"/>
          </a:p>
          <a:p>
            <a:pPr marL="1028700" lvl="1" indent="-571500" algn="just">
              <a:buFont typeface="+mj-lt"/>
              <a:buAutoNum type="arabicPeriod"/>
            </a:pP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Minimizing a Boolean expression using Boolean laws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92500" lnSpcReduction="20000"/>
          </a:bodyPr>
          <a:lstStyle/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AB+A(B+C)+B(B+C) 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[AB(C + BD)+ AB]C 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 A</a:t>
            </a:r>
            <a:r>
              <a:rPr lang="en-US" baseline="30000" dirty="0" smtClean="0"/>
              <a:t>1</a:t>
            </a:r>
            <a:r>
              <a:rPr lang="en-US" dirty="0" smtClean="0"/>
              <a:t>BC+ABC</a:t>
            </a:r>
            <a:r>
              <a:rPr lang="en-US" baseline="30000" dirty="0" smtClean="0"/>
              <a:t>1</a:t>
            </a:r>
            <a:r>
              <a:rPr lang="en-US" dirty="0" smtClean="0"/>
              <a:t>+ ABC + A</a:t>
            </a:r>
            <a:r>
              <a:rPr lang="en-US" baseline="30000" dirty="0" smtClean="0"/>
              <a:t>1</a:t>
            </a:r>
            <a:r>
              <a:rPr lang="en-US" dirty="0" smtClean="0"/>
              <a:t>BC</a:t>
            </a:r>
            <a:r>
              <a:rPr lang="en-US" baseline="30000" dirty="0" smtClean="0"/>
              <a:t>1</a:t>
            </a:r>
            <a:r>
              <a:rPr lang="en-US" dirty="0" smtClean="0"/>
              <a:t> </a:t>
            </a:r>
          </a:p>
          <a:p>
            <a:pPr marL="571500" indent="-571500" algn="just">
              <a:buFont typeface="+mj-lt"/>
              <a:buAutoNum type="romanLcPeriod"/>
            </a:pPr>
            <a:r>
              <a:rPr lang="en-US" dirty="0" smtClean="0"/>
              <a:t>Use Boolean algebra to simplify the following expression, then draw a logic circuit for the simplified expression: </a:t>
            </a:r>
            <a:r>
              <a:rPr lang="en-US" b="1" dirty="0" smtClean="0"/>
              <a:t>A (B + AB) + AC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Reduce the following Boolean expressions to the indicated number of literals</a:t>
            </a:r>
            <a:endParaRPr lang="en-US" sz="2800" dirty="0" smtClean="0"/>
          </a:p>
          <a:p>
            <a:pPr lvl="2" algn="just"/>
            <a:r>
              <a:rPr lang="en-US" dirty="0" smtClean="0"/>
              <a:t> A’C’+ABC +AC’              to THREE literals</a:t>
            </a:r>
            <a:endParaRPr lang="en-US" sz="2000" dirty="0" smtClean="0"/>
          </a:p>
          <a:p>
            <a:pPr lvl="2" algn="just"/>
            <a:r>
              <a:rPr lang="en-US" dirty="0" smtClean="0"/>
              <a:t> ABC</a:t>
            </a:r>
            <a:r>
              <a:rPr lang="en-US" baseline="30000" dirty="0" smtClean="0"/>
              <a:t>1</a:t>
            </a:r>
            <a:r>
              <a:rPr lang="en-US" dirty="0" smtClean="0"/>
              <a:t>D+A</a:t>
            </a:r>
            <a:r>
              <a:rPr lang="en-US" baseline="30000" dirty="0" smtClean="0"/>
              <a:t>1</a:t>
            </a:r>
            <a:r>
              <a:rPr lang="en-US" dirty="0" smtClean="0"/>
              <a:t>BD+ABCD     to TWO literals</a:t>
            </a:r>
            <a:endParaRPr lang="en-US" sz="2000" dirty="0" smtClean="0"/>
          </a:p>
          <a:p>
            <a:pPr lvl="2" algn="just"/>
            <a:r>
              <a:rPr lang="en-US" dirty="0" smtClean="0"/>
              <a:t> A’B(D’+CD)+B(A+A’CD)  to ONE literals</a:t>
            </a:r>
            <a:endParaRPr lang="en-US" sz="2000" dirty="0" smtClean="0"/>
          </a:p>
          <a:p>
            <a:pPr marL="571500" lvl="0" indent="-571500" algn="just">
              <a:buFont typeface="+mj-lt"/>
              <a:buAutoNum type="romanLcPeriod"/>
            </a:pP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GATE Questions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marL="457200" lvl="0" indent="-457200" algn="just">
              <a:buFont typeface="+mj-lt"/>
              <a:buAutoNum type="arabicPeriod"/>
            </a:pPr>
            <a:r>
              <a:rPr lang="en-US" sz="2400" dirty="0" smtClean="0"/>
              <a:t>Minimum number of 2 input NAND gates required to implement the function given below is	:</a:t>
            </a:r>
            <a:r>
              <a:rPr lang="en-US" sz="2400" b="1" dirty="0" smtClean="0"/>
              <a:t>F=(X</a:t>
            </a:r>
            <a:r>
              <a:rPr lang="en-US" sz="2400" b="1" baseline="30000" dirty="0" smtClean="0"/>
              <a:t>1</a:t>
            </a:r>
            <a:r>
              <a:rPr lang="en-US" sz="2400" b="1" dirty="0" smtClean="0"/>
              <a:t>+Y</a:t>
            </a:r>
            <a:r>
              <a:rPr lang="en-US" sz="2400" b="1" baseline="30000" dirty="0" smtClean="0"/>
              <a:t>1</a:t>
            </a:r>
            <a:r>
              <a:rPr lang="en-US" sz="2400" b="1" dirty="0" smtClean="0"/>
              <a:t>)(Z+W)    </a:t>
            </a:r>
            <a:r>
              <a:rPr lang="en-US" sz="2400" dirty="0" smtClean="0"/>
              <a:t>[GATE 1988]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IN" sz="2400" dirty="0" smtClean="0"/>
              <a:t>The minimum number of 2 input NAND gates required to implement the Boolean function Z = AB’C, assuming that A, B and C are available, is____	[</a:t>
            </a:r>
            <a:r>
              <a:rPr lang="en-US" sz="2400" dirty="0" smtClean="0"/>
              <a:t>GATE 1998]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400" dirty="0" smtClean="0"/>
              <a:t>For the logic circuit shown in figure, the output Y is equal to: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143380"/>
            <a:ext cx="628654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GATE Questions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en-IN" sz="2400" dirty="0" smtClean="0"/>
              <a:t>4. For the output F to be 1 in the logic circuit shown, the input combination should be: 			</a:t>
            </a:r>
            <a:r>
              <a:rPr lang="en-US" sz="2400" dirty="0" smtClean="0"/>
              <a:t>[GATE 2010]</a:t>
            </a:r>
          </a:p>
          <a:p>
            <a:pPr lvl="1" algn="just">
              <a:buNone/>
            </a:pPr>
            <a:r>
              <a:rPr lang="en-IN" sz="2000" dirty="0" smtClean="0"/>
              <a:t>a)A = 1, B = 1, C = 0   	         b) A = 1, B = 0, C = 0</a:t>
            </a:r>
            <a:endParaRPr lang="en-US" sz="1000" dirty="0" smtClean="0"/>
          </a:p>
          <a:p>
            <a:pPr lvl="1">
              <a:buNone/>
            </a:pPr>
            <a:r>
              <a:rPr lang="en-IN" sz="2000" dirty="0" smtClean="0"/>
              <a:t>c) A = 0, B = 1, C = 0 	          d) A = 0, B = 0, C = 1</a:t>
            </a:r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endParaRPr lang="en-US" sz="2400" dirty="0" smtClean="0"/>
          </a:p>
          <a:p>
            <a:pPr algn="just">
              <a:buNone/>
            </a:pPr>
            <a:r>
              <a:rPr lang="en-US" sz="2800" dirty="0" smtClean="0"/>
              <a:t>5. </a:t>
            </a:r>
            <a:r>
              <a:rPr lang="en-US" sz="2400" dirty="0" smtClean="0"/>
              <a:t>Evaluate the minimum number of gates required to implement the Boolean function (AB+C) if we have to use only 2-input NOR gates?  [GATE 2009]</a:t>
            </a:r>
            <a:endParaRPr lang="en-US" sz="2800" dirty="0" smtClean="0"/>
          </a:p>
          <a:p>
            <a:pPr lvl="1">
              <a:buNone/>
            </a:pPr>
            <a:endParaRPr lang="en-US" sz="2400" dirty="0" smtClean="0"/>
          </a:p>
          <a:p>
            <a:pPr algn="just"/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786058"/>
            <a:ext cx="31051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46500" y="2996952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Boolean Laws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800" u="sng" dirty="0" smtClean="0">
                <a:solidFill>
                  <a:schemeClr val="accent2">
                    <a:lumMod val="75000"/>
                  </a:schemeClr>
                </a:solidFill>
              </a:rPr>
              <a:t>Annulment Law</a:t>
            </a:r>
            <a:r>
              <a:rPr lang="en-US" sz="2800" dirty="0" smtClean="0"/>
              <a:t> – A term </a:t>
            </a:r>
            <a:r>
              <a:rPr lang="en-US" sz="2800" dirty="0" err="1" smtClean="0"/>
              <a:t>AND´ed</a:t>
            </a:r>
            <a:r>
              <a:rPr lang="en-US" sz="2800" dirty="0" smtClean="0"/>
              <a:t> with a “0” equals 0 or </a:t>
            </a:r>
            <a:r>
              <a:rPr lang="en-US" sz="2800" dirty="0" err="1" smtClean="0"/>
              <a:t>OR´ed</a:t>
            </a:r>
            <a:r>
              <a:rPr lang="en-US" sz="2800" dirty="0" smtClean="0"/>
              <a:t> with a “1” will equal 1</a:t>
            </a:r>
          </a:p>
          <a:p>
            <a:pPr lvl="1" algn="just">
              <a:buNone/>
            </a:pPr>
            <a:r>
              <a:rPr lang="en-US" sz="2400" b="1" dirty="0" smtClean="0">
                <a:solidFill>
                  <a:srgbClr val="7030A0"/>
                </a:solidFill>
              </a:rPr>
              <a:t>A . 0 = 0</a:t>
            </a:r>
            <a:r>
              <a:rPr lang="en-US" sz="2400" dirty="0" smtClean="0"/>
              <a:t>    A variable </a:t>
            </a:r>
            <a:r>
              <a:rPr lang="en-US" sz="2400" dirty="0" err="1" smtClean="0"/>
              <a:t>AND’ed</a:t>
            </a:r>
            <a:r>
              <a:rPr lang="en-US" sz="2400" dirty="0" smtClean="0"/>
              <a:t> with 0 is always equal to 0</a:t>
            </a:r>
          </a:p>
          <a:p>
            <a:pPr lvl="1" algn="just">
              <a:buNone/>
            </a:pPr>
            <a:r>
              <a:rPr lang="en-US" sz="2400" b="1" dirty="0" smtClean="0">
                <a:solidFill>
                  <a:srgbClr val="7030A0"/>
                </a:solidFill>
              </a:rPr>
              <a:t>A + 1 = 1</a:t>
            </a:r>
            <a:r>
              <a:rPr lang="en-US" sz="2400" dirty="0" smtClean="0"/>
              <a:t>    A variable </a:t>
            </a:r>
            <a:r>
              <a:rPr lang="en-US" sz="2400" dirty="0" err="1" smtClean="0"/>
              <a:t>OR’ed</a:t>
            </a:r>
            <a:r>
              <a:rPr lang="en-US" sz="2400" dirty="0" smtClean="0"/>
              <a:t> with 1 is always equal to 1</a:t>
            </a:r>
          </a:p>
          <a:p>
            <a:pPr algn="just"/>
            <a:r>
              <a:rPr lang="en-US" sz="2800" u="sng" dirty="0" smtClean="0">
                <a:solidFill>
                  <a:schemeClr val="accent2">
                    <a:lumMod val="75000"/>
                  </a:schemeClr>
                </a:solidFill>
              </a:rPr>
              <a:t>Identity Law</a:t>
            </a:r>
            <a:r>
              <a:rPr lang="en-US" sz="2800" dirty="0" smtClean="0"/>
              <a:t> – A term </a:t>
            </a:r>
            <a:r>
              <a:rPr lang="en-US" sz="2800" dirty="0" err="1" smtClean="0"/>
              <a:t>OR´ed</a:t>
            </a:r>
            <a:r>
              <a:rPr lang="en-US" sz="2800" dirty="0" smtClean="0"/>
              <a:t> with a “0” or </a:t>
            </a:r>
            <a:r>
              <a:rPr lang="en-US" sz="2800" dirty="0" err="1" smtClean="0"/>
              <a:t>AND´ed</a:t>
            </a:r>
            <a:r>
              <a:rPr lang="en-US" sz="2800" dirty="0" smtClean="0"/>
              <a:t> with a “1” will always equal that term</a:t>
            </a:r>
          </a:p>
          <a:p>
            <a:pPr lvl="1">
              <a:buNone/>
            </a:pPr>
            <a:r>
              <a:rPr lang="en-US" sz="2000" b="1" dirty="0" smtClean="0">
                <a:solidFill>
                  <a:srgbClr val="7030A0"/>
                </a:solidFill>
              </a:rPr>
              <a:t>A + 0 = A</a:t>
            </a:r>
            <a:r>
              <a:rPr lang="en-US" sz="2000" dirty="0" smtClean="0"/>
              <a:t>   </a:t>
            </a:r>
            <a:r>
              <a:rPr lang="en-US" sz="2000" dirty="0" err="1" smtClean="0"/>
              <a:t>A</a:t>
            </a:r>
            <a:r>
              <a:rPr lang="en-US" sz="2000" dirty="0" smtClean="0"/>
              <a:t> variable </a:t>
            </a:r>
            <a:r>
              <a:rPr lang="en-US" sz="2000" dirty="0" err="1" smtClean="0"/>
              <a:t>OR’ed</a:t>
            </a:r>
            <a:r>
              <a:rPr lang="en-US" sz="2000" dirty="0" smtClean="0"/>
              <a:t> with 0 is always equal to the variable</a:t>
            </a:r>
          </a:p>
          <a:p>
            <a:pPr lvl="1">
              <a:buNone/>
            </a:pPr>
            <a:r>
              <a:rPr lang="en-US" sz="2000" b="1" dirty="0" smtClean="0">
                <a:solidFill>
                  <a:srgbClr val="7030A0"/>
                </a:solidFill>
              </a:rPr>
              <a:t>A . 1 = A </a:t>
            </a:r>
            <a:r>
              <a:rPr lang="en-US" sz="2000" dirty="0" smtClean="0"/>
              <a:t>   </a:t>
            </a:r>
            <a:r>
              <a:rPr lang="en-US" sz="2000" dirty="0" err="1" smtClean="0"/>
              <a:t>A</a:t>
            </a:r>
            <a:r>
              <a:rPr lang="en-US" sz="2000" dirty="0" smtClean="0"/>
              <a:t> variable </a:t>
            </a:r>
            <a:r>
              <a:rPr lang="en-US" sz="2000" dirty="0" err="1" smtClean="0"/>
              <a:t>AND’ed</a:t>
            </a:r>
            <a:r>
              <a:rPr lang="en-US" sz="2000" dirty="0" smtClean="0"/>
              <a:t> with 1 is always equal to the variable</a:t>
            </a:r>
          </a:p>
          <a:p>
            <a:pPr algn="just"/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Idempotent Law</a:t>
            </a:r>
            <a:r>
              <a:rPr lang="en-US" dirty="0" smtClean="0"/>
              <a:t> – An input that is </a:t>
            </a:r>
            <a:r>
              <a:rPr lang="en-US" dirty="0" err="1" smtClean="0"/>
              <a:t>AND´ed</a:t>
            </a:r>
            <a:r>
              <a:rPr lang="en-US" dirty="0" smtClean="0"/>
              <a:t> or </a:t>
            </a:r>
            <a:r>
              <a:rPr lang="en-US" dirty="0" err="1" smtClean="0"/>
              <a:t>OR´ed</a:t>
            </a:r>
            <a:r>
              <a:rPr lang="en-US" dirty="0" smtClean="0"/>
              <a:t> with itself is equal to that input</a:t>
            </a:r>
          </a:p>
          <a:p>
            <a:pPr>
              <a:buNone/>
            </a:pPr>
            <a:r>
              <a:rPr lang="en-US" sz="2200" b="1" dirty="0" smtClean="0">
                <a:solidFill>
                  <a:srgbClr val="7030A0"/>
                </a:solidFill>
              </a:rPr>
              <a:t>A + A = A</a:t>
            </a:r>
            <a:r>
              <a:rPr lang="en-US" sz="2200" dirty="0" smtClean="0"/>
              <a:t>    </a:t>
            </a:r>
            <a:r>
              <a:rPr lang="en-US" sz="2200" dirty="0" err="1" smtClean="0"/>
              <a:t>A</a:t>
            </a:r>
            <a:r>
              <a:rPr lang="en-US" sz="2200" dirty="0" smtClean="0"/>
              <a:t> variable </a:t>
            </a:r>
            <a:r>
              <a:rPr lang="en-US" sz="2200" dirty="0" err="1" smtClean="0"/>
              <a:t>OR’ed</a:t>
            </a:r>
            <a:r>
              <a:rPr lang="en-US" sz="2200" dirty="0" smtClean="0"/>
              <a:t> with itself is always equal to the variable</a:t>
            </a:r>
          </a:p>
          <a:p>
            <a:pPr>
              <a:buNone/>
            </a:pPr>
            <a:r>
              <a:rPr lang="en-US" sz="2200" b="1" dirty="0" smtClean="0">
                <a:solidFill>
                  <a:srgbClr val="7030A0"/>
                </a:solidFill>
              </a:rPr>
              <a:t>A . A = A</a:t>
            </a:r>
            <a:r>
              <a:rPr lang="en-US" sz="2200" dirty="0" smtClean="0"/>
              <a:t>    </a:t>
            </a:r>
            <a:r>
              <a:rPr lang="en-US" sz="2200" dirty="0" err="1" smtClean="0"/>
              <a:t>A</a:t>
            </a:r>
            <a:r>
              <a:rPr lang="en-US" sz="2200" dirty="0" smtClean="0"/>
              <a:t> variable </a:t>
            </a:r>
            <a:r>
              <a:rPr lang="en-US" sz="2200" dirty="0" err="1" smtClean="0"/>
              <a:t>AND’ed</a:t>
            </a:r>
            <a:r>
              <a:rPr lang="en-US" sz="2200" dirty="0" smtClean="0"/>
              <a:t> with itself is always equal to the variable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Boolean Laws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sz="4600" u="sng" dirty="0" smtClean="0">
                <a:solidFill>
                  <a:schemeClr val="accent2">
                    <a:lumMod val="75000"/>
                  </a:schemeClr>
                </a:solidFill>
              </a:rPr>
              <a:t>Complement Law</a:t>
            </a:r>
            <a:r>
              <a:rPr lang="en-US" sz="4600" dirty="0" smtClean="0"/>
              <a:t> – A term </a:t>
            </a:r>
            <a:r>
              <a:rPr lang="en-US" sz="4600" dirty="0" err="1" smtClean="0"/>
              <a:t>AND´ed</a:t>
            </a:r>
            <a:r>
              <a:rPr lang="en-US" sz="4600" dirty="0" smtClean="0"/>
              <a:t> with its complement equals “0” and a term </a:t>
            </a:r>
            <a:r>
              <a:rPr lang="en-US" sz="4600" dirty="0" err="1" smtClean="0"/>
              <a:t>OR´ed</a:t>
            </a:r>
            <a:r>
              <a:rPr lang="en-US" sz="4600" dirty="0" smtClean="0"/>
              <a:t> with its complement equals “1”</a:t>
            </a:r>
          </a:p>
          <a:p>
            <a:pPr lvl="1" algn="just">
              <a:buNone/>
            </a:pPr>
            <a:r>
              <a:rPr lang="en-US" b="1" dirty="0" smtClean="0">
                <a:solidFill>
                  <a:srgbClr val="7030A0"/>
                </a:solidFill>
              </a:rPr>
              <a:t>A . A</a:t>
            </a:r>
            <a:r>
              <a:rPr lang="en-US" b="1" baseline="30000" dirty="0" smtClean="0">
                <a:solidFill>
                  <a:srgbClr val="7030A0"/>
                </a:solidFill>
              </a:rPr>
              <a:t>1</a:t>
            </a:r>
            <a:r>
              <a:rPr lang="en-US" b="1" dirty="0" smtClean="0">
                <a:solidFill>
                  <a:srgbClr val="7030A0"/>
                </a:solidFill>
              </a:rPr>
              <a:t> = 0  </a:t>
            </a:r>
            <a:r>
              <a:rPr lang="en-US" dirty="0" smtClean="0">
                <a:solidFill>
                  <a:srgbClr val="7030A0"/>
                </a:solidFill>
              </a:rPr>
              <a:t> </a:t>
            </a:r>
            <a:r>
              <a:rPr lang="en-US" dirty="0" smtClean="0"/>
              <a:t> A variable </a:t>
            </a:r>
            <a:r>
              <a:rPr lang="en-US" dirty="0" err="1" smtClean="0"/>
              <a:t>AND’ed</a:t>
            </a:r>
            <a:r>
              <a:rPr lang="en-US" dirty="0" smtClean="0"/>
              <a:t> with its complement is always equal to 0</a:t>
            </a:r>
          </a:p>
          <a:p>
            <a:pPr lvl="1" algn="just">
              <a:buNone/>
            </a:pPr>
            <a:r>
              <a:rPr lang="en-US" b="1" dirty="0" smtClean="0">
                <a:solidFill>
                  <a:srgbClr val="7030A0"/>
                </a:solidFill>
              </a:rPr>
              <a:t>A + A</a:t>
            </a:r>
            <a:r>
              <a:rPr lang="en-US" b="1" baseline="30000" dirty="0" smtClean="0">
                <a:solidFill>
                  <a:srgbClr val="7030A0"/>
                </a:solidFill>
              </a:rPr>
              <a:t>1</a:t>
            </a:r>
            <a:r>
              <a:rPr lang="en-US" b="1" dirty="0" smtClean="0">
                <a:solidFill>
                  <a:srgbClr val="7030A0"/>
                </a:solidFill>
              </a:rPr>
              <a:t> = 1</a:t>
            </a:r>
            <a:r>
              <a:rPr lang="en-US" dirty="0" smtClean="0">
                <a:solidFill>
                  <a:srgbClr val="7030A0"/>
                </a:solidFill>
              </a:rPr>
              <a:t> </a:t>
            </a:r>
            <a:r>
              <a:rPr lang="en-US" dirty="0" smtClean="0"/>
              <a:t>   A variable </a:t>
            </a:r>
            <a:r>
              <a:rPr lang="en-US" dirty="0" err="1" smtClean="0"/>
              <a:t>OR’ed</a:t>
            </a:r>
            <a:r>
              <a:rPr lang="en-US" dirty="0" smtClean="0"/>
              <a:t> with its complement is always equal to 1</a:t>
            </a:r>
          </a:p>
          <a:p>
            <a:pPr algn="just"/>
            <a:r>
              <a:rPr lang="en-US" sz="4600" u="sng" dirty="0" smtClean="0">
                <a:solidFill>
                  <a:schemeClr val="accent2">
                    <a:lumMod val="75000"/>
                  </a:schemeClr>
                </a:solidFill>
              </a:rPr>
              <a:t>Commutative Law</a:t>
            </a:r>
            <a:r>
              <a:rPr lang="en-US" sz="4600" dirty="0" smtClean="0"/>
              <a:t> – The order of application of two separate terms is not important</a:t>
            </a:r>
            <a:endParaRPr lang="en-US" dirty="0" smtClean="0"/>
          </a:p>
          <a:p>
            <a:pPr lvl="1" algn="just">
              <a:buNone/>
            </a:pPr>
            <a:r>
              <a:rPr lang="en-US" sz="2600" b="1" dirty="0" smtClean="0">
                <a:solidFill>
                  <a:srgbClr val="7030A0"/>
                </a:solidFill>
              </a:rPr>
              <a:t>A . B = B . A</a:t>
            </a:r>
            <a:r>
              <a:rPr lang="en-US" sz="2600" dirty="0" smtClean="0"/>
              <a:t>    The order in which two variables are </a:t>
            </a:r>
            <a:r>
              <a:rPr lang="en-US" sz="2600" dirty="0" err="1" smtClean="0"/>
              <a:t>AND’ed</a:t>
            </a:r>
            <a:r>
              <a:rPr lang="en-US" sz="2600" dirty="0" smtClean="0"/>
              <a:t> makes no difference</a:t>
            </a:r>
          </a:p>
          <a:p>
            <a:pPr lvl="1" algn="just">
              <a:buNone/>
            </a:pPr>
            <a:r>
              <a:rPr lang="en-US" sz="2600" b="1" dirty="0" smtClean="0">
                <a:solidFill>
                  <a:srgbClr val="7030A0"/>
                </a:solidFill>
              </a:rPr>
              <a:t>A + B = B + A</a:t>
            </a:r>
            <a:r>
              <a:rPr lang="en-US" sz="2600" dirty="0" smtClean="0">
                <a:solidFill>
                  <a:srgbClr val="7030A0"/>
                </a:solidFill>
              </a:rPr>
              <a:t>  </a:t>
            </a:r>
            <a:r>
              <a:rPr lang="en-US" sz="2600" dirty="0" smtClean="0"/>
              <a:t>  The order in which two variables are </a:t>
            </a:r>
            <a:r>
              <a:rPr lang="en-US" sz="2600" dirty="0" err="1" smtClean="0"/>
              <a:t>OR’ed</a:t>
            </a:r>
            <a:r>
              <a:rPr lang="en-US" sz="2600" dirty="0" smtClean="0"/>
              <a:t> makes no difference</a:t>
            </a:r>
          </a:p>
          <a:p>
            <a:pPr algn="just"/>
            <a:r>
              <a:rPr lang="en-US" sz="4600" u="sng" dirty="0" smtClean="0">
                <a:solidFill>
                  <a:schemeClr val="accent2">
                    <a:lumMod val="75000"/>
                  </a:schemeClr>
                </a:solidFill>
              </a:rPr>
              <a:t>Double Negation Law</a:t>
            </a:r>
            <a:r>
              <a:rPr lang="en-US" sz="4600" dirty="0" smtClean="0"/>
              <a:t> – A term that is inverted twice is equal to the original term</a:t>
            </a:r>
          </a:p>
          <a:p>
            <a:pPr algn="just">
              <a:buNone/>
            </a:pPr>
            <a:r>
              <a:rPr lang="en-US" sz="2900" b="1" dirty="0" smtClean="0">
                <a:solidFill>
                  <a:srgbClr val="7030A0"/>
                </a:solidFill>
              </a:rPr>
              <a:t>A = ((A)</a:t>
            </a:r>
            <a:r>
              <a:rPr lang="en-US" sz="2900" b="1" baseline="30000" dirty="0" smtClean="0">
                <a:solidFill>
                  <a:srgbClr val="7030A0"/>
                </a:solidFill>
              </a:rPr>
              <a:t>|</a:t>
            </a:r>
            <a:r>
              <a:rPr lang="en-US" sz="2900" b="1" dirty="0" smtClean="0">
                <a:solidFill>
                  <a:srgbClr val="7030A0"/>
                </a:solidFill>
              </a:rPr>
              <a:t>)</a:t>
            </a:r>
            <a:r>
              <a:rPr lang="en-US" sz="2900" b="1" baseline="30000" dirty="0" smtClean="0">
                <a:solidFill>
                  <a:srgbClr val="7030A0"/>
                </a:solidFill>
              </a:rPr>
              <a:t>|</a:t>
            </a:r>
            <a:r>
              <a:rPr lang="en-US" sz="2900" b="1" dirty="0" smtClean="0">
                <a:solidFill>
                  <a:srgbClr val="7030A0"/>
                </a:solidFill>
              </a:rPr>
              <a:t> </a:t>
            </a:r>
            <a:r>
              <a:rPr lang="en-US" sz="2900" b="1" dirty="0" smtClean="0"/>
              <a:t> </a:t>
            </a:r>
            <a:r>
              <a:rPr lang="en-US" sz="2900" dirty="0" smtClean="0"/>
              <a:t>  A double complement of a variable is always equal to the variable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Boolean Laws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Distributive Law</a:t>
            </a:r>
            <a:r>
              <a:rPr lang="en-US" dirty="0" smtClean="0"/>
              <a:t> – This law permits the multiplying or factoring out of an expression.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7030A0"/>
                </a:solidFill>
              </a:rPr>
              <a:t>A(B + C) = A.B + A.C  </a:t>
            </a:r>
            <a:r>
              <a:rPr lang="en-US" dirty="0" smtClean="0"/>
              <a:t>  (OR Distributive Law)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7030A0"/>
                </a:solidFill>
              </a:rPr>
              <a:t>A + (B.C) = (A + B).(A + C)  </a:t>
            </a:r>
            <a:r>
              <a:rPr lang="en-US" dirty="0" smtClean="0"/>
              <a:t>  (AND Distributive Law)</a:t>
            </a:r>
          </a:p>
          <a:p>
            <a:pPr algn="just"/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Absorptive Law</a:t>
            </a:r>
            <a:r>
              <a:rPr lang="en-US" dirty="0" smtClean="0"/>
              <a:t> – This law enables a reduction in a complicated expression to a simpler one by absorbing like terms.</a:t>
            </a:r>
          </a:p>
          <a:p>
            <a:pPr lvl="1" algn="ctr">
              <a:buNone/>
            </a:pPr>
            <a:r>
              <a:rPr lang="en-US" sz="3100" b="1" dirty="0" smtClean="0">
                <a:solidFill>
                  <a:srgbClr val="7030A0"/>
                </a:solidFill>
              </a:rPr>
              <a:t>A + (A.B) = A</a:t>
            </a:r>
            <a:r>
              <a:rPr lang="en-US" sz="3100" dirty="0" smtClean="0"/>
              <a:t>    (OR Absorption Law)</a:t>
            </a:r>
          </a:p>
          <a:p>
            <a:pPr lvl="1" algn="ctr">
              <a:buNone/>
            </a:pPr>
            <a:r>
              <a:rPr lang="en-US" sz="3100" b="1" dirty="0" smtClean="0">
                <a:solidFill>
                  <a:srgbClr val="7030A0"/>
                </a:solidFill>
              </a:rPr>
              <a:t>A(A + B) = A</a:t>
            </a:r>
            <a:r>
              <a:rPr lang="en-US" sz="3100" dirty="0" smtClean="0"/>
              <a:t>    (AND Absorption Law)</a:t>
            </a:r>
          </a:p>
          <a:p>
            <a:pPr algn="just"/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Associative Law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en-US" dirty="0" smtClean="0"/>
              <a:t>– This law allows the removal of brackets from an expression and regrouping of the variables.</a:t>
            </a:r>
          </a:p>
          <a:p>
            <a:pPr lvl="1" algn="ctr">
              <a:buNone/>
            </a:pPr>
            <a:r>
              <a:rPr lang="en-US" sz="3100" b="1" dirty="0" smtClean="0">
                <a:solidFill>
                  <a:srgbClr val="7030A0"/>
                </a:solidFill>
              </a:rPr>
              <a:t>A + (B + C) = (A + B) + C = A + B + C</a:t>
            </a:r>
            <a:r>
              <a:rPr lang="en-US" sz="3100" dirty="0" smtClean="0"/>
              <a:t>    (OR Associate Law)</a:t>
            </a:r>
          </a:p>
          <a:p>
            <a:pPr lvl="1" algn="ctr">
              <a:buNone/>
            </a:pPr>
            <a:r>
              <a:rPr lang="en-US" sz="3100" b="1" dirty="0" smtClean="0">
                <a:solidFill>
                  <a:srgbClr val="7030A0"/>
                </a:solidFill>
              </a:rPr>
              <a:t>A(B.C) = (A.B)C = A . B . C </a:t>
            </a:r>
            <a:r>
              <a:rPr lang="en-US" sz="3100" dirty="0" smtClean="0"/>
              <a:t>   (AND Associate Law)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Boolean Function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A </a:t>
            </a:r>
            <a:r>
              <a:rPr lang="en-US" b="1" dirty="0" smtClean="0"/>
              <a:t>Boolean function</a:t>
            </a:r>
            <a:r>
              <a:rPr lang="en-US" dirty="0" smtClean="0"/>
              <a:t> is a </a:t>
            </a:r>
            <a:r>
              <a:rPr lang="en-US" b="1" dirty="0" smtClean="0"/>
              <a:t>function</a:t>
            </a:r>
            <a:r>
              <a:rPr lang="en-US" dirty="0" smtClean="0"/>
              <a:t> that has n variables or entries, so it has 2</a:t>
            </a:r>
            <a:r>
              <a:rPr lang="en-US" baseline="30000" dirty="0" smtClean="0"/>
              <a:t>n </a:t>
            </a:r>
            <a:r>
              <a:rPr lang="en-US" dirty="0" smtClean="0"/>
              <a:t>possible combinations of the variables.</a:t>
            </a:r>
          </a:p>
          <a:p>
            <a:pPr algn="just"/>
            <a:r>
              <a:rPr lang="en-US" dirty="0" smtClean="0"/>
              <a:t>A </a:t>
            </a:r>
            <a:r>
              <a:rPr lang="en-US" b="1" dirty="0" smtClean="0"/>
              <a:t>Boolean Function</a:t>
            </a:r>
            <a:r>
              <a:rPr lang="en-US" dirty="0" smtClean="0"/>
              <a:t> is described by an algebraic expression called </a:t>
            </a:r>
            <a:r>
              <a:rPr lang="en-US" b="1" dirty="0" smtClean="0"/>
              <a:t>Boolean expression </a:t>
            </a:r>
            <a:r>
              <a:rPr lang="en-US" dirty="0" smtClean="0"/>
              <a:t>which consists of binary variables, the constants 0 and 1, and the </a:t>
            </a:r>
            <a:r>
              <a:rPr lang="en-US" b="1" dirty="0" smtClean="0"/>
              <a:t>logic</a:t>
            </a:r>
            <a:r>
              <a:rPr lang="en-US" dirty="0" smtClean="0"/>
              <a:t> operation symbols.</a:t>
            </a:r>
          </a:p>
          <a:p>
            <a:pPr algn="just"/>
            <a:r>
              <a:rPr lang="en-US" dirty="0" smtClean="0"/>
              <a:t> These </a:t>
            </a:r>
            <a:r>
              <a:rPr lang="en-US" b="1" dirty="0" smtClean="0"/>
              <a:t>functions</a:t>
            </a:r>
            <a:r>
              <a:rPr lang="en-US" dirty="0" smtClean="0"/>
              <a:t> will assume only 0 or 1 in its output.</a:t>
            </a:r>
          </a:p>
          <a:p>
            <a:pPr algn="just"/>
            <a:r>
              <a:rPr lang="en-US" dirty="0" smtClean="0"/>
              <a:t>An example of a </a:t>
            </a:r>
            <a:r>
              <a:rPr lang="en-US" b="1" dirty="0" smtClean="0"/>
              <a:t>Boolean function</a:t>
            </a:r>
            <a:r>
              <a:rPr lang="en-US" dirty="0" smtClean="0"/>
              <a:t> is :</a:t>
            </a:r>
          </a:p>
          <a:p>
            <a:pPr algn="ctr">
              <a:buNone/>
            </a:pPr>
            <a:r>
              <a:rPr lang="en-US" dirty="0" smtClean="0"/>
              <a:t> </a:t>
            </a:r>
            <a:r>
              <a:rPr lang="en-US" b="1" dirty="0" smtClean="0"/>
              <a:t>f(</a:t>
            </a:r>
            <a:r>
              <a:rPr lang="en-US" b="1" dirty="0" err="1" smtClean="0"/>
              <a:t>a,b,c</a:t>
            </a:r>
            <a:r>
              <a:rPr lang="en-US" b="1" dirty="0" smtClean="0"/>
              <a:t>) = </a:t>
            </a:r>
            <a:r>
              <a:rPr lang="en-US" b="1" dirty="0" err="1" smtClean="0"/>
              <a:t>ab</a:t>
            </a:r>
            <a:r>
              <a:rPr lang="en-US" b="1" dirty="0" smtClean="0"/>
              <a:t> + c</a:t>
            </a:r>
          </a:p>
          <a:p>
            <a:pPr algn="just"/>
            <a:r>
              <a:rPr lang="en-US" dirty="0" smtClean="0"/>
              <a:t>These </a:t>
            </a:r>
            <a:r>
              <a:rPr lang="en-US" b="1" dirty="0" smtClean="0"/>
              <a:t>functions</a:t>
            </a:r>
            <a:r>
              <a:rPr lang="en-US" dirty="0" smtClean="0"/>
              <a:t> are implemented with the </a:t>
            </a:r>
            <a:r>
              <a:rPr lang="en-US" b="1" dirty="0" smtClean="0"/>
              <a:t>logic</a:t>
            </a:r>
            <a:r>
              <a:rPr lang="en-US" dirty="0" smtClean="0"/>
              <a:t> gates.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Boolean Expressions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lvl="0" algn="just"/>
            <a:r>
              <a:rPr lang="en-US" dirty="0" smtClean="0"/>
              <a:t>A Boolean expression always produces a Boolean value. </a:t>
            </a:r>
          </a:p>
          <a:p>
            <a:pPr lvl="0" algn="just"/>
            <a:r>
              <a:rPr lang="en-US" dirty="0" smtClean="0"/>
              <a:t>A Boolean expression is composed of a combination of the Boolean constants (True or False), Boolean variables and logical connectives. </a:t>
            </a:r>
          </a:p>
          <a:p>
            <a:pPr lvl="0" algn="just"/>
            <a:r>
              <a:rPr lang="en-US" dirty="0" smtClean="0"/>
              <a:t>Each Boolean expression represents a Boolean function.</a:t>
            </a:r>
          </a:p>
          <a:p>
            <a:pPr algn="just"/>
            <a:r>
              <a:rPr lang="en-US" b="1" dirty="0" smtClean="0"/>
              <a:t>Example</a:t>
            </a:r>
            <a:r>
              <a:rPr lang="en-US" dirty="0" smtClean="0"/>
              <a:t> − AB’C is a Boolean expression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14546" y="2571744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F(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a,b,c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)=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abc+ab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+a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bc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57158" y="357166"/>
            <a:ext cx="3286148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Terms:3</a:t>
            </a:r>
          </a:p>
          <a:p>
            <a:pPr algn="ctr"/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abc</a:t>
            </a:r>
            <a:endParaRPr lang="en-US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ab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c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endParaRPr lang="en-US" sz="2800" b="1" baseline="30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bc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endParaRPr lang="en-US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3" name="Curved Right Arrow 12"/>
          <p:cNvSpPr/>
          <p:nvPr/>
        </p:nvSpPr>
        <p:spPr>
          <a:xfrm>
            <a:off x="1142976" y="2143116"/>
            <a:ext cx="1071570" cy="9286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14546" y="2571744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F(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a,b,c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)=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abc+ab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+a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bc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57158" y="357166"/>
            <a:ext cx="3286148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Terms:4</a:t>
            </a:r>
          </a:p>
          <a:p>
            <a:pPr algn="ctr"/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abc</a:t>
            </a:r>
            <a:endParaRPr lang="en-US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ab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c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endParaRPr lang="en-US" sz="2800" b="1" baseline="30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bc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endParaRPr lang="en-US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85786" y="4143380"/>
            <a:ext cx="2786082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Variables: 3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Has two values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9" name="Curved Left Arrow 8"/>
          <p:cNvSpPr/>
          <p:nvPr/>
        </p:nvSpPr>
        <p:spPr>
          <a:xfrm>
            <a:off x="3643306" y="3214686"/>
            <a:ext cx="428628" cy="135732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Right Arrow 12"/>
          <p:cNvSpPr/>
          <p:nvPr/>
        </p:nvSpPr>
        <p:spPr>
          <a:xfrm>
            <a:off x="1142976" y="2143116"/>
            <a:ext cx="1071570" cy="9286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14546" y="2571744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F(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a,b,c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)=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abc+ab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+a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bc</a:t>
            </a:r>
            <a:r>
              <a:rPr lang="en-US" sz="3200" b="1" baseline="30000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57158" y="357166"/>
            <a:ext cx="3286148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Terms:3</a:t>
            </a:r>
          </a:p>
          <a:p>
            <a:pPr algn="ctr"/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abc</a:t>
            </a:r>
            <a:endParaRPr lang="en-US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ab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c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endParaRPr lang="en-US" sz="2800" b="1" baseline="30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bc</a:t>
            </a:r>
            <a:r>
              <a:rPr lang="en-US" sz="2800" b="1" baseline="30000" dirty="0" err="1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endParaRPr lang="en-US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500562" y="642918"/>
            <a:ext cx="3429024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</a:rPr>
              <a:t>Literals: 6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A single variable within a term that may be complemented or not</a:t>
            </a:r>
          </a:p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85786" y="4143380"/>
            <a:ext cx="2786082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Variables: 3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Has two values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9" name="Curved Left Arrow 8"/>
          <p:cNvSpPr/>
          <p:nvPr/>
        </p:nvSpPr>
        <p:spPr>
          <a:xfrm>
            <a:off x="3643306" y="3214686"/>
            <a:ext cx="428628" cy="135732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Left-Up Arrow 10"/>
          <p:cNvSpPr/>
          <p:nvPr/>
        </p:nvSpPr>
        <p:spPr>
          <a:xfrm>
            <a:off x="6715140" y="2214554"/>
            <a:ext cx="642942" cy="857256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urved Right Arrow 12"/>
          <p:cNvSpPr/>
          <p:nvPr/>
        </p:nvSpPr>
        <p:spPr>
          <a:xfrm>
            <a:off x="1142976" y="2143116"/>
            <a:ext cx="1071570" cy="9286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364</Words>
  <Application>Microsoft Office PowerPoint</Application>
  <PresentationFormat>On-screen Show (4:3)</PresentationFormat>
  <Paragraphs>139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Outline of today’s session</vt:lpstr>
      <vt:lpstr>Boolean Laws</vt:lpstr>
      <vt:lpstr>Boolean Laws</vt:lpstr>
      <vt:lpstr>Boolean Laws</vt:lpstr>
      <vt:lpstr>Boolean Function</vt:lpstr>
      <vt:lpstr>Boolean Expressions</vt:lpstr>
      <vt:lpstr>Slide 7</vt:lpstr>
      <vt:lpstr>Slide 8</vt:lpstr>
      <vt:lpstr>Slide 9</vt:lpstr>
      <vt:lpstr>Dual of a Boolean function</vt:lpstr>
      <vt:lpstr>Complement of a Boolean function</vt:lpstr>
      <vt:lpstr>Problems</vt:lpstr>
      <vt:lpstr>Minimizing a Boolean expression using Boolean laws</vt:lpstr>
      <vt:lpstr>GATE Questions</vt:lpstr>
      <vt:lpstr>GATE Questions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144</cp:revision>
  <dcterms:created xsi:type="dcterms:W3CDTF">2020-08-17T05:02:06Z</dcterms:created>
  <dcterms:modified xsi:type="dcterms:W3CDTF">2021-01-25T06:44:52Z</dcterms:modified>
</cp:coreProperties>
</file>