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79" r:id="rId15"/>
    <p:sldId id="268" r:id="rId16"/>
    <p:sldId id="269" r:id="rId17"/>
    <p:sldId id="270" r:id="rId18"/>
    <p:sldId id="378" r:id="rId19"/>
    <p:sldId id="380" r:id="rId20"/>
    <p:sldId id="381" r:id="rId21"/>
    <p:sldId id="382" r:id="rId22"/>
    <p:sldId id="383" r:id="rId23"/>
    <p:sldId id="401" r:id="rId24"/>
    <p:sldId id="385" r:id="rId25"/>
    <p:sldId id="386" r:id="rId26"/>
    <p:sldId id="387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272" r:id="rId40"/>
    <p:sldId id="273" r:id="rId41"/>
    <p:sldId id="274" r:id="rId42"/>
    <p:sldId id="275" r:id="rId43"/>
    <p:sldId id="277" r:id="rId44"/>
    <p:sldId id="278" r:id="rId45"/>
    <p:sldId id="282" r:id="rId46"/>
    <p:sldId id="283" r:id="rId47"/>
    <p:sldId id="284" r:id="rId48"/>
    <p:sldId id="27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FD4-E577-4DEF-A165-66EB16C71951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D16E-0235-475E-81D5-D2630C8B03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1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D16E-0235-475E-81D5-D2630C8B0367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67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032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4623705" y="4811269"/>
            <a:ext cx="294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Core 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E9FDDA-D3EF-D26C-D32E-92AED078E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0215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E9FDDA-D3EF-D26C-D32E-92AED078E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C455B7B-CE36-D298-E2CE-D55D279F29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94773-FE9F-BC19-5D1A-947822C3F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839" y="1568051"/>
            <a:ext cx="10803529" cy="31457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Rectangle extends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Figure{</a:t>
            </a:r>
            <a:endParaRPr sz="2000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Rectangle(double</a:t>
            </a:r>
            <a:r>
              <a:rPr sz="2000" dirty="0">
                <a:latin typeface="Courier New"/>
                <a:cs typeface="Courier New"/>
              </a:rPr>
              <a:t> x,</a:t>
            </a:r>
            <a:r>
              <a:rPr sz="2000" spc="-5" dirty="0">
                <a:latin typeface="Courier New"/>
                <a:cs typeface="Courier New"/>
              </a:rPr>
              <a:t> double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y)</a:t>
            </a:r>
            <a:endParaRPr lang="en-US" sz="2000" spc="-5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lang="en-US" sz="2000" spc="-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{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280"/>
              </a:lnSpc>
              <a:tabLst>
                <a:tab pos="2755900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super(x,y);	</a:t>
            </a:r>
            <a:endParaRPr lang="en-US" sz="2000" spc="-5" dirty="0">
              <a:latin typeface="Courier New"/>
              <a:cs typeface="Courier New"/>
            </a:endParaRPr>
          </a:p>
          <a:p>
            <a:pPr marL="469900">
              <a:lnSpc>
                <a:spcPts val="2280"/>
              </a:lnSpc>
              <a:tabLst>
                <a:tab pos="2755900" algn="l"/>
              </a:tabLst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243840">
              <a:lnSpc>
                <a:spcPts val="2280"/>
              </a:lnSpc>
              <a:spcBef>
                <a:spcPts val="1920"/>
              </a:spcBef>
            </a:pP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5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area(){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System.out.print("Area of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rectangle is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:");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return dimension1</a:t>
            </a:r>
            <a:r>
              <a:rPr sz="2000" dirty="0">
                <a:latin typeface="Courier New"/>
                <a:cs typeface="Courier New"/>
              </a:rPr>
              <a:t> * </a:t>
            </a:r>
            <a:r>
              <a:rPr sz="2000" spc="-5" dirty="0">
                <a:latin typeface="Courier New"/>
                <a:cs typeface="Courier New"/>
              </a:rPr>
              <a:t>dimension2;</a:t>
            </a:r>
            <a:endParaRPr sz="2000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>
              <a:lnSpc>
                <a:spcPts val="228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8169F-936D-4FDA-9AC1-0FEAA656D0C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1FE57-D3AA-4D8E-A974-EFC524D94F3B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55B6-3838-46A7-A41F-1DA2A79D8536}"/>
              </a:ext>
            </a:extLst>
          </p:cNvPr>
          <p:cNvSpPr/>
          <p:nvPr/>
        </p:nvSpPr>
        <p:spPr>
          <a:xfrm>
            <a:off x="723907" y="329464"/>
            <a:ext cx="4731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Improved Version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8169F-936D-4FDA-9AC1-0FEAA656D0C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1FE57-D3AA-4D8E-A974-EFC524D94F3B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55B6-3838-46A7-A41F-1DA2A79D8536}"/>
              </a:ext>
            </a:extLst>
          </p:cNvPr>
          <p:cNvSpPr/>
          <p:nvPr/>
        </p:nvSpPr>
        <p:spPr>
          <a:xfrm>
            <a:off x="723907" y="329464"/>
            <a:ext cx="4731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Improved Version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39A2-CBC1-4484-B86C-234EE0B66C48}"/>
              </a:ext>
            </a:extLst>
          </p:cNvPr>
          <p:cNvSpPr txBox="1"/>
          <p:nvPr/>
        </p:nvSpPr>
        <p:spPr>
          <a:xfrm>
            <a:off x="787181" y="1584878"/>
            <a:ext cx="8476740" cy="2884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280"/>
              </a:lnSpc>
              <a:spcBef>
                <a:spcPts val="600"/>
              </a:spcBef>
            </a:pPr>
            <a:r>
              <a:rPr lang="en-US" sz="2000" spc="-5" dirty="0">
                <a:latin typeface="Courier New"/>
                <a:cs typeface="Courier New"/>
              </a:rPr>
              <a:t>class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Triangle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extends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Figure{</a:t>
            </a:r>
            <a:endParaRPr lang="en-US" sz="2000" dirty="0">
              <a:latin typeface="Courier New"/>
              <a:cs typeface="Courier New"/>
            </a:endParaRP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Triangle(double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x,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double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y){	</a:t>
            </a: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 super(</a:t>
            </a:r>
            <a:r>
              <a:rPr lang="en-US" sz="2000" spc="-5" dirty="0" err="1">
                <a:latin typeface="Courier New"/>
                <a:cs typeface="Courier New"/>
              </a:rPr>
              <a:t>x,y</a:t>
            </a:r>
            <a:r>
              <a:rPr lang="en-US" sz="2000" spc="-5" dirty="0">
                <a:latin typeface="Courier New"/>
                <a:cs typeface="Courier New"/>
              </a:rPr>
              <a:t>);</a:t>
            </a:r>
            <a:r>
              <a:rPr lang="en-US" sz="2000" spc="-65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} </a:t>
            </a:r>
            <a:r>
              <a:rPr lang="en-US" sz="2000" spc="-1185" dirty="0">
                <a:latin typeface="Courier New"/>
                <a:cs typeface="Courier New"/>
              </a:rPr>
              <a:t> </a:t>
            </a: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double</a:t>
            </a:r>
            <a:r>
              <a:rPr lang="en-US" sz="2000" spc="-1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area(){</a:t>
            </a:r>
            <a:endParaRPr lang="en-US" sz="2000" dirty="0">
              <a:latin typeface="Courier New"/>
              <a:cs typeface="Courier New"/>
            </a:endParaRPr>
          </a:p>
          <a:p>
            <a:pPr marL="469900" marR="6985">
              <a:lnSpc>
                <a:spcPts val="2160"/>
              </a:lnSpc>
              <a:spcBef>
                <a:spcPts val="600"/>
              </a:spcBef>
            </a:pPr>
            <a:r>
              <a:rPr lang="en-US" sz="2000" spc="-5" dirty="0" err="1">
                <a:latin typeface="Courier New"/>
                <a:cs typeface="Courier New"/>
              </a:rPr>
              <a:t>System.out.print</a:t>
            </a:r>
            <a:r>
              <a:rPr lang="en-US" sz="2000" spc="-5" dirty="0">
                <a:latin typeface="Courier New"/>
                <a:cs typeface="Courier New"/>
              </a:rPr>
              <a:t>("Area for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triangle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is :"); </a:t>
            </a:r>
            <a:r>
              <a:rPr lang="en-US" sz="2000" spc="-1185" dirty="0">
                <a:latin typeface="Courier New"/>
                <a:cs typeface="Courier New"/>
              </a:rPr>
              <a:t> </a:t>
            </a:r>
          </a:p>
          <a:p>
            <a:pPr marL="469900" marR="6985">
              <a:lnSpc>
                <a:spcPts val="2160"/>
              </a:lnSpc>
              <a:spcBef>
                <a:spcPts val="600"/>
              </a:spcBef>
            </a:pPr>
            <a:r>
              <a:rPr lang="en-US" sz="2000" spc="-5" dirty="0">
                <a:latin typeface="Courier New"/>
                <a:cs typeface="Courier New"/>
              </a:rPr>
              <a:t>return</a:t>
            </a:r>
            <a:r>
              <a:rPr lang="en-US" sz="2000" spc="-1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dimension1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spc="-5" dirty="0">
                <a:latin typeface="Courier New"/>
                <a:cs typeface="Courier New"/>
              </a:rPr>
              <a:t> dimension2 </a:t>
            </a:r>
            <a:r>
              <a:rPr lang="en-US" sz="2000" dirty="0">
                <a:latin typeface="Courier New"/>
                <a:cs typeface="Courier New"/>
              </a:rPr>
              <a:t>/</a:t>
            </a:r>
            <a:r>
              <a:rPr lang="en-US" sz="2000" spc="-5" dirty="0">
                <a:latin typeface="Courier New"/>
                <a:cs typeface="Courier New"/>
              </a:rPr>
              <a:t> 2;</a:t>
            </a:r>
            <a:endParaRPr lang="en-US" sz="2000" dirty="0">
              <a:latin typeface="Courier New"/>
              <a:cs typeface="Courier New"/>
            </a:endParaRPr>
          </a:p>
          <a:p>
            <a:pPr marL="243840">
              <a:lnSpc>
                <a:spcPts val="2130"/>
              </a:lnSpc>
              <a:spcBef>
                <a:spcPts val="600"/>
              </a:spcBef>
            </a:pPr>
            <a:r>
              <a:rPr lang="en-US" sz="2000" dirty="0">
                <a:latin typeface="Courier New"/>
                <a:cs typeface="Courier New"/>
              </a:rPr>
              <a:t> }</a:t>
            </a:r>
          </a:p>
          <a:p>
            <a:pPr marL="243840">
              <a:lnSpc>
                <a:spcPts val="2130"/>
              </a:lnSpc>
              <a:spcBef>
                <a:spcPts val="600"/>
              </a:spcBef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83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085820"/>
            <a:ext cx="620204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FindArea{</a:t>
            </a:r>
            <a:endParaRPr sz="2000" dirty="0">
              <a:latin typeface="Courier New"/>
              <a:cs typeface="Courier New"/>
            </a:endParaRPr>
          </a:p>
          <a:p>
            <a:pPr marL="243840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static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void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main(String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args[]){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541" y="5510230"/>
            <a:ext cx="178435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45995" y="1933021"/>
          <a:ext cx="5093335" cy="138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ts val="207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Figure</a:t>
                      </a:r>
                      <a:r>
                        <a:rPr sz="200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fig;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Rectangle</a:t>
                      </a:r>
                      <a:r>
                        <a:rPr sz="20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r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23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new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Rectangle(9,5);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Triangle</a:t>
                      </a:r>
                      <a:r>
                        <a:rPr sz="200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t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23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new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Triangle(10,8);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fig</a:t>
                      </a:r>
                      <a:r>
                        <a:rPr sz="20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r;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39187" y="3340989"/>
            <a:ext cx="390906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542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System.out.println("Area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fig.area());</a:t>
            </a:r>
            <a:endParaRPr sz="2000">
              <a:latin typeface="Courier New"/>
              <a:cs typeface="Courier New"/>
            </a:endParaRPr>
          </a:p>
          <a:p>
            <a:pPr marL="238125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fig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t;</a:t>
            </a:r>
            <a:endParaRPr sz="2000">
              <a:latin typeface="Courier New"/>
              <a:cs typeface="Courier New"/>
            </a:endParaRPr>
          </a:p>
          <a:p>
            <a:pPr marL="12700" marR="5080" indent="225425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System.out.println("Area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fig.area());</a:t>
            </a:r>
            <a:endParaRPr sz="2000">
              <a:latin typeface="Courier New"/>
              <a:cs typeface="Courier New"/>
            </a:endParaRPr>
          </a:p>
          <a:p>
            <a:pPr marL="12700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1934" y="3340990"/>
            <a:ext cx="3658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615950" algn="l"/>
                <a:tab pos="2286635" algn="l"/>
                <a:tab pos="2889885" algn="l"/>
                <a:tab pos="3492500" algn="l"/>
              </a:tabLst>
            </a:pPr>
            <a:r>
              <a:rPr sz="2000" spc="-5" dirty="0">
                <a:latin typeface="Courier New"/>
                <a:cs typeface="Courier New"/>
              </a:rPr>
              <a:t>o</a:t>
            </a:r>
            <a:r>
              <a:rPr sz="2000" dirty="0">
                <a:latin typeface="Courier New"/>
                <a:cs typeface="Courier New"/>
              </a:rPr>
              <a:t>f	</a:t>
            </a:r>
            <a:r>
              <a:rPr sz="2000" spc="-5" dirty="0">
                <a:latin typeface="Courier New"/>
                <a:cs typeface="Courier New"/>
              </a:rPr>
              <a:t>rectangl</a:t>
            </a:r>
            <a:r>
              <a:rPr sz="2000" dirty="0">
                <a:latin typeface="Courier New"/>
                <a:cs typeface="Courier New"/>
              </a:rPr>
              <a:t>e	</a:t>
            </a:r>
            <a:r>
              <a:rPr sz="2000" spc="-5" dirty="0">
                <a:latin typeface="Courier New"/>
                <a:cs typeface="Courier New"/>
              </a:rPr>
              <a:t>i</a:t>
            </a:r>
            <a:r>
              <a:rPr sz="2000" dirty="0">
                <a:latin typeface="Courier New"/>
                <a:cs typeface="Courier New"/>
              </a:rPr>
              <a:t>s	</a:t>
            </a:r>
            <a:r>
              <a:rPr sz="2000" spc="-5" dirty="0">
                <a:latin typeface="Courier New"/>
                <a:cs typeface="Courier New"/>
              </a:rPr>
              <a:t>:</a:t>
            </a:r>
            <a:r>
              <a:rPr sz="2000" dirty="0">
                <a:latin typeface="Courier New"/>
                <a:cs typeface="Courier New"/>
              </a:rPr>
              <a:t>"	+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413" y="4377691"/>
            <a:ext cx="3629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46430" algn="l"/>
                <a:tab pos="2195195" algn="l"/>
                <a:tab pos="2828925" algn="l"/>
                <a:tab pos="3463290" algn="l"/>
              </a:tabLst>
            </a:pPr>
            <a:r>
              <a:rPr sz="2000" spc="-5" dirty="0">
                <a:latin typeface="Courier New"/>
                <a:cs typeface="Courier New"/>
              </a:rPr>
              <a:t>o</a:t>
            </a:r>
            <a:r>
              <a:rPr sz="2000" dirty="0">
                <a:latin typeface="Courier New"/>
                <a:cs typeface="Courier New"/>
              </a:rPr>
              <a:t>f	</a:t>
            </a:r>
            <a:r>
              <a:rPr sz="2000" spc="-5" dirty="0">
                <a:latin typeface="Courier New"/>
                <a:cs typeface="Courier New"/>
              </a:rPr>
              <a:t>triangl</a:t>
            </a:r>
            <a:r>
              <a:rPr sz="2000" dirty="0">
                <a:latin typeface="Courier New"/>
                <a:cs typeface="Courier New"/>
              </a:rPr>
              <a:t>e	</a:t>
            </a:r>
            <a:r>
              <a:rPr sz="2000" spc="-5" dirty="0">
                <a:latin typeface="Courier New"/>
                <a:cs typeface="Courier New"/>
              </a:rPr>
              <a:t>i</a:t>
            </a:r>
            <a:r>
              <a:rPr sz="2000" dirty="0">
                <a:latin typeface="Courier New"/>
                <a:cs typeface="Courier New"/>
              </a:rPr>
              <a:t>s	</a:t>
            </a:r>
            <a:r>
              <a:rPr sz="2000" spc="-5" dirty="0">
                <a:latin typeface="Courier New"/>
                <a:cs typeface="Courier New"/>
              </a:rPr>
              <a:t>:</a:t>
            </a:r>
            <a:r>
              <a:rPr sz="2000" dirty="0">
                <a:latin typeface="Courier New"/>
                <a:cs typeface="Courier New"/>
              </a:rPr>
              <a:t>"	+</a:t>
            </a:r>
            <a:endParaRPr sz="2000">
              <a:latin typeface="Courier New"/>
              <a:cs typeface="Courier New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AECA6B-15DC-4D48-99C3-3E8F23AB4421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11B5E7-6B10-413C-A676-F596E357ACA6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8E8398-7150-48D4-8BFC-69DB748553AB}"/>
              </a:ext>
            </a:extLst>
          </p:cNvPr>
          <p:cNvSpPr/>
          <p:nvPr/>
        </p:nvSpPr>
        <p:spPr>
          <a:xfrm>
            <a:off x="723907" y="329464"/>
            <a:ext cx="4674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Improved version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197" y="1411770"/>
            <a:ext cx="6232525" cy="473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0" dirty="0">
                <a:latin typeface="Centaur"/>
                <a:cs typeface="Centaur"/>
              </a:rPr>
              <a:t>What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will</a:t>
            </a:r>
            <a:r>
              <a:rPr sz="2400" spc="-10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be</a:t>
            </a:r>
            <a:r>
              <a:rPr sz="2400" spc="-2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the</a:t>
            </a:r>
            <a:r>
              <a:rPr sz="2400" spc="-10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output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spc="-20" dirty="0">
                <a:latin typeface="Centaur"/>
                <a:cs typeface="Centaur"/>
              </a:rPr>
              <a:t>for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the</a:t>
            </a:r>
            <a:r>
              <a:rPr sz="2400" spc="-5" dirty="0">
                <a:latin typeface="Centaur"/>
                <a:cs typeface="Centaur"/>
              </a:rPr>
              <a:t> </a:t>
            </a:r>
            <a:r>
              <a:rPr sz="2400" spc="-25" dirty="0">
                <a:latin typeface="Centaur"/>
                <a:cs typeface="Centaur"/>
              </a:rPr>
              <a:t>below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code</a:t>
            </a:r>
            <a:r>
              <a:rPr sz="2400" spc="-20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?</a:t>
            </a:r>
          </a:p>
          <a:p>
            <a:pPr>
              <a:spcBef>
                <a:spcPts val="80"/>
              </a:spcBef>
            </a:pPr>
            <a:endParaRPr sz="1550" dirty="0">
              <a:latin typeface="Centaur"/>
              <a:cs typeface="Centaur"/>
            </a:endParaRPr>
          </a:p>
          <a:p>
            <a:pPr marL="12700"/>
            <a:r>
              <a:rPr sz="2400" spc="-5" dirty="0">
                <a:latin typeface="Courier New"/>
                <a:cs typeface="Courier New"/>
              </a:rPr>
              <a:t>class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Gbase{</a:t>
            </a:r>
            <a:endParaRPr sz="2400" dirty="0">
              <a:latin typeface="Courier New"/>
              <a:cs typeface="Courier New"/>
            </a:endParaRPr>
          </a:p>
          <a:p>
            <a:pPr marL="12700">
              <a:spcBef>
                <a:spcPts val="575"/>
              </a:spcBef>
            </a:pP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abstract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void </a:t>
            </a:r>
            <a:r>
              <a:rPr sz="2400" spc="-10" dirty="0">
                <a:latin typeface="Courier New"/>
                <a:cs typeface="Courier New"/>
              </a:rPr>
              <a:t>testBase();</a:t>
            </a:r>
            <a:endParaRPr sz="2400" dirty="0">
              <a:latin typeface="Courier New"/>
              <a:cs typeface="Courier New"/>
            </a:endParaRPr>
          </a:p>
          <a:p>
            <a:pPr marL="12700">
              <a:spcBef>
                <a:spcPts val="580"/>
              </a:spcBef>
            </a:pPr>
            <a:r>
              <a:rPr sz="2400" dirty="0">
                <a:latin typeface="Courier New"/>
                <a:cs typeface="Courier New"/>
              </a:rPr>
              <a:t>}</a:t>
            </a:r>
          </a:p>
          <a:p>
            <a:pPr marL="469265" marR="5080" indent="-457200">
              <a:lnSpc>
                <a:spcPts val="3460"/>
              </a:lnSpc>
              <a:spcBef>
                <a:spcPts val="209"/>
              </a:spcBef>
            </a:pPr>
            <a:r>
              <a:rPr sz="2400" spc="-5" dirty="0">
                <a:latin typeface="Courier New"/>
                <a:cs typeface="Courier New"/>
              </a:rPr>
              <a:t>public </a:t>
            </a:r>
            <a:r>
              <a:rPr sz="2400" spc="-10" dirty="0">
                <a:latin typeface="Courier New"/>
                <a:cs typeface="Courier New"/>
              </a:rPr>
              <a:t>class Sample extends GBase{ </a:t>
            </a:r>
            <a:r>
              <a:rPr sz="2400" spc="-14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static void main()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7100">
              <a:spcBef>
                <a:spcPts val="360"/>
              </a:spcBef>
            </a:pPr>
            <a:r>
              <a:rPr sz="2400" spc="-5" dirty="0">
                <a:latin typeface="Courier New"/>
                <a:cs typeface="Courier New"/>
              </a:rPr>
              <a:t>Sample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ob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new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Sample();</a:t>
            </a:r>
            <a:endParaRPr sz="2400" dirty="0">
              <a:latin typeface="Courier New"/>
              <a:cs typeface="Courier New"/>
            </a:endParaRPr>
          </a:p>
          <a:p>
            <a:pPr marL="927100">
              <a:spcBef>
                <a:spcPts val="575"/>
              </a:spcBef>
            </a:pPr>
            <a:r>
              <a:rPr sz="2400" spc="-10" dirty="0">
                <a:latin typeface="Courier New"/>
                <a:cs typeface="Courier New"/>
              </a:rPr>
              <a:t>ob.testBase();</a:t>
            </a:r>
            <a:endParaRPr sz="2400" dirty="0">
              <a:latin typeface="Courier New"/>
              <a:cs typeface="Courier New"/>
            </a:endParaRPr>
          </a:p>
          <a:p>
            <a:pPr marL="469265">
              <a:spcBef>
                <a:spcPts val="580"/>
              </a:spcBef>
            </a:pPr>
            <a:r>
              <a:rPr sz="2400" dirty="0">
                <a:latin typeface="Courier New"/>
                <a:cs typeface="Courier New"/>
              </a:rPr>
              <a:t>}</a:t>
            </a:r>
          </a:p>
          <a:p>
            <a:pPr marL="12700"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5E902C-CDC0-4174-8F80-FA94BE3A6B15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52D71-DA4A-4FB4-8E0B-3B922FEB76C0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E548D4F-B809-46C6-B270-D3956D392567}"/>
              </a:ext>
            </a:extLst>
          </p:cNvPr>
          <p:cNvSpPr/>
          <p:nvPr/>
        </p:nvSpPr>
        <p:spPr>
          <a:xfrm>
            <a:off x="723907" y="329464"/>
            <a:ext cx="13298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13" name="Picture 2" descr="Question mark PNG">
            <a:extLst>
              <a:ext uri="{FF2B5EF4-FFF2-40B4-BE49-F238E27FC236}">
                <a16:creationId xmlns:a16="http://schemas.microsoft.com/office/drawing/2014/main" id="{1643162A-0343-4486-B40C-B416D7A9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34" y="2205693"/>
            <a:ext cx="3361359" cy="33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320" y="1488385"/>
            <a:ext cx="5208270" cy="481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0" dirty="0">
                <a:latin typeface="Centaur"/>
                <a:cs typeface="Centaur"/>
              </a:rPr>
              <a:t>What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will</a:t>
            </a:r>
            <a:r>
              <a:rPr sz="2400" spc="-10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be</a:t>
            </a:r>
            <a:r>
              <a:rPr sz="2400" spc="-2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the</a:t>
            </a:r>
            <a:r>
              <a:rPr sz="2400" spc="-10" dirty="0">
                <a:latin typeface="Centaur"/>
                <a:cs typeface="Centaur"/>
              </a:rPr>
              <a:t> </a:t>
            </a:r>
            <a:r>
              <a:rPr sz="2400" spc="-5" dirty="0">
                <a:latin typeface="Centaur"/>
                <a:cs typeface="Centaur"/>
              </a:rPr>
              <a:t>output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spc="-20" dirty="0">
                <a:latin typeface="Centaur"/>
                <a:cs typeface="Centaur"/>
              </a:rPr>
              <a:t>for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the</a:t>
            </a:r>
            <a:r>
              <a:rPr sz="2400" spc="-5" dirty="0">
                <a:latin typeface="Centaur"/>
                <a:cs typeface="Centaur"/>
              </a:rPr>
              <a:t> </a:t>
            </a:r>
            <a:r>
              <a:rPr sz="2400" spc="-25" dirty="0">
                <a:latin typeface="Centaur"/>
                <a:cs typeface="Centaur"/>
              </a:rPr>
              <a:t>below</a:t>
            </a:r>
            <a:r>
              <a:rPr sz="2400" spc="-15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code</a:t>
            </a:r>
            <a:r>
              <a:rPr sz="2400" spc="-20" dirty="0">
                <a:latin typeface="Centaur"/>
                <a:cs typeface="Centaur"/>
              </a:rPr>
              <a:t> </a:t>
            </a:r>
            <a:r>
              <a:rPr sz="2400" dirty="0">
                <a:latin typeface="Centaur"/>
                <a:cs typeface="Centaur"/>
              </a:rPr>
              <a:t>?</a:t>
            </a:r>
          </a:p>
          <a:p>
            <a:pPr>
              <a:spcBef>
                <a:spcPts val="35"/>
              </a:spcBef>
            </a:pPr>
            <a:endParaRPr sz="1550" dirty="0">
              <a:latin typeface="Centaur"/>
              <a:cs typeface="Centaur"/>
            </a:endParaRPr>
          </a:p>
          <a:p>
            <a:pPr marL="12700"/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2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abstract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GBase{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480"/>
              </a:spcBef>
              <a:tabLst>
                <a:tab pos="1841500" algn="l"/>
              </a:tabLst>
            </a:pPr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void	</a:t>
            </a:r>
            <a:r>
              <a:rPr sz="2000" spc="-5" dirty="0">
                <a:latin typeface="Courier New"/>
                <a:cs typeface="Courier New"/>
              </a:rPr>
              <a:t>testBase(){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484"/>
              </a:spcBef>
            </a:pPr>
            <a:r>
              <a:rPr sz="2000" spc="-5" dirty="0">
                <a:latin typeface="Courier New"/>
                <a:cs typeface="Courier New"/>
              </a:rPr>
              <a:t>System.out.println(“Hello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World”);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469265" marR="5080" indent="-45720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class Sample extends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GBase{ </a:t>
            </a:r>
            <a:r>
              <a:rPr sz="2000" spc="-11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static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void main()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{</a:t>
            </a:r>
          </a:p>
          <a:p>
            <a:pPr marL="927100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GBase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ob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new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GBase();</a:t>
            </a:r>
            <a:endParaRPr sz="2000" dirty="0">
              <a:latin typeface="Courier New"/>
              <a:cs typeface="Courier New"/>
            </a:endParaRPr>
          </a:p>
          <a:p>
            <a:pPr marL="927100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ob.testBase();</a:t>
            </a:r>
            <a:endParaRPr sz="2000" dirty="0">
              <a:latin typeface="Courier New"/>
              <a:cs typeface="Courier New"/>
            </a:endParaRPr>
          </a:p>
          <a:p>
            <a:pPr marL="469265">
              <a:spcBef>
                <a:spcPts val="484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4FE9B-A833-4537-B34E-85A87356C763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6776DE-A9D6-4944-9A6A-67BD22A319D8}"/>
              </a:ext>
            </a:extLst>
          </p:cNvPr>
          <p:cNvCxnSpPr>
            <a:cxnSpLocks/>
          </p:cNvCxnSpPr>
          <p:nvPr/>
        </p:nvCxnSpPr>
        <p:spPr>
          <a:xfrm>
            <a:off x="2047443" y="876992"/>
            <a:ext cx="10144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2CF7A0-CCC3-4942-B23D-FF52CA814035}"/>
              </a:ext>
            </a:extLst>
          </p:cNvPr>
          <p:cNvSpPr/>
          <p:nvPr/>
        </p:nvSpPr>
        <p:spPr>
          <a:xfrm>
            <a:off x="723907" y="329464"/>
            <a:ext cx="13298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13" name="Picture 2" descr="Question mark PNG">
            <a:extLst>
              <a:ext uri="{FF2B5EF4-FFF2-40B4-BE49-F238E27FC236}">
                <a16:creationId xmlns:a16="http://schemas.microsoft.com/office/drawing/2014/main" id="{BAAF8D0D-2C92-4F15-B332-07D58F76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34" y="2205693"/>
            <a:ext cx="3361359" cy="33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561037" y="876992"/>
            <a:ext cx="106309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62046" y="396478"/>
            <a:ext cx="998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DIY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D718E-53B1-4726-9130-1FB9A9237BEE}"/>
              </a:ext>
            </a:extLst>
          </p:cNvPr>
          <p:cNvSpPr txBox="1"/>
          <p:nvPr/>
        </p:nvSpPr>
        <p:spPr>
          <a:xfrm>
            <a:off x="562046" y="1104364"/>
            <a:ext cx="11190243" cy="496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1.1. Create a class called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GeneralBank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which acts as base class for all banks. This class has functionality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getSavingInterestRate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and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getFixedInterestRate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methods, which return the saving a/c rate of interest and fixed account rate of interest the specific bank gives. Since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cannot say what percentage which bank would give, make it abstract.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1.2. Create 2 subclasses of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called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ICICIBank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and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KotMBank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 Override the methods from base class. ICICI - Savings 4% Fixed 8.5% and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KotMBank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  - Savings 6% Fixed 9%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1.3. Create a main method to test the above classes. Try one by one and absorb your finding.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a)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ICICIBank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object reference instantiated with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ICICIBank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class.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b)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KotMBank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object reference instantiated with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KotMBank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class.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c)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object reference instantiated with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KotMBank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class.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d)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object reference instantiated with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ICICIBank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class.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8E74C0-0757-4CB8-BD29-CE802F50B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9091401" y="4958514"/>
            <a:ext cx="2905725" cy="11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92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561037" y="876992"/>
            <a:ext cx="106309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62046" y="396478"/>
            <a:ext cx="998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DIY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D718E-53B1-4726-9130-1FB9A9237BEE}"/>
              </a:ext>
            </a:extLst>
          </p:cNvPr>
          <p:cNvSpPr txBox="1"/>
          <p:nvPr/>
        </p:nvSpPr>
        <p:spPr>
          <a:xfrm>
            <a:off x="562046" y="1104364"/>
            <a:ext cx="11190243" cy="5027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an abstract class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Compartment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to represent a rail coach. Provide an abstract function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notice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in this class.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Derive </a:t>
            </a:r>
            <a:r>
              <a:rPr lang="en-US" sz="24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FirstClass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Ladies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General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Luggage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classes from the compartment class.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Override the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notice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function in each of them to print notice suitable to the type of the compartment.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a class </a:t>
            </a:r>
            <a:r>
              <a:rPr lang="en-US" sz="24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TestCompartment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 Write main function to do the following: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Declare an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array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of Compartment of size 10.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a compartment of a type as decided by a randomly generated integer in the range 1 to 4.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Check the polymorphic behavior of the notice method.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8E74C0-0757-4CB8-BD29-CE802F50B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9589295" y="5296726"/>
            <a:ext cx="2382850" cy="9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36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561037" y="876992"/>
            <a:ext cx="106309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62046" y="396478"/>
            <a:ext cx="998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DIY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D718E-53B1-4726-9130-1FB9A9237BEE}"/>
              </a:ext>
            </a:extLst>
          </p:cNvPr>
          <p:cNvSpPr txBox="1"/>
          <p:nvPr/>
        </p:nvSpPr>
        <p:spPr>
          <a:xfrm>
            <a:off x="562046" y="1104364"/>
            <a:ext cx="11190243" cy="504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an abstract class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Instrument 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which is having the abstract function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play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 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three more sub classes from Instrument which is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Piano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Flute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Guitar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Override the play method inside all three classes printing a message 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“Piano is playing  tan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tan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tan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tan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”  for Piano class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“Flute is playing  toot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toot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toot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toot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”  for Flute class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“Guitar is playing  tin 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tin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tin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”  for Guitar class 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You must not allow the user to declare an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object of Instrument class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Create an array of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10 Instruments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Assign different type of instrument to Instrument reference.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Check for the 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polymorphic behavior 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of  play method.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Use the </a:t>
            </a:r>
            <a:r>
              <a:rPr lang="en-US" sz="2000" b="1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instanceof</a:t>
            </a:r>
            <a:r>
              <a:rPr lang="en-US" sz="20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operator to print that which object stored at which index of instrument array.</a:t>
            </a:r>
            <a:endParaRPr lang="en-US" sz="20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8E74C0-0757-4CB8-BD29-CE802F50B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9369439" y="3917631"/>
            <a:ext cx="2382850" cy="9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20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884420" y="1122266"/>
            <a:ext cx="10672996" cy="48455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59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b="1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keyword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used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context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behavioral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restriction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on:</a:t>
            </a: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variables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48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Using</a:t>
            </a:r>
            <a:r>
              <a:rPr lang="en-US" sz="2400" spc="3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variables</a:t>
            </a:r>
            <a:r>
              <a:rPr lang="en-US" sz="2400" spc="37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to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make</a:t>
            </a:r>
            <a:r>
              <a:rPr lang="en-US" sz="2400" spc="3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them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behave</a:t>
            </a:r>
            <a:r>
              <a:rPr lang="en-US" sz="2400" spc="35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</a:t>
            </a:r>
            <a:r>
              <a:rPr lang="en-US" sz="2400" spc="3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constants. </a:t>
            </a:r>
          </a:p>
          <a:p>
            <a:pPr marL="243840" indent="-231775">
              <a:lnSpc>
                <a:spcPct val="100000"/>
              </a:lnSpc>
              <a:spcBef>
                <a:spcPts val="148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When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variable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made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–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it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initialized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only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once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either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by</a:t>
            </a: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Declaration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initialization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95"/>
              </a:spcBef>
            </a:pPr>
            <a:r>
              <a:rPr lang="en-US" sz="2400" b="1" spc="-5" dirty="0">
                <a:latin typeface="Sitka Text" panose="02000505000000020004" pitchFamily="2" charset="0"/>
                <a:cs typeface="Courier New"/>
              </a:rPr>
              <a:t>final</a:t>
            </a:r>
            <a:r>
              <a:rPr lang="en-US" sz="2400" b="1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Courier New"/>
              </a:rPr>
              <a:t>int</a:t>
            </a:r>
            <a:r>
              <a:rPr lang="en-US" sz="2400" b="1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Courier New"/>
              </a:rPr>
              <a:t>x=10;</a:t>
            </a:r>
            <a:endParaRPr lang="en-US" sz="2400" dirty="0">
              <a:latin typeface="Sitka Text" panose="02000505000000020004" pitchFamily="2" charset="0"/>
              <a:cs typeface="Courier New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Using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constructor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475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System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allows</a:t>
            </a:r>
            <a:r>
              <a:rPr lang="en-US" sz="2400" spc="4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you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set</a:t>
            </a:r>
            <a:r>
              <a:rPr lang="en-US" sz="2400" spc="40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value</a:t>
            </a:r>
            <a:r>
              <a:rPr lang="en-US" sz="2400" spc="4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once;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after</a:t>
            </a:r>
            <a:r>
              <a:rPr lang="en-US" sz="2400" spc="4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which</a:t>
            </a:r>
            <a:r>
              <a:rPr lang="en-US" sz="2400" spc="4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it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can’t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 </a:t>
            </a:r>
            <a:r>
              <a:rPr lang="en-US"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changed.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1866E4-EB71-4851-B603-D8D4B27264B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2982-34C4-4FBD-AC5D-2F48F3683FD3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0ED2F-2A9C-44C1-8C88-A0CFD070457B}"/>
              </a:ext>
            </a:extLst>
          </p:cNvPr>
          <p:cNvSpPr/>
          <p:nvPr/>
        </p:nvSpPr>
        <p:spPr>
          <a:xfrm>
            <a:off x="670703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98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4FE9B-A833-4537-B34E-85A87356C763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6776DE-A9D6-4944-9A6A-67BD22A319D8}"/>
              </a:ext>
            </a:extLst>
          </p:cNvPr>
          <p:cNvCxnSpPr>
            <a:cxnSpLocks/>
          </p:cNvCxnSpPr>
          <p:nvPr/>
        </p:nvCxnSpPr>
        <p:spPr>
          <a:xfrm>
            <a:off x="2047443" y="876992"/>
            <a:ext cx="10144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2CF7A0-CCC3-4942-B23D-FF52CA814035}"/>
              </a:ext>
            </a:extLst>
          </p:cNvPr>
          <p:cNvSpPr/>
          <p:nvPr/>
        </p:nvSpPr>
        <p:spPr>
          <a:xfrm>
            <a:off x="723907" y="329464"/>
            <a:ext cx="13298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13" name="Picture 2" descr="Question mark PNG">
            <a:extLst>
              <a:ext uri="{FF2B5EF4-FFF2-40B4-BE49-F238E27FC236}">
                <a16:creationId xmlns:a16="http://schemas.microsoft.com/office/drawing/2014/main" id="{BAAF8D0D-2C92-4F15-B332-07D58F76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41" y="2550234"/>
            <a:ext cx="3361359" cy="33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9CC6A962-E6BE-4099-BAFE-859132B9DADD}"/>
              </a:ext>
            </a:extLst>
          </p:cNvPr>
          <p:cNvSpPr txBox="1"/>
          <p:nvPr/>
        </p:nvSpPr>
        <p:spPr>
          <a:xfrm>
            <a:off x="770003" y="1163266"/>
            <a:ext cx="77692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Sitka Text" panose="02000505000000020004" pitchFamily="2" charset="0"/>
                <a:cs typeface="Centaur"/>
              </a:rPr>
              <a:t>What</a:t>
            </a:r>
            <a:r>
              <a:rPr sz="2400" spc="-15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Centaur"/>
              </a:rPr>
              <a:t>will</a:t>
            </a:r>
            <a:r>
              <a:rPr sz="2400" spc="-10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Centaur"/>
              </a:rPr>
              <a:t>be</a:t>
            </a:r>
            <a:r>
              <a:rPr sz="2400" spc="-30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dirty="0">
                <a:latin typeface="Sitka Text" panose="02000505000000020004" pitchFamily="2" charset="0"/>
                <a:cs typeface="Centaur"/>
              </a:rPr>
              <a:t>the</a:t>
            </a:r>
            <a:r>
              <a:rPr sz="2400" spc="-5" dirty="0">
                <a:latin typeface="Sitka Text" panose="02000505000000020004" pitchFamily="2" charset="0"/>
                <a:cs typeface="Centaur"/>
              </a:rPr>
              <a:t> output</a:t>
            </a:r>
            <a:r>
              <a:rPr sz="2400" spc="-20" dirty="0">
                <a:latin typeface="Sitka Text" panose="02000505000000020004" pitchFamily="2" charset="0"/>
                <a:cs typeface="Centaur"/>
              </a:rPr>
              <a:t> for</a:t>
            </a:r>
            <a:r>
              <a:rPr sz="2400" spc="-15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dirty="0">
                <a:latin typeface="Sitka Text" panose="02000505000000020004" pitchFamily="2" charset="0"/>
                <a:cs typeface="Centaur"/>
              </a:rPr>
              <a:t>the</a:t>
            </a:r>
            <a:r>
              <a:rPr sz="2400" spc="-5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spc="-25" dirty="0">
                <a:latin typeface="Sitka Text" panose="02000505000000020004" pitchFamily="2" charset="0"/>
                <a:cs typeface="Centaur"/>
              </a:rPr>
              <a:t>below</a:t>
            </a:r>
            <a:r>
              <a:rPr sz="2400" spc="-15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dirty="0">
                <a:latin typeface="Sitka Text" panose="02000505000000020004" pitchFamily="2" charset="0"/>
                <a:cs typeface="Centaur"/>
              </a:rPr>
              <a:t>code</a:t>
            </a:r>
            <a:r>
              <a:rPr sz="2400" spc="-20" dirty="0">
                <a:latin typeface="Sitka Text" panose="02000505000000020004" pitchFamily="2" charset="0"/>
                <a:cs typeface="Centaur"/>
              </a:rPr>
              <a:t> </a:t>
            </a:r>
            <a:r>
              <a:rPr sz="2400" dirty="0">
                <a:latin typeface="Sitka Text" panose="02000505000000020004" pitchFamily="2" charset="0"/>
                <a:cs typeface="Centaur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37492" y="1599054"/>
            <a:ext cx="10117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Sample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final double pi;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Sample()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pi = 3.14;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Sample(double pi)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this.pi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pi;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Sample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Sample(22/7);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ob.pi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3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745" y="1168917"/>
            <a:ext cx="1054874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</a:tabLs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Abstract</a:t>
            </a:r>
            <a:r>
              <a:rPr lang="en-US" sz="2400" b="1" spc="-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classes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define a generalized form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that will be shared by all of its subclasses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so that </a:t>
            </a:r>
            <a:r>
              <a:rPr lang="en-US"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each</a:t>
            </a:r>
            <a:r>
              <a:rPr lang="en-US" sz="2400" b="1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subclass</a:t>
            </a:r>
            <a:r>
              <a:rPr lang="en-US" sz="2400" b="1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 provide</a:t>
            </a:r>
            <a:r>
              <a:rPr lang="en-US" sz="2400" b="1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specific</a:t>
            </a:r>
            <a:r>
              <a:rPr lang="en-US" sz="2400" b="1" spc="-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implementations</a:t>
            </a:r>
            <a:r>
              <a:rPr lang="en-US" sz="2400" b="1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methods.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745" y="4459261"/>
            <a:ext cx="1054874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 algn="just">
              <a:spcBef>
                <a:spcPts val="100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In the </a:t>
            </a:r>
            <a:r>
              <a:rPr sz="2400" dirty="0">
                <a:latin typeface="Sitka Text" panose="02000505000000020004" pitchFamily="2" charset="0"/>
                <a:cs typeface="Arial"/>
              </a:rPr>
              <a:t>above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example area()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for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 being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more </a:t>
            </a:r>
            <a:r>
              <a:rPr sz="2400" dirty="0">
                <a:latin typeface="Sitka Text" panose="02000505000000020004" pitchFamily="2" charset="0"/>
                <a:cs typeface="Arial"/>
              </a:rPr>
              <a:t>generic we cannot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it. At the </a:t>
            </a:r>
            <a:r>
              <a:rPr sz="2400" dirty="0">
                <a:latin typeface="Sitka Text" panose="02000505000000020004" pitchFamily="2" charset="0"/>
                <a:cs typeface="Arial"/>
              </a:rPr>
              <a:t>level of rectangle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or </a:t>
            </a:r>
            <a:r>
              <a:rPr sz="2400" dirty="0">
                <a:latin typeface="Sitka Text" panose="02000505000000020004" pitchFamily="2" charset="0"/>
                <a:cs typeface="Arial"/>
              </a:rPr>
              <a:t>Circle we can give the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formula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area.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56641"/>
              </p:ext>
            </p:extLst>
          </p:nvPr>
        </p:nvGraphicFramePr>
        <p:xfrm>
          <a:off x="7909681" y="2415897"/>
          <a:ext cx="1863725" cy="72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Figure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46785"/>
              </p:ext>
            </p:extLst>
          </p:nvPr>
        </p:nvGraphicFramePr>
        <p:xfrm>
          <a:off x="6379583" y="3676244"/>
          <a:ext cx="2075814" cy="74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438784">
                        <a:lnSpc>
                          <a:spcPts val="1435"/>
                        </a:lnSpc>
                        <a:spcBef>
                          <a:spcPts val="53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Rectangle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41687"/>
              </p:ext>
            </p:extLst>
          </p:nvPr>
        </p:nvGraphicFramePr>
        <p:xfrm>
          <a:off x="9197460" y="3665577"/>
          <a:ext cx="2075814" cy="75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R="3810" algn="ctr">
                        <a:lnSpc>
                          <a:spcPts val="1525"/>
                        </a:lnSpc>
                        <a:spcBef>
                          <a:spcPts val="5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Circle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</a:p>
                  </a:txBody>
                  <a:tcPr marL="0" marR="0" marT="120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424794" y="3151989"/>
            <a:ext cx="2828290" cy="536575"/>
          </a:xfrm>
          <a:custGeom>
            <a:avLst/>
            <a:gdLst/>
            <a:ahLst/>
            <a:cxnLst/>
            <a:rect l="l" t="t" r="r" b="b"/>
            <a:pathLst>
              <a:path w="2828290" h="536575">
                <a:moveTo>
                  <a:pt x="2828290" y="259207"/>
                </a:moveTo>
                <a:lnTo>
                  <a:pt x="2825496" y="256413"/>
                </a:lnTo>
                <a:lnTo>
                  <a:pt x="1436624" y="256413"/>
                </a:lnTo>
                <a:lnTo>
                  <a:pt x="1436624" y="76200"/>
                </a:lnTo>
                <a:lnTo>
                  <a:pt x="1467866" y="76200"/>
                </a:lnTo>
                <a:lnTo>
                  <a:pt x="1468374" y="76200"/>
                </a:lnTo>
                <a:lnTo>
                  <a:pt x="1462024" y="63500"/>
                </a:lnTo>
                <a:lnTo>
                  <a:pt x="1430274" y="0"/>
                </a:lnTo>
                <a:lnTo>
                  <a:pt x="1430020" y="508"/>
                </a:lnTo>
                <a:lnTo>
                  <a:pt x="1429766" y="0"/>
                </a:lnTo>
                <a:lnTo>
                  <a:pt x="1391666" y="76200"/>
                </a:lnTo>
                <a:lnTo>
                  <a:pt x="1392174" y="76200"/>
                </a:lnTo>
                <a:lnTo>
                  <a:pt x="1423416" y="76200"/>
                </a:lnTo>
                <a:lnTo>
                  <a:pt x="1423416" y="261874"/>
                </a:lnTo>
                <a:lnTo>
                  <a:pt x="2794" y="261874"/>
                </a:lnTo>
                <a:lnTo>
                  <a:pt x="0" y="264795"/>
                </a:lnTo>
                <a:lnTo>
                  <a:pt x="0" y="536575"/>
                </a:lnTo>
                <a:lnTo>
                  <a:pt x="12700" y="536575"/>
                </a:lnTo>
                <a:lnTo>
                  <a:pt x="12700" y="274574"/>
                </a:lnTo>
                <a:lnTo>
                  <a:pt x="1433830" y="274574"/>
                </a:lnTo>
                <a:lnTo>
                  <a:pt x="1436624" y="271780"/>
                </a:lnTo>
                <a:lnTo>
                  <a:pt x="1436624" y="269113"/>
                </a:lnTo>
                <a:lnTo>
                  <a:pt x="2815590" y="269113"/>
                </a:lnTo>
                <a:lnTo>
                  <a:pt x="2815590" y="525526"/>
                </a:lnTo>
                <a:lnTo>
                  <a:pt x="2828290" y="525526"/>
                </a:lnTo>
                <a:lnTo>
                  <a:pt x="2828290" y="269113"/>
                </a:lnTo>
                <a:lnTo>
                  <a:pt x="2828290" y="259207"/>
                </a:lnTo>
                <a:close/>
              </a:path>
            </a:pathLst>
          </a:custGeom>
          <a:solidFill>
            <a:srgbClr val="00A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6E257-0586-4044-9157-1364A59A65E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365C06-CFCA-4A73-9905-71EAF1D4D52F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DC3C431-0887-41EE-9AD6-2C6722F4B963}"/>
              </a:ext>
            </a:extLst>
          </p:cNvPr>
          <p:cNvSpPr/>
          <p:nvPr/>
        </p:nvSpPr>
        <p:spPr>
          <a:xfrm>
            <a:off x="723907" y="329464"/>
            <a:ext cx="4314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Classes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5761341A-65CA-4561-921E-47368FF22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41457"/>
              </p:ext>
            </p:extLst>
          </p:nvPr>
        </p:nvGraphicFramePr>
        <p:xfrm>
          <a:off x="2500508" y="2346713"/>
          <a:ext cx="1863725" cy="72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Motor Vehicle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engine()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FEACA148-F5B9-4F31-887B-0C73F6E51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19818"/>
              </p:ext>
            </p:extLst>
          </p:nvPr>
        </p:nvGraphicFramePr>
        <p:xfrm>
          <a:off x="970410" y="3607060"/>
          <a:ext cx="2075814" cy="74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35"/>
                        </a:lnSpc>
                        <a:spcBef>
                          <a:spcPts val="535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Car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engine()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793DCD40-6D99-4E0E-9E68-CBE3B448E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60407"/>
              </p:ext>
            </p:extLst>
          </p:nvPr>
        </p:nvGraphicFramePr>
        <p:xfrm>
          <a:off x="3788287" y="3596393"/>
          <a:ext cx="2075814" cy="75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R="3810" algn="ctr">
                        <a:lnSpc>
                          <a:spcPts val="1525"/>
                        </a:lnSpc>
                        <a:spcBef>
                          <a:spcPts val="525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Bike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engine()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8">
            <a:extLst>
              <a:ext uri="{FF2B5EF4-FFF2-40B4-BE49-F238E27FC236}">
                <a16:creationId xmlns:a16="http://schemas.microsoft.com/office/drawing/2014/main" id="{A4417F97-F3C8-448D-8F4E-2B702194459E}"/>
              </a:ext>
            </a:extLst>
          </p:cNvPr>
          <p:cNvSpPr/>
          <p:nvPr/>
        </p:nvSpPr>
        <p:spPr>
          <a:xfrm>
            <a:off x="2015621" y="3082805"/>
            <a:ext cx="2828290" cy="536575"/>
          </a:xfrm>
          <a:custGeom>
            <a:avLst/>
            <a:gdLst/>
            <a:ahLst/>
            <a:cxnLst/>
            <a:rect l="l" t="t" r="r" b="b"/>
            <a:pathLst>
              <a:path w="2828290" h="536575">
                <a:moveTo>
                  <a:pt x="2828290" y="259207"/>
                </a:moveTo>
                <a:lnTo>
                  <a:pt x="2825496" y="256413"/>
                </a:lnTo>
                <a:lnTo>
                  <a:pt x="1436624" y="256413"/>
                </a:lnTo>
                <a:lnTo>
                  <a:pt x="1436624" y="76200"/>
                </a:lnTo>
                <a:lnTo>
                  <a:pt x="1467866" y="76200"/>
                </a:lnTo>
                <a:lnTo>
                  <a:pt x="1468374" y="76200"/>
                </a:lnTo>
                <a:lnTo>
                  <a:pt x="1462024" y="63500"/>
                </a:lnTo>
                <a:lnTo>
                  <a:pt x="1430274" y="0"/>
                </a:lnTo>
                <a:lnTo>
                  <a:pt x="1430020" y="508"/>
                </a:lnTo>
                <a:lnTo>
                  <a:pt x="1429766" y="0"/>
                </a:lnTo>
                <a:lnTo>
                  <a:pt x="1391666" y="76200"/>
                </a:lnTo>
                <a:lnTo>
                  <a:pt x="1392174" y="76200"/>
                </a:lnTo>
                <a:lnTo>
                  <a:pt x="1423416" y="76200"/>
                </a:lnTo>
                <a:lnTo>
                  <a:pt x="1423416" y="261874"/>
                </a:lnTo>
                <a:lnTo>
                  <a:pt x="2794" y="261874"/>
                </a:lnTo>
                <a:lnTo>
                  <a:pt x="0" y="264795"/>
                </a:lnTo>
                <a:lnTo>
                  <a:pt x="0" y="536575"/>
                </a:lnTo>
                <a:lnTo>
                  <a:pt x="12700" y="536575"/>
                </a:lnTo>
                <a:lnTo>
                  <a:pt x="12700" y="274574"/>
                </a:lnTo>
                <a:lnTo>
                  <a:pt x="1433830" y="274574"/>
                </a:lnTo>
                <a:lnTo>
                  <a:pt x="1436624" y="271780"/>
                </a:lnTo>
                <a:lnTo>
                  <a:pt x="1436624" y="269113"/>
                </a:lnTo>
                <a:lnTo>
                  <a:pt x="2815590" y="269113"/>
                </a:lnTo>
                <a:lnTo>
                  <a:pt x="2815590" y="525526"/>
                </a:lnTo>
                <a:lnTo>
                  <a:pt x="2828290" y="525526"/>
                </a:lnTo>
                <a:lnTo>
                  <a:pt x="2828290" y="269113"/>
                </a:lnTo>
                <a:lnTo>
                  <a:pt x="2828290" y="259207"/>
                </a:lnTo>
                <a:close/>
              </a:path>
            </a:pathLst>
          </a:custGeom>
          <a:solidFill>
            <a:srgbClr val="00A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884420" y="1122266"/>
            <a:ext cx="10672996" cy="2945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59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b="1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keyword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used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context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behavioral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restriction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on:</a:t>
            </a: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variables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48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 Java, a </a:t>
            </a:r>
            <a:r>
              <a:rPr lang="en-US" sz="2400" b="1" dirty="0" smtClean="0">
                <a:latin typeface="Sitka Text" panose="02000505000000020004" pitchFamily="2" charset="0"/>
                <a:cs typeface="Arial"/>
              </a:rPr>
              <a:t>final method is one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that any subclass cannot overrides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. It ensures that the method's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implementation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remains the same across all subclasses. 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1866E4-EB71-4851-B603-D8D4B27264B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2982-34C4-4FBD-AC5D-2F48F3683FD3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0ED2F-2A9C-44C1-8C88-A0CFD070457B}"/>
              </a:ext>
            </a:extLst>
          </p:cNvPr>
          <p:cNvSpPr/>
          <p:nvPr/>
        </p:nvSpPr>
        <p:spPr>
          <a:xfrm>
            <a:off x="670703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5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1968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spc="-5" dirty="0"/>
              <a:pPr marL="38100"/>
              <a:t>21</a:t>
            </a:fld>
            <a:endParaRPr spc="-5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3B2089-EE87-4DAD-B60D-15BA068A61B0}"/>
              </a:ext>
            </a:extLst>
          </p:cNvPr>
          <p:cNvCxnSpPr/>
          <p:nvPr/>
        </p:nvCxnSpPr>
        <p:spPr>
          <a:xfrm>
            <a:off x="229827" y="6320853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0F4D9-A890-4491-9F99-05EEBE631B5E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899E36C-3D41-47C8-A143-83B1F38789A7}"/>
              </a:ext>
            </a:extLst>
          </p:cNvPr>
          <p:cNvSpPr/>
          <p:nvPr/>
        </p:nvSpPr>
        <p:spPr>
          <a:xfrm>
            <a:off x="670703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11717" y="1203058"/>
            <a:ext cx="8971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GBase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final void display(String s)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Sample extends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GBase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void display(String s)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Sample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Sample();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ob.display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("TRY ME");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I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946" y="1210146"/>
            <a:ext cx="9962884" cy="4500591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Using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Prevent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Inheritance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Sometimes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will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want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prevent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from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being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inherited.</a:t>
            </a:r>
          </a:p>
          <a:p>
            <a:pPr marL="756285" marR="5080" lvl="1" indent="-287020"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892175" algn="l"/>
                <a:tab pos="892810" algn="l"/>
                <a:tab pos="1506220" algn="l"/>
                <a:tab pos="2048510" algn="l"/>
                <a:tab pos="2463800" algn="l"/>
                <a:tab pos="3612515" algn="l"/>
                <a:tab pos="4013200" algn="l"/>
                <a:tab pos="5261610" algn="l"/>
                <a:tab pos="5748020" algn="l"/>
                <a:tab pos="6459855" algn="l"/>
                <a:tab pos="7836534" algn="l"/>
              </a:tabLst>
            </a:pPr>
            <a:r>
              <a:rPr sz="2400" dirty="0">
                <a:latin typeface="Sitka Text" panose="02000505000000020004" pitchFamily="2" charset="0"/>
              </a:rPr>
              <a:t>	</a:t>
            </a:r>
            <a:r>
              <a:rPr sz="2400" dirty="0">
                <a:latin typeface="Sitka Text" panose="02000505000000020004" pitchFamily="2" charset="0"/>
                <a:cs typeface="Arial"/>
              </a:rPr>
              <a:t>This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achie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v</a:t>
            </a:r>
            <a:r>
              <a:rPr sz="2400" dirty="0">
                <a:latin typeface="Sitka Text" panose="02000505000000020004" pitchFamily="2" charset="0"/>
                <a:cs typeface="Arial"/>
              </a:rPr>
              <a:t>ed	by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ceding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	cla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ration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  final.</a:t>
            </a:r>
          </a:p>
          <a:p>
            <a:pPr marL="756285" lvl="1" indent="-287020"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Declaring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as</a:t>
            </a:r>
            <a:r>
              <a:rPr sz="2400" spc="25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implicitly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as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too.</a:t>
            </a:r>
          </a:p>
          <a:p>
            <a:pPr marL="756285" marR="5080" lvl="1" indent="-287020" algn="just">
              <a:spcBef>
                <a:spcPts val="600"/>
              </a:spcBef>
              <a:spcAft>
                <a:spcPts val="600"/>
              </a:spcAft>
              <a:buChar char="–"/>
              <a:tabLst>
                <a:tab pos="75692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It is </a:t>
            </a:r>
            <a:r>
              <a:rPr sz="2400" dirty="0">
                <a:latin typeface="Sitka Text" panose="02000505000000020004" pitchFamily="2" charset="0"/>
                <a:cs typeface="Arial"/>
              </a:rPr>
              <a:t>illegal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 declare </a:t>
            </a:r>
            <a:r>
              <a:rPr sz="2400" dirty="0">
                <a:latin typeface="Sitka Text" panose="02000505000000020004" pitchFamily="2" charset="0"/>
                <a:cs typeface="Arial"/>
              </a:rPr>
              <a:t>a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as </a:t>
            </a:r>
            <a:r>
              <a:rPr sz="2400" dirty="0">
                <a:latin typeface="Sitka Text" panose="02000505000000020004" pitchFamily="2" charset="0"/>
                <a:cs typeface="Arial"/>
              </a:rPr>
              <a:t>both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 and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 since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 incomplete </a:t>
            </a:r>
            <a:r>
              <a:rPr sz="2400" dirty="0">
                <a:latin typeface="Sitka Text" panose="02000505000000020004" pitchFamily="2" charset="0"/>
                <a:cs typeface="Arial"/>
              </a:rPr>
              <a:t>by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itself and </a:t>
            </a:r>
            <a:r>
              <a:rPr sz="2400" dirty="0">
                <a:latin typeface="Sitka Text" panose="02000505000000020004" pitchFamily="2" charset="0"/>
                <a:cs typeface="Arial"/>
              </a:rPr>
              <a:t>relies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upon </a:t>
            </a:r>
            <a:r>
              <a:rPr sz="2400" dirty="0">
                <a:latin typeface="Sitka Text" panose="02000505000000020004" pitchFamily="2" charset="0"/>
                <a:cs typeface="Arial"/>
              </a:rPr>
              <a:t>its subclasses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provide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concrete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complete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implementations.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B11619-7CDE-4D96-BFC9-0428FBB555B9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70C2D-FC91-4242-AD2D-86AD2FEBDCBA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BDFCFB7-9648-4EDC-9008-AED0C54DCFD4}"/>
              </a:ext>
            </a:extLst>
          </p:cNvPr>
          <p:cNvSpPr/>
          <p:nvPr/>
        </p:nvSpPr>
        <p:spPr>
          <a:xfrm>
            <a:off x="670703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865364" y="1244345"/>
            <a:ext cx="4191000" cy="1414780"/>
          </a:xfrm>
          <a:prstGeom prst="rect">
            <a:avLst/>
          </a:prstGeom>
          <a:ln w="9144">
            <a:solidFill>
              <a:srgbClr val="00A0D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2075">
              <a:spcBef>
                <a:spcPts val="3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Output: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550" dirty="0">
              <a:latin typeface="Verdana"/>
              <a:cs typeface="Verdana"/>
            </a:endParaRPr>
          </a:p>
          <a:p>
            <a:pPr marL="92075" marR="116205"/>
            <a:r>
              <a:rPr spc="-5" dirty="0">
                <a:latin typeface="Arial"/>
                <a:cs typeface="Arial"/>
              </a:rPr>
              <a:t>Compile </a:t>
            </a:r>
            <a:r>
              <a:rPr spc="-20" dirty="0">
                <a:latin typeface="Arial"/>
                <a:cs typeface="Arial"/>
              </a:rPr>
              <a:t>Time </a:t>
            </a:r>
            <a:r>
              <a:rPr dirty="0">
                <a:latin typeface="Arial"/>
                <a:cs typeface="Arial"/>
              </a:rPr>
              <a:t>Error :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Sample </a:t>
            </a:r>
            <a:r>
              <a:rPr b="1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cannot subclass the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final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class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GBase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2C7977-73C9-4A61-9E0F-E93C59D1E76C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D19C11-86CA-4497-B149-23523790B147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02AC2-C6EF-4588-9666-30C598F81824}"/>
              </a:ext>
            </a:extLst>
          </p:cNvPr>
          <p:cNvSpPr/>
          <p:nvPr/>
        </p:nvSpPr>
        <p:spPr>
          <a:xfrm>
            <a:off x="670703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26122" y="1105608"/>
            <a:ext cx="9237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 class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GBase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void display(String s)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Sample extends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GBase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void display(String s)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Sample 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Sample();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I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ob.display</a:t>
            </a:r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("TRY ME");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I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793" y="1492982"/>
            <a:ext cx="10609663" cy="30886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07365" algn="l"/>
                <a:tab pos="1666239" algn="l"/>
                <a:tab pos="2035175" algn="l"/>
                <a:tab pos="2361565" algn="l"/>
                <a:tab pos="3322954" algn="l"/>
                <a:tab pos="4568190" algn="l"/>
                <a:tab pos="4964430" algn="l"/>
                <a:tab pos="5995035" algn="l"/>
                <a:tab pos="754951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r</a:t>
            </a:r>
            <a:r>
              <a:rPr sz="2400" dirty="0">
                <a:latin typeface="Sitka Text" panose="02000505000000020004" pitchFamily="2" charset="0"/>
                <a:cs typeface="Arial"/>
              </a:rPr>
              <a:t>f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nam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llection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ratio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s (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w</a:t>
            </a:r>
            <a:r>
              <a:rPr sz="2400" dirty="0">
                <a:latin typeface="Sitka Text" panose="02000505000000020004" pitchFamily="2" charset="0"/>
                <a:cs typeface="Arial"/>
              </a:rPr>
              <a:t>ithout</a:t>
            </a:r>
          </a:p>
          <a:p>
            <a:pPr marL="243840"/>
            <a:r>
              <a:rPr sz="2400" dirty="0">
                <a:latin typeface="Sitka Text" panose="02000505000000020004" pitchFamily="2" charset="0"/>
                <a:cs typeface="Arial"/>
              </a:rPr>
              <a:t>implementations)</a:t>
            </a:r>
          </a:p>
          <a:p>
            <a:pPr marL="756285" indent="-287020">
              <a:spcBef>
                <a:spcPts val="163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also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include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constant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declarations</a:t>
            </a:r>
          </a:p>
          <a:p>
            <a:pPr marL="756285" indent="-287020">
              <a:spcBef>
                <a:spcPts val="163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syntactically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similar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</a:p>
          <a:p>
            <a:pPr marL="756285" indent="-287020">
              <a:spcBef>
                <a:spcPts val="163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collection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variables</a:t>
            </a:r>
          </a:p>
          <a:p>
            <a:pPr marL="756285" indent="-287020">
              <a:spcBef>
                <a:spcPts val="192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using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implements</a:t>
            </a:r>
            <a:r>
              <a:rPr sz="2400" b="1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32B7F2-51C3-4955-BACC-D464CA013C7A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DE6202-3437-4473-BF92-CE821F64C183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B39135-87FF-406A-8C33-60CE04AB1B5A}"/>
              </a:ext>
            </a:extLst>
          </p:cNvPr>
          <p:cNvSpPr/>
          <p:nvPr/>
        </p:nvSpPr>
        <p:spPr>
          <a:xfrm>
            <a:off x="670703" y="261003"/>
            <a:ext cx="2491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Interface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879" y="760476"/>
            <a:ext cx="365760" cy="26034"/>
          </a:xfrm>
          <a:custGeom>
            <a:avLst/>
            <a:gdLst/>
            <a:ahLst/>
            <a:cxnLst/>
            <a:rect l="l" t="t" r="r" b="b"/>
            <a:pathLst>
              <a:path w="365759" h="26034">
                <a:moveTo>
                  <a:pt x="365760" y="0"/>
                </a:moveTo>
                <a:lnTo>
                  <a:pt x="0" y="0"/>
                </a:lnTo>
                <a:lnTo>
                  <a:pt x="0" y="25908"/>
                </a:lnTo>
                <a:lnTo>
                  <a:pt x="365760" y="25908"/>
                </a:lnTo>
                <a:lnTo>
                  <a:pt x="365760" y="0"/>
                </a:lnTo>
                <a:close/>
              </a:path>
            </a:pathLst>
          </a:custGeom>
          <a:solidFill>
            <a:srgbClr val="E32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8267" y="1414319"/>
            <a:ext cx="10655465" cy="3406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spcBef>
                <a:spcPts val="105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defines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 protocol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behavior</a:t>
            </a:r>
          </a:p>
          <a:p>
            <a:pPr marL="243840" marR="6350" indent="-231775" algn="just">
              <a:spcBef>
                <a:spcPts val="2065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An interface lays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dirty="0">
                <a:latin typeface="Sitka Text" panose="02000505000000020004" pitchFamily="2" charset="0"/>
                <a:cs typeface="Arial"/>
              </a:rPr>
              <a:t>specification of what a class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is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supposed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do</a:t>
            </a:r>
          </a:p>
          <a:p>
            <a:pPr marL="243840" marR="5080" indent="-231775" algn="just">
              <a:spcBef>
                <a:spcPts val="2065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How</a:t>
            </a:r>
            <a:r>
              <a:rPr sz="2400" spc="37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3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behavior</a:t>
            </a:r>
            <a:r>
              <a:rPr sz="2400" spc="38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3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implemented</a:t>
            </a:r>
            <a:r>
              <a:rPr sz="2400" spc="3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3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38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responsibility </a:t>
            </a:r>
            <a:r>
              <a:rPr sz="2400" spc="-7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 each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implementing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</a:p>
          <a:p>
            <a:pPr marL="243840" marR="6985" indent="-231775" algn="just">
              <a:spcBef>
                <a:spcPts val="2065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Any class that implements an interface adheres to the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protocol defined by the interface, and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process,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implements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specification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laid down by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6CCE1D-A7FC-4383-8ECC-73F52BF9D333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6E22A0-73FF-42B8-A2B6-3F62610BDFC4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3DECF15-15ED-4540-B49F-91B4D361037E}"/>
              </a:ext>
            </a:extLst>
          </p:cNvPr>
          <p:cNvSpPr/>
          <p:nvPr/>
        </p:nvSpPr>
        <p:spPr>
          <a:xfrm>
            <a:off x="670703" y="261003"/>
            <a:ext cx="2491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Interface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3352" y="3570733"/>
            <a:ext cx="2016760" cy="1350645"/>
          </a:xfrm>
          <a:custGeom>
            <a:avLst/>
            <a:gdLst/>
            <a:ahLst/>
            <a:cxnLst/>
            <a:rect l="l" t="t" r="r" b="b"/>
            <a:pathLst>
              <a:path w="2016760" h="1350645">
                <a:moveTo>
                  <a:pt x="0" y="0"/>
                </a:moveTo>
                <a:lnTo>
                  <a:pt x="336042" y="0"/>
                </a:lnTo>
                <a:lnTo>
                  <a:pt x="840104" y="0"/>
                </a:lnTo>
                <a:lnTo>
                  <a:pt x="2016252" y="0"/>
                </a:lnTo>
                <a:lnTo>
                  <a:pt x="2016252" y="577849"/>
                </a:lnTo>
                <a:lnTo>
                  <a:pt x="2016252" y="825499"/>
                </a:lnTo>
                <a:lnTo>
                  <a:pt x="2016252" y="990599"/>
                </a:lnTo>
                <a:lnTo>
                  <a:pt x="840104" y="990599"/>
                </a:lnTo>
                <a:lnTo>
                  <a:pt x="638340" y="1350263"/>
                </a:lnTo>
                <a:lnTo>
                  <a:pt x="336042" y="990599"/>
                </a:lnTo>
                <a:lnTo>
                  <a:pt x="0" y="990599"/>
                </a:lnTo>
                <a:lnTo>
                  <a:pt x="0" y="825499"/>
                </a:lnTo>
                <a:lnTo>
                  <a:pt x="0" y="5778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8609" y="3677539"/>
            <a:ext cx="1804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735"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Write code to </a:t>
            </a:r>
            <a:r>
              <a:rPr sz="1600" spc="-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Calculate</a:t>
            </a:r>
            <a:r>
              <a:rPr sz="1600" spc="-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salary </a:t>
            </a:r>
            <a:r>
              <a:rPr sz="1600" spc="-8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for</a:t>
            </a:r>
            <a:r>
              <a:rPr sz="1600" spc="-45" dirty="0"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onsolas"/>
                <a:cs typeface="Consolas"/>
              </a:rPr>
              <a:t>US</a:t>
            </a:r>
            <a:r>
              <a:rPr sz="1600" spc="-4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employees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4004" y="3494532"/>
            <a:ext cx="2057400" cy="1452880"/>
          </a:xfrm>
          <a:custGeom>
            <a:avLst/>
            <a:gdLst/>
            <a:ahLst/>
            <a:cxnLst/>
            <a:rect l="l" t="t" r="r" b="b"/>
            <a:pathLst>
              <a:path w="2057400" h="1452879">
                <a:moveTo>
                  <a:pt x="0" y="0"/>
                </a:moveTo>
                <a:lnTo>
                  <a:pt x="1200150" y="0"/>
                </a:lnTo>
                <a:lnTo>
                  <a:pt x="1714500" y="0"/>
                </a:lnTo>
                <a:lnTo>
                  <a:pt x="2057400" y="0"/>
                </a:lnTo>
                <a:lnTo>
                  <a:pt x="2057400" y="601852"/>
                </a:lnTo>
                <a:lnTo>
                  <a:pt x="2057400" y="859789"/>
                </a:lnTo>
                <a:lnTo>
                  <a:pt x="2057400" y="1031747"/>
                </a:lnTo>
                <a:lnTo>
                  <a:pt x="1714500" y="1031747"/>
                </a:lnTo>
                <a:lnTo>
                  <a:pt x="1521205" y="1452879"/>
                </a:lnTo>
                <a:lnTo>
                  <a:pt x="1200150" y="1031747"/>
                </a:lnTo>
                <a:lnTo>
                  <a:pt x="0" y="1031747"/>
                </a:lnTo>
                <a:lnTo>
                  <a:pt x="0" y="859789"/>
                </a:lnTo>
                <a:lnTo>
                  <a:pt x="0" y="6018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41511" y="3499865"/>
            <a:ext cx="18046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Write code to </a:t>
            </a:r>
            <a:r>
              <a:rPr sz="1600" spc="-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Calculate</a:t>
            </a:r>
            <a:r>
              <a:rPr sz="1600" spc="-6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salary </a:t>
            </a:r>
            <a:r>
              <a:rPr sz="1600" spc="-8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for 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India </a:t>
            </a:r>
            <a:r>
              <a:rPr sz="1600" spc="-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employees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58200" y="4613148"/>
            <a:ext cx="1905000" cy="2143125"/>
            <a:chOff x="6934200" y="4613147"/>
            <a:chExt cx="1905000" cy="21431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4613147"/>
              <a:ext cx="1905000" cy="1638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5763" y="6213347"/>
              <a:ext cx="871727" cy="454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43" y="6190486"/>
              <a:ext cx="954024" cy="5654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8436" y="6236207"/>
              <a:ext cx="786383" cy="3688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822436" y="6236208"/>
            <a:ext cx="786765" cy="31803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075">
              <a:spcBef>
                <a:spcPts val="320"/>
              </a:spcBef>
            </a:pPr>
            <a:r>
              <a:rPr spc="-5" dirty="0">
                <a:latin typeface="Arial"/>
                <a:cs typeface="Arial"/>
              </a:rPr>
              <a:t>Rahul</a:t>
            </a:r>
            <a:endParaRPr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7400" y="4765547"/>
            <a:ext cx="1565148" cy="160020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36135" y="1063752"/>
            <a:ext cx="326390" cy="1102360"/>
            <a:chOff x="2612135" y="1063752"/>
            <a:chExt cx="326390" cy="110236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2135" y="1063752"/>
              <a:ext cx="326136" cy="11018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67761" y="1099566"/>
              <a:ext cx="228600" cy="990600"/>
            </a:xfrm>
            <a:custGeom>
              <a:avLst/>
              <a:gdLst/>
              <a:ahLst/>
              <a:cxnLst/>
              <a:rect l="l" t="t" r="r" b="b"/>
              <a:pathLst>
                <a:path w="228600" h="990600">
                  <a:moveTo>
                    <a:pt x="228600" y="990600"/>
                  </a:moveTo>
                  <a:lnTo>
                    <a:pt x="156350" y="989630"/>
                  </a:lnTo>
                  <a:lnTo>
                    <a:pt x="93597" y="986930"/>
                  </a:lnTo>
                  <a:lnTo>
                    <a:pt x="44110" y="982809"/>
                  </a:lnTo>
                  <a:lnTo>
                    <a:pt x="0" y="971550"/>
                  </a:lnTo>
                  <a:lnTo>
                    <a:pt x="0" y="19050"/>
                  </a:lnTo>
                  <a:lnTo>
                    <a:pt x="11655" y="13021"/>
                  </a:lnTo>
                  <a:lnTo>
                    <a:pt x="44110" y="7790"/>
                  </a:lnTo>
                  <a:lnTo>
                    <a:pt x="93597" y="3669"/>
                  </a:lnTo>
                  <a:lnTo>
                    <a:pt x="156350" y="969"/>
                  </a:lnTo>
                  <a:lnTo>
                    <a:pt x="228600" y="0"/>
                  </a:lnTo>
                </a:path>
              </a:pathLst>
            </a:custGeom>
            <a:ln w="25908">
              <a:solidFill>
                <a:srgbClr val="03A1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331964" y="1063752"/>
            <a:ext cx="326390" cy="1102360"/>
            <a:chOff x="5807964" y="1063752"/>
            <a:chExt cx="326390" cy="110236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7964" y="1063752"/>
              <a:ext cx="326136" cy="11018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49874" y="1099566"/>
              <a:ext cx="228600" cy="990600"/>
            </a:xfrm>
            <a:custGeom>
              <a:avLst/>
              <a:gdLst/>
              <a:ahLst/>
              <a:cxnLst/>
              <a:rect l="l" t="t" r="r" b="b"/>
              <a:pathLst>
                <a:path w="228600" h="990600">
                  <a:moveTo>
                    <a:pt x="0" y="990600"/>
                  </a:moveTo>
                  <a:lnTo>
                    <a:pt x="72249" y="989630"/>
                  </a:lnTo>
                  <a:lnTo>
                    <a:pt x="135002" y="986930"/>
                  </a:lnTo>
                  <a:lnTo>
                    <a:pt x="184489" y="982809"/>
                  </a:lnTo>
                  <a:lnTo>
                    <a:pt x="228600" y="971550"/>
                  </a:lnTo>
                  <a:lnTo>
                    <a:pt x="228600" y="19050"/>
                  </a:lnTo>
                  <a:lnTo>
                    <a:pt x="216944" y="13021"/>
                  </a:lnTo>
                  <a:lnTo>
                    <a:pt x="184489" y="7790"/>
                  </a:lnTo>
                  <a:lnTo>
                    <a:pt x="135002" y="3669"/>
                  </a:lnTo>
                  <a:lnTo>
                    <a:pt x="72249" y="9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3A1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301999" y="1055370"/>
            <a:ext cx="330136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5465">
              <a:spcBef>
                <a:spcPts val="100"/>
              </a:spcBef>
              <a:tabLst>
                <a:tab pos="831850" algn="l"/>
              </a:tabLst>
            </a:pPr>
            <a:r>
              <a:rPr spc="-10" dirty="0">
                <a:latin typeface="Courier New"/>
                <a:cs typeface="Courier New"/>
              </a:rPr>
              <a:t>Calculate_salary </a:t>
            </a:r>
            <a:r>
              <a:rPr spc="85" dirty="0">
                <a:latin typeface="Courier New"/>
                <a:cs typeface="Courier New"/>
              </a:rPr>
              <a:t> </a:t>
            </a:r>
            <a:r>
              <a:rPr spc="-5" dirty="0">
                <a:latin typeface="Courier New"/>
                <a:cs typeface="Courier New"/>
              </a:rPr>
              <a:t>IN: </a:t>
            </a:r>
            <a:r>
              <a:rPr spc="-10" dirty="0">
                <a:latin typeface="Courier New"/>
                <a:cs typeface="Courier New"/>
              </a:rPr>
              <a:t>emp_id String(10) </a:t>
            </a:r>
            <a:r>
              <a:rPr spc="-5" dirty="0">
                <a:latin typeface="Courier New"/>
                <a:cs typeface="Courier New"/>
              </a:rPr>
              <a:t> </a:t>
            </a:r>
            <a:r>
              <a:rPr spc="-10" dirty="0">
                <a:latin typeface="Courier New"/>
                <a:cs typeface="Courier New"/>
              </a:rPr>
              <a:t>OUT:	salary</a:t>
            </a:r>
            <a:r>
              <a:rPr spc="-45" dirty="0">
                <a:latin typeface="Courier New"/>
                <a:cs typeface="Courier New"/>
              </a:rPr>
              <a:t> </a:t>
            </a:r>
            <a:r>
              <a:rPr spc="-10" dirty="0">
                <a:latin typeface="Courier New"/>
                <a:cs typeface="Courier New"/>
              </a:rPr>
              <a:t>float</a:t>
            </a:r>
            <a:r>
              <a:rPr spc="-55" dirty="0">
                <a:latin typeface="Courier New"/>
                <a:cs typeface="Courier New"/>
              </a:rPr>
              <a:t> </a:t>
            </a:r>
            <a:r>
              <a:rPr spc="-10" dirty="0">
                <a:latin typeface="Courier New"/>
                <a:cs typeface="Courier New"/>
              </a:rPr>
              <a:t>(6,2)</a:t>
            </a:r>
            <a:endParaRPr>
              <a:latin typeface="Courier New"/>
              <a:cs typeface="Courier New"/>
            </a:endParaRPr>
          </a:p>
          <a:p>
            <a:pPr marL="255270">
              <a:spcBef>
                <a:spcPts val="1325"/>
              </a:spcBef>
            </a:pPr>
            <a:r>
              <a:rPr spc="-5" dirty="0">
                <a:solidFill>
                  <a:srgbClr val="0179A7"/>
                </a:solidFill>
                <a:latin typeface="Consolas"/>
                <a:cs typeface="Consolas"/>
              </a:rPr>
              <a:t>Interface</a:t>
            </a:r>
            <a:r>
              <a:rPr spc="-60" dirty="0">
                <a:solidFill>
                  <a:srgbClr val="0179A7"/>
                </a:solidFill>
                <a:latin typeface="Consolas"/>
                <a:cs typeface="Consolas"/>
              </a:rPr>
              <a:t> </a:t>
            </a:r>
            <a:r>
              <a:rPr spc="-5" dirty="0">
                <a:solidFill>
                  <a:srgbClr val="0179A7"/>
                </a:solidFill>
                <a:latin typeface="Consolas"/>
                <a:cs typeface="Consolas"/>
              </a:rPr>
              <a:t>‘lif_salary’</a:t>
            </a:r>
            <a:endParaRPr>
              <a:latin typeface="Consolas"/>
              <a:cs typeface="Consola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9792" y="5105400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1981200" h="1143000">
                <a:moveTo>
                  <a:pt x="1981199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1143000"/>
                </a:lnTo>
                <a:lnTo>
                  <a:pt x="1790699" y="1143000"/>
                </a:lnTo>
                <a:lnTo>
                  <a:pt x="1834362" y="1137968"/>
                </a:lnTo>
                <a:lnTo>
                  <a:pt x="1874453" y="1123636"/>
                </a:lnTo>
                <a:lnTo>
                  <a:pt x="1909825" y="1101148"/>
                </a:lnTo>
                <a:lnTo>
                  <a:pt x="1939332" y="1071646"/>
                </a:lnTo>
                <a:lnTo>
                  <a:pt x="1961827" y="1036275"/>
                </a:lnTo>
                <a:lnTo>
                  <a:pt x="1976165" y="996178"/>
                </a:lnTo>
                <a:lnTo>
                  <a:pt x="1981199" y="952500"/>
                </a:lnTo>
                <a:lnTo>
                  <a:pt x="1981199" y="0"/>
                </a:lnTo>
                <a:close/>
              </a:path>
            </a:pathLst>
          </a:custGeom>
          <a:solidFill>
            <a:srgbClr val="99CC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77182" y="5189043"/>
            <a:ext cx="15671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class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lcl_salary_US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8333" y="5616347"/>
            <a:ext cx="946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ents  lif_salary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88180" y="2417065"/>
            <a:ext cx="315595" cy="2714625"/>
            <a:chOff x="2964179" y="2417064"/>
            <a:chExt cx="315595" cy="27146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4179" y="2417064"/>
              <a:ext cx="315468" cy="27142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61842" y="2439162"/>
              <a:ext cx="120650" cy="2514600"/>
            </a:xfrm>
            <a:custGeom>
              <a:avLst/>
              <a:gdLst/>
              <a:ahLst/>
              <a:cxnLst/>
              <a:rect l="l" t="t" r="r" b="b"/>
              <a:pathLst>
                <a:path w="120650" h="2514600">
                  <a:moveTo>
                    <a:pt x="14350" y="2396490"/>
                  </a:moveTo>
                  <a:lnTo>
                    <a:pt x="8255" y="2400046"/>
                  </a:lnTo>
                  <a:lnTo>
                    <a:pt x="2031" y="2403602"/>
                  </a:lnTo>
                  <a:lnTo>
                    <a:pt x="0" y="2411603"/>
                  </a:lnTo>
                  <a:lnTo>
                    <a:pt x="60070" y="2514600"/>
                  </a:lnTo>
                  <a:lnTo>
                    <a:pt x="75033" y="2488946"/>
                  </a:lnTo>
                  <a:lnTo>
                    <a:pt x="47117" y="2488946"/>
                  </a:lnTo>
                  <a:lnTo>
                    <a:pt x="47117" y="2441103"/>
                  </a:lnTo>
                  <a:lnTo>
                    <a:pt x="25907" y="2404745"/>
                  </a:lnTo>
                  <a:lnTo>
                    <a:pt x="22351" y="2398522"/>
                  </a:lnTo>
                  <a:lnTo>
                    <a:pt x="14350" y="2396490"/>
                  </a:lnTo>
                  <a:close/>
                </a:path>
                <a:path w="120650" h="2514600">
                  <a:moveTo>
                    <a:pt x="47117" y="2441103"/>
                  </a:moveTo>
                  <a:lnTo>
                    <a:pt x="47117" y="2488946"/>
                  </a:lnTo>
                  <a:lnTo>
                    <a:pt x="73025" y="2488946"/>
                  </a:lnTo>
                  <a:lnTo>
                    <a:pt x="73025" y="2482469"/>
                  </a:lnTo>
                  <a:lnTo>
                    <a:pt x="48894" y="2482469"/>
                  </a:lnTo>
                  <a:lnTo>
                    <a:pt x="60070" y="2463310"/>
                  </a:lnTo>
                  <a:lnTo>
                    <a:pt x="47117" y="2441103"/>
                  </a:lnTo>
                  <a:close/>
                </a:path>
                <a:path w="120650" h="2514600">
                  <a:moveTo>
                    <a:pt x="105790" y="2396490"/>
                  </a:moveTo>
                  <a:lnTo>
                    <a:pt x="97789" y="2398522"/>
                  </a:lnTo>
                  <a:lnTo>
                    <a:pt x="94233" y="2404745"/>
                  </a:lnTo>
                  <a:lnTo>
                    <a:pt x="73025" y="2441103"/>
                  </a:lnTo>
                  <a:lnTo>
                    <a:pt x="73025" y="2488946"/>
                  </a:lnTo>
                  <a:lnTo>
                    <a:pt x="75033" y="2488946"/>
                  </a:lnTo>
                  <a:lnTo>
                    <a:pt x="120142" y="2411603"/>
                  </a:lnTo>
                  <a:lnTo>
                    <a:pt x="118109" y="2403602"/>
                  </a:lnTo>
                  <a:lnTo>
                    <a:pt x="111887" y="2400046"/>
                  </a:lnTo>
                  <a:lnTo>
                    <a:pt x="105790" y="2396490"/>
                  </a:lnTo>
                  <a:close/>
                </a:path>
                <a:path w="120650" h="2514600">
                  <a:moveTo>
                    <a:pt x="60070" y="2463310"/>
                  </a:moveTo>
                  <a:lnTo>
                    <a:pt x="48894" y="2482469"/>
                  </a:lnTo>
                  <a:lnTo>
                    <a:pt x="71246" y="2482469"/>
                  </a:lnTo>
                  <a:lnTo>
                    <a:pt x="60070" y="2463310"/>
                  </a:lnTo>
                  <a:close/>
                </a:path>
                <a:path w="120650" h="2514600">
                  <a:moveTo>
                    <a:pt x="73025" y="2441103"/>
                  </a:moveTo>
                  <a:lnTo>
                    <a:pt x="60070" y="2463310"/>
                  </a:lnTo>
                  <a:lnTo>
                    <a:pt x="71246" y="2482469"/>
                  </a:lnTo>
                  <a:lnTo>
                    <a:pt x="73025" y="2482469"/>
                  </a:lnTo>
                  <a:lnTo>
                    <a:pt x="73025" y="2441103"/>
                  </a:lnTo>
                  <a:close/>
                </a:path>
                <a:path w="120650" h="2514600">
                  <a:moveTo>
                    <a:pt x="73025" y="0"/>
                  </a:moveTo>
                  <a:lnTo>
                    <a:pt x="47117" y="0"/>
                  </a:lnTo>
                  <a:lnTo>
                    <a:pt x="47117" y="2441103"/>
                  </a:lnTo>
                  <a:lnTo>
                    <a:pt x="60070" y="2463310"/>
                  </a:lnTo>
                  <a:lnTo>
                    <a:pt x="73024" y="2441103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03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477000" y="5105400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1981200" h="1143000">
                <a:moveTo>
                  <a:pt x="1981200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1143000"/>
                </a:lnTo>
                <a:lnTo>
                  <a:pt x="1790700" y="1143000"/>
                </a:lnTo>
                <a:lnTo>
                  <a:pt x="1834362" y="1137968"/>
                </a:lnTo>
                <a:lnTo>
                  <a:pt x="1874453" y="1123636"/>
                </a:lnTo>
                <a:lnTo>
                  <a:pt x="1909825" y="1101148"/>
                </a:lnTo>
                <a:lnTo>
                  <a:pt x="1939332" y="1071646"/>
                </a:lnTo>
                <a:lnTo>
                  <a:pt x="1961827" y="1036275"/>
                </a:lnTo>
                <a:lnTo>
                  <a:pt x="1976165" y="996178"/>
                </a:lnTo>
                <a:lnTo>
                  <a:pt x="1981200" y="952500"/>
                </a:lnTo>
                <a:lnTo>
                  <a:pt x="1981200" y="0"/>
                </a:lnTo>
                <a:close/>
              </a:path>
            </a:pathLst>
          </a:custGeom>
          <a:solidFill>
            <a:srgbClr val="99CC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17919" y="5189043"/>
            <a:ext cx="149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class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lcl_salary_IN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95287" y="5616347"/>
            <a:ext cx="9474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Imple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ents  lif_salary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019545" y="2417065"/>
            <a:ext cx="315595" cy="2714625"/>
            <a:chOff x="5495544" y="2417064"/>
            <a:chExt cx="315595" cy="271462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5544" y="2417064"/>
              <a:ext cx="315467" cy="27142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93207" y="2439162"/>
              <a:ext cx="120650" cy="2514600"/>
            </a:xfrm>
            <a:custGeom>
              <a:avLst/>
              <a:gdLst/>
              <a:ahLst/>
              <a:cxnLst/>
              <a:rect l="l" t="t" r="r" b="b"/>
              <a:pathLst>
                <a:path w="120650" h="2514600">
                  <a:moveTo>
                    <a:pt x="14350" y="2396490"/>
                  </a:moveTo>
                  <a:lnTo>
                    <a:pt x="8254" y="2400046"/>
                  </a:lnTo>
                  <a:lnTo>
                    <a:pt x="2031" y="2403602"/>
                  </a:lnTo>
                  <a:lnTo>
                    <a:pt x="0" y="2411603"/>
                  </a:lnTo>
                  <a:lnTo>
                    <a:pt x="60070" y="2514600"/>
                  </a:lnTo>
                  <a:lnTo>
                    <a:pt x="75033" y="2488946"/>
                  </a:lnTo>
                  <a:lnTo>
                    <a:pt x="47116" y="2488946"/>
                  </a:lnTo>
                  <a:lnTo>
                    <a:pt x="47116" y="2441103"/>
                  </a:lnTo>
                  <a:lnTo>
                    <a:pt x="25907" y="2404745"/>
                  </a:lnTo>
                  <a:lnTo>
                    <a:pt x="22351" y="2398522"/>
                  </a:lnTo>
                  <a:lnTo>
                    <a:pt x="14350" y="2396490"/>
                  </a:lnTo>
                  <a:close/>
                </a:path>
                <a:path w="120650" h="2514600">
                  <a:moveTo>
                    <a:pt x="47116" y="2441103"/>
                  </a:moveTo>
                  <a:lnTo>
                    <a:pt x="47116" y="2488946"/>
                  </a:lnTo>
                  <a:lnTo>
                    <a:pt x="73025" y="2488946"/>
                  </a:lnTo>
                  <a:lnTo>
                    <a:pt x="73025" y="2482469"/>
                  </a:lnTo>
                  <a:lnTo>
                    <a:pt x="48894" y="2482469"/>
                  </a:lnTo>
                  <a:lnTo>
                    <a:pt x="60070" y="2463310"/>
                  </a:lnTo>
                  <a:lnTo>
                    <a:pt x="47116" y="2441103"/>
                  </a:lnTo>
                  <a:close/>
                </a:path>
                <a:path w="120650" h="2514600">
                  <a:moveTo>
                    <a:pt x="105790" y="2396490"/>
                  </a:moveTo>
                  <a:lnTo>
                    <a:pt x="97789" y="2398522"/>
                  </a:lnTo>
                  <a:lnTo>
                    <a:pt x="94233" y="2404745"/>
                  </a:lnTo>
                  <a:lnTo>
                    <a:pt x="73025" y="2441103"/>
                  </a:lnTo>
                  <a:lnTo>
                    <a:pt x="73025" y="2488946"/>
                  </a:lnTo>
                  <a:lnTo>
                    <a:pt x="75033" y="2488946"/>
                  </a:lnTo>
                  <a:lnTo>
                    <a:pt x="120141" y="2411603"/>
                  </a:lnTo>
                  <a:lnTo>
                    <a:pt x="118109" y="2403602"/>
                  </a:lnTo>
                  <a:lnTo>
                    <a:pt x="111887" y="2400046"/>
                  </a:lnTo>
                  <a:lnTo>
                    <a:pt x="105790" y="2396490"/>
                  </a:lnTo>
                  <a:close/>
                </a:path>
                <a:path w="120650" h="2514600">
                  <a:moveTo>
                    <a:pt x="60070" y="2463310"/>
                  </a:moveTo>
                  <a:lnTo>
                    <a:pt x="48894" y="2482469"/>
                  </a:lnTo>
                  <a:lnTo>
                    <a:pt x="71246" y="2482469"/>
                  </a:lnTo>
                  <a:lnTo>
                    <a:pt x="60070" y="2463310"/>
                  </a:lnTo>
                  <a:close/>
                </a:path>
                <a:path w="120650" h="2514600">
                  <a:moveTo>
                    <a:pt x="73025" y="2441103"/>
                  </a:moveTo>
                  <a:lnTo>
                    <a:pt x="60070" y="2463310"/>
                  </a:lnTo>
                  <a:lnTo>
                    <a:pt x="71246" y="2482469"/>
                  </a:lnTo>
                  <a:lnTo>
                    <a:pt x="73025" y="2482469"/>
                  </a:lnTo>
                  <a:lnTo>
                    <a:pt x="73025" y="2441103"/>
                  </a:lnTo>
                  <a:close/>
                </a:path>
                <a:path w="120650" h="2514600">
                  <a:moveTo>
                    <a:pt x="73025" y="0"/>
                  </a:moveTo>
                  <a:lnTo>
                    <a:pt x="47116" y="0"/>
                  </a:lnTo>
                  <a:lnTo>
                    <a:pt x="47116" y="2441103"/>
                  </a:lnTo>
                  <a:lnTo>
                    <a:pt x="60070" y="2463310"/>
                  </a:lnTo>
                  <a:lnTo>
                    <a:pt x="73024" y="2441103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03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C37DB7-C765-4E15-BE6A-526868ACCB4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844061-8221-49B3-B803-12A54266D0CF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92BEF06-435F-4D4F-AD2C-6FA1F2239D2E}"/>
              </a:ext>
            </a:extLst>
          </p:cNvPr>
          <p:cNvSpPr/>
          <p:nvPr/>
        </p:nvSpPr>
        <p:spPr>
          <a:xfrm>
            <a:off x="670703" y="261003"/>
            <a:ext cx="2380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Example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402315"/>
            <a:ext cx="2628980" cy="738492"/>
            <a:chOff x="9520509" y="56385"/>
            <a:chExt cx="2628980" cy="738492"/>
          </a:xfrm>
        </p:grpSpPr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2" name="Image" r:id="rId11" imgW="6412680" imgH="1942560" progId="Photoshop.Image.12">
                    <p:embed/>
                  </p:oleObj>
                </mc:Choice>
                <mc:Fallback>
                  <p:oleObj name="Image" r:id="rId11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501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703" y="1500010"/>
            <a:ext cx="10347067" cy="1739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ts val="2735"/>
              </a:lnSpc>
              <a:spcBef>
                <a:spcPts val="100"/>
              </a:spcBef>
              <a:buChar char="•"/>
              <a:tabLst>
                <a:tab pos="244475" algn="l"/>
                <a:tab pos="1753235" algn="l"/>
                <a:tab pos="2620645" algn="l"/>
                <a:tab pos="3284854" algn="l"/>
                <a:tab pos="3711575" algn="l"/>
                <a:tab pos="5290820" algn="l"/>
                <a:tab pos="6630670" algn="l"/>
                <a:tab pos="812736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Interfa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es	allow	you	to	imp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l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t	com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on	b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hav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ors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in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different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not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related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each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other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5"/>
              </a:spcBef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 algn="just">
              <a:lnSpc>
                <a:spcPct val="90000"/>
              </a:lnSpc>
              <a:spcBef>
                <a:spcPts val="5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Interfaces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used</a:t>
            </a:r>
            <a:r>
              <a:rPr sz="2400" dirty="0">
                <a:latin typeface="Sitka Text" panose="02000505000000020004" pitchFamily="2" charset="0"/>
                <a:cs typeface="Arial"/>
              </a:rPr>
              <a:t> to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describe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behaviors</a:t>
            </a:r>
            <a:r>
              <a:rPr sz="2400" dirty="0">
                <a:latin typeface="Sitka Text" panose="02000505000000020004" pitchFamily="2" charset="0"/>
                <a:cs typeface="Arial"/>
              </a:rPr>
              <a:t> that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not 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specific</a:t>
            </a:r>
            <a:r>
              <a:rPr sz="2400" dirty="0">
                <a:latin typeface="Sitka Text" panose="02000505000000020004" pitchFamily="2" charset="0"/>
                <a:cs typeface="Arial"/>
              </a:rPr>
              <a:t> to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any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particular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kind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dirty="0">
                <a:latin typeface="Sitka Text" panose="02000505000000020004" pitchFamily="2" charset="0"/>
                <a:cs typeface="Arial"/>
              </a:rPr>
              <a:t> object,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but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common</a:t>
            </a:r>
            <a:r>
              <a:rPr sz="2400" dirty="0">
                <a:latin typeface="Sitka Text" panose="02000505000000020004" pitchFamily="2" charset="0"/>
                <a:cs typeface="Arial"/>
              </a:rPr>
              <a:t> to </a:t>
            </a:r>
            <a:r>
              <a:rPr sz="2400" spc="-6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several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kind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of objects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52CBD-26E0-4206-A8F4-D0E103986396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1ADA72-DFE9-4CB3-9203-4A1275457DDE}"/>
              </a:ext>
            </a:extLst>
          </p:cNvPr>
          <p:cNvSpPr/>
          <p:nvPr/>
        </p:nvSpPr>
        <p:spPr>
          <a:xfrm>
            <a:off x="670703" y="261003"/>
            <a:ext cx="4817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Need for Interface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C904F8-7615-410B-A630-31E1A16DC73B}"/>
              </a:ext>
            </a:extLst>
          </p:cNvPr>
          <p:cNvCxnSpPr/>
          <p:nvPr/>
        </p:nvCxnSpPr>
        <p:spPr>
          <a:xfrm>
            <a:off x="-12490" y="6340514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480" y="1301382"/>
            <a:ext cx="10837888" cy="41858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3840" marR="6350" indent="-231775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Defining </a:t>
            </a:r>
            <a:r>
              <a:rPr sz="2400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 has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advantage that an interface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definition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stands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apart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from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any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or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hierarchy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3250" dirty="0">
              <a:latin typeface="Sitka Text" panose="02000505000000020004" pitchFamily="2" charset="0"/>
              <a:cs typeface="Arial"/>
            </a:endParaRPr>
          </a:p>
          <a:p>
            <a:pPr marL="243840" marR="6985" indent="-231775" algn="just">
              <a:lnSpc>
                <a:spcPts val="2590"/>
              </a:lnSpc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This</a:t>
            </a:r>
            <a:r>
              <a:rPr sz="2400" dirty="0">
                <a:latin typeface="Sitka Text" panose="02000505000000020004" pitchFamily="2" charset="0"/>
                <a:cs typeface="Arial"/>
              </a:rPr>
              <a:t> makes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possible</a:t>
            </a:r>
            <a:r>
              <a:rPr sz="2400" dirty="0">
                <a:latin typeface="Sitka Text" panose="02000505000000020004" pitchFamily="2" charset="0"/>
                <a:cs typeface="Arial"/>
              </a:rPr>
              <a:t> for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any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number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independent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</a:p>
          <a:p>
            <a:pPr>
              <a:spcBef>
                <a:spcPts val="30"/>
              </a:spcBef>
              <a:buFont typeface="Arial"/>
              <a:buChar char="•"/>
            </a:pPr>
            <a:endParaRPr sz="32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 algn="just">
              <a:lnSpc>
                <a:spcPct val="90000"/>
              </a:lnSpc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Thus, an interface is a means of specifying a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consistent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specification,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 implementation of which can be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different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across many independent and </a:t>
            </a:r>
            <a:r>
              <a:rPr sz="2400" dirty="0">
                <a:latin typeface="Sitka Text" panose="02000505000000020004" pitchFamily="2" charset="0"/>
                <a:cs typeface="Arial"/>
              </a:rPr>
              <a:t>unrelated classes to suit the </a:t>
            </a:r>
            <a:r>
              <a:rPr sz="2400" spc="-6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respective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needs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of such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30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ts val="2735"/>
              </a:lnSpc>
              <a:buChar char="•"/>
              <a:tabLst>
                <a:tab pos="244475" algn="l"/>
                <a:tab pos="1732914" algn="l"/>
                <a:tab pos="2816860" algn="l"/>
                <a:tab pos="4106545" algn="l"/>
                <a:tab pos="5412740" algn="l"/>
                <a:tab pos="7228205" algn="l"/>
                <a:tab pos="761809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Interfa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es	redu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e	cou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p</a:t>
            </a:r>
            <a:r>
              <a:rPr sz="2400" dirty="0">
                <a:latin typeface="Sitka Text" panose="02000505000000020004" pitchFamily="2" charset="0"/>
                <a:cs typeface="Arial"/>
              </a:rPr>
              <a:t>ling	between	co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p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ne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ts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n	your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software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0FC81D-3422-4C37-B08D-417AC0B2B38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B41C44-A2A3-4175-99B2-698B660C9ED5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6A55E4-8A3E-45B2-8325-EFCED69A60A9}"/>
              </a:ext>
            </a:extLst>
          </p:cNvPr>
          <p:cNvSpPr/>
          <p:nvPr/>
        </p:nvSpPr>
        <p:spPr>
          <a:xfrm>
            <a:off x="670703" y="261003"/>
            <a:ext cx="4817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Need for Interface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249" y="1420310"/>
            <a:ext cx="10586256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indent="-232410">
              <a:spcBef>
                <a:spcPts val="100"/>
              </a:spcBef>
              <a:buChar char="•"/>
              <a:tabLst>
                <a:tab pos="24511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Java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does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not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support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multiple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inheritance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4475" marR="8890" indent="-232410">
              <a:buChar char="•"/>
              <a:tabLst>
                <a:tab pos="245110" algn="l"/>
                <a:tab pos="970915" algn="l"/>
                <a:tab pos="1341755" algn="l"/>
                <a:tab pos="1661795" algn="l"/>
                <a:tab pos="3134360" algn="l"/>
                <a:tab pos="3522979" algn="l"/>
                <a:tab pos="4367530" algn="l"/>
                <a:tab pos="5504180" algn="l"/>
                <a:tab pos="5977255" algn="l"/>
                <a:tab pos="6297295" algn="l"/>
                <a:tab pos="7141209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Th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constraint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ss	de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sign,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ss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cannot  achieve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functionality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two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or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more classes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 time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4475" marR="5080" indent="-232410">
              <a:spcBef>
                <a:spcPts val="5"/>
              </a:spcBef>
              <a:buChar char="•"/>
              <a:tabLst>
                <a:tab pos="245110" algn="l"/>
                <a:tab pos="1713230" algn="l"/>
                <a:tab pos="2420620" algn="l"/>
                <a:tab pos="2873375" algn="l"/>
                <a:tab pos="3751579" algn="l"/>
                <a:tab pos="4222750" algn="l"/>
                <a:tab pos="4710430" algn="l"/>
                <a:tab pos="5314950" algn="l"/>
                <a:tab pos="5989320" algn="l"/>
                <a:tab pos="6442075" algn="l"/>
                <a:tab pos="6741795" algn="l"/>
                <a:tab pos="7569834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Int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r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faces	help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m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ake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u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</a:t>
            </a:r>
            <a:r>
              <a:rPr sz="2400" dirty="0">
                <a:latin typeface="Sitka Text" panose="02000505000000020004" pitchFamily="2" charset="0"/>
                <a:cs typeface="Arial"/>
              </a:rPr>
              <a:t>	for	this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ss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can  implement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more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one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at 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time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4475" marR="6985" indent="-232410">
              <a:buChar char="•"/>
              <a:tabLst>
                <a:tab pos="24511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Thus,</a:t>
            </a:r>
            <a:r>
              <a:rPr sz="2400" spc="26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interfaces</a:t>
            </a:r>
            <a:r>
              <a:rPr sz="2400" spc="26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enable</a:t>
            </a:r>
            <a:r>
              <a:rPr sz="2400" spc="26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26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spc="26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richer</a:t>
            </a:r>
            <a:r>
              <a:rPr sz="2400" spc="2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26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and </a:t>
            </a:r>
            <a:r>
              <a:rPr sz="2400" spc="-6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at 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same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time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need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not be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related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72B71D-D88E-43BE-93EA-686535E4818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EDC29-8AB8-4059-869C-14311CF992E3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0B709E4-BBDC-44F4-BA29-AFC69CD5DA21}"/>
              </a:ext>
            </a:extLst>
          </p:cNvPr>
          <p:cNvSpPr/>
          <p:nvPr/>
        </p:nvSpPr>
        <p:spPr>
          <a:xfrm>
            <a:off x="712076" y="333675"/>
            <a:ext cx="4817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Need for Interface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907" y="1137423"/>
            <a:ext cx="10773549" cy="4766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 algn="just">
              <a:spcBef>
                <a:spcPts val="105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Often, you would </a:t>
            </a:r>
            <a:r>
              <a:rPr sz="2400" dirty="0">
                <a:latin typeface="Sitka Text" panose="02000505000000020004" pitchFamily="2" charset="0"/>
                <a:cs typeface="Arial"/>
              </a:rPr>
              <a:t>want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to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 a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superclass that declares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structure </a:t>
            </a:r>
            <a:r>
              <a:rPr sz="2400" dirty="0">
                <a:latin typeface="Sitka Text" panose="02000505000000020004" pitchFamily="2" charset="0"/>
                <a:cs typeface="Arial"/>
              </a:rPr>
              <a:t> 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given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abstraction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without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providing</a:t>
            </a:r>
            <a:r>
              <a:rPr sz="2400" dirty="0">
                <a:latin typeface="Sitka Text" panose="02000505000000020004" pitchFamily="2" charset="0"/>
                <a:cs typeface="Arial"/>
              </a:rPr>
              <a:t> the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implementation</a:t>
            </a:r>
            <a:r>
              <a:rPr sz="2400" dirty="0">
                <a:latin typeface="Sitka Text" panose="02000505000000020004" pitchFamily="2" charset="0"/>
                <a:cs typeface="Arial"/>
              </a:rPr>
              <a:t> 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every </a:t>
            </a:r>
            <a:r>
              <a:rPr sz="2400" spc="-5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</a:p>
          <a:p>
            <a:pPr marL="243840" indent="-231775" algn="just">
              <a:spcBef>
                <a:spcPts val="480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objective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to: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 algn="just"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superclass</a:t>
            </a:r>
            <a:r>
              <a:rPr sz="2400" spc="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defines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generalized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form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will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</a:p>
          <a:p>
            <a:pPr marL="756285" algn="just"/>
            <a:r>
              <a:rPr sz="2400" dirty="0">
                <a:latin typeface="Sitka Text" panose="02000505000000020004" pitchFamily="2" charset="0"/>
                <a:cs typeface="Arial"/>
              </a:rPr>
              <a:t>shared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by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 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subclasses</a:t>
            </a:r>
          </a:p>
          <a:p>
            <a:pPr marL="756285" marR="6350" lvl="1" indent="-287020" algn="just">
              <a:spcBef>
                <a:spcPts val="484"/>
              </a:spcBef>
              <a:buChar char="–"/>
              <a:tabLst>
                <a:tab pos="756285" algn="l"/>
                <a:tab pos="756920" algn="l"/>
                <a:tab pos="1771014" algn="l"/>
                <a:tab pos="2106295" algn="l"/>
                <a:tab pos="2529205" algn="l"/>
                <a:tab pos="3289300" algn="l"/>
                <a:tab pos="4487545" algn="l"/>
                <a:tab pos="4908550" algn="l"/>
                <a:tab pos="5949315" algn="l"/>
                <a:tab pos="6455410" algn="l"/>
                <a:tab pos="6917055" algn="l"/>
                <a:tab pos="759269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L</a:t>
            </a:r>
            <a:r>
              <a:rPr sz="2400" dirty="0">
                <a:latin typeface="Sitka Text" panose="02000505000000020004" pitchFamily="2" charset="0"/>
                <a:cs typeface="Arial"/>
              </a:rPr>
              <a:t>eaving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each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pr</a:t>
            </a:r>
            <a:r>
              <a:rPr sz="2400" dirty="0">
                <a:latin typeface="Sitka Text" panose="02000505000000020004" pitchFamily="2" charset="0"/>
                <a:cs typeface="Arial"/>
              </a:rPr>
              <a:t>ovide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own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p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fic  implementations</a:t>
            </a:r>
          </a:p>
          <a:p>
            <a:pPr marL="756285" marR="5080" lvl="1" indent="-287020" algn="just">
              <a:spcBef>
                <a:spcPts val="475"/>
              </a:spcBef>
              <a:buChar char="–"/>
              <a:tabLst>
                <a:tab pos="756285" algn="l"/>
                <a:tab pos="756920" algn="l"/>
                <a:tab pos="1510665" algn="l"/>
                <a:tab pos="1826260" algn="l"/>
                <a:tab pos="2582545" algn="l"/>
                <a:tab pos="4011929" algn="l"/>
                <a:tab pos="4539615" algn="l"/>
                <a:tab pos="5432425" algn="l"/>
                <a:tab pos="5817870" algn="l"/>
                <a:tab pos="6345555" algn="l"/>
                <a:tab pos="7493634" algn="l"/>
                <a:tab pos="808926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Such	a	class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et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rmi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dirty="0">
                <a:latin typeface="Sitka Text" panose="02000505000000020004" pitchFamily="2" charset="0"/>
                <a:cs typeface="Arial"/>
              </a:rPr>
              <a:t>re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hat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h</a:t>
            </a:r>
            <a:r>
              <a:rPr sz="2400" dirty="0">
                <a:latin typeface="Sitka Text" panose="02000505000000020004" pitchFamily="2" charset="0"/>
                <a:cs typeface="Arial"/>
              </a:rPr>
              <a:t>e  subclasses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i="1" dirty="0">
                <a:latin typeface="Sitka Text" panose="02000505000000020004" pitchFamily="2" charset="0"/>
                <a:cs typeface="Arial"/>
              </a:rPr>
              <a:t>must</a:t>
            </a:r>
            <a:r>
              <a:rPr sz="2400" b="1" i="1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i="1" spc="-5" dirty="0">
                <a:latin typeface="Sitka Text" panose="02000505000000020004" pitchFamily="2" charset="0"/>
                <a:cs typeface="Arial"/>
              </a:rPr>
              <a:t>implement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marR="5080" lvl="1" indent="-287020" algn="just"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1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superclass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1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unable</a:t>
            </a:r>
            <a:r>
              <a:rPr sz="2400" spc="1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1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1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meaningful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implementation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or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959C77-9C60-45A1-945E-956AAE5FE36A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8D468-7C06-417B-8A73-B8C562EE5941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472AE8-4E04-41C9-83CD-A905D296B52F}"/>
              </a:ext>
            </a:extLst>
          </p:cNvPr>
          <p:cNvSpPr/>
          <p:nvPr/>
        </p:nvSpPr>
        <p:spPr>
          <a:xfrm>
            <a:off x="723907" y="329464"/>
            <a:ext cx="4314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spc="-5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Classes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703" y="1492982"/>
            <a:ext cx="1072182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spcBef>
                <a:spcPts val="100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All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within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26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 </a:t>
            </a:r>
            <a:r>
              <a:rPr sz="2400" spc="-6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always,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by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default,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public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abstract</a:t>
            </a:r>
          </a:p>
          <a:p>
            <a:pPr>
              <a:spcBef>
                <a:spcPts val="10"/>
              </a:spcBef>
              <a:buFont typeface="Arial"/>
              <a:buChar char="•"/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>
              <a:buChar char="•"/>
              <a:tabLst>
                <a:tab pos="244475" algn="l"/>
                <a:tab pos="919480" algn="l"/>
                <a:tab pos="2138680" algn="l"/>
                <a:tab pos="3462020" algn="l"/>
                <a:tab pos="4391660" algn="l"/>
                <a:tab pos="4880610" algn="l"/>
                <a:tab pos="6200775" algn="l"/>
                <a:tab pos="6571615" algn="l"/>
                <a:tab pos="7737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y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varia</a:t>
            </a:r>
            <a:r>
              <a:rPr sz="2400" dirty="0">
                <a:latin typeface="Sitka Text" panose="02000505000000020004" pitchFamily="2" charset="0"/>
                <a:cs typeface="Arial"/>
              </a:rPr>
              <a:t>b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le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decl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r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ed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</a:t>
            </a:r>
            <a:r>
              <a:rPr sz="240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terface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l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ways,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by 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default,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public</a:t>
            </a:r>
            <a:r>
              <a:rPr sz="2400" b="1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static</a:t>
            </a:r>
            <a:r>
              <a:rPr sz="2400" b="1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final</a:t>
            </a:r>
            <a:endParaRPr sz="2400" b="1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7A1B42-2867-4DE0-9D89-AF39E400D2DE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96820-6E86-4E47-8353-173E5311CA69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BD6767-C49F-450A-88A6-C070E90933FE}"/>
              </a:ext>
            </a:extLst>
          </p:cNvPr>
          <p:cNvSpPr/>
          <p:nvPr/>
        </p:nvSpPr>
        <p:spPr>
          <a:xfrm>
            <a:off x="670703" y="261003"/>
            <a:ext cx="411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Interface</a:t>
            </a:r>
            <a:r>
              <a:rPr lang="en-US" sz="4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members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6911" y="960002"/>
            <a:ext cx="2133600" cy="1752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9430" y="2845688"/>
            <a:ext cx="10687985" cy="33477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What</a:t>
            </a:r>
            <a:r>
              <a:rPr sz="20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is the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behavior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which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is common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among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the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entities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depicted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in </a:t>
            </a:r>
            <a:r>
              <a:rPr sz="20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the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pictures</a:t>
            </a:r>
            <a:r>
              <a:rPr sz="20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above?</a:t>
            </a:r>
          </a:p>
          <a:p>
            <a:pPr marL="12700">
              <a:spcBef>
                <a:spcPts val="1920"/>
              </a:spcBef>
              <a:tabLst>
                <a:tab pos="3041015" algn="l"/>
              </a:tabLst>
            </a:pPr>
            <a:r>
              <a:rPr sz="2000" b="1" spc="-3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Yes..You</a:t>
            </a:r>
            <a:r>
              <a:rPr sz="2000" b="1" spc="-1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are</a:t>
            </a:r>
            <a:r>
              <a:rPr sz="2000" b="1" spc="-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right.</a:t>
            </a:r>
            <a:r>
              <a:rPr sz="2000" b="1" spc="-90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All</a:t>
            </a:r>
            <a:r>
              <a:rPr sz="2000" b="1" spc="-20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of</a:t>
            </a:r>
            <a:r>
              <a:rPr lang="en-US"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them</a:t>
            </a:r>
            <a:r>
              <a:rPr sz="2000" b="1" spc="-50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can</a:t>
            </a:r>
            <a:r>
              <a:rPr sz="2000" b="1" spc="-3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spc="-4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fly.</a:t>
            </a:r>
            <a:endParaRPr sz="2000" dirty="0">
              <a:latin typeface="Sitka Text" panose="02000505000000020004" pitchFamily="2" charset="0"/>
              <a:cs typeface="Arial"/>
            </a:endParaRPr>
          </a:p>
          <a:p>
            <a:pPr marL="12700" marR="147320">
              <a:spcBef>
                <a:spcPts val="192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Requirement : </a:t>
            </a:r>
            <a:r>
              <a:rPr sz="2000" spc="-60" dirty="0">
                <a:latin typeface="Sitka Text" panose="02000505000000020004" pitchFamily="2" charset="0"/>
                <a:cs typeface="Arial"/>
              </a:rPr>
              <a:t>You </a:t>
            </a:r>
            <a:r>
              <a:rPr sz="2000" dirty="0">
                <a:latin typeface="Sitka Text" panose="02000505000000020004" pitchFamily="2" charset="0"/>
                <a:cs typeface="Arial"/>
              </a:rPr>
              <a:t>have to develop 3 classes, Bird, Superman and Aircraft</a:t>
            </a:r>
            <a:r>
              <a:rPr sz="20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with </a:t>
            </a:r>
            <a:r>
              <a:rPr sz="20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condition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that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all</a:t>
            </a:r>
            <a:r>
              <a:rPr sz="20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these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0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must</a:t>
            </a:r>
            <a:r>
              <a:rPr sz="20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have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a</a:t>
            </a:r>
            <a:r>
              <a:rPr sz="20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method </a:t>
            </a:r>
            <a:r>
              <a:rPr sz="20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called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spc="-5" dirty="0">
                <a:latin typeface="Sitka Text" panose="02000505000000020004" pitchFamily="2" charset="0"/>
                <a:cs typeface="Arial"/>
              </a:rPr>
              <a:t>fly().</a:t>
            </a:r>
            <a:endParaRPr sz="2000" dirty="0">
              <a:latin typeface="Sitka Text" panose="02000505000000020004" pitchFamily="2" charset="0"/>
              <a:cs typeface="Arial"/>
            </a:endParaRPr>
          </a:p>
          <a:p>
            <a:pPr>
              <a:spcBef>
                <a:spcPts val="55"/>
              </a:spcBef>
            </a:pPr>
            <a:endParaRPr sz="2000" dirty="0">
              <a:latin typeface="Sitka Text" panose="02000505000000020004" pitchFamily="2" charset="0"/>
              <a:cs typeface="Arial"/>
            </a:endParaRPr>
          </a:p>
          <a:p>
            <a:pPr marL="12700" marR="34290"/>
            <a:r>
              <a:rPr sz="2000" dirty="0">
                <a:latin typeface="Sitka Text" panose="02000505000000020004" pitchFamily="2" charset="0"/>
                <a:cs typeface="Arial"/>
              </a:rPr>
              <a:t>What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is the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mechanism,</a:t>
            </a:r>
            <a:r>
              <a:rPr sz="20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using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which</a:t>
            </a:r>
            <a:r>
              <a:rPr sz="20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you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can</a:t>
            </a:r>
            <a:r>
              <a:rPr sz="20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ensure</a:t>
            </a:r>
            <a:r>
              <a:rPr sz="20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that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the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method </a:t>
            </a:r>
            <a:r>
              <a:rPr sz="20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spc="-5" dirty="0">
                <a:latin typeface="Sitka Text" panose="02000505000000020004" pitchFamily="2" charset="0"/>
                <a:cs typeface="Arial"/>
              </a:rPr>
              <a:t>fly()</a:t>
            </a:r>
            <a:r>
              <a:rPr sz="20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is implemented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in all</a:t>
            </a:r>
            <a:r>
              <a:rPr sz="20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these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classes?</a:t>
            </a:r>
          </a:p>
          <a:p>
            <a:pPr marL="12700">
              <a:spcBef>
                <a:spcPts val="480"/>
              </a:spcBef>
            </a:pP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An</a:t>
            </a:r>
            <a:r>
              <a:rPr sz="2000" b="1" i="1" spc="-8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Abstract</a:t>
            </a:r>
            <a:r>
              <a:rPr sz="2000" b="1" i="1" spc="-5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class</a:t>
            </a:r>
            <a:r>
              <a:rPr sz="2000" b="1" i="1" spc="-20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or</a:t>
            </a:r>
            <a:r>
              <a:rPr sz="2000" b="1" i="1" spc="-95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An</a:t>
            </a:r>
            <a:r>
              <a:rPr sz="2000" b="1" i="1" spc="-10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Sitka Text" panose="02000505000000020004" pitchFamily="2" charset="0"/>
                <a:cs typeface="Arial"/>
              </a:rPr>
              <a:t>Interface?</a:t>
            </a:r>
            <a:endParaRPr sz="20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9073" y="900367"/>
            <a:ext cx="2362200" cy="1752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8039" y="968889"/>
            <a:ext cx="2310383" cy="1752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ACB03-ED19-4800-AD3A-F81A6741B064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965B2-C5A3-4ED6-8EA2-7EC34CF3CCD2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A8E64E0-592B-43BA-ACD2-8F8DCF81D5FC}"/>
              </a:ext>
            </a:extLst>
          </p:cNvPr>
          <p:cNvSpPr/>
          <p:nvPr/>
        </p:nvSpPr>
        <p:spPr>
          <a:xfrm>
            <a:off x="670703" y="261003"/>
            <a:ext cx="1332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Image" r:id="rId6" imgW="6412680" imgH="1942560" progId="Photoshop.Image.12">
                    <p:embed/>
                  </p:oleObj>
                </mc:Choice>
                <mc:Fallback>
                  <p:oleObj name="Image" r:id="rId6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413" y="1251413"/>
            <a:ext cx="10403173" cy="43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511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syntactically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similar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a class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35496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295" algn="l"/>
                <a:tab pos="328930" algn="l"/>
              </a:tabLst>
            </a:pPr>
            <a:r>
              <a:rPr sz="2400" spc="-15" dirty="0">
                <a:latin typeface="Sitka Text" panose="02000505000000020004" pitchFamily="2" charset="0"/>
                <a:cs typeface="Arial"/>
              </a:rPr>
              <a:t>It’s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general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form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is: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065" marR="1204595">
              <a:spcBef>
                <a:spcPts val="600"/>
              </a:spcBef>
            </a:pPr>
            <a:r>
              <a:rPr lang="en-US" sz="2400" spc="-5" dirty="0">
                <a:latin typeface="Sitka Text" panose="02000505000000020004" pitchFamily="2" charset="0"/>
                <a:cs typeface="Courier New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public interface </a:t>
            </a:r>
            <a:r>
              <a:rPr sz="2400" spc="-5" dirty="0" err="1">
                <a:latin typeface="Sitka Text" panose="02000505000000020004" pitchFamily="2" charset="0"/>
                <a:cs typeface="Courier New"/>
              </a:rPr>
              <a:t>FirstInterface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400" spc="-5" dirty="0">
              <a:latin typeface="Sitka Text" panose="02000505000000020004" pitchFamily="2" charset="0"/>
              <a:cs typeface="Courier New"/>
            </a:endParaRPr>
          </a:p>
          <a:p>
            <a:pPr marL="12065" marR="1204595">
              <a:spcBef>
                <a:spcPts val="600"/>
              </a:spcBef>
            </a:pPr>
            <a:r>
              <a:rPr lang="en-US" sz="2400" spc="-5" dirty="0">
                <a:latin typeface="Sitka Text" panose="02000505000000020004" pitchFamily="2" charset="0"/>
                <a:cs typeface="Courier New"/>
              </a:rPr>
              <a:t>	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{ </a:t>
            </a:r>
            <a:r>
              <a:rPr sz="2400" spc="-1190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400" spc="-1190" dirty="0">
              <a:latin typeface="Sitka Text" panose="02000505000000020004" pitchFamily="2" charset="0"/>
              <a:cs typeface="Courier New"/>
            </a:endParaRPr>
          </a:p>
          <a:p>
            <a:pPr marL="12065" marR="1204595">
              <a:spcBef>
                <a:spcPts val="600"/>
              </a:spcBef>
            </a:pPr>
            <a:r>
              <a:rPr lang="en-US" sz="2400" spc="-1190" dirty="0">
                <a:latin typeface="Sitka Text" panose="02000505000000020004" pitchFamily="2" charset="0"/>
                <a:cs typeface="Courier New"/>
              </a:rPr>
              <a:t>		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int 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addMethod(int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x, int y); </a:t>
            </a:r>
            <a:r>
              <a:rPr sz="2400" spc="5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400" spc="5" dirty="0">
              <a:latin typeface="Sitka Text" panose="02000505000000020004" pitchFamily="2" charset="0"/>
              <a:cs typeface="Courier New"/>
            </a:endParaRPr>
          </a:p>
          <a:p>
            <a:pPr marL="12065" marR="1204595">
              <a:spcBef>
                <a:spcPts val="600"/>
              </a:spcBef>
            </a:pPr>
            <a:r>
              <a:rPr lang="en-US" sz="2400" spc="5" dirty="0">
                <a:latin typeface="Sitka Text" panose="02000505000000020004" pitchFamily="2" charset="0"/>
                <a:cs typeface="Courier New"/>
              </a:rPr>
              <a:t>		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float divMethod(int m, int n);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400" dirty="0">
              <a:latin typeface="Sitka Text" panose="02000505000000020004" pitchFamily="2" charset="0"/>
              <a:cs typeface="Courier New"/>
            </a:endParaRPr>
          </a:p>
          <a:p>
            <a:pPr marL="12065" marR="1204595">
              <a:spcBef>
                <a:spcPts val="600"/>
              </a:spcBef>
            </a:pPr>
            <a:r>
              <a:rPr lang="en-US" sz="2400" spc="-5" dirty="0">
                <a:latin typeface="Sitka Text" panose="02000505000000020004" pitchFamily="2" charset="0"/>
                <a:cs typeface="Courier New"/>
              </a:rPr>
              <a:t>		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void</a:t>
            </a:r>
            <a:r>
              <a:rPr sz="2400" spc="-1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display();</a:t>
            </a:r>
            <a:endParaRPr sz="2400" dirty="0">
              <a:latin typeface="Sitka Text" panose="02000505000000020004" pitchFamily="2" charset="0"/>
              <a:cs typeface="Courier New"/>
            </a:endParaRPr>
          </a:p>
          <a:p>
            <a:pPr marL="469900"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Courier New"/>
              </a:rPr>
              <a:t>		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int</a:t>
            </a:r>
            <a:r>
              <a:rPr sz="2400" spc="-3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VAR1</a:t>
            </a:r>
            <a:r>
              <a:rPr sz="2400" spc="-3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=</a:t>
            </a:r>
            <a:r>
              <a:rPr sz="2400" spc="-3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10;</a:t>
            </a:r>
          </a:p>
          <a:p>
            <a:pPr marL="469900">
              <a:spcBef>
                <a:spcPts val="600"/>
              </a:spcBef>
            </a:pPr>
            <a:r>
              <a:rPr lang="en-US" sz="2400" spc="-5" dirty="0">
                <a:latin typeface="Sitka Text" panose="02000505000000020004" pitchFamily="2" charset="0"/>
                <a:cs typeface="Courier New"/>
              </a:rPr>
              <a:t>		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float</a:t>
            </a:r>
            <a:r>
              <a:rPr sz="2400" spc="-2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VAR2</a:t>
            </a:r>
            <a:r>
              <a:rPr sz="2400" spc="-1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=</a:t>
            </a:r>
            <a:r>
              <a:rPr sz="2400" spc="-1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Courier New"/>
              </a:rPr>
              <a:t>20.65;</a:t>
            </a:r>
            <a:endParaRPr sz="2400" dirty="0">
              <a:latin typeface="Sitka Text" panose="02000505000000020004" pitchFamily="2" charset="0"/>
              <a:cs typeface="Courier New"/>
            </a:endParaRPr>
          </a:p>
          <a:p>
            <a:pPr marL="244475"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Courier New"/>
              </a:rPr>
              <a:t>	</a:t>
            </a:r>
            <a:r>
              <a:rPr sz="2400" dirty="0">
                <a:latin typeface="Sitka Text" panose="02000505000000020004" pitchFamily="2" charset="0"/>
                <a:cs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BB84C-555B-43AA-9D21-41B99FA555FA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5B323-39AC-425E-AE20-934137E16A37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22B6C21-1E68-40FC-8FEC-CD896AEFA2DC}"/>
              </a:ext>
            </a:extLst>
          </p:cNvPr>
          <p:cNvSpPr/>
          <p:nvPr/>
        </p:nvSpPr>
        <p:spPr>
          <a:xfrm>
            <a:off x="670702" y="269365"/>
            <a:ext cx="4828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Defining Interface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501" y="1128669"/>
            <a:ext cx="11420882" cy="5090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buChar char="•"/>
              <a:tabLst>
                <a:tab pos="243840" algn="l"/>
                <a:tab pos="244475" algn="l"/>
                <a:tab pos="588645" algn="l"/>
                <a:tab pos="1400810" algn="l"/>
                <a:tab pos="2024380" algn="l"/>
                <a:tab pos="3489325" algn="l"/>
                <a:tab pos="4300220" algn="l"/>
                <a:tab pos="5020945" algn="l"/>
                <a:tab pos="5661025" algn="l"/>
                <a:tab pos="6909434" algn="l"/>
                <a:tab pos="7377430" algn="l"/>
                <a:tab pos="8284845" algn="l"/>
              </a:tabLst>
            </a:pPr>
            <a:r>
              <a:rPr sz="2200" spc="-5" dirty="0">
                <a:latin typeface="Sitka Text" panose="02000505000000020004" pitchFamily="2" charset="0"/>
                <a:cs typeface="Arial"/>
              </a:rPr>
              <a:t>A	c</a:t>
            </a:r>
            <a:r>
              <a:rPr sz="2200" dirty="0">
                <a:latin typeface="Sitka Text" panose="02000505000000020004" pitchFamily="2" charset="0"/>
                <a:cs typeface="Arial"/>
              </a:rPr>
              <a:t>l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a</a:t>
            </a:r>
            <a:r>
              <a:rPr sz="2200" dirty="0">
                <a:latin typeface="Sitka Text" panose="02000505000000020004" pitchFamily="2" charset="0"/>
                <a:cs typeface="Arial"/>
              </a:rPr>
              <a:t>s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can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imp</a:t>
            </a:r>
            <a:r>
              <a:rPr sz="2200" dirty="0">
                <a:latin typeface="Sitka Text" panose="02000505000000020004" pitchFamily="2" charset="0"/>
                <a:cs typeface="Arial"/>
              </a:rPr>
              <a:t>l</a:t>
            </a:r>
            <a:r>
              <a:rPr sz="2200" spc="5" dirty="0">
                <a:latin typeface="Sitka Text" panose="02000505000000020004" pitchFamily="2" charset="0"/>
                <a:cs typeface="Arial"/>
              </a:rPr>
              <a:t>e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me</a:t>
            </a:r>
            <a:r>
              <a:rPr sz="2200" spc="5" dirty="0">
                <a:latin typeface="Sitka Text" panose="02000505000000020004" pitchFamily="2" charset="0"/>
                <a:cs typeface="Arial"/>
              </a:rPr>
              <a:t>n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t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more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5" dirty="0">
                <a:latin typeface="Sitka Text" panose="02000505000000020004" pitchFamily="2" charset="0"/>
                <a:cs typeface="Arial"/>
              </a:rPr>
              <a:t>t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h</a:t>
            </a:r>
            <a:r>
              <a:rPr sz="2200" spc="10" dirty="0">
                <a:latin typeface="Sitka Text" panose="02000505000000020004" pitchFamily="2" charset="0"/>
                <a:cs typeface="Arial"/>
              </a:rPr>
              <a:t>a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n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one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inte</a:t>
            </a:r>
            <a:r>
              <a:rPr sz="2200" spc="10" dirty="0">
                <a:latin typeface="Sitka Text" panose="02000505000000020004" pitchFamily="2" charset="0"/>
                <a:cs typeface="Arial"/>
              </a:rPr>
              <a:t>r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fa</a:t>
            </a:r>
            <a:r>
              <a:rPr sz="2200" dirty="0">
                <a:latin typeface="Sitka Text" panose="02000505000000020004" pitchFamily="2" charset="0"/>
                <a:cs typeface="Arial"/>
              </a:rPr>
              <a:t>c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e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by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g</a:t>
            </a:r>
            <a:r>
              <a:rPr sz="2200" spc="10" dirty="0">
                <a:latin typeface="Sitka Text" panose="02000505000000020004" pitchFamily="2" charset="0"/>
                <a:cs typeface="Arial"/>
              </a:rPr>
              <a:t>i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v</a:t>
            </a:r>
            <a:r>
              <a:rPr sz="2200" dirty="0">
                <a:latin typeface="Sitka Text" panose="02000505000000020004" pitchFamily="2" charset="0"/>
                <a:cs typeface="Arial"/>
              </a:rPr>
              <a:t>i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ng</a:t>
            </a:r>
            <a:r>
              <a:rPr sz="2200" dirty="0">
                <a:latin typeface="Sitka Text" panose="02000505000000020004" pitchFamily="2" charset="0"/>
                <a:cs typeface="Arial"/>
              </a:rPr>
              <a:t>	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a  comma-</a:t>
            </a:r>
            <a:r>
              <a:rPr sz="22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separated</a:t>
            </a:r>
            <a:r>
              <a:rPr sz="22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list of</a:t>
            </a:r>
            <a:r>
              <a:rPr sz="2200" dirty="0">
                <a:latin typeface="Sitka Text" panose="02000505000000020004" pitchFamily="2" charset="0"/>
                <a:cs typeface="Arial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Arial"/>
              </a:rPr>
              <a:t>interfaces</a:t>
            </a:r>
            <a:endParaRPr lang="en-US" sz="2200" spc="-5" dirty="0">
              <a:latin typeface="Sitka Text" panose="02000505000000020004" pitchFamily="2" charset="0"/>
              <a:cs typeface="Arial"/>
            </a:endParaRPr>
          </a:p>
          <a:p>
            <a:pPr marL="12065" marR="5080">
              <a:tabLst>
                <a:tab pos="243840" algn="l"/>
                <a:tab pos="244475" algn="l"/>
                <a:tab pos="588645" algn="l"/>
                <a:tab pos="1400810" algn="l"/>
                <a:tab pos="2024380" algn="l"/>
                <a:tab pos="3489325" algn="l"/>
                <a:tab pos="4300220" algn="l"/>
                <a:tab pos="5020945" algn="l"/>
                <a:tab pos="5661025" algn="l"/>
                <a:tab pos="6909434" algn="l"/>
                <a:tab pos="7377430" algn="l"/>
                <a:tab pos="8284845" algn="l"/>
              </a:tabLst>
            </a:pPr>
            <a:endParaRPr sz="2200" dirty="0">
              <a:latin typeface="Sitka Text" panose="02000505000000020004" pitchFamily="2" charset="0"/>
              <a:cs typeface="Arial"/>
            </a:endParaRPr>
          </a:p>
          <a:p>
            <a:pPr marL="12700"/>
            <a:r>
              <a:rPr sz="2200" spc="-5" dirty="0">
                <a:latin typeface="Sitka Text" panose="02000505000000020004" pitchFamily="2" charset="0"/>
                <a:cs typeface="Courier New"/>
              </a:rPr>
              <a:t>class</a:t>
            </a:r>
            <a:r>
              <a:rPr sz="2200" spc="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MyClass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implements</a:t>
            </a:r>
            <a:r>
              <a:rPr sz="2200" spc="1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FirstInterface{</a:t>
            </a:r>
          </a:p>
          <a:p>
            <a:pPr marL="243840">
              <a:tabLst>
                <a:tab pos="2263775" algn="l"/>
              </a:tabLst>
            </a:pPr>
            <a:r>
              <a:rPr sz="2200" spc="-5" dirty="0">
                <a:latin typeface="Sitka Text" panose="02000505000000020004" pitchFamily="2" charset="0"/>
                <a:cs typeface="Courier New"/>
              </a:rPr>
              <a:t>public</a:t>
            </a:r>
            <a:r>
              <a:rPr sz="2200" spc="2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5" dirty="0">
                <a:latin typeface="Sitka Text" panose="02000505000000020004" pitchFamily="2" charset="0"/>
                <a:cs typeface="Courier New"/>
              </a:rPr>
              <a:t>int</a:t>
            </a:r>
            <a:r>
              <a:rPr lang="en-US" sz="2200" spc="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 err="1">
                <a:latin typeface="Sitka Text" panose="02000505000000020004" pitchFamily="2" charset="0"/>
                <a:cs typeface="Courier New"/>
              </a:rPr>
              <a:t>addMethod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(int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a,</a:t>
            </a:r>
            <a:r>
              <a:rPr sz="2200" spc="-2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int b){</a:t>
            </a:r>
          </a:p>
          <a:p>
            <a:pPr marL="469900"/>
            <a:r>
              <a:rPr sz="2200" dirty="0">
                <a:latin typeface="Sitka Text" panose="02000505000000020004" pitchFamily="2" charset="0"/>
                <a:cs typeface="Courier New"/>
              </a:rPr>
              <a:t>return(a+b);</a:t>
            </a:r>
          </a:p>
          <a:p>
            <a:pPr marL="243840"/>
            <a:r>
              <a:rPr sz="2200" spc="-5" dirty="0">
                <a:latin typeface="Sitka Text" panose="02000505000000020004" pitchFamily="2" charset="0"/>
                <a:cs typeface="Courier New"/>
              </a:rPr>
              <a:t>}</a:t>
            </a:r>
            <a:endParaRPr sz="2200" dirty="0">
              <a:latin typeface="Sitka Text" panose="02000505000000020004" pitchFamily="2" charset="0"/>
              <a:cs typeface="Courier New"/>
            </a:endParaRPr>
          </a:p>
          <a:p>
            <a:pPr marL="243840"/>
            <a:r>
              <a:rPr sz="2200" spc="-5" dirty="0">
                <a:latin typeface="Sitka Text" panose="02000505000000020004" pitchFamily="2" charset="0"/>
                <a:cs typeface="Courier New"/>
              </a:rPr>
              <a:t>public</a:t>
            </a:r>
            <a:r>
              <a:rPr sz="2200" spc="1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float</a:t>
            </a:r>
            <a:r>
              <a:rPr sz="2200" spc="1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divMethod(int</a:t>
            </a:r>
            <a:r>
              <a:rPr sz="2200" spc="2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i,</a:t>
            </a:r>
            <a:r>
              <a:rPr sz="2200" spc="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int</a:t>
            </a:r>
            <a:r>
              <a:rPr sz="2200" spc="1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5" dirty="0">
                <a:latin typeface="Sitka Text" panose="02000505000000020004" pitchFamily="2" charset="0"/>
                <a:cs typeface="Courier New"/>
              </a:rPr>
              <a:t>j){</a:t>
            </a:r>
            <a:endParaRPr sz="2200" dirty="0">
              <a:latin typeface="Sitka Text" panose="02000505000000020004" pitchFamily="2" charset="0"/>
              <a:cs typeface="Courier New"/>
            </a:endParaRPr>
          </a:p>
          <a:p>
            <a:pPr marL="469900"/>
            <a:r>
              <a:rPr sz="2200" dirty="0">
                <a:latin typeface="Sitka Text" panose="02000505000000020004" pitchFamily="2" charset="0"/>
                <a:cs typeface="Courier New"/>
              </a:rPr>
              <a:t>return(i/j);</a:t>
            </a:r>
          </a:p>
          <a:p>
            <a:pPr marL="243840"/>
            <a:r>
              <a:rPr sz="2200" spc="-5" dirty="0">
                <a:latin typeface="Sitka Text" panose="02000505000000020004" pitchFamily="2" charset="0"/>
                <a:cs typeface="Courier New"/>
              </a:rPr>
              <a:t>}</a:t>
            </a:r>
            <a:endParaRPr sz="2200" dirty="0">
              <a:latin typeface="Sitka Text" panose="02000505000000020004" pitchFamily="2" charset="0"/>
              <a:cs typeface="Courier New"/>
            </a:endParaRPr>
          </a:p>
          <a:p>
            <a:pPr marL="469900" marR="1074420" indent="-226060"/>
            <a:r>
              <a:rPr sz="2200" spc="-5" dirty="0">
                <a:latin typeface="Sitka Text" panose="02000505000000020004" pitchFamily="2" charset="0"/>
                <a:cs typeface="Courier New"/>
              </a:rPr>
              <a:t>public</a:t>
            </a:r>
            <a:r>
              <a:rPr sz="2200" spc="1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void</a:t>
            </a:r>
            <a:r>
              <a:rPr sz="2200" spc="1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display(){ </a:t>
            </a:r>
            <a:r>
              <a:rPr sz="2200" spc="5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200" spc="5" dirty="0">
              <a:latin typeface="Sitka Text" panose="02000505000000020004" pitchFamily="2" charset="0"/>
              <a:cs typeface="Courier New"/>
            </a:endParaRPr>
          </a:p>
          <a:p>
            <a:pPr marL="469900" marR="1074420" indent="-226060"/>
            <a:r>
              <a:rPr lang="en-US" sz="2200" spc="5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 err="1">
                <a:latin typeface="Sitka Text" panose="02000505000000020004" pitchFamily="2" charset="0"/>
                <a:cs typeface="Courier New"/>
              </a:rPr>
              <a:t>System.out.println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(“Variable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1 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:” +VAR1); </a:t>
            </a:r>
            <a:r>
              <a:rPr sz="2200" spc="-1310" dirty="0">
                <a:latin typeface="Sitka Text" panose="02000505000000020004" pitchFamily="2" charset="0"/>
                <a:cs typeface="Courier New"/>
              </a:rPr>
              <a:t> </a:t>
            </a:r>
            <a:endParaRPr lang="en-US" sz="2200" spc="-1310" dirty="0">
              <a:latin typeface="Sitka Text" panose="02000505000000020004" pitchFamily="2" charset="0"/>
              <a:cs typeface="Courier New"/>
            </a:endParaRPr>
          </a:p>
          <a:p>
            <a:pPr marL="469900" marR="1074420" indent="-226060"/>
            <a:r>
              <a:rPr lang="en-US" sz="220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dirty="0" err="1">
                <a:latin typeface="Sitka Text" panose="02000505000000020004" pitchFamily="2" charset="0"/>
                <a:cs typeface="Courier New"/>
              </a:rPr>
              <a:t>System.out.println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(“Variable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2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 </a:t>
            </a:r>
            <a:r>
              <a:rPr sz="2200" spc="-5" dirty="0">
                <a:latin typeface="Sitka Text" panose="02000505000000020004" pitchFamily="2" charset="0"/>
                <a:cs typeface="Courier New"/>
              </a:rPr>
              <a:t>:”</a:t>
            </a:r>
            <a:r>
              <a:rPr sz="2200" dirty="0">
                <a:latin typeface="Sitka Text" panose="02000505000000020004" pitchFamily="2" charset="0"/>
                <a:cs typeface="Courier New"/>
              </a:rPr>
              <a:t> +VAR2);</a:t>
            </a:r>
          </a:p>
          <a:p>
            <a:pPr marL="243840"/>
            <a:r>
              <a:rPr sz="2200" spc="-5" dirty="0">
                <a:latin typeface="Sitka Text" panose="02000505000000020004" pitchFamily="2" charset="0"/>
                <a:cs typeface="Courier New"/>
              </a:rPr>
              <a:t>}</a:t>
            </a:r>
            <a:endParaRPr sz="2200" dirty="0">
              <a:latin typeface="Sitka Text" panose="02000505000000020004" pitchFamily="2" charset="0"/>
              <a:cs typeface="Courier New"/>
            </a:endParaRPr>
          </a:p>
          <a:p>
            <a:pPr marL="12700"/>
            <a:r>
              <a:rPr sz="2200" spc="-5" dirty="0">
                <a:latin typeface="Sitka Text" panose="02000505000000020004" pitchFamily="2" charset="0"/>
                <a:cs typeface="Courier New"/>
              </a:rPr>
              <a:t>}</a:t>
            </a:r>
            <a:endParaRPr sz="2200" dirty="0">
              <a:latin typeface="Sitka Text" panose="02000505000000020004" pitchFamily="2" charset="0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4617" y="6643312"/>
            <a:ext cx="22923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7E7E7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US" spc="-5" smtClean="0"/>
              <a:pPr marL="38100"/>
              <a:t>33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501" y="370831"/>
            <a:ext cx="538949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Implementing</a:t>
            </a:r>
            <a:r>
              <a:rPr sz="3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Interfaces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FBED2-E79C-49FB-930E-CE21577B2091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D137B3-9345-4AFC-B9F7-CE3A7DEA8BDD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18179" y="1091290"/>
            <a:ext cx="10634306" cy="5094343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1065"/>
              </a:spcBef>
            </a:pP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following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compile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successfully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975"/>
              </a:spcBef>
            </a:pPr>
            <a:r>
              <a:rPr sz="2400" spc="-10" dirty="0">
                <a:latin typeface="Courier New"/>
                <a:cs typeface="Courier New"/>
              </a:rPr>
              <a:t>interface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I1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 marR="2741930"/>
            <a:r>
              <a:rPr sz="2400" spc="-5" dirty="0">
                <a:latin typeface="Courier New"/>
                <a:cs typeface="Courier New"/>
              </a:rPr>
              <a:t>private int </a:t>
            </a:r>
            <a:r>
              <a:rPr sz="2400" spc="-10" dirty="0">
                <a:latin typeface="Courier New"/>
                <a:cs typeface="Courier New"/>
              </a:rPr>
              <a:t>a=100; </a:t>
            </a:r>
            <a:r>
              <a:rPr sz="2400" spc="-5" dirty="0">
                <a:latin typeface="Courier New"/>
                <a:cs typeface="Courier New"/>
              </a:rPr>
              <a:t> </a:t>
            </a:r>
            <a:endParaRPr lang="en-US" sz="2400" spc="-5" dirty="0">
              <a:latin typeface="Courier New"/>
              <a:cs typeface="Courier New"/>
            </a:endParaRPr>
          </a:p>
          <a:p>
            <a:pPr marL="926465" marR="2741930"/>
            <a:r>
              <a:rPr sz="2400" spc="-10" dirty="0">
                <a:latin typeface="Courier New"/>
                <a:cs typeface="Courier New"/>
              </a:rPr>
              <a:t>protected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void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m1();</a:t>
            </a:r>
            <a:endParaRPr sz="2400" dirty="0">
              <a:latin typeface="Courier New"/>
              <a:cs typeface="Courier New"/>
            </a:endParaRP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50"/>
              </a:spcBef>
            </a:pPr>
            <a:endParaRPr sz="2500" dirty="0">
              <a:latin typeface="Courier New"/>
              <a:cs typeface="Courier New"/>
            </a:endParaRPr>
          </a:p>
          <a:p>
            <a:pPr marL="926465" marR="2926080" indent="-914400"/>
            <a:r>
              <a:rPr sz="2400" spc="-5" dirty="0">
                <a:latin typeface="Courier New"/>
                <a:cs typeface="Courier New"/>
              </a:rPr>
              <a:t>class </a:t>
            </a:r>
            <a:r>
              <a:rPr sz="2400" spc="-10" dirty="0">
                <a:latin typeface="Courier New"/>
                <a:cs typeface="Courier New"/>
              </a:rPr>
              <a:t>A1 implements </a:t>
            </a:r>
            <a:r>
              <a:rPr sz="2400" spc="-5" dirty="0">
                <a:latin typeface="Courier New"/>
                <a:cs typeface="Courier New"/>
              </a:rPr>
              <a:t>I1 </a:t>
            </a:r>
            <a:r>
              <a:rPr sz="2400" dirty="0">
                <a:latin typeface="Courier New"/>
                <a:cs typeface="Courier New"/>
              </a:rPr>
              <a:t>{ </a:t>
            </a:r>
            <a:r>
              <a:rPr sz="2400" spc="-14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void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>
              <a:spcBef>
                <a:spcPts val="5"/>
              </a:spcBef>
            </a:pPr>
            <a:r>
              <a:rPr sz="2400" spc="-10" dirty="0">
                <a:latin typeface="Courier New"/>
                <a:cs typeface="Courier New"/>
              </a:rPr>
              <a:t>System.out.println(“In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</a:t>
            </a:r>
            <a:r>
              <a:rPr sz="240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method”);</a:t>
            </a:r>
            <a:endParaRPr sz="2400" dirty="0">
              <a:latin typeface="Courier New"/>
              <a:cs typeface="Courier New"/>
            </a:endParaRPr>
          </a:p>
          <a:p>
            <a:pPr marL="926465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30"/>
              </a:spcBef>
            </a:pPr>
            <a:endParaRPr sz="2400" dirty="0">
              <a:latin typeface="Courier New"/>
              <a:cs typeface="Courier New"/>
            </a:endParaRPr>
          </a:p>
          <a:p>
            <a:pPr marL="2235835"/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It</a:t>
            </a:r>
            <a:r>
              <a:rPr sz="2400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will</a:t>
            </a:r>
            <a:r>
              <a:rPr sz="24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throw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compilation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errors..</a:t>
            </a:r>
            <a:r>
              <a:rPr sz="2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Why?</a:t>
            </a:r>
            <a:endParaRPr sz="2400" dirty="0">
              <a:latin typeface="Arial"/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130D0-0222-48B3-BE66-A08DA206453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9CB5A8-FB09-470F-8B56-B200EA0DF25F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61E34-FFE7-4700-8341-CEEEE3E0AD2D}"/>
              </a:ext>
            </a:extLst>
          </p:cNvPr>
          <p:cNvSpPr/>
          <p:nvPr/>
        </p:nvSpPr>
        <p:spPr>
          <a:xfrm>
            <a:off x="670703" y="261003"/>
            <a:ext cx="1332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1387" y="999159"/>
            <a:ext cx="11090743" cy="4725011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1065"/>
              </a:spcBef>
            </a:pP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following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compile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successfully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975"/>
              </a:spcBef>
            </a:pPr>
            <a:r>
              <a:rPr sz="2400" spc="-10" dirty="0">
                <a:latin typeface="Courier New"/>
                <a:cs typeface="Courier New"/>
              </a:rPr>
              <a:t>interface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I1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 marR="3290570"/>
            <a:r>
              <a:rPr sz="2400" spc="-5" dirty="0">
                <a:latin typeface="Courier New"/>
                <a:cs typeface="Courier New"/>
              </a:rPr>
              <a:t>static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int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a=100; </a:t>
            </a:r>
            <a:r>
              <a:rPr sz="2400" spc="-1425" dirty="0">
                <a:latin typeface="Courier New"/>
                <a:cs typeface="Courier New"/>
              </a:rPr>
              <a:t> </a:t>
            </a:r>
            <a:endParaRPr lang="en-US" sz="2400" spc="-1425" dirty="0" smtClean="0">
              <a:latin typeface="Courier New"/>
              <a:cs typeface="Courier New"/>
            </a:endParaRPr>
          </a:p>
          <a:p>
            <a:pPr marL="926465" marR="3290570"/>
            <a:r>
              <a:rPr sz="2400" spc="-5" dirty="0" smtClean="0">
                <a:latin typeface="Courier New"/>
                <a:cs typeface="Courier New"/>
              </a:rPr>
              <a:t>static</a:t>
            </a:r>
            <a:r>
              <a:rPr sz="2400" spc="-50" dirty="0" smtClean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void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m1();</a:t>
            </a:r>
            <a:endParaRPr sz="2400" dirty="0">
              <a:latin typeface="Courier New"/>
              <a:cs typeface="Courier New"/>
            </a:endParaRP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50"/>
              </a:spcBef>
            </a:pPr>
            <a:endParaRPr sz="2500" dirty="0">
              <a:latin typeface="Courier New"/>
              <a:cs typeface="Courier New"/>
            </a:endParaRPr>
          </a:p>
          <a:p>
            <a:pPr marL="926465" marR="2926080" indent="-914400"/>
            <a:r>
              <a:rPr sz="2400" spc="-5" dirty="0">
                <a:latin typeface="Courier New"/>
                <a:cs typeface="Courier New"/>
              </a:rPr>
              <a:t>class </a:t>
            </a:r>
            <a:r>
              <a:rPr sz="2400" spc="-10" dirty="0">
                <a:latin typeface="Courier New"/>
                <a:cs typeface="Courier New"/>
              </a:rPr>
              <a:t>A1 implements </a:t>
            </a:r>
            <a:r>
              <a:rPr sz="2400" spc="-5" dirty="0">
                <a:latin typeface="Courier New"/>
                <a:cs typeface="Courier New"/>
              </a:rPr>
              <a:t>I1 </a:t>
            </a:r>
            <a:r>
              <a:rPr sz="2400" dirty="0">
                <a:latin typeface="Courier New"/>
                <a:cs typeface="Courier New"/>
              </a:rPr>
              <a:t>{ </a:t>
            </a:r>
            <a:r>
              <a:rPr sz="2400" spc="-14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void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>
              <a:spcBef>
                <a:spcPts val="5"/>
              </a:spcBef>
            </a:pPr>
            <a:r>
              <a:rPr sz="2400" spc="-10" dirty="0">
                <a:latin typeface="Courier New"/>
                <a:cs typeface="Courier New"/>
              </a:rPr>
              <a:t>System.out.println(“In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method”);</a:t>
            </a:r>
            <a:endParaRPr sz="2400" dirty="0">
              <a:latin typeface="Courier New"/>
              <a:cs typeface="Courier New"/>
            </a:endParaRPr>
          </a:p>
          <a:p>
            <a:pPr marL="926465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30"/>
              </a:spcBef>
            </a:pPr>
            <a:endParaRPr sz="2400" dirty="0">
              <a:latin typeface="Courier New"/>
              <a:cs typeface="Courier New"/>
            </a:endParaRPr>
          </a:p>
          <a:p>
            <a:pPr marL="2319655"/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It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will</a:t>
            </a:r>
            <a:r>
              <a:rPr sz="24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throw</a:t>
            </a:r>
            <a:r>
              <a:rPr sz="2400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compilation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error..</a:t>
            </a:r>
            <a:r>
              <a:rPr sz="2400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Why?</a:t>
            </a:r>
            <a:endParaRPr sz="2400" dirty="0">
              <a:latin typeface="Arial"/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E055C-F615-4089-B95F-F227C3AF60AA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156015-2033-493A-AADC-210EEC623FE1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1F47DF-73B8-47DB-B98B-7566F4B26FB4}"/>
              </a:ext>
            </a:extLst>
          </p:cNvPr>
          <p:cNvSpPr/>
          <p:nvPr/>
        </p:nvSpPr>
        <p:spPr>
          <a:xfrm>
            <a:off x="670703" y="261003"/>
            <a:ext cx="1332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Quiz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508" y="1317036"/>
            <a:ext cx="10515600" cy="409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4475" algn="l"/>
                <a:tab pos="1708785" algn="l"/>
                <a:tab pos="3721100" algn="l"/>
                <a:tab pos="4202430" algn="l"/>
                <a:tab pos="4634230" algn="l"/>
                <a:tab pos="5964555" algn="l"/>
                <a:tab pos="705929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Software	</a:t>
            </a:r>
            <a:r>
              <a:rPr sz="2400" dirty="0">
                <a:latin typeface="Sitka Text" panose="02000505000000020004" pitchFamily="2" charset="0"/>
                <a:cs typeface="Arial"/>
              </a:rPr>
              <a:t>development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	a	process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where	constant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changes </a:t>
            </a:r>
            <a:r>
              <a:rPr lang="en-US" sz="2400" dirty="0">
                <a:latin typeface="Sitka Text" panose="02000505000000020004" pitchFamily="2" charset="0"/>
              </a:rPr>
              <a:t>are</a:t>
            </a:r>
            <a:r>
              <a:rPr lang="en-US" sz="2400" spc="-1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likely</a:t>
            </a:r>
            <a:r>
              <a:rPr lang="en-US" sz="2400" spc="15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to</a:t>
            </a:r>
            <a:r>
              <a:rPr lang="en-US" sz="2400" spc="-25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happen</a:t>
            </a:r>
          </a:p>
          <a:p>
            <a:pPr marL="342900" marR="508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en-US" sz="2400" spc="-5" dirty="0">
                <a:latin typeface="Sitka Text" panose="02000505000000020004" pitchFamily="2" charset="0"/>
              </a:rPr>
              <a:t>There</a:t>
            </a:r>
            <a:r>
              <a:rPr lang="en-US" sz="2400" spc="185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can</a:t>
            </a:r>
            <a:r>
              <a:rPr lang="en-US" sz="2400" spc="185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be</a:t>
            </a:r>
            <a:r>
              <a:rPr lang="en-US" sz="2400" spc="180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changes</a:t>
            </a:r>
            <a:r>
              <a:rPr lang="en-US" sz="2400" spc="18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in</a:t>
            </a:r>
            <a:r>
              <a:rPr lang="en-US" sz="2400" spc="185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requirement,</a:t>
            </a:r>
            <a:r>
              <a:rPr lang="en-US" sz="2400" spc="18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changes</a:t>
            </a:r>
            <a:r>
              <a:rPr lang="en-US" sz="2400" spc="19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in</a:t>
            </a:r>
            <a:r>
              <a:rPr lang="en-US" sz="2400" spc="18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design, </a:t>
            </a:r>
            <a:r>
              <a:rPr lang="en-US" sz="2400" spc="-65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changes</a:t>
            </a:r>
            <a:r>
              <a:rPr lang="en-US" sz="2400" spc="1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in</a:t>
            </a:r>
            <a:r>
              <a:rPr lang="en-US" sz="2400" spc="10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implementation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</a:rPr>
              <a:t>Interfaces</a:t>
            </a:r>
            <a:r>
              <a:rPr lang="en-US" sz="2400" spc="-35" dirty="0">
                <a:latin typeface="Sitka Text" panose="02000505000000020004" pitchFamily="2" charset="0"/>
              </a:rPr>
              <a:t> </a:t>
            </a:r>
            <a:r>
              <a:rPr lang="en-US" sz="2400" spc="-5" dirty="0">
                <a:latin typeface="Sitka Text" panose="02000505000000020004" pitchFamily="2" charset="0"/>
              </a:rPr>
              <a:t>support 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Program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thr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ough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terfaces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he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l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create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soft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w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re  solutions</a:t>
            </a:r>
            <a:r>
              <a:rPr lang="en-US"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that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reusable,</a:t>
            </a:r>
            <a:r>
              <a:rPr lang="en-US"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extensible,</a:t>
            </a:r>
            <a:r>
              <a:rPr lang="en-US"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maintainable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585"/>
              </a:spcBef>
              <a:tabLst>
                <a:tab pos="244475" algn="l"/>
              </a:tabLst>
            </a:pPr>
            <a:endParaRPr lang="en-US" sz="2400" spc="-5" dirty="0">
              <a:latin typeface="Sitka Text" panose="02000505000000020004" pitchFamily="2" charset="0"/>
            </a:endParaRPr>
          </a:p>
          <a:p>
            <a:pPr marL="243840" indent="-231775">
              <a:spcBef>
                <a:spcPts val="100"/>
              </a:spcBef>
              <a:buChar char="•"/>
              <a:tabLst>
                <a:tab pos="244475" algn="l"/>
                <a:tab pos="1708785" algn="l"/>
                <a:tab pos="3721100" algn="l"/>
                <a:tab pos="4202430" algn="l"/>
                <a:tab pos="4634230" algn="l"/>
                <a:tab pos="5964555" algn="l"/>
                <a:tab pos="7059295" algn="l"/>
              </a:tabLst>
            </a:pP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8F0F0-D1C2-453D-A8C9-5806E49D4985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2FFD-7F64-47C0-BFAD-71E0B8F39241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015A9-E028-4C62-8EB3-390770F64021}"/>
              </a:ext>
            </a:extLst>
          </p:cNvPr>
          <p:cNvSpPr/>
          <p:nvPr/>
        </p:nvSpPr>
        <p:spPr>
          <a:xfrm>
            <a:off x="670703" y="261003"/>
            <a:ext cx="517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Applying Interfaces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498" y="1306086"/>
            <a:ext cx="11002781" cy="44519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4826635">
              <a:spcBef>
                <a:spcPts val="625"/>
              </a:spcBef>
            </a:pPr>
            <a:r>
              <a:rPr sz="2200" spc="-5" dirty="0">
                <a:latin typeface="Courier New"/>
                <a:cs typeface="Courier New"/>
              </a:rPr>
              <a:t>interface</a:t>
            </a:r>
            <a:r>
              <a:rPr sz="2200" spc="-2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IntDemo{</a:t>
            </a:r>
          </a:p>
          <a:p>
            <a:pPr marR="4867910">
              <a:spcBef>
                <a:spcPts val="525"/>
              </a:spcBef>
            </a:pPr>
            <a:r>
              <a:rPr sz="2200" spc="-5" dirty="0">
                <a:latin typeface="Courier New"/>
                <a:cs typeface="Courier New"/>
              </a:rPr>
              <a:t>void</a:t>
            </a:r>
            <a:r>
              <a:rPr sz="2200" spc="-4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display();</a:t>
            </a:r>
          </a:p>
          <a:p>
            <a:pPr marL="12700">
              <a:spcBef>
                <a:spcPts val="535"/>
              </a:spcBef>
            </a:pPr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  <a:p>
            <a:pPr marL="12700">
              <a:spcBef>
                <a:spcPts val="525"/>
              </a:spcBef>
            </a:pPr>
            <a:r>
              <a:rPr sz="2200" spc="-5" dirty="0">
                <a:latin typeface="Courier New"/>
                <a:cs typeface="Courier New"/>
              </a:rPr>
              <a:t>class </a:t>
            </a:r>
            <a:r>
              <a:rPr sz="2200" dirty="0">
                <a:latin typeface="Courier New"/>
                <a:cs typeface="Courier New"/>
              </a:rPr>
              <a:t>classOne implements</a:t>
            </a:r>
            <a:r>
              <a:rPr sz="2200" spc="-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IntDemo{</a:t>
            </a:r>
          </a:p>
          <a:p>
            <a:pPr marL="244475">
              <a:spcBef>
                <a:spcPts val="530"/>
              </a:spcBef>
            </a:pPr>
            <a:r>
              <a:rPr sz="2200" spc="-5" dirty="0">
                <a:latin typeface="Courier New"/>
                <a:cs typeface="Courier New"/>
              </a:rPr>
              <a:t>void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add(int</a:t>
            </a:r>
            <a:r>
              <a:rPr sz="2200" spc="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x, </a:t>
            </a:r>
            <a:r>
              <a:rPr sz="2200" spc="5" dirty="0">
                <a:latin typeface="Courier New"/>
                <a:cs typeface="Courier New"/>
              </a:rPr>
              <a:t>int</a:t>
            </a:r>
            <a:r>
              <a:rPr sz="2200" spc="-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y){</a:t>
            </a:r>
            <a:endParaRPr sz="2200" dirty="0">
              <a:latin typeface="Courier New"/>
              <a:cs typeface="Courier New"/>
            </a:endParaRPr>
          </a:p>
          <a:p>
            <a:pPr marL="469900">
              <a:spcBef>
                <a:spcPts val="530"/>
              </a:spcBef>
            </a:pPr>
            <a:r>
              <a:rPr sz="2200" dirty="0">
                <a:latin typeface="Courier New"/>
                <a:cs typeface="Courier New"/>
              </a:rPr>
              <a:t>System.out.println("The</a:t>
            </a:r>
            <a:r>
              <a:rPr sz="2200" spc="10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sum </a:t>
            </a:r>
            <a:r>
              <a:rPr sz="2200" spc="-5" dirty="0">
                <a:latin typeface="Courier New"/>
                <a:cs typeface="Courier New"/>
              </a:rPr>
              <a:t>is</a:t>
            </a:r>
            <a:r>
              <a:rPr sz="22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:"</a:t>
            </a:r>
            <a:r>
              <a:rPr sz="2200" dirty="0">
                <a:latin typeface="Courier New"/>
                <a:cs typeface="Courier New"/>
              </a:rPr>
              <a:t> +(x+y));</a:t>
            </a:r>
          </a:p>
          <a:p>
            <a:pPr marL="244475">
              <a:spcBef>
                <a:spcPts val="525"/>
              </a:spcBef>
            </a:pPr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  <a:p>
            <a:pPr marL="244475">
              <a:spcBef>
                <a:spcPts val="530"/>
              </a:spcBef>
            </a:pPr>
            <a:r>
              <a:rPr sz="2200" spc="-5" dirty="0">
                <a:latin typeface="Courier New"/>
                <a:cs typeface="Courier New"/>
              </a:rPr>
              <a:t>public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void</a:t>
            </a:r>
            <a:r>
              <a:rPr sz="2200" spc="-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display(){</a:t>
            </a:r>
          </a:p>
          <a:p>
            <a:pPr marL="469900">
              <a:spcBef>
                <a:spcPts val="530"/>
              </a:spcBef>
            </a:pPr>
            <a:r>
              <a:rPr sz="2200" dirty="0">
                <a:latin typeface="Courier New"/>
                <a:cs typeface="Courier New"/>
              </a:rPr>
              <a:t>System.out.println("Welcome </a:t>
            </a:r>
            <a:r>
              <a:rPr sz="2200" spc="-5" dirty="0">
                <a:latin typeface="Courier New"/>
                <a:cs typeface="Courier New"/>
              </a:rPr>
              <a:t>to </a:t>
            </a:r>
            <a:r>
              <a:rPr sz="2200" dirty="0">
                <a:latin typeface="Courier New"/>
                <a:cs typeface="Courier New"/>
              </a:rPr>
              <a:t>Interfaces");</a:t>
            </a:r>
          </a:p>
          <a:p>
            <a:pPr marL="244475">
              <a:spcBef>
                <a:spcPts val="530"/>
              </a:spcBef>
            </a:pPr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  <a:p>
            <a:pPr marL="12700">
              <a:spcBef>
                <a:spcPts val="525"/>
              </a:spcBef>
            </a:pPr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4D39C-80C5-40EC-A85F-9CE2F389C21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77F6E4-27A7-4DEF-ACC3-694FF46A148E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D5997C-B34E-456D-94BA-002D9878AAD8}"/>
              </a:ext>
            </a:extLst>
          </p:cNvPr>
          <p:cNvSpPr/>
          <p:nvPr/>
        </p:nvSpPr>
        <p:spPr>
          <a:xfrm>
            <a:off x="584616" y="289054"/>
            <a:ext cx="517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Applying Interfaces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584616" y="1083621"/>
            <a:ext cx="9122934" cy="5566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1602105" indent="-23177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class classTwo implements IntDemo{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243840" marR="1602105" indent="-23177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void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multiply(int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i,int j, int k)</a:t>
            </a:r>
            <a:r>
              <a:rPr sz="2000" dirty="0">
                <a:latin typeface="Courier New"/>
                <a:cs typeface="Courier New"/>
              </a:rPr>
              <a:t> {</a:t>
            </a:r>
          </a:p>
          <a:p>
            <a:pPr marL="469265"/>
            <a:r>
              <a:rPr sz="2000" spc="-5" dirty="0">
                <a:latin typeface="Courier New"/>
                <a:cs typeface="Courier New"/>
              </a:rPr>
              <a:t>System.out.println("The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result:"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+(i*j*k)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);</a:t>
            </a:r>
            <a:endParaRPr sz="2000" dirty="0">
              <a:latin typeface="Courier New"/>
              <a:cs typeface="Courier New"/>
            </a:endParaRPr>
          </a:p>
          <a:p>
            <a:pPr marL="24384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469265" marR="767080" indent="-226060"/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void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display(){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469265" marR="767080" indent="-226060"/>
            <a:r>
              <a:rPr sz="2000" spc="-5" dirty="0" err="1">
                <a:latin typeface="Courier New"/>
                <a:cs typeface="Courier New"/>
              </a:rPr>
              <a:t>System.out.println</a:t>
            </a:r>
            <a:r>
              <a:rPr sz="2000" spc="-5" dirty="0">
                <a:latin typeface="Courier New"/>
                <a:cs typeface="Courier New"/>
              </a:rPr>
              <a:t>("Welcome to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Java ");</a:t>
            </a:r>
            <a:endParaRPr sz="2000" dirty="0">
              <a:latin typeface="Courier New"/>
              <a:cs typeface="Courier New"/>
            </a:endParaRPr>
          </a:p>
          <a:p>
            <a:pPr marL="24384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>
              <a:spcBef>
                <a:spcPts val="5"/>
              </a:spcBef>
            </a:pPr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DemoClass{</a:t>
            </a:r>
            <a:endParaRPr sz="2000" dirty="0">
              <a:latin typeface="Courier New"/>
              <a:cs typeface="Courier New"/>
            </a:endParaRPr>
          </a:p>
          <a:p>
            <a:pPr marL="469265" marR="840105" indent="-226060"/>
            <a:r>
              <a:rPr sz="2000" spc="-5" dirty="0">
                <a:latin typeface="Courier New"/>
                <a:cs typeface="Courier New"/>
              </a:rPr>
              <a:t>public static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void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main(String args[])</a:t>
            </a:r>
            <a:r>
              <a:rPr sz="2000" dirty="0">
                <a:latin typeface="Courier New"/>
                <a:cs typeface="Courier New"/>
              </a:rPr>
              <a:t> { </a:t>
            </a:r>
            <a:r>
              <a:rPr sz="2000" spc="-11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classOne </a:t>
            </a:r>
            <a:r>
              <a:rPr sz="2000" dirty="0">
                <a:latin typeface="Courier New"/>
                <a:cs typeface="Courier New"/>
              </a:rPr>
              <a:t>c1= new </a:t>
            </a:r>
            <a:r>
              <a:rPr sz="2000" spc="-5" dirty="0">
                <a:latin typeface="Courier New"/>
                <a:cs typeface="Courier New"/>
              </a:rPr>
              <a:t>classOne();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469265" marR="840105" indent="-226060"/>
            <a:r>
              <a:rPr lang="en-US" sz="2000" spc="-5" dirty="0">
                <a:latin typeface="Courier New"/>
                <a:cs typeface="Courier New"/>
              </a:rPr>
              <a:t> c</a:t>
            </a:r>
            <a:r>
              <a:rPr sz="2000" spc="-5" dirty="0">
                <a:latin typeface="Courier New"/>
                <a:cs typeface="Courier New"/>
              </a:rPr>
              <a:t>1.add(10,20);</a:t>
            </a:r>
            <a:endParaRPr sz="2000" dirty="0">
              <a:latin typeface="Courier New"/>
              <a:cs typeface="Courier New"/>
            </a:endParaRPr>
          </a:p>
          <a:p>
            <a:pPr marL="469265"/>
            <a:r>
              <a:rPr sz="2000" spc="-5" dirty="0">
                <a:latin typeface="Courier New"/>
                <a:cs typeface="Courier New"/>
              </a:rPr>
              <a:t>c1.display();</a:t>
            </a:r>
            <a:endParaRPr sz="2000" dirty="0">
              <a:latin typeface="Courier New"/>
              <a:cs typeface="Courier New"/>
            </a:endParaRPr>
          </a:p>
          <a:p>
            <a:pPr marL="469265" marR="2291080"/>
            <a:r>
              <a:rPr sz="2000" spc="-5" dirty="0">
                <a:latin typeface="Courier New"/>
                <a:cs typeface="Courier New"/>
              </a:rPr>
              <a:t>classTwo c2 </a:t>
            </a:r>
            <a:r>
              <a:rPr sz="2000" dirty="0">
                <a:latin typeface="Courier New"/>
                <a:cs typeface="Courier New"/>
              </a:rPr>
              <a:t>= </a:t>
            </a:r>
            <a:r>
              <a:rPr sz="2000" spc="-5" dirty="0">
                <a:latin typeface="Courier New"/>
                <a:cs typeface="Courier New"/>
              </a:rPr>
              <a:t>new classTwo();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c2.multiply(5,10,15);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469265" marR="2291080"/>
            <a:r>
              <a:rPr sz="2000" spc="-5" dirty="0">
                <a:latin typeface="Courier New"/>
                <a:cs typeface="Courier New"/>
              </a:rPr>
              <a:t>c2.display();</a:t>
            </a:r>
            <a:endParaRPr sz="2000" dirty="0">
              <a:latin typeface="Courier New"/>
              <a:cs typeface="Courier New"/>
            </a:endParaRPr>
          </a:p>
          <a:p>
            <a:pPr marL="24384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/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7AE255-DA68-44DD-BFF8-FA3C4D2E4CF2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6E7709-5C12-4504-AAAC-6F304EBFD64F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ED21CD4-02AA-4304-A8EE-4B5453A7503F}"/>
              </a:ext>
            </a:extLst>
          </p:cNvPr>
          <p:cNvSpPr/>
          <p:nvPr/>
        </p:nvSpPr>
        <p:spPr>
          <a:xfrm>
            <a:off x="584616" y="289054"/>
            <a:ext cx="517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Applying Interfaces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176" y="1442540"/>
            <a:ext cx="10640377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762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  <a:tab pos="1212215" algn="l"/>
                <a:tab pos="1876425" algn="l"/>
                <a:tab pos="2896235" algn="l"/>
                <a:tab pos="4118610" algn="l"/>
                <a:tab pos="4780280" algn="l"/>
                <a:tab pos="5579110" algn="l"/>
                <a:tab pos="6429375" algn="l"/>
                <a:tab pos="763524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When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dirty="0">
                <a:latin typeface="Sitka Text" panose="02000505000000020004" pitchFamily="2" charset="0"/>
                <a:cs typeface="Arial"/>
              </a:rPr>
              <a:t>	objects,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dirty="0">
                <a:latin typeface="Sitka Text" panose="02000505000000020004" pitchFamily="2" charset="0"/>
                <a:cs typeface="Arial"/>
              </a:rPr>
              <a:t>	refer	them	thr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ou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g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</a:t>
            </a:r>
            <a:r>
              <a:rPr sz="2400" dirty="0">
                <a:latin typeface="Sitka Text" panose="02000505000000020004" pitchFamily="2" charset="0"/>
                <a:cs typeface="Arial"/>
              </a:rPr>
              <a:t>	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h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  class </a:t>
            </a:r>
            <a:r>
              <a:rPr sz="2400" dirty="0">
                <a:latin typeface="Sitka Text" panose="02000505000000020004" pitchFamily="2" charset="0"/>
                <a:cs typeface="Arial"/>
              </a:rPr>
              <a:t>references.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For example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:</a:t>
            </a:r>
          </a:p>
          <a:p>
            <a:pPr marL="756285" marR="5715" indent="-287020">
              <a:spcBef>
                <a:spcPts val="600"/>
              </a:spcBef>
              <a:spcAft>
                <a:spcPts val="600"/>
              </a:spcAft>
              <a:tabLst>
                <a:tab pos="2225675" algn="l"/>
                <a:tab pos="2856865" algn="l"/>
                <a:tab pos="3545840" algn="l"/>
                <a:tab pos="5234305" algn="l"/>
                <a:tab pos="5568315" algn="l"/>
                <a:tab pos="6444615" algn="l"/>
                <a:tab pos="6896100" algn="l"/>
                <a:tab pos="7804784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–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ClassOne</a:t>
            </a:r>
            <a:r>
              <a:rPr sz="2400" dirty="0">
                <a:latin typeface="Sitka Text" panose="02000505000000020004" pitchFamily="2" charset="0"/>
                <a:cs typeface="Arial"/>
              </a:rPr>
              <a:t>	c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1</a:t>
            </a:r>
            <a:r>
              <a:rPr sz="2400" dirty="0">
                <a:latin typeface="Sitka Text" panose="02000505000000020004" pitchFamily="2" charset="0"/>
                <a:cs typeface="Arial"/>
              </a:rPr>
              <a:t>=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ne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</a:t>
            </a:r>
            <a:r>
              <a:rPr sz="2400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classOne(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)</a:t>
            </a:r>
            <a:r>
              <a:rPr sz="2400" dirty="0">
                <a:latin typeface="Sitka Text" panose="02000505000000020004" pitchFamily="2" charset="0"/>
                <a:cs typeface="Arial"/>
              </a:rPr>
              <a:t>;	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marR="5715" indent="-287020">
              <a:spcBef>
                <a:spcPts val="600"/>
              </a:spcBef>
              <a:spcAft>
                <a:spcPts val="600"/>
              </a:spcAft>
              <a:tabLst>
                <a:tab pos="2225675" algn="l"/>
                <a:tab pos="2856865" algn="l"/>
                <a:tab pos="3545840" algn="l"/>
                <a:tab pos="5234305" algn="l"/>
                <a:tab pos="5568315" algn="l"/>
                <a:tab pos="6444615" algn="l"/>
                <a:tab pos="6896100" algn="l"/>
                <a:tab pos="7804784" algn="l"/>
              </a:tabLst>
            </a:pPr>
            <a:r>
              <a:rPr sz="2400" spc="-10" dirty="0">
                <a:latin typeface="Sitka Text" panose="02000505000000020004" pitchFamily="2" charset="0"/>
                <a:cs typeface="Arial"/>
              </a:rPr>
              <a:t>/</a:t>
            </a:r>
            <a:r>
              <a:rPr sz="2400" dirty="0">
                <a:latin typeface="Sitka Text" panose="02000505000000020004" pitchFamily="2" charset="0"/>
                <a:cs typeface="Arial"/>
              </a:rPr>
              <a:t>*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re,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1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fers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 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object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classOne. </a:t>
            </a:r>
            <a:r>
              <a:rPr sz="2400" dirty="0">
                <a:latin typeface="Sitka Text" panose="02000505000000020004" pitchFamily="2" charset="0"/>
                <a:cs typeface="Arial"/>
              </a:rPr>
              <a:t>*/</a:t>
            </a:r>
          </a:p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  <a:tab pos="928369" algn="l"/>
                <a:tab pos="1591310" algn="l"/>
                <a:tab pos="2321560" algn="l"/>
                <a:tab pos="3239135" algn="l"/>
                <a:tab pos="3833495" algn="l"/>
                <a:tab pos="5173345" algn="l"/>
                <a:tab pos="6414135" algn="l"/>
                <a:tab pos="7211695" algn="l"/>
                <a:tab pos="7637145" algn="l"/>
              </a:tabLst>
            </a:pPr>
            <a:r>
              <a:rPr sz="2400" spc="-225" dirty="0">
                <a:latin typeface="Sitka Text" panose="02000505000000020004" pitchFamily="2" charset="0"/>
                <a:cs typeface="Arial"/>
              </a:rPr>
              <a:t>Y</a:t>
            </a:r>
            <a:r>
              <a:rPr sz="2400" dirty="0">
                <a:latin typeface="Sitka Text" panose="02000505000000020004" pitchFamily="2" charset="0"/>
                <a:cs typeface="Arial"/>
              </a:rPr>
              <a:t>ou	can	also	make	the	i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ter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f</a:t>
            </a:r>
            <a:r>
              <a:rPr sz="2400" dirty="0">
                <a:latin typeface="Sitka Text" panose="02000505000000020004" pitchFamily="2" charset="0"/>
                <a:cs typeface="Arial"/>
              </a:rPr>
              <a:t>ace	varia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b</a:t>
            </a:r>
            <a:r>
              <a:rPr sz="2400" dirty="0">
                <a:latin typeface="Sitka Text" panose="02000505000000020004" pitchFamily="2" charset="0"/>
                <a:cs typeface="Arial"/>
              </a:rPr>
              <a:t>le	refer	to	the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objects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implements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 interface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exact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will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invoked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run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time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It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helps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us achieve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run-time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polymorphism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7E55CD-7E44-4DC9-A2F5-E52974F53A9D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A27BC6-101F-4399-80F0-D9BA5532C91B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9604518-7A0D-4770-9C07-5FD71F4D5217}"/>
              </a:ext>
            </a:extLst>
          </p:cNvPr>
          <p:cNvSpPr/>
          <p:nvPr/>
        </p:nvSpPr>
        <p:spPr>
          <a:xfrm>
            <a:off x="707176" y="289059"/>
            <a:ext cx="5408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Interface References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759" y="1185775"/>
            <a:ext cx="10606482" cy="4568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</a:t>
            </a:r>
            <a:r>
              <a:rPr sz="2400" dirty="0">
                <a:latin typeface="Sitka Text" panose="02000505000000020004" pitchFamily="2" charset="0"/>
                <a:cs typeface="Arial"/>
              </a:rPr>
              <a:t> 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previous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example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 superclass.</a:t>
            </a:r>
          </a:p>
          <a:p>
            <a:pPr marL="75628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pure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geometrical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abstraction</a:t>
            </a:r>
          </a:p>
          <a:p>
            <a:pPr marL="75628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kinds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figures</a:t>
            </a:r>
            <a:r>
              <a:rPr sz="2400" spc="3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like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Rectangle</a:t>
            </a:r>
            <a:r>
              <a:rPr sz="2400" dirty="0">
                <a:latin typeface="Sitka Text" panose="02000505000000020004" pitchFamily="2" charset="0"/>
                <a:cs typeface="Arial"/>
              </a:rPr>
              <a:t>,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20" dirty="0">
                <a:latin typeface="Sitka Text" panose="02000505000000020004" pitchFamily="2" charset="0"/>
                <a:cs typeface="Arial"/>
              </a:rPr>
              <a:t>Triangle</a:t>
            </a:r>
            <a:r>
              <a:rPr sz="2400" b="1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etc.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which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actually,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subclasses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marR="571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b="1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has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no</a:t>
            </a:r>
            <a:r>
              <a:rPr sz="2400" spc="2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implementation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for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area(</a:t>
            </a:r>
            <a:r>
              <a:rPr sz="2400" b="1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)</a:t>
            </a:r>
            <a:r>
              <a:rPr sz="2400" b="1" spc="2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method,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as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there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dirty="0">
                <a:latin typeface="Sitka Text" panose="02000505000000020004" pitchFamily="2" charset="0"/>
                <a:cs typeface="Arial"/>
              </a:rPr>
              <a:t> no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way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determine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endParaRPr lang="en-US" sz="2400" b="1" dirty="0">
              <a:latin typeface="Sitka Text" panose="02000505000000020004" pitchFamily="2" charset="0"/>
              <a:cs typeface="Arial"/>
            </a:endParaRPr>
          </a:p>
          <a:p>
            <a:pPr marL="756285" marR="571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Fig</a:t>
            </a:r>
            <a:r>
              <a:rPr lang="en-US" sz="2400" b="1" spc="-10" dirty="0">
                <a:latin typeface="Sitka Text" panose="02000505000000020004" pitchFamily="2" charset="0"/>
                <a:cs typeface="Arial"/>
              </a:rPr>
              <a:t>u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re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 th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ef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 a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p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art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ally d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fined class with	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no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 implementation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area(</a:t>
            </a:r>
            <a:r>
              <a:rPr lang="en-US" sz="2400" b="1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)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method</a:t>
            </a:r>
            <a:br>
              <a:rPr lang="en-US" sz="2400" dirty="0">
                <a:latin typeface="Sitka Text" panose="02000505000000020004" pitchFamily="2" charset="0"/>
                <a:cs typeface="Arial"/>
              </a:rPr>
            </a:b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definition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area()</a:t>
            </a:r>
            <a:r>
              <a:rPr lang="en-US" sz="2400" b="1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simply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placeholder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1CA1D8-E8DE-400A-9EA9-56B5A7230E7D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178B56-FD12-4C40-931A-D9BDAB646B75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C7CA5-483E-4A95-A0A2-25B740749D9D}"/>
              </a:ext>
            </a:extLst>
          </p:cNvPr>
          <p:cNvSpPr/>
          <p:nvPr/>
        </p:nvSpPr>
        <p:spPr>
          <a:xfrm>
            <a:off x="723907" y="329464"/>
            <a:ext cx="4314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Classes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041" y="1848884"/>
            <a:ext cx="805053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/>
            <a:r>
              <a:rPr sz="2200" spc="-5" dirty="0">
                <a:latin typeface="Courier New"/>
                <a:cs typeface="Courier New"/>
              </a:rPr>
              <a:t>class</a:t>
            </a:r>
            <a:r>
              <a:rPr sz="2200" spc="-4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DemoClass{</a:t>
            </a:r>
          </a:p>
          <a:p>
            <a:pPr marL="469900" marR="1239520" indent="-226060"/>
            <a:r>
              <a:rPr sz="2200" spc="-5" dirty="0">
                <a:latin typeface="Courier New"/>
                <a:cs typeface="Courier New"/>
              </a:rPr>
              <a:t>public</a:t>
            </a:r>
            <a:r>
              <a:rPr sz="2200" spc="1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static</a:t>
            </a:r>
            <a:r>
              <a:rPr sz="2200" spc="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void</a:t>
            </a:r>
            <a:r>
              <a:rPr sz="2200" spc="1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main(String</a:t>
            </a:r>
            <a:r>
              <a:rPr sz="2200" spc="2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args[]){ </a:t>
            </a:r>
            <a:r>
              <a:rPr sz="2200" spc="-13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IntDemo</a:t>
            </a:r>
            <a:r>
              <a:rPr sz="2200" spc="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c1=</a:t>
            </a:r>
            <a:r>
              <a:rPr sz="2200" spc="1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new</a:t>
            </a:r>
            <a:r>
              <a:rPr sz="2200" spc="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classOne(); </a:t>
            </a:r>
            <a:r>
              <a:rPr sz="2200" spc="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c1.display();</a:t>
            </a:r>
          </a:p>
          <a:p>
            <a:pPr marL="469900"/>
            <a:r>
              <a:rPr sz="2200" spc="-5" dirty="0">
                <a:latin typeface="Courier New"/>
                <a:cs typeface="Courier New"/>
              </a:rPr>
              <a:t>c1 =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new</a:t>
            </a:r>
            <a:r>
              <a:rPr sz="2200" spc="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classTwo();</a:t>
            </a:r>
            <a:endParaRPr sz="2200" dirty="0">
              <a:latin typeface="Courier New"/>
              <a:cs typeface="Courier New"/>
            </a:endParaRPr>
          </a:p>
          <a:p>
            <a:pPr marL="469900">
              <a:spcBef>
                <a:spcPts val="5"/>
              </a:spcBef>
            </a:pPr>
            <a:r>
              <a:rPr sz="2200" dirty="0">
                <a:latin typeface="Courier New"/>
                <a:cs typeface="Courier New"/>
              </a:rPr>
              <a:t>c1.display();</a:t>
            </a:r>
          </a:p>
          <a:p>
            <a:pPr marL="244475"/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  <a:p>
            <a:pPr marL="12700"/>
            <a:r>
              <a:rPr sz="2200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3EE500-CFAB-4716-B187-1E63567B85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8DB2B5-7002-4474-B6C8-03BBDD69479A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3A11DBE-D90E-4707-A1D1-FB01B9C245AE}"/>
              </a:ext>
            </a:extLst>
          </p:cNvPr>
          <p:cNvSpPr/>
          <p:nvPr/>
        </p:nvSpPr>
        <p:spPr>
          <a:xfrm>
            <a:off x="707176" y="289059"/>
            <a:ext cx="5408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Interface References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138" y="1289849"/>
            <a:ext cx="10871723" cy="2716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6350" indent="-231775" algn="just">
              <a:spcBef>
                <a:spcPts val="100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Just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as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dirty="0">
                <a:latin typeface="Sitka Text" panose="02000505000000020004" pitchFamily="2" charset="0"/>
                <a:cs typeface="Arial"/>
              </a:rPr>
              <a:t> inherited,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interfaces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dirty="0">
                <a:latin typeface="Sitka Text" panose="02000505000000020004" pitchFamily="2" charset="0"/>
                <a:cs typeface="Arial"/>
              </a:rPr>
              <a:t> also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be </a:t>
            </a:r>
            <a:r>
              <a:rPr sz="2400" spc="-6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inherited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 algn="just">
              <a:spcBef>
                <a:spcPts val="1875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One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 can extend one or more interfaces using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keyword</a:t>
            </a:r>
            <a:r>
              <a:rPr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extends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6985" indent="-231775" algn="just">
              <a:spcBef>
                <a:spcPts val="1875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When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dirty="0">
                <a:latin typeface="Sitka Text" panose="02000505000000020004" pitchFamily="2" charset="0"/>
                <a:cs typeface="Arial"/>
              </a:rPr>
              <a:t> implement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dirty="0">
                <a:latin typeface="Sitka Text" panose="02000505000000020004" pitchFamily="2" charset="0"/>
                <a:cs typeface="Arial"/>
              </a:rPr>
              <a:t> that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extends</a:t>
            </a:r>
            <a:r>
              <a:rPr sz="2400" dirty="0">
                <a:latin typeface="Sitka Text" panose="02000505000000020004" pitchFamily="2" charset="0"/>
                <a:cs typeface="Arial"/>
              </a:rPr>
              <a:t> another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interface,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dirty="0">
                <a:latin typeface="Sitka Text" panose="02000505000000020004" pitchFamily="2" charset="0"/>
                <a:cs typeface="Arial"/>
              </a:rPr>
              <a:t> should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provide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implementation</a:t>
            </a:r>
            <a:r>
              <a:rPr sz="2400" dirty="0">
                <a:latin typeface="Sitka Text" panose="02000505000000020004" pitchFamily="2" charset="0"/>
                <a:cs typeface="Arial"/>
              </a:rPr>
              <a:t> for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all</a:t>
            </a:r>
            <a:r>
              <a:rPr sz="2400" dirty="0">
                <a:latin typeface="Sitka Text" panose="02000505000000020004" pitchFamily="2" charset="0"/>
                <a:cs typeface="Arial"/>
              </a:rPr>
              <a:t> the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within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hierarchy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30879-0555-4E19-9352-53260843EAD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DF7B83-9581-4BB4-B182-2195B23A06F5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0CD1CDC-9A07-4555-B309-8246FDF4F455}"/>
              </a:ext>
            </a:extLst>
          </p:cNvPr>
          <p:cNvSpPr/>
          <p:nvPr/>
        </p:nvSpPr>
        <p:spPr>
          <a:xfrm>
            <a:off x="670703" y="261003"/>
            <a:ext cx="5493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Extending Interfaces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2362" y="1142741"/>
            <a:ext cx="9278911" cy="490454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975"/>
              </a:spcBef>
            </a:pPr>
            <a:r>
              <a:rPr sz="2400" spc="-10" dirty="0">
                <a:latin typeface="Courier New"/>
                <a:cs typeface="Courier New"/>
              </a:rPr>
              <a:t>interface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I1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 marR="4566920"/>
            <a:r>
              <a:rPr sz="2400" spc="-5" dirty="0">
                <a:latin typeface="Courier New"/>
                <a:cs typeface="Courier New"/>
              </a:rPr>
              <a:t>int</a:t>
            </a:r>
            <a:r>
              <a:rPr sz="2400" spc="-9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a=100; </a:t>
            </a:r>
            <a:endParaRPr lang="en-US" sz="2400" spc="-10" dirty="0">
              <a:latin typeface="Courier New"/>
              <a:cs typeface="Courier New"/>
            </a:endParaRPr>
          </a:p>
          <a:p>
            <a:pPr marL="926465" marR="4566920"/>
            <a:r>
              <a:rPr sz="2400" spc="-142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void</a:t>
            </a:r>
            <a:r>
              <a:rPr sz="2400" spc="-9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m1();</a:t>
            </a:r>
            <a:endParaRPr sz="2400" dirty="0">
              <a:latin typeface="Courier New"/>
              <a:cs typeface="Courier New"/>
            </a:endParaRP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 marL="926465" marR="2743835" indent="-914400">
              <a:spcBef>
                <a:spcPts val="1205"/>
              </a:spcBef>
            </a:pPr>
            <a:r>
              <a:rPr sz="2400" spc="-10" dirty="0">
                <a:latin typeface="Courier New"/>
                <a:cs typeface="Courier New"/>
              </a:rPr>
              <a:t>interface </a:t>
            </a:r>
            <a:r>
              <a:rPr sz="2400" spc="-5" dirty="0">
                <a:latin typeface="Courier New"/>
                <a:cs typeface="Courier New"/>
              </a:rPr>
              <a:t>A1 </a:t>
            </a:r>
            <a:r>
              <a:rPr sz="2400" spc="-10" dirty="0">
                <a:latin typeface="Courier New"/>
                <a:cs typeface="Courier New"/>
              </a:rPr>
              <a:t>extends </a:t>
            </a:r>
            <a:r>
              <a:rPr sz="2400" spc="-5" dirty="0">
                <a:latin typeface="Courier New"/>
                <a:cs typeface="Courier New"/>
              </a:rPr>
              <a:t>I1 </a:t>
            </a:r>
            <a:r>
              <a:rPr sz="2400" dirty="0">
                <a:latin typeface="Courier New"/>
                <a:cs typeface="Courier New"/>
              </a:rPr>
              <a:t>{ </a:t>
            </a:r>
            <a:r>
              <a:rPr sz="2400" spc="-1430" dirty="0">
                <a:latin typeface="Courier New"/>
                <a:cs typeface="Courier New"/>
              </a:rPr>
              <a:t> </a:t>
            </a:r>
            <a:endParaRPr lang="en-US" sz="2400" spc="-1430" dirty="0">
              <a:latin typeface="Courier New"/>
              <a:cs typeface="Courier New"/>
            </a:endParaRPr>
          </a:p>
          <a:p>
            <a:pPr marL="926465" marR="2743835" indent="-914400">
              <a:spcBef>
                <a:spcPts val="1205"/>
              </a:spcBef>
            </a:pPr>
            <a:r>
              <a:rPr lang="en-US" sz="2400" spc="-1430" dirty="0">
                <a:latin typeface="Courier New"/>
                <a:cs typeface="Courier New"/>
              </a:rPr>
              <a:t>      </a:t>
            </a: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void</a:t>
            </a:r>
            <a:r>
              <a:rPr sz="2400" spc="-2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m2();</a:t>
            </a:r>
            <a:endParaRPr sz="2400" dirty="0">
              <a:latin typeface="Courier New"/>
              <a:cs typeface="Courier New"/>
            </a:endParaRPr>
          </a:p>
          <a:p>
            <a:pPr marL="12700"/>
            <a:r>
              <a:rPr sz="24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50"/>
              </a:spcBef>
            </a:pPr>
            <a:endParaRPr sz="2500" dirty="0">
              <a:latin typeface="Courier New"/>
              <a:cs typeface="Courier New"/>
            </a:endParaRPr>
          </a:p>
          <a:p>
            <a:pPr marL="926465" marR="2561590" indent="-914400"/>
            <a:r>
              <a:rPr sz="2400" spc="-5" dirty="0">
                <a:latin typeface="Courier New"/>
                <a:cs typeface="Courier New"/>
              </a:rPr>
              <a:t>class </a:t>
            </a:r>
            <a:r>
              <a:rPr sz="2400" spc="-10" dirty="0">
                <a:latin typeface="Courier New"/>
                <a:cs typeface="Courier New"/>
              </a:rPr>
              <a:t>Aimp implements I1 </a:t>
            </a:r>
            <a:r>
              <a:rPr sz="2400" dirty="0">
                <a:latin typeface="Courier New"/>
                <a:cs typeface="Courier New"/>
              </a:rPr>
              <a:t>{ </a:t>
            </a:r>
            <a:endParaRPr lang="en-US" sz="2400" dirty="0">
              <a:latin typeface="Courier New"/>
              <a:cs typeface="Courier New"/>
            </a:endParaRPr>
          </a:p>
          <a:p>
            <a:pPr marL="926465" marR="2561590" indent="-914400"/>
            <a:r>
              <a:rPr sz="2400" spc="-14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public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void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m1()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{</a:t>
            </a:r>
          </a:p>
          <a:p>
            <a:pPr marL="926465"/>
            <a:r>
              <a:rPr sz="2400" spc="-10" dirty="0">
                <a:latin typeface="Courier New"/>
                <a:cs typeface="Courier New"/>
              </a:rPr>
              <a:t>System.out.println(“In m1</a:t>
            </a:r>
            <a:r>
              <a:rPr sz="2400" spc="1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method”);</a:t>
            </a:r>
            <a:endParaRPr sz="2400" dirty="0">
              <a:latin typeface="Courier New"/>
              <a:cs typeface="Courier New"/>
            </a:endParaRPr>
          </a:p>
          <a:p>
            <a:pPr marL="926465"/>
            <a:r>
              <a:rPr sz="2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5045" y="5895847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D16E26-9B14-4266-BEC7-B510A42FB024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32E92-F974-4339-BCD9-4FF9E22DF5FB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093EAD-5AC2-4B6A-BB65-091014BC15D8}"/>
              </a:ext>
            </a:extLst>
          </p:cNvPr>
          <p:cNvSpPr/>
          <p:nvPr/>
        </p:nvSpPr>
        <p:spPr>
          <a:xfrm>
            <a:off x="670703" y="261003"/>
            <a:ext cx="5493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Extending Interfaces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4755" y="1159905"/>
            <a:ext cx="5387465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spcBef>
                <a:spcPts val="100"/>
              </a:spcBef>
            </a:pPr>
            <a:r>
              <a:rPr sz="2400" b="1" spc="-5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b="1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Classes</a:t>
            </a:r>
            <a:endParaRPr sz="2400" b="1" dirty="0">
              <a:latin typeface="Sitka Text" panose="02000505000000020004" pitchFamily="2" charset="0"/>
              <a:cs typeface="Arial"/>
            </a:endParaRPr>
          </a:p>
          <a:p>
            <a:pPr marL="355600" indent="-3429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non-final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non-static</a:t>
            </a:r>
            <a:r>
              <a:rPr sz="2400" spc="-6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variables.</a:t>
            </a:r>
          </a:p>
          <a:p>
            <a:pPr marL="355600" marR="1841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Classes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 abstract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 as well as concrete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methods.</a:t>
            </a:r>
          </a:p>
          <a:p>
            <a:pPr marL="355600" marR="7556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any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member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 class as private, default,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protected or public. Members can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also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static.</a:t>
            </a:r>
          </a:p>
          <a:p>
            <a:pPr marL="355600" marR="683260" indent="-342900" algn="just"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Abstract class is extended by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another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using “extends”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keyword.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0" y="1159905"/>
            <a:ext cx="6092571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Interfaces</a:t>
            </a:r>
          </a:p>
          <a:p>
            <a:pPr marL="355600" indent="-3429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Sitka Text" panose="02000505000000020004" pitchFamily="2" charset="0"/>
                <a:cs typeface="Arial"/>
              </a:rPr>
              <a:t>Variables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within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always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static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final.</a:t>
            </a:r>
          </a:p>
          <a:p>
            <a:pPr marL="355600" marR="163830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Interfaces can have only method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declarations(abstract</a:t>
            </a:r>
            <a:r>
              <a:rPr sz="2400" spc="-9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methods).</a:t>
            </a:r>
            <a:r>
              <a:rPr sz="2400" spc="-11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60" dirty="0">
                <a:latin typeface="Sitka Text" panose="02000505000000020004" pitchFamily="2" charset="0"/>
                <a:cs typeface="Arial"/>
              </a:rPr>
              <a:t>You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concrete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method.</a:t>
            </a:r>
          </a:p>
          <a:p>
            <a:pPr marL="355600" marR="39941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Interface members are by default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public.</a:t>
            </a:r>
            <a:r>
              <a:rPr sz="2400" spc="-7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private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or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protected members. Interface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static.</a:t>
            </a:r>
          </a:p>
          <a:p>
            <a:pPr marL="355600" marR="361315" indent="-342900"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 </a:t>
            </a:r>
            <a:r>
              <a:rPr sz="2400" dirty="0">
                <a:latin typeface="Sitka Text" panose="02000505000000020004" pitchFamily="2" charset="0"/>
                <a:cs typeface="Arial"/>
              </a:rPr>
              <a:t>“implemented”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by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java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using </a:t>
            </a:r>
            <a:r>
              <a:rPr sz="2400" dirty="0">
                <a:latin typeface="Sitka Text" panose="02000505000000020004" pitchFamily="2" charset="0"/>
                <a:cs typeface="Arial"/>
              </a:rPr>
              <a:t>“implements”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keyword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1968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spc="-5" dirty="0"/>
              <a:pPr marL="38100"/>
              <a:t>43</a:t>
            </a:fld>
            <a:endParaRPr spc="-5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8F648B-5441-495E-8988-958520C3F49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3245C1-D306-471A-86F9-39D0FE5FC2AD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0C4D6-8A1F-4486-A4B6-A08686AEDA31}"/>
              </a:ext>
            </a:extLst>
          </p:cNvPr>
          <p:cNvSpPr/>
          <p:nvPr/>
        </p:nvSpPr>
        <p:spPr>
          <a:xfrm>
            <a:off x="670703" y="261003"/>
            <a:ext cx="6515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Abstract</a:t>
            </a:r>
            <a:r>
              <a:rPr lang="en-US" sz="40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Classes</a:t>
            </a:r>
            <a:r>
              <a:rPr lang="en-US" sz="4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v/s</a:t>
            </a:r>
            <a:r>
              <a:rPr lang="en-US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Interfaces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6606EF-6855-4C07-BE28-906DD261C8A1}"/>
              </a:ext>
            </a:extLst>
          </p:cNvPr>
          <p:cNvCxnSpPr/>
          <p:nvPr/>
        </p:nvCxnSpPr>
        <p:spPr>
          <a:xfrm>
            <a:off x="5876144" y="1159905"/>
            <a:ext cx="0" cy="4826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4743" y="1206321"/>
            <a:ext cx="5538064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spcBef>
                <a:spcPts val="100"/>
              </a:spcBef>
            </a:pPr>
            <a:r>
              <a:rPr sz="2400" b="1" spc="-5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b="1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Classes</a:t>
            </a:r>
            <a:endParaRPr sz="2400" b="1" dirty="0">
              <a:latin typeface="Sitka Text" panose="02000505000000020004" pitchFamily="2" charset="0"/>
              <a:cs typeface="Arial"/>
            </a:endParaRPr>
          </a:p>
          <a:p>
            <a:pPr marL="355600" marR="158750" indent="-3429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 class can extend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another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one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or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more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interfaces.</a:t>
            </a:r>
          </a:p>
          <a:p>
            <a:pPr marL="355600" marR="80835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An abstract class can have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constructors</a:t>
            </a:r>
            <a:r>
              <a:rPr sz="2400" spc="-7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within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it.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355600" marR="34099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An abstract class cannot be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instantiated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using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“new”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Keyword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43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 execute(invoke) an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6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class,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provided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it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public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static void main(String[] args)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within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it.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9195" y="1278294"/>
            <a:ext cx="5697831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Interfaces</a:t>
            </a:r>
          </a:p>
          <a:p>
            <a:pPr marL="355600" marR="79375" indent="-342900" algn="just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 can extend one or more </a:t>
            </a:r>
            <a:r>
              <a:rPr sz="2400" spc="-5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interfaces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but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extend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class.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interface.</a:t>
            </a:r>
          </a:p>
          <a:p>
            <a:pPr marL="355600" marR="5080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constructors</a:t>
            </a:r>
            <a:r>
              <a:rPr sz="2400" spc="-6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within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interface.</a:t>
            </a:r>
          </a:p>
          <a:p>
            <a:pPr marL="355600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instantiated.</a:t>
            </a:r>
          </a:p>
          <a:p>
            <a:pPr marL="355600" indent="-342900" algn="just">
              <a:buFont typeface="Arial" panose="020B0604020202020204" pitchFamily="34" charset="0"/>
              <a:buChar char="•"/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execute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interface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1968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spc="-5" dirty="0"/>
              <a:pPr marL="38100"/>
              <a:t>44</a:t>
            </a:fld>
            <a:endParaRPr spc="-5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8549AD-887E-4BC9-907F-79BC0B90A9C0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99360-2DDB-4D58-AA01-A3539D9C2FF2}"/>
              </a:ext>
            </a:extLst>
          </p:cNvPr>
          <p:cNvCxnSpPr>
            <a:cxnSpLocks/>
          </p:cNvCxnSpPr>
          <p:nvPr/>
        </p:nvCxnSpPr>
        <p:spPr>
          <a:xfrm>
            <a:off x="2047444" y="876992"/>
            <a:ext cx="10144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DB0E6B-F906-4A49-94B2-694249409C83}"/>
              </a:ext>
            </a:extLst>
          </p:cNvPr>
          <p:cNvCxnSpPr/>
          <p:nvPr/>
        </p:nvCxnSpPr>
        <p:spPr>
          <a:xfrm>
            <a:off x="5876144" y="1159905"/>
            <a:ext cx="0" cy="4826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E2EAB-5665-4354-9196-681D871E2CAA}"/>
              </a:ext>
            </a:extLst>
          </p:cNvPr>
          <p:cNvSpPr/>
          <p:nvPr/>
        </p:nvSpPr>
        <p:spPr>
          <a:xfrm>
            <a:off x="670703" y="261003"/>
            <a:ext cx="6515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Abstract</a:t>
            </a:r>
            <a:r>
              <a:rPr lang="en-US" sz="40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Classes</a:t>
            </a:r>
            <a:r>
              <a:rPr lang="en-US" sz="4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v/s</a:t>
            </a:r>
            <a:r>
              <a:rPr lang="en-US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Interfaces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55B7B-CE36-D298-E2CE-D55D279F29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11" y="4048943"/>
            <a:ext cx="975419" cy="12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196" y="1228366"/>
            <a:ext cx="10683608" cy="3384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</a:tabLst>
            </a:pPr>
            <a:r>
              <a:rPr sz="2400" b="1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b="1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b="1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–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It’s </a:t>
            </a:r>
            <a:r>
              <a:rPr sz="2400" dirty="0">
                <a:latin typeface="Sitka Text" panose="02000505000000020004" pitchFamily="2" charset="0"/>
                <a:cs typeface="Arial"/>
              </a:rPr>
              <a:t>a method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declaration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with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definition</a:t>
            </a:r>
          </a:p>
          <a:p>
            <a:pPr marL="342900" marR="5715" indent="-342900">
              <a:lnSpc>
                <a:spcPts val="251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mechanism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which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shall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ensure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must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compulsorily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verride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methods.</a:t>
            </a:r>
          </a:p>
          <a:p>
            <a:pPr marL="342900" indent="-3429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  <a:tab pos="1321435" algn="l"/>
                <a:tab pos="2313940" algn="l"/>
                <a:tab pos="2656840" algn="l"/>
                <a:tab pos="2943860" algn="l"/>
                <a:tab pos="4304665" algn="l"/>
                <a:tab pos="4859655" algn="l"/>
                <a:tab pos="5215890" algn="l"/>
                <a:tab pos="5644515" algn="l"/>
                <a:tab pos="6991984" algn="l"/>
                <a:tab pos="7404734" algn="l"/>
                <a:tab pos="7806055" algn="l"/>
              </a:tabLst>
            </a:pP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bst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hod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dirty="0">
                <a:latin typeface="Sitka Text" panose="02000505000000020004" pitchFamily="2" charset="0"/>
                <a:cs typeface="Arial"/>
              </a:rPr>
              <a:t>pe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sz="2400" dirty="0">
                <a:latin typeface="Sitka Text" panose="02000505000000020004" pitchFamily="2" charset="0"/>
                <a:cs typeface="Arial"/>
              </a:rPr>
              <a:t>cl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ss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v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rr</a:t>
            </a:r>
            <a:r>
              <a:rPr sz="2400" dirty="0">
                <a:latin typeface="Sitka Text" panose="02000505000000020004" pitchFamily="2" charset="0"/>
                <a:cs typeface="Arial"/>
              </a:rPr>
              <a:t>idden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subclasses.</a:t>
            </a:r>
          </a:p>
          <a:p>
            <a:pPr marL="342900" indent="-3429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subclasses</a:t>
            </a:r>
            <a:r>
              <a:rPr sz="2400" spc="3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sz="2400" spc="3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make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use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inherit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directly(without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overriding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these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methods).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42900" marR="5080" indent="-342900" algn="just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These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methods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 some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im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ef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rred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as s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u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responsibility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 </a:t>
            </a:r>
            <a:r>
              <a:rPr lang="en-US"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hey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ave no imp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l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eme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ta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ion’ s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p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cified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n the superclass.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674B66-A765-4C5F-BEF1-7089239415D2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1C40B5-D79E-433C-86A4-2181CF051570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87859-9B01-4919-B848-762F91CB2619}"/>
              </a:ext>
            </a:extLst>
          </p:cNvPr>
          <p:cNvSpPr/>
          <p:nvPr/>
        </p:nvSpPr>
        <p:spPr>
          <a:xfrm>
            <a:off x="723907" y="329464"/>
            <a:ext cx="4378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Method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918" y="1366615"/>
            <a:ext cx="10418163" cy="42607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  <a:tab pos="643255" algn="l"/>
                <a:tab pos="1183005" algn="l"/>
                <a:tab pos="1594485" algn="l"/>
                <a:tab pos="2626360" algn="l"/>
                <a:tab pos="3672204" algn="l"/>
                <a:tab pos="4211955" algn="l"/>
                <a:tab pos="4735830" algn="l"/>
                <a:tab pos="5714365" algn="l"/>
                <a:tab pos="6419215" algn="l"/>
                <a:tab pos="7536180" algn="l"/>
              </a:tabLst>
            </a:pPr>
            <a:r>
              <a:rPr sz="2400" spc="-2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dirty="0">
                <a:latin typeface="Sitka Text" panose="02000505000000020004" pitchFamily="2" charset="0"/>
                <a:cs typeface="Arial"/>
              </a:rPr>
              <a:t>se	an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b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ract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et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h</a:t>
            </a:r>
            <a:r>
              <a:rPr sz="2400" dirty="0">
                <a:latin typeface="Sitka Text" panose="02000505000000020004" pitchFamily="2" charset="0"/>
                <a:cs typeface="Arial"/>
              </a:rPr>
              <a:t>od,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dirty="0">
                <a:latin typeface="Sitka Text" panose="02000505000000020004" pitchFamily="2" charset="0"/>
                <a:cs typeface="Arial"/>
              </a:rPr>
              <a:t>se	this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general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r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:	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243840" algn="l"/>
                <a:tab pos="244475" algn="l"/>
                <a:tab pos="643255" algn="l"/>
                <a:tab pos="1183005" algn="l"/>
                <a:tab pos="1594485" algn="l"/>
                <a:tab pos="2626360" algn="l"/>
                <a:tab pos="3672204" algn="l"/>
                <a:tab pos="4211955" algn="l"/>
                <a:tab pos="4735830" algn="l"/>
                <a:tab pos="5714365" algn="l"/>
                <a:tab pos="6419215" algn="l"/>
                <a:tab pos="7536180" algn="l"/>
              </a:tabLs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  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abstra</a:t>
            </a:r>
            <a:r>
              <a:rPr sz="2400" b="1" spc="-1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t	</a:t>
            </a:r>
            <a:r>
              <a:rPr sz="2400" b="1" spc="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b="1" spc="-25" dirty="0">
                <a:latin typeface="Sitka Text" panose="02000505000000020004" pitchFamily="2" charset="0"/>
                <a:cs typeface="Arial"/>
              </a:rPr>
              <a:t>y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pe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name(parameter-list);</a:t>
            </a:r>
            <a:endParaRPr lang="en-US" sz="2400" b="1" spc="-5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do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not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body</a:t>
            </a:r>
          </a:p>
          <a:p>
            <a:pPr marL="243840" marR="5080" indent="-231775" algn="just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therefore</a:t>
            </a:r>
            <a:r>
              <a:rPr sz="2400" dirty="0">
                <a:latin typeface="Sitka Text" panose="02000505000000020004" pitchFamily="2" charset="0"/>
                <a:cs typeface="Arial"/>
              </a:rPr>
              <a:t> characterized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by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lack</a:t>
            </a:r>
            <a:r>
              <a:rPr sz="2400" dirty="0">
                <a:latin typeface="Sitka Text" panose="02000505000000020004" pitchFamily="2" charset="0"/>
                <a:cs typeface="Arial"/>
              </a:rPr>
              <a:t> 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opening and closing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braces that is customary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for any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other normal </a:t>
            </a:r>
            <a:r>
              <a:rPr sz="2400" dirty="0">
                <a:latin typeface="Sitka Text" panose="02000505000000020004" pitchFamily="2" charset="0"/>
                <a:cs typeface="Arial"/>
              </a:rPr>
              <a:t> method</a:t>
            </a:r>
          </a:p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This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is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 crucial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benchmark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identifying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made</a:t>
            </a:r>
            <a:r>
              <a:rPr sz="2400" spc="-1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Abstract.</a:t>
            </a:r>
          </a:p>
          <a:p>
            <a:pPr marL="469900">
              <a:spcBef>
                <a:spcPts val="600"/>
              </a:spcBef>
              <a:spcAft>
                <a:spcPts val="600"/>
              </a:spcAf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public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 int area();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C2E511-7C9C-4A13-8910-ADC06A57287C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BE540D-018F-4087-9EBA-CB7AE84C3739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761FAF-E307-47E0-8F79-FA538EDF1A29}"/>
              </a:ext>
            </a:extLst>
          </p:cNvPr>
          <p:cNvSpPr/>
          <p:nvPr/>
        </p:nvSpPr>
        <p:spPr>
          <a:xfrm>
            <a:off x="723907" y="329464"/>
            <a:ext cx="4314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Classes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258" y="1517490"/>
            <a:ext cx="10664237" cy="3440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3840" algn="l"/>
                <a:tab pos="244475" algn="l"/>
                <a:tab pos="810895" algn="l"/>
                <a:tab pos="1522730" algn="l"/>
                <a:tab pos="2074545" algn="l"/>
                <a:tab pos="3150870" algn="l"/>
                <a:tab pos="3703954" algn="l"/>
                <a:tab pos="4058920" algn="l"/>
                <a:tab pos="4766310" algn="l"/>
                <a:tab pos="5798185" algn="l"/>
                <a:tab pos="6901815" algn="l"/>
                <a:tab pos="7638415" algn="l"/>
                <a:tab pos="823404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Any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h</a:t>
            </a:r>
            <a:r>
              <a:rPr sz="2400" dirty="0">
                <a:latin typeface="Sitka Text" panose="02000505000000020004" pitchFamily="2" charset="0"/>
                <a:cs typeface="Arial"/>
              </a:rPr>
              <a:t>at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ai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ne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re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mu</a:t>
            </a:r>
            <a:r>
              <a:rPr sz="2400" b="1" spc="-20" dirty="0">
                <a:latin typeface="Sitka Text" panose="02000505000000020004" pitchFamily="2" charset="0"/>
                <a:cs typeface="Arial"/>
              </a:rPr>
              <a:t>s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lso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812165" marR="5080" lvl="1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3840" algn="l"/>
                <a:tab pos="244475" algn="l"/>
                <a:tab pos="810895" algn="l"/>
                <a:tab pos="1522730" algn="l"/>
                <a:tab pos="2074545" algn="l"/>
                <a:tab pos="3150870" algn="l"/>
                <a:tab pos="3703954" algn="l"/>
                <a:tab pos="4058920" algn="l"/>
                <a:tab pos="4766310" algn="l"/>
                <a:tab pos="5798185" algn="l"/>
                <a:tab pos="6901815" algn="l"/>
                <a:tab pos="7638415" algn="l"/>
                <a:tab pos="8234045" algn="l"/>
              </a:tabLst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	 pe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ec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ly a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cep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able for an	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ract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 implement a concrete method.</a:t>
            </a:r>
          </a:p>
          <a:p>
            <a:pPr marL="812165" marR="5080" lvl="1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3840" algn="l"/>
                <a:tab pos="244475" algn="l"/>
                <a:tab pos="810895" algn="l"/>
                <a:tab pos="1522730" algn="l"/>
                <a:tab pos="2074545" algn="l"/>
                <a:tab pos="3150870" algn="l"/>
                <a:tab pos="3703954" algn="l"/>
                <a:tab pos="4058920" algn="l"/>
                <a:tab pos="4766310" algn="l"/>
                <a:tab pos="5798185" algn="l"/>
                <a:tab pos="6901815" algn="l"/>
                <a:tab pos="7638415" algn="l"/>
                <a:tab pos="8234045" algn="l"/>
              </a:tabLst>
            </a:pPr>
            <a:r>
              <a:rPr lang="en-US"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cannot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create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objects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an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abstract</a:t>
            </a:r>
            <a:r>
              <a:rPr lang="en-US"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class</a:t>
            </a:r>
          </a:p>
          <a:p>
            <a:pPr marL="812165" lvl="1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  <a:tab pos="969644" algn="l"/>
                <a:tab pos="1385570" algn="l"/>
                <a:tab pos="1829435" algn="l"/>
                <a:tab pos="2893060" algn="l"/>
                <a:tab pos="3635375" algn="l"/>
                <a:tab pos="4560570" algn="l"/>
                <a:tab pos="5002530" algn="l"/>
                <a:tab pos="6463030" algn="l"/>
                <a:tab pos="7077075" algn="l"/>
                <a:tab pos="759269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That  is,  an abs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act class c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nnot 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 instan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ia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 with the new keyword</a:t>
            </a:r>
          </a:p>
          <a:p>
            <a:pPr marL="812165" marR="5080" lvl="1" indent="-342900" algn="just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Any subclass of an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abstract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must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either implement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all of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abstract</a:t>
            </a:r>
            <a:r>
              <a:rPr lang="en-US" sz="2400" b="1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in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superclass or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spc="-10" dirty="0">
                <a:latin typeface="Sitka Text" panose="02000505000000020004" pitchFamily="2" charset="0"/>
                <a:cs typeface="Arial"/>
              </a:rPr>
              <a:t>itself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 declared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abstract.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38E052-A9CD-4453-B22B-BD002402E30E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CB79AD-16EB-42FD-8E12-435DF7E69473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97CDE2-F16B-4711-8ED4-40C4CCB31BB8}"/>
              </a:ext>
            </a:extLst>
          </p:cNvPr>
          <p:cNvSpPr/>
          <p:nvPr/>
        </p:nvSpPr>
        <p:spPr>
          <a:xfrm>
            <a:off x="723907" y="329464"/>
            <a:ext cx="4314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Abstract Classes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714453" y="1492982"/>
            <a:ext cx="11021624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spcBef>
                <a:spcPts val="105"/>
              </a:spcBef>
              <a:buChar char="•"/>
              <a:tabLst>
                <a:tab pos="243840" algn="l"/>
                <a:tab pos="244475" algn="l"/>
                <a:tab pos="1071880" algn="l"/>
                <a:tab pos="1419225" algn="l"/>
                <a:tab pos="1864360" algn="l"/>
                <a:tab pos="3271520" algn="l"/>
                <a:tab pos="4324350" algn="l"/>
                <a:tab pos="4697730" algn="l"/>
                <a:tab pos="5454015" algn="l"/>
                <a:tab pos="5702300" algn="l"/>
                <a:tab pos="6160135" algn="l"/>
                <a:tab pos="6606540" algn="l"/>
                <a:tab pos="788543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There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meaning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f</a:t>
            </a:r>
            <a:r>
              <a:rPr sz="2400" dirty="0">
                <a:latin typeface="Sitka Text" panose="02000505000000020004" pitchFamily="2" charset="0"/>
                <a:cs typeface="Arial"/>
              </a:rPr>
              <a:t>ul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p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a()	f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r	an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un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efi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ed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tw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sz="2400" dirty="0">
                <a:latin typeface="Sitka Text" panose="02000505000000020004" pitchFamily="2" charset="0"/>
                <a:cs typeface="Arial"/>
              </a:rPr>
              <a:t>-dimensional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geometrical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abstraction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as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</a:t>
            </a:r>
          </a:p>
          <a:p>
            <a:pPr>
              <a:spcBef>
                <a:spcPts val="25"/>
              </a:spcBef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8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following</a:t>
            </a:r>
            <a:r>
              <a:rPr sz="2400" spc="8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version</a:t>
            </a:r>
            <a:r>
              <a:rPr sz="2400" spc="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8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program</a:t>
            </a:r>
            <a:r>
              <a:rPr sz="2400" spc="7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declares</a:t>
            </a:r>
            <a:r>
              <a:rPr sz="2400" spc="9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area(</a:t>
            </a:r>
            <a:r>
              <a:rPr sz="2400" spc="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)</a:t>
            </a:r>
            <a:r>
              <a:rPr sz="2400" spc="7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as</a:t>
            </a:r>
            <a:r>
              <a:rPr sz="2400" spc="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</a:t>
            </a:r>
            <a:r>
              <a:rPr sz="2400" spc="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inside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Figure.</a:t>
            </a:r>
          </a:p>
          <a:p>
            <a:pPr>
              <a:spcBef>
                <a:spcPts val="25"/>
              </a:spcBef>
              <a:buFont typeface="Arial"/>
              <a:buChar char="•"/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243840" marR="6350" indent="-231775">
              <a:spcBef>
                <a:spcPts val="5"/>
              </a:spcBef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This</a:t>
            </a:r>
            <a:r>
              <a:rPr sz="2400" spc="2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implies</a:t>
            </a:r>
            <a:r>
              <a:rPr sz="2400" spc="2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1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2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spc="19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</a:t>
            </a:r>
            <a:r>
              <a:rPr sz="2400" spc="19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declared</a:t>
            </a:r>
            <a:r>
              <a:rPr sz="2400" spc="2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abstract,</a:t>
            </a:r>
            <a:r>
              <a:rPr sz="2400" spc="19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20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</a:t>
            </a:r>
            <a:r>
              <a:rPr sz="2400" spc="20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subclasses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derived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from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must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override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area(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).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1866E4-EB71-4851-B603-D8D4B27264B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2982-34C4-4FBD-AC5D-2F48F3683FD3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0ED2F-2A9C-44C1-8C88-A0CFD070457B}"/>
              </a:ext>
            </a:extLst>
          </p:cNvPr>
          <p:cNvSpPr/>
          <p:nvPr/>
        </p:nvSpPr>
        <p:spPr>
          <a:xfrm>
            <a:off x="610743" y="261003"/>
            <a:ext cx="959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Revised Figure Class – using abstract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524" y="1584878"/>
            <a:ext cx="4440053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998219" indent="-23177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abstract class Figure{ </a:t>
            </a:r>
            <a:endParaRPr lang="en-US" sz="2000" spc="-5" dirty="0">
              <a:latin typeface="Courier New"/>
              <a:cs typeface="Courier New"/>
            </a:endParaRPr>
          </a:p>
          <a:p>
            <a:pPr marL="243840" marR="998219" indent="-231775">
              <a:spcBef>
                <a:spcPts val="105"/>
              </a:spcBef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double dimension1;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243840" marR="998219" indent="-231775">
              <a:spcBef>
                <a:spcPts val="105"/>
              </a:spcBef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dimension2;</a:t>
            </a:r>
            <a:endParaRPr sz="2000" dirty="0">
              <a:latin typeface="Courier New"/>
              <a:cs typeface="Courier New"/>
            </a:endParaRPr>
          </a:p>
          <a:p>
            <a:pPr marL="469900" marR="5080" indent="-226060"/>
            <a:r>
              <a:rPr sz="2000" spc="-5" dirty="0">
                <a:latin typeface="Courier New"/>
                <a:cs typeface="Courier New"/>
              </a:rPr>
              <a:t>Figure(double x, double y)</a:t>
            </a:r>
            <a:endParaRPr lang="en-US" sz="2000" spc="-5" dirty="0">
              <a:latin typeface="Courier New"/>
              <a:cs typeface="Courier New"/>
            </a:endParaRPr>
          </a:p>
          <a:p>
            <a:pPr marL="469900" marR="5080" indent="-226060"/>
            <a:r>
              <a:rPr sz="2000" spc="-5" dirty="0">
                <a:latin typeface="Courier New"/>
                <a:cs typeface="Courier New"/>
              </a:rPr>
              <a:t>{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endParaRPr lang="en-US" sz="2000" spc="-1190" dirty="0">
              <a:latin typeface="Courier New"/>
              <a:cs typeface="Courier New"/>
            </a:endParaRPr>
          </a:p>
          <a:p>
            <a:pPr marL="469900" marR="5080" indent="-226060"/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dimension1</a:t>
            </a:r>
            <a:r>
              <a:rPr sz="2000" dirty="0">
                <a:latin typeface="Courier New"/>
                <a:cs typeface="Courier New"/>
              </a:rPr>
              <a:t> =</a:t>
            </a:r>
            <a:r>
              <a:rPr sz="2000" spc="12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469900" marR="5080" indent="-226060"/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dimension2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5" dirty="0">
                <a:latin typeface="Courier New"/>
                <a:cs typeface="Courier New"/>
              </a:rPr>
              <a:t> y;</a:t>
            </a:r>
            <a:endParaRPr sz="2000" dirty="0">
              <a:latin typeface="Courier New"/>
              <a:cs typeface="Courier New"/>
            </a:endParaRPr>
          </a:p>
          <a:p>
            <a:pPr marL="24384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243840"/>
            <a:r>
              <a:rPr sz="2000" spc="-5" dirty="0">
                <a:latin typeface="Courier New"/>
                <a:cs typeface="Courier New"/>
              </a:rPr>
              <a:t>abstract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area();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5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79D25-46AF-4914-B60C-E29C718AC866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4BE1CD-5DF2-4697-8C0F-449E04E403B4}"/>
              </a:ext>
            </a:extLst>
          </p:cNvPr>
          <p:cNvCxnSpPr>
            <a:cxnSpLocks/>
          </p:cNvCxnSpPr>
          <p:nvPr/>
        </p:nvCxnSpPr>
        <p:spPr>
          <a:xfrm>
            <a:off x="3841427" y="876992"/>
            <a:ext cx="8350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B31C7FF-6C7D-4AF2-B948-E73CC805C282}"/>
              </a:ext>
            </a:extLst>
          </p:cNvPr>
          <p:cNvSpPr/>
          <p:nvPr/>
        </p:nvSpPr>
        <p:spPr>
          <a:xfrm>
            <a:off x="723907" y="329464"/>
            <a:ext cx="4731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Improved Version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5D1D0-494F-FB0E-F287-155A002AD31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E62CAB5-2E11-87F5-8E77-008FC46465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6599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5534FE-921B-45C1-ACBB-1937467B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DC80D-EB06-D0A4-23E4-3D005B21B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A00FFAED0794E9D7F7C4D15F7A957" ma:contentTypeVersion="12" ma:contentTypeDescription="Create a new document." ma:contentTypeScope="" ma:versionID="a8f0e1ac7a8312d49cf205c3b7eff501">
  <xsd:schema xmlns:xsd="http://www.w3.org/2001/XMLSchema" xmlns:xs="http://www.w3.org/2001/XMLSchema" xmlns:p="http://schemas.microsoft.com/office/2006/metadata/properties" xmlns:ns2="e073f202-a0c8-468f-bcd3-98b96f0fcb46" xmlns:ns3="1e0ae068-78dd-4a0e-be70-0d8ae7669f30" targetNamespace="http://schemas.microsoft.com/office/2006/metadata/properties" ma:root="true" ma:fieldsID="4660fccb1944c74509d8013a9a514d33" ns2:_="" ns3:_="">
    <xsd:import namespace="e073f202-a0c8-468f-bcd3-98b96f0fcb46"/>
    <xsd:import namespace="1e0ae068-78dd-4a0e-be70-0d8ae7669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3f202-a0c8-468f-bcd3-98b96f0fc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ae068-78dd-4a0e-be70-0d8ae7669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66E2A-87E1-4916-B81D-D9D751B14F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F23BBE-1D84-406E-A354-828D76FC2A84}">
  <ds:schemaRefs>
    <ds:schemaRef ds:uri="1e0ae068-78dd-4a0e-be70-0d8ae7669f30"/>
    <ds:schemaRef ds:uri="e073f202-a0c8-468f-bcd3-98b96f0fcb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1196A1-E45D-45F7-9669-1B7E34502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1915</Words>
  <Application>Microsoft Office PowerPoint</Application>
  <PresentationFormat>Widescreen</PresentationFormat>
  <Paragraphs>432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Calibri Light</vt:lpstr>
      <vt:lpstr>Centaur</vt:lpstr>
      <vt:lpstr>Consolas</vt:lpstr>
      <vt:lpstr>Courier New</vt:lpstr>
      <vt:lpstr>Gautami</vt:lpstr>
      <vt:lpstr>Sitka Banner</vt:lpstr>
      <vt:lpstr>Sitka Heading Semibold</vt:lpstr>
      <vt:lpstr>Sitka Text</vt:lpstr>
      <vt:lpstr>Times New Roman</vt:lpstr>
      <vt:lpstr>Verdana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Implementing Interfaces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394</cp:revision>
  <dcterms:created xsi:type="dcterms:W3CDTF">2021-06-30T03:39:53Z</dcterms:created>
  <dcterms:modified xsi:type="dcterms:W3CDTF">2024-10-28T04:51:16Z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0x01010052DA00FFAED0794E9D7F7C4D15F7A957</vt:lpwstr>
  </property>
</Properties>
</file>