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9"/>
  </p:notesMasterIdLst>
  <p:sldIdLst>
    <p:sldId id="256" r:id="rId2"/>
    <p:sldId id="337" r:id="rId3"/>
    <p:sldId id="338" r:id="rId4"/>
    <p:sldId id="339" r:id="rId5"/>
    <p:sldId id="340" r:id="rId6"/>
    <p:sldId id="341" r:id="rId7"/>
    <p:sldId id="342" r:id="rId8"/>
    <p:sldId id="343" r:id="rId9"/>
    <p:sldId id="344" r:id="rId10"/>
    <p:sldId id="368" r:id="rId11"/>
    <p:sldId id="370" r:id="rId12"/>
    <p:sldId id="345" r:id="rId13"/>
    <p:sldId id="369" r:id="rId14"/>
    <p:sldId id="371" r:id="rId15"/>
    <p:sldId id="373" r:id="rId16"/>
    <p:sldId id="374" r:id="rId17"/>
    <p:sldId id="376" r:id="rId18"/>
    <p:sldId id="386" r:id="rId19"/>
    <p:sldId id="382" r:id="rId20"/>
    <p:sldId id="383" r:id="rId21"/>
    <p:sldId id="384" r:id="rId22"/>
    <p:sldId id="385" r:id="rId23"/>
    <p:sldId id="377" r:id="rId24"/>
    <p:sldId id="378" r:id="rId25"/>
    <p:sldId id="379" r:id="rId26"/>
    <p:sldId id="380" r:id="rId27"/>
    <p:sldId id="381" r:id="rId28"/>
    <p:sldId id="387" r:id="rId29"/>
    <p:sldId id="388" r:id="rId30"/>
    <p:sldId id="389" r:id="rId31"/>
    <p:sldId id="390" r:id="rId32"/>
    <p:sldId id="391" r:id="rId33"/>
    <p:sldId id="392" r:id="rId34"/>
    <p:sldId id="394" r:id="rId35"/>
    <p:sldId id="396" r:id="rId36"/>
    <p:sldId id="397" r:id="rId37"/>
    <p:sldId id="393" r:id="rId38"/>
    <p:sldId id="398" r:id="rId39"/>
    <p:sldId id="399" r:id="rId40"/>
    <p:sldId id="401" r:id="rId41"/>
    <p:sldId id="400" r:id="rId42"/>
    <p:sldId id="403" r:id="rId43"/>
    <p:sldId id="405" r:id="rId44"/>
    <p:sldId id="402" r:id="rId45"/>
    <p:sldId id="404" r:id="rId46"/>
    <p:sldId id="407" r:id="rId47"/>
    <p:sldId id="406" r:id="rId48"/>
    <p:sldId id="408" r:id="rId49"/>
    <p:sldId id="409" r:id="rId50"/>
    <p:sldId id="410" r:id="rId51"/>
    <p:sldId id="411" r:id="rId52"/>
    <p:sldId id="412" r:id="rId53"/>
    <p:sldId id="413" r:id="rId54"/>
    <p:sldId id="414" r:id="rId55"/>
    <p:sldId id="415" r:id="rId56"/>
    <p:sldId id="416" r:id="rId57"/>
    <p:sldId id="417" r:id="rId5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7FFED1-248D-4685-9EC4-C66FC9043769}">
  <a:tblStyle styleId="{C77FFED1-248D-4685-9EC4-C66FC904376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068"/>
    <p:restoredTop sz="86314"/>
  </p:normalViewPr>
  <p:slideViewPr>
    <p:cSldViewPr snapToGrid="0" snapToObjects="1">
      <p:cViewPr varScale="1">
        <p:scale>
          <a:sx n="120" d="100"/>
          <a:sy n="120" d="100"/>
        </p:scale>
        <p:origin x="200" y="512"/>
      </p:cViewPr>
      <p:guideLst>
        <p:guide orient="horz" pos="1620"/>
        <p:guide pos="2880"/>
      </p:guideLst>
    </p:cSldViewPr>
  </p:slideViewPr>
  <p:outlineViewPr>
    <p:cViewPr>
      <p:scale>
        <a:sx n="33" d="100"/>
        <a:sy n="33" d="100"/>
      </p:scale>
      <p:origin x="0" y="-215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113198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749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253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80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716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53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F1B19F-4BE8-7455-6328-81767647F59A}"/>
              </a:ext>
            </a:extLst>
          </p:cNvPr>
          <p:cNvSpPr>
            <a:spLocks noGrp="1" noChangeArrowheads="1"/>
          </p:cNvSpPr>
          <p:nvPr>
            <p:ph type="sldNum" sz="quarter" idx="5"/>
          </p:nvPr>
        </p:nvSpPr>
        <p:spPr>
          <a:ln/>
        </p:spPr>
        <p:txBody>
          <a:bodyPr/>
          <a:lstStyle/>
          <a:p>
            <a:fld id="{AA8513EA-22F2-384E-9506-A540FF6DE928}" type="slidenum">
              <a:rPr lang="en-US" altLang="en-US"/>
              <a:pPr/>
              <a:t>15</a:t>
            </a:fld>
            <a:endParaRPr lang="en-US" altLang="en-US"/>
          </a:p>
        </p:txBody>
      </p:sp>
      <p:sp>
        <p:nvSpPr>
          <p:cNvPr id="291842" name="Rectangle 2">
            <a:extLst>
              <a:ext uri="{FF2B5EF4-FFF2-40B4-BE49-F238E27FC236}">
                <a16:creationId xmlns:a16="http://schemas.microsoft.com/office/drawing/2014/main" id="{48B9EEB2-1616-A26D-D49B-D705A6A0A074}"/>
              </a:ext>
            </a:extLst>
          </p:cNvPr>
          <p:cNvSpPr>
            <a:spLocks noGrp="1" noRot="1" noChangeAspect="1" noChangeArrowheads="1" noTextEdit="1"/>
          </p:cNvSpPr>
          <p:nvPr>
            <p:ph type="sldImg"/>
          </p:nvPr>
        </p:nvSpPr>
        <p:spPr>
          <a:xfrm>
            <a:off x="1130300" y="685800"/>
            <a:ext cx="4673600" cy="3505200"/>
          </a:xfrm>
          <a:ln/>
        </p:spPr>
      </p:sp>
      <p:sp>
        <p:nvSpPr>
          <p:cNvPr id="291843" name="Rectangle 3">
            <a:extLst>
              <a:ext uri="{FF2B5EF4-FFF2-40B4-BE49-F238E27FC236}">
                <a16:creationId xmlns:a16="http://schemas.microsoft.com/office/drawing/2014/main" id="{77C7EBAF-8ED8-DC74-CC05-A593E23D41CB}"/>
              </a:ext>
            </a:extLst>
          </p:cNvPr>
          <p:cNvSpPr>
            <a:spLocks noGrp="1" noChangeArrowheads="1"/>
          </p:cNvSpPr>
          <p:nvPr>
            <p:ph type="body" idx="1"/>
          </p:nvPr>
        </p:nvSpPr>
        <p:spPr>
          <a:xfrm>
            <a:off x="914400" y="4419600"/>
            <a:ext cx="5181600" cy="41910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C27ADA-EB38-106A-26C7-0B177C3C28BE}"/>
              </a:ext>
            </a:extLst>
          </p:cNvPr>
          <p:cNvSpPr>
            <a:spLocks noGrp="1" noChangeArrowheads="1"/>
          </p:cNvSpPr>
          <p:nvPr>
            <p:ph type="sldNum" sz="quarter" idx="5"/>
          </p:nvPr>
        </p:nvSpPr>
        <p:spPr>
          <a:ln/>
        </p:spPr>
        <p:txBody>
          <a:bodyPr/>
          <a:lstStyle/>
          <a:p>
            <a:fld id="{56FAA839-937A-7F40-A576-50F72A85E2DA}" type="slidenum">
              <a:rPr lang="en-US" altLang="en-US"/>
              <a:pPr/>
              <a:t>16</a:t>
            </a:fld>
            <a:endParaRPr lang="en-US" altLang="en-US"/>
          </a:p>
        </p:txBody>
      </p:sp>
      <p:sp>
        <p:nvSpPr>
          <p:cNvPr id="293890" name="Rectangle 2">
            <a:extLst>
              <a:ext uri="{FF2B5EF4-FFF2-40B4-BE49-F238E27FC236}">
                <a16:creationId xmlns:a16="http://schemas.microsoft.com/office/drawing/2014/main" id="{EFA503B8-78DC-9B56-E723-CD313C654B71}"/>
              </a:ext>
            </a:extLst>
          </p:cNvPr>
          <p:cNvSpPr>
            <a:spLocks noGrp="1" noRot="1" noChangeAspect="1" noChangeArrowheads="1" noTextEdit="1"/>
          </p:cNvSpPr>
          <p:nvPr>
            <p:ph type="sldImg"/>
          </p:nvPr>
        </p:nvSpPr>
        <p:spPr>
          <a:xfrm>
            <a:off x="1130300" y="685800"/>
            <a:ext cx="4673600" cy="3505200"/>
          </a:xfrm>
          <a:ln/>
        </p:spPr>
      </p:sp>
      <p:sp>
        <p:nvSpPr>
          <p:cNvPr id="293891" name="Rectangle 3">
            <a:extLst>
              <a:ext uri="{FF2B5EF4-FFF2-40B4-BE49-F238E27FC236}">
                <a16:creationId xmlns:a16="http://schemas.microsoft.com/office/drawing/2014/main" id="{B90041D5-5FA8-59C0-3735-1961D8F15466}"/>
              </a:ext>
            </a:extLst>
          </p:cNvPr>
          <p:cNvSpPr>
            <a:spLocks noGrp="1" noChangeArrowheads="1"/>
          </p:cNvSpPr>
          <p:nvPr>
            <p:ph type="body" idx="1"/>
          </p:nvPr>
        </p:nvSpPr>
        <p:spPr>
          <a:xfrm>
            <a:off x="914400" y="4419600"/>
            <a:ext cx="5181600" cy="41910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80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61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388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567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85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931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E956-5D26-FCBA-211A-E9CD18E9BBDB}"/>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BC89E4ED-F64D-C8B3-32A2-E8926BFD401C}"/>
              </a:ext>
            </a:extLst>
          </p:cNvPr>
          <p:cNvSpPr>
            <a:spLocks noGrp="1"/>
          </p:cNvSpPr>
          <p:nvPr>
            <p:ph type="sldNum" sz="quarter" idx="10"/>
          </p:nvPr>
        </p:nvSpPr>
        <p:spPr/>
        <p:txBody>
          <a:bodyPr/>
          <a:lstStyle>
            <a:lvl1pPr>
              <a:defRPr/>
            </a:lvl1pPr>
          </a:lstStyle>
          <a:p>
            <a:fld id="{7390FA95-9743-7344-BE0D-B23CAD3015B1}" type="slidenum">
              <a:rPr lang="en-US" altLang="en-US"/>
              <a:pPr/>
              <a:t>‹#›</a:t>
            </a:fld>
            <a:endParaRPr lang="en-US" altLang="en-US"/>
          </a:p>
        </p:txBody>
      </p:sp>
    </p:spTree>
    <p:extLst>
      <p:ext uri="{BB962C8B-B14F-4D97-AF65-F5344CB8AC3E}">
        <p14:creationId xmlns:p14="http://schemas.microsoft.com/office/powerpoint/2010/main" val="174236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58AF-CA1F-7C11-7920-F87F2E0273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270A4D-A3A2-B106-6AF6-FA11272EE7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344E2794-88FC-4C6B-B502-CD27F12A6054}"/>
              </a:ext>
            </a:extLst>
          </p:cNvPr>
          <p:cNvSpPr>
            <a:spLocks noGrp="1"/>
          </p:cNvSpPr>
          <p:nvPr>
            <p:ph type="sldNum" sz="quarter" idx="10"/>
          </p:nvPr>
        </p:nvSpPr>
        <p:spPr/>
        <p:txBody>
          <a:bodyPr/>
          <a:lstStyle>
            <a:lvl1pPr>
              <a:defRPr/>
            </a:lvl1pPr>
          </a:lstStyle>
          <a:p>
            <a:fld id="{801B1AB8-2E91-4940-AE8F-CA127E67E73A}" type="slidenum">
              <a:rPr lang="en-US" altLang="en-US"/>
              <a:pPr/>
              <a:t>‹#›</a:t>
            </a:fld>
            <a:endParaRPr lang="en-US" altLang="en-US"/>
          </a:p>
        </p:txBody>
      </p:sp>
    </p:spTree>
    <p:extLst>
      <p:ext uri="{BB962C8B-B14F-4D97-AF65-F5344CB8AC3E}">
        <p14:creationId xmlns:p14="http://schemas.microsoft.com/office/powerpoint/2010/main" val="4230795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25033" y="744278"/>
            <a:ext cx="8113459" cy="767999"/>
          </a:xfrm>
          <a:prstGeom prst="rect">
            <a:avLst/>
          </a:prstGeom>
          <a:solidFill>
            <a:srgbClr val="FFC000"/>
          </a:solidFill>
        </p:spPr>
        <p:txBody>
          <a:bodyPr lIns="91425" tIns="91425" rIns="91425" bIns="91425" anchor="b" anchorCtr="0">
            <a:noAutofit/>
          </a:bodyPr>
          <a:lstStyle/>
          <a:p>
            <a:pPr algn="ct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Knowledge Representation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Shape 61"/>
          <p:cNvSpPr txBox="1">
            <a:spLocks/>
          </p:cNvSpPr>
          <p:nvPr/>
        </p:nvSpPr>
        <p:spPr>
          <a:xfrm>
            <a:off x="3419312" y="1930505"/>
            <a:ext cx="5372163" cy="3132181"/>
          </a:xfrm>
          <a:prstGeom prst="rect">
            <a:avLst/>
          </a:prstGeom>
          <a:solidFill>
            <a:srgbClr val="FFC000"/>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r>
              <a:rPr lang="en-IN" sz="1400" i="0" dirty="0">
                <a:solidFill>
                  <a:srgbClr val="222222"/>
                </a:solidFill>
                <a:effectLst/>
                <a:latin typeface="Palatino" pitchFamily="2" charset="77"/>
                <a:ea typeface="Palatino" pitchFamily="2" charset="77"/>
              </a:rPr>
              <a:t>Post-Doctoral Researcher at Federal University of </a:t>
            </a:r>
            <a:r>
              <a:rPr lang="en-IN" sz="1400" i="0" dirty="0" err="1">
                <a:solidFill>
                  <a:srgbClr val="222222"/>
                </a:solidFill>
                <a:effectLst/>
                <a:latin typeface="Palatino" pitchFamily="2" charset="77"/>
                <a:ea typeface="Palatino" pitchFamily="2" charset="77"/>
              </a:rPr>
              <a:t>Ceará</a:t>
            </a:r>
            <a:r>
              <a:rPr lang="en-IN" sz="1400" i="0" dirty="0">
                <a:solidFill>
                  <a:srgbClr val="222222"/>
                </a:solidFill>
                <a:effectLst/>
                <a:latin typeface="Palatino" pitchFamily="2" charset="77"/>
                <a:ea typeface="Palatino" pitchFamily="2" charset="77"/>
              </a:rPr>
              <a:t>, Brazil</a:t>
            </a:r>
          </a:p>
          <a:p>
            <a:r>
              <a:rPr lang="en-IN" sz="1400" b="0" dirty="0">
                <a:latin typeface="Palatino" pitchFamily="2" charset="77"/>
                <a:ea typeface="Palatino" pitchFamily="2" charset="77"/>
              </a:rPr>
              <a:t>Visiting Post-Doc Fellow-Dongguk University, South Korea. </a:t>
            </a:r>
          </a:p>
          <a:p>
            <a:r>
              <a:rPr lang="en-IN" sz="1400" b="0" dirty="0">
                <a:latin typeface="Palatino" pitchFamily="2" charset="77"/>
                <a:ea typeface="Palatino" pitchFamily="2" charset="77"/>
              </a:rPr>
              <a:t>Visiting Post-Doc Fellow- Sejong University, South Korea.</a:t>
            </a:r>
          </a:p>
          <a:p>
            <a:r>
              <a:rPr lang="en-IN" sz="1400" b="0" dirty="0">
                <a:latin typeface="Palatino" pitchFamily="2" charset="77"/>
                <a:ea typeface="Palatino" pitchFamily="2" charset="77"/>
              </a:rPr>
              <a:t>Associate Professor,</a:t>
            </a:r>
          </a:p>
          <a:p>
            <a:r>
              <a:rPr lang="en-IN" sz="1400" b="0" dirty="0">
                <a:latin typeface="Palatino" pitchFamily="2" charset="77"/>
                <a:ea typeface="Palatino" pitchFamily="2" charset="77"/>
              </a:rPr>
              <a:t>Department of Computer Science and Engineering,</a:t>
            </a:r>
          </a:p>
          <a:p>
            <a:r>
              <a:rPr lang="en-IN" sz="1400" b="0" dirty="0">
                <a:latin typeface="Palatino" pitchFamily="2" charset="77"/>
                <a:ea typeface="Palatino" pitchFamily="2" charset="77"/>
              </a:rPr>
              <a:t>Prasad V. Potluri Siddhartha Institute of Technology,</a:t>
            </a:r>
          </a:p>
          <a:p>
            <a:r>
              <a:rPr lang="en-IN" sz="1400" b="0" dirty="0">
                <a:latin typeface="Palatino" pitchFamily="2" charset="77"/>
                <a:ea typeface="Palatino" pitchFamily="2" charset="77"/>
              </a:rPr>
              <a:t>Vijayawada-520007, Andhra Pradesh</a:t>
            </a:r>
          </a:p>
          <a:p>
            <a:r>
              <a:rPr lang="en-IN" sz="1400" b="0" dirty="0">
                <a:latin typeface="Palatino" pitchFamily="2" charset="77"/>
                <a:ea typeface="Palatino" pitchFamily="2" charset="77"/>
              </a:rPr>
              <a:t>Honorary Member- London Journal Press</a:t>
            </a:r>
          </a:p>
          <a:p>
            <a:r>
              <a:rPr lang="en-IN" sz="1400" b="0" dirty="0">
                <a:latin typeface="Palatino" pitchFamily="2" charset="77"/>
                <a:ea typeface="Palatino" pitchFamily="2" charset="77"/>
              </a:rPr>
              <a:t>Life Member-Computer Society of India</a:t>
            </a:r>
          </a:p>
          <a:p>
            <a:r>
              <a:rPr lang="en-IN" sz="1400" b="0" dirty="0">
                <a:latin typeface="Palatino" pitchFamily="2" charset="77"/>
                <a:ea typeface="Palatino" pitchFamily="2" charset="77"/>
              </a:rPr>
              <a:t>Life Member-IAENG</a:t>
            </a:r>
          </a:p>
          <a:p>
            <a:r>
              <a:rPr lang="en-IN" sz="1400" b="0" dirty="0">
                <a:latin typeface="Palatino" pitchFamily="2" charset="77"/>
                <a:ea typeface="Palatino" pitchFamily="2" charset="77"/>
              </a:rPr>
              <a:t>Life Member-International Association of Engineers</a:t>
            </a:r>
          </a:p>
          <a:p>
            <a:r>
              <a:rPr lang="en-IN" sz="1400" b="0" dirty="0">
                <a:latin typeface="Palatino" pitchFamily="2" charset="77"/>
                <a:ea typeface="Palatino" pitchFamily="2" charset="77"/>
              </a:rPr>
              <a:t>Life Member-Engineering Research and Publications</a:t>
            </a:r>
          </a:p>
          <a:p>
            <a:r>
              <a:rPr lang="en-IN" sz="1400" b="0" dirty="0">
                <a:latin typeface="Palatino" pitchFamily="2" charset="77"/>
                <a:ea typeface="Palatino" pitchFamily="2" charset="77"/>
              </a:rPr>
              <a:t>Member-Indian Academicians and Research Associates</a:t>
            </a:r>
          </a:p>
          <a:p>
            <a:r>
              <a:rPr lang="en-IN" sz="1400" b="0" dirty="0">
                <a:latin typeface="Palatino" pitchFamily="2" charset="77"/>
                <a:ea typeface="Palatino" pitchFamily="2" charset="77"/>
              </a:rPr>
              <a:t>Mobile:+91-9000595535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8755-C800-45E6-7E68-BBECE832E97E}"/>
              </a:ext>
            </a:extLst>
          </p:cNvPr>
          <p:cNvSpPr>
            <a:spLocks noGrp="1"/>
          </p:cNvSpPr>
          <p:nvPr>
            <p:ph type="title"/>
          </p:nvPr>
        </p:nvSpPr>
        <p:spPr>
          <a:solidFill>
            <a:srgbClr val="FFC000"/>
          </a:solidFill>
        </p:spPr>
        <p:txBody>
          <a:bodyPr/>
          <a:lstStyle/>
          <a:p>
            <a:r>
              <a:rPr lang="en-US" altLang="en-US" dirty="0"/>
              <a:t>Propositional logic</a:t>
            </a:r>
            <a:endParaRPr lang="en-US" dirty="0"/>
          </a:p>
        </p:txBody>
      </p:sp>
      <p:sp>
        <p:nvSpPr>
          <p:cNvPr id="3" name="Text Placeholder 2">
            <a:extLst>
              <a:ext uri="{FF2B5EF4-FFF2-40B4-BE49-F238E27FC236}">
                <a16:creationId xmlns:a16="http://schemas.microsoft.com/office/drawing/2014/main" id="{092D0671-0E42-618B-D6B9-98049F966A6B}"/>
              </a:ext>
            </a:extLst>
          </p:cNvPr>
          <p:cNvSpPr>
            <a:spLocks noGrp="1"/>
          </p:cNvSpPr>
          <p:nvPr>
            <p:ph type="body" idx="1"/>
          </p:nvPr>
        </p:nvSpPr>
        <p:spPr/>
        <p:txBody>
          <a:bodyPr/>
          <a:lstStyle/>
          <a:p>
            <a:r>
              <a:rPr lang="en-US" altLang="en-US" sz="2000" b="1" dirty="0"/>
              <a:t>Logical constants</a:t>
            </a:r>
            <a:r>
              <a:rPr lang="en-US" altLang="en-US" sz="2000" dirty="0"/>
              <a:t>: true, false </a:t>
            </a:r>
          </a:p>
          <a:p>
            <a:r>
              <a:rPr lang="en-US" altLang="en-US" sz="2000" b="1" dirty="0"/>
              <a:t>Propositional symbols</a:t>
            </a:r>
            <a:r>
              <a:rPr lang="en-US" altLang="en-US" sz="2000" dirty="0"/>
              <a:t>: P, Q, S, ...  (</a:t>
            </a:r>
            <a:r>
              <a:rPr lang="en-US" altLang="en-US" sz="2000" b="1" dirty="0"/>
              <a:t>atomic sentences</a:t>
            </a:r>
            <a:r>
              <a:rPr lang="en-US" altLang="en-US" sz="2000" dirty="0"/>
              <a:t>)</a:t>
            </a:r>
          </a:p>
          <a:p>
            <a:r>
              <a:rPr lang="en-US" altLang="en-US" sz="2000" dirty="0"/>
              <a:t>Wrapping </a:t>
            </a:r>
            <a:r>
              <a:rPr lang="en-US" altLang="en-US" sz="2000" b="1" dirty="0"/>
              <a:t>parentheses</a:t>
            </a:r>
            <a:r>
              <a:rPr lang="en-US" altLang="en-US" sz="2000" dirty="0"/>
              <a:t>: ( … )</a:t>
            </a:r>
          </a:p>
          <a:p>
            <a:r>
              <a:rPr lang="en-US" altLang="en-US" sz="2000" dirty="0"/>
              <a:t>Sentences are combined by </a:t>
            </a:r>
            <a:r>
              <a:rPr lang="en-US" altLang="en-US" sz="2000" b="1" dirty="0"/>
              <a:t>connectives</a:t>
            </a:r>
            <a:r>
              <a:rPr lang="en-US" altLang="en-US" sz="2000" dirty="0"/>
              <a:t>: </a:t>
            </a:r>
          </a:p>
          <a:p>
            <a:pPr lvl="1">
              <a:lnSpc>
                <a:spcPct val="80000"/>
              </a:lnSpc>
              <a:buFontTx/>
              <a:buNone/>
            </a:pPr>
            <a:r>
              <a:rPr lang="en-US" altLang="en-US" b="1" dirty="0"/>
              <a:t> </a:t>
            </a:r>
            <a:r>
              <a:rPr lang="en-US" altLang="en-US" b="1" dirty="0">
                <a:latin typeface="Symbol" pitchFamily="2" charset="2"/>
                <a:sym typeface="Symbol" pitchFamily="2" charset="2"/>
              </a:rPr>
              <a:t></a:t>
            </a:r>
            <a:r>
              <a:rPr lang="en-US" altLang="en-US" sz="1800" dirty="0">
                <a:latin typeface="Symbol" pitchFamily="2" charset="2"/>
                <a:sym typeface="Symbol" pitchFamily="2" charset="2"/>
              </a:rPr>
              <a:t> </a:t>
            </a:r>
            <a:r>
              <a:rPr lang="en-US" altLang="en-US" sz="1800" dirty="0"/>
              <a:t>...and 		[conjunction]</a:t>
            </a:r>
          </a:p>
          <a:p>
            <a:pPr lvl="1">
              <a:lnSpc>
                <a:spcPct val="80000"/>
              </a:lnSpc>
              <a:buFontTx/>
              <a:buNone/>
            </a:pPr>
            <a:r>
              <a:rPr lang="en-US" altLang="en-US" b="1" dirty="0"/>
              <a:t> </a:t>
            </a:r>
            <a:r>
              <a:rPr lang="en-US" altLang="en-US" b="1" dirty="0">
                <a:sym typeface="Symbol" pitchFamily="2" charset="2"/>
              </a:rPr>
              <a:t></a:t>
            </a:r>
            <a:r>
              <a:rPr lang="en-US" altLang="en-US" sz="1800" dirty="0">
                <a:sym typeface="Symbol" pitchFamily="2" charset="2"/>
              </a:rPr>
              <a:t> </a:t>
            </a:r>
            <a:r>
              <a:rPr lang="en-US" altLang="en-US" sz="1800" dirty="0"/>
              <a:t>...or 		[disjunction]</a:t>
            </a:r>
          </a:p>
          <a:p>
            <a:pPr lvl="1">
              <a:lnSpc>
                <a:spcPct val="80000"/>
              </a:lnSpc>
              <a:buFontTx/>
              <a:buNone/>
            </a:pPr>
            <a:r>
              <a:rPr lang="en-US" altLang="en-US" b="1" dirty="0"/>
              <a:t> </a:t>
            </a:r>
            <a:r>
              <a:rPr lang="en-US" altLang="en-US" b="1" dirty="0">
                <a:sym typeface="Symbol" pitchFamily="2" charset="2"/>
              </a:rPr>
              <a:t></a:t>
            </a:r>
            <a:r>
              <a:rPr lang="en-US" altLang="en-US" sz="1800" dirty="0"/>
              <a:t>...implies 	[implication / conditional]</a:t>
            </a:r>
          </a:p>
          <a:p>
            <a:pPr lvl="1">
              <a:lnSpc>
                <a:spcPct val="80000"/>
              </a:lnSpc>
              <a:buFontTx/>
              <a:buNone/>
            </a:pPr>
            <a:r>
              <a:rPr lang="en-US" altLang="en-US" b="1" dirty="0"/>
              <a:t> </a:t>
            </a:r>
            <a:r>
              <a:rPr lang="en-US" altLang="en-US" b="1" dirty="0">
                <a:sym typeface="Symbol" pitchFamily="2" charset="2"/>
              </a:rPr>
              <a:t></a:t>
            </a:r>
            <a:r>
              <a:rPr lang="en-US" altLang="en-US" sz="1800" dirty="0"/>
              <a:t>..is equivalent 	[biconditional]</a:t>
            </a:r>
          </a:p>
          <a:p>
            <a:pPr lvl="1">
              <a:lnSpc>
                <a:spcPct val="80000"/>
              </a:lnSpc>
              <a:buFontTx/>
              <a:buNone/>
            </a:pPr>
            <a:r>
              <a:rPr lang="en-US" altLang="en-US" sz="1800" dirty="0"/>
              <a:t> </a:t>
            </a:r>
            <a:r>
              <a:rPr lang="en-US" altLang="en-US" b="1" dirty="0">
                <a:sym typeface="Symbol" pitchFamily="2" charset="2"/>
              </a:rPr>
              <a:t></a:t>
            </a:r>
            <a:r>
              <a:rPr lang="en-US" altLang="en-US" sz="1800" dirty="0">
                <a:sym typeface="Symbol" pitchFamily="2" charset="2"/>
              </a:rPr>
              <a:t> </a:t>
            </a:r>
            <a:r>
              <a:rPr lang="en-US" altLang="en-US" sz="1800" dirty="0"/>
              <a:t>...not 		[negation]</a:t>
            </a:r>
          </a:p>
          <a:p>
            <a:pPr>
              <a:lnSpc>
                <a:spcPct val="80000"/>
              </a:lnSpc>
            </a:pPr>
            <a:r>
              <a:rPr lang="en-US" altLang="en-US" sz="2000" b="1" dirty="0"/>
              <a:t>Literal</a:t>
            </a:r>
            <a:r>
              <a:rPr lang="en-US" altLang="en-US" sz="2000" dirty="0"/>
              <a:t>: atomic sentence or negated atomic sentence</a:t>
            </a:r>
            <a:endParaRPr lang="en-US" altLang="en-US" sz="2000" b="1" dirty="0"/>
          </a:p>
          <a:p>
            <a:endParaRPr lang="en-US" dirty="0"/>
          </a:p>
        </p:txBody>
      </p:sp>
    </p:spTree>
    <p:extLst>
      <p:ext uri="{BB962C8B-B14F-4D97-AF65-F5344CB8AC3E}">
        <p14:creationId xmlns:p14="http://schemas.microsoft.com/office/powerpoint/2010/main" val="203974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C353-252B-960C-6ECA-CCFE8A8FEB48}"/>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72F4F85A-4C15-1838-ADE7-07D7FE950127}"/>
              </a:ext>
            </a:extLst>
          </p:cNvPr>
          <p:cNvSpPr>
            <a:spLocks noGrp="1"/>
          </p:cNvSpPr>
          <p:nvPr>
            <p:ph type="body" idx="1"/>
          </p:nvPr>
        </p:nvSpPr>
        <p:spPr/>
        <p:txBody>
          <a:bodyPr/>
          <a:lstStyle/>
          <a:p>
            <a:pPr>
              <a:buFontTx/>
              <a:buNone/>
            </a:pPr>
            <a:r>
              <a:rPr lang="en-US" altLang="en-US" sz="1800" b="1" dirty="0">
                <a:latin typeface="Courier" pitchFamily="2" charset="0"/>
              </a:rPr>
              <a:t>S := &lt;Sentence&gt; ;</a:t>
            </a:r>
          </a:p>
          <a:p>
            <a:pPr>
              <a:buFontTx/>
              <a:buNone/>
            </a:pPr>
            <a:r>
              <a:rPr lang="en-US" altLang="en-US" sz="1800" b="1" dirty="0">
                <a:latin typeface="Courier" pitchFamily="2" charset="0"/>
              </a:rPr>
              <a:t>&lt;Sentence&gt; := &lt;</a:t>
            </a:r>
            <a:r>
              <a:rPr lang="en-US" altLang="en-US" sz="1800" b="1" dirty="0" err="1">
                <a:latin typeface="Courier" pitchFamily="2" charset="0"/>
              </a:rPr>
              <a:t>AtomicSentence</a:t>
            </a:r>
            <a:r>
              <a:rPr lang="en-US" altLang="en-US" sz="1800" b="1" dirty="0">
                <a:latin typeface="Courier" pitchFamily="2" charset="0"/>
              </a:rPr>
              <a:t>&gt; | &lt;</a:t>
            </a:r>
            <a:r>
              <a:rPr lang="en-US" altLang="en-US" sz="1800" b="1" dirty="0" err="1">
                <a:latin typeface="Courier" pitchFamily="2" charset="0"/>
              </a:rPr>
              <a:t>ComplexSentence</a:t>
            </a:r>
            <a:r>
              <a:rPr lang="en-US" altLang="en-US" sz="1800" b="1" dirty="0">
                <a:latin typeface="Courier" pitchFamily="2" charset="0"/>
              </a:rPr>
              <a:t>&gt; ;</a:t>
            </a:r>
          </a:p>
          <a:p>
            <a:pPr>
              <a:buFontTx/>
              <a:buNone/>
            </a:pPr>
            <a:r>
              <a:rPr lang="en-US" altLang="en-US" sz="1800" b="1" dirty="0">
                <a:latin typeface="Courier" pitchFamily="2" charset="0"/>
              </a:rPr>
              <a:t>&lt;</a:t>
            </a:r>
            <a:r>
              <a:rPr lang="en-US" altLang="en-US" sz="1800" b="1" dirty="0" err="1">
                <a:latin typeface="Courier" pitchFamily="2" charset="0"/>
              </a:rPr>
              <a:t>AtomicSentence</a:t>
            </a:r>
            <a:r>
              <a:rPr lang="en-US" altLang="en-US" sz="1800" b="1" dirty="0">
                <a:latin typeface="Courier" pitchFamily="2" charset="0"/>
              </a:rPr>
              <a:t>&gt; := "TRUE" | "FALSE" | </a:t>
            </a:r>
          </a:p>
          <a:p>
            <a:pPr>
              <a:buFontTx/>
              <a:buNone/>
            </a:pPr>
            <a:r>
              <a:rPr lang="en-US" altLang="en-US" sz="1800" b="1" dirty="0">
                <a:latin typeface="Courier" pitchFamily="2" charset="0"/>
              </a:rPr>
              <a:t>                    "P" | "Q" | "S" ;</a:t>
            </a:r>
          </a:p>
          <a:p>
            <a:pPr>
              <a:buFontTx/>
              <a:buNone/>
            </a:pPr>
            <a:r>
              <a:rPr lang="en-US" altLang="en-US" sz="1800" b="1" dirty="0">
                <a:latin typeface="Courier" pitchFamily="2" charset="0"/>
              </a:rPr>
              <a:t>&lt;</a:t>
            </a:r>
            <a:r>
              <a:rPr lang="en-US" altLang="en-US" sz="1800" b="1" dirty="0" err="1">
                <a:latin typeface="Courier" pitchFamily="2" charset="0"/>
              </a:rPr>
              <a:t>ComplexSentence</a:t>
            </a:r>
            <a:r>
              <a:rPr lang="en-US" altLang="en-US" sz="1800" b="1" dirty="0">
                <a:latin typeface="Courier" pitchFamily="2" charset="0"/>
              </a:rPr>
              <a:t>&gt; := "(" &lt;Sentence&gt; ")" | </a:t>
            </a:r>
          </a:p>
          <a:p>
            <a:pPr>
              <a:buFontTx/>
              <a:buNone/>
            </a:pPr>
            <a:r>
              <a:rPr lang="en-US" altLang="en-US" sz="1800" b="1" dirty="0">
                <a:latin typeface="Courier" pitchFamily="2" charset="0"/>
              </a:rPr>
              <a:t>          &lt;Sentence&gt; &lt;Connective&gt; &lt;Sentence&gt; |</a:t>
            </a:r>
          </a:p>
          <a:p>
            <a:pPr>
              <a:buFontTx/>
              <a:buNone/>
            </a:pPr>
            <a:r>
              <a:rPr lang="en-US" altLang="en-US" sz="1800" b="1" dirty="0">
                <a:latin typeface="Courier" pitchFamily="2" charset="0"/>
              </a:rPr>
              <a:t>          "NOT" &lt;Sentence&gt; ;</a:t>
            </a:r>
          </a:p>
          <a:p>
            <a:pPr>
              <a:buFontTx/>
              <a:buNone/>
            </a:pPr>
            <a:r>
              <a:rPr lang="en-US" altLang="en-US" sz="1800" b="1" dirty="0">
                <a:latin typeface="Courier" pitchFamily="2" charset="0"/>
              </a:rPr>
              <a:t>&lt;Connective&gt; := "NOT" | "AND" | "OR" | "IMPLIES" | "EQUIVALENT" ;</a:t>
            </a:r>
          </a:p>
          <a:p>
            <a:endParaRPr lang="en-US" sz="1800" dirty="0"/>
          </a:p>
        </p:txBody>
      </p:sp>
    </p:spTree>
    <p:extLst>
      <p:ext uri="{BB962C8B-B14F-4D97-AF65-F5344CB8AC3E}">
        <p14:creationId xmlns:p14="http://schemas.microsoft.com/office/powerpoint/2010/main" val="97084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20BF-B04B-C102-81A7-1A475958860C}"/>
              </a:ext>
            </a:extLst>
          </p:cNvPr>
          <p:cNvSpPr>
            <a:spLocks noGrp="1"/>
          </p:cNvSpPr>
          <p:nvPr>
            <p:ph type="title"/>
          </p:nvPr>
        </p:nvSpPr>
        <p:spPr>
          <a:xfrm>
            <a:off x="1381250" y="922668"/>
            <a:ext cx="5436009" cy="435599"/>
          </a:xfrm>
          <a:solidFill>
            <a:srgbClr val="FFC000"/>
          </a:solidFill>
        </p:spPr>
        <p:txBody>
          <a:bodyPr/>
          <a:lstStyle/>
          <a:p>
            <a:r>
              <a:rPr lang="en-US" altLang="en-US" dirty="0"/>
              <a:t>Examples of Propositional Logic sentences</a:t>
            </a:r>
            <a:endParaRPr lang="en-US" dirty="0"/>
          </a:p>
        </p:txBody>
      </p:sp>
      <p:sp>
        <p:nvSpPr>
          <p:cNvPr id="3" name="Text Placeholder 2">
            <a:extLst>
              <a:ext uri="{FF2B5EF4-FFF2-40B4-BE49-F238E27FC236}">
                <a16:creationId xmlns:a16="http://schemas.microsoft.com/office/drawing/2014/main" id="{52E034DA-8D96-9681-64BF-FA30EDEEA657}"/>
              </a:ext>
            </a:extLst>
          </p:cNvPr>
          <p:cNvSpPr>
            <a:spLocks noGrp="1"/>
          </p:cNvSpPr>
          <p:nvPr>
            <p:ph type="body" idx="1"/>
          </p:nvPr>
        </p:nvSpPr>
        <p:spPr/>
        <p:txBody>
          <a:bodyPr/>
          <a:lstStyle/>
          <a:p>
            <a:r>
              <a:rPr lang="en-US" altLang="en-US" dirty="0"/>
              <a:t>P means </a:t>
            </a:r>
            <a:r>
              <a:rPr lang="en-US" altLang="en-US" sz="2800" dirty="0"/>
              <a:t>“It is hot.”</a:t>
            </a:r>
          </a:p>
          <a:p>
            <a:r>
              <a:rPr lang="en-US" altLang="en-US" dirty="0"/>
              <a:t>Q means </a:t>
            </a:r>
            <a:r>
              <a:rPr lang="en-US" altLang="en-US" sz="2800" dirty="0"/>
              <a:t>“It is humid.”</a:t>
            </a:r>
          </a:p>
          <a:p>
            <a:r>
              <a:rPr lang="en-US" altLang="en-US" dirty="0"/>
              <a:t>R means </a:t>
            </a:r>
            <a:r>
              <a:rPr lang="en-US" altLang="en-US" sz="2800" dirty="0"/>
              <a:t>“It is raining.”</a:t>
            </a:r>
          </a:p>
          <a:p>
            <a:r>
              <a:rPr lang="en-US" altLang="en-US" dirty="0"/>
              <a:t>(P </a:t>
            </a:r>
            <a:r>
              <a:rPr lang="en-US" altLang="en-US" dirty="0">
                <a:sym typeface="Symbol" pitchFamily="2" charset="2"/>
              </a:rPr>
              <a:t></a:t>
            </a:r>
            <a:r>
              <a:rPr lang="en-US" altLang="en-US" dirty="0"/>
              <a:t> Q) </a:t>
            </a:r>
            <a:r>
              <a:rPr lang="en-US" altLang="en-US" dirty="0">
                <a:sym typeface="Symbol" pitchFamily="2" charset="2"/>
              </a:rPr>
              <a:t></a:t>
            </a:r>
            <a:r>
              <a:rPr lang="en-US" altLang="en-US" dirty="0"/>
              <a:t> R </a:t>
            </a:r>
          </a:p>
          <a:p>
            <a:pPr lvl="1">
              <a:buFontTx/>
              <a:buNone/>
            </a:pPr>
            <a:r>
              <a:rPr lang="en-US" altLang="en-US" sz="2400" dirty="0"/>
              <a:t>“If it is hot and humid, then it is raining”</a:t>
            </a:r>
            <a:endParaRPr lang="en-US" altLang="en-US" dirty="0"/>
          </a:p>
          <a:p>
            <a:r>
              <a:rPr lang="en-US" altLang="en-US" dirty="0"/>
              <a:t>Q </a:t>
            </a:r>
            <a:r>
              <a:rPr lang="en-US" altLang="en-US" dirty="0">
                <a:sym typeface="Symbol" pitchFamily="2" charset="2"/>
              </a:rPr>
              <a:t></a:t>
            </a:r>
            <a:r>
              <a:rPr lang="en-US" altLang="en-US" dirty="0"/>
              <a:t> P </a:t>
            </a:r>
          </a:p>
          <a:p>
            <a:pPr lvl="1">
              <a:buFontTx/>
              <a:buNone/>
            </a:pPr>
            <a:r>
              <a:rPr lang="en-US" altLang="en-US" sz="2400" dirty="0"/>
              <a:t>“If it is humid, then it is hot”</a:t>
            </a:r>
            <a:endParaRPr lang="en-US" altLang="en-US" dirty="0"/>
          </a:p>
          <a:p>
            <a:endParaRPr lang="en-US" dirty="0"/>
          </a:p>
        </p:txBody>
      </p:sp>
    </p:spTree>
    <p:extLst>
      <p:ext uri="{BB962C8B-B14F-4D97-AF65-F5344CB8AC3E}">
        <p14:creationId xmlns:p14="http://schemas.microsoft.com/office/powerpoint/2010/main" val="121537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2B8B-BD13-C93B-B5A4-A307F0ECC0F5}"/>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7F637204-5361-94DD-D5D7-3F2665357DA5}"/>
              </a:ext>
            </a:extLst>
          </p:cNvPr>
          <p:cNvSpPr>
            <a:spLocks noGrp="1"/>
          </p:cNvSpPr>
          <p:nvPr>
            <p:ph type="body" idx="1"/>
          </p:nvPr>
        </p:nvSpPr>
        <p:spPr>
          <a:xfrm>
            <a:off x="181069" y="1616470"/>
            <a:ext cx="8564579" cy="3112200"/>
          </a:xfrm>
        </p:spPr>
        <p:txBody>
          <a:bodyPr/>
          <a:lstStyle/>
          <a:p>
            <a:r>
              <a:rPr lang="en-US" altLang="en-US" sz="1600" dirty="0"/>
              <a:t>A simple language useful for showing key ideas and definitions </a:t>
            </a:r>
          </a:p>
          <a:p>
            <a:r>
              <a:rPr lang="en-US" altLang="en-US" sz="1600" dirty="0"/>
              <a:t>User defines a set of propositional symbols, like P and Q. </a:t>
            </a:r>
          </a:p>
          <a:p>
            <a:r>
              <a:rPr lang="en-US" altLang="en-US" sz="1600" dirty="0"/>
              <a:t>User defines the </a:t>
            </a:r>
            <a:r>
              <a:rPr lang="en-US" altLang="en-US" sz="1600" b="1" dirty="0"/>
              <a:t>semantics</a:t>
            </a:r>
            <a:r>
              <a:rPr lang="en-US" altLang="en-US" sz="1600" dirty="0"/>
              <a:t> of each propositional symbol:</a:t>
            </a:r>
          </a:p>
          <a:p>
            <a:pPr lvl="1">
              <a:lnSpc>
                <a:spcPct val="90000"/>
              </a:lnSpc>
            </a:pPr>
            <a:r>
              <a:rPr lang="en-US" altLang="en-US" sz="1400" dirty="0"/>
              <a:t>P means “It is hot”</a:t>
            </a:r>
          </a:p>
          <a:p>
            <a:pPr lvl="1">
              <a:lnSpc>
                <a:spcPct val="90000"/>
              </a:lnSpc>
            </a:pPr>
            <a:r>
              <a:rPr lang="en-US" altLang="en-US" sz="1400" dirty="0"/>
              <a:t>Q means “It is humid”</a:t>
            </a:r>
          </a:p>
          <a:p>
            <a:pPr lvl="1">
              <a:lnSpc>
                <a:spcPct val="90000"/>
              </a:lnSpc>
            </a:pPr>
            <a:r>
              <a:rPr lang="en-US" altLang="en-US" sz="1400" dirty="0"/>
              <a:t>R means “It is raining”</a:t>
            </a:r>
            <a:endParaRPr lang="en-US" altLang="en-US" sz="1600" dirty="0"/>
          </a:p>
          <a:p>
            <a:r>
              <a:rPr lang="en-US" altLang="en-US" sz="1600" dirty="0"/>
              <a:t>A sentence (well formed formula) is defined as follows: </a:t>
            </a:r>
          </a:p>
          <a:p>
            <a:pPr lvl="1">
              <a:lnSpc>
                <a:spcPct val="90000"/>
              </a:lnSpc>
            </a:pPr>
            <a:r>
              <a:rPr lang="en-US" altLang="en-US" sz="1400" dirty="0"/>
              <a:t>A symbol is a sentence</a:t>
            </a:r>
          </a:p>
          <a:p>
            <a:pPr lvl="1">
              <a:lnSpc>
                <a:spcPct val="90000"/>
              </a:lnSpc>
            </a:pPr>
            <a:r>
              <a:rPr lang="en-US" altLang="en-US" sz="1400" dirty="0"/>
              <a:t>If S is a sentence, then </a:t>
            </a:r>
            <a:r>
              <a:rPr lang="en-US" altLang="en-US" sz="1400" dirty="0">
                <a:sym typeface="Symbol" pitchFamily="2" charset="2"/>
              </a:rPr>
              <a:t></a:t>
            </a:r>
            <a:r>
              <a:rPr lang="en-US" altLang="en-US" sz="1400" dirty="0"/>
              <a:t>S is a sentence</a:t>
            </a:r>
          </a:p>
          <a:p>
            <a:pPr lvl="1">
              <a:lnSpc>
                <a:spcPct val="90000"/>
              </a:lnSpc>
            </a:pPr>
            <a:r>
              <a:rPr lang="en-US" altLang="en-US" sz="1400" dirty="0"/>
              <a:t>If S is a sentence, then (S) is a sentence</a:t>
            </a:r>
          </a:p>
          <a:p>
            <a:pPr lvl="1">
              <a:lnSpc>
                <a:spcPct val="90000"/>
              </a:lnSpc>
            </a:pPr>
            <a:r>
              <a:rPr lang="en-US" altLang="en-US" sz="1400" dirty="0"/>
              <a:t>If S and T are sentences, then (S </a:t>
            </a:r>
            <a:r>
              <a:rPr lang="en-US" altLang="en-US" sz="1400" dirty="0">
                <a:sym typeface="Symbol" pitchFamily="2" charset="2"/>
              </a:rPr>
              <a:t></a:t>
            </a:r>
            <a:r>
              <a:rPr lang="en-US" altLang="en-US" sz="1400" dirty="0"/>
              <a:t> T), (S </a:t>
            </a:r>
            <a:r>
              <a:rPr lang="en-US" altLang="en-US" sz="1400" dirty="0">
                <a:sym typeface="Symbol" pitchFamily="2" charset="2"/>
              </a:rPr>
              <a:t></a:t>
            </a:r>
            <a:r>
              <a:rPr lang="en-US" altLang="en-US" sz="1400" dirty="0"/>
              <a:t> T), and (S </a:t>
            </a:r>
            <a:r>
              <a:rPr lang="en-US" altLang="en-US" sz="1400" dirty="0">
                <a:sym typeface="Symbol" pitchFamily="2" charset="2"/>
              </a:rPr>
              <a:t></a:t>
            </a:r>
            <a:r>
              <a:rPr lang="en-US" altLang="en-US" sz="1400" dirty="0"/>
              <a:t> T), are sentences</a:t>
            </a:r>
          </a:p>
          <a:p>
            <a:endParaRPr lang="en-US" sz="1600" dirty="0"/>
          </a:p>
        </p:txBody>
      </p:sp>
    </p:spTree>
    <p:extLst>
      <p:ext uri="{BB962C8B-B14F-4D97-AF65-F5344CB8AC3E}">
        <p14:creationId xmlns:p14="http://schemas.microsoft.com/office/powerpoint/2010/main" val="294497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18E8-0203-2FB7-DB1D-F85111881AEE}"/>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A35B6661-9E6B-DF61-20C1-E292E841CD5E}"/>
              </a:ext>
            </a:extLst>
          </p:cNvPr>
          <p:cNvSpPr>
            <a:spLocks noGrp="1"/>
          </p:cNvSpPr>
          <p:nvPr>
            <p:ph type="body" idx="1"/>
          </p:nvPr>
        </p:nvSpPr>
        <p:spPr/>
        <p:txBody>
          <a:bodyPr/>
          <a:lstStyle/>
          <a:p>
            <a:pPr>
              <a:lnSpc>
                <a:spcPct val="90000"/>
              </a:lnSpc>
            </a:pPr>
            <a:r>
              <a:rPr lang="en-US" altLang="en-US" sz="1800" dirty="0"/>
              <a:t>A </a:t>
            </a:r>
            <a:r>
              <a:rPr lang="en-US" altLang="en-US" sz="1800" b="1" dirty="0">
                <a:solidFill>
                  <a:schemeClr val="accent2"/>
                </a:solidFill>
              </a:rPr>
              <a:t>valid sentence</a:t>
            </a:r>
            <a:r>
              <a:rPr lang="en-US" altLang="en-US" sz="1800" dirty="0"/>
              <a:t> or </a:t>
            </a:r>
            <a:r>
              <a:rPr lang="en-US" altLang="en-US" sz="1800" b="1" dirty="0">
                <a:solidFill>
                  <a:schemeClr val="accent2"/>
                </a:solidFill>
              </a:rPr>
              <a:t>tautology</a:t>
            </a:r>
            <a:r>
              <a:rPr lang="en-US" altLang="en-US" sz="1800" dirty="0"/>
              <a:t> is a sentence that is True under all interpretations, no matter what the world is actually like or how the semantics are defined. Example: “It’s raining or it’s not raining.”</a:t>
            </a:r>
          </a:p>
          <a:p>
            <a:pPr>
              <a:lnSpc>
                <a:spcPct val="90000"/>
              </a:lnSpc>
            </a:pPr>
            <a:r>
              <a:rPr lang="en-US" altLang="en-US" sz="1800" dirty="0"/>
              <a:t>An </a:t>
            </a:r>
            <a:r>
              <a:rPr lang="en-US" altLang="en-US" sz="1800" b="1" dirty="0">
                <a:solidFill>
                  <a:schemeClr val="accent2"/>
                </a:solidFill>
              </a:rPr>
              <a:t>inconsistent sentence</a:t>
            </a:r>
            <a:r>
              <a:rPr lang="en-US" altLang="en-US" sz="1800" dirty="0"/>
              <a:t> or </a:t>
            </a:r>
            <a:r>
              <a:rPr lang="en-US" altLang="en-US" sz="1800" b="1" dirty="0">
                <a:solidFill>
                  <a:schemeClr val="accent2"/>
                </a:solidFill>
              </a:rPr>
              <a:t>contradictio</a:t>
            </a:r>
            <a:r>
              <a:rPr lang="en-US" altLang="en-US" sz="1800" dirty="0">
                <a:solidFill>
                  <a:schemeClr val="accent2"/>
                </a:solidFill>
              </a:rPr>
              <a:t>n</a:t>
            </a:r>
            <a:r>
              <a:rPr lang="en-US" altLang="en-US" sz="1800" dirty="0"/>
              <a:t> is a sentence that is False under all interpretations. The world is never like what it describes, as in “It’s raining and it’s not raining.”</a:t>
            </a:r>
          </a:p>
          <a:p>
            <a:pPr>
              <a:lnSpc>
                <a:spcPct val="90000"/>
              </a:lnSpc>
            </a:pPr>
            <a:r>
              <a:rPr lang="en-US" altLang="en-US" sz="1800" b="1" dirty="0">
                <a:solidFill>
                  <a:schemeClr val="accent2"/>
                </a:solidFill>
              </a:rPr>
              <a:t>P entails Q</a:t>
            </a:r>
            <a:r>
              <a:rPr lang="en-US" altLang="en-US" sz="1800" dirty="0"/>
              <a:t>, written P |= Q, means that whenever P is True, so is Q. In other words, all models of P are also models of Q.</a:t>
            </a:r>
          </a:p>
          <a:p>
            <a:endParaRPr lang="en-US" sz="1800" dirty="0"/>
          </a:p>
        </p:txBody>
      </p:sp>
    </p:spTree>
    <p:extLst>
      <p:ext uri="{BB962C8B-B14F-4D97-AF65-F5344CB8AC3E}">
        <p14:creationId xmlns:p14="http://schemas.microsoft.com/office/powerpoint/2010/main" val="408889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C208F48C-1A7B-8DD6-FD15-330978B8FE57}"/>
              </a:ext>
            </a:extLst>
          </p:cNvPr>
          <p:cNvSpPr>
            <a:spLocks noGrp="1" noChangeArrowheads="1"/>
          </p:cNvSpPr>
          <p:nvPr>
            <p:ph type="title"/>
          </p:nvPr>
        </p:nvSpPr>
        <p:spPr>
          <a:xfrm>
            <a:off x="724843" y="449278"/>
            <a:ext cx="5829300" cy="407972"/>
          </a:xfrm>
          <a:solidFill>
            <a:srgbClr val="FFC000"/>
          </a:solidFill>
        </p:spPr>
        <p:txBody>
          <a:bodyPr/>
          <a:lstStyle/>
          <a:p>
            <a:r>
              <a:rPr lang="en-US" altLang="en-US" dirty="0"/>
              <a:t>Truth tables</a:t>
            </a:r>
          </a:p>
        </p:txBody>
      </p:sp>
      <p:pic>
        <p:nvPicPr>
          <p:cNvPr id="290819" name="Picture 3">
            <a:extLst>
              <a:ext uri="{FF2B5EF4-FFF2-40B4-BE49-F238E27FC236}">
                <a16:creationId xmlns:a16="http://schemas.microsoft.com/office/drawing/2014/main" id="{868D09D2-CCF4-5646-E931-CD120264F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857250"/>
            <a:ext cx="5029200" cy="4170760"/>
          </a:xfrm>
          <a:prstGeom prst="rect">
            <a:avLst/>
          </a:prstGeom>
          <a:noFill/>
          <a:extLst>
            <a:ext uri="{909E8E84-426E-40DD-AFC4-6F175D3DCCD1}">
              <a14:hiddenFill xmlns:a14="http://schemas.microsoft.com/office/drawing/2010/main">
                <a:solidFill>
                  <a:srgbClr val="FFFFFF"/>
                </a:solidFill>
              </a14:hiddenFill>
            </a:ext>
          </a:extLst>
        </p:spPr>
      </p:pic>
      <p:sp>
        <p:nvSpPr>
          <p:cNvPr id="290820" name="Text Box 4">
            <a:extLst>
              <a:ext uri="{FF2B5EF4-FFF2-40B4-BE49-F238E27FC236}">
                <a16:creationId xmlns:a16="http://schemas.microsoft.com/office/drawing/2014/main" id="{4BAC29C1-8757-9EB0-1547-E7587DB82FCB}"/>
              </a:ext>
            </a:extLst>
          </p:cNvPr>
          <p:cNvSpPr txBox="1">
            <a:spLocks noChangeArrowheads="1"/>
          </p:cNvSpPr>
          <p:nvPr/>
        </p:nvSpPr>
        <p:spPr bwMode="auto">
          <a:xfrm>
            <a:off x="3886201" y="3429000"/>
            <a:ext cx="270272" cy="2539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spAutoFit/>
          </a:bodyPr>
          <a:lstStyle/>
          <a:p>
            <a:endParaRPr lang="en-US" altLang="en-US" sz="1050">
              <a:cs typeface="Times New Roman" panose="02020603050405020304" pitchFamily="18" charset="0"/>
            </a:endParaRPr>
          </a:p>
        </p:txBody>
      </p:sp>
      <p:sp>
        <p:nvSpPr>
          <p:cNvPr id="290821" name="Line 5">
            <a:extLst>
              <a:ext uri="{FF2B5EF4-FFF2-40B4-BE49-F238E27FC236}">
                <a16:creationId xmlns:a16="http://schemas.microsoft.com/office/drawing/2014/main" id="{73F16605-7F68-0A0B-A9A1-C00A8FEE558A}"/>
              </a:ext>
            </a:extLst>
          </p:cNvPr>
          <p:cNvSpPr>
            <a:spLocks noChangeShapeType="1"/>
          </p:cNvSpPr>
          <p:nvPr/>
        </p:nvSpPr>
        <p:spPr bwMode="auto">
          <a:xfrm>
            <a:off x="3911204" y="3608785"/>
            <a:ext cx="228600" cy="0"/>
          </a:xfrm>
          <a:prstGeom prst="line">
            <a:avLst/>
          </a:prstGeom>
          <a:noFill/>
          <a:ln w="38100">
            <a:solidFill>
              <a:srgbClr val="29292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F6E72891-1157-9430-2121-020313C9E9AF}"/>
              </a:ext>
            </a:extLst>
          </p:cNvPr>
          <p:cNvSpPr>
            <a:spLocks noGrp="1" noChangeArrowheads="1"/>
          </p:cNvSpPr>
          <p:nvPr>
            <p:ph type="title"/>
          </p:nvPr>
        </p:nvSpPr>
        <p:spPr>
          <a:xfrm>
            <a:off x="797270" y="513160"/>
            <a:ext cx="5829300" cy="514350"/>
          </a:xfrm>
          <a:solidFill>
            <a:srgbClr val="FFC000"/>
          </a:solidFill>
        </p:spPr>
        <p:txBody>
          <a:bodyPr/>
          <a:lstStyle/>
          <a:p>
            <a:r>
              <a:rPr lang="en-US" altLang="en-US" sz="2400" dirty="0"/>
              <a:t>Truth tables II</a:t>
            </a:r>
          </a:p>
        </p:txBody>
      </p:sp>
      <p:pic>
        <p:nvPicPr>
          <p:cNvPr id="292867" name="Picture 3">
            <a:extLst>
              <a:ext uri="{FF2B5EF4-FFF2-40B4-BE49-F238E27FC236}">
                <a16:creationId xmlns:a16="http://schemas.microsoft.com/office/drawing/2014/main" id="{3198E5DC-B20C-222C-E7BA-E35F82301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57350"/>
            <a:ext cx="6286500" cy="1140619"/>
          </a:xfrm>
          <a:prstGeom prst="rect">
            <a:avLst/>
          </a:prstGeom>
          <a:noFill/>
          <a:extLst>
            <a:ext uri="{909E8E84-426E-40DD-AFC4-6F175D3DCCD1}">
              <a14:hiddenFill xmlns:a14="http://schemas.microsoft.com/office/drawing/2010/main">
                <a:solidFill>
                  <a:srgbClr val="FFFFFF"/>
                </a:solidFill>
              </a14:hiddenFill>
            </a:ext>
          </a:extLst>
        </p:spPr>
      </p:pic>
      <p:pic>
        <p:nvPicPr>
          <p:cNvPr id="292868" name="Picture 4">
            <a:extLst>
              <a:ext uri="{FF2B5EF4-FFF2-40B4-BE49-F238E27FC236}">
                <a16:creationId xmlns:a16="http://schemas.microsoft.com/office/drawing/2014/main" id="{051B1C86-CB59-7847-0675-5A808B272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3543300"/>
            <a:ext cx="6172200" cy="1120379"/>
          </a:xfrm>
          <a:prstGeom prst="rect">
            <a:avLst/>
          </a:prstGeom>
          <a:noFill/>
          <a:extLst>
            <a:ext uri="{909E8E84-426E-40DD-AFC4-6F175D3DCCD1}">
              <a14:hiddenFill xmlns:a14="http://schemas.microsoft.com/office/drawing/2010/main">
                <a:solidFill>
                  <a:srgbClr val="FFFFFF"/>
                </a:solidFill>
              </a14:hiddenFill>
            </a:ext>
          </a:extLst>
        </p:spPr>
      </p:pic>
      <p:sp>
        <p:nvSpPr>
          <p:cNvPr id="292869" name="Text Box 5">
            <a:extLst>
              <a:ext uri="{FF2B5EF4-FFF2-40B4-BE49-F238E27FC236}">
                <a16:creationId xmlns:a16="http://schemas.microsoft.com/office/drawing/2014/main" id="{C8A62C99-F6FD-D723-0ED0-56D039AA6F4F}"/>
              </a:ext>
            </a:extLst>
          </p:cNvPr>
          <p:cNvSpPr txBox="1">
            <a:spLocks noChangeArrowheads="1"/>
          </p:cNvSpPr>
          <p:nvPr/>
        </p:nvSpPr>
        <p:spPr bwMode="auto">
          <a:xfrm>
            <a:off x="1302544" y="1173956"/>
            <a:ext cx="187262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a:t>The five logical connectives:</a:t>
            </a:r>
          </a:p>
        </p:txBody>
      </p:sp>
      <p:sp>
        <p:nvSpPr>
          <p:cNvPr id="292870" name="Text Box 6">
            <a:extLst>
              <a:ext uri="{FF2B5EF4-FFF2-40B4-BE49-F238E27FC236}">
                <a16:creationId xmlns:a16="http://schemas.microsoft.com/office/drawing/2014/main" id="{64489DAB-3E54-0B45-842A-5CB5BAE6D159}"/>
              </a:ext>
            </a:extLst>
          </p:cNvPr>
          <p:cNvSpPr txBox="1">
            <a:spLocks noChangeArrowheads="1"/>
          </p:cNvSpPr>
          <p:nvPr/>
        </p:nvSpPr>
        <p:spPr bwMode="auto">
          <a:xfrm>
            <a:off x="1359694" y="3059906"/>
            <a:ext cx="143661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a:t>A complex sentence: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18E8-0203-2FB7-DB1D-F85111881AEE}"/>
              </a:ext>
            </a:extLst>
          </p:cNvPr>
          <p:cNvSpPr>
            <a:spLocks noGrp="1"/>
          </p:cNvSpPr>
          <p:nvPr>
            <p:ph type="title"/>
          </p:nvPr>
        </p:nvSpPr>
        <p:spPr>
          <a:solidFill>
            <a:srgbClr val="FFC000"/>
          </a:solidFill>
        </p:spPr>
        <p:txBody>
          <a:bodyPr/>
          <a:lstStyle/>
          <a:p>
            <a:r>
              <a:rPr lang="en-IN" i="0" dirty="0">
                <a:solidFill>
                  <a:schemeClr val="tx1"/>
                </a:solidFill>
                <a:effectLst/>
                <a:latin typeface="erdana"/>
              </a:rPr>
              <a:t>Properties of Operators</a:t>
            </a:r>
            <a:endParaRPr lang="en-US" dirty="0"/>
          </a:p>
        </p:txBody>
      </p:sp>
      <p:pic>
        <p:nvPicPr>
          <p:cNvPr id="7" name="Picture 6">
            <a:extLst>
              <a:ext uri="{FF2B5EF4-FFF2-40B4-BE49-F238E27FC236}">
                <a16:creationId xmlns:a16="http://schemas.microsoft.com/office/drawing/2014/main" id="{34B42114-26D8-50FC-2227-7B213C9CF062}"/>
              </a:ext>
            </a:extLst>
          </p:cNvPr>
          <p:cNvPicPr>
            <a:picLocks noChangeAspect="1"/>
          </p:cNvPicPr>
          <p:nvPr/>
        </p:nvPicPr>
        <p:blipFill>
          <a:blip r:embed="rId2"/>
          <a:stretch>
            <a:fillRect/>
          </a:stretch>
        </p:blipFill>
        <p:spPr>
          <a:xfrm>
            <a:off x="4635500" y="1602462"/>
            <a:ext cx="4508500" cy="3541037"/>
          </a:xfrm>
          <a:prstGeom prst="rect">
            <a:avLst/>
          </a:prstGeom>
        </p:spPr>
      </p:pic>
      <p:pic>
        <p:nvPicPr>
          <p:cNvPr id="9" name="Picture 8">
            <a:extLst>
              <a:ext uri="{FF2B5EF4-FFF2-40B4-BE49-F238E27FC236}">
                <a16:creationId xmlns:a16="http://schemas.microsoft.com/office/drawing/2014/main" id="{ACD0EDEF-AD1B-0519-A6C2-2DFC84199379}"/>
              </a:ext>
            </a:extLst>
          </p:cNvPr>
          <p:cNvPicPr>
            <a:picLocks noChangeAspect="1"/>
          </p:cNvPicPr>
          <p:nvPr/>
        </p:nvPicPr>
        <p:blipFill>
          <a:blip r:embed="rId3"/>
          <a:stretch>
            <a:fillRect/>
          </a:stretch>
        </p:blipFill>
        <p:spPr>
          <a:xfrm>
            <a:off x="0" y="1458082"/>
            <a:ext cx="4800600" cy="3324505"/>
          </a:xfrm>
          <a:prstGeom prst="rect">
            <a:avLst/>
          </a:prstGeom>
        </p:spPr>
      </p:pic>
    </p:spTree>
    <p:extLst>
      <p:ext uri="{BB962C8B-B14F-4D97-AF65-F5344CB8AC3E}">
        <p14:creationId xmlns:p14="http://schemas.microsoft.com/office/powerpoint/2010/main" val="178156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415D-B376-F495-F5D0-C09DF4E05F56}"/>
              </a:ext>
            </a:extLst>
          </p:cNvPr>
          <p:cNvSpPr>
            <a:spLocks noGrp="1"/>
          </p:cNvSpPr>
          <p:nvPr>
            <p:ph type="title"/>
          </p:nvPr>
        </p:nvSpPr>
        <p:spPr>
          <a:solidFill>
            <a:srgbClr val="FFC000"/>
          </a:solidFill>
        </p:spPr>
        <p:txBody>
          <a:bodyPr/>
          <a:lstStyle/>
          <a:p>
            <a:r>
              <a:rPr lang="en-US" altLang="en-US" dirty="0">
                <a:ea typeface="ＭＳ Ｐゴシック" panose="020B0600070205080204" pitchFamily="34" charset="-128"/>
              </a:rPr>
              <a:t>Inference</a:t>
            </a:r>
            <a:endParaRPr lang="en-US" dirty="0"/>
          </a:p>
        </p:txBody>
      </p:sp>
      <p:sp>
        <p:nvSpPr>
          <p:cNvPr id="3" name="Text Placeholder 2">
            <a:extLst>
              <a:ext uri="{FF2B5EF4-FFF2-40B4-BE49-F238E27FC236}">
                <a16:creationId xmlns:a16="http://schemas.microsoft.com/office/drawing/2014/main" id="{00ED795D-6B93-21E7-994D-84C5D98DCA05}"/>
              </a:ext>
            </a:extLst>
          </p:cNvPr>
          <p:cNvSpPr>
            <a:spLocks noGrp="1"/>
          </p:cNvSpPr>
          <p:nvPr>
            <p:ph type="body" idx="1"/>
          </p:nvPr>
        </p:nvSpPr>
        <p:spPr/>
        <p:txBody>
          <a:bodyPr/>
          <a:lstStyle/>
          <a:p>
            <a:r>
              <a:rPr lang="en-US" altLang="en-US" dirty="0">
                <a:ea typeface="ＭＳ Ｐゴシック" panose="020B0600070205080204" pitchFamily="34" charset="-128"/>
              </a:rPr>
              <a:t>Inference is the process of deriving new sentences from old</a:t>
            </a:r>
          </a:p>
          <a:p>
            <a:pPr lvl="1"/>
            <a:r>
              <a:rPr lang="en-US" altLang="en-US" b="1" dirty="0">
                <a:highlight>
                  <a:srgbClr val="00FF00"/>
                </a:highlight>
                <a:ea typeface="ＭＳ Ｐゴシック" panose="020B0600070205080204" pitchFamily="34" charset="-128"/>
              </a:rPr>
              <a:t>Sound</a:t>
            </a:r>
            <a:r>
              <a:rPr lang="en-US" altLang="en-US" dirty="0">
                <a:highlight>
                  <a:srgbClr val="00FF00"/>
                </a:highlight>
                <a:ea typeface="ＭＳ Ｐゴシック" panose="020B0600070205080204" pitchFamily="34" charset="-128"/>
              </a:rPr>
              <a:t> inference derives true conclusions given true premises</a:t>
            </a:r>
          </a:p>
          <a:p>
            <a:pPr lvl="1"/>
            <a:r>
              <a:rPr lang="en-US" altLang="en-US" b="1" dirty="0">
                <a:highlight>
                  <a:srgbClr val="00FFFF"/>
                </a:highlight>
                <a:ea typeface="ＭＳ Ｐゴシック" panose="020B0600070205080204" pitchFamily="34" charset="-128"/>
              </a:rPr>
              <a:t>Complete</a:t>
            </a:r>
            <a:r>
              <a:rPr lang="en-US" altLang="en-US" dirty="0">
                <a:highlight>
                  <a:srgbClr val="00FFFF"/>
                </a:highlight>
                <a:ea typeface="ＭＳ Ｐゴシック" panose="020B0600070205080204" pitchFamily="34" charset="-128"/>
              </a:rPr>
              <a:t> inference derives all true conclusions from a set of premises</a:t>
            </a:r>
          </a:p>
          <a:p>
            <a:pPr>
              <a:buNone/>
            </a:pPr>
            <a:endParaRPr lang="en-US" dirty="0"/>
          </a:p>
        </p:txBody>
      </p:sp>
    </p:spTree>
    <p:extLst>
      <p:ext uri="{BB962C8B-B14F-4D97-AF65-F5344CB8AC3E}">
        <p14:creationId xmlns:p14="http://schemas.microsoft.com/office/powerpoint/2010/main" val="41202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6C94-EDB9-E1F2-A2BC-15A94FF2DFE8}"/>
              </a:ext>
            </a:extLst>
          </p:cNvPr>
          <p:cNvSpPr>
            <a:spLocks noGrp="1"/>
          </p:cNvSpPr>
          <p:nvPr>
            <p:ph type="title"/>
          </p:nvPr>
        </p:nvSpPr>
        <p:spPr>
          <a:solidFill>
            <a:srgbClr val="FFC000"/>
          </a:solidFill>
        </p:spPr>
        <p:txBody>
          <a:bodyPr/>
          <a:lstStyle/>
          <a:p>
            <a:r>
              <a:rPr lang="en-US" dirty="0"/>
              <a:t>Advantages Vs Limitations</a:t>
            </a:r>
          </a:p>
        </p:txBody>
      </p:sp>
      <p:sp>
        <p:nvSpPr>
          <p:cNvPr id="3" name="Text Placeholder 2">
            <a:extLst>
              <a:ext uri="{FF2B5EF4-FFF2-40B4-BE49-F238E27FC236}">
                <a16:creationId xmlns:a16="http://schemas.microsoft.com/office/drawing/2014/main" id="{3B0E6716-3ED7-65D2-8426-3710A209B2AD}"/>
              </a:ext>
            </a:extLst>
          </p:cNvPr>
          <p:cNvSpPr>
            <a:spLocks noGrp="1"/>
          </p:cNvSpPr>
          <p:nvPr>
            <p:ph type="body" idx="1"/>
          </p:nvPr>
        </p:nvSpPr>
        <p:spPr/>
        <p:txBody>
          <a:bodyPr/>
          <a:lstStyle/>
          <a:p>
            <a:r>
              <a:rPr lang="en-US" altLang="en-US" sz="2000" dirty="0">
                <a:highlight>
                  <a:srgbClr val="00FF00"/>
                </a:highlight>
                <a:ea typeface="ＭＳ Ｐゴシック" panose="020B0600070205080204" pitchFamily="34" charset="-128"/>
              </a:rPr>
              <a:t>Advantages</a:t>
            </a:r>
          </a:p>
          <a:p>
            <a:pPr marL="285750" lvl="1" indent="-285750">
              <a:buFont typeface="Wingdings" pitchFamily="2" charset="2"/>
              <a:buChar char="Ø"/>
            </a:pPr>
            <a:r>
              <a:rPr lang="en-US" altLang="en-US" sz="1800" dirty="0">
                <a:ea typeface="ＭＳ Ｐゴシック" panose="020B0600070205080204" pitchFamily="34" charset="-128"/>
              </a:rPr>
              <a:t>Simple KR language sufficient for some problems</a:t>
            </a:r>
          </a:p>
          <a:p>
            <a:pPr marL="285750" lvl="1" indent="-285750">
              <a:buFont typeface="Wingdings" pitchFamily="2" charset="2"/>
              <a:buChar char="Ø"/>
            </a:pPr>
            <a:r>
              <a:rPr lang="en-US" altLang="en-US" sz="1800" dirty="0">
                <a:ea typeface="ＭＳ Ｐゴシック" panose="020B0600070205080204" pitchFamily="34" charset="-128"/>
              </a:rPr>
              <a:t>Lays the foundation for higher logics (e.g., FOL)</a:t>
            </a:r>
          </a:p>
          <a:p>
            <a:pPr marL="285750" lvl="1" indent="-285750">
              <a:buFont typeface="Wingdings" pitchFamily="2" charset="2"/>
              <a:buChar char="Ø"/>
            </a:pPr>
            <a:r>
              <a:rPr lang="en-US" altLang="en-US" sz="1800" dirty="0">
                <a:ea typeface="ＭＳ Ｐゴシック" panose="020B0600070205080204" pitchFamily="34" charset="-128"/>
              </a:rPr>
              <a:t>Reasoning is decidable, though NP complete, and efficient techniques exist for many problems</a:t>
            </a:r>
          </a:p>
          <a:p>
            <a:r>
              <a:rPr lang="en-US" altLang="en-US" sz="2000" dirty="0">
                <a:highlight>
                  <a:srgbClr val="FF0000"/>
                </a:highlight>
                <a:ea typeface="ＭＳ Ｐゴシック" panose="020B0600070205080204" pitchFamily="34" charset="-128"/>
              </a:rPr>
              <a:t>Limitations</a:t>
            </a:r>
          </a:p>
          <a:p>
            <a:pPr marL="285750" lvl="1" indent="-285750">
              <a:buFont typeface="Wingdings" pitchFamily="2" charset="2"/>
              <a:buChar char="Ø"/>
            </a:pPr>
            <a:r>
              <a:rPr lang="en-US" altLang="en-US" sz="1800" dirty="0">
                <a:ea typeface="ＭＳ Ｐゴシック" panose="020B0600070205080204" pitchFamily="34" charset="-128"/>
              </a:rPr>
              <a:t>Not expressive enough for most problems</a:t>
            </a:r>
          </a:p>
          <a:p>
            <a:pPr marL="285750" lvl="1" indent="-285750">
              <a:buFont typeface="Wingdings" pitchFamily="2" charset="2"/>
              <a:buChar char="Ø"/>
            </a:pPr>
            <a:r>
              <a:rPr lang="en-US" altLang="en-US" sz="1800" dirty="0">
                <a:ea typeface="ＭＳ Ｐゴシック" panose="020B0600070205080204" pitchFamily="34" charset="-128"/>
              </a:rPr>
              <a:t>Even when it is, it can very “un-concise”</a:t>
            </a:r>
          </a:p>
        </p:txBody>
      </p:sp>
    </p:spTree>
    <p:extLst>
      <p:ext uri="{BB962C8B-B14F-4D97-AF65-F5344CB8AC3E}">
        <p14:creationId xmlns:p14="http://schemas.microsoft.com/office/powerpoint/2010/main" val="94624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7B28-CDE3-E26D-75F4-1AC3865136A3}"/>
              </a:ext>
            </a:extLst>
          </p:cNvPr>
          <p:cNvSpPr>
            <a:spLocks noGrp="1"/>
          </p:cNvSpPr>
          <p:nvPr>
            <p:ph type="title"/>
          </p:nvPr>
        </p:nvSpPr>
        <p:spPr>
          <a:solidFill>
            <a:srgbClr val="FFC000"/>
          </a:solidFill>
        </p:spPr>
        <p:txBody>
          <a:bodyPr/>
          <a:lstStyle/>
          <a:p>
            <a:r>
              <a:rPr lang="en-US" dirty="0"/>
              <a:t>Topics</a:t>
            </a:r>
          </a:p>
        </p:txBody>
      </p:sp>
      <p:sp>
        <p:nvSpPr>
          <p:cNvPr id="3" name="Text Placeholder 2">
            <a:extLst>
              <a:ext uri="{FF2B5EF4-FFF2-40B4-BE49-F238E27FC236}">
                <a16:creationId xmlns:a16="http://schemas.microsoft.com/office/drawing/2014/main" id="{BAEE06DB-4D3C-A0DA-5803-D5B1435A3846}"/>
              </a:ext>
            </a:extLst>
          </p:cNvPr>
          <p:cNvSpPr>
            <a:spLocks noGrp="1"/>
          </p:cNvSpPr>
          <p:nvPr>
            <p:ph type="body" idx="1"/>
          </p:nvPr>
        </p:nvSpPr>
        <p:spPr>
          <a:xfrm>
            <a:off x="1306822" y="1358267"/>
            <a:ext cx="6809700" cy="3112200"/>
          </a:xfrm>
        </p:spPr>
        <p:txBody>
          <a:bodyPr/>
          <a:lstStyle/>
          <a:p>
            <a:pPr algn="just">
              <a:lnSpc>
                <a:spcPct val="107000"/>
              </a:lnSpc>
              <a:spcBef>
                <a:spcPts val="0"/>
              </a:spcBef>
              <a:spcAft>
                <a:spcPts val="300"/>
              </a:spcAft>
            </a:pP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Logical Agents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Knowledge Based Agents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Logic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Propositional logic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First order logic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latin typeface="Times New Roman" panose="02020603050405020304" pitchFamily="18" charset="0"/>
                <a:cs typeface="Times New Roman" panose="02020603050405020304" pitchFamily="18" charset="0"/>
              </a:rPr>
              <a:t>Syntax and Semantics in First order Logic</a:t>
            </a:r>
          </a:p>
          <a:p>
            <a:pPr algn="just">
              <a:lnSpc>
                <a:spcPct val="107000"/>
              </a:lnSpc>
              <a:spcBef>
                <a:spcPts val="0"/>
              </a:spcBef>
              <a:spcAft>
                <a:spcPts val="300"/>
              </a:spcAft>
            </a:pP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Inference in first order logic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55650" indent="-279400" algn="just">
              <a:lnSpc>
                <a:spcPct val="107000"/>
              </a:lnSpc>
              <a:spcBef>
                <a:spcPts val="0"/>
              </a:spcBef>
              <a:spcAft>
                <a:spcPts val="300"/>
              </a:spcAft>
              <a:buFont typeface="Wingdings" pitchFamily="2" charset="2"/>
              <a:buChar char="§"/>
            </a:pPr>
            <a:r>
              <a:rPr lang="en-IN" sz="1800" dirty="0">
                <a:latin typeface="Times New Roman" panose="02020603050405020304" pitchFamily="18" charset="0"/>
                <a:cs typeface="Times New Roman" panose="02020603050405020304" pitchFamily="18" charset="0"/>
              </a:rPr>
              <a:t>propositional vs. First order inference</a:t>
            </a:r>
          </a:p>
          <a:p>
            <a:pPr marL="755650" indent="-279400" algn="just">
              <a:lnSpc>
                <a:spcPct val="107000"/>
              </a:lnSpc>
              <a:spcBef>
                <a:spcPts val="0"/>
              </a:spcBef>
              <a:spcAft>
                <a:spcPts val="300"/>
              </a:spcAft>
              <a:buFont typeface="Wingdings" pitchFamily="2" charset="2"/>
              <a:buChar char="§"/>
            </a:pPr>
            <a:r>
              <a:rPr lang="en-IN" sz="1800" dirty="0">
                <a:latin typeface="Times New Roman" panose="02020603050405020304" pitchFamily="18" charset="0"/>
                <a:cs typeface="Times New Roman" panose="02020603050405020304" pitchFamily="18" charset="0"/>
              </a:rPr>
              <a:t>Unification and Lifting</a:t>
            </a:r>
          </a:p>
          <a:p>
            <a:pPr marL="755650" indent="-279400" algn="just">
              <a:lnSpc>
                <a:spcPct val="107000"/>
              </a:lnSpc>
              <a:spcBef>
                <a:spcPts val="0"/>
              </a:spcBef>
              <a:spcAft>
                <a:spcPts val="300"/>
              </a:spcAft>
              <a:buFont typeface="Wingdings" pitchFamily="2" charset="2"/>
              <a:buChar char="§"/>
            </a:pPr>
            <a:r>
              <a:rPr lang="en-US" sz="1800" dirty="0">
                <a:latin typeface="Times New Roman" panose="02020603050405020304" pitchFamily="18" charset="0"/>
                <a:cs typeface="Times New Roman" panose="02020603050405020304" pitchFamily="18" charset="0"/>
              </a:rPr>
              <a:t>Forward chaining, Backward</a:t>
            </a:r>
            <a:r>
              <a:rPr lang="en-IN"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chaining</a:t>
            </a:r>
          </a:p>
          <a:p>
            <a:pPr marL="755650" indent="-279400" algn="just">
              <a:lnSpc>
                <a:spcPct val="107000"/>
              </a:lnSpc>
              <a:spcBef>
                <a:spcPts val="0"/>
              </a:spcBef>
              <a:spcAft>
                <a:spcPts val="300"/>
              </a:spcAft>
              <a:buFont typeface="Wingdings" pitchFamily="2" charset="2"/>
              <a:buChar char="§"/>
            </a:pPr>
            <a:r>
              <a:rPr lang="en-US" sz="1800" dirty="0">
                <a:latin typeface="Times New Roman" panose="02020603050405020304" pitchFamily="18" charset="0"/>
                <a:cs typeface="Times New Roman" panose="02020603050405020304" pitchFamily="18" charset="0"/>
              </a:rPr>
              <a:t> Resolution</a:t>
            </a:r>
            <a:r>
              <a:rPr lang="en-IN" sz="1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5548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2A70-E628-CD58-A068-F7A9FC016B0A}"/>
              </a:ext>
            </a:extLst>
          </p:cNvPr>
          <p:cNvSpPr>
            <a:spLocks noGrp="1"/>
          </p:cNvSpPr>
          <p:nvPr>
            <p:ph type="title"/>
          </p:nvPr>
        </p:nvSpPr>
        <p:spPr>
          <a:solidFill>
            <a:srgbClr val="FFC000"/>
          </a:solidFill>
        </p:spPr>
        <p:txBody>
          <a:bodyPr/>
          <a:lstStyle/>
          <a:p>
            <a:r>
              <a:rPr lang="en-US" altLang="en-US" dirty="0">
                <a:ea typeface="ＭＳ Ｐゴシック" panose="020B0600070205080204" pitchFamily="34" charset="-128"/>
              </a:rPr>
              <a:t>PL is a weak KR language</a:t>
            </a:r>
            <a:endParaRPr lang="en-US" dirty="0"/>
          </a:p>
        </p:txBody>
      </p:sp>
      <p:sp>
        <p:nvSpPr>
          <p:cNvPr id="3" name="Text Placeholder 2">
            <a:extLst>
              <a:ext uri="{FF2B5EF4-FFF2-40B4-BE49-F238E27FC236}">
                <a16:creationId xmlns:a16="http://schemas.microsoft.com/office/drawing/2014/main" id="{0D568B17-8574-F8AA-AB78-20493CCE3EA9}"/>
              </a:ext>
            </a:extLst>
          </p:cNvPr>
          <p:cNvSpPr>
            <a:spLocks noGrp="1"/>
          </p:cNvSpPr>
          <p:nvPr>
            <p:ph type="body" idx="1"/>
          </p:nvPr>
        </p:nvSpPr>
        <p:spPr/>
        <p:txBody>
          <a:bodyPr/>
          <a:lstStyle/>
          <a:p>
            <a:r>
              <a:rPr lang="en-US" altLang="en-US" sz="2000" dirty="0">
                <a:ea typeface="ＭＳ Ｐゴシック" panose="020B0600070205080204" pitchFamily="34" charset="-128"/>
              </a:rPr>
              <a:t>Hard to identify “individuals” (e.g., Mary, 3)</a:t>
            </a:r>
          </a:p>
          <a:p>
            <a:r>
              <a:rPr lang="en-US" altLang="en-US" sz="2000" dirty="0">
                <a:ea typeface="ＭＳ Ｐゴシック" panose="020B0600070205080204" pitchFamily="34" charset="-128"/>
              </a:rPr>
              <a:t>Can’t directly talk about properties of individuals or relations between individuals (e.g., “Bill is tall”)</a:t>
            </a:r>
          </a:p>
          <a:p>
            <a:r>
              <a:rPr lang="en-US" altLang="en-US" sz="2000" dirty="0">
                <a:ea typeface="ＭＳ Ｐゴシック" panose="020B0600070205080204" pitchFamily="34" charset="-128"/>
              </a:rPr>
              <a:t>Generalizations, patterns, regularities can’t easily be represented (e.g., “all triangles have 3 sides”)</a:t>
            </a:r>
          </a:p>
          <a:p>
            <a:r>
              <a:rPr lang="en-US" altLang="en-US" sz="2000" dirty="0">
                <a:ea typeface="ＭＳ Ｐゴシック" panose="020B0600070205080204" pitchFamily="34" charset="-128"/>
              </a:rPr>
              <a:t>First-Order Logic (FOL) is expressive enough to represent this kind of information using relations, variables and quantifiers, e.g.,</a:t>
            </a:r>
          </a:p>
          <a:p>
            <a:pPr marL="565150" lvl="2" indent="-220663"/>
            <a:r>
              <a:rPr lang="en-US" altLang="en-US" sz="1800" i="1" dirty="0">
                <a:ea typeface="ＭＳ Ｐゴシック" panose="020B0600070205080204" pitchFamily="34" charset="-128"/>
              </a:rPr>
              <a:t>Every elephant is gray:</a:t>
            </a:r>
            <a:r>
              <a:rPr lang="en-US" altLang="en-US" sz="1800" dirty="0">
                <a:ea typeface="ＭＳ Ｐゴシック" panose="020B0600070205080204" pitchFamily="34" charset="-128"/>
              </a:rPr>
              <a:t> </a:t>
            </a:r>
            <a:r>
              <a:rPr lang="en-US" altLang="en-US" sz="1800" dirty="0">
                <a:ea typeface="ＭＳ Ｐゴシック" panose="020B0600070205080204" pitchFamily="34" charset="-128"/>
                <a:sym typeface="Symbol" pitchFamily="2" charset="2"/>
              </a:rPr>
              <a:t></a:t>
            </a:r>
            <a:r>
              <a:rPr lang="en-US" altLang="en-US" sz="1800" dirty="0">
                <a:ea typeface="ＭＳ Ｐゴシック" panose="020B0600070205080204" pitchFamily="34" charset="-128"/>
              </a:rPr>
              <a:t> x (elephant(x) </a:t>
            </a:r>
            <a:r>
              <a:rPr lang="en-US" altLang="en-US" sz="1800" dirty="0">
                <a:ea typeface="ＭＳ Ｐゴシック" panose="020B0600070205080204" pitchFamily="34" charset="-128"/>
                <a:cs typeface="Times New Roman" panose="02020603050405020304" pitchFamily="18" charset="0"/>
              </a:rPr>
              <a:t>→</a:t>
            </a:r>
            <a:r>
              <a:rPr lang="en-US" altLang="en-US" sz="1800" dirty="0">
                <a:ea typeface="ＭＳ Ｐゴシック" panose="020B0600070205080204" pitchFamily="34" charset="-128"/>
              </a:rPr>
              <a:t> gray(x))</a:t>
            </a:r>
          </a:p>
          <a:p>
            <a:pPr marL="565150" lvl="2" indent="-220663"/>
            <a:r>
              <a:rPr lang="en-US" altLang="en-US" sz="1800" i="1" dirty="0">
                <a:ea typeface="ＭＳ Ｐゴシック" panose="020B0600070205080204" pitchFamily="34" charset="-128"/>
              </a:rPr>
              <a:t>There is a white alligator:</a:t>
            </a:r>
            <a:r>
              <a:rPr lang="en-US" altLang="en-US" sz="1800" dirty="0">
                <a:ea typeface="ＭＳ Ｐゴシック" panose="020B0600070205080204" pitchFamily="34" charset="-128"/>
              </a:rPr>
              <a:t> </a:t>
            </a:r>
            <a:r>
              <a:rPr lang="en-US" altLang="en-US" sz="1800" dirty="0">
                <a:ea typeface="ＭＳ Ｐゴシック" panose="020B0600070205080204" pitchFamily="34" charset="-128"/>
                <a:sym typeface="Symbol" pitchFamily="2" charset="2"/>
              </a:rPr>
              <a:t></a:t>
            </a:r>
            <a:r>
              <a:rPr lang="en-US" altLang="en-US" sz="1800" dirty="0">
                <a:ea typeface="ＭＳ Ｐゴシック" panose="020B0600070205080204" pitchFamily="34" charset="-128"/>
              </a:rPr>
              <a:t> x (alligator(X) ^ white(X))</a:t>
            </a:r>
          </a:p>
          <a:p>
            <a:endParaRPr lang="en-US" sz="1800" dirty="0"/>
          </a:p>
        </p:txBody>
      </p:sp>
    </p:spTree>
    <p:extLst>
      <p:ext uri="{BB962C8B-B14F-4D97-AF65-F5344CB8AC3E}">
        <p14:creationId xmlns:p14="http://schemas.microsoft.com/office/powerpoint/2010/main" val="204293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DCC4-4D59-04A0-B838-18FD5C4B03C6}"/>
              </a:ext>
            </a:extLst>
          </p:cNvPr>
          <p:cNvSpPr>
            <a:spLocks noGrp="1"/>
          </p:cNvSpPr>
          <p:nvPr>
            <p:ph type="title"/>
          </p:nvPr>
        </p:nvSpPr>
        <p:spPr>
          <a:solidFill>
            <a:srgbClr val="FFC000"/>
          </a:solidFill>
        </p:spPr>
        <p:txBody>
          <a:bodyPr/>
          <a:lstStyle/>
          <a:p>
            <a:r>
              <a:rPr lang="en-US" altLang="en-US" dirty="0">
                <a:ea typeface="ＭＳ Ｐゴシック" panose="020B0600070205080204" pitchFamily="34" charset="-128"/>
              </a:rPr>
              <a:t>Hunt the Wumpus domain</a:t>
            </a:r>
            <a:endParaRPr lang="en-US" dirty="0"/>
          </a:p>
        </p:txBody>
      </p:sp>
      <p:pic>
        <p:nvPicPr>
          <p:cNvPr id="5" name="Picture 4">
            <a:extLst>
              <a:ext uri="{FF2B5EF4-FFF2-40B4-BE49-F238E27FC236}">
                <a16:creationId xmlns:a16="http://schemas.microsoft.com/office/drawing/2014/main" id="{3AB4F12C-C908-62DA-CF63-382AFF1A2ED3}"/>
              </a:ext>
            </a:extLst>
          </p:cNvPr>
          <p:cNvPicPr>
            <a:picLocks noChangeAspect="1"/>
          </p:cNvPicPr>
          <p:nvPr/>
        </p:nvPicPr>
        <p:blipFill rotWithShape="1">
          <a:blip r:embed="rId2"/>
          <a:srcRect t="994"/>
          <a:stretch/>
        </p:blipFill>
        <p:spPr>
          <a:xfrm>
            <a:off x="685800" y="1466661"/>
            <a:ext cx="7772400" cy="3676838"/>
          </a:xfrm>
          <a:prstGeom prst="rect">
            <a:avLst/>
          </a:prstGeom>
        </p:spPr>
      </p:pic>
    </p:spTree>
    <p:extLst>
      <p:ext uri="{BB962C8B-B14F-4D97-AF65-F5344CB8AC3E}">
        <p14:creationId xmlns:p14="http://schemas.microsoft.com/office/powerpoint/2010/main" val="15679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F439-E105-39BE-BA98-2054BF0C2013}"/>
              </a:ext>
            </a:extLst>
          </p:cNvPr>
          <p:cNvSpPr>
            <a:spLocks noGrp="1"/>
          </p:cNvSpPr>
          <p:nvPr>
            <p:ph type="title"/>
          </p:nvPr>
        </p:nvSpPr>
        <p:spPr>
          <a:solidFill>
            <a:srgbClr val="FFC000"/>
          </a:solidFill>
        </p:spPr>
        <p:txBody>
          <a:bodyPr/>
          <a:lstStyle/>
          <a:p>
            <a:r>
              <a:rPr lang="en-US" dirty="0"/>
              <a:t>Proving Wumpus in W13</a:t>
            </a:r>
          </a:p>
        </p:txBody>
      </p:sp>
      <p:pic>
        <p:nvPicPr>
          <p:cNvPr id="5" name="Picture 4">
            <a:extLst>
              <a:ext uri="{FF2B5EF4-FFF2-40B4-BE49-F238E27FC236}">
                <a16:creationId xmlns:a16="http://schemas.microsoft.com/office/drawing/2014/main" id="{3714FBD1-E907-A2BA-24DC-4914C5958AB6}"/>
              </a:ext>
            </a:extLst>
          </p:cNvPr>
          <p:cNvPicPr>
            <a:picLocks noChangeAspect="1"/>
          </p:cNvPicPr>
          <p:nvPr/>
        </p:nvPicPr>
        <p:blipFill>
          <a:blip r:embed="rId2"/>
          <a:stretch>
            <a:fillRect/>
          </a:stretch>
        </p:blipFill>
        <p:spPr>
          <a:xfrm>
            <a:off x="602952" y="1358267"/>
            <a:ext cx="7772400" cy="3677870"/>
          </a:xfrm>
          <a:prstGeom prst="rect">
            <a:avLst/>
          </a:prstGeom>
        </p:spPr>
      </p:pic>
    </p:spTree>
    <p:extLst>
      <p:ext uri="{BB962C8B-B14F-4D97-AF65-F5344CB8AC3E}">
        <p14:creationId xmlns:p14="http://schemas.microsoft.com/office/powerpoint/2010/main" val="206766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C3D1-9D37-8583-1E89-98307CA39E70}"/>
              </a:ext>
            </a:extLst>
          </p:cNvPr>
          <p:cNvSpPr>
            <a:spLocks noGrp="1"/>
          </p:cNvSpPr>
          <p:nvPr>
            <p:ph type="title"/>
          </p:nvPr>
        </p:nvSpPr>
        <p:spPr>
          <a:solidFill>
            <a:srgbClr val="FFC000"/>
          </a:solidFill>
        </p:spPr>
        <p:txBody>
          <a:bodyPr/>
          <a:lstStyle/>
          <a:p>
            <a:r>
              <a:rPr lang="en-US" altLang="en-US" dirty="0"/>
              <a:t>First-order logic</a:t>
            </a:r>
            <a:endParaRPr lang="en-US" dirty="0"/>
          </a:p>
        </p:txBody>
      </p:sp>
      <p:sp>
        <p:nvSpPr>
          <p:cNvPr id="5" name="TextBox 4">
            <a:extLst>
              <a:ext uri="{FF2B5EF4-FFF2-40B4-BE49-F238E27FC236}">
                <a16:creationId xmlns:a16="http://schemas.microsoft.com/office/drawing/2014/main" id="{50EDBB31-988D-9462-0FDE-53716CC94BA4}"/>
              </a:ext>
            </a:extLst>
          </p:cNvPr>
          <p:cNvSpPr txBox="1"/>
          <p:nvPr/>
        </p:nvSpPr>
        <p:spPr>
          <a:xfrm>
            <a:off x="679010" y="1669682"/>
            <a:ext cx="7088863" cy="3262432"/>
          </a:xfrm>
          <a:prstGeom prst="rect">
            <a:avLst/>
          </a:prstGeom>
          <a:noFill/>
        </p:spPr>
        <p:txBody>
          <a:bodyPr wrap="square">
            <a:spAutoFit/>
          </a:bodyPr>
          <a:lstStyle/>
          <a:p>
            <a:r>
              <a:rPr lang="en-US" altLang="en-US" sz="1600" dirty="0"/>
              <a:t>First-order logic (FOL) models the world in terms of </a:t>
            </a:r>
          </a:p>
          <a:p>
            <a:pPr lvl="1"/>
            <a:r>
              <a:rPr lang="en-US" altLang="en-US" sz="1600" b="1" dirty="0">
                <a:solidFill>
                  <a:schemeClr val="accent2"/>
                </a:solidFill>
              </a:rPr>
              <a:t>Objects,</a:t>
            </a:r>
            <a:r>
              <a:rPr lang="en-US" altLang="en-US" sz="1600" dirty="0"/>
              <a:t> which are things with individual identities</a:t>
            </a:r>
          </a:p>
          <a:p>
            <a:pPr lvl="1"/>
            <a:r>
              <a:rPr lang="en-US" altLang="en-US" sz="1600" b="1" dirty="0">
                <a:solidFill>
                  <a:schemeClr val="accent2"/>
                </a:solidFill>
              </a:rPr>
              <a:t>Properties</a:t>
            </a:r>
            <a:r>
              <a:rPr lang="en-US" altLang="en-US" sz="1600" dirty="0"/>
              <a:t> of objects that distinguish them from other objects</a:t>
            </a:r>
          </a:p>
          <a:p>
            <a:pPr lvl="1"/>
            <a:r>
              <a:rPr lang="en-US" altLang="en-US" sz="1600" b="1" dirty="0">
                <a:solidFill>
                  <a:schemeClr val="accent2"/>
                </a:solidFill>
              </a:rPr>
              <a:t>Relations</a:t>
            </a:r>
            <a:r>
              <a:rPr lang="en-US" altLang="en-US" sz="1600" dirty="0"/>
              <a:t> that hold among sets of objects</a:t>
            </a:r>
          </a:p>
          <a:p>
            <a:pPr lvl="1"/>
            <a:r>
              <a:rPr lang="en-US" altLang="en-US" sz="1600" b="1" dirty="0">
                <a:solidFill>
                  <a:schemeClr val="accent2"/>
                </a:solidFill>
              </a:rPr>
              <a:t>Functions,</a:t>
            </a:r>
            <a:r>
              <a:rPr lang="en-US" altLang="en-US" sz="1600" dirty="0"/>
              <a:t> which are a subset of relations where there is only one “value” for any given “input”</a:t>
            </a:r>
          </a:p>
          <a:p>
            <a:r>
              <a:rPr lang="en-US" altLang="en-US" sz="1600" b="1" dirty="0">
                <a:solidFill>
                  <a:schemeClr val="accent2"/>
                </a:solidFill>
              </a:rPr>
              <a:t>Examples: </a:t>
            </a:r>
          </a:p>
          <a:p>
            <a:pPr lvl="1"/>
            <a:r>
              <a:rPr lang="en-US" altLang="en-US" sz="1600" b="1" dirty="0">
                <a:solidFill>
                  <a:schemeClr val="accent2"/>
                </a:solidFill>
                <a:highlight>
                  <a:srgbClr val="00FF00"/>
                </a:highlight>
              </a:rPr>
              <a:t>Objects: </a:t>
            </a:r>
            <a:r>
              <a:rPr lang="en-US" altLang="en-US" sz="1600" dirty="0"/>
              <a:t>Students, lectures, companies, cars ... </a:t>
            </a:r>
          </a:p>
          <a:p>
            <a:pPr lvl="1"/>
            <a:r>
              <a:rPr lang="en-US" altLang="en-US" sz="1600" b="1" dirty="0">
                <a:solidFill>
                  <a:schemeClr val="accent2"/>
                </a:solidFill>
                <a:highlight>
                  <a:srgbClr val="00FF00"/>
                </a:highlight>
              </a:rPr>
              <a:t>Relations: </a:t>
            </a:r>
            <a:r>
              <a:rPr lang="en-US" altLang="en-US" sz="1600" dirty="0"/>
              <a:t>Brother-of, bigger-than, outside, part-of, has-color, occurs-after, owns, visits, precedes, ... </a:t>
            </a:r>
          </a:p>
          <a:p>
            <a:pPr lvl="1"/>
            <a:r>
              <a:rPr lang="en-US" altLang="en-US" sz="1600" b="1" dirty="0">
                <a:solidFill>
                  <a:schemeClr val="accent2"/>
                </a:solidFill>
                <a:highlight>
                  <a:srgbClr val="00FF00"/>
                </a:highlight>
              </a:rPr>
              <a:t>Properties: </a:t>
            </a:r>
            <a:r>
              <a:rPr lang="en-US" altLang="en-US" sz="1600" dirty="0"/>
              <a:t>blue, oval, even, large, ... </a:t>
            </a:r>
          </a:p>
          <a:p>
            <a:pPr lvl="1"/>
            <a:r>
              <a:rPr lang="en-US" altLang="en-US" sz="1600" b="1" dirty="0">
                <a:solidFill>
                  <a:schemeClr val="accent2"/>
                </a:solidFill>
                <a:highlight>
                  <a:srgbClr val="00FF00"/>
                </a:highlight>
              </a:rPr>
              <a:t>Functions: </a:t>
            </a:r>
            <a:r>
              <a:rPr lang="en-US" altLang="en-US" sz="1600" dirty="0"/>
              <a:t>father-of, best-friend, second-half, one-more-than ... </a:t>
            </a:r>
          </a:p>
          <a:p>
            <a:endParaRPr lang="en-US" altLang="en-US" sz="1600" dirty="0"/>
          </a:p>
        </p:txBody>
      </p:sp>
    </p:spTree>
    <p:extLst>
      <p:ext uri="{BB962C8B-B14F-4D97-AF65-F5344CB8AC3E}">
        <p14:creationId xmlns:p14="http://schemas.microsoft.com/office/powerpoint/2010/main" val="1629498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DA4E-3939-1387-281C-04B836C0A7FC}"/>
              </a:ext>
            </a:extLst>
          </p:cNvPr>
          <p:cNvSpPr>
            <a:spLocks noGrp="1"/>
          </p:cNvSpPr>
          <p:nvPr>
            <p:ph type="title"/>
          </p:nvPr>
        </p:nvSpPr>
        <p:spPr>
          <a:solidFill>
            <a:srgbClr val="FFC000"/>
          </a:solidFill>
        </p:spPr>
        <p:txBody>
          <a:bodyPr/>
          <a:lstStyle/>
          <a:p>
            <a:r>
              <a:rPr lang="en-US" dirty="0"/>
              <a:t>Elements of FOL</a:t>
            </a:r>
          </a:p>
        </p:txBody>
      </p:sp>
      <p:sp>
        <p:nvSpPr>
          <p:cNvPr id="3" name="Text Placeholder 2">
            <a:extLst>
              <a:ext uri="{FF2B5EF4-FFF2-40B4-BE49-F238E27FC236}">
                <a16:creationId xmlns:a16="http://schemas.microsoft.com/office/drawing/2014/main" id="{8182207C-1E94-712D-74FA-EC3A21E6E6E7}"/>
              </a:ext>
            </a:extLst>
          </p:cNvPr>
          <p:cNvSpPr>
            <a:spLocks noGrp="1"/>
          </p:cNvSpPr>
          <p:nvPr>
            <p:ph type="body" idx="1"/>
          </p:nvPr>
        </p:nvSpPr>
        <p:spPr/>
        <p:txBody>
          <a:bodyPr/>
          <a:lstStyle/>
          <a:p>
            <a:r>
              <a:rPr lang="en-US" altLang="en-US" b="1" dirty="0">
                <a:solidFill>
                  <a:schemeClr val="accent2"/>
                </a:solidFill>
              </a:rPr>
              <a:t>Variable symbols</a:t>
            </a:r>
            <a:endParaRPr lang="en-US" altLang="en-US" dirty="0">
              <a:solidFill>
                <a:schemeClr val="accent2"/>
              </a:solidFill>
            </a:endParaRPr>
          </a:p>
          <a:p>
            <a:pPr lvl="1"/>
            <a:r>
              <a:rPr lang="en-US" altLang="en-US" sz="2400" dirty="0"/>
              <a:t>E.g., x, y</a:t>
            </a:r>
            <a:r>
              <a:rPr lang="en-US" altLang="en-US" dirty="0"/>
              <a:t>, foo</a:t>
            </a:r>
          </a:p>
          <a:p>
            <a:r>
              <a:rPr lang="en-US" altLang="en-US" b="1" dirty="0">
                <a:solidFill>
                  <a:schemeClr val="accent2"/>
                </a:solidFill>
              </a:rPr>
              <a:t>Connectives</a:t>
            </a:r>
            <a:endParaRPr lang="en-US" altLang="en-US" dirty="0">
              <a:solidFill>
                <a:schemeClr val="accent2"/>
              </a:solidFill>
            </a:endParaRPr>
          </a:p>
          <a:p>
            <a:pPr lvl="1"/>
            <a:r>
              <a:rPr lang="en-US" altLang="en-US" sz="2400" dirty="0"/>
              <a:t>Same as in PL: not (</a:t>
            </a:r>
            <a:r>
              <a:rPr lang="en-US" altLang="en-US" sz="2400" dirty="0">
                <a:sym typeface="Symbol" pitchFamily="2" charset="2"/>
              </a:rPr>
              <a:t></a:t>
            </a:r>
            <a:r>
              <a:rPr lang="en-US" altLang="en-US" sz="2400" dirty="0"/>
              <a:t>), and (</a:t>
            </a:r>
            <a:r>
              <a:rPr lang="en-US" altLang="en-US" sz="2400" dirty="0">
                <a:sym typeface="Symbol" pitchFamily="2" charset="2"/>
              </a:rPr>
              <a:t></a:t>
            </a:r>
            <a:r>
              <a:rPr lang="en-US" altLang="en-US" sz="2400" dirty="0"/>
              <a:t>), or (</a:t>
            </a:r>
            <a:r>
              <a:rPr lang="en-US" altLang="en-US" sz="2400" dirty="0">
                <a:sym typeface="Symbol" pitchFamily="2" charset="2"/>
              </a:rPr>
              <a:t></a:t>
            </a:r>
            <a:r>
              <a:rPr lang="en-US" altLang="en-US" sz="2400" dirty="0"/>
              <a:t>), implies (</a:t>
            </a:r>
            <a:r>
              <a:rPr lang="en-US" altLang="en-US" sz="2400" dirty="0">
                <a:sym typeface="Symbol" pitchFamily="2" charset="2"/>
              </a:rPr>
              <a:t></a:t>
            </a:r>
            <a:r>
              <a:rPr lang="en-US" altLang="en-US" sz="2400" dirty="0"/>
              <a:t>), if and only if (biconditional </a:t>
            </a:r>
            <a:r>
              <a:rPr lang="en-US" altLang="en-US" sz="2400" dirty="0">
                <a:sym typeface="Symbol" pitchFamily="2" charset="2"/>
              </a:rPr>
              <a:t>)</a:t>
            </a:r>
            <a:endParaRPr lang="en-US" altLang="en-US" dirty="0">
              <a:sym typeface="Symbol" pitchFamily="2" charset="2"/>
            </a:endParaRPr>
          </a:p>
          <a:p>
            <a:r>
              <a:rPr lang="en-US" altLang="en-US" b="1" dirty="0">
                <a:solidFill>
                  <a:schemeClr val="accent2"/>
                </a:solidFill>
              </a:rPr>
              <a:t>Quantifiers</a:t>
            </a:r>
            <a:endParaRPr lang="en-US" altLang="en-US" dirty="0">
              <a:solidFill>
                <a:schemeClr val="accent2"/>
              </a:solidFill>
            </a:endParaRPr>
          </a:p>
          <a:p>
            <a:pPr lvl="1"/>
            <a:r>
              <a:rPr lang="en-US" altLang="en-US" sz="2400" dirty="0"/>
              <a:t>Universal </a:t>
            </a:r>
            <a:r>
              <a:rPr lang="en-US" altLang="en-US" sz="2400" b="1" dirty="0">
                <a:sym typeface="Symbol" pitchFamily="2" charset="2"/>
              </a:rPr>
              <a:t>x</a:t>
            </a:r>
            <a:r>
              <a:rPr lang="en-US" altLang="en-US" sz="2400" dirty="0">
                <a:sym typeface="Symbol" pitchFamily="2" charset="2"/>
              </a:rPr>
              <a:t> or  </a:t>
            </a:r>
            <a:r>
              <a:rPr lang="en-US" altLang="en-US" sz="2400" b="1" dirty="0"/>
              <a:t>(Ax)</a:t>
            </a:r>
            <a:endParaRPr lang="en-US" altLang="en-US" sz="2400" dirty="0"/>
          </a:p>
          <a:p>
            <a:pPr lvl="1"/>
            <a:r>
              <a:rPr lang="en-US" altLang="en-US" sz="2400" dirty="0"/>
              <a:t>Existential </a:t>
            </a:r>
            <a:r>
              <a:rPr lang="en-US" altLang="en-US" sz="2400" b="1" dirty="0">
                <a:sym typeface="Symbol" pitchFamily="2" charset="2"/>
              </a:rPr>
              <a:t></a:t>
            </a:r>
            <a:r>
              <a:rPr lang="en-US" altLang="en-US" sz="2400" b="1" dirty="0"/>
              <a:t>x</a:t>
            </a:r>
            <a:r>
              <a:rPr lang="en-US" altLang="en-US" sz="2400" dirty="0"/>
              <a:t> or </a:t>
            </a:r>
            <a:r>
              <a:rPr lang="en-US" altLang="en-US" sz="2400" b="1" dirty="0"/>
              <a:t>(Ex)</a:t>
            </a:r>
            <a:r>
              <a:rPr lang="en-US" altLang="en-US" dirty="0"/>
              <a:t> </a:t>
            </a:r>
          </a:p>
          <a:p>
            <a:endParaRPr lang="en-US" dirty="0"/>
          </a:p>
        </p:txBody>
      </p:sp>
    </p:spTree>
    <p:extLst>
      <p:ext uri="{BB962C8B-B14F-4D97-AF65-F5344CB8AC3E}">
        <p14:creationId xmlns:p14="http://schemas.microsoft.com/office/powerpoint/2010/main" val="156794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88E6-8A70-9EF6-8BCE-3913A1B35458}"/>
              </a:ext>
            </a:extLst>
          </p:cNvPr>
          <p:cNvSpPr>
            <a:spLocks noGrp="1"/>
          </p:cNvSpPr>
          <p:nvPr>
            <p:ph type="title"/>
          </p:nvPr>
        </p:nvSpPr>
        <p:spPr>
          <a:solidFill>
            <a:srgbClr val="FFC000"/>
          </a:solidFill>
        </p:spPr>
        <p:txBody>
          <a:bodyPr/>
          <a:lstStyle/>
          <a:p>
            <a:r>
              <a:rPr lang="en-US" altLang="en-US" dirty="0"/>
              <a:t>Quantifiers</a:t>
            </a:r>
            <a:endParaRPr lang="en-US" dirty="0"/>
          </a:p>
        </p:txBody>
      </p:sp>
      <p:sp>
        <p:nvSpPr>
          <p:cNvPr id="3" name="Text Placeholder 2">
            <a:extLst>
              <a:ext uri="{FF2B5EF4-FFF2-40B4-BE49-F238E27FC236}">
                <a16:creationId xmlns:a16="http://schemas.microsoft.com/office/drawing/2014/main" id="{22E03445-2978-9E9A-5B52-E2B2C5E88DBD}"/>
              </a:ext>
            </a:extLst>
          </p:cNvPr>
          <p:cNvSpPr>
            <a:spLocks noGrp="1"/>
          </p:cNvSpPr>
          <p:nvPr>
            <p:ph type="body" idx="1"/>
          </p:nvPr>
        </p:nvSpPr>
        <p:spPr>
          <a:xfrm>
            <a:off x="661737" y="1515979"/>
            <a:ext cx="7529213" cy="3212691"/>
          </a:xfrm>
        </p:spPr>
        <p:txBody>
          <a:bodyPr/>
          <a:lstStyle/>
          <a:p>
            <a:pPr>
              <a:lnSpc>
                <a:spcPct val="90000"/>
              </a:lnSpc>
            </a:pPr>
            <a:r>
              <a:rPr lang="en-US" altLang="en-US" sz="1800" b="1" dirty="0">
                <a:solidFill>
                  <a:schemeClr val="accent2"/>
                </a:solidFill>
              </a:rPr>
              <a:t>Universal</a:t>
            </a:r>
            <a:r>
              <a:rPr lang="en-US" altLang="en-US" sz="1800" b="1" dirty="0"/>
              <a:t> quantification</a:t>
            </a:r>
            <a:r>
              <a:rPr lang="en-US" altLang="en-US" sz="1800" dirty="0"/>
              <a:t> </a:t>
            </a:r>
          </a:p>
          <a:p>
            <a:pPr lvl="1">
              <a:lnSpc>
                <a:spcPct val="90000"/>
              </a:lnSpc>
            </a:pPr>
            <a:r>
              <a:rPr lang="en-US" altLang="en-US" sz="1800" dirty="0"/>
              <a:t>(</a:t>
            </a:r>
            <a:r>
              <a:rPr lang="en-US" altLang="en-US" sz="1800" b="1" dirty="0">
                <a:sym typeface="Symbol" pitchFamily="2" charset="2"/>
              </a:rPr>
              <a:t></a:t>
            </a:r>
            <a:r>
              <a:rPr lang="en-US" altLang="en-US" sz="1800" dirty="0"/>
              <a:t>x)P(x) means that P holds for </a:t>
            </a:r>
            <a:r>
              <a:rPr lang="en-US" altLang="en-US" sz="1800" b="1" dirty="0"/>
              <a:t>all</a:t>
            </a:r>
            <a:r>
              <a:rPr lang="en-US" altLang="en-US" sz="1800" dirty="0"/>
              <a:t> values of x in the domain associated with that variable. </a:t>
            </a:r>
            <a:r>
              <a:rPr lang="en-US" altLang="en-US" sz="2000" dirty="0"/>
              <a:t>Universal quantifiers are often used with “implies” to form “rules”:</a:t>
            </a:r>
            <a:endParaRPr lang="en-US" altLang="en-US" sz="1800" dirty="0"/>
          </a:p>
          <a:p>
            <a:pPr lvl="1">
              <a:lnSpc>
                <a:spcPct val="90000"/>
              </a:lnSpc>
            </a:pPr>
            <a:r>
              <a:rPr lang="en-US" altLang="en-US" sz="1800" b="1" dirty="0">
                <a:highlight>
                  <a:srgbClr val="808080"/>
                </a:highlight>
              </a:rPr>
              <a:t>E.g., (</a:t>
            </a:r>
            <a:r>
              <a:rPr lang="en-US" altLang="en-US" sz="1800" b="1" dirty="0">
                <a:highlight>
                  <a:srgbClr val="808080"/>
                </a:highlight>
                <a:sym typeface="Symbol" pitchFamily="2" charset="2"/>
              </a:rPr>
              <a:t></a:t>
            </a:r>
            <a:r>
              <a:rPr lang="en-US" altLang="en-US" sz="1800" b="1" dirty="0">
                <a:highlight>
                  <a:srgbClr val="808080"/>
                </a:highlight>
              </a:rPr>
              <a:t>x) dolphin(x) </a:t>
            </a:r>
            <a:r>
              <a:rPr lang="en-US" altLang="en-US" sz="1800" b="1" dirty="0">
                <a:highlight>
                  <a:srgbClr val="808080"/>
                </a:highlight>
                <a:sym typeface="Symbol" pitchFamily="2" charset="2"/>
              </a:rPr>
              <a:t></a:t>
            </a:r>
            <a:r>
              <a:rPr lang="en-US" altLang="en-US" sz="1800" b="1" dirty="0">
                <a:highlight>
                  <a:srgbClr val="808080"/>
                </a:highlight>
              </a:rPr>
              <a:t> mammal(x) </a:t>
            </a:r>
          </a:p>
          <a:p>
            <a:pPr>
              <a:lnSpc>
                <a:spcPct val="90000"/>
              </a:lnSpc>
            </a:pPr>
            <a:r>
              <a:rPr lang="en-US" altLang="en-US" sz="1800" b="1" dirty="0">
                <a:solidFill>
                  <a:schemeClr val="accent2"/>
                </a:solidFill>
              </a:rPr>
              <a:t>Existential</a:t>
            </a:r>
            <a:r>
              <a:rPr lang="en-US" altLang="en-US" sz="1800" dirty="0"/>
              <a:t> </a:t>
            </a:r>
            <a:r>
              <a:rPr lang="en-US" altLang="en-US" sz="1800" b="1" dirty="0"/>
              <a:t>quantification</a:t>
            </a:r>
            <a:r>
              <a:rPr lang="en-US" altLang="en-US" sz="1800" dirty="0"/>
              <a:t> </a:t>
            </a:r>
          </a:p>
          <a:p>
            <a:pPr lvl="1">
              <a:lnSpc>
                <a:spcPct val="90000"/>
              </a:lnSpc>
            </a:pPr>
            <a:r>
              <a:rPr lang="en-US" altLang="en-US" sz="1800" dirty="0"/>
              <a:t>(</a:t>
            </a:r>
            <a:r>
              <a:rPr lang="en-US" altLang="en-US" sz="1800" b="1" dirty="0">
                <a:sym typeface="Symbol" pitchFamily="2" charset="2"/>
              </a:rPr>
              <a:t></a:t>
            </a:r>
            <a:r>
              <a:rPr lang="en-US" altLang="en-US" sz="1800" dirty="0"/>
              <a:t> x)P(x) means that P holds for </a:t>
            </a:r>
            <a:r>
              <a:rPr lang="en-US" altLang="en-US" sz="1800" b="1" dirty="0"/>
              <a:t>some</a:t>
            </a:r>
            <a:r>
              <a:rPr lang="en-US" altLang="en-US" sz="1800" dirty="0"/>
              <a:t> value of x in the domain associated with that variable.</a:t>
            </a:r>
            <a:r>
              <a:rPr lang="en-US" altLang="en-US" sz="2000" dirty="0"/>
              <a:t> Existential quantifiers are usually used with “and” to specify a list of properties about an individual</a:t>
            </a:r>
            <a:endParaRPr lang="en-US" altLang="en-US" sz="1800" dirty="0"/>
          </a:p>
          <a:p>
            <a:pPr lvl="1">
              <a:lnSpc>
                <a:spcPct val="90000"/>
              </a:lnSpc>
            </a:pPr>
            <a:r>
              <a:rPr lang="en-US" altLang="en-US" sz="1800" b="1" dirty="0">
                <a:highlight>
                  <a:srgbClr val="808080"/>
                </a:highlight>
              </a:rPr>
              <a:t>E.g., (</a:t>
            </a:r>
            <a:r>
              <a:rPr lang="en-US" altLang="en-US" sz="1800" b="1" dirty="0">
                <a:highlight>
                  <a:srgbClr val="808080"/>
                </a:highlight>
                <a:sym typeface="Symbol" pitchFamily="2" charset="2"/>
              </a:rPr>
              <a:t></a:t>
            </a:r>
            <a:r>
              <a:rPr lang="en-US" altLang="en-US" sz="1800" b="1" dirty="0">
                <a:highlight>
                  <a:srgbClr val="808080"/>
                </a:highlight>
              </a:rPr>
              <a:t> x) mammal(x) </a:t>
            </a:r>
            <a:r>
              <a:rPr lang="en-US" altLang="en-US" sz="1800" b="1" dirty="0">
                <a:highlight>
                  <a:srgbClr val="808080"/>
                </a:highlight>
                <a:sym typeface="Symbol" pitchFamily="2" charset="2"/>
              </a:rPr>
              <a:t></a:t>
            </a:r>
            <a:r>
              <a:rPr lang="en-US" altLang="en-US" sz="1800" b="1" dirty="0">
                <a:highlight>
                  <a:srgbClr val="808080"/>
                </a:highlight>
              </a:rPr>
              <a:t> lays-eggs(x)</a:t>
            </a:r>
          </a:p>
          <a:p>
            <a:pPr lvl="1">
              <a:lnSpc>
                <a:spcPct val="90000"/>
              </a:lnSpc>
            </a:pPr>
            <a:r>
              <a:rPr lang="en-US" altLang="en-US" sz="1800" dirty="0"/>
              <a:t>Permits one to make a statement about some object without naming it</a:t>
            </a:r>
          </a:p>
          <a:p>
            <a:pPr lvl="1">
              <a:lnSpc>
                <a:spcPct val="90000"/>
              </a:lnSpc>
            </a:pPr>
            <a:endParaRPr lang="en-US" altLang="en-US" sz="1800" dirty="0"/>
          </a:p>
        </p:txBody>
      </p:sp>
    </p:spTree>
    <p:extLst>
      <p:ext uri="{BB962C8B-B14F-4D97-AF65-F5344CB8AC3E}">
        <p14:creationId xmlns:p14="http://schemas.microsoft.com/office/powerpoint/2010/main" val="27296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F01A-A268-C33C-6F53-3132395C8160}"/>
              </a:ext>
            </a:extLst>
          </p:cNvPr>
          <p:cNvSpPr>
            <a:spLocks noGrp="1"/>
          </p:cNvSpPr>
          <p:nvPr>
            <p:ph type="title"/>
          </p:nvPr>
        </p:nvSpPr>
        <p:spPr>
          <a:solidFill>
            <a:srgbClr val="FFC000"/>
          </a:solidFill>
        </p:spPr>
        <p:txBody>
          <a:bodyPr/>
          <a:lstStyle/>
          <a:p>
            <a:r>
              <a:rPr lang="en-US" altLang="en-US" dirty="0"/>
              <a:t>Quantifier Scope</a:t>
            </a:r>
            <a:endParaRPr lang="en-US" dirty="0"/>
          </a:p>
        </p:txBody>
      </p:sp>
      <p:pic>
        <p:nvPicPr>
          <p:cNvPr id="5" name="Picture 4">
            <a:extLst>
              <a:ext uri="{FF2B5EF4-FFF2-40B4-BE49-F238E27FC236}">
                <a16:creationId xmlns:a16="http://schemas.microsoft.com/office/drawing/2014/main" id="{EF4A048D-570A-7DCB-2EAA-3C6772292097}"/>
              </a:ext>
            </a:extLst>
          </p:cNvPr>
          <p:cNvPicPr>
            <a:picLocks noChangeAspect="1"/>
          </p:cNvPicPr>
          <p:nvPr/>
        </p:nvPicPr>
        <p:blipFill>
          <a:blip r:embed="rId2"/>
          <a:stretch>
            <a:fillRect/>
          </a:stretch>
        </p:blipFill>
        <p:spPr>
          <a:xfrm>
            <a:off x="806115" y="1455820"/>
            <a:ext cx="7772400" cy="3687680"/>
          </a:xfrm>
          <a:prstGeom prst="rect">
            <a:avLst/>
          </a:prstGeom>
        </p:spPr>
      </p:pic>
    </p:spTree>
    <p:extLst>
      <p:ext uri="{BB962C8B-B14F-4D97-AF65-F5344CB8AC3E}">
        <p14:creationId xmlns:p14="http://schemas.microsoft.com/office/powerpoint/2010/main" val="376306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05D2-FF83-7AB0-8AD1-DE2D88DF51E6}"/>
              </a:ext>
            </a:extLst>
          </p:cNvPr>
          <p:cNvSpPr>
            <a:spLocks noGrp="1"/>
          </p:cNvSpPr>
          <p:nvPr>
            <p:ph type="title"/>
          </p:nvPr>
        </p:nvSpPr>
        <p:spPr>
          <a:solidFill>
            <a:srgbClr val="FFC000"/>
          </a:solidFill>
        </p:spPr>
        <p:txBody>
          <a:bodyPr/>
          <a:lstStyle/>
          <a:p>
            <a:r>
              <a:rPr lang="en-US" altLang="en-US" dirty="0"/>
              <a:t>Translating English to FOL</a:t>
            </a:r>
            <a:endParaRPr lang="en-US" dirty="0"/>
          </a:p>
        </p:txBody>
      </p:sp>
      <p:pic>
        <p:nvPicPr>
          <p:cNvPr id="7" name="Picture 6">
            <a:extLst>
              <a:ext uri="{FF2B5EF4-FFF2-40B4-BE49-F238E27FC236}">
                <a16:creationId xmlns:a16="http://schemas.microsoft.com/office/drawing/2014/main" id="{AB7DC668-3824-628A-4523-FE2BC5C81A03}"/>
              </a:ext>
            </a:extLst>
          </p:cNvPr>
          <p:cNvPicPr>
            <a:picLocks noChangeAspect="1"/>
          </p:cNvPicPr>
          <p:nvPr/>
        </p:nvPicPr>
        <p:blipFill>
          <a:blip r:embed="rId3"/>
          <a:stretch>
            <a:fillRect/>
          </a:stretch>
        </p:blipFill>
        <p:spPr>
          <a:xfrm>
            <a:off x="798776" y="1358266"/>
            <a:ext cx="7546448" cy="3785233"/>
          </a:xfrm>
          <a:prstGeom prst="rect">
            <a:avLst/>
          </a:prstGeom>
        </p:spPr>
      </p:pic>
    </p:spTree>
    <p:extLst>
      <p:ext uri="{BB962C8B-B14F-4D97-AF65-F5344CB8AC3E}">
        <p14:creationId xmlns:p14="http://schemas.microsoft.com/office/powerpoint/2010/main" val="239935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C646-EB80-A375-3743-F6C98088B08C}"/>
              </a:ext>
            </a:extLst>
          </p:cNvPr>
          <p:cNvSpPr>
            <a:spLocks noGrp="1"/>
          </p:cNvSpPr>
          <p:nvPr>
            <p:ph type="title"/>
          </p:nvPr>
        </p:nvSpPr>
        <p:spPr>
          <a:solidFill>
            <a:srgbClr val="FFC000"/>
          </a:solidFill>
        </p:spPr>
        <p:txBody>
          <a:bodyPr/>
          <a:lstStyle/>
          <a:p>
            <a:r>
              <a:rPr lang="en-IN" sz="2000" i="0" dirty="0">
                <a:solidFill>
                  <a:srgbClr val="292929"/>
                </a:solidFill>
                <a:effectLst/>
                <a:latin typeface="source-serif-pro"/>
              </a:rPr>
              <a:t>Propositional Logic Vs FOL</a:t>
            </a:r>
            <a:endParaRPr lang="en-US" dirty="0"/>
          </a:p>
        </p:txBody>
      </p:sp>
      <p:sp>
        <p:nvSpPr>
          <p:cNvPr id="3" name="Text Placeholder 2">
            <a:extLst>
              <a:ext uri="{FF2B5EF4-FFF2-40B4-BE49-F238E27FC236}">
                <a16:creationId xmlns:a16="http://schemas.microsoft.com/office/drawing/2014/main" id="{B7BF0C52-0CCA-6237-6151-8427DB0E57A3}"/>
              </a:ext>
            </a:extLst>
          </p:cNvPr>
          <p:cNvSpPr>
            <a:spLocks noGrp="1"/>
          </p:cNvSpPr>
          <p:nvPr>
            <p:ph type="body" idx="1"/>
          </p:nvPr>
        </p:nvSpPr>
        <p:spPr>
          <a:xfrm>
            <a:off x="968721" y="1616470"/>
            <a:ext cx="7222229" cy="3112200"/>
          </a:xfrm>
        </p:spPr>
        <p:txBody>
          <a:bodyPr/>
          <a:lstStyle/>
          <a:p>
            <a:pPr algn="just">
              <a:buFont typeface="Arial" panose="020B0604020202020204" pitchFamily="34" charset="0"/>
              <a:buChar char="•"/>
            </a:pPr>
            <a:r>
              <a:rPr lang="en-IN" sz="1800" b="0" i="0" dirty="0">
                <a:solidFill>
                  <a:srgbClr val="292929"/>
                </a:solidFill>
                <a:effectLst/>
                <a:latin typeface="source-serif-pro"/>
              </a:rPr>
              <a:t>Propositional Logic converts a complete sentence into a symbol and makes it logical whereas in First-Order Logic relation of a particular sentence will be made that involves relations, constants, functions, and constants.</a:t>
            </a:r>
          </a:p>
          <a:p>
            <a:pPr algn="just">
              <a:buFont typeface="Arial" panose="020B0604020202020204" pitchFamily="34" charset="0"/>
              <a:buChar char="•"/>
            </a:pPr>
            <a:r>
              <a:rPr lang="en-IN" sz="1800" b="0" i="0" dirty="0">
                <a:solidFill>
                  <a:srgbClr val="292929"/>
                </a:solidFill>
                <a:effectLst/>
                <a:latin typeface="source-serif-pro"/>
              </a:rPr>
              <a:t>The limitation of PL is that it does not represent any individual entities whereas FOL can easily represent the individual establishment that means if you are writing a single sentence then it can be easily represented in FOL.</a:t>
            </a:r>
          </a:p>
          <a:p>
            <a:pPr algn="just">
              <a:buFont typeface="Arial" panose="020B0604020202020204" pitchFamily="34" charset="0"/>
              <a:buChar char="•"/>
            </a:pPr>
            <a:r>
              <a:rPr lang="en-IN" sz="1800" b="0" i="0" dirty="0">
                <a:solidFill>
                  <a:srgbClr val="292929"/>
                </a:solidFill>
                <a:effectLst/>
                <a:latin typeface="source-serif-pro"/>
              </a:rPr>
              <a:t>PL does not signify or express the generalization, specialization or pattern for example ‘QUANTIFIERS’ cannot be used in PL but in FOL users can easily use quantifiers as it does express the generalization, specialization, and pattern.</a:t>
            </a:r>
          </a:p>
          <a:p>
            <a:pPr algn="just"/>
            <a:endParaRPr lang="en-US" sz="1800" dirty="0"/>
          </a:p>
        </p:txBody>
      </p:sp>
    </p:spTree>
    <p:extLst>
      <p:ext uri="{BB962C8B-B14F-4D97-AF65-F5344CB8AC3E}">
        <p14:creationId xmlns:p14="http://schemas.microsoft.com/office/powerpoint/2010/main" val="3830436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ABB3C19-C321-84E8-8FEC-33E17051DB23}"/>
              </a:ext>
            </a:extLst>
          </p:cNvPr>
          <p:cNvGraphicFramePr>
            <a:graphicFrameLocks noGrp="1"/>
          </p:cNvGraphicFramePr>
          <p:nvPr>
            <p:extLst>
              <p:ext uri="{D42A27DB-BD31-4B8C-83A1-F6EECF244321}">
                <p14:modId xmlns:p14="http://schemas.microsoft.com/office/powerpoint/2010/main" val="3428056694"/>
              </p:ext>
            </p:extLst>
          </p:nvPr>
        </p:nvGraphicFramePr>
        <p:xfrm>
          <a:off x="-2" y="0"/>
          <a:ext cx="9144001" cy="5156704"/>
        </p:xfrm>
        <a:graphic>
          <a:graphicData uri="http://schemas.openxmlformats.org/drawingml/2006/table">
            <a:tbl>
              <a:tblPr/>
              <a:tblGrid>
                <a:gridCol w="4553895">
                  <a:extLst>
                    <a:ext uri="{9D8B030D-6E8A-4147-A177-3AD203B41FA5}">
                      <a16:colId xmlns:a16="http://schemas.microsoft.com/office/drawing/2014/main" val="1989431063"/>
                    </a:ext>
                  </a:extLst>
                </a:gridCol>
                <a:gridCol w="4590106">
                  <a:extLst>
                    <a:ext uri="{9D8B030D-6E8A-4147-A177-3AD203B41FA5}">
                      <a16:colId xmlns:a16="http://schemas.microsoft.com/office/drawing/2014/main" val="2062341597"/>
                    </a:ext>
                  </a:extLst>
                </a:gridCol>
              </a:tblGrid>
              <a:tr h="264575">
                <a:tc>
                  <a:txBody>
                    <a:bodyPr/>
                    <a:lstStyle/>
                    <a:p>
                      <a:pPr algn="ctr" fontAlgn="base"/>
                      <a:r>
                        <a:rPr lang="en-IN" sz="1050" b="1" dirty="0">
                          <a:effectLst/>
                        </a:rPr>
                        <a:t>Propositional Logic</a:t>
                      </a:r>
                      <a:endParaRPr lang="en-IN" sz="1050" b="0" dirty="0">
                        <a:effectLst/>
                      </a:endParaRPr>
                    </a:p>
                  </a:txBody>
                  <a:tcPr marL="33691" marR="33691" marT="47168" marB="47168" anchor="ctr">
                    <a:lnL>
                      <a:noFill/>
                    </a:lnL>
                    <a:lnR>
                      <a:noFill/>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gn="ctr" fontAlgn="base"/>
                      <a:r>
                        <a:rPr lang="en-IN" sz="1050" b="1" dirty="0">
                          <a:effectLst/>
                        </a:rPr>
                        <a:t>Predicate Logic</a:t>
                      </a:r>
                      <a:endParaRPr lang="en-IN" sz="1050" b="0" dirty="0">
                        <a:effectLst/>
                      </a:endParaRPr>
                    </a:p>
                  </a:txBody>
                  <a:tcPr marL="33691" marR="33691" marT="47168" marB="47168" anchor="ctr">
                    <a:lnL>
                      <a:noFill/>
                    </a:lnL>
                    <a:lnR>
                      <a:noFill/>
                    </a:lnR>
                    <a:lnT>
                      <a:noFill/>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72244091"/>
                  </a:ext>
                </a:extLst>
              </a:tr>
              <a:tr h="856725">
                <a:tc>
                  <a:txBody>
                    <a:bodyPr/>
                    <a:lstStyle/>
                    <a:p>
                      <a:pPr algn="l" fontAlgn="base"/>
                      <a:r>
                        <a:rPr lang="en-IN" sz="1050" b="0" dirty="0">
                          <a:effectLst/>
                        </a:rPr>
                        <a:t>Propositional logic is the logic that deals with a collection of declarative statements which have a truth value, true or false.</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Predicate logic is an expression consisting of variables with a specified domain. It consists of objects, relations and functions between the objects.</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68264509"/>
                  </a:ext>
                </a:extLst>
              </a:tr>
              <a:tr h="448760">
                <a:tc>
                  <a:txBody>
                    <a:bodyPr/>
                    <a:lstStyle/>
                    <a:p>
                      <a:pPr algn="l" fontAlgn="base"/>
                      <a:r>
                        <a:rPr lang="en-IN" sz="1050" b="0" dirty="0">
                          <a:effectLst/>
                        </a:rPr>
                        <a:t>It is the basic and most widely used logic. Also known as Boolean logic.</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It is an extension of propositional logic covering predicates and quantification.</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08106020"/>
                  </a:ext>
                </a:extLst>
              </a:tr>
              <a:tr h="448760">
                <a:tc>
                  <a:txBody>
                    <a:bodyPr/>
                    <a:lstStyle/>
                    <a:p>
                      <a:pPr algn="l" fontAlgn="base"/>
                      <a:r>
                        <a:rPr lang="en-IN" sz="1050" b="0" dirty="0">
                          <a:effectLst/>
                        </a:rPr>
                        <a:t>A proposition has a specific truth value, either true or false.</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A predicate’s truth value depends on the variables’ value.</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1471484"/>
                  </a:ext>
                </a:extLst>
              </a:tr>
              <a:tr h="1263269">
                <a:tc>
                  <a:txBody>
                    <a:bodyPr/>
                    <a:lstStyle/>
                    <a:p>
                      <a:pPr algn="l" fontAlgn="base"/>
                      <a:r>
                        <a:rPr lang="en-IN" sz="1050" b="0" dirty="0">
                          <a:effectLst/>
                        </a:rPr>
                        <a:t>Scope analysis is not done in propositional logic.</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Predicate logic helps </a:t>
                      </a:r>
                      <a:r>
                        <a:rPr lang="en-IN" sz="1050" b="0" dirty="0" err="1">
                          <a:effectLst/>
                        </a:rPr>
                        <a:t>analyze</a:t>
                      </a:r>
                      <a:r>
                        <a:rPr lang="en-IN" sz="1050" b="0" dirty="0">
                          <a:effectLst/>
                        </a:rPr>
                        <a:t> the scope of the subject over the predicate. There are three quantifiers : Universal Quantifier (∀) depicts for all, Existential Quantifier (∃) depicting there exists some and Uniqueness Quantifier (∃!) depicting exactly one.</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49292663"/>
                  </a:ext>
                </a:extLst>
              </a:tr>
              <a:tr h="1096820">
                <a:tc>
                  <a:txBody>
                    <a:bodyPr/>
                    <a:lstStyle/>
                    <a:p>
                      <a:pPr algn="l" fontAlgn="base"/>
                      <a:r>
                        <a:rPr lang="en-IN" sz="1050" b="0" dirty="0">
                          <a:effectLst/>
                        </a:rPr>
                        <a:t>Propositions are combined with Logical Operators or Logical Connectives like Negation(¬), Disjunction(∨), Conjunction(∧), Exclusive OR(⊕), Implication(⇒), Bi-Conditional or Double Implication(⇔). </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Predicate Logic adds by introducing quantifiers to the existing proposition.</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5154100"/>
                  </a:ext>
                </a:extLst>
              </a:tr>
              <a:tr h="346771">
                <a:tc>
                  <a:txBody>
                    <a:bodyPr/>
                    <a:lstStyle/>
                    <a:p>
                      <a:pPr algn="l" fontAlgn="base"/>
                      <a:r>
                        <a:rPr lang="en-IN" sz="1050" b="0" dirty="0">
                          <a:effectLst/>
                        </a:rPr>
                        <a:t>It is a more generalized representation.</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It is a more specialized representation.</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48193480"/>
                  </a:ext>
                </a:extLst>
              </a:tr>
              <a:tr h="431024">
                <a:tc>
                  <a:txBody>
                    <a:bodyPr/>
                    <a:lstStyle/>
                    <a:p>
                      <a:pPr algn="l" fontAlgn="base"/>
                      <a:r>
                        <a:rPr lang="en-IN" sz="1050" b="0" dirty="0">
                          <a:effectLst/>
                        </a:rPr>
                        <a:t>It cannot deal with sets of entities. </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ase"/>
                      <a:r>
                        <a:rPr lang="en-IN" sz="1050" b="0" dirty="0">
                          <a:effectLst/>
                        </a:rPr>
                        <a:t>It can deal with set of entities with the help of quantifiers.</a:t>
                      </a:r>
                    </a:p>
                  </a:txBody>
                  <a:tcPr marL="33691" marR="33691" marT="47168" marB="4716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669610001"/>
                  </a:ext>
                </a:extLst>
              </a:tr>
            </a:tbl>
          </a:graphicData>
        </a:graphic>
      </p:graphicFrame>
      <p:sp>
        <p:nvSpPr>
          <p:cNvPr id="5" name="Rectangle 1">
            <a:extLst>
              <a:ext uri="{FF2B5EF4-FFF2-40B4-BE49-F238E27FC236}">
                <a16:creationId xmlns:a16="http://schemas.microsoft.com/office/drawing/2014/main" id="{DAEEF07F-AC6C-6D30-AAB9-C9B249749FF5}"/>
              </a:ext>
            </a:extLst>
          </p:cNvPr>
          <p:cNvSpPr>
            <a:spLocks noGrp="1" noChangeArrowheads="1"/>
          </p:cNvSpPr>
          <p:nvPr>
            <p:ph type="body" idx="1"/>
          </p:nvPr>
        </p:nvSpPr>
        <p:spPr bwMode="auto">
          <a:xfrm>
            <a:off x="-4839496" y="2699499"/>
            <a:ext cx="203317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718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7755-3C68-8C7C-060A-D820EB657526}"/>
              </a:ext>
            </a:extLst>
          </p:cNvPr>
          <p:cNvSpPr>
            <a:spLocks noGrp="1"/>
          </p:cNvSpPr>
          <p:nvPr>
            <p:ph type="title"/>
          </p:nvPr>
        </p:nvSpPr>
        <p:spPr>
          <a:solidFill>
            <a:srgbClr val="FFC000"/>
          </a:solidFill>
        </p:spPr>
        <p:txBody>
          <a:bodyPr/>
          <a:lstStyle/>
          <a:p>
            <a:r>
              <a:rPr lang="en-IN" sz="2000" dirty="0">
                <a:effectLst/>
                <a:latin typeface="Times New Roman" panose="02020603050405020304" pitchFamily="18" charset="0"/>
                <a:ea typeface="Calibri" panose="020F0502020204030204" pitchFamily="34" charset="0"/>
                <a:cs typeface="Times New Roman" panose="02020603050405020304" pitchFamily="18" charset="0"/>
              </a:rPr>
              <a:t>Knowledge Based Agents </a:t>
            </a:r>
            <a:endParaRPr lang="en-US" dirty="0"/>
          </a:p>
        </p:txBody>
      </p:sp>
      <p:sp>
        <p:nvSpPr>
          <p:cNvPr id="3" name="Text Placeholder 2">
            <a:extLst>
              <a:ext uri="{FF2B5EF4-FFF2-40B4-BE49-F238E27FC236}">
                <a16:creationId xmlns:a16="http://schemas.microsoft.com/office/drawing/2014/main" id="{CD0509D8-12C8-EDE3-C011-E8CF6B8E9B21}"/>
              </a:ext>
            </a:extLst>
          </p:cNvPr>
          <p:cNvSpPr>
            <a:spLocks noGrp="1"/>
          </p:cNvSpPr>
          <p:nvPr>
            <p:ph type="body" idx="1"/>
          </p:nvPr>
        </p:nvSpPr>
        <p:spPr/>
        <p:txBody>
          <a:bodyPr/>
          <a:lstStyle/>
          <a:p>
            <a:pPr algn="just"/>
            <a:r>
              <a:rPr lang="en-IN" sz="1800" b="0" i="0" dirty="0">
                <a:solidFill>
                  <a:schemeClr val="tx1"/>
                </a:solidFill>
                <a:effectLst/>
                <a:latin typeface="Calibri" panose="020F0502020204030204" pitchFamily="34" charset="0"/>
                <a:cs typeface="Calibri" panose="020F0502020204030204" pitchFamily="34" charset="0"/>
              </a:rPr>
              <a:t>An intelligent agent needs </a:t>
            </a:r>
            <a:r>
              <a:rPr lang="en-IN" sz="1800" b="1" i="0" dirty="0">
                <a:solidFill>
                  <a:schemeClr val="tx1"/>
                </a:solidFill>
                <a:effectLst/>
                <a:latin typeface="Calibri" panose="020F0502020204030204" pitchFamily="34" charset="0"/>
                <a:cs typeface="Calibri" panose="020F0502020204030204" pitchFamily="34" charset="0"/>
              </a:rPr>
              <a:t>knowledge</a:t>
            </a:r>
            <a:r>
              <a:rPr lang="en-IN" sz="1800" b="0" i="0" dirty="0">
                <a:solidFill>
                  <a:schemeClr val="tx1"/>
                </a:solidFill>
                <a:effectLst/>
                <a:latin typeface="Calibri" panose="020F0502020204030204" pitchFamily="34" charset="0"/>
                <a:cs typeface="Calibri" panose="020F0502020204030204" pitchFamily="34" charset="0"/>
              </a:rPr>
              <a:t> about the real world for taking decisions and </a:t>
            </a:r>
            <a:r>
              <a:rPr lang="en-IN" sz="1800" b="1" i="0" dirty="0">
                <a:solidFill>
                  <a:schemeClr val="tx1"/>
                </a:solidFill>
                <a:effectLst/>
                <a:latin typeface="Calibri" panose="020F0502020204030204" pitchFamily="34" charset="0"/>
                <a:cs typeface="Calibri" panose="020F0502020204030204" pitchFamily="34" charset="0"/>
              </a:rPr>
              <a:t>reasoning</a:t>
            </a:r>
            <a:r>
              <a:rPr lang="en-IN" sz="1800" b="0" i="0" dirty="0">
                <a:solidFill>
                  <a:schemeClr val="tx1"/>
                </a:solidFill>
                <a:effectLst/>
                <a:latin typeface="Calibri" panose="020F0502020204030204" pitchFamily="34" charset="0"/>
                <a:cs typeface="Calibri" panose="020F0502020204030204" pitchFamily="34" charset="0"/>
              </a:rPr>
              <a:t> to act efficiently.</a:t>
            </a:r>
          </a:p>
          <a:p>
            <a:pPr algn="just"/>
            <a:r>
              <a:rPr lang="en-IN" sz="1800" b="0" i="0" dirty="0">
                <a:solidFill>
                  <a:schemeClr val="tx1"/>
                </a:solidFill>
                <a:effectLst/>
                <a:latin typeface="Calibri" panose="020F0502020204030204" pitchFamily="34" charset="0"/>
                <a:cs typeface="Calibri" panose="020F0502020204030204" pitchFamily="34" charset="0"/>
              </a:rPr>
              <a:t>Knowledge-based agents are those agents who have the capability of </a:t>
            </a:r>
            <a:r>
              <a:rPr lang="en-IN" sz="1800" b="1" i="0" dirty="0">
                <a:solidFill>
                  <a:schemeClr val="tx1"/>
                </a:solidFill>
                <a:effectLst/>
                <a:latin typeface="Calibri" panose="020F0502020204030204" pitchFamily="34" charset="0"/>
                <a:cs typeface="Calibri" panose="020F0502020204030204" pitchFamily="34" charset="0"/>
              </a:rPr>
              <a:t>maintaining an internal state of knowledge, reason over that knowledge, update their knowledge after observations and take actions. These agents can represent the world with some formal representation and act intelligently</a:t>
            </a:r>
            <a:r>
              <a:rPr lang="en-IN" sz="1800" b="0" i="0" dirty="0">
                <a:solidFill>
                  <a:schemeClr val="tx1"/>
                </a:solidFill>
                <a:effectLst/>
                <a:latin typeface="Calibri" panose="020F0502020204030204" pitchFamily="34" charset="0"/>
                <a:cs typeface="Calibri" panose="020F0502020204030204" pitchFamily="34" charset="0"/>
              </a:rPr>
              <a:t>.</a:t>
            </a:r>
          </a:p>
          <a:p>
            <a:pPr algn="just"/>
            <a:r>
              <a:rPr lang="en-IN" sz="1800" b="0" i="0" dirty="0">
                <a:solidFill>
                  <a:schemeClr val="tx1"/>
                </a:solidFill>
                <a:effectLst/>
                <a:latin typeface="Calibri" panose="020F0502020204030204" pitchFamily="34" charset="0"/>
                <a:cs typeface="Calibri" panose="020F0502020204030204" pitchFamily="34" charset="0"/>
              </a:rPr>
              <a:t>Knowledge based agents give the current situation in the form of sentences. They have complete knowledge of current situation of mini-world and its surroundings. These agents manipulate knowledge to infer new things at “Knowledge level”.</a:t>
            </a:r>
          </a:p>
          <a:p>
            <a:pPr algn="just"/>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33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E3E1-9521-3DA3-887C-30FE942ED14B}"/>
              </a:ext>
            </a:extLst>
          </p:cNvPr>
          <p:cNvSpPr>
            <a:spLocks noGrp="1"/>
          </p:cNvSpPr>
          <p:nvPr>
            <p:ph type="title"/>
          </p:nvPr>
        </p:nvSpPr>
        <p:spPr>
          <a:solidFill>
            <a:srgbClr val="FFC000"/>
          </a:solidFill>
        </p:spPr>
        <p:txBody>
          <a:bodyPr/>
          <a:lstStyle/>
          <a:p>
            <a:r>
              <a:rPr lang="en-IN" i="0" dirty="0">
                <a:solidFill>
                  <a:schemeClr val="tx1"/>
                </a:solidFill>
                <a:effectLst/>
                <a:latin typeface="erdana"/>
              </a:rPr>
              <a:t>Inference in First-Order Logic</a:t>
            </a:r>
            <a:endParaRPr lang="en-US" dirty="0">
              <a:solidFill>
                <a:schemeClr val="tx1"/>
              </a:solidFill>
            </a:endParaRPr>
          </a:p>
        </p:txBody>
      </p:sp>
      <p:sp>
        <p:nvSpPr>
          <p:cNvPr id="3" name="Text Placeholder 2">
            <a:extLst>
              <a:ext uri="{FF2B5EF4-FFF2-40B4-BE49-F238E27FC236}">
                <a16:creationId xmlns:a16="http://schemas.microsoft.com/office/drawing/2014/main" id="{426DF47E-8221-5ED5-06A6-E1EC0B22AF3D}"/>
              </a:ext>
            </a:extLst>
          </p:cNvPr>
          <p:cNvSpPr>
            <a:spLocks noGrp="1"/>
          </p:cNvSpPr>
          <p:nvPr>
            <p:ph type="body" idx="1"/>
          </p:nvPr>
        </p:nvSpPr>
        <p:spPr>
          <a:xfrm>
            <a:off x="932507" y="1616470"/>
            <a:ext cx="7258443" cy="3112200"/>
          </a:xfrm>
        </p:spPr>
        <p:txBody>
          <a:bodyPr/>
          <a:lstStyle/>
          <a:p>
            <a:pPr algn="just">
              <a:buNone/>
            </a:pPr>
            <a:r>
              <a:rPr lang="en-IN" sz="1800" b="0" i="0" dirty="0">
                <a:solidFill>
                  <a:srgbClr val="333333"/>
                </a:solidFill>
                <a:effectLst/>
                <a:latin typeface="inter-regular"/>
              </a:rPr>
              <a:t>Inference in First-Order Logic is used to deduce new facts or sentences from existing sentences. </a:t>
            </a:r>
            <a:endParaRPr lang="en-US" sz="1800" dirty="0"/>
          </a:p>
        </p:txBody>
      </p:sp>
      <p:sp>
        <p:nvSpPr>
          <p:cNvPr id="5" name="TextBox 4">
            <a:extLst>
              <a:ext uri="{FF2B5EF4-FFF2-40B4-BE49-F238E27FC236}">
                <a16:creationId xmlns:a16="http://schemas.microsoft.com/office/drawing/2014/main" id="{63E6933B-607D-A28D-C5E5-CC318D42BFD0}"/>
              </a:ext>
            </a:extLst>
          </p:cNvPr>
          <p:cNvSpPr txBox="1"/>
          <p:nvPr/>
        </p:nvSpPr>
        <p:spPr>
          <a:xfrm>
            <a:off x="932507" y="2286093"/>
            <a:ext cx="7704499" cy="954107"/>
          </a:xfrm>
          <a:prstGeom prst="rect">
            <a:avLst/>
          </a:prstGeom>
          <a:solidFill>
            <a:srgbClr val="FFC000"/>
          </a:solidFill>
        </p:spPr>
        <p:txBody>
          <a:bodyPr wrap="square">
            <a:spAutoFit/>
          </a:bodyPr>
          <a:lstStyle/>
          <a:p>
            <a:pPr algn="just"/>
            <a:r>
              <a:rPr lang="en-IN" b="1" i="0" dirty="0">
                <a:solidFill>
                  <a:srgbClr val="333333"/>
                </a:solidFill>
                <a:effectLst/>
                <a:latin typeface="inter-bold"/>
              </a:rPr>
              <a:t>Substitution:</a:t>
            </a:r>
            <a:endParaRPr lang="en-IN" b="0" i="0" dirty="0">
              <a:solidFill>
                <a:srgbClr val="333333"/>
              </a:solidFill>
              <a:effectLst/>
              <a:latin typeface="inter-regular"/>
            </a:endParaRPr>
          </a:p>
          <a:p>
            <a:pPr algn="just"/>
            <a:r>
              <a:rPr lang="en-IN" b="0" i="0" dirty="0">
                <a:solidFill>
                  <a:srgbClr val="333333"/>
                </a:solidFill>
                <a:effectLst/>
                <a:latin typeface="inter-regular"/>
              </a:rPr>
              <a:t>Substitution is a fundamental operation performed on terms and formulas. It occurs in all inference systems in first-order logic. The substitution is complex in the presence of quantifiers in FOL. If we write </a:t>
            </a:r>
            <a:r>
              <a:rPr lang="en-IN" b="1" i="0" dirty="0">
                <a:solidFill>
                  <a:srgbClr val="333333"/>
                </a:solidFill>
                <a:effectLst/>
                <a:latin typeface="inter-bold"/>
              </a:rPr>
              <a:t>F[a/x]</a:t>
            </a:r>
            <a:r>
              <a:rPr lang="en-IN" b="0" i="0" dirty="0">
                <a:solidFill>
                  <a:srgbClr val="333333"/>
                </a:solidFill>
                <a:effectLst/>
                <a:latin typeface="inter-regular"/>
              </a:rPr>
              <a:t>, so it refers to substitute a constant "</a:t>
            </a:r>
            <a:r>
              <a:rPr lang="en-IN" b="1" i="0" dirty="0">
                <a:solidFill>
                  <a:srgbClr val="333333"/>
                </a:solidFill>
                <a:effectLst/>
                <a:latin typeface="inter-bold"/>
              </a:rPr>
              <a:t>a</a:t>
            </a:r>
            <a:r>
              <a:rPr lang="en-IN" b="0" i="0" dirty="0">
                <a:solidFill>
                  <a:srgbClr val="333333"/>
                </a:solidFill>
                <a:effectLst/>
                <a:latin typeface="inter-regular"/>
              </a:rPr>
              <a:t>" in place of variable "</a:t>
            </a:r>
            <a:r>
              <a:rPr lang="en-IN" b="1" i="0" dirty="0">
                <a:solidFill>
                  <a:srgbClr val="333333"/>
                </a:solidFill>
                <a:effectLst/>
                <a:latin typeface="inter-bold"/>
              </a:rPr>
              <a:t>x</a:t>
            </a:r>
            <a:r>
              <a:rPr lang="en-IN" b="0" i="0" dirty="0">
                <a:solidFill>
                  <a:srgbClr val="333333"/>
                </a:solidFill>
                <a:effectLst/>
                <a:latin typeface="inter-regular"/>
              </a:rPr>
              <a:t>".</a:t>
            </a:r>
          </a:p>
        </p:txBody>
      </p:sp>
      <p:sp>
        <p:nvSpPr>
          <p:cNvPr id="7" name="TextBox 6">
            <a:extLst>
              <a:ext uri="{FF2B5EF4-FFF2-40B4-BE49-F238E27FC236}">
                <a16:creationId xmlns:a16="http://schemas.microsoft.com/office/drawing/2014/main" id="{D54E7421-6429-A67B-AEE1-8DB130A54EAD}"/>
              </a:ext>
            </a:extLst>
          </p:cNvPr>
          <p:cNvSpPr txBox="1"/>
          <p:nvPr/>
        </p:nvSpPr>
        <p:spPr>
          <a:xfrm>
            <a:off x="953050" y="3344514"/>
            <a:ext cx="7683956" cy="954107"/>
          </a:xfrm>
          <a:prstGeom prst="rect">
            <a:avLst/>
          </a:prstGeom>
          <a:solidFill>
            <a:srgbClr val="FFC000"/>
          </a:solidFill>
        </p:spPr>
        <p:txBody>
          <a:bodyPr wrap="square">
            <a:spAutoFit/>
          </a:bodyPr>
          <a:lstStyle/>
          <a:p>
            <a:pPr algn="just"/>
            <a:r>
              <a:rPr lang="en-IN" b="1" i="0" dirty="0">
                <a:solidFill>
                  <a:srgbClr val="333333"/>
                </a:solidFill>
                <a:effectLst/>
                <a:latin typeface="inter-bold"/>
              </a:rPr>
              <a:t>Equality: </a:t>
            </a:r>
            <a:r>
              <a:rPr lang="en-IN" b="0" i="0" dirty="0">
                <a:solidFill>
                  <a:srgbClr val="333333"/>
                </a:solidFill>
                <a:effectLst/>
                <a:latin typeface="inter-regular"/>
              </a:rPr>
              <a:t>First-Order logic does not only use predicate and terms for making atomic sentences but also uses another way, which is equality in FOL. For this, we can use </a:t>
            </a:r>
            <a:r>
              <a:rPr lang="en-IN" b="1" i="0" dirty="0">
                <a:solidFill>
                  <a:srgbClr val="333333"/>
                </a:solidFill>
                <a:effectLst/>
                <a:latin typeface="inter-bold"/>
              </a:rPr>
              <a:t>equality symbols</a:t>
            </a:r>
            <a:r>
              <a:rPr lang="en-IN" b="0" i="0" dirty="0">
                <a:solidFill>
                  <a:srgbClr val="333333"/>
                </a:solidFill>
                <a:effectLst/>
                <a:latin typeface="inter-regular"/>
              </a:rPr>
              <a:t> which specify that the two terms refer to the same object.</a:t>
            </a:r>
          </a:p>
          <a:p>
            <a:pPr algn="just"/>
            <a:r>
              <a:rPr lang="en-IN" b="1" i="0" dirty="0">
                <a:solidFill>
                  <a:srgbClr val="333333"/>
                </a:solidFill>
                <a:effectLst/>
                <a:latin typeface="inter-bold"/>
              </a:rPr>
              <a:t>Example: Brother (a) = b.</a:t>
            </a:r>
            <a:endParaRPr lang="en-IN" b="0" i="0" dirty="0">
              <a:solidFill>
                <a:srgbClr val="333333"/>
              </a:solidFill>
              <a:effectLst/>
              <a:latin typeface="inter-regular"/>
            </a:endParaRPr>
          </a:p>
        </p:txBody>
      </p:sp>
      <p:sp>
        <p:nvSpPr>
          <p:cNvPr id="9" name="TextBox 8">
            <a:extLst>
              <a:ext uri="{FF2B5EF4-FFF2-40B4-BE49-F238E27FC236}">
                <a16:creationId xmlns:a16="http://schemas.microsoft.com/office/drawing/2014/main" id="{BF5AC08E-540A-90F2-30D8-753D13623F93}"/>
              </a:ext>
            </a:extLst>
          </p:cNvPr>
          <p:cNvSpPr txBox="1"/>
          <p:nvPr/>
        </p:nvSpPr>
        <p:spPr>
          <a:xfrm>
            <a:off x="953050" y="4411495"/>
            <a:ext cx="7683956" cy="738664"/>
          </a:xfrm>
          <a:prstGeom prst="rect">
            <a:avLst/>
          </a:prstGeom>
          <a:solidFill>
            <a:srgbClr val="FFC000"/>
          </a:solidFill>
        </p:spPr>
        <p:txBody>
          <a:bodyPr wrap="square">
            <a:spAutoFit/>
          </a:bodyPr>
          <a:lstStyle/>
          <a:p>
            <a:pPr algn="just"/>
            <a:r>
              <a:rPr lang="en-IN" b="0" i="0" dirty="0">
                <a:solidFill>
                  <a:srgbClr val="333333"/>
                </a:solidFill>
                <a:effectLst/>
                <a:latin typeface="inter-regular"/>
              </a:rPr>
              <a:t>The equality symbol can also be used with negation to represent that two terms are not the same objects.</a:t>
            </a:r>
          </a:p>
          <a:p>
            <a:pPr algn="just"/>
            <a:r>
              <a:rPr lang="en-IN" b="1" i="0" dirty="0">
                <a:solidFill>
                  <a:srgbClr val="333333"/>
                </a:solidFill>
                <a:effectLst/>
                <a:latin typeface="inter-bold"/>
              </a:rPr>
              <a:t>Example: ￢(a=b) which is equivalent to a ≠ b.</a:t>
            </a:r>
            <a:endParaRPr lang="en-IN" b="0" i="0" dirty="0">
              <a:solidFill>
                <a:srgbClr val="333333"/>
              </a:solidFill>
              <a:effectLst/>
              <a:latin typeface="inter-regular"/>
            </a:endParaRPr>
          </a:p>
        </p:txBody>
      </p:sp>
    </p:spTree>
    <p:extLst>
      <p:ext uri="{BB962C8B-B14F-4D97-AF65-F5344CB8AC3E}">
        <p14:creationId xmlns:p14="http://schemas.microsoft.com/office/powerpoint/2010/main" val="112215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464C-79CD-F67D-BCFE-3CD6805DC0DA}"/>
              </a:ext>
            </a:extLst>
          </p:cNvPr>
          <p:cNvSpPr>
            <a:spLocks noGrp="1"/>
          </p:cNvSpPr>
          <p:nvPr>
            <p:ph type="title"/>
          </p:nvPr>
        </p:nvSpPr>
        <p:spPr>
          <a:solidFill>
            <a:srgbClr val="FFC000"/>
          </a:solidFill>
        </p:spPr>
        <p:txBody>
          <a:bodyPr/>
          <a:lstStyle/>
          <a:p>
            <a:r>
              <a:rPr lang="en-US" dirty="0"/>
              <a:t>Continued…</a:t>
            </a:r>
          </a:p>
        </p:txBody>
      </p:sp>
      <p:sp>
        <p:nvSpPr>
          <p:cNvPr id="5" name="Rectangle 3">
            <a:extLst>
              <a:ext uri="{FF2B5EF4-FFF2-40B4-BE49-F238E27FC236}">
                <a16:creationId xmlns:a16="http://schemas.microsoft.com/office/drawing/2014/main" id="{FA6F185E-8BE7-A3C8-FD6A-541AB04DD7E1}"/>
              </a:ext>
            </a:extLst>
          </p:cNvPr>
          <p:cNvSpPr>
            <a:spLocks noChangeArrowheads="1"/>
          </p:cNvSpPr>
          <p:nvPr/>
        </p:nvSpPr>
        <p:spPr bwMode="auto">
          <a:xfrm>
            <a:off x="425098" y="1407199"/>
            <a:ext cx="8483512" cy="181588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inter-bold"/>
              </a:rPr>
              <a:t>Universal Generalization: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inter-regular"/>
              </a:rPr>
              <a:t>Universal generalization is a valid inference rule which states that if premise P(c) is true for any arbitrary element c in the universe of discourse, then we can have a conclusion as ∀ x P(x).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inter-regular"/>
              </a:rPr>
              <a:t>It can be represented as:   </a:t>
            </a:r>
            <a:r>
              <a:rPr kumimoji="0" lang="en-US" altLang="en-US" sz="3200" b="0" i="0" u="none" strike="noStrike" cap="none" normalizeH="0" baseline="0" dirty="0">
                <a:ln>
                  <a:noFill/>
                </a:ln>
                <a:solidFill>
                  <a:srgbClr val="000000"/>
                </a:solidFill>
                <a:effectLst/>
                <a:latin typeface="inter-regular"/>
              </a:rPr>
              <a:t>         </a:t>
            </a:r>
            <a:r>
              <a:rPr kumimoji="0" lang="en-US" altLang="en-US" sz="1200" b="0" i="0" u="none" strike="noStrike" cap="none" normalizeH="0" baseline="0" dirty="0">
                <a:ln>
                  <a:noFill/>
                </a:ln>
                <a:solidFill>
                  <a:srgbClr val="000000"/>
                </a:solidFill>
                <a:effectLst/>
                <a:latin typeface="inter-regular"/>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dirty="0">
              <a:latin typeface="inter-regular"/>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IN" b="1" i="0" dirty="0">
                <a:solidFill>
                  <a:srgbClr val="333333"/>
                </a:solidFill>
                <a:effectLst/>
                <a:latin typeface="inter-bold"/>
              </a:rPr>
              <a:t>Example:</a:t>
            </a:r>
            <a:r>
              <a:rPr lang="en-IN" b="0" i="0" dirty="0">
                <a:solidFill>
                  <a:srgbClr val="333333"/>
                </a:solidFill>
                <a:effectLst/>
                <a:latin typeface="inter-regular"/>
              </a:rPr>
              <a:t> Let's represent, P(c): "</a:t>
            </a:r>
            <a:r>
              <a:rPr lang="en-IN" b="1" i="0" dirty="0">
                <a:solidFill>
                  <a:srgbClr val="333333"/>
                </a:solidFill>
                <a:effectLst/>
                <a:latin typeface="inter-bold"/>
              </a:rPr>
              <a:t>A byte contains 8 bits</a:t>
            </a:r>
            <a:r>
              <a:rPr lang="en-IN" b="0" i="0" dirty="0">
                <a:solidFill>
                  <a:srgbClr val="333333"/>
                </a:solidFill>
                <a:effectLst/>
                <a:latin typeface="inter-regular"/>
              </a:rPr>
              <a:t>", so for </a:t>
            </a:r>
            <a:r>
              <a:rPr lang="en-IN" b="1" i="0" dirty="0">
                <a:solidFill>
                  <a:srgbClr val="333333"/>
                </a:solidFill>
                <a:effectLst/>
                <a:latin typeface="inter-bold"/>
              </a:rPr>
              <a:t>∀ x P(x)</a:t>
            </a:r>
            <a:r>
              <a:rPr lang="en-IN" b="0" i="0" dirty="0">
                <a:solidFill>
                  <a:srgbClr val="333333"/>
                </a:solidFill>
                <a:effectLst/>
                <a:latin typeface="inter-regular"/>
              </a:rPr>
              <a:t> "</a:t>
            </a:r>
            <a:r>
              <a:rPr lang="en-IN" b="1" i="0" dirty="0">
                <a:solidFill>
                  <a:srgbClr val="333333"/>
                </a:solidFill>
                <a:effectLst/>
                <a:latin typeface="inter-bold"/>
              </a:rPr>
              <a:t>All bytes contain 8 bits</a:t>
            </a:r>
            <a:r>
              <a:rPr lang="en-IN" b="0" i="0" dirty="0">
                <a:solidFill>
                  <a:srgbClr val="333333"/>
                </a:solidFill>
                <a:effectLst/>
                <a:latin typeface="inter-regular"/>
              </a:rPr>
              <a:t>.", it will also be true.</a:t>
            </a:r>
            <a:endParaRPr kumimoji="0" lang="en-US" altLang="en-US" sz="1100" b="0" i="0" u="none" strike="noStrike" cap="none" normalizeH="0" baseline="0" dirty="0">
              <a:ln>
                <a:noFill/>
              </a:ln>
              <a:solidFill>
                <a:srgbClr val="333333"/>
              </a:solidFill>
              <a:effectLst/>
              <a:latin typeface="inter-regular"/>
            </a:endParaRPr>
          </a:p>
        </p:txBody>
      </p:sp>
      <p:pic>
        <p:nvPicPr>
          <p:cNvPr id="1028" name="Picture 4" descr="Inference in First-Order Logic">
            <a:extLst>
              <a:ext uri="{FF2B5EF4-FFF2-40B4-BE49-F238E27FC236}">
                <a16:creationId xmlns:a16="http://schemas.microsoft.com/office/drawing/2014/main" id="{02752D89-BBE5-DBD0-8A05-5AF986366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102" y="2219168"/>
            <a:ext cx="774700" cy="50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365002-58AC-E744-17A1-33BDBBBFCF92}"/>
              </a:ext>
            </a:extLst>
          </p:cNvPr>
          <p:cNvSpPr txBox="1"/>
          <p:nvPr/>
        </p:nvSpPr>
        <p:spPr>
          <a:xfrm>
            <a:off x="425098" y="3205169"/>
            <a:ext cx="8483512" cy="1815882"/>
          </a:xfrm>
          <a:prstGeom prst="rect">
            <a:avLst/>
          </a:prstGeom>
          <a:solidFill>
            <a:schemeClr val="accent3">
              <a:lumMod val="20000"/>
              <a:lumOff val="80000"/>
            </a:schemeClr>
          </a:solidFill>
        </p:spPr>
        <p:txBody>
          <a:bodyPr wrap="square">
            <a:spAutoFit/>
          </a:bodyPr>
          <a:lstStyle/>
          <a:p>
            <a:r>
              <a:rPr lang="en-IN" b="1" i="0" dirty="0">
                <a:solidFill>
                  <a:srgbClr val="333333"/>
                </a:solidFill>
                <a:effectLst/>
                <a:latin typeface="inter-bold"/>
              </a:rPr>
              <a:t>Universal Instantiation:</a:t>
            </a:r>
          </a:p>
          <a:p>
            <a:pPr marL="285750" indent="-285750">
              <a:buFont typeface="Arial" panose="020B0604020202020204" pitchFamily="34" charset="0"/>
              <a:buChar char="•"/>
            </a:pPr>
            <a:r>
              <a:rPr lang="en-IN" b="0" i="0" dirty="0">
                <a:solidFill>
                  <a:srgbClr val="000000"/>
                </a:solidFill>
                <a:effectLst/>
                <a:latin typeface="inter-regular"/>
              </a:rPr>
              <a:t>UI is a valid inference rule. It can be applied multiple times to add new sentences.</a:t>
            </a:r>
          </a:p>
          <a:p>
            <a:pPr marL="0" marR="0" lvl="0" indent="0" algn="l" defTabSz="914400" rtl="0" eaLnBrk="0" fontAlgn="base" latinLnBrk="0" hangingPunct="0">
              <a:lnSpc>
                <a:spcPct val="100000"/>
              </a:lnSpc>
              <a:spcBef>
                <a:spcPct val="0"/>
              </a:spcBef>
              <a:spcAft>
                <a:spcPct val="0"/>
              </a:spcAft>
              <a:buClrTx/>
              <a:buSzTx/>
              <a:buFontTx/>
              <a:buNone/>
              <a:tabLst/>
            </a:pPr>
            <a:r>
              <a:rPr lang="en-IN" b="1" i="0" dirty="0">
                <a:solidFill>
                  <a:srgbClr val="000000"/>
                </a:solidFill>
                <a:effectLst/>
                <a:latin typeface="inter-bold"/>
              </a:rPr>
              <a:t>we can infer any sentence obtained by substituting a ground term for the variable</a:t>
            </a:r>
            <a:r>
              <a:rPr lang="en-IN" b="0" i="0" dirty="0">
                <a:solidFill>
                  <a:srgbClr val="000000"/>
                </a:solidFill>
                <a:effectLst/>
                <a:latin typeface="inter-regular"/>
              </a:rPr>
              <a:t>.  The rule state that we can infer any sentence P(c) by substituting a ground term c (a constant within domain x) from </a:t>
            </a:r>
            <a:r>
              <a:rPr lang="en-IN" b="1" i="0" dirty="0">
                <a:solidFill>
                  <a:srgbClr val="000000"/>
                </a:solidFill>
                <a:effectLst/>
                <a:latin typeface="inter-bold"/>
              </a:rPr>
              <a:t>∀ x P(x) for any object in the universe of discourse</a:t>
            </a:r>
            <a:r>
              <a:rPr lang="en-IN" b="0" i="0" dirty="0">
                <a:solidFill>
                  <a:srgbClr val="000000"/>
                </a:solidFill>
                <a:effectLst/>
                <a:latin typeface="inter-regular"/>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inter-regular"/>
              </a:rPr>
              <a:t>It can be represented as: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rgbClr val="333333"/>
              </a:solidFill>
              <a:effectLst/>
              <a:latin typeface="inter-regular"/>
            </a:endParaRPr>
          </a:p>
          <a:p>
            <a:r>
              <a:rPr lang="en-IN" b="0" i="0" dirty="0">
                <a:solidFill>
                  <a:srgbClr val="333333"/>
                </a:solidFill>
                <a:effectLst/>
                <a:latin typeface="inter-regular"/>
              </a:rPr>
              <a:t>IF "Every person like ice-cream"=&gt; ∀x P(x) so we can infer that "John likes ice-cream" =&gt; P(c)</a:t>
            </a:r>
            <a:endParaRPr lang="en-IN" b="0" i="0" dirty="0">
              <a:solidFill>
                <a:srgbClr val="000000"/>
              </a:solidFill>
              <a:effectLst/>
              <a:latin typeface="inter-regular"/>
            </a:endParaRPr>
          </a:p>
        </p:txBody>
      </p:sp>
      <p:sp>
        <p:nvSpPr>
          <p:cNvPr id="9" name="Rectangle 7">
            <a:extLst>
              <a:ext uri="{FF2B5EF4-FFF2-40B4-BE49-F238E27FC236}">
                <a16:creationId xmlns:a16="http://schemas.microsoft.com/office/drawing/2014/main" id="{C1238954-90DE-2807-E9DB-FBF9FA4FB50D}"/>
              </a:ext>
            </a:extLst>
          </p:cNvPr>
          <p:cNvSpPr>
            <a:spLocks noChangeArrowheads="1"/>
          </p:cNvSpPr>
          <p:nvPr/>
        </p:nvSpPr>
        <p:spPr bwMode="auto">
          <a:xfrm>
            <a:off x="523813" y="-770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Inference in First-Order Logic">
            <a:extLst>
              <a:ext uri="{FF2B5EF4-FFF2-40B4-BE49-F238E27FC236}">
                <a16:creationId xmlns:a16="http://schemas.microsoft.com/office/drawing/2014/main" id="{51DD2EEE-9709-03B3-2FEA-F40573F43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639" y="4299867"/>
            <a:ext cx="570163" cy="40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7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B76A-502A-7B9F-7BB9-82E08AEE5B5B}"/>
              </a:ext>
            </a:extLst>
          </p:cNvPr>
          <p:cNvSpPr>
            <a:spLocks noGrp="1"/>
          </p:cNvSpPr>
          <p:nvPr>
            <p:ph type="title"/>
          </p:nvPr>
        </p:nvSpPr>
        <p:spPr>
          <a:solidFill>
            <a:srgbClr val="FFC000"/>
          </a:solidFill>
        </p:spPr>
        <p:txBody>
          <a:bodyPr/>
          <a:lstStyle/>
          <a:p>
            <a:r>
              <a:rPr lang="en-US" dirty="0"/>
              <a:t>Continued…</a:t>
            </a:r>
          </a:p>
        </p:txBody>
      </p:sp>
      <p:sp>
        <p:nvSpPr>
          <p:cNvPr id="4" name="TextBox 3">
            <a:extLst>
              <a:ext uri="{FF2B5EF4-FFF2-40B4-BE49-F238E27FC236}">
                <a16:creationId xmlns:a16="http://schemas.microsoft.com/office/drawing/2014/main" id="{9C72D1B6-DA72-493C-EF8C-F6F46790F4FC}"/>
              </a:ext>
            </a:extLst>
          </p:cNvPr>
          <p:cNvSpPr txBox="1"/>
          <p:nvPr/>
        </p:nvSpPr>
        <p:spPr>
          <a:xfrm>
            <a:off x="582233" y="1507664"/>
            <a:ext cx="8185595" cy="1815882"/>
          </a:xfrm>
          <a:prstGeom prst="rect">
            <a:avLst/>
          </a:prstGeom>
          <a:solidFill>
            <a:schemeClr val="accent4">
              <a:lumMod val="20000"/>
              <a:lumOff val="80000"/>
            </a:schemeClr>
          </a:solidFill>
        </p:spPr>
        <p:txBody>
          <a:bodyPr wrap="square" rtlCol="0">
            <a:spAutoFit/>
          </a:bodyPr>
          <a:lstStyle/>
          <a:p>
            <a:pPr algn="just"/>
            <a:r>
              <a:rPr lang="en-IN" b="1" i="0" dirty="0">
                <a:solidFill>
                  <a:srgbClr val="333333"/>
                </a:solidFill>
                <a:effectLst/>
                <a:latin typeface="inter-bold"/>
              </a:rPr>
              <a:t>Existential Instantiation: </a:t>
            </a:r>
            <a:r>
              <a:rPr lang="en-IN" i="0" dirty="0">
                <a:solidFill>
                  <a:srgbClr val="333333"/>
                </a:solidFill>
                <a:effectLst/>
                <a:latin typeface="inter-bold"/>
              </a:rPr>
              <a:t>Existential instantiation</a:t>
            </a:r>
            <a:r>
              <a:rPr lang="en-IN" i="0" dirty="0">
                <a:solidFill>
                  <a:srgbClr val="000000"/>
                </a:solidFill>
                <a:effectLst/>
                <a:latin typeface="inter-regular"/>
              </a:rPr>
              <a:t> </a:t>
            </a:r>
            <a:r>
              <a:rPr lang="en-IN" b="0" i="0" dirty="0">
                <a:solidFill>
                  <a:srgbClr val="000000"/>
                </a:solidFill>
                <a:effectLst/>
                <a:latin typeface="inter-regular"/>
              </a:rPr>
              <a:t>is a valid inference rule in first-order logic.</a:t>
            </a:r>
          </a:p>
          <a:p>
            <a:pPr algn="just">
              <a:buFont typeface="Arial" panose="020B0604020202020204" pitchFamily="34" charset="0"/>
              <a:buChar char="•"/>
            </a:pPr>
            <a:r>
              <a:rPr lang="en-IN" b="0" i="0" dirty="0">
                <a:solidFill>
                  <a:srgbClr val="000000"/>
                </a:solidFill>
                <a:effectLst/>
                <a:latin typeface="inter-regular"/>
              </a:rPr>
              <a:t>It can be applied only once to replace the existential sentence.</a:t>
            </a:r>
          </a:p>
          <a:p>
            <a:pPr algn="just">
              <a:buFont typeface="Arial" panose="020B0604020202020204" pitchFamily="34" charset="0"/>
              <a:buChar char="•"/>
            </a:pPr>
            <a:r>
              <a:rPr lang="en-IN" b="0" i="0" dirty="0">
                <a:solidFill>
                  <a:srgbClr val="000000"/>
                </a:solidFill>
                <a:effectLst/>
                <a:latin typeface="inter-regular"/>
              </a:rPr>
              <a:t>The restriction with this rule is that c used in the rule must be a new term for which P(c ) is true.</a:t>
            </a:r>
          </a:p>
          <a:p>
            <a:pPr algn="just">
              <a:buFont typeface="Arial" panose="020B0604020202020204" pitchFamily="34" charset="0"/>
              <a:buChar char="•"/>
            </a:pPr>
            <a:r>
              <a:rPr kumimoji="0" lang="en-US" altLang="en-US" b="0" i="0" u="none" strike="noStrike" cap="none" normalizeH="0" baseline="0" dirty="0">
                <a:ln>
                  <a:noFill/>
                </a:ln>
                <a:solidFill>
                  <a:srgbClr val="000000"/>
                </a:solidFill>
                <a:effectLst/>
                <a:latin typeface="inter-regular"/>
              </a:rPr>
              <a:t>It can be represented as:</a:t>
            </a:r>
            <a:r>
              <a:rPr kumimoji="0" lang="en-US" altLang="en-US" b="0" i="0" u="none" strike="noStrike" cap="none" normalizeH="0" baseline="0" dirty="0">
                <a:ln>
                  <a:noFill/>
                </a:ln>
                <a:solidFill>
                  <a:schemeClr val="tx1"/>
                </a:solidFill>
                <a:effectLst/>
              </a:rPr>
              <a:t>          </a:t>
            </a:r>
          </a:p>
          <a:p>
            <a:pPr algn="just"/>
            <a:endParaRPr kumimoji="0" lang="en-US" altLang="en-US" b="0" i="0" u="none" strike="noStrike" cap="none" normalizeH="0" baseline="0" dirty="0">
              <a:ln>
                <a:noFill/>
              </a:ln>
              <a:solidFill>
                <a:schemeClr val="tx1"/>
              </a:solidFill>
              <a:effectLst/>
            </a:endParaRPr>
          </a:p>
          <a:p>
            <a:pPr algn="just"/>
            <a:r>
              <a:rPr lang="en-IN" b="1" i="0" dirty="0">
                <a:solidFill>
                  <a:srgbClr val="333333"/>
                </a:solidFill>
                <a:effectLst/>
                <a:latin typeface="inter-bold"/>
              </a:rPr>
              <a:t>∃x Crown(x) ∧ </a:t>
            </a:r>
            <a:r>
              <a:rPr lang="en-IN" b="1" i="0" dirty="0" err="1">
                <a:solidFill>
                  <a:srgbClr val="333333"/>
                </a:solidFill>
                <a:effectLst/>
                <a:latin typeface="inter-bold"/>
              </a:rPr>
              <a:t>OnHead</a:t>
            </a:r>
            <a:r>
              <a:rPr lang="en-IN" b="1" i="0" dirty="0">
                <a:solidFill>
                  <a:srgbClr val="333333"/>
                </a:solidFill>
                <a:effectLst/>
                <a:latin typeface="inter-bold"/>
              </a:rPr>
              <a:t>(x, John),</a:t>
            </a:r>
            <a:endParaRPr lang="en-IN" b="0" i="0" dirty="0">
              <a:solidFill>
                <a:srgbClr val="333333"/>
              </a:solidFill>
              <a:effectLst/>
              <a:latin typeface="inter-regular"/>
            </a:endParaRPr>
          </a:p>
          <a:p>
            <a:pPr algn="just"/>
            <a:r>
              <a:rPr lang="en-IN" b="0" i="0" dirty="0">
                <a:solidFill>
                  <a:srgbClr val="333333"/>
                </a:solidFill>
                <a:effectLst/>
                <a:latin typeface="inter-regular"/>
              </a:rPr>
              <a:t>So we can infer: </a:t>
            </a:r>
            <a:r>
              <a:rPr lang="en-IN" b="1" i="0" dirty="0">
                <a:solidFill>
                  <a:srgbClr val="333333"/>
                </a:solidFill>
                <a:effectLst/>
                <a:latin typeface="inter-bold"/>
              </a:rPr>
              <a:t>Crown(K) ∧ </a:t>
            </a:r>
            <a:r>
              <a:rPr lang="en-IN" b="1" i="0" dirty="0" err="1">
                <a:solidFill>
                  <a:srgbClr val="333333"/>
                </a:solidFill>
                <a:effectLst/>
                <a:latin typeface="inter-bold"/>
              </a:rPr>
              <a:t>OnHead</a:t>
            </a:r>
            <a:r>
              <a:rPr lang="en-IN" b="1" i="0" dirty="0">
                <a:solidFill>
                  <a:srgbClr val="333333"/>
                </a:solidFill>
                <a:effectLst/>
                <a:latin typeface="inter-bold"/>
              </a:rPr>
              <a:t>( K, John),</a:t>
            </a:r>
            <a:r>
              <a:rPr lang="en-IN" b="0" i="0" dirty="0">
                <a:solidFill>
                  <a:srgbClr val="333333"/>
                </a:solidFill>
                <a:effectLst/>
                <a:latin typeface="inter-regular"/>
              </a:rPr>
              <a:t> as long as K does not appear in the knowledge base.</a:t>
            </a:r>
          </a:p>
          <a:p>
            <a:pPr algn="just">
              <a:buFont typeface="Arial" panose="020B0604020202020204" pitchFamily="34" charset="0"/>
              <a:buChar char="•"/>
            </a:pP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2054" name="Picture 6" descr="Inference in First-Order Logic">
            <a:extLst>
              <a:ext uri="{FF2B5EF4-FFF2-40B4-BE49-F238E27FC236}">
                <a16:creationId xmlns:a16="http://schemas.microsoft.com/office/drawing/2014/main" id="{A3CF57A5-C087-B193-E75F-5AB762258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59" y="2218325"/>
            <a:ext cx="550684" cy="353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9E87EE-E224-B87B-AB40-D737B0A548B8}"/>
              </a:ext>
            </a:extLst>
          </p:cNvPr>
          <p:cNvSpPr txBox="1"/>
          <p:nvPr/>
        </p:nvSpPr>
        <p:spPr>
          <a:xfrm>
            <a:off x="560901" y="3112175"/>
            <a:ext cx="8206928" cy="2031325"/>
          </a:xfrm>
          <a:prstGeom prst="rect">
            <a:avLst/>
          </a:prstGeom>
          <a:solidFill>
            <a:schemeClr val="accent5">
              <a:lumMod val="20000"/>
              <a:lumOff val="80000"/>
            </a:schemeClr>
          </a:solidFill>
        </p:spPr>
        <p:txBody>
          <a:bodyPr wrap="square">
            <a:spAutoFit/>
          </a:bodyPr>
          <a:lstStyle/>
          <a:p>
            <a:pPr algn="just"/>
            <a:r>
              <a:rPr lang="en-IN" b="1" i="0" dirty="0">
                <a:solidFill>
                  <a:srgbClr val="333333"/>
                </a:solidFill>
                <a:effectLst/>
                <a:latin typeface="inter-bold"/>
              </a:rPr>
              <a:t>Existential introduction</a:t>
            </a:r>
            <a:endParaRPr lang="en-IN" b="0" i="0" dirty="0">
              <a:solidFill>
                <a:srgbClr val="333333"/>
              </a:solidFill>
              <a:effectLst/>
              <a:latin typeface="inter-regular"/>
            </a:endParaRPr>
          </a:p>
          <a:p>
            <a:pPr algn="just">
              <a:buFont typeface="Arial" panose="020B0604020202020204" pitchFamily="34" charset="0"/>
              <a:buChar char="•"/>
            </a:pPr>
            <a:r>
              <a:rPr lang="en-IN" b="0" i="0" dirty="0">
                <a:solidFill>
                  <a:srgbClr val="000000"/>
                </a:solidFill>
                <a:effectLst/>
                <a:latin typeface="inter-regular"/>
              </a:rPr>
              <a:t>An existential introduction is also known as an existential generalization, which is a valid inference rule in first-order logic.</a:t>
            </a:r>
          </a:p>
          <a:p>
            <a:pPr algn="just">
              <a:buFont typeface="Arial" panose="020B0604020202020204" pitchFamily="34" charset="0"/>
              <a:buChar char="•"/>
            </a:pPr>
            <a:r>
              <a:rPr lang="en-IN" b="0" i="0" dirty="0">
                <a:solidFill>
                  <a:srgbClr val="000000"/>
                </a:solidFill>
                <a:effectLst/>
                <a:latin typeface="inter-regular"/>
              </a:rPr>
              <a:t>This rule states that if there is some element c in the universe of discourse which has a property P, then we can infer that there exists something in the universe which has the property P.</a:t>
            </a:r>
          </a:p>
          <a:p>
            <a:pPr algn="just">
              <a:buFont typeface="Arial" panose="020B0604020202020204" pitchFamily="34" charset="0"/>
              <a:buChar char="•"/>
            </a:pPr>
            <a:r>
              <a:rPr lang="en-IN" b="0" i="0" dirty="0">
                <a:solidFill>
                  <a:srgbClr val="000000"/>
                </a:solidFill>
                <a:effectLst/>
                <a:latin typeface="inter-regular"/>
              </a:rPr>
              <a:t>It can be represented as:</a:t>
            </a:r>
          </a:p>
          <a:p>
            <a:pPr algn="just"/>
            <a:endParaRPr lang="en-IN" b="0" i="0" dirty="0">
              <a:solidFill>
                <a:srgbClr val="000000"/>
              </a:solidFill>
              <a:effectLst/>
              <a:latin typeface="inter-regular"/>
            </a:endParaRPr>
          </a:p>
          <a:p>
            <a:pPr>
              <a:buFont typeface="Arial" panose="020B0604020202020204" pitchFamily="34" charset="0"/>
              <a:buChar char="•"/>
            </a:pPr>
            <a:r>
              <a:rPr lang="en-IN" i="0" dirty="0">
                <a:solidFill>
                  <a:srgbClr val="000000"/>
                </a:solidFill>
                <a:effectLst/>
                <a:latin typeface="inter-bold"/>
              </a:rPr>
              <a:t>Example: Let's say that,</a:t>
            </a:r>
            <a:r>
              <a:rPr lang="en-IN" dirty="0">
                <a:latin typeface="inter-regular"/>
              </a:rPr>
              <a:t> </a:t>
            </a:r>
            <a:r>
              <a:rPr lang="en-IN" i="0" dirty="0">
                <a:solidFill>
                  <a:srgbClr val="000000"/>
                </a:solidFill>
                <a:effectLst/>
                <a:latin typeface="inter-regular"/>
              </a:rPr>
              <a:t>"</a:t>
            </a:r>
            <a:r>
              <a:rPr lang="en-IN" b="0" i="0" dirty="0">
                <a:solidFill>
                  <a:srgbClr val="000000"/>
                </a:solidFill>
                <a:effectLst/>
                <a:latin typeface="inter-regular"/>
              </a:rPr>
              <a:t>Priyanka got good marks in English.” "Therefore, someone got good marks in English."</a:t>
            </a:r>
          </a:p>
        </p:txBody>
      </p:sp>
      <p:pic>
        <p:nvPicPr>
          <p:cNvPr id="10" name="Picture 8" descr="Inference in First-Order Logic">
            <a:extLst>
              <a:ext uri="{FF2B5EF4-FFF2-40B4-BE49-F238E27FC236}">
                <a16:creationId xmlns:a16="http://schemas.microsoft.com/office/drawing/2014/main" id="{6C552E5B-977C-227B-F75A-ECB2C6D56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559" y="4220832"/>
            <a:ext cx="630172" cy="4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59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C11E-24B8-C63C-5C0F-7EF91E9A6B35}"/>
              </a:ext>
            </a:extLst>
          </p:cNvPr>
          <p:cNvSpPr>
            <a:spLocks noGrp="1"/>
          </p:cNvSpPr>
          <p:nvPr>
            <p:ph type="title"/>
          </p:nvPr>
        </p:nvSpPr>
        <p:spPr>
          <a:solidFill>
            <a:srgbClr val="FFC000"/>
          </a:solidFill>
        </p:spPr>
        <p:txBody>
          <a:bodyPr/>
          <a:lstStyle/>
          <a:p>
            <a:r>
              <a:rPr lang="en-IN" sz="2000" dirty="0">
                <a:latin typeface="Times New Roman" panose="02020603050405020304" pitchFamily="18" charset="0"/>
                <a:cs typeface="Times New Roman" panose="02020603050405020304" pitchFamily="18" charset="0"/>
              </a:rPr>
              <a:t>Unification</a:t>
            </a:r>
            <a:endParaRPr lang="en-US" dirty="0"/>
          </a:p>
        </p:txBody>
      </p:sp>
      <p:sp>
        <p:nvSpPr>
          <p:cNvPr id="3" name="Text Placeholder 2">
            <a:extLst>
              <a:ext uri="{FF2B5EF4-FFF2-40B4-BE49-F238E27FC236}">
                <a16:creationId xmlns:a16="http://schemas.microsoft.com/office/drawing/2014/main" id="{75FFE9B9-FE42-3D3B-20E9-AF5D110A1FC3}"/>
              </a:ext>
            </a:extLst>
          </p:cNvPr>
          <p:cNvSpPr>
            <a:spLocks noGrp="1"/>
          </p:cNvSpPr>
          <p:nvPr>
            <p:ph type="body" idx="1"/>
          </p:nvPr>
        </p:nvSpPr>
        <p:spPr/>
        <p:txBody>
          <a:bodyPr/>
          <a:lstStyle/>
          <a:p>
            <a:pPr algn="just">
              <a:buFont typeface="Arial" panose="020B0604020202020204" pitchFamily="34" charset="0"/>
              <a:buChar char="•"/>
            </a:pPr>
            <a:r>
              <a:rPr lang="en-IN" sz="1800" b="0" i="0" dirty="0">
                <a:solidFill>
                  <a:srgbClr val="000000"/>
                </a:solidFill>
                <a:effectLst/>
                <a:latin typeface="inter-regular"/>
              </a:rPr>
              <a:t>Unification is a process of making two different logical atomic expressions identical by finding a substitution. Unification depends on the substitution process.</a:t>
            </a:r>
          </a:p>
          <a:p>
            <a:pPr algn="just">
              <a:buFont typeface="Arial" panose="020B0604020202020204" pitchFamily="34" charset="0"/>
              <a:buChar char="•"/>
            </a:pPr>
            <a:r>
              <a:rPr lang="en-IN" sz="1800" b="0" i="0" dirty="0">
                <a:solidFill>
                  <a:srgbClr val="000000"/>
                </a:solidFill>
                <a:effectLst/>
                <a:latin typeface="inter-regular"/>
              </a:rPr>
              <a:t>It takes two literals as input and makes them identical using substitution.</a:t>
            </a:r>
          </a:p>
          <a:p>
            <a:pPr algn="just">
              <a:buFont typeface="Arial" panose="020B0604020202020204" pitchFamily="34" charset="0"/>
              <a:buChar char="•"/>
            </a:pPr>
            <a:r>
              <a:rPr lang="en-IN" sz="1800" b="0" i="0" dirty="0">
                <a:solidFill>
                  <a:srgbClr val="000000"/>
                </a:solidFill>
                <a:effectLst/>
                <a:latin typeface="inter-regular"/>
              </a:rPr>
              <a:t>Let </a:t>
            </a:r>
            <a:r>
              <a:rPr lang="el-GR" sz="1800" b="0" i="0" dirty="0">
                <a:solidFill>
                  <a:srgbClr val="000000"/>
                </a:solidFill>
                <a:effectLst/>
                <a:latin typeface="inter-regular"/>
              </a:rPr>
              <a:t>Ψ</a:t>
            </a:r>
            <a:r>
              <a:rPr lang="el-GR" sz="1800" b="0" i="0" baseline="-25000" dirty="0">
                <a:solidFill>
                  <a:srgbClr val="000000"/>
                </a:solidFill>
                <a:effectLst/>
                <a:latin typeface="inter-regular"/>
              </a:rPr>
              <a:t>1</a:t>
            </a:r>
            <a:r>
              <a:rPr lang="el-GR" sz="1800" b="0" i="0" dirty="0">
                <a:solidFill>
                  <a:srgbClr val="000000"/>
                </a:solidFill>
                <a:effectLst/>
                <a:latin typeface="inter-regular"/>
              </a:rPr>
              <a:t> </a:t>
            </a:r>
            <a:r>
              <a:rPr lang="en-IN" sz="1800" b="0" i="0" dirty="0">
                <a:solidFill>
                  <a:srgbClr val="000000"/>
                </a:solidFill>
                <a:effectLst/>
                <a:latin typeface="inter-regular"/>
              </a:rPr>
              <a:t>and </a:t>
            </a:r>
            <a:r>
              <a:rPr lang="el-GR" sz="1800" b="0" i="0" dirty="0">
                <a:solidFill>
                  <a:srgbClr val="000000"/>
                </a:solidFill>
                <a:effectLst/>
                <a:latin typeface="inter-regular"/>
              </a:rPr>
              <a:t>Ψ</a:t>
            </a:r>
            <a:r>
              <a:rPr lang="el-GR" sz="1800" b="0" i="0" baseline="-25000" dirty="0">
                <a:solidFill>
                  <a:srgbClr val="000000"/>
                </a:solidFill>
                <a:effectLst/>
                <a:latin typeface="inter-regular"/>
              </a:rPr>
              <a:t>2</a:t>
            </a:r>
            <a:r>
              <a:rPr lang="el-GR" sz="1800" b="0" i="0" dirty="0">
                <a:solidFill>
                  <a:srgbClr val="000000"/>
                </a:solidFill>
                <a:effectLst/>
                <a:latin typeface="inter-regular"/>
              </a:rPr>
              <a:t> </a:t>
            </a:r>
            <a:r>
              <a:rPr lang="en-IN" sz="1800" b="0" i="0" dirty="0">
                <a:solidFill>
                  <a:srgbClr val="000000"/>
                </a:solidFill>
                <a:effectLst/>
                <a:latin typeface="inter-regular"/>
              </a:rPr>
              <a:t>be two atomic sentences and 𝜎 be a unifier such that, </a:t>
            </a:r>
            <a:r>
              <a:rPr lang="el-GR" sz="1800" b="1" i="0" dirty="0">
                <a:solidFill>
                  <a:srgbClr val="000000"/>
                </a:solidFill>
                <a:effectLst/>
                <a:latin typeface="inter-bold"/>
              </a:rPr>
              <a:t>Ψ</a:t>
            </a:r>
            <a:r>
              <a:rPr lang="el-GR" sz="1800" b="1" i="0" baseline="-25000" dirty="0">
                <a:solidFill>
                  <a:srgbClr val="000000"/>
                </a:solidFill>
                <a:effectLst/>
                <a:latin typeface="inter-bold"/>
              </a:rPr>
              <a:t>1</a:t>
            </a:r>
            <a:r>
              <a:rPr lang="el-GR" sz="1800" b="1" i="0" dirty="0">
                <a:solidFill>
                  <a:srgbClr val="000000"/>
                </a:solidFill>
                <a:effectLst/>
                <a:latin typeface="inter-bold"/>
              </a:rPr>
              <a:t>𝜎 = Ψ</a:t>
            </a:r>
            <a:r>
              <a:rPr lang="el-GR" sz="1800" b="1" i="0" baseline="-25000" dirty="0">
                <a:solidFill>
                  <a:srgbClr val="000000"/>
                </a:solidFill>
                <a:effectLst/>
                <a:latin typeface="inter-bold"/>
              </a:rPr>
              <a:t>2</a:t>
            </a:r>
            <a:r>
              <a:rPr lang="el-GR" sz="1800" b="1" i="0" dirty="0">
                <a:solidFill>
                  <a:srgbClr val="000000"/>
                </a:solidFill>
                <a:effectLst/>
                <a:latin typeface="inter-bold"/>
              </a:rPr>
              <a:t>𝜎</a:t>
            </a:r>
            <a:r>
              <a:rPr lang="el-GR" sz="1800" b="0" i="0" dirty="0">
                <a:solidFill>
                  <a:srgbClr val="000000"/>
                </a:solidFill>
                <a:effectLst/>
                <a:latin typeface="inter-regular"/>
              </a:rPr>
              <a:t>, </a:t>
            </a:r>
            <a:r>
              <a:rPr lang="en-IN" sz="1800" b="0" i="0" dirty="0">
                <a:solidFill>
                  <a:srgbClr val="000000"/>
                </a:solidFill>
                <a:effectLst/>
                <a:latin typeface="inter-regular"/>
              </a:rPr>
              <a:t>then it can be expressed as </a:t>
            </a:r>
            <a:r>
              <a:rPr lang="en-IN" sz="1800" b="1" i="0" dirty="0">
                <a:solidFill>
                  <a:srgbClr val="000000"/>
                </a:solidFill>
                <a:effectLst/>
                <a:latin typeface="inter-bold"/>
              </a:rPr>
              <a:t>UNIFY(</a:t>
            </a:r>
            <a:r>
              <a:rPr lang="el-GR" sz="1800" b="1" i="0" dirty="0">
                <a:solidFill>
                  <a:srgbClr val="000000"/>
                </a:solidFill>
                <a:effectLst/>
                <a:latin typeface="inter-bold"/>
              </a:rPr>
              <a:t>Ψ</a:t>
            </a:r>
            <a:r>
              <a:rPr lang="el-GR" sz="1800" b="1" i="0" baseline="-25000" dirty="0">
                <a:solidFill>
                  <a:srgbClr val="000000"/>
                </a:solidFill>
                <a:effectLst/>
                <a:latin typeface="inter-bold"/>
              </a:rPr>
              <a:t>1</a:t>
            </a:r>
            <a:r>
              <a:rPr lang="el-GR" sz="1800" b="1" i="0" dirty="0">
                <a:solidFill>
                  <a:srgbClr val="000000"/>
                </a:solidFill>
                <a:effectLst/>
                <a:latin typeface="inter-bold"/>
              </a:rPr>
              <a:t>, Ψ</a:t>
            </a:r>
            <a:r>
              <a:rPr lang="el-GR" sz="1800" b="1" i="0" baseline="-25000" dirty="0">
                <a:solidFill>
                  <a:srgbClr val="000000"/>
                </a:solidFill>
                <a:effectLst/>
                <a:latin typeface="inter-bold"/>
              </a:rPr>
              <a:t>2</a:t>
            </a:r>
            <a:r>
              <a:rPr lang="el-GR" sz="1800" b="1" i="0" dirty="0">
                <a:solidFill>
                  <a:srgbClr val="000000"/>
                </a:solidFill>
                <a:effectLst/>
                <a:latin typeface="inter-bold"/>
              </a:rPr>
              <a:t>)</a:t>
            </a:r>
            <a:r>
              <a:rPr lang="el-GR" sz="1800" b="0" i="0" dirty="0">
                <a:solidFill>
                  <a:srgbClr val="000000"/>
                </a:solidFill>
                <a:effectLst/>
                <a:latin typeface="inter-regular"/>
              </a:rPr>
              <a:t>.</a:t>
            </a:r>
          </a:p>
          <a:p>
            <a:pPr>
              <a:buNone/>
            </a:pPr>
            <a:endParaRPr lang="en-US" sz="1800" dirty="0"/>
          </a:p>
        </p:txBody>
      </p:sp>
    </p:spTree>
    <p:extLst>
      <p:ext uri="{BB962C8B-B14F-4D97-AF65-F5344CB8AC3E}">
        <p14:creationId xmlns:p14="http://schemas.microsoft.com/office/powerpoint/2010/main" val="342901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404A-16DC-565A-48CA-DAE354E63C5E}"/>
              </a:ext>
            </a:extLst>
          </p:cNvPr>
          <p:cNvSpPr>
            <a:spLocks noGrp="1"/>
          </p:cNvSpPr>
          <p:nvPr>
            <p:ph type="title"/>
          </p:nvPr>
        </p:nvSpPr>
        <p:spPr>
          <a:solidFill>
            <a:srgbClr val="FFC000"/>
          </a:solidFill>
        </p:spPr>
        <p:txBody>
          <a:bodyPr/>
          <a:lstStyle/>
          <a:p>
            <a:r>
              <a:rPr lang="en-US" dirty="0"/>
              <a:t>Continued…</a:t>
            </a:r>
          </a:p>
        </p:txBody>
      </p:sp>
      <p:pic>
        <p:nvPicPr>
          <p:cNvPr id="5" name="Picture 4">
            <a:extLst>
              <a:ext uri="{FF2B5EF4-FFF2-40B4-BE49-F238E27FC236}">
                <a16:creationId xmlns:a16="http://schemas.microsoft.com/office/drawing/2014/main" id="{FA8CB279-E58F-62AA-9028-767CE263A98A}"/>
              </a:ext>
            </a:extLst>
          </p:cNvPr>
          <p:cNvPicPr>
            <a:picLocks noChangeAspect="1"/>
          </p:cNvPicPr>
          <p:nvPr/>
        </p:nvPicPr>
        <p:blipFill>
          <a:blip r:embed="rId2"/>
          <a:stretch>
            <a:fillRect/>
          </a:stretch>
        </p:blipFill>
        <p:spPr>
          <a:xfrm>
            <a:off x="685800" y="1866604"/>
            <a:ext cx="7772400" cy="2701046"/>
          </a:xfrm>
          <a:prstGeom prst="rect">
            <a:avLst/>
          </a:prstGeom>
        </p:spPr>
      </p:pic>
    </p:spTree>
    <p:extLst>
      <p:ext uri="{BB962C8B-B14F-4D97-AF65-F5344CB8AC3E}">
        <p14:creationId xmlns:p14="http://schemas.microsoft.com/office/powerpoint/2010/main" val="3171680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2FED-D2A2-33C4-F457-2BF72EFDE045}"/>
              </a:ext>
            </a:extLst>
          </p:cNvPr>
          <p:cNvSpPr>
            <a:spLocks noGrp="1"/>
          </p:cNvSpPr>
          <p:nvPr>
            <p:ph type="title"/>
          </p:nvPr>
        </p:nvSpPr>
        <p:spPr>
          <a:solidFill>
            <a:srgbClr val="FFC000"/>
          </a:solidFill>
        </p:spPr>
        <p:txBody>
          <a:bodyPr/>
          <a:lstStyle/>
          <a:p>
            <a:r>
              <a:rPr lang="en-US" dirty="0"/>
              <a:t>Example</a:t>
            </a:r>
          </a:p>
        </p:txBody>
      </p:sp>
      <p:sp>
        <p:nvSpPr>
          <p:cNvPr id="3" name="Text Placeholder 2">
            <a:extLst>
              <a:ext uri="{FF2B5EF4-FFF2-40B4-BE49-F238E27FC236}">
                <a16:creationId xmlns:a16="http://schemas.microsoft.com/office/drawing/2014/main" id="{544B8301-CC0C-62CD-C8A6-46F98501F09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E7E6B8D-7F59-A1D3-DCB1-1DF322EDAE9F}"/>
              </a:ext>
            </a:extLst>
          </p:cNvPr>
          <p:cNvPicPr>
            <a:picLocks noChangeAspect="1"/>
          </p:cNvPicPr>
          <p:nvPr/>
        </p:nvPicPr>
        <p:blipFill>
          <a:blip r:embed="rId2"/>
          <a:stretch>
            <a:fillRect/>
          </a:stretch>
        </p:blipFill>
        <p:spPr>
          <a:xfrm>
            <a:off x="1052624" y="1413553"/>
            <a:ext cx="7772400" cy="3518033"/>
          </a:xfrm>
          <a:prstGeom prst="rect">
            <a:avLst/>
          </a:prstGeom>
        </p:spPr>
      </p:pic>
    </p:spTree>
    <p:extLst>
      <p:ext uri="{BB962C8B-B14F-4D97-AF65-F5344CB8AC3E}">
        <p14:creationId xmlns:p14="http://schemas.microsoft.com/office/powerpoint/2010/main" val="3428512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051E-9B3B-6A02-C179-174FEA334A2D}"/>
              </a:ext>
            </a:extLst>
          </p:cNvPr>
          <p:cNvSpPr>
            <a:spLocks noGrp="1"/>
          </p:cNvSpPr>
          <p:nvPr>
            <p:ph type="title"/>
          </p:nvPr>
        </p:nvSpPr>
        <p:spPr>
          <a:xfrm>
            <a:off x="1381250" y="922668"/>
            <a:ext cx="6210397" cy="435599"/>
          </a:xfrm>
          <a:solidFill>
            <a:srgbClr val="FFC000"/>
          </a:solidFill>
        </p:spPr>
        <p:txBody>
          <a:bodyPr/>
          <a:lstStyle/>
          <a:p>
            <a:r>
              <a:rPr lang="en-IN" b="1" i="0" dirty="0">
                <a:solidFill>
                  <a:srgbClr val="333333"/>
                </a:solidFill>
                <a:effectLst/>
                <a:latin typeface="inter-bold"/>
              </a:rPr>
              <a:t>Find </a:t>
            </a:r>
            <a:r>
              <a:rPr lang="en-IN" b="0" i="0" dirty="0">
                <a:solidFill>
                  <a:srgbClr val="333333"/>
                </a:solidFill>
                <a:effectLst/>
                <a:latin typeface="inter-bold"/>
              </a:rPr>
              <a:t>the</a:t>
            </a:r>
            <a:r>
              <a:rPr lang="en-IN" b="1" i="0" dirty="0">
                <a:solidFill>
                  <a:srgbClr val="333333"/>
                </a:solidFill>
                <a:effectLst/>
                <a:latin typeface="inter-bold"/>
              </a:rPr>
              <a:t> unification of {p(b, X, f(g(Z))) and p(Z, f(Y), f(Y))}</a:t>
            </a:r>
            <a:endParaRPr lang="en-US" dirty="0"/>
          </a:p>
        </p:txBody>
      </p:sp>
      <p:sp>
        <p:nvSpPr>
          <p:cNvPr id="3" name="Text Placeholder 2">
            <a:extLst>
              <a:ext uri="{FF2B5EF4-FFF2-40B4-BE49-F238E27FC236}">
                <a16:creationId xmlns:a16="http://schemas.microsoft.com/office/drawing/2014/main" id="{24ECF0DC-039F-9205-4D4E-029BB816DEBB}"/>
              </a:ext>
            </a:extLst>
          </p:cNvPr>
          <p:cNvSpPr>
            <a:spLocks noGrp="1"/>
          </p:cNvSpPr>
          <p:nvPr>
            <p:ph type="body" idx="1"/>
          </p:nvPr>
        </p:nvSpPr>
        <p:spPr>
          <a:xfrm>
            <a:off x="-1" y="1358267"/>
            <a:ext cx="8888819" cy="3370403"/>
          </a:xfrm>
        </p:spPr>
        <p:txBody>
          <a:bodyPr/>
          <a:lstStyle/>
          <a:p>
            <a:pPr algn="just"/>
            <a:r>
              <a:rPr lang="en-IN" sz="1800" b="1" i="0" dirty="0">
                <a:solidFill>
                  <a:srgbClr val="333333"/>
                </a:solidFill>
                <a:effectLst/>
                <a:latin typeface="inter-regular"/>
              </a:rPr>
              <a:t>Here, </a:t>
            </a:r>
            <a:r>
              <a:rPr lang="el-GR" sz="1800" b="1" i="0" dirty="0">
                <a:solidFill>
                  <a:srgbClr val="333333"/>
                </a:solidFill>
                <a:effectLst/>
                <a:latin typeface="inter-regular"/>
              </a:rPr>
              <a:t>Ψ</a:t>
            </a:r>
            <a:r>
              <a:rPr lang="el-GR" sz="1800" b="1" i="0" baseline="-25000" dirty="0">
                <a:solidFill>
                  <a:srgbClr val="333333"/>
                </a:solidFill>
                <a:effectLst/>
                <a:latin typeface="inter-regular"/>
              </a:rPr>
              <a:t>1</a:t>
            </a:r>
            <a:r>
              <a:rPr lang="el-GR" sz="1800" b="1" i="0" dirty="0">
                <a:solidFill>
                  <a:srgbClr val="333333"/>
                </a:solidFill>
                <a:effectLst/>
                <a:latin typeface="inter-regular"/>
              </a:rPr>
              <a:t> = </a:t>
            </a:r>
            <a:r>
              <a:rPr lang="en-IN" sz="1800" b="1" i="0" dirty="0">
                <a:solidFill>
                  <a:srgbClr val="333333"/>
                </a:solidFill>
                <a:effectLst/>
                <a:latin typeface="inter-regular"/>
              </a:rPr>
              <a:t>p(b, X, f(g(Z))) , and </a:t>
            </a:r>
            <a:r>
              <a:rPr lang="el-GR" sz="1800" b="1" i="0" dirty="0">
                <a:solidFill>
                  <a:srgbClr val="333333"/>
                </a:solidFill>
                <a:effectLst/>
                <a:latin typeface="inter-regular"/>
              </a:rPr>
              <a:t>Ψ</a:t>
            </a:r>
            <a:r>
              <a:rPr lang="el-GR" sz="1800" b="1" i="0" baseline="-25000" dirty="0">
                <a:solidFill>
                  <a:srgbClr val="333333"/>
                </a:solidFill>
                <a:effectLst/>
                <a:latin typeface="inter-regular"/>
              </a:rPr>
              <a:t>2</a:t>
            </a:r>
            <a:r>
              <a:rPr lang="el-GR" sz="1800" b="1" i="0" dirty="0">
                <a:solidFill>
                  <a:srgbClr val="333333"/>
                </a:solidFill>
                <a:effectLst/>
                <a:latin typeface="inter-regular"/>
              </a:rPr>
              <a:t> = </a:t>
            </a:r>
            <a:r>
              <a:rPr lang="en-IN" sz="1800" b="1" i="0" dirty="0">
                <a:solidFill>
                  <a:srgbClr val="333333"/>
                </a:solidFill>
                <a:effectLst/>
                <a:latin typeface="inter-regular"/>
              </a:rPr>
              <a:t>p(Z, f(Y), f(Y))</a:t>
            </a:r>
            <a:br>
              <a:rPr lang="en-IN" sz="1800" b="1" i="0" dirty="0">
                <a:solidFill>
                  <a:srgbClr val="333333"/>
                </a:solidFill>
                <a:effectLst/>
                <a:latin typeface="inter-regular"/>
              </a:rPr>
            </a:br>
            <a:endParaRPr lang="en-IN" sz="1800" b="1" i="0" dirty="0">
              <a:solidFill>
                <a:srgbClr val="333333"/>
              </a:solidFill>
              <a:effectLst/>
              <a:latin typeface="inter-regular"/>
            </a:endParaRPr>
          </a:p>
          <a:p>
            <a:pPr algn="just"/>
            <a:r>
              <a:rPr lang="en-IN" sz="1800" b="1" i="0" dirty="0">
                <a:solidFill>
                  <a:srgbClr val="333333"/>
                </a:solidFill>
                <a:effectLst/>
                <a:latin typeface="inter-regular"/>
              </a:rPr>
              <a:t>S</a:t>
            </a:r>
            <a:r>
              <a:rPr lang="en-IN" sz="1800" b="1" i="0" baseline="-25000" dirty="0">
                <a:solidFill>
                  <a:srgbClr val="333333"/>
                </a:solidFill>
                <a:effectLst/>
                <a:latin typeface="inter-regular"/>
              </a:rPr>
              <a:t>0</a:t>
            </a:r>
            <a:r>
              <a:rPr lang="en-IN" sz="1800" b="1" i="0" dirty="0">
                <a:solidFill>
                  <a:srgbClr val="333333"/>
                </a:solidFill>
                <a:effectLst/>
                <a:latin typeface="inter-regular"/>
              </a:rPr>
              <a:t> =&gt; {</a:t>
            </a:r>
            <a:r>
              <a:rPr lang="en-IN" sz="1800" b="1" i="0" dirty="0">
                <a:solidFill>
                  <a:srgbClr val="333333"/>
                </a:solidFill>
                <a:effectLst/>
                <a:highlight>
                  <a:srgbClr val="FFFF00"/>
                </a:highlight>
                <a:latin typeface="inter-regular"/>
              </a:rPr>
              <a:t>p(b, X, f(g(Z))) ; </a:t>
            </a:r>
            <a:r>
              <a:rPr lang="en-IN" sz="1800" b="1" i="0" dirty="0">
                <a:solidFill>
                  <a:srgbClr val="333333"/>
                </a:solidFill>
                <a:effectLst/>
                <a:highlight>
                  <a:srgbClr val="00FFFF"/>
                </a:highlight>
                <a:latin typeface="inter-regular"/>
              </a:rPr>
              <a:t>p( Z, f(Y), f(Y) ) </a:t>
            </a:r>
            <a:r>
              <a:rPr lang="en-IN" sz="1800" b="1" i="0" dirty="0">
                <a:solidFill>
                  <a:srgbClr val="333333"/>
                </a:solidFill>
                <a:effectLst/>
                <a:latin typeface="inter-regular"/>
              </a:rPr>
              <a:t>} </a:t>
            </a:r>
            <a:r>
              <a:rPr lang="en-IN" sz="1800" b="1" i="0" dirty="0">
                <a:solidFill>
                  <a:srgbClr val="333333"/>
                </a:solidFill>
                <a:effectLst/>
                <a:highlight>
                  <a:srgbClr val="00FF00"/>
                </a:highlight>
                <a:latin typeface="inter-regular"/>
              </a:rPr>
              <a:t>SUBST </a:t>
            </a:r>
            <a:r>
              <a:rPr lang="el-GR" sz="1800" b="1" i="0" dirty="0">
                <a:solidFill>
                  <a:srgbClr val="333333"/>
                </a:solidFill>
                <a:effectLst/>
                <a:highlight>
                  <a:srgbClr val="00FF00"/>
                </a:highlight>
                <a:latin typeface="inter-regular"/>
              </a:rPr>
              <a:t>θ={</a:t>
            </a:r>
            <a:r>
              <a:rPr lang="en-IN" sz="1800" b="1" i="0" dirty="0">
                <a:solidFill>
                  <a:srgbClr val="333333"/>
                </a:solidFill>
                <a:effectLst/>
                <a:highlight>
                  <a:srgbClr val="00FF00"/>
                </a:highlight>
                <a:latin typeface="inter-regular"/>
              </a:rPr>
              <a:t>b/Z}</a:t>
            </a:r>
          </a:p>
          <a:p>
            <a:pPr algn="just"/>
            <a:r>
              <a:rPr lang="en-IN" sz="1800" b="1" i="0" dirty="0">
                <a:solidFill>
                  <a:srgbClr val="333333"/>
                </a:solidFill>
                <a:effectLst/>
                <a:latin typeface="inter-regular"/>
              </a:rPr>
              <a:t>S</a:t>
            </a:r>
            <a:r>
              <a:rPr lang="en-IN" sz="1800" b="1" i="0" baseline="-25000" dirty="0">
                <a:solidFill>
                  <a:srgbClr val="333333"/>
                </a:solidFill>
                <a:effectLst/>
                <a:latin typeface="inter-regular"/>
              </a:rPr>
              <a:t>1</a:t>
            </a:r>
            <a:r>
              <a:rPr lang="en-IN" sz="1800" b="1" i="0" dirty="0">
                <a:solidFill>
                  <a:srgbClr val="333333"/>
                </a:solidFill>
                <a:effectLst/>
                <a:latin typeface="inter-regular"/>
              </a:rPr>
              <a:t>=&gt;{</a:t>
            </a:r>
            <a:r>
              <a:rPr lang="en-IN" sz="1800" b="1" i="0" dirty="0">
                <a:solidFill>
                  <a:srgbClr val="333333"/>
                </a:solidFill>
                <a:effectLst/>
                <a:highlight>
                  <a:srgbClr val="FFFF00"/>
                </a:highlight>
                <a:latin typeface="inter-regular"/>
              </a:rPr>
              <a:t>p(b, X, f(g(b)));</a:t>
            </a:r>
            <a:r>
              <a:rPr lang="en-IN" sz="1800" b="1" i="0" dirty="0">
                <a:solidFill>
                  <a:srgbClr val="333333"/>
                </a:solidFill>
                <a:effectLst/>
                <a:highlight>
                  <a:srgbClr val="00FFFF"/>
                </a:highlight>
                <a:latin typeface="inter-regular"/>
              </a:rPr>
              <a:t>p(b, f(Y), f(Y))</a:t>
            </a:r>
            <a:r>
              <a:rPr lang="en-IN" sz="1800" b="1" i="0" dirty="0">
                <a:solidFill>
                  <a:srgbClr val="333333"/>
                </a:solidFill>
                <a:effectLst/>
                <a:latin typeface="inter-regular"/>
              </a:rPr>
              <a:t>} </a:t>
            </a:r>
            <a:r>
              <a:rPr lang="en-IN" sz="1800" b="1" i="0" dirty="0">
                <a:solidFill>
                  <a:srgbClr val="333333"/>
                </a:solidFill>
                <a:effectLst/>
                <a:highlight>
                  <a:srgbClr val="00FF00"/>
                </a:highlight>
                <a:latin typeface="inter-regular"/>
              </a:rPr>
              <a:t>SUBST </a:t>
            </a:r>
            <a:r>
              <a:rPr lang="el-GR" sz="1800" b="1" i="0" dirty="0">
                <a:solidFill>
                  <a:srgbClr val="333333"/>
                </a:solidFill>
                <a:effectLst/>
                <a:highlight>
                  <a:srgbClr val="00FF00"/>
                </a:highlight>
                <a:latin typeface="inter-regular"/>
              </a:rPr>
              <a:t>θ={</a:t>
            </a:r>
            <a:r>
              <a:rPr lang="en-IN" sz="1800" b="1" i="0" dirty="0">
                <a:solidFill>
                  <a:srgbClr val="333333"/>
                </a:solidFill>
                <a:effectLst/>
                <a:highlight>
                  <a:srgbClr val="00FF00"/>
                </a:highlight>
                <a:latin typeface="inter-regular"/>
              </a:rPr>
              <a:t>f(Y) /X}</a:t>
            </a:r>
          </a:p>
          <a:p>
            <a:pPr algn="just"/>
            <a:r>
              <a:rPr lang="en-IN" sz="1800" b="1" i="0" dirty="0">
                <a:solidFill>
                  <a:srgbClr val="333333"/>
                </a:solidFill>
                <a:effectLst/>
                <a:latin typeface="inter-regular"/>
              </a:rPr>
              <a:t>S</a:t>
            </a:r>
            <a:r>
              <a:rPr lang="en-IN" sz="1800" b="1" i="0" baseline="-25000" dirty="0">
                <a:solidFill>
                  <a:srgbClr val="333333"/>
                </a:solidFill>
                <a:effectLst/>
                <a:latin typeface="inter-regular"/>
              </a:rPr>
              <a:t>2</a:t>
            </a:r>
            <a:r>
              <a:rPr lang="en-IN" sz="1800" b="1" i="0" dirty="0">
                <a:solidFill>
                  <a:srgbClr val="333333"/>
                </a:solidFill>
                <a:effectLst/>
                <a:latin typeface="inter-regular"/>
              </a:rPr>
              <a:t> =&gt; { </a:t>
            </a:r>
            <a:r>
              <a:rPr lang="en-IN" sz="1800" b="1" i="0" dirty="0">
                <a:solidFill>
                  <a:srgbClr val="333333"/>
                </a:solidFill>
                <a:effectLst/>
                <a:highlight>
                  <a:srgbClr val="FFFF00"/>
                </a:highlight>
                <a:latin typeface="inter-regular"/>
              </a:rPr>
              <a:t>p(b, f(Y), f(g(b))); </a:t>
            </a:r>
            <a:r>
              <a:rPr lang="en-IN" sz="1800" b="1" i="0" dirty="0">
                <a:solidFill>
                  <a:srgbClr val="333333"/>
                </a:solidFill>
                <a:effectLst/>
                <a:highlight>
                  <a:srgbClr val="00FFFF"/>
                </a:highlight>
                <a:latin typeface="inter-regular"/>
              </a:rPr>
              <a:t>p(b, f(Y), f(Y))</a:t>
            </a:r>
            <a:r>
              <a:rPr lang="en-IN" sz="1800" b="1" i="0" dirty="0">
                <a:solidFill>
                  <a:srgbClr val="333333"/>
                </a:solidFill>
                <a:effectLst/>
                <a:latin typeface="inter-regular"/>
              </a:rPr>
              <a:t>}</a:t>
            </a:r>
            <a:r>
              <a:rPr lang="en-IN" sz="1800" b="1" i="0" dirty="0">
                <a:solidFill>
                  <a:srgbClr val="333333"/>
                </a:solidFill>
                <a:effectLst/>
                <a:highlight>
                  <a:srgbClr val="00FF00"/>
                </a:highlight>
                <a:latin typeface="inter-regular"/>
              </a:rPr>
              <a:t>SUBST </a:t>
            </a:r>
            <a:r>
              <a:rPr lang="el-GR" sz="1800" b="1" i="0" dirty="0">
                <a:solidFill>
                  <a:srgbClr val="333333"/>
                </a:solidFill>
                <a:effectLst/>
                <a:highlight>
                  <a:srgbClr val="00FF00"/>
                </a:highlight>
                <a:latin typeface="inter-regular"/>
              </a:rPr>
              <a:t>θ= {</a:t>
            </a:r>
            <a:r>
              <a:rPr lang="en-IN" sz="1800" b="1" i="0" dirty="0">
                <a:solidFill>
                  <a:srgbClr val="333333"/>
                </a:solidFill>
                <a:effectLst/>
                <a:highlight>
                  <a:srgbClr val="00FF00"/>
                </a:highlight>
                <a:latin typeface="inter-regular"/>
              </a:rPr>
              <a:t>g(b) /Y}</a:t>
            </a:r>
          </a:p>
          <a:p>
            <a:endParaRPr lang="en-US" sz="1800" b="1" dirty="0"/>
          </a:p>
          <a:p>
            <a:r>
              <a:rPr lang="en-IN" sz="1800" b="1" i="0" dirty="0">
                <a:solidFill>
                  <a:srgbClr val="333333"/>
                </a:solidFill>
                <a:effectLst/>
                <a:highlight>
                  <a:srgbClr val="C0C0C0"/>
                </a:highlight>
                <a:latin typeface="inter-regular"/>
              </a:rPr>
              <a:t>S</a:t>
            </a:r>
            <a:r>
              <a:rPr lang="en-IN" sz="1800" b="1" i="0" baseline="-25000" dirty="0">
                <a:solidFill>
                  <a:srgbClr val="333333"/>
                </a:solidFill>
                <a:effectLst/>
                <a:highlight>
                  <a:srgbClr val="C0C0C0"/>
                </a:highlight>
                <a:latin typeface="inter-regular"/>
              </a:rPr>
              <a:t>2</a:t>
            </a:r>
            <a:r>
              <a:rPr lang="en-IN" sz="1800" b="1" i="0" dirty="0">
                <a:solidFill>
                  <a:srgbClr val="333333"/>
                </a:solidFill>
                <a:effectLst/>
                <a:highlight>
                  <a:srgbClr val="C0C0C0"/>
                </a:highlight>
                <a:latin typeface="inter-regular"/>
              </a:rPr>
              <a:t> =&gt; { p(b, f(g(b)), f(g(b)); p(b, f(g(b)), f(g(b))} </a:t>
            </a:r>
            <a:r>
              <a:rPr lang="en-IN" sz="1800" b="1" i="0" dirty="0">
                <a:solidFill>
                  <a:srgbClr val="7030A0"/>
                </a:solidFill>
                <a:effectLst/>
                <a:latin typeface="inter-bold"/>
              </a:rPr>
              <a:t>Unified Successfully.</a:t>
            </a:r>
            <a:br>
              <a:rPr lang="en-IN" sz="1400" i="0" dirty="0">
                <a:solidFill>
                  <a:srgbClr val="7030A0"/>
                </a:solidFill>
                <a:effectLst/>
                <a:latin typeface="inter-bold"/>
              </a:rPr>
            </a:br>
            <a:r>
              <a:rPr lang="en-IN" sz="1800" b="1" i="0" dirty="0">
                <a:solidFill>
                  <a:srgbClr val="7030A0"/>
                </a:solidFill>
                <a:effectLst/>
                <a:highlight>
                  <a:srgbClr val="FFFF00"/>
                </a:highlight>
                <a:latin typeface="inter-bold"/>
              </a:rPr>
              <a:t>And Unifier = { b/Z, f(Y) /X , g(b) /Y}</a:t>
            </a:r>
            <a:r>
              <a:rPr lang="en-IN" sz="1800" b="0" i="0" dirty="0">
                <a:solidFill>
                  <a:srgbClr val="7030A0"/>
                </a:solidFill>
                <a:effectLst/>
                <a:highlight>
                  <a:srgbClr val="FFFF00"/>
                </a:highlight>
                <a:latin typeface="inter-regular"/>
              </a:rPr>
              <a:t>.</a:t>
            </a:r>
            <a:endParaRPr lang="en-US" sz="1800" b="1" dirty="0">
              <a:solidFill>
                <a:srgbClr val="7030A0"/>
              </a:solidFill>
              <a:highlight>
                <a:srgbClr val="FFFF00"/>
              </a:highlight>
            </a:endParaRPr>
          </a:p>
        </p:txBody>
      </p:sp>
    </p:spTree>
    <p:extLst>
      <p:ext uri="{BB962C8B-B14F-4D97-AF65-F5344CB8AC3E}">
        <p14:creationId xmlns:p14="http://schemas.microsoft.com/office/powerpoint/2010/main" val="1931379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C11E-24B8-C63C-5C0F-7EF91E9A6B35}"/>
              </a:ext>
            </a:extLst>
          </p:cNvPr>
          <p:cNvSpPr>
            <a:spLocks noGrp="1"/>
          </p:cNvSpPr>
          <p:nvPr>
            <p:ph type="title"/>
          </p:nvPr>
        </p:nvSpPr>
        <p:spPr>
          <a:solidFill>
            <a:srgbClr val="FFC000"/>
          </a:solidFill>
        </p:spPr>
        <p:txBody>
          <a:bodyPr/>
          <a:lstStyle/>
          <a:p>
            <a:r>
              <a:rPr lang="en-IN" sz="2400" i="0" dirty="0">
                <a:solidFill>
                  <a:schemeClr val="tx1"/>
                </a:solidFill>
                <a:effectLst/>
                <a:latin typeface="erdana"/>
              </a:rPr>
              <a:t>Resolution</a:t>
            </a:r>
            <a:endParaRPr lang="en-US" sz="2400" dirty="0">
              <a:solidFill>
                <a:schemeClr val="tx1"/>
              </a:solidFill>
            </a:endParaRPr>
          </a:p>
        </p:txBody>
      </p:sp>
      <p:sp>
        <p:nvSpPr>
          <p:cNvPr id="3" name="Text Placeholder 2">
            <a:extLst>
              <a:ext uri="{FF2B5EF4-FFF2-40B4-BE49-F238E27FC236}">
                <a16:creationId xmlns:a16="http://schemas.microsoft.com/office/drawing/2014/main" id="{75FFE9B9-FE42-3D3B-20E9-AF5D110A1FC3}"/>
              </a:ext>
            </a:extLst>
          </p:cNvPr>
          <p:cNvSpPr>
            <a:spLocks noGrp="1"/>
          </p:cNvSpPr>
          <p:nvPr>
            <p:ph type="body" idx="1"/>
          </p:nvPr>
        </p:nvSpPr>
        <p:spPr/>
        <p:txBody>
          <a:bodyPr/>
          <a:lstStyle/>
          <a:p>
            <a:pPr algn="just">
              <a:buNone/>
            </a:pPr>
            <a:r>
              <a:rPr lang="en-IN" sz="1800" b="0" i="0" dirty="0">
                <a:solidFill>
                  <a:srgbClr val="333333"/>
                </a:solidFill>
                <a:effectLst/>
                <a:latin typeface="inter-regular"/>
              </a:rPr>
              <a:t>Resolution is a theorem proving technique that proceeds by building refutation proofs, i.e., proofs by contradictions. Resolution is used, if there are various statements are given, and we need to prove a conclusion of those statements. Unification is a key concept in proofs by resolutions. Resolution is a single inference rule which can efficiently operate on the </a:t>
            </a:r>
            <a:r>
              <a:rPr lang="en-IN" sz="1800" b="1" i="0" dirty="0">
                <a:solidFill>
                  <a:srgbClr val="333333"/>
                </a:solidFill>
                <a:effectLst/>
                <a:latin typeface="inter-bold"/>
              </a:rPr>
              <a:t>conjunctive normal form</a:t>
            </a:r>
          </a:p>
          <a:p>
            <a:pPr algn="just">
              <a:buNone/>
            </a:pPr>
            <a:endParaRPr lang="en-IN" sz="1800" b="1" dirty="0">
              <a:solidFill>
                <a:srgbClr val="333333"/>
              </a:solidFill>
              <a:highlight>
                <a:srgbClr val="FFFF00"/>
              </a:highlight>
              <a:latin typeface="inter-bold"/>
            </a:endParaRPr>
          </a:p>
          <a:p>
            <a:pPr marL="285750" indent="-285750" algn="just">
              <a:buFont typeface="Wingdings" pitchFamily="2" charset="2"/>
              <a:buChar char="Ø"/>
            </a:pPr>
            <a:r>
              <a:rPr lang="en-IN" sz="1800" b="1" i="0" dirty="0">
                <a:solidFill>
                  <a:srgbClr val="333333"/>
                </a:solidFill>
                <a:effectLst/>
                <a:highlight>
                  <a:srgbClr val="FFFF00"/>
                </a:highlight>
                <a:latin typeface="inter-bold"/>
              </a:rPr>
              <a:t>Clause</a:t>
            </a:r>
            <a:r>
              <a:rPr lang="en-IN" sz="1800" b="0" i="0" dirty="0">
                <a:solidFill>
                  <a:srgbClr val="333333"/>
                </a:solidFill>
                <a:effectLst/>
                <a:highlight>
                  <a:srgbClr val="FFFF00"/>
                </a:highlight>
                <a:latin typeface="inter-regular"/>
              </a:rPr>
              <a:t>: Disjunction of literals (an atomic sentence) is called a </a:t>
            </a:r>
            <a:r>
              <a:rPr lang="en-IN" sz="1800" b="1" i="0" dirty="0">
                <a:solidFill>
                  <a:srgbClr val="333333"/>
                </a:solidFill>
                <a:effectLst/>
                <a:highlight>
                  <a:srgbClr val="FFFF00"/>
                </a:highlight>
                <a:latin typeface="inter-bold"/>
              </a:rPr>
              <a:t>clause</a:t>
            </a:r>
            <a:r>
              <a:rPr lang="en-IN" sz="1800" b="0" i="0" dirty="0">
                <a:solidFill>
                  <a:srgbClr val="333333"/>
                </a:solidFill>
                <a:effectLst/>
                <a:highlight>
                  <a:srgbClr val="FFFF00"/>
                </a:highlight>
                <a:latin typeface="inter-regular"/>
              </a:rPr>
              <a:t>. It is also known as a unit clause.</a:t>
            </a:r>
          </a:p>
          <a:p>
            <a:pPr marL="285750" indent="-285750" algn="just">
              <a:buFont typeface="Wingdings" pitchFamily="2" charset="2"/>
              <a:buChar char="Ø"/>
            </a:pPr>
            <a:r>
              <a:rPr lang="en-IN" sz="1800" b="1" i="0" dirty="0">
                <a:solidFill>
                  <a:srgbClr val="333333"/>
                </a:solidFill>
                <a:effectLst/>
                <a:highlight>
                  <a:srgbClr val="00FFFF"/>
                </a:highlight>
                <a:latin typeface="inter-bold"/>
              </a:rPr>
              <a:t>Conjunctive Normal Form</a:t>
            </a:r>
            <a:r>
              <a:rPr lang="en-IN" sz="1800" b="0" i="0" dirty="0">
                <a:solidFill>
                  <a:srgbClr val="333333"/>
                </a:solidFill>
                <a:effectLst/>
                <a:highlight>
                  <a:srgbClr val="00FFFF"/>
                </a:highlight>
                <a:latin typeface="inter-regular"/>
              </a:rPr>
              <a:t>: A sentence represented as a conjunction of clauses is said to be </a:t>
            </a:r>
            <a:r>
              <a:rPr lang="en-IN" sz="1800" b="1" i="0" dirty="0">
                <a:solidFill>
                  <a:srgbClr val="333333"/>
                </a:solidFill>
                <a:effectLst/>
                <a:highlight>
                  <a:srgbClr val="00FFFF"/>
                </a:highlight>
                <a:latin typeface="inter-bold"/>
              </a:rPr>
              <a:t>conjunctive normal form</a:t>
            </a:r>
            <a:r>
              <a:rPr lang="en-IN" sz="1800" b="0" i="0" dirty="0">
                <a:solidFill>
                  <a:srgbClr val="333333"/>
                </a:solidFill>
                <a:effectLst/>
                <a:highlight>
                  <a:srgbClr val="00FFFF"/>
                </a:highlight>
                <a:latin typeface="inter-regular"/>
              </a:rPr>
              <a:t> or </a:t>
            </a:r>
            <a:r>
              <a:rPr lang="en-IN" sz="1800" b="1" i="0" dirty="0">
                <a:solidFill>
                  <a:srgbClr val="333333"/>
                </a:solidFill>
                <a:effectLst/>
                <a:highlight>
                  <a:srgbClr val="00FFFF"/>
                </a:highlight>
                <a:latin typeface="inter-bold"/>
              </a:rPr>
              <a:t>CNF</a:t>
            </a:r>
            <a:r>
              <a:rPr lang="en-IN" sz="1800" b="0" i="0" dirty="0">
                <a:solidFill>
                  <a:srgbClr val="333333"/>
                </a:solidFill>
                <a:effectLst/>
                <a:highlight>
                  <a:srgbClr val="00FFFF"/>
                </a:highlight>
                <a:latin typeface="inter-regular"/>
              </a:rPr>
              <a:t>.</a:t>
            </a:r>
          </a:p>
          <a:p>
            <a:pPr algn="just">
              <a:buNone/>
            </a:pPr>
            <a:endParaRPr lang="en-US" dirty="0"/>
          </a:p>
        </p:txBody>
      </p:sp>
    </p:spTree>
    <p:extLst>
      <p:ext uri="{BB962C8B-B14F-4D97-AF65-F5344CB8AC3E}">
        <p14:creationId xmlns:p14="http://schemas.microsoft.com/office/powerpoint/2010/main" val="317880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76F-89A2-F586-27E3-62C97B84176F}"/>
              </a:ext>
            </a:extLst>
          </p:cNvPr>
          <p:cNvSpPr>
            <a:spLocks noGrp="1"/>
          </p:cNvSpPr>
          <p:nvPr>
            <p:ph type="title"/>
          </p:nvPr>
        </p:nvSpPr>
        <p:spPr>
          <a:solidFill>
            <a:srgbClr val="FFC000"/>
          </a:solidFill>
        </p:spPr>
        <p:txBody>
          <a:bodyPr/>
          <a:lstStyle/>
          <a:p>
            <a:r>
              <a:rPr lang="en-IN" b="0" i="0" dirty="0">
                <a:solidFill>
                  <a:srgbClr val="212529"/>
                </a:solidFill>
                <a:effectLst/>
                <a:latin typeface="-apple-system"/>
              </a:rPr>
              <a:t>Steps for Resolution</a:t>
            </a:r>
            <a:endParaRPr lang="en-US" dirty="0"/>
          </a:p>
        </p:txBody>
      </p:sp>
      <p:sp>
        <p:nvSpPr>
          <p:cNvPr id="3" name="Text Placeholder 2">
            <a:extLst>
              <a:ext uri="{FF2B5EF4-FFF2-40B4-BE49-F238E27FC236}">
                <a16:creationId xmlns:a16="http://schemas.microsoft.com/office/drawing/2014/main" id="{34B9548C-9F27-5CD5-84C4-62E4E276E45A}"/>
              </a:ext>
            </a:extLst>
          </p:cNvPr>
          <p:cNvSpPr>
            <a:spLocks noGrp="1"/>
          </p:cNvSpPr>
          <p:nvPr>
            <p:ph type="body" idx="1"/>
          </p:nvPr>
        </p:nvSpPr>
        <p:spPr/>
        <p:txBody>
          <a:bodyPr/>
          <a:lstStyle/>
          <a:p>
            <a:pPr marL="342900" indent="-342900" algn="just">
              <a:buFont typeface="Wingdings" pitchFamily="2" charset="2"/>
              <a:buChar char="Ø"/>
            </a:pPr>
            <a:r>
              <a:rPr lang="en-IN" b="0" i="0" dirty="0">
                <a:solidFill>
                  <a:srgbClr val="212529"/>
                </a:solidFill>
                <a:effectLst/>
                <a:latin typeface="-apple-system"/>
              </a:rPr>
              <a:t>Conversion of facts into first-order logic</a:t>
            </a:r>
          </a:p>
          <a:p>
            <a:pPr marL="342900" indent="-342900" algn="just">
              <a:buFont typeface="Wingdings" pitchFamily="2" charset="2"/>
              <a:buChar char="Ø"/>
            </a:pPr>
            <a:r>
              <a:rPr lang="en-IN" b="0" i="0" dirty="0">
                <a:solidFill>
                  <a:srgbClr val="212529"/>
                </a:solidFill>
                <a:effectLst/>
                <a:latin typeface="-apple-system"/>
              </a:rPr>
              <a:t>Convert FOL statements into CNF</a:t>
            </a:r>
          </a:p>
          <a:p>
            <a:pPr marL="342900" indent="-342900" algn="just">
              <a:buFont typeface="Wingdings" pitchFamily="2" charset="2"/>
              <a:buChar char="Ø"/>
            </a:pPr>
            <a:r>
              <a:rPr lang="en-IN" b="0" i="0" dirty="0">
                <a:solidFill>
                  <a:srgbClr val="212529"/>
                </a:solidFill>
                <a:effectLst/>
                <a:latin typeface="-apple-system"/>
              </a:rPr>
              <a:t>Negate the statement which needs to prove (proof by contradiction)</a:t>
            </a:r>
          </a:p>
          <a:p>
            <a:pPr marL="342900" indent="-342900" algn="just">
              <a:buFont typeface="Wingdings" pitchFamily="2" charset="2"/>
              <a:buChar char="Ø"/>
            </a:pPr>
            <a:r>
              <a:rPr lang="en-IN" b="0" i="0" dirty="0">
                <a:solidFill>
                  <a:srgbClr val="212529"/>
                </a:solidFill>
                <a:effectLst/>
                <a:latin typeface="-apple-system"/>
              </a:rPr>
              <a:t>Draw resolution graph (unification)</a:t>
            </a:r>
          </a:p>
          <a:p>
            <a:pPr>
              <a:buNone/>
            </a:pPr>
            <a:endParaRPr lang="en-US" dirty="0"/>
          </a:p>
        </p:txBody>
      </p:sp>
    </p:spTree>
    <p:extLst>
      <p:ext uri="{BB962C8B-B14F-4D97-AF65-F5344CB8AC3E}">
        <p14:creationId xmlns:p14="http://schemas.microsoft.com/office/powerpoint/2010/main" val="491168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5C12-271B-6281-C86B-2AEF4D89D07F}"/>
              </a:ext>
            </a:extLst>
          </p:cNvPr>
          <p:cNvSpPr>
            <a:spLocks noGrp="1"/>
          </p:cNvSpPr>
          <p:nvPr>
            <p:ph type="title"/>
          </p:nvPr>
        </p:nvSpPr>
        <p:spPr>
          <a:solidFill>
            <a:srgbClr val="FFC000"/>
          </a:solidFill>
        </p:spPr>
        <p:txBody>
          <a:bodyPr/>
          <a:lstStyle/>
          <a:p>
            <a:r>
              <a:rPr lang="en-US" dirty="0"/>
              <a:t>Example</a:t>
            </a:r>
          </a:p>
        </p:txBody>
      </p:sp>
      <p:sp>
        <p:nvSpPr>
          <p:cNvPr id="3" name="Text Placeholder 2">
            <a:extLst>
              <a:ext uri="{FF2B5EF4-FFF2-40B4-BE49-F238E27FC236}">
                <a16:creationId xmlns:a16="http://schemas.microsoft.com/office/drawing/2014/main" id="{1E50AD52-AAA1-96D6-D709-502283FA5D82}"/>
              </a:ext>
            </a:extLst>
          </p:cNvPr>
          <p:cNvSpPr>
            <a:spLocks noGrp="1"/>
          </p:cNvSpPr>
          <p:nvPr>
            <p:ph type="body" idx="1"/>
          </p:nvPr>
        </p:nvSpPr>
        <p:spPr>
          <a:xfrm>
            <a:off x="212651" y="1616470"/>
            <a:ext cx="8793125" cy="3112200"/>
          </a:xfrm>
        </p:spPr>
        <p:txBody>
          <a:bodyPr/>
          <a:lstStyle/>
          <a:p>
            <a:r>
              <a:rPr lang="en-US" sz="2000" dirty="0">
                <a:highlight>
                  <a:srgbClr val="00FF00"/>
                </a:highlight>
              </a:rPr>
              <a:t>Fact</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All hounds howl at night.</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John likes all kind of food.</a:t>
            </a:r>
          </a:p>
          <a:p>
            <a:pPr marL="342900" indent="-342900">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John likes peanuts.</a:t>
            </a:r>
            <a:br>
              <a:rPr lang="en-IN" sz="2000" dirty="0"/>
            </a:br>
            <a:endParaRPr lang="en-IN" sz="2000" dirty="0"/>
          </a:p>
        </p:txBody>
      </p:sp>
      <p:pic>
        <p:nvPicPr>
          <p:cNvPr id="5" name="Picture 4">
            <a:extLst>
              <a:ext uri="{FF2B5EF4-FFF2-40B4-BE49-F238E27FC236}">
                <a16:creationId xmlns:a16="http://schemas.microsoft.com/office/drawing/2014/main" id="{2D3FFAF4-2E4D-7065-F110-9C1835FB622B}"/>
              </a:ext>
            </a:extLst>
          </p:cNvPr>
          <p:cNvPicPr>
            <a:picLocks noChangeAspect="1"/>
          </p:cNvPicPr>
          <p:nvPr/>
        </p:nvPicPr>
        <p:blipFill rotWithShape="1">
          <a:blip r:embed="rId3"/>
          <a:srcRect t="11945"/>
          <a:stretch/>
        </p:blipFill>
        <p:spPr>
          <a:xfrm>
            <a:off x="3733800" y="2243470"/>
            <a:ext cx="5410200" cy="2900029"/>
          </a:xfrm>
          <a:prstGeom prst="rect">
            <a:avLst/>
          </a:prstGeom>
        </p:spPr>
      </p:pic>
    </p:spTree>
    <p:extLst>
      <p:ext uri="{BB962C8B-B14F-4D97-AF65-F5344CB8AC3E}">
        <p14:creationId xmlns:p14="http://schemas.microsoft.com/office/powerpoint/2010/main" val="360279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7755-3C68-8C7C-060A-D820EB657526}"/>
              </a:ext>
            </a:extLst>
          </p:cNvPr>
          <p:cNvSpPr>
            <a:spLocks noGrp="1"/>
          </p:cNvSpPr>
          <p:nvPr>
            <p:ph type="title"/>
          </p:nvPr>
        </p:nvSpPr>
        <p:spPr>
          <a:solidFill>
            <a:srgbClr val="FFC000"/>
          </a:solidFill>
        </p:spPr>
        <p:txBody>
          <a:bodyPr/>
          <a:lstStyle/>
          <a:p>
            <a:r>
              <a:rPr lang="en-IN" sz="2000" dirty="0">
                <a:effectLst/>
                <a:latin typeface="Times New Roman" panose="02020603050405020304" pitchFamily="18" charset="0"/>
                <a:ea typeface="Calibri" panose="020F0502020204030204" pitchFamily="34" charset="0"/>
                <a:cs typeface="Times New Roman" panose="02020603050405020304" pitchFamily="18" charset="0"/>
              </a:rPr>
              <a:t>Knowledge Based Agents </a:t>
            </a:r>
            <a:endParaRPr lang="en-US" dirty="0"/>
          </a:p>
        </p:txBody>
      </p:sp>
      <p:sp>
        <p:nvSpPr>
          <p:cNvPr id="3" name="Text Placeholder 2">
            <a:extLst>
              <a:ext uri="{FF2B5EF4-FFF2-40B4-BE49-F238E27FC236}">
                <a16:creationId xmlns:a16="http://schemas.microsoft.com/office/drawing/2014/main" id="{CD0509D8-12C8-EDE3-C011-E8CF6B8E9B21}"/>
              </a:ext>
            </a:extLst>
          </p:cNvPr>
          <p:cNvSpPr>
            <a:spLocks noGrp="1"/>
          </p:cNvSpPr>
          <p:nvPr>
            <p:ph type="body" idx="1"/>
          </p:nvPr>
        </p:nvSpPr>
        <p:spPr/>
        <p:txBody>
          <a:bodyPr/>
          <a:lstStyle/>
          <a:p>
            <a:pPr algn="just">
              <a:buNone/>
            </a:pPr>
            <a:r>
              <a:rPr lang="en-IN" sz="1800" b="0" i="0" dirty="0">
                <a:solidFill>
                  <a:srgbClr val="333333"/>
                </a:solidFill>
                <a:effectLst/>
                <a:latin typeface="inter-regular"/>
              </a:rPr>
              <a:t>A knowledge-based agent must able to do the following:</a:t>
            </a:r>
          </a:p>
          <a:p>
            <a:pPr algn="just">
              <a:buFont typeface="Arial" panose="020B0604020202020204" pitchFamily="34" charset="0"/>
              <a:buChar char="•"/>
            </a:pPr>
            <a:r>
              <a:rPr lang="en-IN" sz="1800" b="0" i="0" dirty="0">
                <a:solidFill>
                  <a:srgbClr val="000000"/>
                </a:solidFill>
                <a:effectLst/>
                <a:latin typeface="inter-regular"/>
              </a:rPr>
              <a:t>An agent should be able to represent states, actions, etc.</a:t>
            </a:r>
          </a:p>
          <a:p>
            <a:pPr algn="just">
              <a:buFont typeface="Arial" panose="020B0604020202020204" pitchFamily="34" charset="0"/>
              <a:buChar char="•"/>
            </a:pPr>
            <a:r>
              <a:rPr lang="en-IN" sz="1800" b="0" i="0" dirty="0">
                <a:solidFill>
                  <a:srgbClr val="000000"/>
                </a:solidFill>
                <a:effectLst/>
                <a:latin typeface="inter-regular"/>
              </a:rPr>
              <a:t>An agent Should be able to incorporate new </a:t>
            </a:r>
            <a:r>
              <a:rPr lang="en-IN" sz="1800" b="0" i="0" dirty="0" err="1">
                <a:solidFill>
                  <a:srgbClr val="000000"/>
                </a:solidFill>
                <a:effectLst/>
                <a:latin typeface="inter-regular"/>
              </a:rPr>
              <a:t>percepts</a:t>
            </a:r>
            <a:r>
              <a:rPr lang="en-IN" sz="1800" b="0" i="0" dirty="0">
                <a:solidFill>
                  <a:srgbClr val="000000"/>
                </a:solidFill>
                <a:effectLst/>
                <a:latin typeface="inter-regular"/>
              </a:rPr>
              <a:t>.</a:t>
            </a:r>
          </a:p>
          <a:p>
            <a:pPr algn="just">
              <a:buFont typeface="Arial" panose="020B0604020202020204" pitchFamily="34" charset="0"/>
              <a:buChar char="•"/>
            </a:pPr>
            <a:r>
              <a:rPr lang="en-IN" sz="1800" b="0" i="0" dirty="0">
                <a:solidFill>
                  <a:srgbClr val="000000"/>
                </a:solidFill>
                <a:effectLst/>
                <a:latin typeface="inter-regular"/>
              </a:rPr>
              <a:t>An agent can update the internal representation of the world.</a:t>
            </a:r>
          </a:p>
          <a:p>
            <a:pPr algn="just">
              <a:buFont typeface="Arial" panose="020B0604020202020204" pitchFamily="34" charset="0"/>
              <a:buChar char="•"/>
            </a:pPr>
            <a:r>
              <a:rPr lang="en-IN" sz="1800" b="0" i="0" dirty="0">
                <a:solidFill>
                  <a:srgbClr val="000000"/>
                </a:solidFill>
                <a:effectLst/>
                <a:latin typeface="inter-regular"/>
              </a:rPr>
              <a:t>An agent can deduce the internal representation of the world.</a:t>
            </a:r>
          </a:p>
          <a:p>
            <a:pPr algn="just">
              <a:buFont typeface="Arial" panose="020B0604020202020204" pitchFamily="34" charset="0"/>
              <a:buChar char="•"/>
            </a:pPr>
            <a:r>
              <a:rPr lang="en-IN" sz="1800" b="0" i="0" dirty="0">
                <a:solidFill>
                  <a:srgbClr val="000000"/>
                </a:solidFill>
                <a:effectLst/>
                <a:latin typeface="inter-regular"/>
              </a:rPr>
              <a:t>An agent can deduce appropriate actions.</a:t>
            </a:r>
          </a:p>
          <a:p>
            <a:endParaRPr lang="en-US" dirty="0"/>
          </a:p>
        </p:txBody>
      </p:sp>
    </p:spTree>
    <p:extLst>
      <p:ext uri="{BB962C8B-B14F-4D97-AF65-F5344CB8AC3E}">
        <p14:creationId xmlns:p14="http://schemas.microsoft.com/office/powerpoint/2010/main" val="1917850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BE2E-06A5-A634-83D8-22C6C7C1BD93}"/>
              </a:ext>
            </a:extLst>
          </p:cNvPr>
          <p:cNvSpPr>
            <a:spLocks noGrp="1"/>
          </p:cNvSpPr>
          <p:nvPr>
            <p:ph type="title"/>
          </p:nvPr>
        </p:nvSpPr>
        <p:spPr>
          <a:xfrm>
            <a:off x="1381250" y="922668"/>
            <a:ext cx="5306629" cy="435599"/>
          </a:xfrm>
          <a:solidFill>
            <a:srgbClr val="FFC000"/>
          </a:solidFill>
        </p:spPr>
        <p:txBody>
          <a:bodyPr/>
          <a:lstStyle/>
          <a:p>
            <a:r>
              <a:rPr lang="en-IN" sz="2000" b="1" i="0" dirty="0">
                <a:solidFill>
                  <a:srgbClr val="212529"/>
                </a:solidFill>
                <a:effectLst/>
                <a:latin typeface="-apple-system"/>
              </a:rPr>
              <a:t>Step-1: </a:t>
            </a:r>
            <a:r>
              <a:rPr lang="en-IN" sz="2000" b="0" i="0" dirty="0">
                <a:solidFill>
                  <a:srgbClr val="212529"/>
                </a:solidFill>
                <a:effectLst/>
                <a:latin typeface="-apple-system"/>
              </a:rPr>
              <a:t>Conversion of facts into first-order logic</a:t>
            </a:r>
            <a:endParaRPr lang="en-US" dirty="0"/>
          </a:p>
        </p:txBody>
      </p:sp>
      <p:sp>
        <p:nvSpPr>
          <p:cNvPr id="3" name="Text Placeholder 2">
            <a:extLst>
              <a:ext uri="{FF2B5EF4-FFF2-40B4-BE49-F238E27FC236}">
                <a16:creationId xmlns:a16="http://schemas.microsoft.com/office/drawing/2014/main" id="{1E5747B4-78B6-ECEC-9C59-B4A93452A9AE}"/>
              </a:ext>
            </a:extLst>
          </p:cNvPr>
          <p:cNvSpPr>
            <a:spLocks noGrp="1"/>
          </p:cNvSpPr>
          <p:nvPr>
            <p:ph type="body" idx="1"/>
          </p:nvPr>
        </p:nvSpPr>
        <p:spPr>
          <a:xfrm>
            <a:off x="616688" y="1616470"/>
            <a:ext cx="8367824" cy="3112200"/>
          </a:xfrm>
        </p:spPr>
        <p:txBody>
          <a:bodyPr/>
          <a:lstStyle/>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food(x) →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p>
          <a:p>
            <a:pPr marL="342900" indent="-342900">
              <a:buFont typeface="Wingdings" pitchFamily="2" charset="2"/>
              <a:buChar char="Ø"/>
            </a:pPr>
            <a:endParaRPr lang="en-IN" sz="1800" i="1" dirty="0">
              <a:solidFill>
                <a:srgbClr val="212529"/>
              </a:solidFill>
              <a:latin typeface="Palatino" pitchFamily="2" charset="77"/>
              <a:ea typeface="Palatino" pitchFamily="2" charset="77"/>
              <a:cs typeface="Lucida Grande" panose="020B0600040502020204" pitchFamily="34" charset="0"/>
            </a:endParaRPr>
          </a:p>
          <a:p>
            <a:pPr marL="342900" indent="-342900">
              <a:buFont typeface="Wingdings" pitchFamily="2" charset="2"/>
              <a:buChar char="Ø"/>
            </a:pPr>
            <a:endParaRPr lang="en-IN" sz="1800" i="1" dirty="0">
              <a:solidFill>
                <a:srgbClr val="212529"/>
              </a:solidFill>
              <a:latin typeface="Palatino" pitchFamily="2" charset="77"/>
              <a:ea typeface="Palatino" pitchFamily="2" charset="77"/>
              <a:cs typeface="Lucida Grande" panose="020B0600040502020204" pitchFamily="34" charset="0"/>
            </a:endParaRPr>
          </a:p>
          <a:p>
            <a:pPr marL="342900" indent="-342900" algn="l">
              <a:buFont typeface="Wingdings" pitchFamily="2" charset="2"/>
              <a:buChar char="Ø"/>
            </a:pPr>
            <a:endParaRPr lang="en-IN" sz="1800" b="1" dirty="0">
              <a:solidFill>
                <a:srgbClr val="000000"/>
              </a:solidFill>
              <a:effectLst/>
              <a:latin typeface="Apple SD Gothic Neo" panose="02000300000000000000" pitchFamily="2" charset="-127"/>
              <a:ea typeface="Apple SD Gothic Neo" panose="02000300000000000000" pitchFamily="2" charset="-127"/>
            </a:endParaRPr>
          </a:p>
          <a:p>
            <a:pPr marL="342900" indent="-342900" algn="l">
              <a:buFont typeface="Wingdings" pitchFamily="2" charset="2"/>
              <a:buChar char="Ø"/>
            </a:pPr>
            <a:endParaRPr lang="en-IN" sz="1800" b="1" dirty="0">
              <a:latin typeface="Apple SD Gothic Neo" panose="02000300000000000000" pitchFamily="2" charset="-127"/>
              <a:ea typeface="Apple SD Gothic Neo" panose="02000300000000000000" pitchFamily="2" charset="-127"/>
            </a:endParaRPr>
          </a:p>
          <a:p>
            <a:pPr marL="342900" indent="-342900" algn="l">
              <a:buFont typeface="Wingdings" pitchFamily="2" charset="2"/>
              <a:buChar char="Ø"/>
            </a:pPr>
            <a:endParaRPr lang="en-IN" sz="1800" b="1" dirty="0">
              <a:solidFill>
                <a:srgbClr val="000000"/>
              </a:solidFill>
              <a:effectLst/>
              <a:latin typeface="Apple SD Gothic Neo" panose="02000300000000000000" pitchFamily="2" charset="-127"/>
              <a:ea typeface="Apple SD Gothic Neo" panose="02000300000000000000" pitchFamily="2" charset="-127"/>
            </a:endParaRPr>
          </a:p>
          <a:p>
            <a:pPr marL="342900" indent="-342900" algn="l">
              <a:buFont typeface="Wingdings" pitchFamily="2" charset="2"/>
              <a:buChar char="Ø"/>
            </a:pPr>
            <a:endParaRPr lang="en-IN" sz="1800" b="1" dirty="0">
              <a:solidFill>
                <a:srgbClr val="000000"/>
              </a:solidFill>
              <a:effectLst/>
              <a:latin typeface="Apple SD Gothic Neo" panose="02000300000000000000" pitchFamily="2" charset="-127"/>
              <a:ea typeface="Apple SD Gothic Neo" panose="02000300000000000000" pitchFamily="2" charset="-127"/>
            </a:endParaRPr>
          </a:p>
        </p:txBody>
      </p:sp>
      <p:pic>
        <p:nvPicPr>
          <p:cNvPr id="5" name="Picture 4">
            <a:extLst>
              <a:ext uri="{FF2B5EF4-FFF2-40B4-BE49-F238E27FC236}">
                <a16:creationId xmlns:a16="http://schemas.microsoft.com/office/drawing/2014/main" id="{A83CD463-C05E-0038-055F-A0053A38CFC7}"/>
              </a:ext>
            </a:extLst>
          </p:cNvPr>
          <p:cNvPicPr>
            <a:picLocks noChangeAspect="1"/>
          </p:cNvPicPr>
          <p:nvPr/>
        </p:nvPicPr>
        <p:blipFill>
          <a:blip r:embed="rId2"/>
          <a:stretch>
            <a:fillRect/>
          </a:stretch>
        </p:blipFill>
        <p:spPr>
          <a:xfrm>
            <a:off x="4471729" y="1706070"/>
            <a:ext cx="4432300" cy="3022600"/>
          </a:xfrm>
          <a:prstGeom prst="rect">
            <a:avLst/>
          </a:prstGeom>
        </p:spPr>
      </p:pic>
    </p:spTree>
    <p:extLst>
      <p:ext uri="{BB962C8B-B14F-4D97-AF65-F5344CB8AC3E}">
        <p14:creationId xmlns:p14="http://schemas.microsoft.com/office/powerpoint/2010/main" val="390675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6D3-FE8B-2726-6484-8D45044FF7E3}"/>
              </a:ext>
            </a:extLst>
          </p:cNvPr>
          <p:cNvSpPr>
            <a:spLocks noGrp="1"/>
          </p:cNvSpPr>
          <p:nvPr>
            <p:ph type="title"/>
          </p:nvPr>
        </p:nvSpPr>
        <p:spPr>
          <a:solidFill>
            <a:srgbClr val="FFC000"/>
          </a:solidFill>
        </p:spPr>
        <p:txBody>
          <a:bodyPr/>
          <a:lstStyle/>
          <a:p>
            <a:r>
              <a:rPr lang="en-IN" i="0" dirty="0">
                <a:solidFill>
                  <a:srgbClr val="212529"/>
                </a:solidFill>
                <a:effectLst/>
                <a:latin typeface="-apple-system"/>
              </a:rPr>
              <a:t>Step-2: Conversion of FOL into CNF</a:t>
            </a:r>
            <a:endParaRPr lang="en-US" dirty="0"/>
          </a:p>
        </p:txBody>
      </p:sp>
      <p:sp>
        <p:nvSpPr>
          <p:cNvPr id="3" name="Text Placeholder 2">
            <a:extLst>
              <a:ext uri="{FF2B5EF4-FFF2-40B4-BE49-F238E27FC236}">
                <a16:creationId xmlns:a16="http://schemas.microsoft.com/office/drawing/2014/main" id="{719F403F-58E3-A4D4-220C-CF41487323E0}"/>
              </a:ext>
            </a:extLst>
          </p:cNvPr>
          <p:cNvSpPr>
            <a:spLocks noGrp="1"/>
          </p:cNvSpPr>
          <p:nvPr>
            <p:ph type="body" idx="1"/>
          </p:nvPr>
        </p:nvSpPr>
        <p:spPr>
          <a:xfrm>
            <a:off x="202020" y="1456982"/>
            <a:ext cx="8420984" cy="3112200"/>
          </a:xfrm>
        </p:spPr>
        <p:txBody>
          <a:bodyPr/>
          <a:lstStyle/>
          <a:p>
            <a:pPr algn="just">
              <a:buNone/>
            </a:pPr>
            <a:r>
              <a:rPr lang="en-IN" b="1" i="0" dirty="0">
                <a:solidFill>
                  <a:srgbClr val="212529"/>
                </a:solidFill>
                <a:effectLst/>
                <a:highlight>
                  <a:srgbClr val="00FFFF"/>
                </a:highlight>
                <a:latin typeface="-apple-system"/>
              </a:rPr>
              <a:t>Eliminate all implication (→) and rewrite:</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food(x) V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p>
          <a:p>
            <a:pPr>
              <a:buNone/>
            </a:pPr>
            <a:r>
              <a:rPr lang="en-IN" b="1" i="0" dirty="0">
                <a:solidFill>
                  <a:srgbClr val="212529"/>
                </a:solidFill>
                <a:effectLst/>
                <a:highlight>
                  <a:srgbClr val="00FFFF"/>
                </a:highlight>
                <a:latin typeface="-apple-system"/>
              </a:rPr>
              <a:t>Move negation (¬)inwards and rewrite</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food(x) V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p>
          <a:p>
            <a:pPr marL="342900" indent="-342900" algn="just">
              <a:buFont typeface="Wingdings" pitchFamily="2" charset="2"/>
              <a:buChar char="Ø"/>
            </a:pPr>
            <a:endParaRPr lang="en-IN" sz="1800" b="1" dirty="0">
              <a:solidFill>
                <a:srgbClr val="000000"/>
              </a:solidFill>
              <a:effectLst/>
              <a:latin typeface="Palatino" pitchFamily="2" charset="77"/>
              <a:ea typeface="Palatino" pitchFamily="2" charset="77"/>
              <a:cs typeface="Lucida Grande" panose="020B0600040502020204" pitchFamily="34" charset="0"/>
            </a:endParaRPr>
          </a:p>
        </p:txBody>
      </p:sp>
      <p:pic>
        <p:nvPicPr>
          <p:cNvPr id="5" name="Picture 4">
            <a:extLst>
              <a:ext uri="{FF2B5EF4-FFF2-40B4-BE49-F238E27FC236}">
                <a16:creationId xmlns:a16="http://schemas.microsoft.com/office/drawing/2014/main" id="{611A2E5E-CDE3-7270-00D2-D693AEFECAC8}"/>
              </a:ext>
            </a:extLst>
          </p:cNvPr>
          <p:cNvPicPr>
            <a:picLocks noChangeAspect="1"/>
          </p:cNvPicPr>
          <p:nvPr/>
        </p:nvPicPr>
        <p:blipFill>
          <a:blip r:embed="rId3"/>
          <a:stretch>
            <a:fillRect/>
          </a:stretch>
        </p:blipFill>
        <p:spPr>
          <a:xfrm>
            <a:off x="6427802" y="60682"/>
            <a:ext cx="2716197" cy="2511068"/>
          </a:xfrm>
          <a:prstGeom prst="rect">
            <a:avLst/>
          </a:prstGeom>
        </p:spPr>
      </p:pic>
      <p:pic>
        <p:nvPicPr>
          <p:cNvPr id="7" name="Picture 6">
            <a:extLst>
              <a:ext uri="{FF2B5EF4-FFF2-40B4-BE49-F238E27FC236}">
                <a16:creationId xmlns:a16="http://schemas.microsoft.com/office/drawing/2014/main" id="{AFB5330F-2918-2067-9DA3-7F7323F326B8}"/>
              </a:ext>
            </a:extLst>
          </p:cNvPr>
          <p:cNvPicPr>
            <a:picLocks noChangeAspect="1"/>
          </p:cNvPicPr>
          <p:nvPr/>
        </p:nvPicPr>
        <p:blipFill>
          <a:blip r:embed="rId4"/>
          <a:stretch>
            <a:fillRect/>
          </a:stretch>
        </p:blipFill>
        <p:spPr>
          <a:xfrm>
            <a:off x="6427802" y="2679598"/>
            <a:ext cx="2546075" cy="2463902"/>
          </a:xfrm>
          <a:prstGeom prst="rect">
            <a:avLst/>
          </a:prstGeom>
        </p:spPr>
      </p:pic>
    </p:spTree>
    <p:extLst>
      <p:ext uri="{BB962C8B-B14F-4D97-AF65-F5344CB8AC3E}">
        <p14:creationId xmlns:p14="http://schemas.microsoft.com/office/powerpoint/2010/main" val="207628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0986-D8AA-B812-DDA6-62AF8ADA5DF6}"/>
              </a:ext>
            </a:extLst>
          </p:cNvPr>
          <p:cNvSpPr>
            <a:spLocks noGrp="1"/>
          </p:cNvSpPr>
          <p:nvPr>
            <p:ph type="title"/>
          </p:nvPr>
        </p:nvSpPr>
        <p:spPr>
          <a:solidFill>
            <a:srgbClr val="FFC000"/>
          </a:solidFill>
        </p:spPr>
        <p:txBody>
          <a:bodyPr/>
          <a:lstStyle/>
          <a:p>
            <a:r>
              <a:rPr lang="en-US" dirty="0"/>
              <a:t>Step-2 Continued…</a:t>
            </a:r>
          </a:p>
        </p:txBody>
      </p:sp>
      <p:sp>
        <p:nvSpPr>
          <p:cNvPr id="3" name="Text Placeholder 2">
            <a:extLst>
              <a:ext uri="{FF2B5EF4-FFF2-40B4-BE49-F238E27FC236}">
                <a16:creationId xmlns:a16="http://schemas.microsoft.com/office/drawing/2014/main" id="{3EC037BD-1540-2898-2B86-9026827D539E}"/>
              </a:ext>
            </a:extLst>
          </p:cNvPr>
          <p:cNvSpPr>
            <a:spLocks noGrp="1"/>
          </p:cNvSpPr>
          <p:nvPr>
            <p:ph type="body" idx="1"/>
          </p:nvPr>
        </p:nvSpPr>
        <p:spPr>
          <a:xfrm>
            <a:off x="568842" y="1358267"/>
            <a:ext cx="8006316" cy="3112200"/>
          </a:xfrm>
        </p:spPr>
        <p:txBody>
          <a:bodyPr/>
          <a:lstStyle/>
          <a:p>
            <a:pPr>
              <a:buNone/>
            </a:pPr>
            <a:r>
              <a:rPr lang="en-IN" sz="1800" b="1" dirty="0">
                <a:solidFill>
                  <a:srgbClr val="212529"/>
                </a:solidFill>
                <a:highlight>
                  <a:srgbClr val="00FFFF"/>
                </a:highlight>
                <a:latin typeface="-apple-system"/>
              </a:rPr>
              <a:t>Rename variables or standardize variables</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 ¬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food(x) V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p>
          <a:p>
            <a:pPr>
              <a:buNone/>
            </a:pPr>
            <a:r>
              <a:rPr lang="en-IN" sz="1800" b="1" i="0" dirty="0">
                <a:solidFill>
                  <a:srgbClr val="000000"/>
                </a:solidFill>
                <a:effectLst/>
                <a:highlight>
                  <a:srgbClr val="00FFFF"/>
                </a:highlight>
                <a:latin typeface="inter-bold"/>
              </a:rPr>
              <a:t>Eliminate existential instantiation quantifier by elimination (Skolemization)</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∀x ¬ food(x) V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endParaRPr lang="en-IN" sz="1600" b="1" dirty="0">
              <a:latin typeface="Palatino" pitchFamily="2" charset="77"/>
              <a:ea typeface="Palatino" pitchFamily="2" charset="77"/>
              <a:cs typeface="Lucida Grande" panose="020B0600040502020204" pitchFamily="34" charset="0"/>
            </a:endParaRPr>
          </a:p>
        </p:txBody>
      </p:sp>
    </p:spTree>
    <p:extLst>
      <p:ext uri="{BB962C8B-B14F-4D97-AF65-F5344CB8AC3E}">
        <p14:creationId xmlns:p14="http://schemas.microsoft.com/office/powerpoint/2010/main" val="93611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8967-71AD-A45A-9453-357BA969A72F}"/>
              </a:ext>
            </a:extLst>
          </p:cNvPr>
          <p:cNvSpPr>
            <a:spLocks noGrp="1"/>
          </p:cNvSpPr>
          <p:nvPr>
            <p:ph type="title"/>
          </p:nvPr>
        </p:nvSpPr>
        <p:spPr>
          <a:solidFill>
            <a:srgbClr val="FFC000"/>
          </a:solidFill>
        </p:spPr>
        <p:txBody>
          <a:bodyPr/>
          <a:lstStyle/>
          <a:p>
            <a:r>
              <a:rPr lang="en-US" dirty="0"/>
              <a:t>Step-2 Continued…</a:t>
            </a:r>
          </a:p>
        </p:txBody>
      </p:sp>
      <p:sp>
        <p:nvSpPr>
          <p:cNvPr id="3" name="Text Placeholder 2">
            <a:extLst>
              <a:ext uri="{FF2B5EF4-FFF2-40B4-BE49-F238E27FC236}">
                <a16:creationId xmlns:a16="http://schemas.microsoft.com/office/drawing/2014/main" id="{F53BF2D8-5487-53D7-727B-664301025F16}"/>
              </a:ext>
            </a:extLst>
          </p:cNvPr>
          <p:cNvSpPr>
            <a:spLocks noGrp="1"/>
          </p:cNvSpPr>
          <p:nvPr>
            <p:ph type="body" idx="1"/>
          </p:nvPr>
        </p:nvSpPr>
        <p:spPr/>
        <p:txBody>
          <a:bodyPr/>
          <a:lstStyle/>
          <a:p>
            <a:pPr>
              <a:buNone/>
            </a:pPr>
            <a:r>
              <a:rPr lang="en-IN" sz="2800" b="1" dirty="0">
                <a:highlight>
                  <a:srgbClr val="00FFFF"/>
                </a:highlight>
                <a:latin typeface="inter-bold"/>
              </a:rPr>
              <a:t>Drop Universal quantifiers</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 HOUND(x) ∨ HOWL(x)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 food(x) V likes(John, x)</a:t>
            </a:r>
          </a:p>
          <a:p>
            <a:pPr marL="342900" indent="-342900" algn="just">
              <a:buFont typeface="Wingdings" pitchFamily="2" charset="2"/>
              <a:buChar char="Ø"/>
            </a:pPr>
            <a:r>
              <a:rPr lang="en-IN" sz="1800" i="1" dirty="0">
                <a:solidFill>
                  <a:srgbClr val="212529"/>
                </a:solidFill>
                <a:latin typeface="Palatino" pitchFamily="2" charset="77"/>
                <a:ea typeface="Palatino" pitchFamily="2" charset="77"/>
                <a:cs typeface="Lucida Grande" panose="020B0600040502020204" pitchFamily="34" charset="0"/>
              </a:rPr>
              <a:t>likes(John, Peanuts)</a:t>
            </a:r>
            <a:endParaRPr lang="en-US" sz="1800" i="1" dirty="0">
              <a:solidFill>
                <a:srgbClr val="212529"/>
              </a:solidFill>
              <a:latin typeface="Palatino" pitchFamily="2" charset="77"/>
              <a:ea typeface="Palatino" pitchFamily="2" charset="77"/>
              <a:cs typeface="Lucida Grande" panose="020B0600040502020204" pitchFamily="34" charset="0"/>
            </a:endParaRPr>
          </a:p>
        </p:txBody>
      </p:sp>
    </p:spTree>
    <p:extLst>
      <p:ext uri="{BB962C8B-B14F-4D97-AF65-F5344CB8AC3E}">
        <p14:creationId xmlns:p14="http://schemas.microsoft.com/office/powerpoint/2010/main" val="3900589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508E-701D-F652-169D-FA2C9F4E7CFD}"/>
              </a:ext>
            </a:extLst>
          </p:cNvPr>
          <p:cNvSpPr>
            <a:spLocks noGrp="1"/>
          </p:cNvSpPr>
          <p:nvPr>
            <p:ph type="title"/>
          </p:nvPr>
        </p:nvSpPr>
        <p:spPr>
          <a:xfrm>
            <a:off x="1381250" y="922668"/>
            <a:ext cx="5955215" cy="435599"/>
          </a:xfrm>
          <a:solidFill>
            <a:srgbClr val="FFC000"/>
          </a:solidFill>
        </p:spPr>
        <p:txBody>
          <a:bodyPr/>
          <a:lstStyle/>
          <a:p>
            <a:r>
              <a:rPr lang="en-US" dirty="0"/>
              <a:t>Step-3: </a:t>
            </a:r>
            <a:r>
              <a:rPr lang="en-IN" i="0" dirty="0">
                <a:solidFill>
                  <a:srgbClr val="212529"/>
                </a:solidFill>
                <a:effectLst/>
                <a:latin typeface="-apple-system"/>
              </a:rPr>
              <a:t>Negate the statement which needs to prove </a:t>
            </a:r>
            <a:endParaRPr lang="en-US" dirty="0"/>
          </a:p>
        </p:txBody>
      </p:sp>
      <p:sp>
        <p:nvSpPr>
          <p:cNvPr id="3" name="Text Placeholder 2">
            <a:extLst>
              <a:ext uri="{FF2B5EF4-FFF2-40B4-BE49-F238E27FC236}">
                <a16:creationId xmlns:a16="http://schemas.microsoft.com/office/drawing/2014/main" id="{87736858-DD36-4D5F-D7F6-03805E76B2CF}"/>
              </a:ext>
            </a:extLst>
          </p:cNvPr>
          <p:cNvSpPr>
            <a:spLocks noGrp="1"/>
          </p:cNvSpPr>
          <p:nvPr>
            <p:ph type="body" idx="1"/>
          </p:nvPr>
        </p:nvSpPr>
        <p:spPr/>
        <p:txBody>
          <a:bodyPr/>
          <a:lstStyle/>
          <a:p>
            <a:r>
              <a:rPr lang="en-IN" b="0" i="0" dirty="0">
                <a:solidFill>
                  <a:srgbClr val="333333"/>
                </a:solidFill>
                <a:effectLst/>
                <a:latin typeface="inter-regular"/>
              </a:rPr>
              <a:t>In this statement, we will apply negation to the conclusion statements</a:t>
            </a:r>
          </a:p>
          <a:p>
            <a:endParaRPr lang="en-IN" dirty="0">
              <a:solidFill>
                <a:srgbClr val="333333"/>
              </a:solidFill>
              <a:latin typeface="inter-regular"/>
            </a:endParaRPr>
          </a:p>
          <a:p>
            <a:pPr marL="342900" indent="-342900" algn="just">
              <a:buFont typeface="Wingdings" pitchFamily="2" charset="2"/>
              <a:buChar char="Ø"/>
            </a:pPr>
            <a:r>
              <a:rPr lang="en-IN" sz="2400" i="1" dirty="0">
                <a:solidFill>
                  <a:srgbClr val="212529"/>
                </a:solidFill>
                <a:latin typeface="Palatino" pitchFamily="2" charset="77"/>
                <a:ea typeface="Palatino" pitchFamily="2" charset="77"/>
                <a:cs typeface="Lucida Grande" panose="020B0600040502020204" pitchFamily="34" charset="0"/>
              </a:rPr>
              <a:t>¬ HOUND(x) ∨ HOWL(x)</a:t>
            </a:r>
          </a:p>
          <a:p>
            <a:pPr marL="342900" indent="-342900" algn="just">
              <a:buFont typeface="Wingdings" pitchFamily="2" charset="2"/>
              <a:buChar char="Ø"/>
            </a:pPr>
            <a:r>
              <a:rPr lang="en-IN" sz="2400" i="1" dirty="0">
                <a:solidFill>
                  <a:srgbClr val="212529"/>
                </a:solidFill>
                <a:latin typeface="Palatino" pitchFamily="2" charset="77"/>
                <a:ea typeface="Palatino" pitchFamily="2" charset="77"/>
                <a:cs typeface="Lucida Grande" panose="020B0600040502020204" pitchFamily="34" charset="0"/>
              </a:rPr>
              <a:t>¬ food(x) V likes(John, x)</a:t>
            </a:r>
          </a:p>
          <a:p>
            <a:pPr marL="342900" indent="-342900" algn="just">
              <a:buFont typeface="Wingdings" pitchFamily="2" charset="2"/>
              <a:buChar char="Ø"/>
            </a:pPr>
            <a:r>
              <a:rPr lang="en-IN" sz="2400" i="1" dirty="0">
                <a:solidFill>
                  <a:srgbClr val="212529"/>
                </a:solidFill>
                <a:latin typeface="Palatino" pitchFamily="2" charset="77"/>
                <a:ea typeface="Palatino" pitchFamily="2" charset="77"/>
                <a:cs typeface="Lucida Grande" panose="020B0600040502020204" pitchFamily="34" charset="0"/>
              </a:rPr>
              <a:t>¬ likes(John, Peanuts)</a:t>
            </a:r>
            <a:endParaRPr lang="en-US" sz="2400" i="1" dirty="0">
              <a:solidFill>
                <a:srgbClr val="212529"/>
              </a:solidFill>
              <a:latin typeface="Palatino" pitchFamily="2" charset="77"/>
              <a:ea typeface="Palatino" pitchFamily="2" charset="77"/>
              <a:cs typeface="Lucida Grande" panose="020B0600040502020204" pitchFamily="34" charset="0"/>
            </a:endParaRPr>
          </a:p>
          <a:p>
            <a:endParaRPr lang="en-US" dirty="0"/>
          </a:p>
        </p:txBody>
      </p:sp>
    </p:spTree>
    <p:extLst>
      <p:ext uri="{BB962C8B-B14F-4D97-AF65-F5344CB8AC3E}">
        <p14:creationId xmlns:p14="http://schemas.microsoft.com/office/powerpoint/2010/main" val="317013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832D-C987-F4E9-AF29-642522376B8A}"/>
              </a:ext>
            </a:extLst>
          </p:cNvPr>
          <p:cNvSpPr>
            <a:spLocks noGrp="1"/>
          </p:cNvSpPr>
          <p:nvPr>
            <p:ph type="title"/>
          </p:nvPr>
        </p:nvSpPr>
        <p:spPr>
          <a:solidFill>
            <a:srgbClr val="FFC000"/>
          </a:solidFill>
        </p:spPr>
        <p:txBody>
          <a:bodyPr/>
          <a:lstStyle/>
          <a:p>
            <a:r>
              <a:rPr lang="en-IN" b="1" i="0" dirty="0">
                <a:solidFill>
                  <a:srgbClr val="333333"/>
                </a:solidFill>
                <a:effectLst/>
                <a:latin typeface="inter-bold"/>
              </a:rPr>
              <a:t>Step-4: Draw Resolution graph</a:t>
            </a:r>
            <a:endParaRPr lang="en-US" dirty="0"/>
          </a:p>
        </p:txBody>
      </p:sp>
      <p:pic>
        <p:nvPicPr>
          <p:cNvPr id="4" name="Picture 3">
            <a:extLst>
              <a:ext uri="{FF2B5EF4-FFF2-40B4-BE49-F238E27FC236}">
                <a16:creationId xmlns:a16="http://schemas.microsoft.com/office/drawing/2014/main" id="{86ED31E1-7AD3-CA43-DE4A-BEA633527466}"/>
              </a:ext>
            </a:extLst>
          </p:cNvPr>
          <p:cNvPicPr>
            <a:picLocks noChangeAspect="1"/>
          </p:cNvPicPr>
          <p:nvPr/>
        </p:nvPicPr>
        <p:blipFill>
          <a:blip r:embed="rId2"/>
          <a:stretch>
            <a:fillRect/>
          </a:stretch>
        </p:blipFill>
        <p:spPr>
          <a:xfrm>
            <a:off x="1688120" y="1535694"/>
            <a:ext cx="6217193" cy="1463537"/>
          </a:xfrm>
          <a:prstGeom prst="rect">
            <a:avLst/>
          </a:prstGeom>
        </p:spPr>
      </p:pic>
      <p:sp>
        <p:nvSpPr>
          <p:cNvPr id="7" name="TextBox 6">
            <a:extLst>
              <a:ext uri="{FF2B5EF4-FFF2-40B4-BE49-F238E27FC236}">
                <a16:creationId xmlns:a16="http://schemas.microsoft.com/office/drawing/2014/main" id="{B84A9F85-37EF-9414-F598-3E3709C7260B}"/>
              </a:ext>
            </a:extLst>
          </p:cNvPr>
          <p:cNvSpPr txBox="1"/>
          <p:nvPr/>
        </p:nvSpPr>
        <p:spPr>
          <a:xfrm>
            <a:off x="1381250" y="2999231"/>
            <a:ext cx="4578096" cy="738664"/>
          </a:xfrm>
          <a:prstGeom prst="rect">
            <a:avLst/>
          </a:prstGeom>
          <a:noFill/>
        </p:spPr>
        <p:txBody>
          <a:bodyPr wrap="square">
            <a:spAutoFit/>
          </a:bodyPr>
          <a:lstStyle/>
          <a:p>
            <a:pPr algn="just">
              <a:buFont typeface="Arial" panose="020B0604020202020204" pitchFamily="34" charset="0"/>
              <a:buChar char="•"/>
            </a:pPr>
            <a:r>
              <a:rPr lang="en-IN" b="0" i="0" dirty="0">
                <a:solidFill>
                  <a:srgbClr val="212529"/>
                </a:solidFill>
                <a:effectLst/>
                <a:latin typeface="-apple-system"/>
              </a:rPr>
              <a:t>First step: </a:t>
            </a:r>
            <a:r>
              <a:rPr lang="en-IN" b="1" i="0" dirty="0">
                <a:solidFill>
                  <a:srgbClr val="212529"/>
                </a:solidFill>
                <a:effectLst/>
                <a:latin typeface="-apple-system"/>
              </a:rPr>
              <a:t>¬likes(John, Peanuts)</a:t>
            </a:r>
            <a:r>
              <a:rPr lang="en-IN" b="0" i="0" dirty="0">
                <a:solidFill>
                  <a:srgbClr val="212529"/>
                </a:solidFill>
                <a:effectLst/>
                <a:latin typeface="-apple-system"/>
              </a:rPr>
              <a:t> , and </a:t>
            </a:r>
            <a:r>
              <a:rPr lang="en-IN" b="1" i="0" dirty="0">
                <a:solidFill>
                  <a:srgbClr val="212529"/>
                </a:solidFill>
                <a:effectLst/>
                <a:latin typeface="-apple-system"/>
              </a:rPr>
              <a:t>likes(John, x)</a:t>
            </a:r>
            <a:r>
              <a:rPr lang="en-IN" b="0" i="0" dirty="0">
                <a:solidFill>
                  <a:srgbClr val="212529"/>
                </a:solidFill>
                <a:effectLst/>
                <a:latin typeface="-apple-system"/>
              </a:rPr>
              <a:t> get resolved(</a:t>
            </a:r>
            <a:r>
              <a:rPr lang="en-IN" b="0" i="0" dirty="0" err="1">
                <a:solidFill>
                  <a:srgbClr val="212529"/>
                </a:solidFill>
                <a:effectLst/>
                <a:latin typeface="-apple-system"/>
              </a:rPr>
              <a:t>canceled</a:t>
            </a:r>
            <a:r>
              <a:rPr lang="en-IN" b="0" i="0" dirty="0">
                <a:solidFill>
                  <a:srgbClr val="212529"/>
                </a:solidFill>
                <a:effectLst/>
                <a:latin typeface="-apple-system"/>
              </a:rPr>
              <a:t>) by substitution of {Peanuts/x}, and we are left with </a:t>
            </a:r>
            <a:r>
              <a:rPr lang="en-IN" b="1" i="0" dirty="0">
                <a:solidFill>
                  <a:srgbClr val="212529"/>
                </a:solidFill>
                <a:effectLst/>
                <a:latin typeface="-apple-system"/>
              </a:rPr>
              <a:t>¬ food(Peanuts)</a:t>
            </a:r>
            <a:endParaRPr lang="en-IN" b="0" i="0" dirty="0">
              <a:solidFill>
                <a:srgbClr val="212529"/>
              </a:solidFill>
              <a:effectLst/>
              <a:latin typeface="-apple-system"/>
            </a:endParaRPr>
          </a:p>
        </p:txBody>
      </p:sp>
    </p:spTree>
    <p:extLst>
      <p:ext uri="{BB962C8B-B14F-4D97-AF65-F5344CB8AC3E}">
        <p14:creationId xmlns:p14="http://schemas.microsoft.com/office/powerpoint/2010/main" val="2528898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EEED-D5A4-7E4F-8B2F-AD0D0CB8C5E0}"/>
              </a:ext>
            </a:extLst>
          </p:cNvPr>
          <p:cNvSpPr>
            <a:spLocks noGrp="1"/>
          </p:cNvSpPr>
          <p:nvPr>
            <p:ph type="title"/>
          </p:nvPr>
        </p:nvSpPr>
        <p:spPr>
          <a:solidFill>
            <a:srgbClr val="FFC000"/>
          </a:solidFill>
        </p:spPr>
        <p:txBody>
          <a:bodyPr/>
          <a:lstStyle/>
          <a:p>
            <a:r>
              <a:rPr lang="en-IN" b="1" i="0" dirty="0">
                <a:solidFill>
                  <a:srgbClr val="333333"/>
                </a:solidFill>
                <a:effectLst/>
                <a:latin typeface="inter-bold"/>
              </a:rPr>
              <a:t>Horn Clause and Definite clause</a:t>
            </a:r>
            <a:endParaRPr lang="en-US" dirty="0"/>
          </a:p>
        </p:txBody>
      </p:sp>
      <p:sp>
        <p:nvSpPr>
          <p:cNvPr id="3" name="Text Placeholder 2">
            <a:extLst>
              <a:ext uri="{FF2B5EF4-FFF2-40B4-BE49-F238E27FC236}">
                <a16:creationId xmlns:a16="http://schemas.microsoft.com/office/drawing/2014/main" id="{FD7F471B-7EB6-FC23-B6E0-CD33A129153F}"/>
              </a:ext>
            </a:extLst>
          </p:cNvPr>
          <p:cNvSpPr>
            <a:spLocks noGrp="1"/>
          </p:cNvSpPr>
          <p:nvPr>
            <p:ph type="body" idx="1"/>
          </p:nvPr>
        </p:nvSpPr>
        <p:spPr>
          <a:xfrm>
            <a:off x="158496" y="1616470"/>
            <a:ext cx="8032454" cy="3112200"/>
          </a:xfrm>
        </p:spPr>
        <p:txBody>
          <a:bodyPr/>
          <a:lstStyle/>
          <a:p>
            <a:pPr algn="just"/>
            <a:r>
              <a:rPr lang="en-IN" b="1" i="0" dirty="0">
                <a:solidFill>
                  <a:srgbClr val="333333"/>
                </a:solidFill>
                <a:effectLst/>
                <a:latin typeface="inter-bold"/>
              </a:rPr>
              <a:t>Definite clause:</a:t>
            </a:r>
            <a:r>
              <a:rPr lang="en-IN" b="0" i="0" dirty="0">
                <a:solidFill>
                  <a:srgbClr val="333333"/>
                </a:solidFill>
                <a:effectLst/>
                <a:latin typeface="inter-regular"/>
              </a:rPr>
              <a:t> A clause which is a disjunction of literals with </a:t>
            </a:r>
            <a:r>
              <a:rPr lang="en-IN" b="1" i="0" dirty="0">
                <a:solidFill>
                  <a:srgbClr val="333333"/>
                </a:solidFill>
                <a:effectLst/>
                <a:latin typeface="inter-bold"/>
              </a:rPr>
              <a:t>exactly one positive literal</a:t>
            </a:r>
            <a:r>
              <a:rPr lang="en-IN" b="0" i="0" dirty="0">
                <a:solidFill>
                  <a:srgbClr val="333333"/>
                </a:solidFill>
                <a:effectLst/>
                <a:latin typeface="inter-regular"/>
              </a:rPr>
              <a:t> is known as a definite clause or strict horn clause.</a:t>
            </a:r>
          </a:p>
          <a:p>
            <a:pPr algn="just"/>
            <a:r>
              <a:rPr lang="en-IN" b="1" i="0" dirty="0">
                <a:solidFill>
                  <a:srgbClr val="333333"/>
                </a:solidFill>
                <a:effectLst/>
                <a:latin typeface="inter-bold"/>
              </a:rPr>
              <a:t>Horn clause:</a:t>
            </a:r>
            <a:r>
              <a:rPr lang="en-IN" b="0" i="0" dirty="0">
                <a:solidFill>
                  <a:srgbClr val="333333"/>
                </a:solidFill>
                <a:effectLst/>
                <a:latin typeface="inter-regular"/>
              </a:rPr>
              <a:t> A clause which is a disjunction of literals with </a:t>
            </a:r>
            <a:r>
              <a:rPr lang="en-IN" b="1" i="0" dirty="0">
                <a:solidFill>
                  <a:srgbClr val="333333"/>
                </a:solidFill>
                <a:effectLst/>
                <a:latin typeface="inter-bold"/>
              </a:rPr>
              <a:t>at most one positive literal</a:t>
            </a:r>
            <a:r>
              <a:rPr lang="en-IN" b="0" i="0" dirty="0">
                <a:solidFill>
                  <a:srgbClr val="333333"/>
                </a:solidFill>
                <a:effectLst/>
                <a:latin typeface="inter-regular"/>
              </a:rPr>
              <a:t> is known as horn clause. Hence all the definite clauses are horn clauses.</a:t>
            </a:r>
          </a:p>
          <a:p>
            <a:pPr algn="just"/>
            <a:r>
              <a:rPr lang="en-IN" b="1" i="0" dirty="0">
                <a:solidFill>
                  <a:srgbClr val="333333"/>
                </a:solidFill>
                <a:effectLst/>
                <a:latin typeface="inter-bold"/>
              </a:rPr>
              <a:t>Example: (¬ p V ¬ q V k)</a:t>
            </a:r>
            <a:r>
              <a:rPr lang="en-IN" b="0" i="0" dirty="0">
                <a:solidFill>
                  <a:srgbClr val="333333"/>
                </a:solidFill>
                <a:effectLst/>
                <a:latin typeface="inter-regular"/>
              </a:rPr>
              <a:t>. It has only one positive literal k.</a:t>
            </a:r>
          </a:p>
          <a:p>
            <a:pPr>
              <a:buNone/>
            </a:pPr>
            <a:r>
              <a:rPr lang="en-IN" b="0" i="0" dirty="0">
                <a:solidFill>
                  <a:srgbClr val="333333"/>
                </a:solidFill>
                <a:effectLst/>
                <a:latin typeface="inter-regular"/>
              </a:rPr>
              <a:t>It is equivalent to p ∧ q → k.</a:t>
            </a:r>
            <a:endParaRPr lang="en-US" dirty="0"/>
          </a:p>
        </p:txBody>
      </p:sp>
    </p:spTree>
    <p:extLst>
      <p:ext uri="{BB962C8B-B14F-4D97-AF65-F5344CB8AC3E}">
        <p14:creationId xmlns:p14="http://schemas.microsoft.com/office/powerpoint/2010/main" val="3926646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43F9-DB16-14C7-CE4E-78B47EB89B32}"/>
              </a:ext>
            </a:extLst>
          </p:cNvPr>
          <p:cNvSpPr>
            <a:spLocks noGrp="1"/>
          </p:cNvSpPr>
          <p:nvPr>
            <p:ph type="title"/>
          </p:nvPr>
        </p:nvSpPr>
        <p:spPr>
          <a:xfrm>
            <a:off x="1381250" y="922668"/>
            <a:ext cx="4605022" cy="435599"/>
          </a:xfrm>
          <a:solidFill>
            <a:srgbClr val="FFC000"/>
          </a:solidFill>
        </p:spPr>
        <p:txBody>
          <a:bodyPr/>
          <a:lstStyle/>
          <a:p>
            <a:r>
              <a:rPr lang="en-IN" i="0" dirty="0">
                <a:solidFill>
                  <a:schemeClr val="tx1"/>
                </a:solidFill>
                <a:effectLst/>
                <a:latin typeface="erdana"/>
              </a:rPr>
              <a:t>Forward Chaining and backward chaining</a:t>
            </a:r>
            <a:endParaRPr lang="en-US" dirty="0">
              <a:solidFill>
                <a:schemeClr val="tx1"/>
              </a:solidFill>
            </a:endParaRPr>
          </a:p>
        </p:txBody>
      </p:sp>
      <p:sp>
        <p:nvSpPr>
          <p:cNvPr id="3" name="Text Placeholder 2">
            <a:extLst>
              <a:ext uri="{FF2B5EF4-FFF2-40B4-BE49-F238E27FC236}">
                <a16:creationId xmlns:a16="http://schemas.microsoft.com/office/drawing/2014/main" id="{77B41CC6-DD4E-B873-A379-723A26131F77}"/>
              </a:ext>
            </a:extLst>
          </p:cNvPr>
          <p:cNvSpPr>
            <a:spLocks noGrp="1"/>
          </p:cNvSpPr>
          <p:nvPr>
            <p:ph type="body" idx="1"/>
          </p:nvPr>
        </p:nvSpPr>
        <p:spPr/>
        <p:txBody>
          <a:bodyPr/>
          <a:lstStyle/>
          <a:p>
            <a:pPr algn="just">
              <a:buNone/>
            </a:pPr>
            <a:r>
              <a:rPr lang="en-US" dirty="0"/>
              <a:t>The inference engine is an artificial intelligence component that applies logical principles to the knowledge base to infer new information from known facts. The expert system included the first inference engine. Inference engines often operate in two modes:</a:t>
            </a:r>
          </a:p>
          <a:p>
            <a:pPr marL="342900" indent="-342900" algn="just">
              <a:buFont typeface="Wingdings" pitchFamily="2" charset="2"/>
              <a:buChar char="Ø"/>
            </a:pPr>
            <a:r>
              <a:rPr lang="en-IN" b="1" i="0" dirty="0">
                <a:solidFill>
                  <a:srgbClr val="000000"/>
                </a:solidFill>
                <a:effectLst/>
                <a:latin typeface="inter-bold"/>
              </a:rPr>
              <a:t>Forward chaining</a:t>
            </a:r>
            <a:endParaRPr lang="en-IN" b="0" i="0" dirty="0">
              <a:solidFill>
                <a:srgbClr val="000000"/>
              </a:solidFill>
              <a:effectLst/>
              <a:latin typeface="inter-regular"/>
            </a:endParaRPr>
          </a:p>
          <a:p>
            <a:pPr marL="342900" indent="-342900" algn="just">
              <a:buFont typeface="Wingdings" pitchFamily="2" charset="2"/>
              <a:buChar char="Ø"/>
            </a:pPr>
            <a:r>
              <a:rPr lang="en-IN" b="1" i="0" dirty="0">
                <a:solidFill>
                  <a:srgbClr val="000000"/>
                </a:solidFill>
                <a:effectLst/>
                <a:latin typeface="inter-bold"/>
              </a:rPr>
              <a:t>Backward chaining</a:t>
            </a:r>
            <a:endParaRPr lang="en-IN" b="0" i="0" dirty="0">
              <a:solidFill>
                <a:srgbClr val="000000"/>
              </a:solidFill>
              <a:effectLst/>
              <a:latin typeface="inter-regular"/>
            </a:endParaRPr>
          </a:p>
          <a:p>
            <a:endParaRPr lang="en-US" dirty="0"/>
          </a:p>
        </p:txBody>
      </p:sp>
    </p:spTree>
    <p:extLst>
      <p:ext uri="{BB962C8B-B14F-4D97-AF65-F5344CB8AC3E}">
        <p14:creationId xmlns:p14="http://schemas.microsoft.com/office/powerpoint/2010/main" val="25477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3B9B-952B-2611-44B9-77AF0E4F85C0}"/>
              </a:ext>
            </a:extLst>
          </p:cNvPr>
          <p:cNvSpPr>
            <a:spLocks noGrp="1"/>
          </p:cNvSpPr>
          <p:nvPr>
            <p:ph type="title"/>
          </p:nvPr>
        </p:nvSpPr>
        <p:spPr>
          <a:solidFill>
            <a:srgbClr val="FFC000"/>
          </a:solidFill>
        </p:spPr>
        <p:txBody>
          <a:bodyPr/>
          <a:lstStyle/>
          <a:p>
            <a:r>
              <a:rPr lang="en-IN" b="1" i="0" dirty="0">
                <a:solidFill>
                  <a:srgbClr val="000000"/>
                </a:solidFill>
                <a:effectLst/>
                <a:latin typeface="inter-bold"/>
              </a:rPr>
              <a:t>Forward chaining</a:t>
            </a:r>
            <a:endParaRPr lang="en-US" dirty="0"/>
          </a:p>
        </p:txBody>
      </p:sp>
      <p:sp>
        <p:nvSpPr>
          <p:cNvPr id="3" name="Text Placeholder 2">
            <a:extLst>
              <a:ext uri="{FF2B5EF4-FFF2-40B4-BE49-F238E27FC236}">
                <a16:creationId xmlns:a16="http://schemas.microsoft.com/office/drawing/2014/main" id="{941F4590-8272-556D-943C-6351EF86FCE7}"/>
              </a:ext>
            </a:extLst>
          </p:cNvPr>
          <p:cNvSpPr>
            <a:spLocks noGrp="1"/>
          </p:cNvSpPr>
          <p:nvPr>
            <p:ph type="body" idx="1"/>
          </p:nvPr>
        </p:nvSpPr>
        <p:spPr>
          <a:xfrm>
            <a:off x="463296" y="1358267"/>
            <a:ext cx="8412480" cy="3112200"/>
          </a:xfrm>
        </p:spPr>
        <p:txBody>
          <a:bodyPr/>
          <a:lstStyle/>
          <a:p>
            <a:pPr algn="just">
              <a:buNone/>
            </a:pPr>
            <a:r>
              <a:rPr lang="en-IN" b="0" i="0" dirty="0">
                <a:solidFill>
                  <a:srgbClr val="333333"/>
                </a:solidFill>
                <a:effectLst/>
                <a:latin typeface="inter-regular"/>
              </a:rPr>
              <a:t>Forward chaining is also known as a forward deduction or forward reasoning method when using an inference engine. Forward chaining is a form of reasoning which start with atomic sentences in the knowledge base and applies inference rules in the forward direction to extract more data until a goal is reached.</a:t>
            </a:r>
          </a:p>
          <a:p>
            <a:pPr marL="342900" indent="-342900" algn="just">
              <a:buFont typeface="Wingdings" pitchFamily="2" charset="2"/>
              <a:buChar char="Ø"/>
            </a:pPr>
            <a:r>
              <a:rPr lang="en-IN" b="0" i="0" dirty="0">
                <a:solidFill>
                  <a:srgbClr val="000000"/>
                </a:solidFill>
                <a:effectLst/>
                <a:latin typeface="inter-regular"/>
              </a:rPr>
              <a:t>It is a bottom-up approach for drawing the inferences.</a:t>
            </a:r>
          </a:p>
          <a:p>
            <a:pPr marL="342900" indent="-342900" algn="just">
              <a:buFont typeface="Wingdings" pitchFamily="2" charset="2"/>
              <a:buChar char="Ø"/>
            </a:pPr>
            <a:r>
              <a:rPr lang="en-IN" b="0" i="0" dirty="0">
                <a:solidFill>
                  <a:srgbClr val="000000"/>
                </a:solidFill>
                <a:effectLst/>
                <a:latin typeface="inter-regular"/>
              </a:rPr>
              <a:t>It is a process of making a conclusion based on known facts or data, by starting from the initial state and reaches the goal state. And  is also called as data-driven </a:t>
            </a:r>
          </a:p>
          <a:p>
            <a:pPr marL="342900" indent="-342900" algn="just">
              <a:buFont typeface="Wingdings" pitchFamily="2" charset="2"/>
              <a:buChar char="Ø"/>
            </a:pPr>
            <a:endParaRPr lang="en-IN" b="0" i="0" dirty="0">
              <a:solidFill>
                <a:srgbClr val="000000"/>
              </a:solidFill>
              <a:effectLst/>
              <a:latin typeface="inter-regular"/>
            </a:endParaRPr>
          </a:p>
          <a:p>
            <a:pPr algn="just">
              <a:buNone/>
            </a:pPr>
            <a:endParaRPr lang="en-US" dirty="0"/>
          </a:p>
        </p:txBody>
      </p:sp>
    </p:spTree>
    <p:extLst>
      <p:ext uri="{BB962C8B-B14F-4D97-AF65-F5344CB8AC3E}">
        <p14:creationId xmlns:p14="http://schemas.microsoft.com/office/powerpoint/2010/main" val="3156490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BFB4-91C9-59A6-A9CD-E97CB5161B37}"/>
              </a:ext>
            </a:extLst>
          </p:cNvPr>
          <p:cNvSpPr>
            <a:spLocks noGrp="1"/>
          </p:cNvSpPr>
          <p:nvPr>
            <p:ph type="title"/>
          </p:nvPr>
        </p:nvSpPr>
        <p:spPr>
          <a:solidFill>
            <a:srgbClr val="FFC000"/>
          </a:solidFill>
        </p:spPr>
        <p:txBody>
          <a:bodyPr/>
          <a:lstStyle/>
          <a:p>
            <a:r>
              <a:rPr lang="en-US" dirty="0"/>
              <a:t>Forward Chaining Example</a:t>
            </a:r>
          </a:p>
        </p:txBody>
      </p:sp>
      <p:sp>
        <p:nvSpPr>
          <p:cNvPr id="3" name="Text Placeholder 2">
            <a:extLst>
              <a:ext uri="{FF2B5EF4-FFF2-40B4-BE49-F238E27FC236}">
                <a16:creationId xmlns:a16="http://schemas.microsoft.com/office/drawing/2014/main" id="{5E7891B7-32FC-1A74-FC59-94457985BDA9}"/>
              </a:ext>
            </a:extLst>
          </p:cNvPr>
          <p:cNvSpPr>
            <a:spLocks noGrp="1"/>
          </p:cNvSpPr>
          <p:nvPr>
            <p:ph type="body" idx="1"/>
          </p:nvPr>
        </p:nvSpPr>
        <p:spPr>
          <a:xfrm>
            <a:off x="707136" y="1616470"/>
            <a:ext cx="7483814" cy="3112200"/>
          </a:xfrm>
        </p:spPr>
        <p:txBody>
          <a:bodyPr/>
          <a:lstStyle/>
          <a:p>
            <a:pPr algn="just">
              <a:buNone/>
            </a:pPr>
            <a:r>
              <a:rPr lang="en-IN" b="1" i="0" dirty="0">
                <a:solidFill>
                  <a:srgbClr val="333333"/>
                </a:solidFill>
                <a:effectLst/>
                <a:latin typeface="inter-bold"/>
              </a:rPr>
              <a:t>"As per the law, it is a crime for an American to sell weapons to hostile nations. Country A, an enemy of America, has some missiles, and all the missiles were sold to it by Robert, who is an American citizen.”</a:t>
            </a:r>
          </a:p>
          <a:p>
            <a:pPr algn="just">
              <a:buNone/>
            </a:pPr>
            <a:endParaRPr lang="en-IN" b="1" dirty="0">
              <a:solidFill>
                <a:srgbClr val="333333"/>
              </a:solidFill>
              <a:latin typeface="inter-bold"/>
            </a:endParaRPr>
          </a:p>
          <a:p>
            <a:pPr algn="just">
              <a:buNone/>
            </a:pPr>
            <a:r>
              <a:rPr lang="en-IN" b="1" i="0" dirty="0">
                <a:solidFill>
                  <a:srgbClr val="333333"/>
                </a:solidFill>
                <a:effectLst/>
                <a:highlight>
                  <a:srgbClr val="00FF00"/>
                </a:highlight>
                <a:latin typeface="inter-bold"/>
              </a:rPr>
              <a:t>Robert is criminal.</a:t>
            </a:r>
            <a:endParaRPr lang="en-US" dirty="0">
              <a:highlight>
                <a:srgbClr val="00FF00"/>
              </a:highlight>
            </a:endParaRPr>
          </a:p>
        </p:txBody>
      </p:sp>
    </p:spTree>
    <p:extLst>
      <p:ext uri="{BB962C8B-B14F-4D97-AF65-F5344CB8AC3E}">
        <p14:creationId xmlns:p14="http://schemas.microsoft.com/office/powerpoint/2010/main" val="282304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7755-3C68-8C7C-060A-D820EB657526}"/>
              </a:ext>
            </a:extLst>
          </p:cNvPr>
          <p:cNvSpPr>
            <a:spLocks noGrp="1"/>
          </p:cNvSpPr>
          <p:nvPr>
            <p:ph type="title"/>
          </p:nvPr>
        </p:nvSpPr>
        <p:spPr>
          <a:xfrm>
            <a:off x="1381251" y="922668"/>
            <a:ext cx="4403914" cy="435599"/>
          </a:xfrm>
          <a:solidFill>
            <a:srgbClr val="FFC000"/>
          </a:solidFill>
        </p:spPr>
        <p:txBody>
          <a:bodyPr/>
          <a:lstStyle/>
          <a:p>
            <a:r>
              <a:rPr lang="en-IN" sz="2000" dirty="0">
                <a:effectLst/>
                <a:latin typeface="Times New Roman" panose="02020603050405020304" pitchFamily="18" charset="0"/>
                <a:ea typeface="Calibri" panose="020F0502020204030204" pitchFamily="34" charset="0"/>
                <a:cs typeface="Times New Roman" panose="02020603050405020304" pitchFamily="18" charset="0"/>
              </a:rPr>
              <a:t>Knowledge Based Agents Architecture</a:t>
            </a:r>
            <a:endParaRPr lang="en-US" dirty="0"/>
          </a:p>
        </p:txBody>
      </p:sp>
      <p:pic>
        <p:nvPicPr>
          <p:cNvPr id="1026" name="Picture 2" descr="Knowledge-Based Agent in Artificial intelligence">
            <a:extLst>
              <a:ext uri="{FF2B5EF4-FFF2-40B4-BE49-F238E27FC236}">
                <a16:creationId xmlns:a16="http://schemas.microsoft.com/office/drawing/2014/main" id="{E222D714-8F8F-2801-7225-A72F3FDA1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49" y="1607416"/>
            <a:ext cx="6321708" cy="319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5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54EA-1B31-8B74-BCA6-8E57259A9DFB}"/>
              </a:ext>
            </a:extLst>
          </p:cNvPr>
          <p:cNvSpPr>
            <a:spLocks noGrp="1"/>
          </p:cNvSpPr>
          <p:nvPr>
            <p:ph type="title"/>
          </p:nvPr>
        </p:nvSpPr>
        <p:spPr>
          <a:solidFill>
            <a:srgbClr val="FFC000"/>
          </a:solidFill>
        </p:spPr>
        <p:txBody>
          <a:bodyPr/>
          <a:lstStyle/>
          <a:p>
            <a:r>
              <a:rPr lang="en-IN" i="0" dirty="0">
                <a:solidFill>
                  <a:schemeClr val="tx1"/>
                </a:solidFill>
                <a:effectLst/>
                <a:latin typeface="erdana"/>
              </a:rPr>
              <a:t>Facts Conversion into FOL</a:t>
            </a:r>
            <a:endParaRPr lang="en-US" dirty="0">
              <a:solidFill>
                <a:schemeClr val="tx1"/>
              </a:solidFill>
            </a:endParaRPr>
          </a:p>
        </p:txBody>
      </p:sp>
      <p:sp>
        <p:nvSpPr>
          <p:cNvPr id="3" name="Text Placeholder 2">
            <a:extLst>
              <a:ext uri="{FF2B5EF4-FFF2-40B4-BE49-F238E27FC236}">
                <a16:creationId xmlns:a16="http://schemas.microsoft.com/office/drawing/2014/main" id="{B6E1793C-E359-5FC3-28FD-D19D1B56DBA5}"/>
              </a:ext>
            </a:extLst>
          </p:cNvPr>
          <p:cNvSpPr>
            <a:spLocks noGrp="1"/>
          </p:cNvSpPr>
          <p:nvPr>
            <p:ph type="body" idx="1"/>
          </p:nvPr>
        </p:nvSpPr>
        <p:spPr>
          <a:xfrm>
            <a:off x="475488" y="1616470"/>
            <a:ext cx="8241792" cy="3394442"/>
          </a:xfrm>
        </p:spPr>
        <p:txBody>
          <a:bodyPr/>
          <a:lstStyle/>
          <a:p>
            <a:pPr>
              <a:buFont typeface="Arial" panose="020B0604020202020204" pitchFamily="34" charset="0"/>
              <a:buChar char="•"/>
            </a:pPr>
            <a:r>
              <a:rPr lang="en-IN" sz="1800" b="0" i="0" dirty="0">
                <a:solidFill>
                  <a:srgbClr val="000000"/>
                </a:solidFill>
                <a:effectLst/>
                <a:latin typeface="inter-regular"/>
              </a:rPr>
              <a:t>It is a crime for an American to sell weapons to hostile nations. </a:t>
            </a:r>
          </a:p>
          <a:p>
            <a:pPr>
              <a:buFont typeface="Arial" panose="020B0604020202020204" pitchFamily="34" charset="0"/>
              <a:buChar char="•"/>
            </a:pPr>
            <a:r>
              <a:rPr lang="en-IN" sz="1800" b="0" i="0" dirty="0">
                <a:solidFill>
                  <a:srgbClr val="000000"/>
                </a:solidFill>
                <a:effectLst/>
                <a:latin typeface="inter-regular"/>
              </a:rPr>
              <a:t>(Let's say p, q, and r are variables)</a:t>
            </a:r>
          </a:p>
          <a:p>
            <a:pPr>
              <a:buNone/>
            </a:pP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American (p) ∧ weapon(q) ∧ sells (p, q, r) ∧ hostile(r) → Criminal(p)       ...(1)</a:t>
            </a:r>
            <a:endParaRPr lang="en-IN" sz="1800" b="0" i="0" dirty="0">
              <a:solidFill>
                <a:srgbClr val="000000"/>
              </a:solidFill>
              <a:effectLst/>
              <a:highlight>
                <a:srgbClr val="00FF00"/>
              </a:highlight>
              <a:latin typeface="inter-regular"/>
            </a:endParaRPr>
          </a:p>
          <a:p>
            <a:pPr>
              <a:buFont typeface="Arial" panose="020B0604020202020204" pitchFamily="34" charset="0"/>
              <a:buChar char="•"/>
            </a:pPr>
            <a:r>
              <a:rPr lang="en-IN" sz="1800" b="0" i="0" dirty="0">
                <a:solidFill>
                  <a:srgbClr val="000000"/>
                </a:solidFill>
                <a:effectLst/>
                <a:latin typeface="inter-regular"/>
              </a:rPr>
              <a:t>Country A has some missiles. </a:t>
            </a:r>
          </a:p>
          <a:p>
            <a:pPr>
              <a:buNone/>
            </a:pPr>
            <a:r>
              <a:rPr lang="en-IN" sz="1800" b="1" i="0" dirty="0">
                <a:solidFill>
                  <a:srgbClr val="000000"/>
                </a:solidFill>
                <a:effectLst/>
                <a:highlight>
                  <a:srgbClr val="FFFF00"/>
                </a:highlight>
                <a:latin typeface="inter-bold"/>
              </a:rPr>
              <a:t>?p Owns(A, p) ∧ Missile(p)</a:t>
            </a:r>
            <a:r>
              <a:rPr lang="en-IN" sz="1800" b="0" i="0" dirty="0">
                <a:solidFill>
                  <a:srgbClr val="000000"/>
                </a:solidFill>
                <a:effectLst/>
                <a:highlight>
                  <a:srgbClr val="FFFF00"/>
                </a:highlight>
                <a:latin typeface="inter-regular"/>
              </a:rPr>
              <a:t>. </a:t>
            </a:r>
          </a:p>
          <a:p>
            <a:pPr>
              <a:buNone/>
            </a:pPr>
            <a:r>
              <a:rPr lang="en-IN" sz="1800" b="0" i="0" dirty="0">
                <a:solidFill>
                  <a:srgbClr val="000000"/>
                </a:solidFill>
                <a:effectLst/>
                <a:latin typeface="inter-regular"/>
              </a:rPr>
              <a:t>It can be written in two definite clauses by using Existential Instantiation, introducing </a:t>
            </a:r>
            <a:r>
              <a:rPr lang="en-IN" sz="1800" b="0" i="0" dirty="0">
                <a:solidFill>
                  <a:srgbClr val="000000"/>
                </a:solidFill>
                <a:effectLst/>
                <a:highlight>
                  <a:srgbClr val="FFFF00"/>
                </a:highlight>
                <a:latin typeface="inter-regular"/>
              </a:rPr>
              <a:t>new Constant T1.</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Owns(A, T1)             ......(2)</a:t>
            </a:r>
            <a:br>
              <a:rPr lang="en-IN" sz="1800" b="0" i="0" dirty="0">
                <a:solidFill>
                  <a:srgbClr val="000000"/>
                </a:solidFill>
                <a:effectLst/>
                <a:highlight>
                  <a:srgbClr val="00FF00"/>
                </a:highlight>
                <a:latin typeface="inter-regular"/>
              </a:rPr>
            </a:br>
            <a:r>
              <a:rPr lang="en-IN" sz="1800" b="1" i="0" dirty="0">
                <a:solidFill>
                  <a:srgbClr val="000000"/>
                </a:solidFill>
                <a:effectLst/>
                <a:highlight>
                  <a:srgbClr val="00FF00"/>
                </a:highlight>
                <a:latin typeface="inter-bold"/>
              </a:rPr>
              <a:t>Missile(T1)               ......(3)</a:t>
            </a:r>
            <a:endParaRPr lang="en-IN" sz="1800" b="0" i="0" dirty="0">
              <a:solidFill>
                <a:srgbClr val="000000"/>
              </a:solidFill>
              <a:effectLst/>
              <a:highlight>
                <a:srgbClr val="00FF00"/>
              </a:highlight>
              <a:latin typeface="inter-regular"/>
            </a:endParaRPr>
          </a:p>
          <a:p>
            <a:pPr>
              <a:buNone/>
            </a:pPr>
            <a:endParaRPr lang="en-US" sz="1800" dirty="0"/>
          </a:p>
        </p:txBody>
      </p:sp>
    </p:spTree>
    <p:extLst>
      <p:ext uri="{BB962C8B-B14F-4D97-AF65-F5344CB8AC3E}">
        <p14:creationId xmlns:p14="http://schemas.microsoft.com/office/powerpoint/2010/main" val="3932240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D9E2-63A1-E566-5B90-394B99E5A057}"/>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1F41D16E-D7D3-5D09-77AA-8C173D2AD4B8}"/>
              </a:ext>
            </a:extLst>
          </p:cNvPr>
          <p:cNvSpPr>
            <a:spLocks noGrp="1"/>
          </p:cNvSpPr>
          <p:nvPr>
            <p:ph type="body" idx="1"/>
          </p:nvPr>
        </p:nvSpPr>
        <p:spPr/>
        <p:txBody>
          <a:bodyPr/>
          <a:lstStyle/>
          <a:p>
            <a:pPr>
              <a:buFont typeface="Arial" panose="020B0604020202020204" pitchFamily="34" charset="0"/>
              <a:buChar char="•"/>
            </a:pPr>
            <a:r>
              <a:rPr lang="en-IN" sz="1800" b="0" i="0" dirty="0">
                <a:solidFill>
                  <a:srgbClr val="000000"/>
                </a:solidFill>
                <a:effectLst/>
                <a:latin typeface="inter-regular"/>
              </a:rPr>
              <a:t>All of the missiles were sold to country A by Robert.</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?p Missiles(p) ∧ Owns (A, p) → Sells (Robert, p, A)       ......(4)</a:t>
            </a:r>
            <a:endParaRPr lang="en-IN" sz="1800" b="0" i="0" dirty="0">
              <a:solidFill>
                <a:srgbClr val="000000"/>
              </a:solidFill>
              <a:effectLst/>
              <a:highlight>
                <a:srgbClr val="00FF00"/>
              </a:highlight>
              <a:latin typeface="inter-regular"/>
            </a:endParaRPr>
          </a:p>
          <a:p>
            <a:pPr>
              <a:buFont typeface="Arial" panose="020B0604020202020204" pitchFamily="34" charset="0"/>
              <a:buChar char="•"/>
            </a:pPr>
            <a:r>
              <a:rPr lang="en-IN" sz="1800" b="0" i="0" dirty="0">
                <a:solidFill>
                  <a:srgbClr val="000000"/>
                </a:solidFill>
                <a:effectLst/>
                <a:latin typeface="inter-regular"/>
              </a:rPr>
              <a:t>Missiles are weapons.</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Missile(p) → Weapons (p)             .......(5)</a:t>
            </a:r>
            <a:endParaRPr lang="en-IN" sz="1800" b="0" i="0" dirty="0">
              <a:solidFill>
                <a:srgbClr val="000000"/>
              </a:solidFill>
              <a:effectLst/>
              <a:highlight>
                <a:srgbClr val="00FF00"/>
              </a:highlight>
              <a:latin typeface="inter-regular"/>
            </a:endParaRPr>
          </a:p>
          <a:p>
            <a:pPr>
              <a:buFont typeface="Arial" panose="020B0604020202020204" pitchFamily="34" charset="0"/>
              <a:buChar char="•"/>
            </a:pPr>
            <a:r>
              <a:rPr lang="en-IN" sz="1800" b="0" i="0" dirty="0">
                <a:solidFill>
                  <a:srgbClr val="000000"/>
                </a:solidFill>
                <a:effectLst/>
                <a:latin typeface="inter-regular"/>
              </a:rPr>
              <a:t>Enemy of America is known as hostile.</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Enemy(p, America) →Hostile(p)             ........(6)</a:t>
            </a:r>
            <a:endParaRPr lang="en-IN" sz="1800" b="0" i="0" dirty="0">
              <a:solidFill>
                <a:srgbClr val="000000"/>
              </a:solidFill>
              <a:effectLst/>
              <a:highlight>
                <a:srgbClr val="00FF00"/>
              </a:highlight>
              <a:latin typeface="inter-regular"/>
            </a:endParaRPr>
          </a:p>
          <a:p>
            <a:pPr>
              <a:buFont typeface="Arial" panose="020B0604020202020204" pitchFamily="34" charset="0"/>
              <a:buChar char="•"/>
            </a:pPr>
            <a:r>
              <a:rPr lang="en-IN" sz="1800" b="0" i="0" dirty="0">
                <a:solidFill>
                  <a:srgbClr val="000000"/>
                </a:solidFill>
                <a:effectLst/>
                <a:latin typeface="inter-regular"/>
              </a:rPr>
              <a:t>Country A is an enemy of America.</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Enemy (A, America)             .........(7)</a:t>
            </a:r>
            <a:endParaRPr lang="en-IN" sz="1800" b="0" i="0" dirty="0">
              <a:solidFill>
                <a:srgbClr val="000000"/>
              </a:solidFill>
              <a:effectLst/>
              <a:highlight>
                <a:srgbClr val="00FF00"/>
              </a:highlight>
              <a:latin typeface="inter-regular"/>
            </a:endParaRPr>
          </a:p>
          <a:p>
            <a:pPr>
              <a:buFont typeface="Arial" panose="020B0604020202020204" pitchFamily="34" charset="0"/>
              <a:buChar char="•"/>
            </a:pPr>
            <a:r>
              <a:rPr lang="en-IN" sz="1800" b="0" i="0" dirty="0">
                <a:solidFill>
                  <a:srgbClr val="000000"/>
                </a:solidFill>
                <a:effectLst/>
                <a:latin typeface="inter-regular"/>
              </a:rPr>
              <a:t>Robert is American</a:t>
            </a:r>
            <a:br>
              <a:rPr lang="en-IN" sz="1800" b="0" i="0" dirty="0">
                <a:solidFill>
                  <a:srgbClr val="000000"/>
                </a:solidFill>
                <a:effectLst/>
                <a:latin typeface="inter-regular"/>
              </a:rPr>
            </a:br>
            <a:r>
              <a:rPr lang="en-IN" sz="1800" b="1" i="0" dirty="0">
                <a:solidFill>
                  <a:srgbClr val="000000"/>
                </a:solidFill>
                <a:effectLst/>
                <a:highlight>
                  <a:srgbClr val="00FF00"/>
                </a:highlight>
                <a:latin typeface="inter-bold"/>
              </a:rPr>
              <a:t>Criminal(Robert).             ..........(8)</a:t>
            </a:r>
            <a:endParaRPr lang="en-IN" sz="1800" b="0" i="0" dirty="0">
              <a:solidFill>
                <a:srgbClr val="000000"/>
              </a:solidFill>
              <a:effectLst/>
              <a:highlight>
                <a:srgbClr val="00FF00"/>
              </a:highlight>
              <a:latin typeface="inter-regular"/>
            </a:endParaRPr>
          </a:p>
          <a:p>
            <a:endParaRPr lang="en-US" sz="1800" dirty="0"/>
          </a:p>
        </p:txBody>
      </p:sp>
    </p:spTree>
    <p:extLst>
      <p:ext uri="{BB962C8B-B14F-4D97-AF65-F5344CB8AC3E}">
        <p14:creationId xmlns:p14="http://schemas.microsoft.com/office/powerpoint/2010/main" val="2565339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9790-5FF0-882A-0908-778288A1B0F6}"/>
              </a:ext>
            </a:extLst>
          </p:cNvPr>
          <p:cNvSpPr>
            <a:spLocks noGrp="1"/>
          </p:cNvSpPr>
          <p:nvPr>
            <p:ph type="title"/>
          </p:nvPr>
        </p:nvSpPr>
        <p:spPr>
          <a:solidFill>
            <a:srgbClr val="FFC000"/>
          </a:solidFill>
        </p:spPr>
        <p:txBody>
          <a:bodyPr/>
          <a:lstStyle/>
          <a:p>
            <a:r>
              <a:rPr lang="en-US" dirty="0"/>
              <a:t>Forward Chaining Proof</a:t>
            </a:r>
          </a:p>
        </p:txBody>
      </p:sp>
      <p:sp>
        <p:nvSpPr>
          <p:cNvPr id="3" name="Text Placeholder 2">
            <a:extLst>
              <a:ext uri="{FF2B5EF4-FFF2-40B4-BE49-F238E27FC236}">
                <a16:creationId xmlns:a16="http://schemas.microsoft.com/office/drawing/2014/main" id="{92A4697A-CF76-8B50-18F6-8960CFDA670E}"/>
              </a:ext>
            </a:extLst>
          </p:cNvPr>
          <p:cNvSpPr>
            <a:spLocks noGrp="1"/>
          </p:cNvSpPr>
          <p:nvPr>
            <p:ph type="body" idx="1"/>
          </p:nvPr>
        </p:nvSpPr>
        <p:spPr/>
        <p:txBody>
          <a:bodyPr/>
          <a:lstStyle/>
          <a:p>
            <a:pPr>
              <a:buNone/>
            </a:pPr>
            <a:r>
              <a:rPr lang="en-US" b="1" dirty="0">
                <a:highlight>
                  <a:srgbClr val="00FF00"/>
                </a:highlight>
              </a:rPr>
              <a:t>Step 1</a:t>
            </a:r>
          </a:p>
          <a:p>
            <a:pPr>
              <a:buNone/>
            </a:pPr>
            <a:endParaRPr lang="en-US" b="1" dirty="0">
              <a:highlight>
                <a:srgbClr val="00FF00"/>
              </a:highlight>
            </a:endParaRPr>
          </a:p>
          <a:p>
            <a:pPr>
              <a:buNone/>
            </a:pPr>
            <a:endParaRPr lang="en-US" b="1" dirty="0">
              <a:highlight>
                <a:srgbClr val="00FF00"/>
              </a:highlight>
            </a:endParaRPr>
          </a:p>
          <a:p>
            <a:pPr>
              <a:buNone/>
            </a:pPr>
            <a:r>
              <a:rPr lang="en-US" b="1" dirty="0">
                <a:highlight>
                  <a:srgbClr val="00FF00"/>
                </a:highlight>
              </a:rPr>
              <a:t>Step 2</a:t>
            </a:r>
          </a:p>
          <a:p>
            <a:pPr>
              <a:buNone/>
            </a:pPr>
            <a:endParaRPr lang="en-US" b="1" dirty="0">
              <a:highlight>
                <a:srgbClr val="00FF00"/>
              </a:highlight>
            </a:endParaRPr>
          </a:p>
        </p:txBody>
      </p:sp>
      <p:pic>
        <p:nvPicPr>
          <p:cNvPr id="1026" name="Picture 2" descr="Forward Chaining and backward chaining in AI">
            <a:extLst>
              <a:ext uri="{FF2B5EF4-FFF2-40B4-BE49-F238E27FC236}">
                <a16:creationId xmlns:a16="http://schemas.microsoft.com/office/drawing/2014/main" id="{608CCFA0-6586-5844-2CFB-61933E923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2260600"/>
            <a:ext cx="63500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ward Chaining and backward chaining in AI">
            <a:extLst>
              <a:ext uri="{FF2B5EF4-FFF2-40B4-BE49-F238E27FC236}">
                <a16:creationId xmlns:a16="http://schemas.microsoft.com/office/drawing/2014/main" id="{632A44E5-05B8-1995-D906-E093BD0B8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50" y="3403600"/>
            <a:ext cx="6350000" cy="1739900"/>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a:extLst>
              <a:ext uri="{FF2B5EF4-FFF2-40B4-BE49-F238E27FC236}">
                <a16:creationId xmlns:a16="http://schemas.microsoft.com/office/drawing/2014/main" id="{C9EE4B79-2FDC-5639-7473-8FD53E5634AE}"/>
              </a:ext>
            </a:extLst>
          </p:cNvPr>
          <p:cNvSpPr/>
          <p:nvPr/>
        </p:nvSpPr>
        <p:spPr>
          <a:xfrm>
            <a:off x="7889358" y="3403600"/>
            <a:ext cx="754912" cy="144484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53810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CB65-3A65-CBAE-5BB7-8A1CFC941DC6}"/>
              </a:ext>
            </a:extLst>
          </p:cNvPr>
          <p:cNvSpPr>
            <a:spLocks noGrp="1"/>
          </p:cNvSpPr>
          <p:nvPr>
            <p:ph type="title"/>
          </p:nvPr>
        </p:nvSpPr>
        <p:spPr>
          <a:solidFill>
            <a:srgbClr val="FFC000"/>
          </a:solidFill>
        </p:spPr>
        <p:txBody>
          <a:bodyPr/>
          <a:lstStyle/>
          <a:p>
            <a:r>
              <a:rPr lang="en-US" dirty="0"/>
              <a:t>Continued…</a:t>
            </a:r>
          </a:p>
        </p:txBody>
      </p:sp>
      <p:pic>
        <p:nvPicPr>
          <p:cNvPr id="2050" name="Picture 2" descr="Forward Chaining and backward chaining in AI">
            <a:extLst>
              <a:ext uri="{FF2B5EF4-FFF2-40B4-BE49-F238E27FC236}">
                <a16:creationId xmlns:a16="http://schemas.microsoft.com/office/drawing/2014/main" id="{E65E48FA-37AF-1FC5-DB7B-72B8FAF6F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750" y="1792224"/>
            <a:ext cx="6350000" cy="3351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091C6B-779B-B32A-BDA6-8CD1603FA418}"/>
              </a:ext>
            </a:extLst>
          </p:cNvPr>
          <p:cNvSpPr txBox="1"/>
          <p:nvPr/>
        </p:nvSpPr>
        <p:spPr>
          <a:xfrm>
            <a:off x="1031401" y="1638335"/>
            <a:ext cx="4578096" cy="307777"/>
          </a:xfrm>
          <a:prstGeom prst="rect">
            <a:avLst/>
          </a:prstGeom>
          <a:noFill/>
        </p:spPr>
        <p:txBody>
          <a:bodyPr wrap="square">
            <a:spAutoFit/>
          </a:bodyPr>
          <a:lstStyle/>
          <a:p>
            <a:pPr>
              <a:buNone/>
            </a:pPr>
            <a:r>
              <a:rPr lang="en-US" b="1" dirty="0">
                <a:highlight>
                  <a:srgbClr val="00FF00"/>
                </a:highlight>
              </a:rPr>
              <a:t>Step 3</a:t>
            </a:r>
          </a:p>
        </p:txBody>
      </p:sp>
      <p:sp>
        <p:nvSpPr>
          <p:cNvPr id="3" name="Up Arrow 2">
            <a:extLst>
              <a:ext uri="{FF2B5EF4-FFF2-40B4-BE49-F238E27FC236}">
                <a16:creationId xmlns:a16="http://schemas.microsoft.com/office/drawing/2014/main" id="{85ED6DA4-39B7-3CB6-47B2-3734288FE4D0}"/>
              </a:ext>
            </a:extLst>
          </p:cNvPr>
          <p:cNvSpPr/>
          <p:nvPr/>
        </p:nvSpPr>
        <p:spPr>
          <a:xfrm>
            <a:off x="7889358" y="1946112"/>
            <a:ext cx="754912" cy="290233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51936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BE66-DFB4-C545-859D-7230CC371EA8}"/>
              </a:ext>
            </a:extLst>
          </p:cNvPr>
          <p:cNvSpPr>
            <a:spLocks noGrp="1"/>
          </p:cNvSpPr>
          <p:nvPr>
            <p:ph type="title"/>
          </p:nvPr>
        </p:nvSpPr>
        <p:spPr>
          <a:solidFill>
            <a:srgbClr val="FFC000"/>
          </a:solidFill>
        </p:spPr>
        <p:txBody>
          <a:bodyPr/>
          <a:lstStyle/>
          <a:p>
            <a:r>
              <a:rPr lang="en-IN" b="0" i="0" dirty="0">
                <a:solidFill>
                  <a:schemeClr val="tx1"/>
                </a:solidFill>
                <a:effectLst/>
                <a:latin typeface="Palatino" pitchFamily="2" charset="77"/>
                <a:ea typeface="Palatino" pitchFamily="2" charset="77"/>
              </a:rPr>
              <a:t>Backward Chaining</a:t>
            </a:r>
            <a:endParaRPr lang="en-US" b="0" dirty="0">
              <a:solidFill>
                <a:schemeClr val="tx1"/>
              </a:solidFill>
              <a:latin typeface="Palatino" pitchFamily="2" charset="77"/>
              <a:ea typeface="Palatino" pitchFamily="2" charset="77"/>
            </a:endParaRPr>
          </a:p>
        </p:txBody>
      </p:sp>
      <p:sp>
        <p:nvSpPr>
          <p:cNvPr id="3" name="Text Placeholder 2">
            <a:extLst>
              <a:ext uri="{FF2B5EF4-FFF2-40B4-BE49-F238E27FC236}">
                <a16:creationId xmlns:a16="http://schemas.microsoft.com/office/drawing/2014/main" id="{5674388D-0A96-B91D-AE5E-1F7E273E95D7}"/>
              </a:ext>
            </a:extLst>
          </p:cNvPr>
          <p:cNvSpPr>
            <a:spLocks noGrp="1"/>
          </p:cNvSpPr>
          <p:nvPr>
            <p:ph type="body" idx="1"/>
          </p:nvPr>
        </p:nvSpPr>
        <p:spPr>
          <a:xfrm>
            <a:off x="1036320" y="1358267"/>
            <a:ext cx="7727654" cy="3112200"/>
          </a:xfrm>
        </p:spPr>
        <p:txBody>
          <a:bodyPr/>
          <a:lstStyle/>
          <a:p>
            <a:pPr algn="just">
              <a:buNone/>
            </a:pPr>
            <a:r>
              <a:rPr lang="en-IN" sz="1800" b="0" i="0" dirty="0">
                <a:solidFill>
                  <a:srgbClr val="333333"/>
                </a:solidFill>
                <a:effectLst/>
                <a:latin typeface="inter-regular"/>
              </a:rPr>
              <a:t>Backward-chaining is also known as a backward deduction or backward reasoning method when using an inference engine. A backward chaining algorithm is a form of reasoning, which starts with the goal and works backward, chaining through rules to find known facts that support the goal.</a:t>
            </a:r>
          </a:p>
          <a:p>
            <a:pPr algn="just">
              <a:buNone/>
            </a:pPr>
            <a:endParaRPr lang="en-IN" sz="1800" b="0" i="0" dirty="0">
              <a:solidFill>
                <a:srgbClr val="333333"/>
              </a:solidFill>
              <a:effectLst/>
              <a:latin typeface="inter-regular"/>
            </a:endParaRPr>
          </a:p>
          <a:p>
            <a:pPr marL="342900" indent="-342900" algn="just">
              <a:buFont typeface="Arial" panose="020B0604020202020204" pitchFamily="34" charset="0"/>
              <a:buChar char="•"/>
            </a:pPr>
            <a:r>
              <a:rPr lang="en-IN" sz="1800" dirty="0">
                <a:latin typeface="inter-regular"/>
              </a:rPr>
              <a:t>It is known as a top-down approach.</a:t>
            </a:r>
          </a:p>
          <a:p>
            <a:pPr algn="just">
              <a:buFont typeface="Arial" panose="020B0604020202020204" pitchFamily="34" charset="0"/>
              <a:buChar char="•"/>
            </a:pPr>
            <a:r>
              <a:rPr lang="en-IN" sz="1800" b="0" i="0" dirty="0">
                <a:solidFill>
                  <a:srgbClr val="000000"/>
                </a:solidFill>
                <a:effectLst/>
                <a:latin typeface="inter-regular"/>
              </a:rPr>
              <a:t>In backward chaining, the goal is broken into sub-goal or sub-goals to prove the facts true.</a:t>
            </a:r>
          </a:p>
          <a:p>
            <a:pPr algn="just">
              <a:buFont typeface="Arial" panose="020B0604020202020204" pitchFamily="34" charset="0"/>
              <a:buChar char="•"/>
            </a:pPr>
            <a:r>
              <a:rPr lang="en-IN" sz="1800" b="0" i="0" dirty="0">
                <a:solidFill>
                  <a:srgbClr val="000000"/>
                </a:solidFill>
                <a:effectLst/>
                <a:latin typeface="inter-regular"/>
              </a:rPr>
              <a:t>It is called a goal-driven approach, as a list of goals decides which rules are selected and used.</a:t>
            </a:r>
          </a:p>
          <a:p>
            <a:pPr marL="342900" indent="-342900" algn="just"/>
            <a:endParaRPr lang="en-IN" sz="1800" b="0" i="0" dirty="0">
              <a:solidFill>
                <a:srgbClr val="000000"/>
              </a:solidFill>
              <a:effectLst/>
              <a:latin typeface="inter-regular"/>
            </a:endParaRPr>
          </a:p>
          <a:p>
            <a:pPr algn="just">
              <a:buNone/>
            </a:pPr>
            <a:endParaRPr lang="en-US" sz="1800" dirty="0"/>
          </a:p>
        </p:txBody>
      </p:sp>
    </p:spTree>
    <p:extLst>
      <p:ext uri="{BB962C8B-B14F-4D97-AF65-F5344CB8AC3E}">
        <p14:creationId xmlns:p14="http://schemas.microsoft.com/office/powerpoint/2010/main" val="1477810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DCCB-23C4-746A-94F4-71C1F20A6886}"/>
              </a:ext>
            </a:extLst>
          </p:cNvPr>
          <p:cNvSpPr>
            <a:spLocks noGrp="1"/>
          </p:cNvSpPr>
          <p:nvPr>
            <p:ph type="title"/>
          </p:nvPr>
        </p:nvSpPr>
        <p:spPr>
          <a:solidFill>
            <a:srgbClr val="FFC000"/>
          </a:solidFill>
        </p:spPr>
        <p:txBody>
          <a:bodyPr/>
          <a:lstStyle/>
          <a:p>
            <a:r>
              <a:rPr lang="en-US" dirty="0"/>
              <a:t>Backward Chaining</a:t>
            </a:r>
          </a:p>
        </p:txBody>
      </p:sp>
      <p:sp>
        <p:nvSpPr>
          <p:cNvPr id="5" name="TextBox 4">
            <a:extLst>
              <a:ext uri="{FF2B5EF4-FFF2-40B4-BE49-F238E27FC236}">
                <a16:creationId xmlns:a16="http://schemas.microsoft.com/office/drawing/2014/main" id="{0AFBC370-4A9B-52DE-5ED5-66E2AE23926A}"/>
              </a:ext>
            </a:extLst>
          </p:cNvPr>
          <p:cNvSpPr txBox="1"/>
          <p:nvPr/>
        </p:nvSpPr>
        <p:spPr>
          <a:xfrm>
            <a:off x="660894" y="1621749"/>
            <a:ext cx="720356" cy="307777"/>
          </a:xfrm>
          <a:prstGeom prst="rect">
            <a:avLst/>
          </a:prstGeom>
          <a:noFill/>
        </p:spPr>
        <p:txBody>
          <a:bodyPr wrap="square">
            <a:spAutoFit/>
          </a:bodyPr>
          <a:lstStyle/>
          <a:p>
            <a:r>
              <a:rPr lang="en-IN" b="1" i="0" dirty="0">
                <a:solidFill>
                  <a:srgbClr val="333333"/>
                </a:solidFill>
                <a:effectLst/>
                <a:highlight>
                  <a:srgbClr val="00FF00"/>
                </a:highlight>
                <a:latin typeface="inter-bold"/>
              </a:rPr>
              <a:t>Step-1:</a:t>
            </a:r>
            <a:endParaRPr lang="en-US" dirty="0">
              <a:highlight>
                <a:srgbClr val="00FF00"/>
              </a:highlight>
            </a:endParaRPr>
          </a:p>
        </p:txBody>
      </p:sp>
      <p:pic>
        <p:nvPicPr>
          <p:cNvPr id="1026" name="Picture 2" descr="Forward Chaining and backward chaining in AI">
            <a:extLst>
              <a:ext uri="{FF2B5EF4-FFF2-40B4-BE49-F238E27FC236}">
                <a16:creationId xmlns:a16="http://schemas.microsoft.com/office/drawing/2014/main" id="{B253BA88-54A8-FB0E-985E-7823BC48C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051" y="1929526"/>
            <a:ext cx="1828800" cy="71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EAB3FD-B5D1-897F-FC75-F958F40BD2F2}"/>
              </a:ext>
            </a:extLst>
          </p:cNvPr>
          <p:cNvSpPr txBox="1"/>
          <p:nvPr/>
        </p:nvSpPr>
        <p:spPr>
          <a:xfrm>
            <a:off x="608078" y="2571750"/>
            <a:ext cx="720356" cy="307777"/>
          </a:xfrm>
          <a:prstGeom prst="rect">
            <a:avLst/>
          </a:prstGeom>
          <a:noFill/>
        </p:spPr>
        <p:txBody>
          <a:bodyPr wrap="square">
            <a:spAutoFit/>
          </a:bodyPr>
          <a:lstStyle/>
          <a:p>
            <a:r>
              <a:rPr lang="en-IN" b="1" i="0" dirty="0">
                <a:solidFill>
                  <a:srgbClr val="333333"/>
                </a:solidFill>
                <a:effectLst/>
                <a:highlight>
                  <a:srgbClr val="00FF00"/>
                </a:highlight>
                <a:latin typeface="inter-bold"/>
              </a:rPr>
              <a:t>Step-2:</a:t>
            </a:r>
            <a:endParaRPr lang="en-US" dirty="0">
              <a:highlight>
                <a:srgbClr val="00FF00"/>
              </a:highlight>
            </a:endParaRPr>
          </a:p>
        </p:txBody>
      </p:sp>
      <p:pic>
        <p:nvPicPr>
          <p:cNvPr id="1028" name="Picture 4" descr="Forward Chaining and backward chaining in AI">
            <a:extLst>
              <a:ext uri="{FF2B5EF4-FFF2-40B4-BE49-F238E27FC236}">
                <a16:creationId xmlns:a16="http://schemas.microsoft.com/office/drawing/2014/main" id="{2A362C10-6412-3311-E162-462201851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434" y="2948502"/>
            <a:ext cx="4530106" cy="2194997"/>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AE1D8DA6-F3EC-94AE-6B1E-AEC544196171}"/>
              </a:ext>
            </a:extLst>
          </p:cNvPr>
          <p:cNvSpPr/>
          <p:nvPr/>
        </p:nvSpPr>
        <p:spPr>
          <a:xfrm>
            <a:off x="6961857" y="1621749"/>
            <a:ext cx="484632" cy="27078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193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D66F-4435-1AFC-0330-1050C4AA5CA6}"/>
              </a:ext>
            </a:extLst>
          </p:cNvPr>
          <p:cNvSpPr>
            <a:spLocks noGrp="1"/>
          </p:cNvSpPr>
          <p:nvPr>
            <p:ph type="title"/>
          </p:nvPr>
        </p:nvSpPr>
        <p:spPr>
          <a:solidFill>
            <a:srgbClr val="FFC000"/>
          </a:solidFill>
        </p:spPr>
        <p:txBody>
          <a:bodyPr/>
          <a:lstStyle/>
          <a:p>
            <a:r>
              <a:rPr lang="en-US" dirty="0"/>
              <a:t>Continued…</a:t>
            </a:r>
          </a:p>
        </p:txBody>
      </p:sp>
      <p:pic>
        <p:nvPicPr>
          <p:cNvPr id="2050" name="Picture 2" descr="Forward Chaining and backward chaining in AI">
            <a:extLst>
              <a:ext uri="{FF2B5EF4-FFF2-40B4-BE49-F238E27FC236}">
                <a16:creationId xmlns:a16="http://schemas.microsoft.com/office/drawing/2014/main" id="{0861AC81-C0DD-3552-0E10-BE85B84E7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5" y="1616190"/>
            <a:ext cx="4763930" cy="2688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21593D-7A0D-9F76-0A69-60E42DCE3CAC}"/>
              </a:ext>
            </a:extLst>
          </p:cNvPr>
          <p:cNvSpPr txBox="1"/>
          <p:nvPr/>
        </p:nvSpPr>
        <p:spPr>
          <a:xfrm>
            <a:off x="140245" y="1481912"/>
            <a:ext cx="720356" cy="307777"/>
          </a:xfrm>
          <a:prstGeom prst="rect">
            <a:avLst/>
          </a:prstGeom>
          <a:noFill/>
        </p:spPr>
        <p:txBody>
          <a:bodyPr wrap="square">
            <a:spAutoFit/>
          </a:bodyPr>
          <a:lstStyle/>
          <a:p>
            <a:r>
              <a:rPr lang="en-IN" b="1" i="0" dirty="0">
                <a:solidFill>
                  <a:srgbClr val="333333"/>
                </a:solidFill>
                <a:effectLst/>
                <a:highlight>
                  <a:srgbClr val="00FF00"/>
                </a:highlight>
                <a:latin typeface="inter-bold"/>
              </a:rPr>
              <a:t>Step-3:</a:t>
            </a:r>
            <a:endParaRPr lang="en-US" dirty="0">
              <a:highlight>
                <a:srgbClr val="00FF00"/>
              </a:highlight>
            </a:endParaRPr>
          </a:p>
        </p:txBody>
      </p:sp>
      <p:sp>
        <p:nvSpPr>
          <p:cNvPr id="5" name="TextBox 4">
            <a:extLst>
              <a:ext uri="{FF2B5EF4-FFF2-40B4-BE49-F238E27FC236}">
                <a16:creationId xmlns:a16="http://schemas.microsoft.com/office/drawing/2014/main" id="{A9826A43-BF2A-EE92-D010-137D32FA406E}"/>
              </a:ext>
            </a:extLst>
          </p:cNvPr>
          <p:cNvSpPr txBox="1"/>
          <p:nvPr/>
        </p:nvSpPr>
        <p:spPr>
          <a:xfrm>
            <a:off x="4572000" y="1616190"/>
            <a:ext cx="1180214" cy="307777"/>
          </a:xfrm>
          <a:prstGeom prst="rect">
            <a:avLst/>
          </a:prstGeom>
          <a:noFill/>
        </p:spPr>
        <p:txBody>
          <a:bodyPr wrap="square">
            <a:spAutoFit/>
          </a:bodyPr>
          <a:lstStyle/>
          <a:p>
            <a:r>
              <a:rPr lang="en-IN" b="1" i="0" dirty="0">
                <a:solidFill>
                  <a:srgbClr val="333333"/>
                </a:solidFill>
                <a:effectLst/>
                <a:highlight>
                  <a:srgbClr val="00FF00"/>
                </a:highlight>
                <a:latin typeface="inter-bold"/>
              </a:rPr>
              <a:t>Step-4:</a:t>
            </a:r>
            <a:endParaRPr lang="en-US" dirty="0">
              <a:highlight>
                <a:srgbClr val="00FF00"/>
              </a:highlight>
            </a:endParaRPr>
          </a:p>
        </p:txBody>
      </p:sp>
      <p:pic>
        <p:nvPicPr>
          <p:cNvPr id="2052" name="Picture 4" descr="Forward Chaining and backward chaining in AI">
            <a:extLst>
              <a:ext uri="{FF2B5EF4-FFF2-40B4-BE49-F238E27FC236}">
                <a16:creationId xmlns:a16="http://schemas.microsoft.com/office/drawing/2014/main" id="{BF0E5ED9-35AC-FE22-5C63-BCA2D3B31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649" y="1635800"/>
            <a:ext cx="3584353" cy="2688265"/>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243EFFEB-F6D7-2129-FA1A-85FD34238EE9}"/>
              </a:ext>
            </a:extLst>
          </p:cNvPr>
          <p:cNvSpPr/>
          <p:nvPr/>
        </p:nvSpPr>
        <p:spPr>
          <a:xfrm>
            <a:off x="4814080" y="2073389"/>
            <a:ext cx="484632" cy="27078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353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7CEC-1ED5-2DD7-F8D9-BFBAE5A15626}"/>
              </a:ext>
            </a:extLst>
          </p:cNvPr>
          <p:cNvSpPr>
            <a:spLocks noGrp="1"/>
          </p:cNvSpPr>
          <p:nvPr>
            <p:ph type="title"/>
          </p:nvPr>
        </p:nvSpPr>
        <p:spPr>
          <a:solidFill>
            <a:srgbClr val="FFC000"/>
          </a:solidFill>
        </p:spPr>
        <p:txBody>
          <a:bodyPr/>
          <a:lstStyle/>
          <a:p>
            <a:r>
              <a:rPr lang="en-US" dirty="0"/>
              <a:t>Continued…</a:t>
            </a:r>
          </a:p>
        </p:txBody>
      </p:sp>
      <p:pic>
        <p:nvPicPr>
          <p:cNvPr id="3074" name="Picture 2" descr="Forward Chaining and backward chaining in AI">
            <a:extLst>
              <a:ext uri="{FF2B5EF4-FFF2-40B4-BE49-F238E27FC236}">
                <a16:creationId xmlns:a16="http://schemas.microsoft.com/office/drawing/2014/main" id="{BD0BC0A8-FC6C-BE6B-E98A-175046BCE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50" y="2027362"/>
            <a:ext cx="3637317" cy="2909854"/>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a:extLst>
              <a:ext uri="{FF2B5EF4-FFF2-40B4-BE49-F238E27FC236}">
                <a16:creationId xmlns:a16="http://schemas.microsoft.com/office/drawing/2014/main" id="{608A3271-2098-30DB-6A95-F78960C25B62}"/>
              </a:ext>
            </a:extLst>
          </p:cNvPr>
          <p:cNvSpPr/>
          <p:nvPr/>
        </p:nvSpPr>
        <p:spPr>
          <a:xfrm>
            <a:off x="6260108" y="2027362"/>
            <a:ext cx="484632" cy="27078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46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9FA2-63FE-C681-020F-F81FCCD3ED26}"/>
              </a:ext>
            </a:extLst>
          </p:cNvPr>
          <p:cNvSpPr>
            <a:spLocks noGrp="1"/>
          </p:cNvSpPr>
          <p:nvPr>
            <p:ph type="title"/>
          </p:nvPr>
        </p:nvSpPr>
        <p:spPr>
          <a:solidFill>
            <a:srgbClr val="FFC000"/>
          </a:solidFill>
        </p:spPr>
        <p:txBody>
          <a:bodyPr/>
          <a:lstStyle/>
          <a:p>
            <a:r>
              <a:rPr lang="en-US" dirty="0"/>
              <a:t>Types of Agents </a:t>
            </a:r>
          </a:p>
        </p:txBody>
      </p:sp>
      <p:sp>
        <p:nvSpPr>
          <p:cNvPr id="3" name="Text Placeholder 2">
            <a:extLst>
              <a:ext uri="{FF2B5EF4-FFF2-40B4-BE49-F238E27FC236}">
                <a16:creationId xmlns:a16="http://schemas.microsoft.com/office/drawing/2014/main" id="{518D57C8-577A-484A-3F86-B825D9280798}"/>
              </a:ext>
            </a:extLst>
          </p:cNvPr>
          <p:cNvSpPr>
            <a:spLocks noGrp="1"/>
          </p:cNvSpPr>
          <p:nvPr>
            <p:ph type="body" idx="1"/>
          </p:nvPr>
        </p:nvSpPr>
        <p:spPr/>
        <p:txBody>
          <a:bodyPr/>
          <a:lstStyle/>
          <a:p>
            <a:pPr algn="l" fontAlgn="base"/>
            <a:r>
              <a:rPr lang="en-IN" sz="1800" b="1" i="1" dirty="0">
                <a:solidFill>
                  <a:schemeClr val="tx1"/>
                </a:solidFill>
                <a:effectLst/>
                <a:latin typeface="urw-din"/>
              </a:rPr>
              <a:t>Declarative Approach</a:t>
            </a:r>
            <a:r>
              <a:rPr lang="en-IN" sz="1800" b="0" i="1" dirty="0">
                <a:solidFill>
                  <a:schemeClr val="tx1"/>
                </a:solidFill>
                <a:effectLst/>
                <a:latin typeface="urw-din"/>
              </a:rPr>
              <a:t>: </a:t>
            </a:r>
            <a:r>
              <a:rPr lang="en-IN" sz="1800" b="0" i="0" dirty="0">
                <a:solidFill>
                  <a:schemeClr val="tx1"/>
                </a:solidFill>
                <a:effectLst/>
                <a:latin typeface="urw-din"/>
              </a:rPr>
              <a:t>In this  beginning from an empty knowledge base, the agent can TELL sentences one after another till the agent has knowledge of how to work with its environment. This is known as the declarative approach. It stores required information in empty knowledge-based system.</a:t>
            </a:r>
          </a:p>
          <a:p>
            <a:pPr algn="l" fontAlgn="base"/>
            <a:r>
              <a:rPr lang="en-IN" sz="1800" b="1" i="1" dirty="0">
                <a:solidFill>
                  <a:schemeClr val="tx1"/>
                </a:solidFill>
                <a:effectLst/>
                <a:latin typeface="urw-din"/>
              </a:rPr>
              <a:t>Procedural Approach</a:t>
            </a:r>
            <a:r>
              <a:rPr lang="en-IN" sz="1800" b="0" i="1" dirty="0">
                <a:solidFill>
                  <a:schemeClr val="tx1"/>
                </a:solidFill>
                <a:effectLst/>
                <a:latin typeface="urw-din"/>
              </a:rPr>
              <a:t>: </a:t>
            </a:r>
            <a:r>
              <a:rPr lang="en-IN" sz="1800" b="0" i="0" dirty="0">
                <a:solidFill>
                  <a:schemeClr val="tx1"/>
                </a:solidFill>
                <a:effectLst/>
                <a:latin typeface="urw-din"/>
              </a:rPr>
              <a:t>This converts required </a:t>
            </a:r>
            <a:r>
              <a:rPr lang="en-IN" sz="1800" b="0" i="0" dirty="0" err="1">
                <a:solidFill>
                  <a:schemeClr val="tx1"/>
                </a:solidFill>
                <a:effectLst/>
                <a:latin typeface="urw-din"/>
              </a:rPr>
              <a:t>behaviors</a:t>
            </a:r>
            <a:r>
              <a:rPr lang="en-IN" sz="1800" b="0" i="0" dirty="0">
                <a:solidFill>
                  <a:schemeClr val="tx1"/>
                </a:solidFill>
                <a:effectLst/>
                <a:latin typeface="urw-din"/>
              </a:rPr>
              <a:t> directly into program code in empty knowledge-based system</a:t>
            </a:r>
            <a:r>
              <a:rPr lang="en-IN" sz="1800" b="0" i="1" dirty="0">
                <a:solidFill>
                  <a:schemeClr val="tx1"/>
                </a:solidFill>
                <a:effectLst/>
                <a:latin typeface="urw-din"/>
              </a:rPr>
              <a:t>.</a:t>
            </a:r>
            <a:r>
              <a:rPr lang="en-IN" sz="1800" b="0" i="0" dirty="0">
                <a:solidFill>
                  <a:schemeClr val="tx1"/>
                </a:solidFill>
                <a:effectLst/>
                <a:latin typeface="urw-din"/>
              </a:rPr>
              <a:t> It is a contrast approach when compared to Declarative approach. In this by coding </a:t>
            </a:r>
            <a:r>
              <a:rPr lang="en-IN" sz="1800" b="0" i="0" dirty="0" err="1">
                <a:solidFill>
                  <a:schemeClr val="tx1"/>
                </a:solidFill>
                <a:effectLst/>
                <a:latin typeface="urw-din"/>
              </a:rPr>
              <a:t>behavior</a:t>
            </a:r>
            <a:r>
              <a:rPr lang="en-IN" sz="1800" b="0" i="0" dirty="0">
                <a:solidFill>
                  <a:schemeClr val="tx1"/>
                </a:solidFill>
                <a:effectLst/>
                <a:latin typeface="urw-din"/>
              </a:rPr>
              <a:t> of system is designed .</a:t>
            </a:r>
          </a:p>
          <a:p>
            <a:endParaRPr lang="en-US" sz="1800" dirty="0">
              <a:solidFill>
                <a:schemeClr val="tx1"/>
              </a:solidFill>
            </a:endParaRPr>
          </a:p>
        </p:txBody>
      </p:sp>
    </p:spTree>
    <p:extLst>
      <p:ext uri="{BB962C8B-B14F-4D97-AF65-F5344CB8AC3E}">
        <p14:creationId xmlns:p14="http://schemas.microsoft.com/office/powerpoint/2010/main" val="303756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A6B2-2FA6-E57B-0DA1-75ABA95AC328}"/>
              </a:ext>
            </a:extLst>
          </p:cNvPr>
          <p:cNvSpPr>
            <a:spLocks noGrp="1"/>
          </p:cNvSpPr>
          <p:nvPr>
            <p:ph type="title"/>
          </p:nvPr>
        </p:nvSpPr>
        <p:spPr>
          <a:xfrm>
            <a:off x="1381250" y="899885"/>
            <a:ext cx="3878399" cy="435599"/>
          </a:xfrm>
          <a:solidFill>
            <a:srgbClr val="FFC000"/>
          </a:solidFill>
        </p:spPr>
        <p:txBody>
          <a:bodyPr/>
          <a:lstStyle/>
          <a:p>
            <a:r>
              <a:rPr lang="en-IN" b="1" i="0" dirty="0">
                <a:solidFill>
                  <a:schemeClr val="tx1"/>
                </a:solidFill>
                <a:effectLst/>
                <a:latin typeface="urw-din"/>
              </a:rPr>
              <a:t>Logic</a:t>
            </a:r>
            <a:endParaRPr lang="en-US" dirty="0">
              <a:solidFill>
                <a:schemeClr val="tx1"/>
              </a:solidFill>
            </a:endParaRPr>
          </a:p>
        </p:txBody>
      </p:sp>
      <p:sp>
        <p:nvSpPr>
          <p:cNvPr id="3" name="Text Placeholder 2">
            <a:extLst>
              <a:ext uri="{FF2B5EF4-FFF2-40B4-BE49-F238E27FC236}">
                <a16:creationId xmlns:a16="http://schemas.microsoft.com/office/drawing/2014/main" id="{F6AAED29-6F6C-BA19-5A20-297F04B752C2}"/>
              </a:ext>
            </a:extLst>
          </p:cNvPr>
          <p:cNvSpPr>
            <a:spLocks noGrp="1"/>
          </p:cNvSpPr>
          <p:nvPr>
            <p:ph type="body" idx="1"/>
          </p:nvPr>
        </p:nvSpPr>
        <p:spPr>
          <a:xfrm>
            <a:off x="523875" y="1306954"/>
            <a:ext cx="8006316" cy="3112200"/>
          </a:xfrm>
        </p:spPr>
        <p:txBody>
          <a:bodyPr/>
          <a:lstStyle/>
          <a:p>
            <a:pPr algn="just">
              <a:buNone/>
            </a:pPr>
            <a:r>
              <a:rPr lang="en-IN" sz="1800" b="0" i="0" dirty="0">
                <a:solidFill>
                  <a:schemeClr val="tx1"/>
                </a:solidFill>
                <a:effectLst/>
                <a:latin typeface="urw-din"/>
              </a:rPr>
              <a:t>Logic is the basis of all mathematical reasoning, and of all automated reasoning. The rules of logic specify the meaning of mathematical statements. These rules help us understand and reason with statements such as –</a:t>
            </a:r>
          </a:p>
          <a:p>
            <a:pPr algn="just">
              <a:buNone/>
            </a:pPr>
            <a:endParaRPr lang="en-IN" sz="1800" dirty="0">
              <a:solidFill>
                <a:schemeClr val="tx1"/>
              </a:solidFill>
              <a:latin typeface="urw-din"/>
            </a:endParaRPr>
          </a:p>
          <a:p>
            <a:pPr algn="just">
              <a:buNone/>
            </a:pPr>
            <a:endParaRPr lang="en-IN" sz="1800" dirty="0">
              <a:solidFill>
                <a:schemeClr val="tx1"/>
              </a:solidFill>
              <a:latin typeface="urw-din"/>
            </a:endParaRPr>
          </a:p>
          <a:p>
            <a:pPr algn="just">
              <a:buNone/>
            </a:pPr>
            <a:r>
              <a:rPr lang="en-IN" sz="1800" b="0" i="0" dirty="0">
                <a:solidFill>
                  <a:schemeClr val="tx1"/>
                </a:solidFill>
                <a:effectLst/>
                <a:latin typeface="urw-din"/>
              </a:rPr>
              <a:t>Which in Simple English means “There exists an integer that is not the sum of two squares”. </a:t>
            </a:r>
            <a:r>
              <a:rPr lang="en-IN" sz="1800" b="1" i="0" dirty="0">
                <a:solidFill>
                  <a:schemeClr val="tx1"/>
                </a:solidFill>
                <a:effectLst/>
                <a:latin typeface="urw-din"/>
              </a:rPr>
              <a:t>Importance of Mathematical Logic</a:t>
            </a:r>
            <a:r>
              <a:rPr lang="en-IN" sz="1800" b="0" i="0" dirty="0">
                <a:solidFill>
                  <a:schemeClr val="tx1"/>
                </a:solidFill>
                <a:effectLst/>
                <a:latin typeface="urw-din"/>
              </a:rPr>
              <a:t> The rules of logic give precise meaning to mathematical statements. These rules are used to distinguish between valid and invalid mathematical arguments. Apart from its importance in understanding mathematical reasoning, logic has numerous applications in Computer Science, varying from design of digital circuits, to the construction of computer programs and verification of correctness of programs.</a:t>
            </a:r>
            <a:endParaRPr lang="en-US" sz="1800" dirty="0">
              <a:solidFill>
                <a:schemeClr val="tx1"/>
              </a:solidFill>
            </a:endParaRPr>
          </a:p>
        </p:txBody>
      </p:sp>
      <p:sp>
        <p:nvSpPr>
          <p:cNvPr id="13" name="AutoShape 10" descr="\exists x">
            <a:extLst>
              <a:ext uri="{FF2B5EF4-FFF2-40B4-BE49-F238E27FC236}">
                <a16:creationId xmlns:a16="http://schemas.microsoft.com/office/drawing/2014/main" id="{364626A2-6F58-77B2-2FE6-4959443FBE3E}"/>
              </a:ext>
            </a:extLst>
          </p:cNvPr>
          <p:cNvSpPr>
            <a:spLocks noChangeAspect="1" noChangeArrowheads="1"/>
          </p:cNvSpPr>
          <p:nvPr/>
        </p:nvSpPr>
        <p:spPr bwMode="auto">
          <a:xfrm>
            <a:off x="168275" y="-225983"/>
            <a:ext cx="355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AutoShape 11" descr="x\neq a^2 + b^2,">
            <a:extLst>
              <a:ext uri="{FF2B5EF4-FFF2-40B4-BE49-F238E27FC236}">
                <a16:creationId xmlns:a16="http://schemas.microsoft.com/office/drawing/2014/main" id="{51C52112-4D7F-0B88-2F2B-61C9D840A7BF}"/>
              </a:ext>
            </a:extLst>
          </p:cNvPr>
          <p:cNvSpPr>
            <a:spLocks noChangeAspect="1" noChangeArrowheads="1"/>
          </p:cNvSpPr>
          <p:nvPr/>
        </p:nvSpPr>
        <p:spPr bwMode="auto">
          <a:xfrm>
            <a:off x="1655763" y="-225983"/>
            <a:ext cx="1739900" cy="36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AutoShape 12" descr="\:x,a,b\in Z">
            <a:extLst>
              <a:ext uri="{FF2B5EF4-FFF2-40B4-BE49-F238E27FC236}">
                <a16:creationId xmlns:a16="http://schemas.microsoft.com/office/drawing/2014/main" id="{7F8AF96F-BC19-3B5B-99CC-3E328A5024D5}"/>
              </a:ext>
            </a:extLst>
          </p:cNvPr>
          <p:cNvSpPr>
            <a:spLocks noChangeAspect="1" noChangeArrowheads="1"/>
          </p:cNvSpPr>
          <p:nvPr/>
        </p:nvSpPr>
        <p:spPr bwMode="auto">
          <a:xfrm>
            <a:off x="4176713" y="-225983"/>
            <a:ext cx="1460500" cy="29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 name="AutoShape 14" descr="\exists x">
            <a:extLst>
              <a:ext uri="{FF2B5EF4-FFF2-40B4-BE49-F238E27FC236}">
                <a16:creationId xmlns:a16="http://schemas.microsoft.com/office/drawing/2014/main" id="{7D34CAB6-9E76-7CC0-8D10-72255DB8124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7FC2507F-8919-316D-41FB-6D3688B76638}"/>
              </a:ext>
            </a:extLst>
          </p:cNvPr>
          <p:cNvPicPr>
            <a:picLocks noChangeAspect="1"/>
          </p:cNvPicPr>
          <p:nvPr/>
        </p:nvPicPr>
        <p:blipFill>
          <a:blip r:embed="rId2"/>
          <a:stretch>
            <a:fillRect/>
          </a:stretch>
        </p:blipFill>
        <p:spPr>
          <a:xfrm>
            <a:off x="889000" y="2241550"/>
            <a:ext cx="7366000" cy="660400"/>
          </a:xfrm>
          <a:prstGeom prst="rect">
            <a:avLst/>
          </a:prstGeom>
        </p:spPr>
      </p:pic>
    </p:spTree>
    <p:extLst>
      <p:ext uri="{BB962C8B-B14F-4D97-AF65-F5344CB8AC3E}">
        <p14:creationId xmlns:p14="http://schemas.microsoft.com/office/powerpoint/2010/main" val="290994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B55D-707E-7911-26BF-6944D5AE350A}"/>
              </a:ext>
            </a:extLst>
          </p:cNvPr>
          <p:cNvSpPr>
            <a:spLocks noGrp="1"/>
          </p:cNvSpPr>
          <p:nvPr>
            <p:ph type="title"/>
          </p:nvPr>
        </p:nvSpPr>
        <p:spPr>
          <a:solidFill>
            <a:srgbClr val="FFC000"/>
          </a:solidFill>
        </p:spPr>
        <p:txBody>
          <a:bodyPr/>
          <a:lstStyle/>
          <a:p>
            <a:r>
              <a:rPr lang="en-IN" b="1" i="0" dirty="0">
                <a:solidFill>
                  <a:schemeClr val="tx1"/>
                </a:solidFill>
                <a:effectLst/>
                <a:latin typeface="urw-din"/>
              </a:rPr>
              <a:t>Propositional Logic</a:t>
            </a:r>
            <a:endParaRPr lang="en-US" dirty="0">
              <a:solidFill>
                <a:schemeClr val="tx1"/>
              </a:solidFill>
            </a:endParaRPr>
          </a:p>
        </p:txBody>
      </p:sp>
      <p:sp>
        <p:nvSpPr>
          <p:cNvPr id="3" name="Text Placeholder 2">
            <a:extLst>
              <a:ext uri="{FF2B5EF4-FFF2-40B4-BE49-F238E27FC236}">
                <a16:creationId xmlns:a16="http://schemas.microsoft.com/office/drawing/2014/main" id="{2B36F069-52AF-6FA4-31A1-5B1D055D04B6}"/>
              </a:ext>
            </a:extLst>
          </p:cNvPr>
          <p:cNvSpPr>
            <a:spLocks noGrp="1"/>
          </p:cNvSpPr>
          <p:nvPr>
            <p:ph type="body" idx="1"/>
          </p:nvPr>
        </p:nvSpPr>
        <p:spPr>
          <a:xfrm>
            <a:off x="1381250" y="1358267"/>
            <a:ext cx="6809700" cy="3112200"/>
          </a:xfrm>
        </p:spPr>
        <p:txBody>
          <a:bodyPr/>
          <a:lstStyle/>
          <a:p>
            <a:pPr algn="just" fontAlgn="base">
              <a:buNone/>
            </a:pPr>
            <a:r>
              <a:rPr lang="en-IN" b="0" i="0" dirty="0">
                <a:solidFill>
                  <a:schemeClr val="tx1"/>
                </a:solidFill>
                <a:effectLst/>
                <a:latin typeface="urw-din"/>
              </a:rPr>
              <a:t>A proposition is the basic building block of logic. It is defined as a declarative sentence that is either True or False, but not both. The </a:t>
            </a:r>
            <a:r>
              <a:rPr lang="en-IN" b="1" i="0" dirty="0">
                <a:solidFill>
                  <a:schemeClr val="tx1"/>
                </a:solidFill>
                <a:effectLst/>
                <a:latin typeface="urw-din"/>
              </a:rPr>
              <a:t>Truth Value</a:t>
            </a:r>
            <a:r>
              <a:rPr lang="en-IN" b="0" i="0" dirty="0">
                <a:solidFill>
                  <a:schemeClr val="tx1"/>
                </a:solidFill>
                <a:effectLst/>
                <a:latin typeface="urw-din"/>
              </a:rPr>
              <a:t> of a proposition is True(denoted as T) if it is a true statement, and False(denoted as F) if it is a false statement. For Example,</a:t>
            </a:r>
          </a:p>
          <a:p>
            <a:pPr marL="457200" indent="-457200" algn="just">
              <a:buAutoNum type="arabicPeriod"/>
            </a:pPr>
            <a:r>
              <a:rPr lang="en-IN" dirty="0">
                <a:solidFill>
                  <a:schemeClr val="tx1"/>
                </a:solidFill>
              </a:rPr>
              <a:t>The sun rises in the East and sets in the West. </a:t>
            </a:r>
          </a:p>
          <a:p>
            <a:pPr marL="457200" indent="-457200" algn="just">
              <a:buAutoNum type="arabicPeriod"/>
            </a:pPr>
            <a:r>
              <a:rPr lang="en-IN" dirty="0">
                <a:solidFill>
                  <a:schemeClr val="tx1"/>
                </a:solidFill>
              </a:rPr>
              <a:t>1 + 1 = 2 </a:t>
            </a:r>
          </a:p>
          <a:p>
            <a:pPr marL="457200" indent="-457200" algn="just">
              <a:buAutoNum type="arabicPeriod"/>
            </a:pPr>
            <a:r>
              <a:rPr lang="en-IN" dirty="0">
                <a:solidFill>
                  <a:schemeClr val="tx1"/>
                </a:solidFill>
              </a:rPr>
              <a:t>'b' is a vowel.</a:t>
            </a:r>
            <a:endParaRPr lang="en-US" dirty="0">
              <a:solidFill>
                <a:schemeClr val="tx1"/>
              </a:solidFill>
            </a:endParaRPr>
          </a:p>
        </p:txBody>
      </p:sp>
    </p:spTree>
    <p:extLst>
      <p:ext uri="{BB962C8B-B14F-4D97-AF65-F5344CB8AC3E}">
        <p14:creationId xmlns:p14="http://schemas.microsoft.com/office/powerpoint/2010/main" val="296335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676B-84F9-512F-F709-6F3F36B8A176}"/>
              </a:ext>
            </a:extLst>
          </p:cNvPr>
          <p:cNvSpPr>
            <a:spLocks noGrp="1"/>
          </p:cNvSpPr>
          <p:nvPr>
            <p:ph type="title"/>
          </p:nvPr>
        </p:nvSpPr>
        <p:spPr>
          <a:solidFill>
            <a:srgbClr val="FFC000"/>
          </a:solidFill>
        </p:spPr>
        <p:txBody>
          <a:bodyPr/>
          <a:lstStyle/>
          <a:p>
            <a:r>
              <a:rPr lang="en-US" dirty="0"/>
              <a:t>Basic Terminology</a:t>
            </a:r>
          </a:p>
        </p:txBody>
      </p:sp>
      <p:sp>
        <p:nvSpPr>
          <p:cNvPr id="3" name="Text Placeholder 2">
            <a:extLst>
              <a:ext uri="{FF2B5EF4-FFF2-40B4-BE49-F238E27FC236}">
                <a16:creationId xmlns:a16="http://schemas.microsoft.com/office/drawing/2014/main" id="{D4260B9B-BB4A-89AA-101F-9870192ECA3C}"/>
              </a:ext>
            </a:extLst>
          </p:cNvPr>
          <p:cNvSpPr>
            <a:spLocks noGrp="1"/>
          </p:cNvSpPr>
          <p:nvPr>
            <p:ph type="body" idx="1"/>
          </p:nvPr>
        </p:nvSpPr>
        <p:spPr>
          <a:xfrm>
            <a:off x="535259" y="1616470"/>
            <a:ext cx="8140390" cy="3112200"/>
          </a:xfrm>
        </p:spPr>
        <p:txBody>
          <a:bodyPr/>
          <a:lstStyle/>
          <a:p>
            <a:pPr algn="just">
              <a:buFont typeface="Arial" panose="020B0604020202020204" pitchFamily="34" charset="0"/>
              <a:buChar char="•"/>
            </a:pPr>
            <a:r>
              <a:rPr lang="en-IN" sz="1800" b="0" i="0" dirty="0">
                <a:solidFill>
                  <a:srgbClr val="000000"/>
                </a:solidFill>
                <a:effectLst/>
                <a:latin typeface="inter-regular"/>
              </a:rPr>
              <a:t>Propositional logic is also called Boolean logic as it works on 0 and 1.</a:t>
            </a:r>
          </a:p>
          <a:p>
            <a:pPr algn="just">
              <a:buFont typeface="Arial" panose="020B0604020202020204" pitchFamily="34" charset="0"/>
              <a:buChar char="•"/>
            </a:pPr>
            <a:r>
              <a:rPr lang="en-IN" sz="1800" b="0" i="0" dirty="0">
                <a:solidFill>
                  <a:srgbClr val="000000"/>
                </a:solidFill>
                <a:effectLst/>
                <a:latin typeface="inter-regular"/>
              </a:rPr>
              <a:t>In propositional logic, we use symbolic variables to represent the logic, and we can use any symbol for a representing a proposition, such A, B, C, P, Q, R, etc.</a:t>
            </a:r>
          </a:p>
          <a:p>
            <a:pPr algn="just">
              <a:buFont typeface="Arial" panose="020B0604020202020204" pitchFamily="34" charset="0"/>
              <a:buChar char="•"/>
            </a:pPr>
            <a:r>
              <a:rPr lang="en-IN" sz="1800" b="0" i="0" dirty="0">
                <a:solidFill>
                  <a:srgbClr val="000000"/>
                </a:solidFill>
                <a:effectLst/>
                <a:latin typeface="inter-regular"/>
              </a:rPr>
              <a:t>Propositions can be either true or false, but it cannot be both.</a:t>
            </a:r>
          </a:p>
          <a:p>
            <a:pPr algn="just">
              <a:buFont typeface="Arial" panose="020B0604020202020204" pitchFamily="34" charset="0"/>
              <a:buChar char="•"/>
            </a:pPr>
            <a:r>
              <a:rPr lang="en-IN" sz="1800" b="0" i="0" dirty="0">
                <a:solidFill>
                  <a:srgbClr val="000000"/>
                </a:solidFill>
                <a:effectLst/>
                <a:latin typeface="inter-regular"/>
              </a:rPr>
              <a:t>Propositional logic consists of an object, relations or function, and </a:t>
            </a:r>
            <a:r>
              <a:rPr lang="en-IN" sz="1800" b="1" i="0" dirty="0">
                <a:solidFill>
                  <a:srgbClr val="000000"/>
                </a:solidFill>
                <a:effectLst/>
                <a:latin typeface="inter-bold"/>
              </a:rPr>
              <a:t>logical connectives</a:t>
            </a:r>
            <a:r>
              <a:rPr lang="en-IN" sz="1800" b="0" i="0" dirty="0">
                <a:solidFill>
                  <a:srgbClr val="000000"/>
                </a:solidFill>
                <a:effectLst/>
                <a:latin typeface="inter-regular"/>
              </a:rPr>
              <a:t>.</a:t>
            </a:r>
          </a:p>
          <a:p>
            <a:pPr algn="just">
              <a:buFont typeface="Arial" panose="020B0604020202020204" pitchFamily="34" charset="0"/>
              <a:buChar char="•"/>
            </a:pPr>
            <a:r>
              <a:rPr lang="en-IN" sz="1800" b="0" i="0" dirty="0">
                <a:solidFill>
                  <a:srgbClr val="000000"/>
                </a:solidFill>
                <a:effectLst/>
                <a:latin typeface="inter-regular"/>
              </a:rPr>
              <a:t>These connectives are also called logical operators.</a:t>
            </a:r>
          </a:p>
          <a:p>
            <a:pPr algn="just">
              <a:buFont typeface="Arial" panose="020B0604020202020204" pitchFamily="34" charset="0"/>
              <a:buChar char="•"/>
            </a:pPr>
            <a:r>
              <a:rPr lang="en-IN" sz="1800" b="0" i="0" dirty="0">
                <a:solidFill>
                  <a:srgbClr val="000000"/>
                </a:solidFill>
                <a:effectLst/>
                <a:latin typeface="inter-regular"/>
              </a:rPr>
              <a:t>A proposition formula which is always true is called </a:t>
            </a:r>
            <a:r>
              <a:rPr lang="en-IN" sz="1800" b="1" i="0" dirty="0">
                <a:solidFill>
                  <a:srgbClr val="000000"/>
                </a:solidFill>
                <a:effectLst/>
                <a:latin typeface="inter-bold"/>
              </a:rPr>
              <a:t>tautology</a:t>
            </a:r>
            <a:r>
              <a:rPr lang="en-IN" sz="1800" b="0" i="0" dirty="0">
                <a:solidFill>
                  <a:srgbClr val="000000"/>
                </a:solidFill>
                <a:effectLst/>
                <a:latin typeface="inter-regular"/>
              </a:rPr>
              <a:t>, and it is also called a valid sentence.</a:t>
            </a:r>
          </a:p>
          <a:p>
            <a:pPr algn="just">
              <a:buFont typeface="Arial" panose="020B0604020202020204" pitchFamily="34" charset="0"/>
              <a:buChar char="•"/>
            </a:pPr>
            <a:r>
              <a:rPr lang="en-IN" sz="1800" b="0" i="0" dirty="0">
                <a:solidFill>
                  <a:srgbClr val="000000"/>
                </a:solidFill>
                <a:effectLst/>
                <a:latin typeface="inter-regular"/>
              </a:rPr>
              <a:t>A proposition formula which is always false is called </a:t>
            </a:r>
            <a:r>
              <a:rPr lang="en-IN" sz="1800" b="1" i="0" dirty="0">
                <a:solidFill>
                  <a:srgbClr val="000000"/>
                </a:solidFill>
                <a:effectLst/>
                <a:latin typeface="inter-bold"/>
              </a:rPr>
              <a:t>Contradiction</a:t>
            </a:r>
            <a:r>
              <a:rPr lang="en-IN" sz="1800" b="0" i="0" dirty="0">
                <a:solidFill>
                  <a:srgbClr val="000000"/>
                </a:solidFill>
                <a:effectLst/>
                <a:latin typeface="inter-regular"/>
              </a:rPr>
              <a:t>.</a:t>
            </a:r>
          </a:p>
          <a:p>
            <a:pPr algn="just">
              <a:buFont typeface="Arial" panose="020B0604020202020204" pitchFamily="34" charset="0"/>
              <a:buChar char="•"/>
            </a:pPr>
            <a:endParaRPr lang="en-IN" sz="1800" b="0" i="0" dirty="0">
              <a:solidFill>
                <a:srgbClr val="000000"/>
              </a:solidFill>
              <a:effectLst/>
              <a:latin typeface="inter-regular"/>
            </a:endParaRPr>
          </a:p>
          <a:p>
            <a:endParaRPr lang="en-US" sz="1800" dirty="0"/>
          </a:p>
        </p:txBody>
      </p:sp>
    </p:spTree>
    <p:extLst>
      <p:ext uri="{BB962C8B-B14F-4D97-AF65-F5344CB8AC3E}">
        <p14:creationId xmlns:p14="http://schemas.microsoft.com/office/powerpoint/2010/main" val="1497808083"/>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18565</TotalTime>
  <Words>4139</Words>
  <Application>Microsoft Macintosh PowerPoint</Application>
  <PresentationFormat>On-screen Show (16:9)</PresentationFormat>
  <Paragraphs>333</Paragraphs>
  <Slides>57</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57</vt:i4>
      </vt:variant>
    </vt:vector>
  </HeadingPairs>
  <TitlesOfParts>
    <vt:vector size="74" baseType="lpstr">
      <vt:lpstr>Apple SD Gothic Neo</vt:lpstr>
      <vt:lpstr>-apple-system</vt:lpstr>
      <vt:lpstr>Arial</vt:lpstr>
      <vt:lpstr>Calibri</vt:lpstr>
      <vt:lpstr>Courier</vt:lpstr>
      <vt:lpstr>erdana</vt:lpstr>
      <vt:lpstr>inter-bold</vt:lpstr>
      <vt:lpstr>inter-regular</vt:lpstr>
      <vt:lpstr>Lora</vt:lpstr>
      <vt:lpstr>Palatino</vt:lpstr>
      <vt:lpstr>Quattrocento Sans</vt:lpstr>
      <vt:lpstr>source-serif-pro</vt:lpstr>
      <vt:lpstr>Symbol</vt:lpstr>
      <vt:lpstr>Times New Roman</vt:lpstr>
      <vt:lpstr>urw-din</vt:lpstr>
      <vt:lpstr>Wingdings</vt:lpstr>
      <vt:lpstr>Viola template</vt:lpstr>
      <vt:lpstr>Knowledge Representation</vt:lpstr>
      <vt:lpstr>Topics</vt:lpstr>
      <vt:lpstr>Knowledge Based Agents </vt:lpstr>
      <vt:lpstr>Knowledge Based Agents </vt:lpstr>
      <vt:lpstr>Knowledge Based Agents Architecture</vt:lpstr>
      <vt:lpstr>Types of Agents </vt:lpstr>
      <vt:lpstr>Logic</vt:lpstr>
      <vt:lpstr>Propositional Logic</vt:lpstr>
      <vt:lpstr>Basic Terminology</vt:lpstr>
      <vt:lpstr>Propositional logic</vt:lpstr>
      <vt:lpstr>Continued…</vt:lpstr>
      <vt:lpstr>Examples of Propositional Logic sentences</vt:lpstr>
      <vt:lpstr>Continued…</vt:lpstr>
      <vt:lpstr>Continued…</vt:lpstr>
      <vt:lpstr>Truth tables</vt:lpstr>
      <vt:lpstr>Truth tables II</vt:lpstr>
      <vt:lpstr>Properties of Operators</vt:lpstr>
      <vt:lpstr>Inference</vt:lpstr>
      <vt:lpstr>Advantages Vs Limitations</vt:lpstr>
      <vt:lpstr>PL is a weak KR language</vt:lpstr>
      <vt:lpstr>Hunt the Wumpus domain</vt:lpstr>
      <vt:lpstr>Proving Wumpus in W13</vt:lpstr>
      <vt:lpstr>First-order logic</vt:lpstr>
      <vt:lpstr>Elements of FOL</vt:lpstr>
      <vt:lpstr>Quantifiers</vt:lpstr>
      <vt:lpstr>Quantifier Scope</vt:lpstr>
      <vt:lpstr>Translating English to FOL</vt:lpstr>
      <vt:lpstr>Propositional Logic Vs FOL</vt:lpstr>
      <vt:lpstr>PowerPoint Presentation</vt:lpstr>
      <vt:lpstr>Inference in First-Order Logic</vt:lpstr>
      <vt:lpstr>Continued…</vt:lpstr>
      <vt:lpstr>Continued…</vt:lpstr>
      <vt:lpstr>Unification</vt:lpstr>
      <vt:lpstr>Continued…</vt:lpstr>
      <vt:lpstr>Example</vt:lpstr>
      <vt:lpstr>Find the unification of {p(b, X, f(g(Z))) and p(Z, f(Y), f(Y))}</vt:lpstr>
      <vt:lpstr>Resolution</vt:lpstr>
      <vt:lpstr>Steps for Resolution</vt:lpstr>
      <vt:lpstr>Example</vt:lpstr>
      <vt:lpstr>Step-1: Conversion of facts into first-order logic</vt:lpstr>
      <vt:lpstr>Step-2: Conversion of FOL into CNF</vt:lpstr>
      <vt:lpstr>Step-2 Continued…</vt:lpstr>
      <vt:lpstr>Step-2 Continued…</vt:lpstr>
      <vt:lpstr>Step-3: Negate the statement which needs to prove </vt:lpstr>
      <vt:lpstr>Step-4: Draw Resolution graph</vt:lpstr>
      <vt:lpstr>Horn Clause and Definite clause</vt:lpstr>
      <vt:lpstr>Forward Chaining and backward chaining</vt:lpstr>
      <vt:lpstr>Forward chaining</vt:lpstr>
      <vt:lpstr>Forward Chaining Example</vt:lpstr>
      <vt:lpstr>Facts Conversion into FOL</vt:lpstr>
      <vt:lpstr>Continued…</vt:lpstr>
      <vt:lpstr>Forward Chaining Proof</vt:lpstr>
      <vt:lpstr>Continued…</vt:lpstr>
      <vt:lpstr>Backward Chaining</vt:lpstr>
      <vt:lpstr>Backward Chaining</vt:lpstr>
      <vt:lpstr>Continued…</vt:lpstr>
      <vt:lpstr>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Tools  Introduction To Artificial Intelligence</dc:title>
  <cp:lastModifiedBy>Microsoft Office User</cp:lastModifiedBy>
  <cp:revision>162</cp:revision>
  <dcterms:modified xsi:type="dcterms:W3CDTF">2023-09-23T04:33:27Z</dcterms:modified>
</cp:coreProperties>
</file>