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2" r:id="rId6"/>
    <p:sldId id="263" r:id="rId7"/>
    <p:sldId id="256" r:id="rId8"/>
    <p:sldId id="257" r:id="rId9"/>
    <p:sldId id="258" r:id="rId10"/>
    <p:sldId id="259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  <p:sldId id="293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C4CD-2797-4D82-96C6-84BAEAAA1AD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11845-D620-4DF7-9C5F-E34C55FA9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4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68867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500726" cy="6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3" y="285728"/>
            <a:ext cx="9102287" cy="63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93" y="428604"/>
            <a:ext cx="918029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5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8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073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06763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Context-Free Grammar (CFG)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70"/>
            <a:ext cx="8329642" cy="607223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Bookman Old Style" pitchFamily="18" charset="0"/>
              </a:rPr>
              <a:t>CFG stands for context-free grammar. </a:t>
            </a:r>
          </a:p>
          <a:p>
            <a:pPr algn="just"/>
            <a:r>
              <a:rPr lang="en-US" sz="1800" dirty="0" smtClean="0">
                <a:latin typeface="Bookman Old Style" pitchFamily="18" charset="0"/>
              </a:rPr>
              <a:t>It is a formal grammar which is used to generate all possible patterns of strings in a given formal language. </a:t>
            </a:r>
          </a:p>
          <a:p>
            <a:pPr algn="just"/>
            <a:r>
              <a:rPr lang="en-US" sz="1800" dirty="0" smtClean="0">
                <a:latin typeface="Bookman Old Style" pitchFamily="18" charset="0"/>
              </a:rPr>
              <a:t>Context-free grammar G can be defined by four tuples as:</a:t>
            </a:r>
          </a:p>
          <a:p>
            <a:pPr algn="just"/>
            <a:r>
              <a:rPr lang="en-US" sz="1800" dirty="0" smtClean="0">
                <a:latin typeface="Bookman Old Style" pitchFamily="18" charset="0"/>
              </a:rPr>
              <a:t>G = (V, T, P, S)  </a:t>
            </a:r>
          </a:p>
          <a:p>
            <a:pPr algn="just"/>
            <a:r>
              <a:rPr lang="en-US" sz="1800" b="1" dirty="0" smtClean="0">
                <a:latin typeface="Bookman Old Style" pitchFamily="18" charset="0"/>
              </a:rPr>
              <a:t>Where,</a:t>
            </a:r>
            <a:endParaRPr lang="en-US" sz="1800" dirty="0" smtClean="0">
              <a:latin typeface="Bookman Old Style" pitchFamily="18" charset="0"/>
            </a:endParaRPr>
          </a:p>
          <a:p>
            <a:pPr lvl="1" algn="just"/>
            <a:r>
              <a:rPr lang="en-US" sz="1800" b="1" dirty="0" smtClean="0">
                <a:latin typeface="Bookman Old Style" pitchFamily="18" charset="0"/>
              </a:rPr>
              <a:t>G</a:t>
            </a:r>
            <a:r>
              <a:rPr lang="en-US" sz="1800" dirty="0" smtClean="0">
                <a:latin typeface="Bookman Old Style" pitchFamily="18" charset="0"/>
              </a:rPr>
              <a:t> is the grammar, which consists of a set of the production rule. It is used to generate the string of a language.</a:t>
            </a:r>
          </a:p>
          <a:p>
            <a:pPr lvl="1" algn="just"/>
            <a:r>
              <a:rPr lang="en-US" sz="1800" b="1" dirty="0" smtClean="0">
                <a:latin typeface="Bookman Old Style" pitchFamily="18" charset="0"/>
              </a:rPr>
              <a:t>T</a:t>
            </a:r>
            <a:r>
              <a:rPr lang="en-US" sz="1800" dirty="0" smtClean="0">
                <a:latin typeface="Bookman Old Style" pitchFamily="18" charset="0"/>
              </a:rPr>
              <a:t> is the final set of a terminal symbol. It is denoted by lower case letters.</a:t>
            </a:r>
          </a:p>
          <a:p>
            <a:pPr lvl="1" algn="just"/>
            <a:r>
              <a:rPr lang="en-US" sz="1800" b="1" dirty="0" smtClean="0">
                <a:latin typeface="Bookman Old Style" pitchFamily="18" charset="0"/>
              </a:rPr>
              <a:t>V</a:t>
            </a:r>
            <a:r>
              <a:rPr lang="en-US" sz="1800" dirty="0" smtClean="0">
                <a:latin typeface="Bookman Old Style" pitchFamily="18" charset="0"/>
              </a:rPr>
              <a:t> is the final set of a non-terminal symbol. It is denoted by capital letters.</a:t>
            </a:r>
          </a:p>
          <a:p>
            <a:pPr lvl="1" algn="just"/>
            <a:r>
              <a:rPr lang="en-US" sz="1800" b="1" dirty="0" smtClean="0">
                <a:latin typeface="Bookman Old Style" pitchFamily="18" charset="0"/>
              </a:rPr>
              <a:t>P</a:t>
            </a:r>
            <a:r>
              <a:rPr lang="en-US" sz="1800" dirty="0" smtClean="0">
                <a:latin typeface="Bookman Old Style" pitchFamily="18" charset="0"/>
              </a:rPr>
              <a:t> is a set of production rules, which is used for replacing non-terminals symbols(on the left side of the production) in a string with other terminal or non-terminal symbols(on the right side of the production).</a:t>
            </a:r>
          </a:p>
          <a:p>
            <a:pPr lvl="1" algn="just"/>
            <a:r>
              <a:rPr lang="en-US" sz="1800" b="1" dirty="0" smtClean="0">
                <a:latin typeface="Bookman Old Style" pitchFamily="18" charset="0"/>
              </a:rPr>
              <a:t>S</a:t>
            </a:r>
            <a:r>
              <a:rPr lang="en-US" sz="1800" dirty="0" smtClean="0">
                <a:latin typeface="Bookman Old Style" pitchFamily="18" charset="0"/>
              </a:rPr>
              <a:t> is the start symbol which is used to derive the string. We can derive the string by repeatedly replacing a non-terminal by the right-hand side of the production until all non-terminal have been replaced by terminal symbols.</a:t>
            </a:r>
          </a:p>
          <a:p>
            <a:pPr algn="just"/>
            <a:endParaRPr lang="en-US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7" y="285728"/>
            <a:ext cx="903731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012" y="0"/>
            <a:ext cx="9300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1:</a:t>
            </a:r>
            <a:br>
              <a:rPr lang="en-US" sz="2400" dirty="0" smtClean="0"/>
            </a:br>
            <a:r>
              <a:rPr lang="en-US" sz="2400" dirty="0" smtClean="0"/>
              <a:t>Construct the CFG for the language having any number of </a:t>
            </a:r>
            <a:r>
              <a:rPr lang="en-US" sz="2400" dirty="0" err="1" smtClean="0"/>
              <a:t>a's</a:t>
            </a:r>
            <a:r>
              <a:rPr lang="en-US" sz="2400" dirty="0" smtClean="0"/>
              <a:t> over the set ∑= {a}.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/>
              <a:t>Solution:</a:t>
            </a:r>
            <a:endParaRPr lang="en-US" sz="2800" dirty="0" smtClean="0"/>
          </a:p>
          <a:p>
            <a:pPr algn="just"/>
            <a:r>
              <a:rPr lang="en-US" sz="2800" dirty="0" smtClean="0"/>
              <a:t>As we know the regular expression for the above language is</a:t>
            </a:r>
          </a:p>
          <a:p>
            <a:pPr algn="just"/>
            <a:r>
              <a:rPr lang="en-US" sz="2800" dirty="0" err="1" smtClean="0"/>
              <a:t>r.e</a:t>
            </a:r>
            <a:r>
              <a:rPr lang="en-US" sz="2800" dirty="0" smtClean="0"/>
              <a:t>. = a*     </a:t>
            </a:r>
          </a:p>
          <a:p>
            <a:pPr algn="just"/>
            <a:r>
              <a:rPr lang="en-US" sz="2800" dirty="0" smtClean="0"/>
              <a:t>Production rule for the Regular expression is as follows:</a:t>
            </a:r>
          </a:p>
          <a:p>
            <a:pPr algn="just"/>
            <a:r>
              <a:rPr lang="en-US" sz="2800" dirty="0" smtClean="0"/>
              <a:t>S → </a:t>
            </a:r>
            <a:r>
              <a:rPr lang="en-US" sz="2800" dirty="0" err="1" smtClean="0"/>
              <a:t>aS</a:t>
            </a:r>
            <a:r>
              <a:rPr lang="en-US" sz="2800" dirty="0" smtClean="0"/>
              <a:t>    rule 1  </a:t>
            </a:r>
          </a:p>
          <a:p>
            <a:pPr algn="just"/>
            <a:r>
              <a:rPr lang="en-US" sz="2800" dirty="0" smtClean="0"/>
              <a:t>S → ε     rule 2  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Now if we want to derive a string "</a:t>
            </a:r>
            <a:r>
              <a:rPr lang="en-US" dirty="0" err="1" smtClean="0"/>
              <a:t>aaaaaa</a:t>
            </a:r>
            <a:r>
              <a:rPr lang="en-US" dirty="0" smtClean="0"/>
              <a:t>", we can start with start symbols.</a:t>
            </a:r>
          </a:p>
          <a:p>
            <a:r>
              <a:rPr lang="en-US" dirty="0" smtClean="0"/>
              <a:t> S  </a:t>
            </a:r>
          </a:p>
          <a:p>
            <a:r>
              <a:rPr lang="en-US" dirty="0" err="1" smtClean="0"/>
              <a:t>aS</a:t>
            </a:r>
            <a:r>
              <a:rPr lang="en-US" dirty="0" smtClean="0"/>
              <a:t>   </a:t>
            </a:r>
          </a:p>
          <a:p>
            <a:r>
              <a:rPr lang="en-US" dirty="0" err="1" smtClean="0"/>
              <a:t>aaS</a:t>
            </a:r>
            <a:r>
              <a:rPr lang="en-US" dirty="0" smtClean="0"/>
              <a:t>          rule 1  </a:t>
            </a:r>
          </a:p>
          <a:p>
            <a:r>
              <a:rPr lang="en-US" dirty="0" err="1" smtClean="0"/>
              <a:t>aaaS</a:t>
            </a:r>
            <a:r>
              <a:rPr lang="en-US" dirty="0" smtClean="0"/>
              <a:t>         rule 1  </a:t>
            </a:r>
          </a:p>
          <a:p>
            <a:r>
              <a:rPr lang="en-US" dirty="0" err="1" smtClean="0"/>
              <a:t>aaaaS</a:t>
            </a:r>
            <a:r>
              <a:rPr lang="en-US" dirty="0" smtClean="0"/>
              <a:t>        rule 1  </a:t>
            </a:r>
          </a:p>
          <a:p>
            <a:r>
              <a:rPr lang="en-US" dirty="0" err="1" smtClean="0"/>
              <a:t>aaaaaS</a:t>
            </a:r>
            <a:r>
              <a:rPr lang="en-US" dirty="0" smtClean="0"/>
              <a:t>       rule 1  </a:t>
            </a:r>
          </a:p>
          <a:p>
            <a:r>
              <a:rPr lang="en-US" dirty="0" err="1" smtClean="0"/>
              <a:t>aaaaaaS</a:t>
            </a:r>
            <a:r>
              <a:rPr lang="en-US" dirty="0" smtClean="0"/>
              <a:t>      rule 1  </a:t>
            </a:r>
          </a:p>
          <a:p>
            <a:r>
              <a:rPr lang="en-US" dirty="0" err="1" smtClean="0"/>
              <a:t>aaaaaaε</a:t>
            </a:r>
            <a:r>
              <a:rPr lang="en-US" dirty="0" smtClean="0"/>
              <a:t>      rule 2  </a:t>
            </a:r>
          </a:p>
          <a:p>
            <a:r>
              <a:rPr lang="en-US" dirty="0" err="1" smtClean="0"/>
              <a:t>aaaaaa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r.e</a:t>
            </a:r>
            <a:r>
              <a:rPr lang="en-US" dirty="0" smtClean="0"/>
              <a:t>. = a* can generate a set of string {ε, a,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aaa</a:t>
            </a:r>
            <a:r>
              <a:rPr lang="en-US" dirty="0" smtClean="0"/>
              <a:t>,.....}. We can have a null string because S is a start symbol and rule 2 gives S → 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2:</a:t>
            </a:r>
            <a:br>
              <a:rPr lang="en-US" sz="2800" dirty="0" smtClean="0"/>
            </a:br>
            <a:r>
              <a:rPr lang="en-US" sz="2800" dirty="0" smtClean="0"/>
              <a:t>Construct a CFG for the regular expression (0+1)*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Solution:</a:t>
            </a:r>
            <a:endParaRPr lang="en-US" dirty="0" smtClean="0"/>
          </a:p>
          <a:p>
            <a:r>
              <a:rPr lang="en-US" dirty="0" smtClean="0"/>
              <a:t>Production rule (P):  </a:t>
            </a:r>
          </a:p>
          <a:p>
            <a:r>
              <a:rPr lang="en-US" dirty="0" smtClean="0"/>
              <a:t>S → 0S | 1S  </a:t>
            </a:r>
          </a:p>
          <a:p>
            <a:r>
              <a:rPr lang="en-US" dirty="0" smtClean="0"/>
              <a:t>S → ε  </a:t>
            </a:r>
          </a:p>
          <a:p>
            <a:r>
              <a:rPr lang="en-US" dirty="0" smtClean="0"/>
              <a:t>The rules are in the combination of 0's and 1's with the start symbol. Since (0+1)* indicates {ε, 0, 1, 01, 10, 00, 11, ....}. In this set, ε is a string, so in the rule, we can set the rule S → 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3:</a:t>
            </a:r>
            <a:br>
              <a:rPr lang="en-US" sz="2800" dirty="0" smtClean="0"/>
            </a:br>
            <a:r>
              <a:rPr lang="en-US" sz="2800" dirty="0" smtClean="0"/>
              <a:t>Construct a CFG for a language L = {</a:t>
            </a:r>
            <a:r>
              <a:rPr lang="en-US" sz="2800" dirty="0" err="1" smtClean="0"/>
              <a:t>wcwR</a:t>
            </a:r>
            <a:r>
              <a:rPr lang="en-US" sz="2800" dirty="0" smtClean="0"/>
              <a:t> | where w € (a, b)*}.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Solution:</a:t>
            </a:r>
            <a:endParaRPr lang="en-US" sz="2400" dirty="0" smtClean="0"/>
          </a:p>
          <a:p>
            <a:r>
              <a:rPr lang="en-US" sz="2400" dirty="0" smtClean="0"/>
              <a:t>The string that can be generated for a given language is {</a:t>
            </a:r>
            <a:r>
              <a:rPr lang="en-US" sz="2400" dirty="0" err="1" smtClean="0"/>
              <a:t>aacaa</a:t>
            </a:r>
            <a:r>
              <a:rPr lang="en-US" sz="2400" dirty="0" smtClean="0"/>
              <a:t>, </a:t>
            </a:r>
            <a:r>
              <a:rPr lang="en-US" sz="2400" dirty="0" err="1" smtClean="0"/>
              <a:t>bcb</a:t>
            </a:r>
            <a:r>
              <a:rPr lang="en-US" sz="2400" dirty="0" smtClean="0"/>
              <a:t>, </a:t>
            </a:r>
            <a:r>
              <a:rPr lang="en-US" sz="2400" dirty="0" err="1" smtClean="0"/>
              <a:t>abcba</a:t>
            </a:r>
            <a:r>
              <a:rPr lang="en-US" sz="2400" dirty="0" smtClean="0"/>
              <a:t>, </a:t>
            </a:r>
            <a:r>
              <a:rPr lang="en-US" sz="2400" dirty="0" err="1" smtClean="0"/>
              <a:t>bacab</a:t>
            </a:r>
            <a:r>
              <a:rPr lang="en-US" sz="2400" dirty="0" smtClean="0"/>
              <a:t>, </a:t>
            </a:r>
            <a:r>
              <a:rPr lang="en-US" sz="2400" dirty="0" err="1" smtClean="0"/>
              <a:t>abbcbba</a:t>
            </a:r>
            <a:r>
              <a:rPr lang="en-US" sz="2400" dirty="0" smtClean="0"/>
              <a:t>, ....}</a:t>
            </a:r>
          </a:p>
          <a:p>
            <a:r>
              <a:rPr lang="en-US" sz="2400" dirty="0" smtClean="0"/>
              <a:t>The grammar could be:</a:t>
            </a:r>
          </a:p>
          <a:p>
            <a:r>
              <a:rPr lang="en-US" sz="2400" dirty="0" smtClean="0"/>
              <a:t>S → </a:t>
            </a:r>
            <a:r>
              <a:rPr lang="en-US" sz="2400" dirty="0" err="1" smtClean="0"/>
              <a:t>aSa</a:t>
            </a:r>
            <a:r>
              <a:rPr lang="en-US" sz="2400" dirty="0" smtClean="0"/>
              <a:t>     rule 1  </a:t>
            </a:r>
          </a:p>
          <a:p>
            <a:r>
              <a:rPr lang="en-US" sz="2400" dirty="0" smtClean="0"/>
              <a:t>S → </a:t>
            </a:r>
            <a:r>
              <a:rPr lang="en-US" sz="2400" dirty="0" err="1" smtClean="0"/>
              <a:t>bSb</a:t>
            </a:r>
            <a:r>
              <a:rPr lang="en-US" sz="2400" dirty="0" smtClean="0"/>
              <a:t>     rule 2  </a:t>
            </a:r>
          </a:p>
          <a:p>
            <a:r>
              <a:rPr lang="en-US" sz="2400" dirty="0" smtClean="0"/>
              <a:t>S → c       rule 3  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/>
          <a:lstStyle/>
          <a:p>
            <a:r>
              <a:rPr lang="en-US" dirty="0" smtClean="0"/>
              <a:t>Now if we want to derive a string "</a:t>
            </a:r>
            <a:r>
              <a:rPr lang="en-US" dirty="0" err="1" smtClean="0"/>
              <a:t>abbcbba</a:t>
            </a:r>
            <a:r>
              <a:rPr lang="en-US" dirty="0" smtClean="0"/>
              <a:t>", we can start with start symbols.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aSa</a:t>
            </a:r>
            <a:r>
              <a:rPr lang="en-US" dirty="0" smtClean="0"/>
              <a:t>   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abSba</a:t>
            </a:r>
            <a:r>
              <a:rPr lang="en-US" dirty="0" smtClean="0"/>
              <a:t>       from rule 2  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abbSbba</a:t>
            </a:r>
            <a:r>
              <a:rPr lang="en-US" dirty="0" smtClean="0"/>
              <a:t>     from rule 2  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abbcbba</a:t>
            </a:r>
            <a:r>
              <a:rPr lang="en-US" dirty="0" smtClean="0"/>
              <a:t>     from rule 3  </a:t>
            </a:r>
          </a:p>
          <a:p>
            <a:r>
              <a:rPr lang="en-US" dirty="0" smtClean="0"/>
              <a:t>Thus any of this kind of string can be derived from the given production rules.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4:</a:t>
            </a:r>
            <a:br>
              <a:rPr lang="en-US" sz="2800" dirty="0" smtClean="0"/>
            </a:br>
            <a:r>
              <a:rPr lang="en-US" sz="2800" dirty="0" smtClean="0"/>
              <a:t>Construct a CFG for the language L = a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b</a:t>
            </a:r>
            <a:r>
              <a:rPr lang="en-US" sz="2800" baseline="30000" dirty="0" smtClean="0"/>
              <a:t>2n</a:t>
            </a:r>
            <a:r>
              <a:rPr lang="en-US" sz="2800" dirty="0" smtClean="0"/>
              <a:t> where n&gt;=1.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Solution:</a:t>
            </a:r>
            <a:endParaRPr lang="en-US" dirty="0" smtClean="0"/>
          </a:p>
          <a:p>
            <a:r>
              <a:rPr lang="en-US" dirty="0" smtClean="0"/>
              <a:t>The string that can be generated for a given language is {</a:t>
            </a:r>
            <a:r>
              <a:rPr lang="en-US" dirty="0" err="1" smtClean="0"/>
              <a:t>abb</a:t>
            </a:r>
            <a:r>
              <a:rPr lang="en-US" dirty="0" smtClean="0"/>
              <a:t>, </a:t>
            </a:r>
            <a:r>
              <a:rPr lang="en-US" dirty="0" err="1" smtClean="0"/>
              <a:t>aabbbb</a:t>
            </a:r>
            <a:r>
              <a:rPr lang="en-US" dirty="0" smtClean="0"/>
              <a:t>, </a:t>
            </a:r>
            <a:r>
              <a:rPr lang="en-US" dirty="0" err="1" smtClean="0"/>
              <a:t>aaabbbbbb</a:t>
            </a:r>
            <a:r>
              <a:rPr lang="en-US" dirty="0" smtClean="0"/>
              <a:t>....}.</a:t>
            </a:r>
          </a:p>
          <a:p>
            <a:r>
              <a:rPr lang="en-US" dirty="0" smtClean="0"/>
              <a:t>The grammar could be: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aSbb</a:t>
            </a:r>
            <a:r>
              <a:rPr lang="en-US" dirty="0" smtClean="0"/>
              <a:t> | </a:t>
            </a:r>
            <a:r>
              <a:rPr lang="en-US" dirty="0" err="1" smtClean="0"/>
              <a:t>abb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Now if we want to derive a string "</a:t>
            </a:r>
            <a:r>
              <a:rPr lang="en-US" dirty="0" err="1" smtClean="0"/>
              <a:t>aabbbb</a:t>
            </a:r>
            <a:r>
              <a:rPr lang="en-US" dirty="0" smtClean="0"/>
              <a:t>", we can start with start symbols.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aSbb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aabbbb</a:t>
            </a:r>
            <a:r>
              <a:rPr lang="en-US" dirty="0" smtClean="0"/>
              <a:t>   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Derivation is a sequence of production rules. </a:t>
            </a:r>
          </a:p>
          <a:p>
            <a:pPr algn="just"/>
            <a:r>
              <a:rPr lang="en-US" dirty="0" smtClean="0"/>
              <a:t>It is used to get the input string through these production rules. </a:t>
            </a:r>
          </a:p>
          <a:p>
            <a:pPr algn="just"/>
            <a:r>
              <a:rPr lang="en-US" dirty="0" smtClean="0"/>
              <a:t>During parsing, we have to take two decisions. These are as follows:</a:t>
            </a:r>
          </a:p>
          <a:p>
            <a:pPr lvl="1" algn="just"/>
            <a:r>
              <a:rPr lang="en-US" dirty="0" smtClean="0"/>
              <a:t>We have to decide the non-terminal which is to be replaced.</a:t>
            </a:r>
          </a:p>
          <a:p>
            <a:pPr lvl="1" algn="just"/>
            <a:r>
              <a:rPr lang="en-US" dirty="0" smtClean="0"/>
              <a:t>We have to decide the production rule by which the non-terminal will be replaced.</a:t>
            </a:r>
          </a:p>
          <a:p>
            <a:pPr algn="just"/>
            <a:r>
              <a:rPr lang="en-US" dirty="0" smtClean="0"/>
              <a:t>We have two options to decide which non-terminal to be placed with production rule.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Leftmost Derivation: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Bookman Old Style" pitchFamily="18" charset="0"/>
              </a:rPr>
              <a:t>In the leftmost derivation, the input is scanned and replaced with the production rule from left to right. So in leftmost derivation, we read the input string from left to right.</a:t>
            </a: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Example:</a:t>
            </a:r>
          </a:p>
          <a:p>
            <a:pPr algn="just"/>
            <a:r>
              <a:rPr lang="en-US" sz="2400" b="1" dirty="0" smtClean="0">
                <a:latin typeface="Bookman Old Style" pitchFamily="18" charset="0"/>
              </a:rPr>
              <a:t>Production rules:</a:t>
            </a:r>
            <a:endParaRPr lang="en-US" sz="2400" dirty="0" smtClean="0">
              <a:latin typeface="Bookman Old Style" pitchFamily="18" charset="0"/>
            </a:endParaRP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E +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E -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a | b  </a:t>
            </a:r>
          </a:p>
          <a:p>
            <a:pPr algn="just"/>
            <a:r>
              <a:rPr lang="en-US" sz="2400" b="1" dirty="0" smtClean="0">
                <a:latin typeface="Bookman Old Style" pitchFamily="18" charset="0"/>
              </a:rPr>
              <a:t>Input</a:t>
            </a:r>
            <a:endParaRPr lang="en-US" sz="2400" dirty="0" smtClean="0">
              <a:latin typeface="Bookman Old Style" pitchFamily="18" charset="0"/>
            </a:endParaRP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a - b + a  </a:t>
            </a:r>
          </a:p>
          <a:p>
            <a:pPr algn="just"/>
            <a:r>
              <a:rPr lang="en-US" sz="2400" b="1" dirty="0" smtClean="0">
                <a:latin typeface="Bookman Old Style" pitchFamily="18" charset="0"/>
              </a:rPr>
              <a:t>The leftmost derivation is:</a:t>
            </a:r>
            <a:endParaRPr lang="en-US" sz="2400" dirty="0" smtClean="0">
              <a:latin typeface="Bookman Old Style" pitchFamily="18" charset="0"/>
            </a:endParaRP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E +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E - E +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a - E +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a - b + E  </a:t>
            </a:r>
          </a:p>
          <a:p>
            <a:pPr lvl="1" algn="just"/>
            <a:r>
              <a:rPr lang="en-US" sz="1800" dirty="0" smtClean="0">
                <a:latin typeface="Bookman Old Style" pitchFamily="18" charset="0"/>
              </a:rPr>
              <a:t>E = a - b + a  </a:t>
            </a:r>
          </a:p>
          <a:p>
            <a:pPr algn="just"/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Rightmost Derivation: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Bookman Old Style" pitchFamily="18" charset="0"/>
              </a:rPr>
              <a:t>In rightmost derivation, the input is scanned and replaced with the production rule from right to left. So in rightmost derivation, we read the input string from right to left.</a:t>
            </a:r>
          </a:p>
          <a:p>
            <a:r>
              <a:rPr lang="en-US" sz="2000" dirty="0" smtClean="0">
                <a:latin typeface="Bookman Old Style" pitchFamily="18" charset="0"/>
              </a:rPr>
              <a:t>Example</a:t>
            </a:r>
          </a:p>
          <a:p>
            <a:r>
              <a:rPr lang="en-US" sz="2000" b="1" dirty="0" smtClean="0">
                <a:latin typeface="Bookman Old Style" pitchFamily="18" charset="0"/>
              </a:rPr>
              <a:t>Production rules: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E = E + E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E - E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a | b  </a:t>
            </a:r>
          </a:p>
          <a:p>
            <a:r>
              <a:rPr lang="en-US" sz="2000" b="1" dirty="0" smtClean="0">
                <a:latin typeface="Bookman Old Style" pitchFamily="18" charset="0"/>
              </a:rPr>
              <a:t>Input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a - b + a  </a:t>
            </a:r>
          </a:p>
          <a:p>
            <a:r>
              <a:rPr lang="en-US" sz="2000" b="1" dirty="0" smtClean="0">
                <a:latin typeface="Bookman Old Style" pitchFamily="18" charset="0"/>
              </a:rPr>
              <a:t>The rightmost derivation is:</a:t>
            </a:r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E = E - E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E - E + E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E - E + a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E - b + a  </a:t>
            </a:r>
          </a:p>
          <a:p>
            <a:r>
              <a:rPr lang="en-US" sz="2000" dirty="0" smtClean="0">
                <a:latin typeface="Bookman Old Style" pitchFamily="18" charset="0"/>
              </a:rPr>
              <a:t>E = a - b + a  </a:t>
            </a:r>
          </a:p>
          <a:p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the string "</a:t>
            </a:r>
            <a:r>
              <a:rPr lang="en-US" dirty="0" err="1" smtClean="0"/>
              <a:t>abb</a:t>
            </a:r>
            <a:r>
              <a:rPr lang="en-US" dirty="0" smtClean="0"/>
              <a:t>" for leftmost derivation and rightmost derivation using a CFG given by,</a:t>
            </a:r>
          </a:p>
          <a:p>
            <a:r>
              <a:rPr lang="en-US" dirty="0" smtClean="0"/>
              <a:t>S → AB | ε  </a:t>
            </a:r>
          </a:p>
          <a:p>
            <a:r>
              <a:rPr lang="en-US" dirty="0" smtClean="0"/>
              <a:t>A → </a:t>
            </a:r>
            <a:r>
              <a:rPr lang="en-US" dirty="0" err="1" smtClean="0"/>
              <a:t>aB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B → </a:t>
            </a:r>
            <a:r>
              <a:rPr lang="en-US" dirty="0" err="1" smtClean="0"/>
              <a:t>Sb</a:t>
            </a:r>
            <a:r>
              <a:rPr lang="en-US" dirty="0" smtClean="0"/>
              <a:t> 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32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Leftmost derivation:</a:t>
            </a:r>
            <a:endParaRPr lang="en-US" dirty="0"/>
          </a:p>
        </p:txBody>
      </p:sp>
      <p:pic>
        <p:nvPicPr>
          <p:cNvPr id="11266" name="Picture 2" descr="Der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2071702" cy="463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Rightmost derivation:</a:t>
            </a:r>
            <a:endParaRPr lang="en-US" dirty="0"/>
          </a:p>
        </p:txBody>
      </p:sp>
      <p:pic>
        <p:nvPicPr>
          <p:cNvPr id="43010" name="Picture 2" descr="Der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1928826" cy="547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the string "</a:t>
            </a:r>
            <a:r>
              <a:rPr lang="en-US" dirty="0" err="1" smtClean="0"/>
              <a:t>aabbabba</a:t>
            </a:r>
            <a:r>
              <a:rPr lang="en-US" dirty="0" smtClean="0"/>
              <a:t>" for leftmost derivation and rightmost derivation using a CFG given by,</a:t>
            </a:r>
          </a:p>
          <a:p>
            <a:r>
              <a:rPr lang="en-US" dirty="0" smtClean="0"/>
              <a:t>S → </a:t>
            </a:r>
            <a:r>
              <a:rPr lang="en-US" dirty="0" err="1" smtClean="0"/>
              <a:t>aB</a:t>
            </a:r>
            <a:r>
              <a:rPr lang="en-US" dirty="0" smtClean="0"/>
              <a:t> | </a:t>
            </a:r>
            <a:r>
              <a:rPr lang="en-US" dirty="0" err="1" smtClean="0"/>
              <a:t>bA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 A → a | </a:t>
            </a:r>
            <a:r>
              <a:rPr lang="en-US" dirty="0" err="1" smtClean="0"/>
              <a:t>aS</a:t>
            </a:r>
            <a:r>
              <a:rPr lang="en-US" dirty="0" smtClean="0"/>
              <a:t> | </a:t>
            </a:r>
            <a:r>
              <a:rPr lang="en-US" dirty="0" err="1" smtClean="0"/>
              <a:t>bAA</a:t>
            </a:r>
            <a:r>
              <a:rPr lang="en-US" dirty="0" smtClean="0"/>
              <a:t>  </a:t>
            </a:r>
          </a:p>
          <a:p>
            <a:r>
              <a:rPr lang="en-US" dirty="0" smtClean="0"/>
              <a:t>B→ b | </a:t>
            </a:r>
            <a:r>
              <a:rPr lang="en-US" dirty="0" err="1" smtClean="0"/>
              <a:t>b</a:t>
            </a:r>
            <a:r>
              <a:rPr lang="en-US" smtClean="0"/>
              <a:t>S</a:t>
            </a:r>
            <a:r>
              <a:rPr lang="en-US" dirty="0" smtClean="0"/>
              <a:t> | </a:t>
            </a:r>
            <a:r>
              <a:rPr lang="en-US" dirty="0" err="1" smtClean="0"/>
              <a:t>aBB</a:t>
            </a:r>
            <a:r>
              <a:rPr lang="en-US" dirty="0" smtClean="0"/>
              <a:t> 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Leftmost derivation: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  </a:t>
            </a:r>
          </a:p>
          <a:p>
            <a:r>
              <a:rPr lang="en-US" dirty="0" err="1" smtClean="0"/>
              <a:t>aB</a:t>
            </a:r>
            <a:r>
              <a:rPr lang="en-US" dirty="0" smtClean="0"/>
              <a:t>            S → </a:t>
            </a:r>
            <a:r>
              <a:rPr lang="en-US" dirty="0" err="1" smtClean="0"/>
              <a:t>aB</a:t>
            </a:r>
            <a:r>
              <a:rPr lang="en-US" dirty="0" smtClean="0"/>
              <a:t>      </a:t>
            </a:r>
          </a:p>
          <a:p>
            <a:r>
              <a:rPr lang="en-US" dirty="0" err="1" smtClean="0"/>
              <a:t>aaBB</a:t>
            </a:r>
            <a:r>
              <a:rPr lang="en-US" dirty="0" smtClean="0"/>
              <a:t>          B → </a:t>
            </a:r>
            <a:r>
              <a:rPr lang="en-US" dirty="0" err="1" smtClean="0"/>
              <a:t>aBB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</a:t>
            </a:r>
            <a:r>
              <a:rPr lang="en-US" dirty="0" smtClean="0"/>
              <a:t>          B → b  </a:t>
            </a:r>
          </a:p>
          <a:p>
            <a:r>
              <a:rPr lang="en-US" dirty="0" err="1" smtClean="0"/>
              <a:t>aabbS</a:t>
            </a:r>
            <a:r>
              <a:rPr lang="en-US" dirty="0" smtClean="0"/>
              <a:t>         B → </a:t>
            </a:r>
            <a:r>
              <a:rPr lang="en-US" dirty="0" err="1" smtClean="0"/>
              <a:t>bS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</a:t>
            </a:r>
            <a:r>
              <a:rPr lang="en-US" dirty="0" smtClean="0"/>
              <a:t>        S → </a:t>
            </a:r>
            <a:r>
              <a:rPr lang="en-US" dirty="0" err="1" smtClean="0"/>
              <a:t>aB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aabbabS</a:t>
            </a:r>
            <a:r>
              <a:rPr lang="en-US" dirty="0" smtClean="0"/>
              <a:t>       B → </a:t>
            </a:r>
            <a:r>
              <a:rPr lang="en-US" dirty="0" err="1" smtClean="0"/>
              <a:t>bS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aabbabbA</a:t>
            </a:r>
            <a:r>
              <a:rPr lang="en-US" dirty="0" smtClean="0"/>
              <a:t>      S → </a:t>
            </a:r>
            <a:r>
              <a:rPr lang="en-US" dirty="0" err="1" smtClean="0"/>
              <a:t>bA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aabbabba</a:t>
            </a:r>
            <a:r>
              <a:rPr lang="en-US" dirty="0" smtClean="0"/>
              <a:t>      A → 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Rightmost derivation: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  </a:t>
            </a:r>
          </a:p>
          <a:p>
            <a:r>
              <a:rPr lang="en-US" dirty="0" err="1" smtClean="0"/>
              <a:t>aB</a:t>
            </a:r>
            <a:r>
              <a:rPr lang="en-US" dirty="0" smtClean="0"/>
              <a:t>            S → </a:t>
            </a:r>
            <a:r>
              <a:rPr lang="en-US" dirty="0" err="1" smtClean="0"/>
              <a:t>aB</a:t>
            </a:r>
            <a:r>
              <a:rPr lang="en-US" dirty="0" smtClean="0"/>
              <a:t>      </a:t>
            </a:r>
          </a:p>
          <a:p>
            <a:r>
              <a:rPr lang="en-US" dirty="0" err="1" smtClean="0"/>
              <a:t>aaBB</a:t>
            </a:r>
            <a:r>
              <a:rPr lang="en-US" dirty="0" smtClean="0"/>
              <a:t>          B → </a:t>
            </a:r>
            <a:r>
              <a:rPr lang="en-US" dirty="0" err="1" smtClean="0"/>
              <a:t>aBB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aaBbS</a:t>
            </a:r>
            <a:r>
              <a:rPr lang="en-US" dirty="0" smtClean="0"/>
              <a:t>         B → </a:t>
            </a:r>
            <a:r>
              <a:rPr lang="en-US" dirty="0" err="1" smtClean="0"/>
              <a:t>bS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aaBbbA</a:t>
            </a:r>
            <a:r>
              <a:rPr lang="en-US" dirty="0" smtClean="0"/>
              <a:t>        S → </a:t>
            </a:r>
            <a:r>
              <a:rPr lang="en-US" dirty="0" err="1" smtClean="0"/>
              <a:t>bA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aaBbba</a:t>
            </a:r>
            <a:r>
              <a:rPr lang="en-US" dirty="0" smtClean="0"/>
              <a:t>        A → a  </a:t>
            </a:r>
          </a:p>
          <a:p>
            <a:r>
              <a:rPr lang="en-US" dirty="0" err="1" smtClean="0"/>
              <a:t>aabSbba</a:t>
            </a:r>
            <a:r>
              <a:rPr lang="en-US" dirty="0" smtClean="0"/>
              <a:t>       B → </a:t>
            </a:r>
            <a:r>
              <a:rPr lang="en-US" dirty="0" err="1" smtClean="0"/>
              <a:t>bS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aabbAbba</a:t>
            </a:r>
            <a:r>
              <a:rPr lang="en-US" dirty="0" smtClean="0"/>
              <a:t>      S → </a:t>
            </a:r>
            <a:r>
              <a:rPr lang="en-US" dirty="0" err="1" smtClean="0"/>
              <a:t>bA</a:t>
            </a:r>
            <a:r>
              <a:rPr lang="en-US" dirty="0" smtClean="0"/>
              <a:t>  </a:t>
            </a:r>
          </a:p>
          <a:p>
            <a:r>
              <a:rPr lang="en-US" dirty="0" err="1" smtClean="0"/>
              <a:t>aabbabba</a:t>
            </a:r>
            <a:r>
              <a:rPr lang="en-US" dirty="0" smtClean="0"/>
              <a:t>      A → a 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the string "00101" for leftmost derivation and rightmost derivation using a CFG given by,</a:t>
            </a:r>
          </a:p>
          <a:p>
            <a:r>
              <a:rPr lang="en-US" dirty="0" smtClean="0"/>
              <a:t>S → A1B  </a:t>
            </a:r>
          </a:p>
          <a:p>
            <a:r>
              <a:rPr lang="en-US" dirty="0" smtClean="0"/>
              <a:t>A → 0A | ε  </a:t>
            </a:r>
          </a:p>
          <a:p>
            <a:r>
              <a:rPr lang="en-US" dirty="0" smtClean="0"/>
              <a:t>B → 0B | 1B | ε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Leftmost derivation: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  </a:t>
            </a:r>
          </a:p>
          <a:p>
            <a:r>
              <a:rPr lang="en-US" dirty="0" smtClean="0"/>
              <a:t>A1B  </a:t>
            </a:r>
          </a:p>
          <a:p>
            <a:r>
              <a:rPr lang="en-US" dirty="0" smtClean="0"/>
              <a:t>0A1B  </a:t>
            </a:r>
          </a:p>
          <a:p>
            <a:r>
              <a:rPr lang="en-US" dirty="0" smtClean="0"/>
              <a:t>00A1B  </a:t>
            </a:r>
          </a:p>
          <a:p>
            <a:r>
              <a:rPr lang="en-US" dirty="0" smtClean="0"/>
              <a:t>001B  </a:t>
            </a:r>
          </a:p>
          <a:p>
            <a:r>
              <a:rPr lang="en-US" dirty="0" smtClean="0"/>
              <a:t>0010B  </a:t>
            </a:r>
          </a:p>
          <a:p>
            <a:r>
              <a:rPr lang="en-US" dirty="0" smtClean="0"/>
              <a:t>00101B  </a:t>
            </a:r>
          </a:p>
          <a:p>
            <a:r>
              <a:rPr lang="en-US" dirty="0" smtClean="0"/>
              <a:t>00101  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Rightmost derivation: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  </a:t>
            </a:r>
          </a:p>
          <a:p>
            <a:r>
              <a:rPr lang="pt-BR" dirty="0" smtClean="0"/>
              <a:t>A1B  </a:t>
            </a:r>
          </a:p>
          <a:p>
            <a:r>
              <a:rPr lang="pt-BR" dirty="0" smtClean="0"/>
              <a:t>A10B  </a:t>
            </a:r>
          </a:p>
          <a:p>
            <a:r>
              <a:rPr lang="pt-BR" dirty="0" smtClean="0"/>
              <a:t>A101B  </a:t>
            </a:r>
          </a:p>
          <a:p>
            <a:r>
              <a:rPr lang="pt-BR" dirty="0" smtClean="0"/>
              <a:t>A101  </a:t>
            </a:r>
          </a:p>
          <a:p>
            <a:r>
              <a:rPr lang="pt-BR" dirty="0" smtClean="0"/>
              <a:t>0A101  </a:t>
            </a:r>
          </a:p>
          <a:p>
            <a:r>
              <a:rPr lang="pt-BR" dirty="0" smtClean="0"/>
              <a:t>00A101  </a:t>
            </a:r>
          </a:p>
          <a:p>
            <a:r>
              <a:rPr lang="pt-BR" dirty="0" smtClean="0"/>
              <a:t>00101  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6609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8770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42628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the string “</a:t>
            </a:r>
            <a:r>
              <a:rPr lang="en-US" dirty="0" err="1" smtClean="0"/>
              <a:t>aabbabba</a:t>
            </a:r>
            <a:r>
              <a:rPr lang="en-US" dirty="0" smtClean="0"/>
              <a:t>” for left most derivation and rightmost derivation using a CFG given by</a:t>
            </a:r>
          </a:p>
          <a:p>
            <a:r>
              <a:rPr lang="en-US" dirty="0" err="1" smtClean="0"/>
              <a:t>S→Ab|Ba</a:t>
            </a:r>
            <a:endParaRPr lang="en-US" dirty="0" smtClean="0"/>
          </a:p>
          <a:p>
            <a:r>
              <a:rPr lang="en-US" dirty="0" err="1" smtClean="0"/>
              <a:t>A→a|aS|Baa</a:t>
            </a:r>
            <a:endParaRPr lang="en-US" dirty="0" smtClean="0"/>
          </a:p>
          <a:p>
            <a:r>
              <a:rPr lang="en-US" dirty="0" err="1" smtClean="0"/>
              <a:t>B→b|bS|aBB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Construct leftmost and rightmost derivations for the strings, for the language </a:t>
            </a:r>
          </a:p>
          <a:p>
            <a:r>
              <a:rPr lang="en-IN" dirty="0" smtClean="0"/>
              <a:t>S--&gt;AS| ɛ, </a:t>
            </a:r>
          </a:p>
          <a:p>
            <a:r>
              <a:rPr lang="en-IN" dirty="0" smtClean="0"/>
              <a:t>A--&gt;</a:t>
            </a:r>
            <a:r>
              <a:rPr lang="en-IN" dirty="0" err="1" smtClean="0"/>
              <a:t>aa|ab|ba|bb</a:t>
            </a:r>
            <a:endParaRPr lang="en-US" dirty="0" smtClean="0"/>
          </a:p>
          <a:p>
            <a:r>
              <a:rPr lang="en-IN" dirty="0" smtClean="0"/>
              <a:t>Strings: a) </a:t>
            </a:r>
            <a:r>
              <a:rPr lang="en-IN" dirty="0" err="1" smtClean="0"/>
              <a:t>aabbba</a:t>
            </a:r>
            <a:r>
              <a:rPr lang="en-IN" dirty="0" smtClean="0"/>
              <a:t> b) </a:t>
            </a:r>
            <a:r>
              <a:rPr lang="en-IN" dirty="0" err="1" smtClean="0"/>
              <a:t>baabab</a:t>
            </a:r>
            <a:r>
              <a:rPr lang="en-IN" dirty="0" smtClean="0"/>
              <a:t> c) </a:t>
            </a:r>
            <a:r>
              <a:rPr lang="en-IN" dirty="0" err="1" smtClean="0"/>
              <a:t>aaabbb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31061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34826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1" y="214290"/>
            <a:ext cx="903157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3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64359"/>
            <a:ext cx="87635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483</Words>
  <Application>Microsoft Office PowerPoint</Application>
  <PresentationFormat>On-screen Show (4:3)</PresentationFormat>
  <Paragraphs>157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Context-Free Grammar (CFG) </vt:lpstr>
      <vt:lpstr>PowerPoint Presentation</vt:lpstr>
      <vt:lpstr>Example 1: Construct the CFG for the language having any number of a's over the set ∑= {a}. </vt:lpstr>
      <vt:lpstr>PowerPoint Presentation</vt:lpstr>
      <vt:lpstr>Example 2: Construct a CFG for the regular expression (0+1)* </vt:lpstr>
      <vt:lpstr>Example 3: Construct a CFG for a language L = {wcwR | where w € (a, b)*}. </vt:lpstr>
      <vt:lpstr>PowerPoint Presentation</vt:lpstr>
      <vt:lpstr>Example 4: Construct a CFG for the language L = anb2n where n&gt;=1. </vt:lpstr>
      <vt:lpstr>Derivation </vt:lpstr>
      <vt:lpstr>1. Leftmost Derivation: </vt:lpstr>
      <vt:lpstr>2. Rightmost Derivation: </vt:lpstr>
      <vt:lpstr>Example 1: </vt:lpstr>
      <vt:lpstr>Leftmost derivation:</vt:lpstr>
      <vt:lpstr>Rightmost derivation:</vt:lpstr>
      <vt:lpstr>Example 2: </vt:lpstr>
      <vt:lpstr>Leftmost derivation:</vt:lpstr>
      <vt:lpstr>  Rightmost derivation:  </vt:lpstr>
      <vt:lpstr>Example 3: </vt:lpstr>
      <vt:lpstr>Leftmost derivation: </vt:lpstr>
      <vt:lpstr>Rightmost derivation: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 Ramana Lakshmi</cp:lastModifiedBy>
  <cp:revision>51</cp:revision>
  <dcterms:created xsi:type="dcterms:W3CDTF">2022-04-19T07:07:59Z</dcterms:created>
  <dcterms:modified xsi:type="dcterms:W3CDTF">2023-04-17T08:54:29Z</dcterms:modified>
</cp:coreProperties>
</file>