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4" r:id="rId3"/>
    <p:sldId id="405" r:id="rId4"/>
    <p:sldId id="446" r:id="rId5"/>
    <p:sldId id="406" r:id="rId6"/>
    <p:sldId id="447" r:id="rId7"/>
    <p:sldId id="407" r:id="rId8"/>
    <p:sldId id="408" r:id="rId9"/>
    <p:sldId id="409" r:id="rId10"/>
    <p:sldId id="448" r:id="rId11"/>
    <p:sldId id="449" r:id="rId12"/>
    <p:sldId id="450" r:id="rId13"/>
    <p:sldId id="451" r:id="rId14"/>
    <p:sldId id="452" r:id="rId15"/>
    <p:sldId id="453" r:id="rId16"/>
    <p:sldId id="410" r:id="rId17"/>
    <p:sldId id="411" r:id="rId18"/>
    <p:sldId id="412" r:id="rId19"/>
    <p:sldId id="413" r:id="rId20"/>
    <p:sldId id="454" r:id="rId21"/>
    <p:sldId id="455" r:id="rId22"/>
    <p:sldId id="414" r:id="rId23"/>
    <p:sldId id="415" r:id="rId24"/>
    <p:sldId id="456" r:id="rId25"/>
    <p:sldId id="424" r:id="rId26"/>
    <p:sldId id="425" r:id="rId27"/>
    <p:sldId id="457" r:id="rId28"/>
    <p:sldId id="458" r:id="rId29"/>
    <p:sldId id="477" r:id="rId30"/>
    <p:sldId id="478" r:id="rId31"/>
    <p:sldId id="479" r:id="rId32"/>
    <p:sldId id="460" r:id="rId33"/>
    <p:sldId id="480" r:id="rId34"/>
    <p:sldId id="416" r:id="rId35"/>
    <p:sldId id="417" r:id="rId36"/>
    <p:sldId id="418" r:id="rId37"/>
    <p:sldId id="426" r:id="rId38"/>
    <p:sldId id="319" r:id="rId39"/>
    <p:sldId id="320" r:id="rId40"/>
    <p:sldId id="321" r:id="rId41"/>
    <p:sldId id="322" r:id="rId42"/>
    <p:sldId id="323" r:id="rId43"/>
    <p:sldId id="324" r:id="rId44"/>
    <p:sldId id="325" r:id="rId45"/>
    <p:sldId id="326" r:id="rId46"/>
    <p:sldId id="327" r:id="rId47"/>
    <p:sldId id="328" r:id="rId48"/>
    <p:sldId id="329" r:id="rId49"/>
    <p:sldId id="331" r:id="rId50"/>
    <p:sldId id="330" r:id="rId51"/>
    <p:sldId id="332" r:id="rId52"/>
    <p:sldId id="333" r:id="rId53"/>
    <p:sldId id="334" r:id="rId54"/>
    <p:sldId id="335" r:id="rId55"/>
    <p:sldId id="336" r:id="rId56"/>
    <p:sldId id="431" r:id="rId57"/>
    <p:sldId id="461" r:id="rId58"/>
    <p:sldId id="46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44" r:id="rId74"/>
    <p:sldId id="44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3" d="100"/>
          <a:sy n="73"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38F2-9046-4A30-6A8D-49E61127F4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B0A465D-EEC4-0ABE-4760-E75BE55F5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279E8FF-C0F7-ED4A-0BC4-8966995DF5C9}"/>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5" name="Footer Placeholder 4">
            <a:extLst>
              <a:ext uri="{FF2B5EF4-FFF2-40B4-BE49-F238E27FC236}">
                <a16:creationId xmlns:a16="http://schemas.microsoft.com/office/drawing/2014/main" id="{BAA43C6F-6565-097C-06DE-7BF0F0B8D6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4A27A7-F27F-0161-D090-70CB76A89A86}"/>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32439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416C-A191-88F1-0B36-40A713643C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B82E36E-E5A2-C759-1BFB-57E989A1A0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689CD3-1B6D-1694-2FFB-A063C9660822}"/>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5" name="Footer Placeholder 4">
            <a:extLst>
              <a:ext uri="{FF2B5EF4-FFF2-40B4-BE49-F238E27FC236}">
                <a16:creationId xmlns:a16="http://schemas.microsoft.com/office/drawing/2014/main" id="{DA788B54-F84F-2F76-BEE2-F737B4EA60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CF8DC3-6755-C5DC-7A66-6C295718BFF1}"/>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17609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E3A2E-D5F0-093E-443D-E89FE7CD3D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A71B4A1-3EDB-61D2-B951-8E1B57C600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BE4A5A-F0B0-0D82-39B8-EAB764381480}"/>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5" name="Footer Placeholder 4">
            <a:extLst>
              <a:ext uri="{FF2B5EF4-FFF2-40B4-BE49-F238E27FC236}">
                <a16:creationId xmlns:a16="http://schemas.microsoft.com/office/drawing/2014/main" id="{73E217AE-C7BB-AE3C-8FA7-846A7265D4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42E19B-79B4-4DCC-2E21-F31F05BB0F56}"/>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191122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B2B-B953-35CC-A716-DACBAF784BE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212D42A-5052-8CA5-CC65-4BC9EB103F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007165-08C5-CCD8-2742-A8431774531E}"/>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5" name="Footer Placeholder 4">
            <a:extLst>
              <a:ext uri="{FF2B5EF4-FFF2-40B4-BE49-F238E27FC236}">
                <a16:creationId xmlns:a16="http://schemas.microsoft.com/office/drawing/2014/main" id="{ED0E31F3-8AA7-F09B-347E-9E2A96D70C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3FA68D6-1F9C-5D6E-1A6A-FA0A8099DB7B}"/>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192394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880D-727A-825B-A022-E057ED7FF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D66EC41-21C1-280F-DE2B-D6C592D50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0DDFE3-5E9B-2831-A9BA-507F323A7034}"/>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5" name="Footer Placeholder 4">
            <a:extLst>
              <a:ext uri="{FF2B5EF4-FFF2-40B4-BE49-F238E27FC236}">
                <a16:creationId xmlns:a16="http://schemas.microsoft.com/office/drawing/2014/main" id="{374A8B00-95C8-7F1D-6265-6C28537F55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71CD489-8F27-59DA-C355-6DB33971EBBA}"/>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224461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C7C8-4362-235A-32B3-478A55D1FC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3751B41-4DF9-977D-3B68-5AF144FDD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444C25E-73C6-7DD9-14D7-44C3282BFD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22744D2-081A-616F-1487-B7F004573229}"/>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6" name="Footer Placeholder 5">
            <a:extLst>
              <a:ext uri="{FF2B5EF4-FFF2-40B4-BE49-F238E27FC236}">
                <a16:creationId xmlns:a16="http://schemas.microsoft.com/office/drawing/2014/main" id="{99DFE845-AFD6-E9C2-C246-72A3FB5ADF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0282A22-05D3-85AF-0B72-B411FBD0F8E2}"/>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350560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4758-71A4-E388-CF18-34278C77F33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1DD017F-7239-62BB-8339-462EA2AD5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D05FB-56FA-0532-AD03-452DA65A21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41D767C-E63F-FFD7-ABF6-07BDCA851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6CB221-571A-C84A-E85D-ED9CC57C8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40493B7-2A9B-5BA4-E6C8-31767061D9AE}"/>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8" name="Footer Placeholder 7">
            <a:extLst>
              <a:ext uri="{FF2B5EF4-FFF2-40B4-BE49-F238E27FC236}">
                <a16:creationId xmlns:a16="http://schemas.microsoft.com/office/drawing/2014/main" id="{2EAA670C-D8F6-B614-522F-E8ABAF6E059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4134237-827B-9FC0-6B54-FB6FDB6F3951}"/>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214127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53AC-EB80-9228-F6A7-11F2657FC5F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71EA0BC-60C4-F390-2B53-7CF4B9098460}"/>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4" name="Footer Placeholder 3">
            <a:extLst>
              <a:ext uri="{FF2B5EF4-FFF2-40B4-BE49-F238E27FC236}">
                <a16:creationId xmlns:a16="http://schemas.microsoft.com/office/drawing/2014/main" id="{1270C7A3-F399-EB64-7420-582F3F322C8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4E87177-767A-F201-8871-091DE826835A}"/>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426062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341FD-8F1F-0D44-AEC5-9D1768F097C9}"/>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3" name="Footer Placeholder 2">
            <a:extLst>
              <a:ext uri="{FF2B5EF4-FFF2-40B4-BE49-F238E27FC236}">
                <a16:creationId xmlns:a16="http://schemas.microsoft.com/office/drawing/2014/main" id="{78A97005-179B-919A-0A2F-2700A876A11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29077B8-9687-E5A3-32A6-747D4B32F68F}"/>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260622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2FA8-0EC3-00BE-45EC-729AC9FEC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DF3918F-CF47-0722-1933-66B06B844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98AD267-2C97-420C-7B0F-D0B5E41B2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20F08-5D07-7B08-8D57-706135775E68}"/>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6" name="Footer Placeholder 5">
            <a:extLst>
              <a:ext uri="{FF2B5EF4-FFF2-40B4-BE49-F238E27FC236}">
                <a16:creationId xmlns:a16="http://schemas.microsoft.com/office/drawing/2014/main" id="{9F8C27F6-4F9B-1509-84B7-559FC8D4639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BF23E8-335F-27BA-0653-4E3314C0F31E}"/>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190574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9919-904D-0AF5-88B6-0FB91479A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E367B67-860B-BB0D-862E-9DD1830F0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60F79FA-998F-82E6-D17A-FA393988B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23C06-3311-9FE2-0972-2A567BB47FB8}"/>
              </a:ext>
            </a:extLst>
          </p:cNvPr>
          <p:cNvSpPr>
            <a:spLocks noGrp="1"/>
          </p:cNvSpPr>
          <p:nvPr>
            <p:ph type="dt" sz="half" idx="10"/>
          </p:nvPr>
        </p:nvSpPr>
        <p:spPr/>
        <p:txBody>
          <a:bodyPr/>
          <a:lstStyle/>
          <a:p>
            <a:fld id="{1EB05F6A-F641-48FE-8BB7-3395E38D5E1F}" type="datetimeFigureOut">
              <a:rPr lang="en-IN" smtClean="0"/>
              <a:t>14-08-2025</a:t>
            </a:fld>
            <a:endParaRPr lang="en-IN"/>
          </a:p>
        </p:txBody>
      </p:sp>
      <p:sp>
        <p:nvSpPr>
          <p:cNvPr id="6" name="Footer Placeholder 5">
            <a:extLst>
              <a:ext uri="{FF2B5EF4-FFF2-40B4-BE49-F238E27FC236}">
                <a16:creationId xmlns:a16="http://schemas.microsoft.com/office/drawing/2014/main" id="{D8ABB28C-03CF-CA13-673D-4648C0FECA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331DCAF-827E-622C-05C4-895FA6BE35B7}"/>
              </a:ext>
            </a:extLst>
          </p:cNvPr>
          <p:cNvSpPr>
            <a:spLocks noGrp="1"/>
          </p:cNvSpPr>
          <p:nvPr>
            <p:ph type="sldNum" sz="quarter" idx="12"/>
          </p:nvPr>
        </p:nvSpPr>
        <p:spPr/>
        <p:txBody>
          <a:bodyPr/>
          <a:lstStyle/>
          <a:p>
            <a:fld id="{9C62CC6A-6D57-4196-A9D0-8871BCA5E202}" type="slidenum">
              <a:rPr lang="en-IN" smtClean="0"/>
              <a:t>‹#›</a:t>
            </a:fld>
            <a:endParaRPr lang="en-IN"/>
          </a:p>
        </p:txBody>
      </p:sp>
    </p:spTree>
    <p:extLst>
      <p:ext uri="{BB962C8B-B14F-4D97-AF65-F5344CB8AC3E}">
        <p14:creationId xmlns:p14="http://schemas.microsoft.com/office/powerpoint/2010/main" val="277374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A21C1-4AF3-D087-64ED-2C6F35FD0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F5F22A-FF86-E480-47E5-6595ED28D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E32C12D-4758-98C3-9E32-66DEA4B15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05F6A-F641-48FE-8BB7-3395E38D5E1F}" type="datetimeFigureOut">
              <a:rPr lang="en-IN" smtClean="0"/>
              <a:t>14-08-2025</a:t>
            </a:fld>
            <a:endParaRPr lang="en-IN"/>
          </a:p>
        </p:txBody>
      </p:sp>
      <p:sp>
        <p:nvSpPr>
          <p:cNvPr id="5" name="Footer Placeholder 4">
            <a:extLst>
              <a:ext uri="{FF2B5EF4-FFF2-40B4-BE49-F238E27FC236}">
                <a16:creationId xmlns:a16="http://schemas.microsoft.com/office/drawing/2014/main" id="{63E183A8-444F-858C-A6E5-BDEB5EE98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4119929-BECE-9FE3-955F-BA739D5D7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2CC6A-6D57-4196-A9D0-8871BCA5E202}" type="slidenum">
              <a:rPr lang="en-IN" smtClean="0"/>
              <a:t>‹#›</a:t>
            </a:fld>
            <a:endParaRPr lang="en-IN"/>
          </a:p>
        </p:txBody>
      </p:sp>
    </p:spTree>
    <p:extLst>
      <p:ext uri="{BB962C8B-B14F-4D97-AF65-F5344CB8AC3E}">
        <p14:creationId xmlns:p14="http://schemas.microsoft.com/office/powerpoint/2010/main" val="23224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1F99-E9BD-B084-1DE8-93CFDBF8B905}"/>
              </a:ext>
            </a:extLst>
          </p:cNvPr>
          <p:cNvSpPr>
            <a:spLocks noGrp="1"/>
          </p:cNvSpPr>
          <p:nvPr>
            <p:ph type="ctrTitle"/>
          </p:nvPr>
        </p:nvSpPr>
        <p:spPr/>
        <p:txBody>
          <a:bodyPr/>
          <a:lstStyle/>
          <a:p>
            <a:r>
              <a:rPr lang="en-IN" dirty="0"/>
              <a:t>Unit- III</a:t>
            </a:r>
          </a:p>
        </p:txBody>
      </p:sp>
      <p:sp>
        <p:nvSpPr>
          <p:cNvPr id="3" name="Subtitle 2">
            <a:extLst>
              <a:ext uri="{FF2B5EF4-FFF2-40B4-BE49-F238E27FC236}">
                <a16:creationId xmlns:a16="http://schemas.microsoft.com/office/drawing/2014/main" id="{CA984820-091F-30F2-077B-0F0491913BBC}"/>
              </a:ext>
            </a:extLst>
          </p:cNvPr>
          <p:cNvSpPr>
            <a:spLocks noGrp="1"/>
          </p:cNvSpPr>
          <p:nvPr>
            <p:ph type="subTitle" idx="1"/>
          </p:nvPr>
        </p:nvSpPr>
        <p:spPr/>
        <p:txBody>
          <a:bodyPr/>
          <a:lstStyle/>
          <a:p>
            <a:r>
              <a:rPr lang="en-IN"/>
              <a:t>Greedy Method</a:t>
            </a:r>
          </a:p>
        </p:txBody>
      </p:sp>
    </p:spTree>
    <p:extLst>
      <p:ext uri="{BB962C8B-B14F-4D97-AF65-F5344CB8AC3E}">
        <p14:creationId xmlns:p14="http://schemas.microsoft.com/office/powerpoint/2010/main" val="2322957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0C868-45E7-C37B-579F-25340972475B}"/>
              </a:ext>
            </a:extLst>
          </p:cNvPr>
          <p:cNvSpPr txBox="1"/>
          <p:nvPr/>
        </p:nvSpPr>
        <p:spPr>
          <a:xfrm>
            <a:off x="191589" y="1861517"/>
            <a:ext cx="10650582" cy="4647426"/>
          </a:xfrm>
          <a:prstGeom prst="rect">
            <a:avLst/>
          </a:prstGeom>
          <a:noFill/>
        </p:spPr>
        <p:txBody>
          <a:bodyPr wrap="square">
            <a:spAutoFit/>
          </a:bodyPr>
          <a:lstStyle/>
          <a:p>
            <a:r>
              <a:rPr lang="en-US" sz="3600" b="0" i="0" dirty="0">
                <a:solidFill>
                  <a:srgbClr val="000000"/>
                </a:solidFill>
                <a:effectLst/>
                <a:latin typeface="Verdana" panose="020B0604030504040204" pitchFamily="34" charset="0"/>
              </a:rPr>
              <a:t>Ex: </a:t>
            </a:r>
          </a:p>
          <a:p>
            <a:r>
              <a:rPr lang="en-US" sz="3600" b="0" i="0" dirty="0">
                <a:solidFill>
                  <a:srgbClr val="000000"/>
                </a:solidFill>
                <a:effectLst/>
                <a:latin typeface="Verdana" panose="020B0604030504040204" pitchFamily="34" charset="0"/>
              </a:rPr>
              <a:t> </a:t>
            </a:r>
            <a:r>
              <a:rPr lang="en-US" sz="2800" b="0" i="0" dirty="0">
                <a:solidFill>
                  <a:srgbClr val="000000"/>
                </a:solidFill>
                <a:effectLst/>
                <a:latin typeface="Verdana" panose="020B0604030504040204" pitchFamily="34" charset="0"/>
              </a:rPr>
              <a:t>consider a test with 12 questions, 10 marks each, out of which only 10 should be attempted to get the maximum mark of 100. The test taker now must calculate the highest profitable questions – the one that he’s confident in – to achieve the maximum mark. However, he cannot attempt all the 12 questions since there will not be any extra marks awarded for those attempted answers. This is the most basic real-world application of the knapsack problem.</a:t>
            </a:r>
            <a:endParaRPr lang="en-IN" sz="2800" dirty="0"/>
          </a:p>
        </p:txBody>
      </p:sp>
    </p:spTree>
    <p:extLst>
      <p:ext uri="{BB962C8B-B14F-4D97-AF65-F5344CB8AC3E}">
        <p14:creationId xmlns:p14="http://schemas.microsoft.com/office/powerpoint/2010/main" val="274003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EB5F2C-25EF-EAAB-723F-BE0E25E89632}"/>
              </a:ext>
            </a:extLst>
          </p:cNvPr>
          <p:cNvSpPr txBox="1"/>
          <p:nvPr/>
        </p:nvSpPr>
        <p:spPr>
          <a:xfrm>
            <a:off x="165463" y="753521"/>
            <a:ext cx="11530148" cy="5632311"/>
          </a:xfrm>
          <a:prstGeom prst="rect">
            <a:avLst/>
          </a:prstGeom>
          <a:noFill/>
        </p:spPr>
        <p:txBody>
          <a:bodyPr wrap="square">
            <a:spAutoFit/>
          </a:bodyPr>
          <a:lstStyle/>
          <a:p>
            <a:pPr algn="ctr"/>
            <a:r>
              <a:rPr lang="en-US" sz="2400" b="1" i="0" dirty="0">
                <a:solidFill>
                  <a:srgbClr val="000000"/>
                </a:solidFill>
                <a:effectLst/>
                <a:latin typeface="var(--ff-lato)"/>
              </a:rPr>
              <a:t>Knapsack Algorithm</a:t>
            </a:r>
          </a:p>
          <a:p>
            <a:pPr algn="l"/>
            <a:r>
              <a:rPr lang="en-US" sz="2400" b="0" i="0" dirty="0">
                <a:solidFill>
                  <a:srgbClr val="000000"/>
                </a:solidFill>
                <a:effectLst/>
                <a:latin typeface="Verdana" panose="020B0604030504040204" pitchFamily="34" charset="0"/>
              </a:rPr>
              <a:t>The weights (Wi) and profit values (Pi) of the items to be added in the knapsack are taken as an input for the fractional knapsack algorithm and the subset of the items added in the knapsack without exceeding the limit and with maximum profit is achieved as the output.</a:t>
            </a:r>
          </a:p>
          <a:p>
            <a:pPr algn="l"/>
            <a:r>
              <a:rPr lang="en-US" sz="2400" b="0" i="0" dirty="0">
                <a:effectLst/>
                <a:latin typeface="Verdana" panose="020B0604030504040204" pitchFamily="34" charset="0"/>
              </a:rPr>
              <a:t>Algorithm</a:t>
            </a:r>
          </a:p>
          <a:p>
            <a:pPr lvl="1" algn="just">
              <a:buFont typeface="Arial" panose="020B0604020202020204" pitchFamily="34" charset="0"/>
              <a:buChar char="•"/>
            </a:pPr>
            <a:r>
              <a:rPr lang="en-US" sz="2400" b="0" i="0" dirty="0">
                <a:solidFill>
                  <a:srgbClr val="000000"/>
                </a:solidFill>
                <a:effectLst/>
                <a:latin typeface="Verdana" panose="020B0604030504040204" pitchFamily="34" charset="0"/>
              </a:rPr>
              <a:t>Consider all the items with their weights and profits mentioned respectively.</a:t>
            </a:r>
          </a:p>
          <a:p>
            <a:pPr lvl="1" algn="just">
              <a:buFont typeface="Arial" panose="020B0604020202020204" pitchFamily="34" charset="0"/>
              <a:buChar char="•"/>
            </a:pPr>
            <a:r>
              <a:rPr lang="en-US" sz="2400" b="0" i="0" dirty="0">
                <a:solidFill>
                  <a:srgbClr val="000000"/>
                </a:solidFill>
                <a:effectLst/>
                <a:latin typeface="Verdana" panose="020B0604030504040204" pitchFamily="34" charset="0"/>
              </a:rPr>
              <a:t>Calculate P</a:t>
            </a:r>
            <a:r>
              <a:rPr lang="en-US" sz="2400" b="0" i="0" baseline="-25000" dirty="0">
                <a:solidFill>
                  <a:srgbClr val="000000"/>
                </a:solidFill>
                <a:effectLst/>
                <a:latin typeface="Verdana" panose="020B0604030504040204" pitchFamily="34" charset="0"/>
              </a:rPr>
              <a:t>i</a:t>
            </a:r>
            <a:r>
              <a:rPr lang="en-US" sz="2400" b="0" i="0" dirty="0">
                <a:solidFill>
                  <a:srgbClr val="000000"/>
                </a:solidFill>
                <a:effectLst/>
                <a:latin typeface="Verdana" panose="020B0604030504040204" pitchFamily="34" charset="0"/>
              </a:rPr>
              <a:t>/W</a:t>
            </a:r>
            <a:r>
              <a:rPr lang="en-US" sz="2400" b="0" i="0" baseline="-25000" dirty="0">
                <a:solidFill>
                  <a:srgbClr val="000000"/>
                </a:solidFill>
                <a:effectLst/>
                <a:latin typeface="Verdana" panose="020B0604030504040204" pitchFamily="34" charset="0"/>
              </a:rPr>
              <a:t>i</a:t>
            </a:r>
            <a:r>
              <a:rPr lang="en-US" sz="2400" b="0" i="0" dirty="0">
                <a:solidFill>
                  <a:srgbClr val="000000"/>
                </a:solidFill>
                <a:effectLst/>
                <a:latin typeface="Verdana" panose="020B0604030504040204" pitchFamily="34" charset="0"/>
              </a:rPr>
              <a:t> of all the items and sort the items in descending order based on their P</a:t>
            </a:r>
            <a:r>
              <a:rPr lang="en-US" sz="2400" b="0" i="0" baseline="-25000" dirty="0">
                <a:solidFill>
                  <a:srgbClr val="000000"/>
                </a:solidFill>
                <a:effectLst/>
                <a:latin typeface="Verdana" panose="020B0604030504040204" pitchFamily="34" charset="0"/>
              </a:rPr>
              <a:t>i</a:t>
            </a:r>
            <a:r>
              <a:rPr lang="en-US" sz="2400" b="0" i="0" dirty="0">
                <a:solidFill>
                  <a:srgbClr val="000000"/>
                </a:solidFill>
                <a:effectLst/>
                <a:latin typeface="Verdana" panose="020B0604030504040204" pitchFamily="34" charset="0"/>
              </a:rPr>
              <a:t>/W</a:t>
            </a:r>
            <a:r>
              <a:rPr lang="en-US" sz="2400" b="0" i="0" baseline="-25000" dirty="0">
                <a:solidFill>
                  <a:srgbClr val="000000"/>
                </a:solidFill>
                <a:effectLst/>
                <a:latin typeface="Verdana" panose="020B0604030504040204" pitchFamily="34" charset="0"/>
              </a:rPr>
              <a:t>i</a:t>
            </a:r>
            <a:r>
              <a:rPr lang="en-US" sz="2400" b="0" i="0" dirty="0">
                <a:solidFill>
                  <a:srgbClr val="000000"/>
                </a:solidFill>
                <a:effectLst/>
                <a:latin typeface="Verdana" panose="020B0604030504040204" pitchFamily="34" charset="0"/>
              </a:rPr>
              <a:t> values.</a:t>
            </a:r>
          </a:p>
          <a:p>
            <a:pPr lvl="1" algn="just">
              <a:buFont typeface="Arial" panose="020B0604020202020204" pitchFamily="34" charset="0"/>
              <a:buChar char="•"/>
            </a:pPr>
            <a:r>
              <a:rPr lang="en-US" sz="2400" b="0" i="0" dirty="0">
                <a:solidFill>
                  <a:srgbClr val="000000"/>
                </a:solidFill>
                <a:effectLst/>
                <a:latin typeface="Verdana" panose="020B0604030504040204" pitchFamily="34" charset="0"/>
              </a:rPr>
              <a:t>Without exceeding the limit, add the items into the knapsack.</a:t>
            </a:r>
          </a:p>
          <a:p>
            <a:pPr lvl="1" algn="just">
              <a:buFont typeface="Arial" panose="020B0604020202020204" pitchFamily="34" charset="0"/>
              <a:buChar char="•"/>
            </a:pPr>
            <a:r>
              <a:rPr lang="en-US" sz="2400" b="0" i="0" dirty="0">
                <a:solidFill>
                  <a:srgbClr val="000000"/>
                </a:solidFill>
                <a:effectLst/>
                <a:latin typeface="Verdana" panose="020B0604030504040204" pitchFamily="34" charset="0"/>
              </a:rPr>
              <a:t>If the knapsack can still store some weight, but the weights of other items exceed the limit, the fractional part of the next time can be added.</a:t>
            </a:r>
          </a:p>
          <a:p>
            <a:pPr lvl="1" algn="just">
              <a:buFont typeface="Arial" panose="020B0604020202020204" pitchFamily="34" charset="0"/>
              <a:buChar char="•"/>
            </a:pPr>
            <a:r>
              <a:rPr lang="en-US" sz="2400" b="0" i="0" dirty="0">
                <a:solidFill>
                  <a:srgbClr val="000000"/>
                </a:solidFill>
                <a:effectLst/>
                <a:latin typeface="Verdana" panose="020B0604030504040204" pitchFamily="34" charset="0"/>
              </a:rPr>
              <a:t>Hence, giving it the name fractional knapsack problem.</a:t>
            </a:r>
          </a:p>
        </p:txBody>
      </p:sp>
    </p:spTree>
    <p:extLst>
      <p:ext uri="{BB962C8B-B14F-4D97-AF65-F5344CB8AC3E}">
        <p14:creationId xmlns:p14="http://schemas.microsoft.com/office/powerpoint/2010/main" val="149782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8D34E-5A68-7573-0EB4-A9E5F0F223D4}"/>
              </a:ext>
            </a:extLst>
          </p:cNvPr>
          <p:cNvPicPr>
            <a:picLocks noChangeAspect="1"/>
          </p:cNvPicPr>
          <p:nvPr/>
        </p:nvPicPr>
        <p:blipFill>
          <a:blip r:embed="rId2"/>
          <a:stretch>
            <a:fillRect/>
          </a:stretch>
        </p:blipFill>
        <p:spPr>
          <a:xfrm>
            <a:off x="2113994" y="1914313"/>
            <a:ext cx="7964011" cy="3029373"/>
          </a:xfrm>
          <a:prstGeom prst="rect">
            <a:avLst/>
          </a:prstGeom>
        </p:spPr>
      </p:pic>
    </p:spTree>
    <p:extLst>
      <p:ext uri="{BB962C8B-B14F-4D97-AF65-F5344CB8AC3E}">
        <p14:creationId xmlns:p14="http://schemas.microsoft.com/office/powerpoint/2010/main" val="48647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9A62C-4DA3-AED7-3B69-79A57DCB2B1C}"/>
              </a:ext>
            </a:extLst>
          </p:cNvPr>
          <p:cNvPicPr>
            <a:picLocks noChangeAspect="1"/>
          </p:cNvPicPr>
          <p:nvPr/>
        </p:nvPicPr>
        <p:blipFill>
          <a:blip r:embed="rId2"/>
          <a:stretch>
            <a:fillRect/>
          </a:stretch>
        </p:blipFill>
        <p:spPr>
          <a:xfrm>
            <a:off x="2113994" y="1204602"/>
            <a:ext cx="7964011" cy="4448796"/>
          </a:xfrm>
          <a:prstGeom prst="rect">
            <a:avLst/>
          </a:prstGeom>
        </p:spPr>
      </p:pic>
    </p:spTree>
    <p:extLst>
      <p:ext uri="{BB962C8B-B14F-4D97-AF65-F5344CB8AC3E}">
        <p14:creationId xmlns:p14="http://schemas.microsoft.com/office/powerpoint/2010/main" val="241669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24E57A-84FE-515B-9DA6-5C72A06F05DD}"/>
              </a:ext>
            </a:extLst>
          </p:cNvPr>
          <p:cNvPicPr>
            <a:picLocks noChangeAspect="1"/>
          </p:cNvPicPr>
          <p:nvPr/>
        </p:nvPicPr>
        <p:blipFill>
          <a:blip r:embed="rId2"/>
          <a:stretch>
            <a:fillRect/>
          </a:stretch>
        </p:blipFill>
        <p:spPr>
          <a:xfrm>
            <a:off x="2266415" y="1890498"/>
            <a:ext cx="7659169" cy="3077004"/>
          </a:xfrm>
          <a:prstGeom prst="rect">
            <a:avLst/>
          </a:prstGeom>
        </p:spPr>
      </p:pic>
    </p:spTree>
    <p:extLst>
      <p:ext uri="{BB962C8B-B14F-4D97-AF65-F5344CB8AC3E}">
        <p14:creationId xmlns:p14="http://schemas.microsoft.com/office/powerpoint/2010/main" val="379409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90EA68-B94D-4E08-4E2F-BA3A6D340C3E}"/>
              </a:ext>
            </a:extLst>
          </p:cNvPr>
          <p:cNvPicPr>
            <a:picLocks noChangeAspect="1"/>
          </p:cNvPicPr>
          <p:nvPr/>
        </p:nvPicPr>
        <p:blipFill>
          <a:blip r:embed="rId2"/>
          <a:stretch>
            <a:fillRect/>
          </a:stretch>
        </p:blipFill>
        <p:spPr>
          <a:xfrm>
            <a:off x="740229" y="523469"/>
            <a:ext cx="9352066" cy="5811061"/>
          </a:xfrm>
          <a:prstGeom prst="rect">
            <a:avLst/>
          </a:prstGeom>
        </p:spPr>
      </p:pic>
    </p:spTree>
    <p:extLst>
      <p:ext uri="{BB962C8B-B14F-4D97-AF65-F5344CB8AC3E}">
        <p14:creationId xmlns:p14="http://schemas.microsoft.com/office/powerpoint/2010/main" val="183632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871FA-E73A-C437-4D76-B07C331682D6}"/>
              </a:ext>
            </a:extLst>
          </p:cNvPr>
          <p:cNvPicPr>
            <a:picLocks noChangeAspect="1"/>
          </p:cNvPicPr>
          <p:nvPr/>
        </p:nvPicPr>
        <p:blipFill>
          <a:blip r:embed="rId2"/>
          <a:stretch>
            <a:fillRect/>
          </a:stretch>
        </p:blipFill>
        <p:spPr>
          <a:xfrm>
            <a:off x="1456677" y="542522"/>
            <a:ext cx="9278645" cy="5772956"/>
          </a:xfrm>
          <a:prstGeom prst="rect">
            <a:avLst/>
          </a:prstGeom>
        </p:spPr>
      </p:pic>
    </p:spTree>
    <p:extLst>
      <p:ext uri="{BB962C8B-B14F-4D97-AF65-F5344CB8AC3E}">
        <p14:creationId xmlns:p14="http://schemas.microsoft.com/office/powerpoint/2010/main" val="132072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FAFD5-D6BA-EB51-0F54-74EEAFCDC36C}"/>
              </a:ext>
            </a:extLst>
          </p:cNvPr>
          <p:cNvPicPr>
            <a:picLocks noChangeAspect="1"/>
          </p:cNvPicPr>
          <p:nvPr/>
        </p:nvPicPr>
        <p:blipFill>
          <a:blip r:embed="rId2"/>
          <a:stretch>
            <a:fillRect/>
          </a:stretch>
        </p:blipFill>
        <p:spPr>
          <a:xfrm>
            <a:off x="1661493" y="2443025"/>
            <a:ext cx="8869013" cy="1971950"/>
          </a:xfrm>
          <a:prstGeom prst="rect">
            <a:avLst/>
          </a:prstGeom>
        </p:spPr>
      </p:pic>
    </p:spTree>
    <p:extLst>
      <p:ext uri="{BB962C8B-B14F-4D97-AF65-F5344CB8AC3E}">
        <p14:creationId xmlns:p14="http://schemas.microsoft.com/office/powerpoint/2010/main" val="426294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3804B-3200-FAAE-D311-8CB938713AE3}"/>
              </a:ext>
            </a:extLst>
          </p:cNvPr>
          <p:cNvPicPr>
            <a:picLocks noChangeAspect="1"/>
          </p:cNvPicPr>
          <p:nvPr/>
        </p:nvPicPr>
        <p:blipFill>
          <a:blip r:embed="rId2"/>
          <a:stretch>
            <a:fillRect/>
          </a:stretch>
        </p:blipFill>
        <p:spPr>
          <a:xfrm>
            <a:off x="1566230" y="933101"/>
            <a:ext cx="9059539" cy="4991797"/>
          </a:xfrm>
          <a:prstGeom prst="rect">
            <a:avLst/>
          </a:prstGeom>
        </p:spPr>
      </p:pic>
    </p:spTree>
    <p:extLst>
      <p:ext uri="{BB962C8B-B14F-4D97-AF65-F5344CB8AC3E}">
        <p14:creationId xmlns:p14="http://schemas.microsoft.com/office/powerpoint/2010/main" val="110839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E8A70-1DD5-EDBD-0509-7F70277CD7C6}"/>
              </a:ext>
            </a:extLst>
          </p:cNvPr>
          <p:cNvPicPr>
            <a:picLocks noChangeAspect="1"/>
          </p:cNvPicPr>
          <p:nvPr/>
        </p:nvPicPr>
        <p:blipFill>
          <a:blip r:embed="rId2"/>
          <a:stretch>
            <a:fillRect/>
          </a:stretch>
        </p:blipFill>
        <p:spPr>
          <a:xfrm>
            <a:off x="1470967" y="766391"/>
            <a:ext cx="9250066" cy="5325218"/>
          </a:xfrm>
          <a:prstGeom prst="rect">
            <a:avLst/>
          </a:prstGeom>
        </p:spPr>
      </p:pic>
    </p:spTree>
    <p:extLst>
      <p:ext uri="{BB962C8B-B14F-4D97-AF65-F5344CB8AC3E}">
        <p14:creationId xmlns:p14="http://schemas.microsoft.com/office/powerpoint/2010/main" val="145416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7CB9D-D8AA-32C9-2FFF-213CEBB15445}"/>
              </a:ext>
            </a:extLst>
          </p:cNvPr>
          <p:cNvSpPr txBox="1"/>
          <p:nvPr/>
        </p:nvSpPr>
        <p:spPr>
          <a:xfrm>
            <a:off x="374470" y="1732919"/>
            <a:ext cx="11268891" cy="2728632"/>
          </a:xfrm>
          <a:prstGeom prst="rect">
            <a:avLst/>
          </a:prstGeom>
          <a:noFill/>
        </p:spPr>
        <p:txBody>
          <a:bodyPr wrap="square">
            <a:spAutoFit/>
          </a:bodyPr>
          <a:lstStyle/>
          <a:p>
            <a:pPr marL="90170" indent="-635" algn="ctr">
              <a:lnSpc>
                <a:spcPct val="115000"/>
              </a:lnSpc>
              <a:spcAft>
                <a:spcPts val="1000"/>
              </a:spcAft>
            </a:pPr>
            <a:r>
              <a:rPr lang="en-IN" sz="3600" b="1" kern="0" dirty="0">
                <a:effectLst/>
                <a:latin typeface="Times New Roman" panose="02020603050405020304" pitchFamily="18" charset="0"/>
                <a:ea typeface="Times New Roman" panose="02020603050405020304" pitchFamily="18" charset="0"/>
              </a:rPr>
              <a:t>Greedy Method:</a:t>
            </a:r>
            <a:r>
              <a:rPr lang="en-IN" sz="3600" kern="0" dirty="0">
                <a:effectLst/>
                <a:latin typeface="Times New Roman" panose="02020603050405020304" pitchFamily="18" charset="0"/>
                <a:ea typeface="Times New Roman" panose="02020603050405020304" pitchFamily="18" charset="0"/>
              </a:rPr>
              <a:t> </a:t>
            </a:r>
          </a:p>
          <a:p>
            <a:pPr marL="90170" indent="-635" algn="just">
              <a:lnSpc>
                <a:spcPct val="115000"/>
              </a:lnSpc>
              <a:spcAft>
                <a:spcPts val="1000"/>
              </a:spcAft>
            </a:pPr>
            <a:r>
              <a:rPr lang="en-IN" sz="3600" kern="0" dirty="0">
                <a:effectLst/>
                <a:latin typeface="Times New Roman" panose="02020603050405020304" pitchFamily="18" charset="0"/>
                <a:ea typeface="Times New Roman" panose="02020603050405020304" pitchFamily="18" charset="0"/>
              </a:rPr>
              <a:t>General Method, Job Sequencing with deadlines, Knapsack Problem, Minimum cost spanning trees, Single Source Shortest Paths</a:t>
            </a:r>
            <a:endParaRPr lang="en-IN" sz="3600" dirty="0"/>
          </a:p>
        </p:txBody>
      </p:sp>
    </p:spTree>
    <p:extLst>
      <p:ext uri="{BB962C8B-B14F-4D97-AF65-F5344CB8AC3E}">
        <p14:creationId xmlns:p14="http://schemas.microsoft.com/office/powerpoint/2010/main" val="391979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D9D82E-2A1E-3744-29B4-E8409073A281}"/>
              </a:ext>
            </a:extLst>
          </p:cNvPr>
          <p:cNvSpPr txBox="1"/>
          <p:nvPr/>
        </p:nvSpPr>
        <p:spPr>
          <a:xfrm>
            <a:off x="174169" y="1823331"/>
            <a:ext cx="12052663" cy="5632311"/>
          </a:xfrm>
          <a:prstGeom prst="rect">
            <a:avLst/>
          </a:prstGeom>
          <a:noFill/>
        </p:spPr>
        <p:txBody>
          <a:bodyPr wrap="square">
            <a:spAutoFit/>
          </a:bodyPr>
          <a:lstStyle/>
          <a:p>
            <a:pPr algn="l" fontAlgn="base"/>
            <a:r>
              <a:rPr lang="en-US" sz="3600" b="1" i="1" dirty="0">
                <a:solidFill>
                  <a:srgbClr val="273239"/>
                </a:solidFill>
                <a:effectLst/>
                <a:latin typeface="Nunito" pitchFamily="2" charset="0"/>
              </a:rPr>
              <a:t>Examples: </a:t>
            </a:r>
          </a:p>
          <a:p>
            <a:pPr algn="l" fontAlgn="base"/>
            <a:r>
              <a:rPr lang="en-US" sz="3600" b="1" i="1" dirty="0">
                <a:solidFill>
                  <a:srgbClr val="273239"/>
                </a:solidFill>
                <a:latin typeface="Nunito" pitchFamily="2" charset="0"/>
              </a:rPr>
              <a:t>{Profit, weight}</a:t>
            </a:r>
            <a:r>
              <a:rPr lang="en-US" sz="3600" b="0" i="1" dirty="0">
                <a:solidFill>
                  <a:srgbClr val="273239"/>
                </a:solidFill>
                <a:effectLst/>
                <a:latin typeface="Nunito" pitchFamily="2" charset="0"/>
              </a:rPr>
              <a:t> = {{60, 10}, {100, 20}, {120, 30}}, W = 50</a:t>
            </a:r>
            <a:br>
              <a:rPr lang="en-US" sz="3600" b="0" i="1" dirty="0">
                <a:solidFill>
                  <a:srgbClr val="273239"/>
                </a:solidFill>
                <a:effectLst/>
                <a:latin typeface="Nunito" pitchFamily="2" charset="0"/>
              </a:rPr>
            </a:br>
            <a:r>
              <a:rPr lang="en-US" sz="3600" b="1" i="1" dirty="0">
                <a:solidFill>
                  <a:srgbClr val="273239"/>
                </a:solidFill>
                <a:effectLst/>
                <a:latin typeface="Nunito" pitchFamily="2" charset="0"/>
              </a:rPr>
              <a:t>Output:</a:t>
            </a:r>
            <a:r>
              <a:rPr lang="en-US" sz="3600" b="0" i="1" dirty="0">
                <a:solidFill>
                  <a:srgbClr val="273239"/>
                </a:solidFill>
                <a:effectLst/>
                <a:latin typeface="Nunito" pitchFamily="2" charset="0"/>
              </a:rPr>
              <a:t> 240 </a:t>
            </a:r>
          </a:p>
          <a:p>
            <a:pPr algn="l" fontAlgn="base"/>
            <a:r>
              <a:rPr lang="en-US" sz="3600" i="1" dirty="0">
                <a:solidFill>
                  <a:srgbClr val="273239"/>
                </a:solidFill>
                <a:latin typeface="Nunito" pitchFamily="2" charset="0"/>
              </a:rPr>
              <a:t>2. n=7, m=15, {p1,p2,p3…p7}={10.5.15.7.6.18.3}</a:t>
            </a:r>
          </a:p>
          <a:p>
            <a:pPr algn="l" fontAlgn="base"/>
            <a:r>
              <a:rPr lang="en-US" sz="3600" b="0" i="1" dirty="0">
                <a:solidFill>
                  <a:srgbClr val="273239"/>
                </a:solidFill>
                <a:effectLst/>
                <a:latin typeface="Nunito" pitchFamily="2" charset="0"/>
              </a:rPr>
              <a:t>			  {w1,w2,w3…w7}={2,3,5,7,1,4,1}</a:t>
            </a:r>
          </a:p>
          <a:p>
            <a:pPr algn="l" fontAlgn="base"/>
            <a:r>
              <a:rPr lang="en-US" sz="3600" i="1" dirty="0">
                <a:solidFill>
                  <a:srgbClr val="273239"/>
                </a:solidFill>
                <a:latin typeface="Nunito" pitchFamily="2" charset="0"/>
              </a:rPr>
              <a:t>3. </a:t>
            </a:r>
            <a:r>
              <a:rPr lang="en-US" sz="3600" b="0" i="1" dirty="0">
                <a:solidFill>
                  <a:srgbClr val="273239"/>
                </a:solidFill>
                <a:effectLst/>
                <a:latin typeface="Nunito" pitchFamily="2" charset="0"/>
              </a:rPr>
              <a:t>	</a:t>
            </a:r>
            <a:r>
              <a:rPr lang="en-US" sz="3600" i="1" dirty="0">
                <a:solidFill>
                  <a:srgbClr val="273239"/>
                </a:solidFill>
                <a:latin typeface="Nunito" pitchFamily="2" charset="0"/>
              </a:rPr>
              <a:t>n=4, m=15, {p1,p2,p3,p4}={15,15,17,23}</a:t>
            </a:r>
          </a:p>
          <a:p>
            <a:pPr algn="l" fontAlgn="base"/>
            <a:r>
              <a:rPr lang="en-US" sz="3600" b="0" i="1" dirty="0">
                <a:solidFill>
                  <a:srgbClr val="273239"/>
                </a:solidFill>
                <a:effectLst/>
                <a:latin typeface="Nunito" pitchFamily="2" charset="0"/>
              </a:rPr>
              <a:t>			  {w1,w2,w3…w7}={3,5,6,9}</a:t>
            </a:r>
          </a:p>
          <a:p>
            <a:pPr algn="l" fontAlgn="base"/>
            <a:br>
              <a:rPr lang="en-US" sz="3600" b="0" i="1" dirty="0">
                <a:solidFill>
                  <a:srgbClr val="273239"/>
                </a:solidFill>
                <a:effectLst/>
                <a:latin typeface="Nunito" pitchFamily="2" charset="0"/>
              </a:rPr>
            </a:br>
            <a:endParaRPr lang="en-US" sz="3600" b="0" i="1" dirty="0">
              <a:solidFill>
                <a:srgbClr val="273239"/>
              </a:solidFill>
              <a:effectLst/>
              <a:latin typeface="Nunito" pitchFamily="2" charset="0"/>
            </a:endParaRPr>
          </a:p>
          <a:p>
            <a:pPr algn="l" fontAlgn="base"/>
            <a:r>
              <a:rPr lang="en-US" sz="3600" b="0" i="1" dirty="0">
                <a:solidFill>
                  <a:srgbClr val="273239"/>
                </a:solidFill>
                <a:effectLst/>
                <a:latin typeface="Nunito" pitchFamily="2" charset="0"/>
              </a:rPr>
              <a:t> </a:t>
            </a:r>
          </a:p>
        </p:txBody>
      </p:sp>
    </p:spTree>
    <p:extLst>
      <p:ext uri="{BB962C8B-B14F-4D97-AF65-F5344CB8AC3E}">
        <p14:creationId xmlns:p14="http://schemas.microsoft.com/office/powerpoint/2010/main" val="36346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7FF1B-AEF6-6F56-E083-E1AA47EC91D4}"/>
              </a:ext>
            </a:extLst>
          </p:cNvPr>
          <p:cNvSpPr txBox="1"/>
          <p:nvPr/>
        </p:nvSpPr>
        <p:spPr>
          <a:xfrm>
            <a:off x="435429" y="2415515"/>
            <a:ext cx="10589622" cy="1477328"/>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Job scheduling algorithm is applied to schedule the jobs on a single processor to maximize the profits.</a:t>
            </a:r>
          </a:p>
          <a:p>
            <a:pPr algn="l"/>
            <a:r>
              <a:rPr lang="en-US" b="0" i="0" dirty="0">
                <a:solidFill>
                  <a:srgbClr val="000000"/>
                </a:solidFill>
                <a:effectLst/>
                <a:latin typeface="Verdana" panose="020B0604030504040204" pitchFamily="34" charset="0"/>
              </a:rPr>
              <a:t>The greedy approach of the job scheduling algorithm states that, “Given ‘n’ number of jobs with a starting time and ending time, they need to be scheduled in such a way that maximum profit is received within the maximum deadline”.</a:t>
            </a:r>
          </a:p>
        </p:txBody>
      </p:sp>
      <p:sp>
        <p:nvSpPr>
          <p:cNvPr id="5" name="TextBox 4">
            <a:extLst>
              <a:ext uri="{FF2B5EF4-FFF2-40B4-BE49-F238E27FC236}">
                <a16:creationId xmlns:a16="http://schemas.microsoft.com/office/drawing/2014/main" id="{9E85AC5F-DF70-7F57-D9FD-30A8FDC896D1}"/>
              </a:ext>
            </a:extLst>
          </p:cNvPr>
          <p:cNvSpPr txBox="1"/>
          <p:nvPr/>
        </p:nvSpPr>
        <p:spPr>
          <a:xfrm>
            <a:off x="3048000" y="930026"/>
            <a:ext cx="6096000" cy="584775"/>
          </a:xfrm>
          <a:prstGeom prst="rect">
            <a:avLst/>
          </a:prstGeom>
          <a:noFill/>
        </p:spPr>
        <p:txBody>
          <a:bodyPr wrap="square">
            <a:spAutoFit/>
          </a:bodyPr>
          <a:lstStyle/>
          <a:p>
            <a:pPr algn="ctr"/>
            <a:r>
              <a:rPr lang="en-IN" sz="3200" b="1" i="0" dirty="0">
                <a:solidFill>
                  <a:srgbClr val="000000"/>
                </a:solidFill>
                <a:effectLst/>
                <a:latin typeface="var(--ff-lato)"/>
              </a:rPr>
              <a:t>Job Sequencing with Deadline</a:t>
            </a:r>
          </a:p>
        </p:txBody>
      </p:sp>
    </p:spTree>
    <p:extLst>
      <p:ext uri="{BB962C8B-B14F-4D97-AF65-F5344CB8AC3E}">
        <p14:creationId xmlns:p14="http://schemas.microsoft.com/office/powerpoint/2010/main" val="57722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34182-354A-357B-F13A-623BF1DBF57B}"/>
              </a:ext>
            </a:extLst>
          </p:cNvPr>
          <p:cNvPicPr>
            <a:picLocks noChangeAspect="1"/>
          </p:cNvPicPr>
          <p:nvPr/>
        </p:nvPicPr>
        <p:blipFill>
          <a:blip r:embed="rId2"/>
          <a:stretch>
            <a:fillRect/>
          </a:stretch>
        </p:blipFill>
        <p:spPr>
          <a:xfrm>
            <a:off x="687977" y="484791"/>
            <a:ext cx="10816045" cy="6306430"/>
          </a:xfrm>
          <a:prstGeom prst="rect">
            <a:avLst/>
          </a:prstGeom>
        </p:spPr>
      </p:pic>
      <p:pic>
        <p:nvPicPr>
          <p:cNvPr id="5" name="Picture 4">
            <a:extLst>
              <a:ext uri="{FF2B5EF4-FFF2-40B4-BE49-F238E27FC236}">
                <a16:creationId xmlns:a16="http://schemas.microsoft.com/office/drawing/2014/main" id="{3FBA0269-841E-52C2-E293-6BAB0312697D}"/>
              </a:ext>
            </a:extLst>
          </p:cNvPr>
          <p:cNvPicPr>
            <a:picLocks noChangeAspect="1"/>
          </p:cNvPicPr>
          <p:nvPr/>
        </p:nvPicPr>
        <p:blipFill>
          <a:blip r:embed="rId3"/>
          <a:stretch>
            <a:fillRect/>
          </a:stretch>
        </p:blipFill>
        <p:spPr>
          <a:xfrm>
            <a:off x="644609" y="-1"/>
            <a:ext cx="3343742" cy="600891"/>
          </a:xfrm>
          <a:prstGeom prst="rect">
            <a:avLst/>
          </a:prstGeom>
        </p:spPr>
      </p:pic>
    </p:spTree>
    <p:extLst>
      <p:ext uri="{BB962C8B-B14F-4D97-AF65-F5344CB8AC3E}">
        <p14:creationId xmlns:p14="http://schemas.microsoft.com/office/powerpoint/2010/main" val="3729429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1B133-2D2F-A1B2-E7ED-1FC3EDC6EAE7}"/>
              </a:ext>
            </a:extLst>
          </p:cNvPr>
          <p:cNvPicPr>
            <a:picLocks noChangeAspect="1"/>
          </p:cNvPicPr>
          <p:nvPr/>
        </p:nvPicPr>
        <p:blipFill>
          <a:blip r:embed="rId2"/>
          <a:stretch>
            <a:fillRect/>
          </a:stretch>
        </p:blipFill>
        <p:spPr>
          <a:xfrm>
            <a:off x="1518598" y="1895261"/>
            <a:ext cx="9154803" cy="3067478"/>
          </a:xfrm>
          <a:prstGeom prst="rect">
            <a:avLst/>
          </a:prstGeom>
        </p:spPr>
      </p:pic>
    </p:spTree>
    <p:extLst>
      <p:ext uri="{BB962C8B-B14F-4D97-AF65-F5344CB8AC3E}">
        <p14:creationId xmlns:p14="http://schemas.microsoft.com/office/powerpoint/2010/main" val="63317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EBF7D-3378-1CB6-C620-1E819A6F327B}"/>
              </a:ext>
            </a:extLst>
          </p:cNvPr>
          <p:cNvSpPr txBox="1"/>
          <p:nvPr/>
        </p:nvSpPr>
        <p:spPr>
          <a:xfrm>
            <a:off x="1245326" y="811458"/>
            <a:ext cx="9204960" cy="1200329"/>
          </a:xfrm>
          <a:prstGeom prst="rect">
            <a:avLst/>
          </a:prstGeom>
          <a:noFill/>
        </p:spPr>
        <p:txBody>
          <a:bodyPr wrap="square">
            <a:spAutoFit/>
          </a:bodyPr>
          <a:lstStyle/>
          <a:p>
            <a:pPr algn="l"/>
            <a:r>
              <a:rPr lang="en-US" b="0" i="0" dirty="0">
                <a:solidFill>
                  <a:srgbClr val="000000"/>
                </a:solidFill>
                <a:effectLst/>
                <a:latin typeface="var(--ff-lato)"/>
              </a:rPr>
              <a:t>Job Scheduling Algorithm</a:t>
            </a:r>
          </a:p>
          <a:p>
            <a:pPr algn="l"/>
            <a:r>
              <a:rPr lang="en-US" b="0" i="0" dirty="0">
                <a:solidFill>
                  <a:srgbClr val="000000"/>
                </a:solidFill>
                <a:effectLst/>
                <a:latin typeface="Verdana" panose="020B0604030504040204" pitchFamily="34" charset="0"/>
              </a:rPr>
              <a:t>Set of jobs with deadlines and profits are taken as an input with the job scheduling algorithm and scheduled subset of jobs with maximum profit are obtained as the final output.</a:t>
            </a:r>
          </a:p>
        </p:txBody>
      </p:sp>
      <p:sp>
        <p:nvSpPr>
          <p:cNvPr id="5" name="TextBox 4">
            <a:extLst>
              <a:ext uri="{FF2B5EF4-FFF2-40B4-BE49-F238E27FC236}">
                <a16:creationId xmlns:a16="http://schemas.microsoft.com/office/drawing/2014/main" id="{D2A0D9DE-CDB9-D872-44BC-8E4BE3E2E45E}"/>
              </a:ext>
            </a:extLst>
          </p:cNvPr>
          <p:cNvSpPr txBox="1"/>
          <p:nvPr/>
        </p:nvSpPr>
        <p:spPr>
          <a:xfrm>
            <a:off x="696686" y="2277015"/>
            <a:ext cx="10946674" cy="2677656"/>
          </a:xfrm>
          <a:prstGeom prst="rect">
            <a:avLst/>
          </a:prstGeom>
          <a:noFill/>
        </p:spPr>
        <p:txBody>
          <a:bodyPr wrap="square">
            <a:spAutoFit/>
          </a:bodyPr>
          <a:lstStyle/>
          <a:p>
            <a:r>
              <a:rPr lang="en-US" sz="2400" b="0" i="0" dirty="0">
                <a:effectLst/>
                <a:latin typeface="Courier New" panose="02070309020205020404" pitchFamily="49" charset="0"/>
              </a:rPr>
              <a:t>Step1 − Find the maximum deadline value from the input set of jobs. </a:t>
            </a:r>
          </a:p>
          <a:p>
            <a:r>
              <a:rPr lang="en-US" sz="2400" b="0" i="0" dirty="0">
                <a:effectLst/>
                <a:latin typeface="Courier New" panose="02070309020205020404" pitchFamily="49" charset="0"/>
              </a:rPr>
              <a:t>Step2 − Once, the deadline is decided, arrange the jobs in descending order of their profits. </a:t>
            </a:r>
          </a:p>
          <a:p>
            <a:r>
              <a:rPr lang="en-US" sz="2400" b="0" i="0" dirty="0">
                <a:effectLst/>
                <a:latin typeface="Courier New" panose="02070309020205020404" pitchFamily="49" charset="0"/>
              </a:rPr>
              <a:t>Step3 − Selects the jobs with highest profits, their time periods not exceeding the maximum deadline. </a:t>
            </a:r>
          </a:p>
          <a:p>
            <a:r>
              <a:rPr lang="en-US" sz="2400" b="0" i="0" dirty="0">
                <a:effectLst/>
                <a:latin typeface="Courier New" panose="02070309020205020404" pitchFamily="49" charset="0"/>
              </a:rPr>
              <a:t>Step4 − The selected set of jobs are the output</a:t>
            </a:r>
            <a:r>
              <a:rPr lang="en-US" b="0" i="0" dirty="0">
                <a:effectLst/>
                <a:latin typeface="Courier New" panose="02070309020205020404" pitchFamily="49" charset="0"/>
              </a:rPr>
              <a:t>.</a:t>
            </a:r>
            <a:endParaRPr lang="en-IN" dirty="0"/>
          </a:p>
        </p:txBody>
      </p:sp>
    </p:spTree>
    <p:extLst>
      <p:ext uri="{BB962C8B-B14F-4D97-AF65-F5344CB8AC3E}">
        <p14:creationId xmlns:p14="http://schemas.microsoft.com/office/powerpoint/2010/main" val="97491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9BDFCF-2BA9-E76F-9313-98AB347FF5D6}"/>
              </a:ext>
            </a:extLst>
          </p:cNvPr>
          <p:cNvPicPr>
            <a:picLocks noChangeAspect="1"/>
          </p:cNvPicPr>
          <p:nvPr/>
        </p:nvPicPr>
        <p:blipFill>
          <a:blip r:embed="rId2"/>
          <a:stretch>
            <a:fillRect/>
          </a:stretch>
        </p:blipFill>
        <p:spPr>
          <a:xfrm>
            <a:off x="1490019" y="914049"/>
            <a:ext cx="9211961" cy="5029902"/>
          </a:xfrm>
          <a:prstGeom prst="rect">
            <a:avLst/>
          </a:prstGeom>
        </p:spPr>
      </p:pic>
    </p:spTree>
    <p:extLst>
      <p:ext uri="{BB962C8B-B14F-4D97-AF65-F5344CB8AC3E}">
        <p14:creationId xmlns:p14="http://schemas.microsoft.com/office/powerpoint/2010/main" val="72458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A34962-71E9-1C88-59CC-13365D69939A}"/>
              </a:ext>
            </a:extLst>
          </p:cNvPr>
          <p:cNvPicPr>
            <a:picLocks noChangeAspect="1"/>
          </p:cNvPicPr>
          <p:nvPr/>
        </p:nvPicPr>
        <p:blipFill>
          <a:blip r:embed="rId2"/>
          <a:stretch>
            <a:fillRect/>
          </a:stretch>
        </p:blipFill>
        <p:spPr>
          <a:xfrm>
            <a:off x="1470967" y="1599944"/>
            <a:ext cx="9250066" cy="3658111"/>
          </a:xfrm>
          <a:prstGeom prst="rect">
            <a:avLst/>
          </a:prstGeom>
        </p:spPr>
      </p:pic>
    </p:spTree>
    <p:extLst>
      <p:ext uri="{BB962C8B-B14F-4D97-AF65-F5344CB8AC3E}">
        <p14:creationId xmlns:p14="http://schemas.microsoft.com/office/powerpoint/2010/main" val="2214975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9CE43-C709-E260-557F-8EE9B94B9ED9}"/>
              </a:ext>
            </a:extLst>
          </p:cNvPr>
          <p:cNvPicPr>
            <a:picLocks noChangeAspect="1"/>
          </p:cNvPicPr>
          <p:nvPr/>
        </p:nvPicPr>
        <p:blipFill>
          <a:blip r:embed="rId2"/>
          <a:stretch>
            <a:fillRect/>
          </a:stretch>
        </p:blipFill>
        <p:spPr>
          <a:xfrm>
            <a:off x="2099705" y="1790471"/>
            <a:ext cx="7992590" cy="3277057"/>
          </a:xfrm>
          <a:prstGeom prst="rect">
            <a:avLst/>
          </a:prstGeom>
        </p:spPr>
      </p:pic>
    </p:spTree>
    <p:extLst>
      <p:ext uri="{BB962C8B-B14F-4D97-AF65-F5344CB8AC3E}">
        <p14:creationId xmlns:p14="http://schemas.microsoft.com/office/powerpoint/2010/main" val="331387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1399A8-EEFC-B7D5-38CC-5A6890B1B37F}"/>
              </a:ext>
            </a:extLst>
          </p:cNvPr>
          <p:cNvPicPr>
            <a:picLocks noChangeAspect="1"/>
          </p:cNvPicPr>
          <p:nvPr/>
        </p:nvPicPr>
        <p:blipFill>
          <a:blip r:embed="rId2"/>
          <a:stretch>
            <a:fillRect/>
          </a:stretch>
        </p:blipFill>
        <p:spPr>
          <a:xfrm>
            <a:off x="1680546" y="975970"/>
            <a:ext cx="8830907" cy="4906060"/>
          </a:xfrm>
          <a:prstGeom prst="rect">
            <a:avLst/>
          </a:prstGeom>
        </p:spPr>
      </p:pic>
    </p:spTree>
    <p:extLst>
      <p:ext uri="{BB962C8B-B14F-4D97-AF65-F5344CB8AC3E}">
        <p14:creationId xmlns:p14="http://schemas.microsoft.com/office/powerpoint/2010/main" val="421911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A18E88-7D44-FFE2-5FD6-5DFB60D1BB5B}"/>
              </a:ext>
            </a:extLst>
          </p:cNvPr>
          <p:cNvPicPr>
            <a:picLocks noChangeAspect="1"/>
          </p:cNvPicPr>
          <p:nvPr/>
        </p:nvPicPr>
        <p:blipFill>
          <a:blip r:embed="rId2"/>
          <a:stretch>
            <a:fillRect/>
          </a:stretch>
        </p:blipFill>
        <p:spPr>
          <a:xfrm>
            <a:off x="2847521" y="1638050"/>
            <a:ext cx="6496957" cy="3581900"/>
          </a:xfrm>
          <a:prstGeom prst="rect">
            <a:avLst/>
          </a:prstGeom>
        </p:spPr>
      </p:pic>
    </p:spTree>
    <p:extLst>
      <p:ext uri="{BB962C8B-B14F-4D97-AF65-F5344CB8AC3E}">
        <p14:creationId xmlns:p14="http://schemas.microsoft.com/office/powerpoint/2010/main" val="124811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C073C-FE08-46B5-6A6E-67C2F54B9F36}"/>
              </a:ext>
            </a:extLst>
          </p:cNvPr>
          <p:cNvPicPr>
            <a:picLocks noChangeAspect="1"/>
          </p:cNvPicPr>
          <p:nvPr/>
        </p:nvPicPr>
        <p:blipFill>
          <a:blip r:embed="rId2"/>
          <a:stretch>
            <a:fillRect/>
          </a:stretch>
        </p:blipFill>
        <p:spPr>
          <a:xfrm>
            <a:off x="1328071" y="1090286"/>
            <a:ext cx="10367539" cy="5273118"/>
          </a:xfrm>
          <a:prstGeom prst="rect">
            <a:avLst/>
          </a:prstGeom>
        </p:spPr>
      </p:pic>
      <p:sp>
        <p:nvSpPr>
          <p:cNvPr id="5" name="TextBox 4">
            <a:extLst>
              <a:ext uri="{FF2B5EF4-FFF2-40B4-BE49-F238E27FC236}">
                <a16:creationId xmlns:a16="http://schemas.microsoft.com/office/drawing/2014/main" id="{4FFD5831-A185-9667-8BD4-9D4C84F3B002}"/>
              </a:ext>
            </a:extLst>
          </p:cNvPr>
          <p:cNvSpPr txBox="1"/>
          <p:nvPr/>
        </p:nvSpPr>
        <p:spPr>
          <a:xfrm>
            <a:off x="1341117" y="494596"/>
            <a:ext cx="6096000" cy="584775"/>
          </a:xfrm>
          <a:prstGeom prst="rect">
            <a:avLst/>
          </a:prstGeom>
          <a:noFill/>
        </p:spPr>
        <p:txBody>
          <a:bodyPr wrap="square">
            <a:spAutoFit/>
          </a:bodyPr>
          <a:lstStyle/>
          <a:p>
            <a:r>
              <a:rPr lang="en-IN" sz="3200" kern="0" dirty="0">
                <a:solidFill>
                  <a:srgbClr val="FF0000"/>
                </a:solidFill>
                <a:effectLst/>
                <a:latin typeface="Times New Roman" panose="02020603050405020304" pitchFamily="18" charset="0"/>
                <a:ea typeface="Times New Roman" panose="02020603050405020304" pitchFamily="18" charset="0"/>
              </a:rPr>
              <a:t>General Method</a:t>
            </a:r>
            <a:endParaRPr lang="en-IN" sz="3200" dirty="0">
              <a:solidFill>
                <a:srgbClr val="FF0000"/>
              </a:solidFill>
            </a:endParaRPr>
          </a:p>
        </p:txBody>
      </p:sp>
    </p:spTree>
    <p:extLst>
      <p:ext uri="{BB962C8B-B14F-4D97-AF65-F5344CB8AC3E}">
        <p14:creationId xmlns:p14="http://schemas.microsoft.com/office/powerpoint/2010/main" val="734793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F1D8E-6974-FA0B-A434-EAB2CA1B0AE8}"/>
              </a:ext>
            </a:extLst>
          </p:cNvPr>
          <p:cNvPicPr>
            <a:picLocks noChangeAspect="1"/>
          </p:cNvPicPr>
          <p:nvPr/>
        </p:nvPicPr>
        <p:blipFill>
          <a:blip r:embed="rId2"/>
          <a:stretch>
            <a:fillRect/>
          </a:stretch>
        </p:blipFill>
        <p:spPr>
          <a:xfrm>
            <a:off x="1947283" y="1242707"/>
            <a:ext cx="8297433" cy="4372585"/>
          </a:xfrm>
          <a:prstGeom prst="rect">
            <a:avLst/>
          </a:prstGeom>
        </p:spPr>
      </p:pic>
    </p:spTree>
    <p:extLst>
      <p:ext uri="{BB962C8B-B14F-4D97-AF65-F5344CB8AC3E}">
        <p14:creationId xmlns:p14="http://schemas.microsoft.com/office/powerpoint/2010/main" val="170958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12B0C-1E10-5862-5DFD-07B1080343E5}"/>
              </a:ext>
            </a:extLst>
          </p:cNvPr>
          <p:cNvPicPr>
            <a:picLocks noChangeAspect="1"/>
          </p:cNvPicPr>
          <p:nvPr/>
        </p:nvPicPr>
        <p:blipFill>
          <a:blip r:embed="rId2"/>
          <a:stretch>
            <a:fillRect/>
          </a:stretch>
        </p:blipFill>
        <p:spPr>
          <a:xfrm>
            <a:off x="2033020" y="2519235"/>
            <a:ext cx="8125959" cy="1819529"/>
          </a:xfrm>
          <a:prstGeom prst="rect">
            <a:avLst/>
          </a:prstGeom>
        </p:spPr>
      </p:pic>
    </p:spTree>
    <p:extLst>
      <p:ext uri="{BB962C8B-B14F-4D97-AF65-F5344CB8AC3E}">
        <p14:creationId xmlns:p14="http://schemas.microsoft.com/office/powerpoint/2010/main" val="4268852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F0E465-3633-0B66-0984-B45E4D29A457}"/>
              </a:ext>
            </a:extLst>
          </p:cNvPr>
          <p:cNvPicPr>
            <a:picLocks noChangeAspect="1"/>
          </p:cNvPicPr>
          <p:nvPr/>
        </p:nvPicPr>
        <p:blipFill>
          <a:blip r:embed="rId2"/>
          <a:stretch>
            <a:fillRect/>
          </a:stretch>
        </p:blipFill>
        <p:spPr>
          <a:xfrm>
            <a:off x="2237836" y="1134572"/>
            <a:ext cx="7716327" cy="1819529"/>
          </a:xfrm>
          <a:prstGeom prst="rect">
            <a:avLst/>
          </a:prstGeom>
        </p:spPr>
      </p:pic>
      <p:pic>
        <p:nvPicPr>
          <p:cNvPr id="8" name="Picture 7">
            <a:extLst>
              <a:ext uri="{FF2B5EF4-FFF2-40B4-BE49-F238E27FC236}">
                <a16:creationId xmlns:a16="http://schemas.microsoft.com/office/drawing/2014/main" id="{CB4A238F-3AF4-F0C8-A85F-5F53AABA13C5}"/>
              </a:ext>
            </a:extLst>
          </p:cNvPr>
          <p:cNvPicPr>
            <a:picLocks noChangeAspect="1"/>
          </p:cNvPicPr>
          <p:nvPr/>
        </p:nvPicPr>
        <p:blipFill>
          <a:blip r:embed="rId3"/>
          <a:stretch>
            <a:fillRect/>
          </a:stretch>
        </p:blipFill>
        <p:spPr>
          <a:xfrm>
            <a:off x="2047310" y="3543719"/>
            <a:ext cx="7906853" cy="1790950"/>
          </a:xfrm>
          <a:prstGeom prst="rect">
            <a:avLst/>
          </a:prstGeom>
        </p:spPr>
      </p:pic>
    </p:spTree>
    <p:extLst>
      <p:ext uri="{BB962C8B-B14F-4D97-AF65-F5344CB8AC3E}">
        <p14:creationId xmlns:p14="http://schemas.microsoft.com/office/powerpoint/2010/main" val="1210861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48A36E-2AF4-9B08-2912-FF6DCF6AC46C}"/>
              </a:ext>
            </a:extLst>
          </p:cNvPr>
          <p:cNvPicPr>
            <a:picLocks noChangeAspect="1"/>
          </p:cNvPicPr>
          <p:nvPr/>
        </p:nvPicPr>
        <p:blipFill>
          <a:blip r:embed="rId2"/>
          <a:stretch>
            <a:fillRect/>
          </a:stretch>
        </p:blipFill>
        <p:spPr>
          <a:xfrm>
            <a:off x="1593668" y="425466"/>
            <a:ext cx="6520894" cy="3003534"/>
          </a:xfrm>
          <a:prstGeom prst="rect">
            <a:avLst/>
          </a:prstGeom>
        </p:spPr>
      </p:pic>
      <p:sp>
        <p:nvSpPr>
          <p:cNvPr id="3" name="TextBox 2">
            <a:extLst>
              <a:ext uri="{FF2B5EF4-FFF2-40B4-BE49-F238E27FC236}">
                <a16:creationId xmlns:a16="http://schemas.microsoft.com/office/drawing/2014/main" id="{9D89CAEF-E914-F254-65C9-32D4F65F1718}"/>
              </a:ext>
            </a:extLst>
          </p:cNvPr>
          <p:cNvSpPr txBox="1"/>
          <p:nvPr/>
        </p:nvSpPr>
        <p:spPr>
          <a:xfrm>
            <a:off x="418011" y="4502223"/>
            <a:ext cx="11268892" cy="954107"/>
          </a:xfrm>
          <a:prstGeom prst="rect">
            <a:avLst/>
          </a:prstGeom>
          <a:noFill/>
        </p:spPr>
        <p:txBody>
          <a:bodyPr wrap="square">
            <a:spAutoFit/>
          </a:bodyPr>
          <a:lstStyle/>
          <a:p>
            <a:r>
              <a:rPr lang="en-US" sz="2800" dirty="0"/>
              <a:t>What is the solution generated by function Job Sequencing algorithm when n=6 (P1…p6) = (3, 5, 20, 18, 1, 6), and (d1..d6) = (1, 3, 4, 3, 2, 1). </a:t>
            </a:r>
            <a:endParaRPr lang="en-IN" sz="2800" dirty="0"/>
          </a:p>
        </p:txBody>
      </p:sp>
    </p:spTree>
    <p:extLst>
      <p:ext uri="{BB962C8B-B14F-4D97-AF65-F5344CB8AC3E}">
        <p14:creationId xmlns:p14="http://schemas.microsoft.com/office/powerpoint/2010/main" val="344736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E780BA-CBCA-AA90-EE5C-ED9B7C41016F}"/>
              </a:ext>
            </a:extLst>
          </p:cNvPr>
          <p:cNvPicPr>
            <a:picLocks noChangeAspect="1"/>
          </p:cNvPicPr>
          <p:nvPr/>
        </p:nvPicPr>
        <p:blipFill>
          <a:blip r:embed="rId2"/>
          <a:stretch>
            <a:fillRect/>
          </a:stretch>
        </p:blipFill>
        <p:spPr>
          <a:xfrm>
            <a:off x="2366442" y="1790471"/>
            <a:ext cx="7459116" cy="3277057"/>
          </a:xfrm>
          <a:prstGeom prst="rect">
            <a:avLst/>
          </a:prstGeom>
        </p:spPr>
      </p:pic>
    </p:spTree>
    <p:extLst>
      <p:ext uri="{BB962C8B-B14F-4D97-AF65-F5344CB8AC3E}">
        <p14:creationId xmlns:p14="http://schemas.microsoft.com/office/powerpoint/2010/main" val="209397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49325-BB9F-AFFC-FF07-330DFE3AC988}"/>
              </a:ext>
            </a:extLst>
          </p:cNvPr>
          <p:cNvPicPr>
            <a:picLocks noChangeAspect="1"/>
          </p:cNvPicPr>
          <p:nvPr/>
        </p:nvPicPr>
        <p:blipFill>
          <a:blip r:embed="rId2"/>
          <a:stretch>
            <a:fillRect/>
          </a:stretch>
        </p:blipFill>
        <p:spPr>
          <a:xfrm>
            <a:off x="1542414" y="118600"/>
            <a:ext cx="9107171" cy="6620799"/>
          </a:xfrm>
          <a:prstGeom prst="rect">
            <a:avLst/>
          </a:prstGeom>
        </p:spPr>
      </p:pic>
    </p:spTree>
    <p:extLst>
      <p:ext uri="{BB962C8B-B14F-4D97-AF65-F5344CB8AC3E}">
        <p14:creationId xmlns:p14="http://schemas.microsoft.com/office/powerpoint/2010/main" val="3673775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4C629-52ED-A6E9-3687-4A918AF9C124}"/>
              </a:ext>
            </a:extLst>
          </p:cNvPr>
          <p:cNvPicPr>
            <a:picLocks noChangeAspect="1"/>
          </p:cNvPicPr>
          <p:nvPr/>
        </p:nvPicPr>
        <p:blipFill>
          <a:blip r:embed="rId2"/>
          <a:stretch>
            <a:fillRect/>
          </a:stretch>
        </p:blipFill>
        <p:spPr>
          <a:xfrm>
            <a:off x="1451914" y="1266523"/>
            <a:ext cx="9288171" cy="4324954"/>
          </a:xfrm>
          <a:prstGeom prst="rect">
            <a:avLst/>
          </a:prstGeom>
        </p:spPr>
      </p:pic>
    </p:spTree>
    <p:extLst>
      <p:ext uri="{BB962C8B-B14F-4D97-AF65-F5344CB8AC3E}">
        <p14:creationId xmlns:p14="http://schemas.microsoft.com/office/powerpoint/2010/main" val="3295917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3D13D-67EA-8423-4B5F-A991E488D091}"/>
              </a:ext>
            </a:extLst>
          </p:cNvPr>
          <p:cNvPicPr>
            <a:picLocks noChangeAspect="1"/>
          </p:cNvPicPr>
          <p:nvPr/>
        </p:nvPicPr>
        <p:blipFill>
          <a:blip r:embed="rId2"/>
          <a:stretch>
            <a:fillRect/>
          </a:stretch>
        </p:blipFill>
        <p:spPr>
          <a:xfrm>
            <a:off x="1542414" y="1538023"/>
            <a:ext cx="9107171" cy="3781953"/>
          </a:xfrm>
          <a:prstGeom prst="rect">
            <a:avLst/>
          </a:prstGeom>
        </p:spPr>
      </p:pic>
      <p:pic>
        <p:nvPicPr>
          <p:cNvPr id="5" name="Picture 4">
            <a:extLst>
              <a:ext uri="{FF2B5EF4-FFF2-40B4-BE49-F238E27FC236}">
                <a16:creationId xmlns:a16="http://schemas.microsoft.com/office/drawing/2014/main" id="{AC783783-9C32-E539-87FE-53291EF1ED8C}"/>
              </a:ext>
            </a:extLst>
          </p:cNvPr>
          <p:cNvPicPr>
            <a:picLocks noChangeAspect="1"/>
          </p:cNvPicPr>
          <p:nvPr/>
        </p:nvPicPr>
        <p:blipFill>
          <a:blip r:embed="rId3"/>
          <a:stretch>
            <a:fillRect/>
          </a:stretch>
        </p:blipFill>
        <p:spPr>
          <a:xfrm>
            <a:off x="1332299" y="622631"/>
            <a:ext cx="3553321" cy="457264"/>
          </a:xfrm>
          <a:prstGeom prst="rect">
            <a:avLst/>
          </a:prstGeom>
        </p:spPr>
      </p:pic>
    </p:spTree>
    <p:extLst>
      <p:ext uri="{BB962C8B-B14F-4D97-AF65-F5344CB8AC3E}">
        <p14:creationId xmlns:p14="http://schemas.microsoft.com/office/powerpoint/2010/main" val="933554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4DB447-6E25-1A57-BD04-7D6EA1456275}"/>
              </a:ext>
            </a:extLst>
          </p:cNvPr>
          <p:cNvSpPr txBox="1"/>
          <p:nvPr/>
        </p:nvSpPr>
        <p:spPr>
          <a:xfrm>
            <a:off x="63793" y="221371"/>
            <a:ext cx="11993526" cy="6001643"/>
          </a:xfrm>
          <a:prstGeom prst="rect">
            <a:avLst/>
          </a:prstGeom>
          <a:noFill/>
        </p:spPr>
        <p:txBody>
          <a:bodyPr wrap="square">
            <a:spAutoFit/>
          </a:bodyPr>
          <a:lstStyle/>
          <a:p>
            <a:r>
              <a:rPr lang="en-US" sz="3200" b="1" dirty="0"/>
              <a:t>Real-world examples on minimum spanning tree: </a:t>
            </a:r>
          </a:p>
          <a:p>
            <a:r>
              <a:rPr lang="en-US" sz="3200" dirty="0"/>
              <a:t>• One practical application of a MST would be in the design of a network. For instance, a group of individuals, who are separated by varying distances, wish to be connected together in a telephone network. Although MST cannot do anything about the distance from one connection to another, it can be used to determine the least cost paths with no cycles in this network, thereby connecting everyone at a minimum cost. </a:t>
            </a:r>
          </a:p>
          <a:p>
            <a:r>
              <a:rPr lang="en-US" sz="3200" dirty="0"/>
              <a:t>• Another useful application of MST would be finding airline routes. The vertices of the graph would represent cities, and the edges would represent routes between the cities. MST can be applied to optimize airline routes by finding the least costly paths with no cycles</a:t>
            </a:r>
            <a:r>
              <a:rPr lang="en-US" dirty="0"/>
              <a:t>.</a:t>
            </a:r>
            <a:endParaRPr lang="en-IN" dirty="0"/>
          </a:p>
        </p:txBody>
      </p:sp>
    </p:spTree>
    <p:extLst>
      <p:ext uri="{BB962C8B-B14F-4D97-AF65-F5344CB8AC3E}">
        <p14:creationId xmlns:p14="http://schemas.microsoft.com/office/powerpoint/2010/main" val="3957618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283DCC-C747-B45E-81FA-794CC14B4A61}"/>
              </a:ext>
            </a:extLst>
          </p:cNvPr>
          <p:cNvSpPr txBox="1"/>
          <p:nvPr/>
        </p:nvSpPr>
        <p:spPr>
          <a:xfrm>
            <a:off x="1" y="128438"/>
            <a:ext cx="12291236" cy="6740307"/>
          </a:xfrm>
          <a:prstGeom prst="rect">
            <a:avLst/>
          </a:prstGeom>
          <a:noFill/>
        </p:spPr>
        <p:txBody>
          <a:bodyPr wrap="square">
            <a:spAutoFit/>
          </a:bodyPr>
          <a:lstStyle/>
          <a:p>
            <a:r>
              <a:rPr lang="en-US" sz="3600" dirty="0"/>
              <a:t>Minimum spanning tree, can be constructed using any of the following two algorithms: </a:t>
            </a:r>
          </a:p>
          <a:p>
            <a:endParaRPr lang="en-US" sz="3600" dirty="0"/>
          </a:p>
          <a:p>
            <a:pPr marL="742950" indent="-742950">
              <a:buAutoNum type="arabicPeriod"/>
            </a:pPr>
            <a:r>
              <a:rPr lang="en-US" sz="3600" dirty="0"/>
              <a:t>Kruskal’s algorithm and </a:t>
            </a:r>
          </a:p>
          <a:p>
            <a:pPr marL="742950" indent="-742950">
              <a:buAutoNum type="arabicPeriod"/>
            </a:pPr>
            <a:r>
              <a:rPr lang="en-US" sz="3600" dirty="0"/>
              <a:t>Prim’s algorithm.</a:t>
            </a:r>
          </a:p>
          <a:p>
            <a:r>
              <a:rPr lang="en-US" sz="3600" dirty="0"/>
              <a:t>Both algorithms differ in their methodology, but both eventually end up with the MST. </a:t>
            </a:r>
          </a:p>
          <a:p>
            <a:r>
              <a:rPr lang="en-US" sz="3600" dirty="0"/>
              <a:t>Kruskal's algorithm uses edges, and Prim’s algorithm uses vertex connections in determining the MST.</a:t>
            </a:r>
          </a:p>
          <a:p>
            <a:r>
              <a:rPr lang="en-US" sz="3600" dirty="0"/>
              <a:t> In Prim’s algorithm at any instance of output it represents tree whereas in Kruskal’s algorithm at any instance of output it may represent tree or not.</a:t>
            </a:r>
            <a:endParaRPr lang="en-IN" sz="3600" dirty="0"/>
          </a:p>
        </p:txBody>
      </p:sp>
    </p:spTree>
    <p:extLst>
      <p:ext uri="{BB962C8B-B14F-4D97-AF65-F5344CB8AC3E}">
        <p14:creationId xmlns:p14="http://schemas.microsoft.com/office/powerpoint/2010/main" val="67499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A3CE50-3D33-370D-53EB-CF7E4420E975}"/>
              </a:ext>
            </a:extLst>
          </p:cNvPr>
          <p:cNvSpPr txBox="1"/>
          <p:nvPr/>
        </p:nvSpPr>
        <p:spPr>
          <a:xfrm>
            <a:off x="1079863" y="635282"/>
            <a:ext cx="10215154" cy="5262979"/>
          </a:xfrm>
          <a:prstGeom prst="rect">
            <a:avLst/>
          </a:prstGeom>
          <a:noFill/>
        </p:spPr>
        <p:txBody>
          <a:bodyPr wrap="square">
            <a:spAutoFit/>
          </a:bodyPr>
          <a:lstStyle/>
          <a:p>
            <a:pPr algn="l" fontAlgn="base"/>
            <a:r>
              <a:rPr lang="en-US" sz="2800" b="1" i="0" dirty="0">
                <a:solidFill>
                  <a:srgbClr val="273239"/>
                </a:solidFill>
                <a:effectLst/>
                <a:latin typeface="Nunito" pitchFamily="2" charset="0"/>
              </a:rPr>
              <a:t>Characteristics of Greedy Algorithm</a:t>
            </a:r>
          </a:p>
          <a:p>
            <a:pPr algn="l" rtl="0" fontAlgn="base"/>
            <a:r>
              <a:rPr lang="en-US" sz="2800" b="0" i="0" dirty="0">
                <a:solidFill>
                  <a:srgbClr val="273239"/>
                </a:solidFill>
                <a:effectLst/>
                <a:latin typeface="Nunito" pitchFamily="2" charset="0"/>
              </a:rPr>
              <a:t>Here are the characteristics of a greedy algorithm:</a:t>
            </a:r>
          </a:p>
          <a:p>
            <a:pPr algn="l" fontAlgn="base">
              <a:buFont typeface="Arial" panose="020B0604020202020204" pitchFamily="34" charset="0"/>
              <a:buChar char="•"/>
            </a:pPr>
            <a:r>
              <a:rPr lang="en-US" sz="2800" b="0" i="0" dirty="0">
                <a:solidFill>
                  <a:srgbClr val="273239"/>
                </a:solidFill>
                <a:effectLst/>
                <a:latin typeface="Nunito" pitchFamily="2" charset="0"/>
              </a:rPr>
              <a:t>Greedy algorithms are simple and easy to implement.</a:t>
            </a:r>
          </a:p>
          <a:p>
            <a:pPr algn="l" fontAlgn="base">
              <a:buFont typeface="Arial" panose="020B0604020202020204" pitchFamily="34" charset="0"/>
              <a:buChar char="•"/>
            </a:pPr>
            <a:r>
              <a:rPr lang="en-US" sz="2800" b="0" i="0" dirty="0">
                <a:solidFill>
                  <a:srgbClr val="273239"/>
                </a:solidFill>
                <a:effectLst/>
                <a:latin typeface="Nunito" pitchFamily="2" charset="0"/>
              </a:rPr>
              <a:t>They are efficient in terms of time complexity, often providing quick solutions.</a:t>
            </a:r>
          </a:p>
          <a:p>
            <a:pPr algn="l" fontAlgn="base">
              <a:buFont typeface="Arial" panose="020B0604020202020204" pitchFamily="34" charset="0"/>
              <a:buChar char="•"/>
            </a:pPr>
            <a:r>
              <a:rPr lang="en-US" sz="2800" b="0" i="0" dirty="0">
                <a:solidFill>
                  <a:srgbClr val="273239"/>
                </a:solidFill>
                <a:effectLst/>
                <a:latin typeface="Nunito" pitchFamily="2" charset="0"/>
              </a:rPr>
              <a:t>Greedy algorithms are used for optimization problems where a </a:t>
            </a:r>
            <a:r>
              <a:rPr lang="en-US" sz="2800" b="1" i="0" dirty="0">
                <a:solidFill>
                  <a:srgbClr val="273239"/>
                </a:solidFill>
                <a:effectLst/>
                <a:latin typeface="Nunito" pitchFamily="2" charset="0"/>
              </a:rPr>
              <a:t>locally optimal </a:t>
            </a:r>
            <a:r>
              <a:rPr lang="en-US" sz="2800" b="0" i="0" dirty="0">
                <a:solidFill>
                  <a:srgbClr val="273239"/>
                </a:solidFill>
                <a:effectLst/>
                <a:latin typeface="Nunito" pitchFamily="2" charset="0"/>
              </a:rPr>
              <a:t>choice leads to a </a:t>
            </a:r>
            <a:r>
              <a:rPr lang="en-US" sz="2800" b="1" i="0" dirty="0">
                <a:solidFill>
                  <a:srgbClr val="273239"/>
                </a:solidFill>
                <a:effectLst/>
                <a:latin typeface="Nunito" pitchFamily="2" charset="0"/>
              </a:rPr>
              <a:t>globally optimal </a:t>
            </a:r>
            <a:r>
              <a:rPr lang="en-US" sz="2800" b="0" i="0" dirty="0">
                <a:solidFill>
                  <a:srgbClr val="273239"/>
                </a:solidFill>
                <a:effectLst/>
                <a:latin typeface="Nunito" pitchFamily="2" charset="0"/>
              </a:rPr>
              <a:t>solution.</a:t>
            </a:r>
          </a:p>
          <a:p>
            <a:pPr algn="l" fontAlgn="base">
              <a:buFont typeface="Arial" panose="020B0604020202020204" pitchFamily="34" charset="0"/>
              <a:buChar char="•"/>
            </a:pPr>
            <a:r>
              <a:rPr lang="en-US" sz="2800" b="0" i="0" dirty="0">
                <a:solidFill>
                  <a:srgbClr val="273239"/>
                </a:solidFill>
                <a:effectLst/>
                <a:latin typeface="Nunito" pitchFamily="2" charset="0"/>
              </a:rPr>
              <a:t>These algorithms do not reconsider previous choices, as they make decisions based on current information without looking ahead.</a:t>
            </a:r>
          </a:p>
          <a:p>
            <a:pPr algn="l" fontAlgn="base">
              <a:buFont typeface="Arial" panose="020B0604020202020204" pitchFamily="34" charset="0"/>
              <a:buChar char="•"/>
            </a:pPr>
            <a:r>
              <a:rPr lang="en-US" sz="2800" b="0" i="0" dirty="0">
                <a:solidFill>
                  <a:srgbClr val="273239"/>
                </a:solidFill>
                <a:effectLst/>
                <a:latin typeface="Nunito" pitchFamily="2" charset="0"/>
              </a:rPr>
              <a:t>Greedy algorithms are suitable for problems for optimal substructure.</a:t>
            </a:r>
          </a:p>
        </p:txBody>
      </p:sp>
    </p:spTree>
    <p:extLst>
      <p:ext uri="{BB962C8B-B14F-4D97-AF65-F5344CB8AC3E}">
        <p14:creationId xmlns:p14="http://schemas.microsoft.com/office/powerpoint/2010/main" val="727244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32FBF-771C-4310-5AA2-FEA7B56484C1}"/>
              </a:ext>
            </a:extLst>
          </p:cNvPr>
          <p:cNvSpPr txBox="1"/>
          <p:nvPr/>
        </p:nvSpPr>
        <p:spPr>
          <a:xfrm>
            <a:off x="382772" y="-10635"/>
            <a:ext cx="6148272" cy="523220"/>
          </a:xfrm>
          <a:prstGeom prst="rect">
            <a:avLst/>
          </a:prstGeom>
          <a:noFill/>
        </p:spPr>
        <p:txBody>
          <a:bodyPr wrap="square">
            <a:spAutoFit/>
          </a:bodyPr>
          <a:lstStyle/>
          <a:p>
            <a:r>
              <a:rPr lang="en-IN" sz="2800" dirty="0">
                <a:solidFill>
                  <a:srgbClr val="FF0000"/>
                </a:solidFill>
              </a:rPr>
              <a:t>Kruskal’s Algorithm </a:t>
            </a:r>
          </a:p>
        </p:txBody>
      </p:sp>
      <p:sp>
        <p:nvSpPr>
          <p:cNvPr id="5" name="TextBox 4">
            <a:extLst>
              <a:ext uri="{FF2B5EF4-FFF2-40B4-BE49-F238E27FC236}">
                <a16:creationId xmlns:a16="http://schemas.microsoft.com/office/drawing/2014/main" id="{297AF13F-A7FF-6D12-4382-092222AE3556}"/>
              </a:ext>
            </a:extLst>
          </p:cNvPr>
          <p:cNvSpPr txBox="1"/>
          <p:nvPr/>
        </p:nvSpPr>
        <p:spPr>
          <a:xfrm>
            <a:off x="202019" y="626513"/>
            <a:ext cx="11989981" cy="5016758"/>
          </a:xfrm>
          <a:prstGeom prst="rect">
            <a:avLst/>
          </a:prstGeom>
          <a:noFill/>
        </p:spPr>
        <p:txBody>
          <a:bodyPr wrap="square">
            <a:spAutoFit/>
          </a:bodyPr>
          <a:lstStyle/>
          <a:p>
            <a:r>
              <a:rPr lang="en-US" sz="3200" dirty="0"/>
              <a:t>This is a greedy algorithm. A greedy algorithm chooses some local optimum (i.e. picking an edge with the least weight in a MST). </a:t>
            </a:r>
          </a:p>
          <a:p>
            <a:r>
              <a:rPr lang="en-US" sz="3200" dirty="0"/>
              <a:t>Kruskal's algorithm works as follows: </a:t>
            </a:r>
          </a:p>
          <a:p>
            <a:r>
              <a:rPr lang="en-US" sz="3200" dirty="0"/>
              <a:t>Take a graph with 'n' vertices, keep on adding the shortest (least cost) edge, while avoiding the creation of cycles, until (n - 1) edges have been added. </a:t>
            </a:r>
          </a:p>
          <a:p>
            <a:r>
              <a:rPr lang="en-US" sz="3200" dirty="0"/>
              <a:t>Sometimes two or more edges may have the same cost. </a:t>
            </a:r>
          </a:p>
          <a:p>
            <a:r>
              <a:rPr lang="en-US" sz="3200" dirty="0"/>
              <a:t>The order in which the edges are chosen, in this case, does not matter. Different MST’s may result, but they will all have the same total cost, which will always be the minimum cost.</a:t>
            </a:r>
            <a:endParaRPr lang="en-IN" sz="3200" dirty="0"/>
          </a:p>
        </p:txBody>
      </p:sp>
    </p:spTree>
    <p:extLst>
      <p:ext uri="{BB962C8B-B14F-4D97-AF65-F5344CB8AC3E}">
        <p14:creationId xmlns:p14="http://schemas.microsoft.com/office/powerpoint/2010/main" val="75327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A5CFB-0872-BAF3-649C-BE29F28EEE66}"/>
              </a:ext>
            </a:extLst>
          </p:cNvPr>
          <p:cNvPicPr>
            <a:picLocks noChangeAspect="1"/>
          </p:cNvPicPr>
          <p:nvPr/>
        </p:nvPicPr>
        <p:blipFill>
          <a:blip r:embed="rId2"/>
          <a:stretch>
            <a:fillRect/>
          </a:stretch>
        </p:blipFill>
        <p:spPr>
          <a:xfrm>
            <a:off x="138223" y="329608"/>
            <a:ext cx="12053777" cy="6528391"/>
          </a:xfrm>
          <a:prstGeom prst="rect">
            <a:avLst/>
          </a:prstGeom>
        </p:spPr>
      </p:pic>
    </p:spTree>
    <p:extLst>
      <p:ext uri="{BB962C8B-B14F-4D97-AF65-F5344CB8AC3E}">
        <p14:creationId xmlns:p14="http://schemas.microsoft.com/office/powerpoint/2010/main" val="3814478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DC56C7-7943-5112-AD69-DDAB3E0FB3E6}"/>
              </a:ext>
            </a:extLst>
          </p:cNvPr>
          <p:cNvPicPr>
            <a:picLocks noChangeAspect="1"/>
          </p:cNvPicPr>
          <p:nvPr/>
        </p:nvPicPr>
        <p:blipFill>
          <a:blip r:embed="rId2"/>
          <a:stretch>
            <a:fillRect/>
          </a:stretch>
        </p:blipFill>
        <p:spPr>
          <a:xfrm>
            <a:off x="53162" y="276446"/>
            <a:ext cx="12546419" cy="5709684"/>
          </a:xfrm>
          <a:prstGeom prst="rect">
            <a:avLst/>
          </a:prstGeom>
        </p:spPr>
      </p:pic>
      <p:pic>
        <p:nvPicPr>
          <p:cNvPr id="5" name="Picture 4">
            <a:extLst>
              <a:ext uri="{FF2B5EF4-FFF2-40B4-BE49-F238E27FC236}">
                <a16:creationId xmlns:a16="http://schemas.microsoft.com/office/drawing/2014/main" id="{9EB828CD-0136-1471-5753-F422C2025486}"/>
              </a:ext>
            </a:extLst>
          </p:cNvPr>
          <p:cNvPicPr>
            <a:picLocks noChangeAspect="1"/>
          </p:cNvPicPr>
          <p:nvPr/>
        </p:nvPicPr>
        <p:blipFill>
          <a:blip r:embed="rId3"/>
          <a:stretch>
            <a:fillRect/>
          </a:stretch>
        </p:blipFill>
        <p:spPr>
          <a:xfrm>
            <a:off x="4582634" y="1722473"/>
            <a:ext cx="7474687" cy="3859619"/>
          </a:xfrm>
          <a:prstGeom prst="rect">
            <a:avLst/>
          </a:prstGeom>
        </p:spPr>
      </p:pic>
    </p:spTree>
    <p:extLst>
      <p:ext uri="{BB962C8B-B14F-4D97-AF65-F5344CB8AC3E}">
        <p14:creationId xmlns:p14="http://schemas.microsoft.com/office/powerpoint/2010/main" val="119849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07D718-7127-3BE4-B216-C90FC778F6D9}"/>
              </a:ext>
            </a:extLst>
          </p:cNvPr>
          <p:cNvPicPr>
            <a:picLocks noChangeAspect="1"/>
          </p:cNvPicPr>
          <p:nvPr/>
        </p:nvPicPr>
        <p:blipFill>
          <a:blip r:embed="rId2"/>
          <a:stretch>
            <a:fillRect/>
          </a:stretch>
        </p:blipFill>
        <p:spPr>
          <a:xfrm>
            <a:off x="616688" y="180753"/>
            <a:ext cx="10877107" cy="6411433"/>
          </a:xfrm>
          <a:prstGeom prst="rect">
            <a:avLst/>
          </a:prstGeom>
        </p:spPr>
      </p:pic>
    </p:spTree>
    <p:extLst>
      <p:ext uri="{BB962C8B-B14F-4D97-AF65-F5344CB8AC3E}">
        <p14:creationId xmlns:p14="http://schemas.microsoft.com/office/powerpoint/2010/main" val="2704382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8E473-B2DE-187C-9154-414ABAD5DA9E}"/>
              </a:ext>
            </a:extLst>
          </p:cNvPr>
          <p:cNvPicPr>
            <a:picLocks noChangeAspect="1"/>
          </p:cNvPicPr>
          <p:nvPr/>
        </p:nvPicPr>
        <p:blipFill>
          <a:blip r:embed="rId2"/>
          <a:stretch>
            <a:fillRect/>
          </a:stretch>
        </p:blipFill>
        <p:spPr>
          <a:xfrm>
            <a:off x="-255184" y="148856"/>
            <a:ext cx="11121656" cy="5730949"/>
          </a:xfrm>
          <a:prstGeom prst="rect">
            <a:avLst/>
          </a:prstGeom>
        </p:spPr>
      </p:pic>
      <p:pic>
        <p:nvPicPr>
          <p:cNvPr id="7" name="Picture 6">
            <a:extLst>
              <a:ext uri="{FF2B5EF4-FFF2-40B4-BE49-F238E27FC236}">
                <a16:creationId xmlns:a16="http://schemas.microsoft.com/office/drawing/2014/main" id="{2D3353F3-B055-550B-820F-7CB89A4597DF}"/>
              </a:ext>
            </a:extLst>
          </p:cNvPr>
          <p:cNvPicPr>
            <a:picLocks noChangeAspect="1"/>
          </p:cNvPicPr>
          <p:nvPr/>
        </p:nvPicPr>
        <p:blipFill>
          <a:blip r:embed="rId3"/>
          <a:stretch>
            <a:fillRect/>
          </a:stretch>
        </p:blipFill>
        <p:spPr>
          <a:xfrm>
            <a:off x="4859079" y="2307265"/>
            <a:ext cx="7332921" cy="2668772"/>
          </a:xfrm>
          <a:prstGeom prst="rect">
            <a:avLst/>
          </a:prstGeom>
        </p:spPr>
      </p:pic>
    </p:spTree>
    <p:extLst>
      <p:ext uri="{BB962C8B-B14F-4D97-AF65-F5344CB8AC3E}">
        <p14:creationId xmlns:p14="http://schemas.microsoft.com/office/powerpoint/2010/main" val="61439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B2363-AEEE-B01F-ADB2-7DE5F07550C8}"/>
              </a:ext>
            </a:extLst>
          </p:cNvPr>
          <p:cNvPicPr>
            <a:picLocks noChangeAspect="1"/>
          </p:cNvPicPr>
          <p:nvPr/>
        </p:nvPicPr>
        <p:blipFill>
          <a:blip r:embed="rId2"/>
          <a:stretch>
            <a:fillRect/>
          </a:stretch>
        </p:blipFill>
        <p:spPr>
          <a:xfrm>
            <a:off x="255181" y="329609"/>
            <a:ext cx="11695814" cy="6379535"/>
          </a:xfrm>
          <a:prstGeom prst="rect">
            <a:avLst/>
          </a:prstGeom>
        </p:spPr>
      </p:pic>
    </p:spTree>
    <p:extLst>
      <p:ext uri="{BB962C8B-B14F-4D97-AF65-F5344CB8AC3E}">
        <p14:creationId xmlns:p14="http://schemas.microsoft.com/office/powerpoint/2010/main" val="818124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5ECC3-D5C0-5E85-A809-771409C6E031}"/>
              </a:ext>
            </a:extLst>
          </p:cNvPr>
          <p:cNvPicPr>
            <a:picLocks noChangeAspect="1"/>
          </p:cNvPicPr>
          <p:nvPr/>
        </p:nvPicPr>
        <p:blipFill>
          <a:blip r:embed="rId2"/>
          <a:stretch>
            <a:fillRect/>
          </a:stretch>
        </p:blipFill>
        <p:spPr>
          <a:xfrm>
            <a:off x="0" y="106326"/>
            <a:ext cx="12089219" cy="6751674"/>
          </a:xfrm>
          <a:prstGeom prst="rect">
            <a:avLst/>
          </a:prstGeom>
        </p:spPr>
      </p:pic>
    </p:spTree>
    <p:extLst>
      <p:ext uri="{BB962C8B-B14F-4D97-AF65-F5344CB8AC3E}">
        <p14:creationId xmlns:p14="http://schemas.microsoft.com/office/powerpoint/2010/main" val="3855375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77F400-FB33-A411-B9C3-B19D011E5F7F}"/>
              </a:ext>
            </a:extLst>
          </p:cNvPr>
          <p:cNvSpPr txBox="1"/>
          <p:nvPr/>
        </p:nvSpPr>
        <p:spPr>
          <a:xfrm>
            <a:off x="2878763" y="416068"/>
            <a:ext cx="6097772" cy="646331"/>
          </a:xfrm>
          <a:prstGeom prst="rect">
            <a:avLst/>
          </a:prstGeom>
          <a:noFill/>
        </p:spPr>
        <p:txBody>
          <a:bodyPr wrap="square">
            <a:spAutoFit/>
          </a:bodyPr>
          <a:lstStyle/>
          <a:p>
            <a:pPr algn="ctr"/>
            <a:r>
              <a:rPr lang="en-IN" sz="3600" dirty="0">
                <a:solidFill>
                  <a:srgbClr val="FF0000"/>
                </a:solidFill>
              </a:rPr>
              <a:t>PRIM'S ALGORITHM </a:t>
            </a:r>
          </a:p>
        </p:txBody>
      </p:sp>
      <p:sp>
        <p:nvSpPr>
          <p:cNvPr id="5" name="TextBox 4">
            <a:extLst>
              <a:ext uri="{FF2B5EF4-FFF2-40B4-BE49-F238E27FC236}">
                <a16:creationId xmlns:a16="http://schemas.microsoft.com/office/drawing/2014/main" id="{33BBEB02-012C-BCE4-DB76-1E95DD2BDC16}"/>
              </a:ext>
            </a:extLst>
          </p:cNvPr>
          <p:cNvSpPr txBox="1"/>
          <p:nvPr/>
        </p:nvSpPr>
        <p:spPr>
          <a:xfrm>
            <a:off x="255181" y="1166843"/>
            <a:ext cx="11759610" cy="4832092"/>
          </a:xfrm>
          <a:prstGeom prst="rect">
            <a:avLst/>
          </a:prstGeom>
          <a:noFill/>
        </p:spPr>
        <p:txBody>
          <a:bodyPr wrap="square">
            <a:spAutoFit/>
          </a:bodyPr>
          <a:lstStyle/>
          <a:p>
            <a:pPr marL="457200" indent="-457200">
              <a:buFont typeface="Arial" panose="020B0604020202020204" pitchFamily="34" charset="0"/>
              <a:buChar char="•"/>
            </a:pPr>
            <a:r>
              <a:rPr lang="en-US" sz="2800" dirty="0"/>
              <a:t>A given graph can have many spanning trees. From these many spanning trees, we have to select a cheapest one. </a:t>
            </a:r>
          </a:p>
          <a:p>
            <a:pPr marL="457200" indent="-457200">
              <a:buFont typeface="Arial" panose="020B0604020202020204" pitchFamily="34" charset="0"/>
              <a:buChar char="•"/>
            </a:pPr>
            <a:r>
              <a:rPr lang="en-US" sz="2800" dirty="0"/>
              <a:t>This tree is called as minimal cost spanning tree. Minimal cost spanning tree is a connected undirected graph G in which each edge is labeled with a number (edge labels may signify lengths, weights other than costs). </a:t>
            </a:r>
          </a:p>
          <a:p>
            <a:pPr marL="457200" indent="-457200">
              <a:buFont typeface="Arial" panose="020B0604020202020204" pitchFamily="34" charset="0"/>
              <a:buChar char="•"/>
            </a:pPr>
            <a:r>
              <a:rPr lang="en-US" sz="2800" dirty="0"/>
              <a:t>Minimal cost spanning tree is a spanning tree for which the sum of the edge labels is as small as possible.</a:t>
            </a:r>
          </a:p>
          <a:p>
            <a:pPr marL="457200" indent="-457200">
              <a:buFont typeface="Arial" panose="020B0604020202020204" pitchFamily="34" charset="0"/>
              <a:buChar char="•"/>
            </a:pPr>
            <a:r>
              <a:rPr lang="en-US" sz="2800" dirty="0"/>
              <a:t> The slight modification of the spanning tree algorithm yields a very simple algorithm for finding an MST. </a:t>
            </a:r>
          </a:p>
          <a:p>
            <a:pPr marL="457200" indent="-457200">
              <a:buFont typeface="Arial" panose="020B0604020202020204" pitchFamily="34" charset="0"/>
              <a:buChar char="•"/>
            </a:pPr>
            <a:r>
              <a:rPr lang="en-US" sz="2800" dirty="0"/>
              <a:t>In the spanning tree algorithm, any vertex not in the tree but connected to it by an edge can be added. </a:t>
            </a:r>
          </a:p>
        </p:txBody>
      </p:sp>
    </p:spTree>
    <p:extLst>
      <p:ext uri="{BB962C8B-B14F-4D97-AF65-F5344CB8AC3E}">
        <p14:creationId xmlns:p14="http://schemas.microsoft.com/office/powerpoint/2010/main" val="138330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661D59-F2BC-9B7E-5C80-C1A8EB56E882}"/>
              </a:ext>
            </a:extLst>
          </p:cNvPr>
          <p:cNvSpPr txBox="1"/>
          <p:nvPr/>
        </p:nvSpPr>
        <p:spPr>
          <a:xfrm>
            <a:off x="318977" y="595445"/>
            <a:ext cx="11557590" cy="2677656"/>
          </a:xfrm>
          <a:prstGeom prst="rect">
            <a:avLst/>
          </a:prstGeom>
          <a:noFill/>
        </p:spPr>
        <p:txBody>
          <a:bodyPr wrap="square">
            <a:spAutoFit/>
          </a:bodyPr>
          <a:lstStyle/>
          <a:p>
            <a:pPr marL="457200" indent="-457200">
              <a:buFont typeface="Arial" panose="020B0604020202020204" pitchFamily="34" charset="0"/>
              <a:buChar char="•"/>
            </a:pPr>
            <a:r>
              <a:rPr lang="en-US" sz="2800" dirty="0"/>
              <a:t>To find a Minimal cost spanning tree, we must be selective - we must always add a new vertex for which the cost of the new edge is as small as possible. </a:t>
            </a:r>
          </a:p>
          <a:p>
            <a:pPr marL="457200" indent="-457200">
              <a:buFont typeface="Arial" panose="020B0604020202020204" pitchFamily="34" charset="0"/>
              <a:buChar char="•"/>
            </a:pPr>
            <a:r>
              <a:rPr lang="en-US" sz="2800" dirty="0"/>
              <a:t>This simple modified algorithm of spanning tree is called prim's algorithm for finding an Minimal cost spanning tree. Prim's algorithm is an example of a greedy algorithm. </a:t>
            </a:r>
            <a:endParaRPr lang="en-IN" sz="2800" dirty="0"/>
          </a:p>
        </p:txBody>
      </p:sp>
      <p:sp>
        <p:nvSpPr>
          <p:cNvPr id="4" name="TextBox 3">
            <a:extLst>
              <a:ext uri="{FF2B5EF4-FFF2-40B4-BE49-F238E27FC236}">
                <a16:creationId xmlns:a16="http://schemas.microsoft.com/office/drawing/2014/main" id="{7835FFE2-351A-1023-455A-540EABB35F99}"/>
              </a:ext>
            </a:extLst>
          </p:cNvPr>
          <p:cNvSpPr txBox="1"/>
          <p:nvPr/>
        </p:nvSpPr>
        <p:spPr>
          <a:xfrm>
            <a:off x="552891" y="3296119"/>
            <a:ext cx="10760149" cy="3108543"/>
          </a:xfrm>
          <a:prstGeom prst="rect">
            <a:avLst/>
          </a:prstGeom>
          <a:noFill/>
        </p:spPr>
        <p:txBody>
          <a:bodyPr wrap="square">
            <a:spAutoFit/>
          </a:bodyPr>
          <a:lstStyle/>
          <a:p>
            <a:r>
              <a:rPr lang="en-US" sz="2800" dirty="0">
                <a:solidFill>
                  <a:srgbClr val="00B050"/>
                </a:solidFill>
              </a:rPr>
              <a:t>E is the set of edges in G. cost [1:n, 1:n] is the cost adjacency matrix of an n vertex graph such that cost [</a:t>
            </a:r>
            <a:r>
              <a:rPr lang="en-US" sz="2800" dirty="0" err="1">
                <a:solidFill>
                  <a:srgbClr val="00B050"/>
                </a:solidFill>
              </a:rPr>
              <a:t>i</a:t>
            </a:r>
            <a:r>
              <a:rPr lang="en-US" sz="2800" dirty="0">
                <a:solidFill>
                  <a:srgbClr val="00B050"/>
                </a:solidFill>
              </a:rPr>
              <a:t>, j] is either a positive real number or ∝ if no edge (</a:t>
            </a:r>
            <a:r>
              <a:rPr lang="en-US" sz="2800" dirty="0" err="1">
                <a:solidFill>
                  <a:srgbClr val="00B050"/>
                </a:solidFill>
              </a:rPr>
              <a:t>i</a:t>
            </a:r>
            <a:r>
              <a:rPr lang="en-US" sz="2800" dirty="0">
                <a:solidFill>
                  <a:srgbClr val="00B050"/>
                </a:solidFill>
              </a:rPr>
              <a:t>, j) exists. </a:t>
            </a:r>
          </a:p>
          <a:p>
            <a:r>
              <a:rPr lang="en-US" sz="2800" dirty="0">
                <a:solidFill>
                  <a:srgbClr val="00B050"/>
                </a:solidFill>
              </a:rPr>
              <a:t>A minimum spanning tree is computed and stored as a set of edges in the array t [1:n-1, 1:2]. (t [</a:t>
            </a:r>
            <a:r>
              <a:rPr lang="en-US" sz="2800" dirty="0" err="1">
                <a:solidFill>
                  <a:srgbClr val="00B050"/>
                </a:solidFill>
              </a:rPr>
              <a:t>i</a:t>
            </a:r>
            <a:r>
              <a:rPr lang="en-US" sz="2800" dirty="0">
                <a:solidFill>
                  <a:srgbClr val="00B050"/>
                </a:solidFill>
              </a:rPr>
              <a:t>, 1], t [</a:t>
            </a:r>
            <a:r>
              <a:rPr lang="en-US" sz="2800" dirty="0" err="1">
                <a:solidFill>
                  <a:srgbClr val="00B050"/>
                </a:solidFill>
              </a:rPr>
              <a:t>i</a:t>
            </a:r>
            <a:r>
              <a:rPr lang="en-US" sz="2800" dirty="0">
                <a:solidFill>
                  <a:srgbClr val="00B050"/>
                </a:solidFill>
              </a:rPr>
              <a:t>, 2]) is an edge in the minimum-cost spanning tree. </a:t>
            </a:r>
          </a:p>
          <a:p>
            <a:r>
              <a:rPr lang="en-US" sz="2800" dirty="0">
                <a:solidFill>
                  <a:srgbClr val="00B050"/>
                </a:solidFill>
              </a:rPr>
              <a:t>The final cost is returned.</a:t>
            </a:r>
            <a:endParaRPr lang="en-IN" sz="2800" dirty="0">
              <a:solidFill>
                <a:srgbClr val="00B050"/>
              </a:solidFill>
            </a:endParaRPr>
          </a:p>
        </p:txBody>
      </p:sp>
    </p:spTree>
    <p:extLst>
      <p:ext uri="{BB962C8B-B14F-4D97-AF65-F5344CB8AC3E}">
        <p14:creationId xmlns:p14="http://schemas.microsoft.com/office/powerpoint/2010/main" val="1131071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37CF7-C7B9-E1E7-5007-C59BE8467FF1}"/>
              </a:ext>
            </a:extLst>
          </p:cNvPr>
          <p:cNvPicPr>
            <a:picLocks noChangeAspect="1"/>
          </p:cNvPicPr>
          <p:nvPr/>
        </p:nvPicPr>
        <p:blipFill>
          <a:blip r:embed="rId2"/>
          <a:stretch>
            <a:fillRect/>
          </a:stretch>
        </p:blipFill>
        <p:spPr>
          <a:xfrm>
            <a:off x="148856" y="404038"/>
            <a:ext cx="11515060" cy="6453962"/>
          </a:xfrm>
          <a:prstGeom prst="rect">
            <a:avLst/>
          </a:prstGeom>
        </p:spPr>
      </p:pic>
    </p:spTree>
    <p:extLst>
      <p:ext uri="{BB962C8B-B14F-4D97-AF65-F5344CB8AC3E}">
        <p14:creationId xmlns:p14="http://schemas.microsoft.com/office/powerpoint/2010/main" val="111286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6C69C8-DEF2-6C91-2631-4B6C1B8FDCB1}"/>
              </a:ext>
            </a:extLst>
          </p:cNvPr>
          <p:cNvPicPr>
            <a:picLocks noChangeAspect="1"/>
          </p:cNvPicPr>
          <p:nvPr/>
        </p:nvPicPr>
        <p:blipFill>
          <a:blip r:embed="rId2"/>
          <a:stretch>
            <a:fillRect/>
          </a:stretch>
        </p:blipFill>
        <p:spPr>
          <a:xfrm>
            <a:off x="2147336" y="1514208"/>
            <a:ext cx="7897327" cy="3829584"/>
          </a:xfrm>
          <a:prstGeom prst="rect">
            <a:avLst/>
          </a:prstGeom>
        </p:spPr>
      </p:pic>
    </p:spTree>
    <p:extLst>
      <p:ext uri="{BB962C8B-B14F-4D97-AF65-F5344CB8AC3E}">
        <p14:creationId xmlns:p14="http://schemas.microsoft.com/office/powerpoint/2010/main" val="784086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62748-A3F1-F4F3-AD89-E3DA69478530}"/>
              </a:ext>
            </a:extLst>
          </p:cNvPr>
          <p:cNvPicPr>
            <a:picLocks noChangeAspect="1"/>
          </p:cNvPicPr>
          <p:nvPr/>
        </p:nvPicPr>
        <p:blipFill>
          <a:blip r:embed="rId2"/>
          <a:stretch>
            <a:fillRect/>
          </a:stretch>
        </p:blipFill>
        <p:spPr>
          <a:xfrm>
            <a:off x="-191389" y="-287081"/>
            <a:ext cx="10292316" cy="5794746"/>
          </a:xfrm>
          <a:prstGeom prst="rect">
            <a:avLst/>
          </a:prstGeom>
        </p:spPr>
      </p:pic>
      <p:pic>
        <p:nvPicPr>
          <p:cNvPr id="7" name="Picture 6">
            <a:extLst>
              <a:ext uri="{FF2B5EF4-FFF2-40B4-BE49-F238E27FC236}">
                <a16:creationId xmlns:a16="http://schemas.microsoft.com/office/drawing/2014/main" id="{E6D77EA1-8905-084E-A0C2-0F6EA6FA3BCA}"/>
              </a:ext>
            </a:extLst>
          </p:cNvPr>
          <p:cNvPicPr>
            <a:picLocks noChangeAspect="1"/>
          </p:cNvPicPr>
          <p:nvPr/>
        </p:nvPicPr>
        <p:blipFill>
          <a:blip r:embed="rId3"/>
          <a:stretch>
            <a:fillRect/>
          </a:stretch>
        </p:blipFill>
        <p:spPr>
          <a:xfrm>
            <a:off x="4114800" y="2269846"/>
            <a:ext cx="6273210" cy="2461642"/>
          </a:xfrm>
          <a:prstGeom prst="rect">
            <a:avLst/>
          </a:prstGeom>
        </p:spPr>
      </p:pic>
    </p:spTree>
    <p:extLst>
      <p:ext uri="{BB962C8B-B14F-4D97-AF65-F5344CB8AC3E}">
        <p14:creationId xmlns:p14="http://schemas.microsoft.com/office/powerpoint/2010/main" val="1244515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0F796-04EC-7E8F-F772-C23F59B8C5BE}"/>
              </a:ext>
            </a:extLst>
          </p:cNvPr>
          <p:cNvPicPr>
            <a:picLocks noChangeAspect="1"/>
          </p:cNvPicPr>
          <p:nvPr/>
        </p:nvPicPr>
        <p:blipFill>
          <a:blip r:embed="rId2"/>
          <a:stretch>
            <a:fillRect/>
          </a:stretch>
        </p:blipFill>
        <p:spPr>
          <a:xfrm>
            <a:off x="1" y="208804"/>
            <a:ext cx="11610752" cy="6666614"/>
          </a:xfrm>
          <a:prstGeom prst="rect">
            <a:avLst/>
          </a:prstGeom>
        </p:spPr>
      </p:pic>
    </p:spTree>
    <p:extLst>
      <p:ext uri="{BB962C8B-B14F-4D97-AF65-F5344CB8AC3E}">
        <p14:creationId xmlns:p14="http://schemas.microsoft.com/office/powerpoint/2010/main" val="3800221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D8E8B9-FE42-190E-380D-1991FC9BC1CC}"/>
              </a:ext>
            </a:extLst>
          </p:cNvPr>
          <p:cNvPicPr>
            <a:picLocks noChangeAspect="1"/>
          </p:cNvPicPr>
          <p:nvPr/>
        </p:nvPicPr>
        <p:blipFill>
          <a:blip r:embed="rId2"/>
          <a:stretch>
            <a:fillRect/>
          </a:stretch>
        </p:blipFill>
        <p:spPr>
          <a:xfrm>
            <a:off x="244549" y="318977"/>
            <a:ext cx="11217349" cy="6326372"/>
          </a:xfrm>
          <a:prstGeom prst="rect">
            <a:avLst/>
          </a:prstGeom>
        </p:spPr>
      </p:pic>
    </p:spTree>
    <p:extLst>
      <p:ext uri="{BB962C8B-B14F-4D97-AF65-F5344CB8AC3E}">
        <p14:creationId xmlns:p14="http://schemas.microsoft.com/office/powerpoint/2010/main" val="3290003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2E8722-DADB-A81B-CAD0-B82C64834BB3}"/>
              </a:ext>
            </a:extLst>
          </p:cNvPr>
          <p:cNvPicPr>
            <a:picLocks noChangeAspect="1"/>
          </p:cNvPicPr>
          <p:nvPr/>
        </p:nvPicPr>
        <p:blipFill>
          <a:blip r:embed="rId2"/>
          <a:stretch>
            <a:fillRect/>
          </a:stretch>
        </p:blipFill>
        <p:spPr>
          <a:xfrm>
            <a:off x="74428" y="265814"/>
            <a:ext cx="12117572" cy="6262577"/>
          </a:xfrm>
          <a:prstGeom prst="rect">
            <a:avLst/>
          </a:prstGeom>
        </p:spPr>
      </p:pic>
    </p:spTree>
    <p:extLst>
      <p:ext uri="{BB962C8B-B14F-4D97-AF65-F5344CB8AC3E}">
        <p14:creationId xmlns:p14="http://schemas.microsoft.com/office/powerpoint/2010/main" val="1341908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5ABF0-72A7-339E-4E04-A0272861D471}"/>
              </a:ext>
            </a:extLst>
          </p:cNvPr>
          <p:cNvPicPr>
            <a:picLocks noChangeAspect="1"/>
          </p:cNvPicPr>
          <p:nvPr/>
        </p:nvPicPr>
        <p:blipFill>
          <a:blip r:embed="rId2"/>
          <a:stretch>
            <a:fillRect/>
          </a:stretch>
        </p:blipFill>
        <p:spPr>
          <a:xfrm>
            <a:off x="531628" y="1616148"/>
            <a:ext cx="11660372" cy="4412511"/>
          </a:xfrm>
          <a:prstGeom prst="rect">
            <a:avLst/>
          </a:prstGeom>
        </p:spPr>
      </p:pic>
      <p:sp>
        <p:nvSpPr>
          <p:cNvPr id="4" name="TextBox 3">
            <a:extLst>
              <a:ext uri="{FF2B5EF4-FFF2-40B4-BE49-F238E27FC236}">
                <a16:creationId xmlns:a16="http://schemas.microsoft.com/office/drawing/2014/main" id="{CC928DA7-BD34-A2A0-9249-BA0550AFEE44}"/>
              </a:ext>
            </a:extLst>
          </p:cNvPr>
          <p:cNvSpPr txBox="1"/>
          <p:nvPr/>
        </p:nvSpPr>
        <p:spPr>
          <a:xfrm>
            <a:off x="552893" y="372140"/>
            <a:ext cx="10632558" cy="369332"/>
          </a:xfrm>
          <a:prstGeom prst="rect">
            <a:avLst/>
          </a:prstGeom>
          <a:noFill/>
        </p:spPr>
        <p:txBody>
          <a:bodyPr wrap="square" rtlCol="0">
            <a:spAutoFit/>
          </a:bodyPr>
          <a:lstStyle/>
          <a:p>
            <a:r>
              <a:rPr lang="en-IN" dirty="0"/>
              <a:t>Find the minimum  spanning tree using Kruskal's and prims algorithm</a:t>
            </a:r>
          </a:p>
        </p:txBody>
      </p:sp>
    </p:spTree>
    <p:extLst>
      <p:ext uri="{BB962C8B-B14F-4D97-AF65-F5344CB8AC3E}">
        <p14:creationId xmlns:p14="http://schemas.microsoft.com/office/powerpoint/2010/main" val="1052452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7D794-6BF4-773C-B945-BAAA6103BCB4}"/>
              </a:ext>
            </a:extLst>
          </p:cNvPr>
          <p:cNvPicPr>
            <a:picLocks noChangeAspect="1"/>
          </p:cNvPicPr>
          <p:nvPr/>
        </p:nvPicPr>
        <p:blipFill>
          <a:blip r:embed="rId2"/>
          <a:stretch>
            <a:fillRect/>
          </a:stretch>
        </p:blipFill>
        <p:spPr>
          <a:xfrm>
            <a:off x="925033" y="999460"/>
            <a:ext cx="10526232" cy="5624624"/>
          </a:xfrm>
          <a:prstGeom prst="rect">
            <a:avLst/>
          </a:prstGeom>
        </p:spPr>
      </p:pic>
      <p:pic>
        <p:nvPicPr>
          <p:cNvPr id="5" name="Picture 4">
            <a:extLst>
              <a:ext uri="{FF2B5EF4-FFF2-40B4-BE49-F238E27FC236}">
                <a16:creationId xmlns:a16="http://schemas.microsoft.com/office/drawing/2014/main" id="{55DBC30C-8CA1-EE4A-DF20-98E7C5D3BEF0}"/>
              </a:ext>
            </a:extLst>
          </p:cNvPr>
          <p:cNvPicPr>
            <a:picLocks noChangeAspect="1"/>
          </p:cNvPicPr>
          <p:nvPr/>
        </p:nvPicPr>
        <p:blipFill>
          <a:blip r:embed="rId3"/>
          <a:stretch>
            <a:fillRect/>
          </a:stretch>
        </p:blipFill>
        <p:spPr>
          <a:xfrm>
            <a:off x="2126513" y="3710763"/>
            <a:ext cx="6624082" cy="3285460"/>
          </a:xfrm>
          <a:prstGeom prst="rect">
            <a:avLst/>
          </a:prstGeom>
        </p:spPr>
      </p:pic>
    </p:spTree>
    <p:extLst>
      <p:ext uri="{BB962C8B-B14F-4D97-AF65-F5344CB8AC3E}">
        <p14:creationId xmlns:p14="http://schemas.microsoft.com/office/powerpoint/2010/main" val="1148525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BA2AEF-28CF-8BE7-4079-65261D42E164}"/>
              </a:ext>
            </a:extLst>
          </p:cNvPr>
          <p:cNvPicPr>
            <a:picLocks noChangeAspect="1"/>
          </p:cNvPicPr>
          <p:nvPr/>
        </p:nvPicPr>
        <p:blipFill>
          <a:blip r:embed="rId2"/>
          <a:stretch>
            <a:fillRect/>
          </a:stretch>
        </p:blipFill>
        <p:spPr>
          <a:xfrm>
            <a:off x="936904" y="278106"/>
            <a:ext cx="9011908" cy="2295845"/>
          </a:xfrm>
          <a:prstGeom prst="rect">
            <a:avLst/>
          </a:prstGeom>
        </p:spPr>
      </p:pic>
      <p:pic>
        <p:nvPicPr>
          <p:cNvPr id="5" name="Picture 4">
            <a:extLst>
              <a:ext uri="{FF2B5EF4-FFF2-40B4-BE49-F238E27FC236}">
                <a16:creationId xmlns:a16="http://schemas.microsoft.com/office/drawing/2014/main" id="{1145AE69-E1BE-2F12-638F-357B9DEFDDE0}"/>
              </a:ext>
            </a:extLst>
          </p:cNvPr>
          <p:cNvPicPr>
            <a:picLocks noChangeAspect="1"/>
          </p:cNvPicPr>
          <p:nvPr/>
        </p:nvPicPr>
        <p:blipFill>
          <a:blip r:embed="rId3"/>
          <a:stretch>
            <a:fillRect/>
          </a:stretch>
        </p:blipFill>
        <p:spPr>
          <a:xfrm>
            <a:off x="1451326" y="2509895"/>
            <a:ext cx="8497486" cy="1124107"/>
          </a:xfrm>
          <a:prstGeom prst="rect">
            <a:avLst/>
          </a:prstGeom>
        </p:spPr>
      </p:pic>
    </p:spTree>
    <p:extLst>
      <p:ext uri="{BB962C8B-B14F-4D97-AF65-F5344CB8AC3E}">
        <p14:creationId xmlns:p14="http://schemas.microsoft.com/office/powerpoint/2010/main" val="2444504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CF4ED-FD48-FD95-54F7-80F5C4FB82B1}"/>
              </a:ext>
            </a:extLst>
          </p:cNvPr>
          <p:cNvSpPr txBox="1"/>
          <p:nvPr/>
        </p:nvSpPr>
        <p:spPr>
          <a:xfrm>
            <a:off x="1970116" y="193567"/>
            <a:ext cx="7658099" cy="523220"/>
          </a:xfrm>
          <a:prstGeom prst="rect">
            <a:avLst/>
          </a:prstGeom>
          <a:noFill/>
        </p:spPr>
        <p:txBody>
          <a:bodyPr wrap="square">
            <a:spAutoFit/>
          </a:bodyPr>
          <a:lstStyle/>
          <a:p>
            <a:pPr algn="ctr"/>
            <a:r>
              <a:rPr lang="en-US" sz="2800" b="1" dirty="0">
                <a:effectLst/>
                <a:latin typeface="Times New Roman" panose="02020603050405020304" pitchFamily="18" charset="0"/>
                <a:ea typeface="Calibri" panose="020F0502020204030204" pitchFamily="34" charset="0"/>
              </a:rPr>
              <a:t>Single Source Shortest Path Algorithms</a:t>
            </a:r>
            <a:r>
              <a:rPr lang="en-US" sz="2800" dirty="0">
                <a:effectLst/>
                <a:latin typeface="Times New Roman" panose="02020603050405020304" pitchFamily="18" charset="0"/>
                <a:ea typeface="Calibri" panose="020F0502020204030204" pitchFamily="34" charset="0"/>
              </a:rPr>
              <a:t> </a:t>
            </a:r>
          </a:p>
        </p:txBody>
      </p:sp>
      <p:sp>
        <p:nvSpPr>
          <p:cNvPr id="5" name="TextBox 4">
            <a:extLst>
              <a:ext uri="{FF2B5EF4-FFF2-40B4-BE49-F238E27FC236}">
                <a16:creationId xmlns:a16="http://schemas.microsoft.com/office/drawing/2014/main" id="{6E5673AE-3458-1582-06D4-C4238BB01123}"/>
              </a:ext>
            </a:extLst>
          </p:cNvPr>
          <p:cNvSpPr txBox="1"/>
          <p:nvPr/>
        </p:nvSpPr>
        <p:spPr>
          <a:xfrm>
            <a:off x="232756" y="864216"/>
            <a:ext cx="10814859" cy="646331"/>
          </a:xfrm>
          <a:prstGeom prst="rect">
            <a:avLst/>
          </a:prstGeom>
          <a:noFill/>
        </p:spPr>
        <p:txBody>
          <a:bodyPr wrap="square">
            <a:spAutoFit/>
          </a:bodyPr>
          <a:lstStyle/>
          <a:p>
            <a:r>
              <a:rPr lang="en-US" b="0" i="0" dirty="0">
                <a:solidFill>
                  <a:srgbClr val="202124"/>
                </a:solidFill>
                <a:effectLst/>
                <a:latin typeface="Google Sans"/>
              </a:rPr>
              <a:t>The Single-Source Shortest Path (SSSP) problem consists of finding the shortest paths between a given vertex v and all other vertices in the graph. </a:t>
            </a:r>
            <a:endParaRPr lang="en-IN" dirty="0"/>
          </a:p>
        </p:txBody>
      </p:sp>
      <p:sp>
        <p:nvSpPr>
          <p:cNvPr id="8" name="TextBox 7">
            <a:extLst>
              <a:ext uri="{FF2B5EF4-FFF2-40B4-BE49-F238E27FC236}">
                <a16:creationId xmlns:a16="http://schemas.microsoft.com/office/drawing/2014/main" id="{6573D62D-C48E-B930-0BCF-06E9CFF4BC5B}"/>
              </a:ext>
            </a:extLst>
          </p:cNvPr>
          <p:cNvSpPr txBox="1"/>
          <p:nvPr/>
        </p:nvSpPr>
        <p:spPr>
          <a:xfrm>
            <a:off x="332509" y="1698304"/>
            <a:ext cx="10814858" cy="923330"/>
          </a:xfrm>
          <a:prstGeom prst="rect">
            <a:avLst/>
          </a:prstGeom>
          <a:noFill/>
        </p:spPr>
        <p:txBody>
          <a:bodyPr wrap="square">
            <a:spAutoFit/>
          </a:bodyPr>
          <a:lstStyle/>
          <a:p>
            <a:r>
              <a:rPr lang="en-US" b="0" i="0" dirty="0">
                <a:solidFill>
                  <a:srgbClr val="333333"/>
                </a:solidFill>
                <a:effectLst/>
                <a:latin typeface="inter-regular"/>
              </a:rPr>
              <a:t>In a </a:t>
            </a:r>
            <a:r>
              <a:rPr lang="en-US" b="1" i="0" dirty="0">
                <a:solidFill>
                  <a:srgbClr val="333333"/>
                </a:solidFill>
                <a:effectLst/>
                <a:latin typeface="inter-bold"/>
              </a:rPr>
              <a:t>shortest- paths problem</a:t>
            </a:r>
            <a:r>
              <a:rPr lang="en-US" b="0" i="0" dirty="0">
                <a:solidFill>
                  <a:srgbClr val="333333"/>
                </a:solidFill>
                <a:effectLst/>
                <a:latin typeface="inter-regular"/>
              </a:rPr>
              <a:t>, we are given a weighted, directed graphs G = (V, E), with weight function</a:t>
            </a:r>
          </a:p>
          <a:p>
            <a:r>
              <a:rPr lang="en-US" b="0" i="0" dirty="0">
                <a:solidFill>
                  <a:srgbClr val="333333"/>
                </a:solidFill>
                <a:effectLst/>
                <a:latin typeface="inter-regular"/>
              </a:rPr>
              <a:t> </a:t>
            </a:r>
            <a:r>
              <a:rPr lang="en-US" b="1" i="0" dirty="0">
                <a:solidFill>
                  <a:srgbClr val="333333"/>
                </a:solidFill>
                <a:effectLst/>
                <a:latin typeface="inter-bold"/>
              </a:rPr>
              <a:t>w: E → R</a:t>
            </a:r>
            <a:r>
              <a:rPr lang="en-US" b="0" i="0" dirty="0">
                <a:solidFill>
                  <a:srgbClr val="333333"/>
                </a:solidFill>
                <a:effectLst/>
                <a:latin typeface="inter-regular"/>
              </a:rPr>
              <a:t> mapping edges to real-valued weights. </a:t>
            </a:r>
          </a:p>
          <a:p>
            <a:r>
              <a:rPr lang="en-US" b="0" i="0" dirty="0">
                <a:solidFill>
                  <a:srgbClr val="333333"/>
                </a:solidFill>
                <a:effectLst/>
                <a:latin typeface="inter-regular"/>
              </a:rPr>
              <a:t>The weight of path p = (v</a:t>
            </a:r>
            <a:r>
              <a:rPr lang="en-US" b="0" i="0" baseline="-25000" dirty="0">
                <a:solidFill>
                  <a:srgbClr val="333333"/>
                </a:solidFill>
                <a:effectLst/>
                <a:latin typeface="inter-regular"/>
              </a:rPr>
              <a:t>0</a:t>
            </a:r>
            <a:r>
              <a:rPr lang="en-US" b="0" i="0" dirty="0">
                <a:solidFill>
                  <a:srgbClr val="333333"/>
                </a:solidFill>
                <a:effectLst/>
                <a:latin typeface="inter-regular"/>
              </a:rPr>
              <a:t>,v</a:t>
            </a:r>
            <a:r>
              <a:rPr lang="en-US" b="0" i="0" baseline="-25000" dirty="0">
                <a:solidFill>
                  <a:srgbClr val="333333"/>
                </a:solidFill>
                <a:effectLst/>
                <a:latin typeface="inter-regular"/>
              </a:rPr>
              <a:t>1</a:t>
            </a:r>
            <a:r>
              <a:rPr lang="en-US" b="0" i="0" dirty="0">
                <a:solidFill>
                  <a:srgbClr val="333333"/>
                </a:solidFill>
                <a:effectLst/>
                <a:latin typeface="inter-regular"/>
              </a:rPr>
              <a:t>,..... </a:t>
            </a:r>
            <a:r>
              <a:rPr lang="en-US" b="0" i="0" dirty="0" err="1">
                <a:solidFill>
                  <a:srgbClr val="333333"/>
                </a:solidFill>
                <a:effectLst/>
                <a:latin typeface="inter-regular"/>
              </a:rPr>
              <a:t>v</a:t>
            </a:r>
            <a:r>
              <a:rPr lang="en-US" b="0" i="0" baseline="-25000" dirty="0" err="1">
                <a:solidFill>
                  <a:srgbClr val="333333"/>
                </a:solidFill>
                <a:effectLst/>
                <a:latin typeface="inter-regular"/>
              </a:rPr>
              <a:t>k</a:t>
            </a:r>
            <a:r>
              <a:rPr lang="en-US" b="0" i="0" dirty="0">
                <a:solidFill>
                  <a:srgbClr val="333333"/>
                </a:solidFill>
                <a:effectLst/>
                <a:latin typeface="inter-regular"/>
              </a:rPr>
              <a:t>) is the total of the weights of its constituent edges:</a:t>
            </a:r>
            <a:endParaRPr lang="en-IN" dirty="0"/>
          </a:p>
        </p:txBody>
      </p:sp>
      <p:pic>
        <p:nvPicPr>
          <p:cNvPr id="10" name="Picture 9">
            <a:extLst>
              <a:ext uri="{FF2B5EF4-FFF2-40B4-BE49-F238E27FC236}">
                <a16:creationId xmlns:a16="http://schemas.microsoft.com/office/drawing/2014/main" id="{153065E0-0505-9EBF-86A1-C5B06F155329}"/>
              </a:ext>
            </a:extLst>
          </p:cNvPr>
          <p:cNvPicPr>
            <a:picLocks noChangeAspect="1"/>
          </p:cNvPicPr>
          <p:nvPr/>
        </p:nvPicPr>
        <p:blipFill>
          <a:blip r:embed="rId2"/>
          <a:stretch>
            <a:fillRect/>
          </a:stretch>
        </p:blipFill>
        <p:spPr>
          <a:xfrm>
            <a:off x="4106487" y="2976120"/>
            <a:ext cx="2593571" cy="698105"/>
          </a:xfrm>
          <a:prstGeom prst="rect">
            <a:avLst/>
          </a:prstGeom>
        </p:spPr>
      </p:pic>
      <p:sp>
        <p:nvSpPr>
          <p:cNvPr id="12" name="TextBox 11">
            <a:extLst>
              <a:ext uri="{FF2B5EF4-FFF2-40B4-BE49-F238E27FC236}">
                <a16:creationId xmlns:a16="http://schemas.microsoft.com/office/drawing/2014/main" id="{DEB69B7D-F156-91B3-6429-150B96AFD0AA}"/>
              </a:ext>
            </a:extLst>
          </p:cNvPr>
          <p:cNvSpPr txBox="1"/>
          <p:nvPr/>
        </p:nvSpPr>
        <p:spPr>
          <a:xfrm>
            <a:off x="588129" y="3673916"/>
            <a:ext cx="10949936" cy="2031325"/>
          </a:xfrm>
          <a:prstGeom prst="rect">
            <a:avLst/>
          </a:prstGeom>
          <a:noFill/>
        </p:spPr>
        <p:txBody>
          <a:bodyPr wrap="square">
            <a:spAutoFit/>
          </a:bodyPr>
          <a:lstStyle/>
          <a:p>
            <a:r>
              <a:rPr lang="en-US" dirty="0">
                <a:solidFill>
                  <a:srgbClr val="333333"/>
                </a:solidFill>
                <a:latin typeface="inter-regular"/>
              </a:rPr>
              <a:t>D</a:t>
            </a:r>
            <a:r>
              <a:rPr lang="en-US" b="0" i="0" dirty="0">
                <a:solidFill>
                  <a:srgbClr val="333333"/>
                </a:solidFill>
                <a:effectLst/>
                <a:latin typeface="inter-regular"/>
              </a:rPr>
              <a:t>efine the shortest - path weight from u to v by δ(</a:t>
            </a:r>
            <a:r>
              <a:rPr lang="en-US" b="0" i="0" dirty="0" err="1">
                <a:solidFill>
                  <a:srgbClr val="333333"/>
                </a:solidFill>
                <a:effectLst/>
                <a:latin typeface="inter-regular"/>
              </a:rPr>
              <a:t>u,v</a:t>
            </a:r>
            <a:r>
              <a:rPr lang="en-US" b="0" i="0" dirty="0">
                <a:solidFill>
                  <a:srgbClr val="333333"/>
                </a:solidFill>
                <a:effectLst/>
                <a:latin typeface="inter-regular"/>
              </a:rPr>
              <a:t>) = min (w (p): </a:t>
            </a:r>
            <a:r>
              <a:rPr lang="en-US" b="0" i="0" dirty="0" err="1">
                <a:solidFill>
                  <a:srgbClr val="333333"/>
                </a:solidFill>
                <a:effectLst/>
                <a:latin typeface="inter-regular"/>
              </a:rPr>
              <a:t>u→v</a:t>
            </a:r>
            <a:r>
              <a:rPr lang="en-US" b="0" i="0" dirty="0">
                <a:solidFill>
                  <a:srgbClr val="333333"/>
                </a:solidFill>
                <a:effectLst/>
                <a:latin typeface="inter-regular"/>
              </a:rPr>
              <a:t>), if there is a path from u to v, and δ(</a:t>
            </a:r>
            <a:r>
              <a:rPr lang="en-US" b="0" i="0" dirty="0" err="1">
                <a:solidFill>
                  <a:srgbClr val="333333"/>
                </a:solidFill>
                <a:effectLst/>
                <a:latin typeface="inter-regular"/>
              </a:rPr>
              <a:t>u,v</a:t>
            </a:r>
            <a:r>
              <a:rPr lang="en-US" b="0" i="0" dirty="0">
                <a:solidFill>
                  <a:srgbClr val="333333"/>
                </a:solidFill>
                <a:effectLst/>
                <a:latin typeface="inter-regular"/>
              </a:rPr>
              <a:t>)= ∞, otherwise.</a:t>
            </a:r>
          </a:p>
          <a:p>
            <a:r>
              <a:rPr lang="en-US" b="0" i="0" dirty="0">
                <a:solidFill>
                  <a:srgbClr val="333333"/>
                </a:solidFill>
                <a:effectLst/>
                <a:latin typeface="inter-regular"/>
              </a:rPr>
              <a:t>The </a:t>
            </a:r>
            <a:r>
              <a:rPr lang="en-US" b="1" i="0" dirty="0">
                <a:solidFill>
                  <a:srgbClr val="333333"/>
                </a:solidFill>
                <a:effectLst/>
                <a:latin typeface="inter-bold"/>
              </a:rPr>
              <a:t>shortest path</a:t>
            </a:r>
            <a:r>
              <a:rPr lang="en-US" b="0" i="0" dirty="0">
                <a:solidFill>
                  <a:srgbClr val="333333"/>
                </a:solidFill>
                <a:effectLst/>
                <a:latin typeface="inter-regular"/>
              </a:rPr>
              <a:t> from vertex s to vertex t is then defined as any path p with weight w (p) = δ(</a:t>
            </a:r>
            <a:r>
              <a:rPr lang="en-US" b="0" i="0" dirty="0" err="1">
                <a:solidFill>
                  <a:srgbClr val="333333"/>
                </a:solidFill>
                <a:effectLst/>
                <a:latin typeface="inter-regular"/>
              </a:rPr>
              <a:t>s,t</a:t>
            </a:r>
            <a:r>
              <a:rPr lang="en-US" b="0" i="0" dirty="0">
                <a:solidFill>
                  <a:srgbClr val="333333"/>
                </a:solidFill>
                <a:effectLst/>
                <a:latin typeface="inter-regular"/>
              </a:rPr>
              <a:t>).</a:t>
            </a:r>
            <a:endParaRPr lang="en-US" dirty="0">
              <a:solidFill>
                <a:srgbClr val="333333"/>
              </a:solidFill>
              <a:latin typeface="inter-regular"/>
            </a:endParaRPr>
          </a:p>
          <a:p>
            <a:r>
              <a:rPr lang="en-US" b="0" i="0" dirty="0">
                <a:solidFill>
                  <a:srgbClr val="333333"/>
                </a:solidFill>
                <a:effectLst/>
                <a:latin typeface="inter-regular"/>
              </a:rPr>
              <a:t>The </a:t>
            </a:r>
            <a:r>
              <a:rPr lang="en-US" b="1" i="0" dirty="0">
                <a:solidFill>
                  <a:srgbClr val="333333"/>
                </a:solidFill>
                <a:effectLst/>
                <a:latin typeface="inter-bold"/>
              </a:rPr>
              <a:t>breadth-first- search algorithm</a:t>
            </a:r>
            <a:r>
              <a:rPr lang="en-US" b="0" i="0" dirty="0">
                <a:solidFill>
                  <a:srgbClr val="333333"/>
                </a:solidFill>
                <a:effectLst/>
                <a:latin typeface="inter-regular"/>
              </a:rPr>
              <a:t> is the shortest path algorithm that works on unweighted graphs, that is, graphs in which each edge can be considered to have unit weight.</a:t>
            </a:r>
          </a:p>
          <a:p>
            <a:r>
              <a:rPr lang="en-US" b="0" i="0" dirty="0">
                <a:solidFill>
                  <a:srgbClr val="333333"/>
                </a:solidFill>
                <a:effectLst/>
                <a:latin typeface="inter-regular"/>
              </a:rPr>
              <a:t>In a </a:t>
            </a:r>
            <a:r>
              <a:rPr lang="en-US" b="1" i="0" dirty="0">
                <a:solidFill>
                  <a:srgbClr val="333333"/>
                </a:solidFill>
                <a:effectLst/>
                <a:latin typeface="inter-bold"/>
              </a:rPr>
              <a:t>Single Source Shortest Paths Problem</a:t>
            </a:r>
            <a:r>
              <a:rPr lang="en-US" b="0" i="0" dirty="0">
                <a:solidFill>
                  <a:srgbClr val="333333"/>
                </a:solidFill>
                <a:effectLst/>
                <a:latin typeface="inter-regular"/>
              </a:rPr>
              <a:t>, we are given a Graph G = (V, E), we want to find the shortest path from a given source vertex s ∈ V to every vertex v ∈ V</a:t>
            </a:r>
            <a:endParaRPr lang="en-IN" dirty="0"/>
          </a:p>
        </p:txBody>
      </p:sp>
    </p:spTree>
    <p:extLst>
      <p:ext uri="{BB962C8B-B14F-4D97-AF65-F5344CB8AC3E}">
        <p14:creationId xmlns:p14="http://schemas.microsoft.com/office/powerpoint/2010/main" val="3460820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D8B209-E69B-766F-A2BC-62D813872043}"/>
              </a:ext>
            </a:extLst>
          </p:cNvPr>
          <p:cNvSpPr txBox="1"/>
          <p:nvPr/>
        </p:nvSpPr>
        <p:spPr>
          <a:xfrm>
            <a:off x="423949" y="332204"/>
            <a:ext cx="8722128" cy="954107"/>
          </a:xfrm>
          <a:prstGeom prst="rect">
            <a:avLst/>
          </a:prstGeom>
          <a:noFill/>
        </p:spPr>
        <p:txBody>
          <a:bodyPr wrap="square">
            <a:spAutoFit/>
          </a:bodyPr>
          <a:lstStyle/>
          <a:p>
            <a:pPr algn="just"/>
            <a:r>
              <a:rPr lang="en-US" sz="2800" b="1" i="0" dirty="0">
                <a:solidFill>
                  <a:srgbClr val="333333"/>
                </a:solidFill>
                <a:effectLst/>
                <a:latin typeface="inter-regular"/>
              </a:rPr>
              <a:t>There are some variants of the shortest path problem.</a:t>
            </a:r>
            <a:br>
              <a:rPr lang="en-US" sz="2800" b="1" dirty="0"/>
            </a:br>
            <a:endParaRPr lang="en-IN" sz="2800" b="1" dirty="0"/>
          </a:p>
        </p:txBody>
      </p:sp>
      <p:sp>
        <p:nvSpPr>
          <p:cNvPr id="5" name="TextBox 4">
            <a:extLst>
              <a:ext uri="{FF2B5EF4-FFF2-40B4-BE49-F238E27FC236}">
                <a16:creationId xmlns:a16="http://schemas.microsoft.com/office/drawing/2014/main" id="{42148C5E-DDB4-26A3-FDBB-BB82D3245ED5}"/>
              </a:ext>
            </a:extLst>
          </p:cNvPr>
          <p:cNvSpPr txBox="1"/>
          <p:nvPr/>
        </p:nvSpPr>
        <p:spPr>
          <a:xfrm>
            <a:off x="523702" y="1305342"/>
            <a:ext cx="11513127" cy="4154984"/>
          </a:xfrm>
          <a:prstGeom prst="rect">
            <a:avLst/>
          </a:prstGeom>
          <a:noFill/>
        </p:spPr>
        <p:txBody>
          <a:bodyPr wrap="square">
            <a:spAutoFit/>
          </a:bodyPr>
          <a:lstStyle/>
          <a:p>
            <a:pPr algn="just">
              <a:buFont typeface="Arial" panose="020B0604020202020204" pitchFamily="34" charset="0"/>
              <a:buChar char="•"/>
            </a:pPr>
            <a:r>
              <a:rPr lang="en-US" sz="2400" b="1" i="0" dirty="0">
                <a:solidFill>
                  <a:srgbClr val="000000"/>
                </a:solidFill>
                <a:effectLst/>
                <a:latin typeface="inter-bold"/>
              </a:rPr>
              <a:t>Single- destination shortest - paths problem:</a:t>
            </a:r>
            <a:r>
              <a:rPr lang="en-US" sz="2400" b="0" i="0" dirty="0">
                <a:solidFill>
                  <a:srgbClr val="000000"/>
                </a:solidFill>
                <a:effectLst/>
                <a:latin typeface="inter-regular"/>
              </a:rPr>
              <a:t> Find the shortest path to a given destination vertex t from every vertex v. By shift the direction of each edge in the graph, we can shorten this problem to a single - source problem.</a:t>
            </a:r>
          </a:p>
          <a:p>
            <a:pPr algn="just">
              <a:buFont typeface="Arial" panose="020B0604020202020204" pitchFamily="34" charset="0"/>
              <a:buChar char="•"/>
            </a:pPr>
            <a:r>
              <a:rPr lang="en-US" sz="2400" b="1" i="0" dirty="0">
                <a:solidFill>
                  <a:srgbClr val="000000"/>
                </a:solidFill>
                <a:effectLst/>
                <a:latin typeface="inter-bold"/>
              </a:rPr>
              <a:t>Single - pair shortest - path problem:</a:t>
            </a:r>
            <a:r>
              <a:rPr lang="en-US" sz="2400" b="0" i="0" dirty="0">
                <a:solidFill>
                  <a:srgbClr val="000000"/>
                </a:solidFill>
                <a:effectLst/>
                <a:latin typeface="inter-regular"/>
              </a:rPr>
              <a:t> Find the shortest path from u to v for given vertices u and v. If we determine the single - source problem with source vertex u, we clarify this problem also. Furthermore, no algorithms for this problem are known that run asymptotically faster than the best single - source algorithms in the worst case.</a:t>
            </a:r>
          </a:p>
          <a:p>
            <a:pPr algn="just">
              <a:buFont typeface="Arial" panose="020B0604020202020204" pitchFamily="34" charset="0"/>
              <a:buChar char="•"/>
            </a:pPr>
            <a:r>
              <a:rPr lang="en-US" sz="2400" b="1" i="0" dirty="0">
                <a:solidFill>
                  <a:srgbClr val="000000"/>
                </a:solidFill>
                <a:effectLst/>
                <a:latin typeface="inter-bold"/>
              </a:rPr>
              <a:t>All - pairs shortest - paths problem:</a:t>
            </a:r>
            <a:r>
              <a:rPr lang="en-US" sz="2400" b="0" i="0" dirty="0">
                <a:solidFill>
                  <a:srgbClr val="000000"/>
                </a:solidFill>
                <a:effectLst/>
                <a:latin typeface="inter-regular"/>
              </a:rPr>
              <a:t> Find the shortest path from u to v for every pair of vertices u and v. Running a single - source algorithm once from each vertex can clarify this problem; but it can generally be solved faster, and its structure is of interest in the own right.</a:t>
            </a:r>
          </a:p>
        </p:txBody>
      </p:sp>
      <p:pic>
        <p:nvPicPr>
          <p:cNvPr id="1026" name="Picture 2" descr="Shortest path problem - Wikipedia">
            <a:extLst>
              <a:ext uri="{FF2B5EF4-FFF2-40B4-BE49-F238E27FC236}">
                <a16:creationId xmlns:a16="http://schemas.microsoft.com/office/drawing/2014/main" id="{464F1CC7-2F1E-4551-FCA0-A299CADFF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37" y="5182120"/>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502D28C-B56E-8217-BC99-8E77FF29C470}"/>
              </a:ext>
            </a:extLst>
          </p:cNvPr>
          <p:cNvPicPr>
            <a:picLocks noChangeAspect="1"/>
          </p:cNvPicPr>
          <p:nvPr/>
        </p:nvPicPr>
        <p:blipFill>
          <a:blip r:embed="rId3"/>
          <a:stretch>
            <a:fillRect/>
          </a:stretch>
        </p:blipFill>
        <p:spPr>
          <a:xfrm>
            <a:off x="5069709" y="5460326"/>
            <a:ext cx="1696851" cy="1065470"/>
          </a:xfrm>
          <a:prstGeom prst="rect">
            <a:avLst/>
          </a:prstGeom>
        </p:spPr>
      </p:pic>
      <p:pic>
        <p:nvPicPr>
          <p:cNvPr id="7" name="Picture 6">
            <a:extLst>
              <a:ext uri="{FF2B5EF4-FFF2-40B4-BE49-F238E27FC236}">
                <a16:creationId xmlns:a16="http://schemas.microsoft.com/office/drawing/2014/main" id="{3A1FD51F-AEEF-04BC-6FC5-08353E22FE38}"/>
              </a:ext>
            </a:extLst>
          </p:cNvPr>
          <p:cNvPicPr>
            <a:picLocks noChangeAspect="1"/>
          </p:cNvPicPr>
          <p:nvPr/>
        </p:nvPicPr>
        <p:blipFill>
          <a:blip r:embed="rId4"/>
          <a:stretch>
            <a:fillRect/>
          </a:stretch>
        </p:blipFill>
        <p:spPr>
          <a:xfrm>
            <a:off x="7593303" y="5047554"/>
            <a:ext cx="1924770" cy="1715716"/>
          </a:xfrm>
          <a:prstGeom prst="rect">
            <a:avLst/>
          </a:prstGeom>
        </p:spPr>
      </p:pic>
    </p:spTree>
    <p:extLst>
      <p:ext uri="{BB962C8B-B14F-4D97-AF65-F5344CB8AC3E}">
        <p14:creationId xmlns:p14="http://schemas.microsoft.com/office/powerpoint/2010/main" val="30258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56B17-36CD-24FF-2C93-3899F7DD869C}"/>
              </a:ext>
            </a:extLst>
          </p:cNvPr>
          <p:cNvSpPr txBox="1"/>
          <p:nvPr/>
        </p:nvSpPr>
        <p:spPr>
          <a:xfrm>
            <a:off x="321733" y="55258"/>
            <a:ext cx="11303000" cy="4401205"/>
          </a:xfrm>
          <a:prstGeom prst="rect">
            <a:avLst/>
          </a:prstGeom>
          <a:noFill/>
        </p:spPr>
        <p:txBody>
          <a:bodyPr wrap="square">
            <a:spAutoFit/>
          </a:bodyPr>
          <a:lstStyle/>
          <a:p>
            <a:r>
              <a:rPr lang="en-US" sz="2800" dirty="0">
                <a:solidFill>
                  <a:srgbClr val="FF0000"/>
                </a:solidFill>
              </a:rPr>
              <a:t>Shortest Path with positive Weights.:</a:t>
            </a:r>
          </a:p>
          <a:p>
            <a:pPr algn="l"/>
            <a:r>
              <a:rPr lang="en-US" b="1" i="0" dirty="0">
                <a:solidFill>
                  <a:srgbClr val="000000"/>
                </a:solidFill>
                <a:effectLst/>
                <a:latin typeface="Helvetica Neue"/>
              </a:rPr>
              <a:t>Shortest paths:</a:t>
            </a:r>
          </a:p>
          <a:p>
            <a:pPr marL="457200" indent="-457200">
              <a:buFont typeface="Arial" panose="020B0604020202020204" pitchFamily="34" charset="0"/>
              <a:buChar char="•"/>
            </a:pPr>
            <a:r>
              <a:rPr lang="en-US" sz="2800" b="0" i="0" dirty="0">
                <a:solidFill>
                  <a:srgbClr val="000000"/>
                </a:solidFill>
                <a:effectLst/>
                <a:latin typeface="Helvetica Neue"/>
              </a:rPr>
              <a:t> An edge-weighted digraph is a digraph where we associate weights or costs with each edge. </a:t>
            </a:r>
          </a:p>
          <a:p>
            <a:pPr marL="457200" indent="-457200">
              <a:buFont typeface="Arial" panose="020B0604020202020204" pitchFamily="34" charset="0"/>
              <a:buChar char="•"/>
            </a:pPr>
            <a:r>
              <a:rPr lang="en-US" sz="2800" b="0" i="0" dirty="0">
                <a:solidFill>
                  <a:srgbClr val="000000"/>
                </a:solidFill>
                <a:effectLst/>
                <a:latin typeface="Helvetica Neue"/>
              </a:rPr>
              <a:t>A </a:t>
            </a:r>
            <a:r>
              <a:rPr lang="en-US" sz="2800" b="0" i="1" dirty="0">
                <a:solidFill>
                  <a:srgbClr val="000000"/>
                </a:solidFill>
                <a:effectLst/>
                <a:latin typeface="Helvetica Neue"/>
              </a:rPr>
              <a:t>shortest path</a:t>
            </a:r>
            <a:r>
              <a:rPr lang="en-US" sz="2800" b="0" i="0" dirty="0">
                <a:solidFill>
                  <a:srgbClr val="000000"/>
                </a:solidFill>
                <a:effectLst/>
                <a:latin typeface="Helvetica Neue"/>
              </a:rPr>
              <a:t> from vertex s to vertex t is a directed path from s to t with the property that no other such path has a lower weight.</a:t>
            </a:r>
            <a:endParaRPr lang="en-IN" sz="2800" dirty="0"/>
          </a:p>
          <a:p>
            <a:endParaRPr lang="en-US" sz="2800" dirty="0">
              <a:solidFill>
                <a:srgbClr val="FF0000"/>
              </a:solidFill>
            </a:endParaRPr>
          </a:p>
          <a:p>
            <a:endParaRPr lang="en-US" sz="2800" dirty="0">
              <a:solidFill>
                <a:srgbClr val="FF0000"/>
              </a:solidFill>
            </a:endParaRPr>
          </a:p>
          <a:p>
            <a:endParaRPr lang="en-US" sz="2800" dirty="0">
              <a:solidFill>
                <a:srgbClr val="FF0000"/>
              </a:solidFill>
            </a:endParaRPr>
          </a:p>
          <a:p>
            <a:endParaRPr lang="en-US" sz="2800" dirty="0"/>
          </a:p>
        </p:txBody>
      </p:sp>
      <p:pic>
        <p:nvPicPr>
          <p:cNvPr id="5" name="Picture 4">
            <a:extLst>
              <a:ext uri="{FF2B5EF4-FFF2-40B4-BE49-F238E27FC236}">
                <a16:creationId xmlns:a16="http://schemas.microsoft.com/office/drawing/2014/main" id="{09C25579-5111-3C89-A174-F5AD6A4A4D54}"/>
              </a:ext>
            </a:extLst>
          </p:cNvPr>
          <p:cNvPicPr>
            <a:picLocks noChangeAspect="1"/>
          </p:cNvPicPr>
          <p:nvPr/>
        </p:nvPicPr>
        <p:blipFill>
          <a:blip r:embed="rId2"/>
          <a:stretch>
            <a:fillRect/>
          </a:stretch>
        </p:blipFill>
        <p:spPr>
          <a:xfrm>
            <a:off x="2784765" y="2585259"/>
            <a:ext cx="6350922" cy="3674225"/>
          </a:xfrm>
          <a:prstGeom prst="rect">
            <a:avLst/>
          </a:prstGeom>
        </p:spPr>
      </p:pic>
      <p:sp>
        <p:nvSpPr>
          <p:cNvPr id="7" name="TextBox 6">
            <a:extLst>
              <a:ext uri="{FF2B5EF4-FFF2-40B4-BE49-F238E27FC236}">
                <a16:creationId xmlns:a16="http://schemas.microsoft.com/office/drawing/2014/main" id="{9744ECF2-0C5F-5CF5-DC2E-3C5DF2BE2DC1}"/>
              </a:ext>
            </a:extLst>
          </p:cNvPr>
          <p:cNvSpPr txBox="1"/>
          <p:nvPr/>
        </p:nvSpPr>
        <p:spPr>
          <a:xfrm>
            <a:off x="7945190" y="3276245"/>
            <a:ext cx="6097384" cy="923330"/>
          </a:xfrm>
          <a:prstGeom prst="rect">
            <a:avLst/>
          </a:prstGeom>
          <a:noFill/>
        </p:spPr>
        <p:txBody>
          <a:bodyPr wrap="square">
            <a:spAutoFit/>
          </a:bodyPr>
          <a:lstStyle/>
          <a:p>
            <a:r>
              <a:rPr lang="en-US" sz="1800" dirty="0">
                <a:solidFill>
                  <a:srgbClr val="FF0000"/>
                </a:solidFill>
              </a:rPr>
              <a:t>Given directed graph G with weighted </a:t>
            </a:r>
          </a:p>
          <a:p>
            <a:r>
              <a:rPr lang="en-US" sz="1800" dirty="0">
                <a:solidFill>
                  <a:srgbClr val="FF0000"/>
                </a:solidFill>
              </a:rPr>
              <a:t>Edges  d(u, v) that may be </a:t>
            </a:r>
          </a:p>
          <a:p>
            <a:r>
              <a:rPr lang="en-US" sz="1800" dirty="0">
                <a:solidFill>
                  <a:srgbClr val="FF0000"/>
                </a:solidFill>
              </a:rPr>
              <a:t>positive or negative, </a:t>
            </a:r>
            <a:endParaRPr lang="en-IN" dirty="0">
              <a:solidFill>
                <a:srgbClr val="FF0000"/>
              </a:solidFill>
            </a:endParaRPr>
          </a:p>
        </p:txBody>
      </p:sp>
    </p:spTree>
    <p:extLst>
      <p:ext uri="{BB962C8B-B14F-4D97-AF65-F5344CB8AC3E}">
        <p14:creationId xmlns:p14="http://schemas.microsoft.com/office/powerpoint/2010/main" val="3036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0B5E59-B0DD-3613-A290-4F7B4C5FA764}"/>
              </a:ext>
            </a:extLst>
          </p:cNvPr>
          <p:cNvSpPr txBox="1"/>
          <p:nvPr/>
        </p:nvSpPr>
        <p:spPr>
          <a:xfrm>
            <a:off x="165463" y="1213909"/>
            <a:ext cx="11869783" cy="4524315"/>
          </a:xfrm>
          <a:prstGeom prst="rect">
            <a:avLst/>
          </a:prstGeom>
          <a:noFill/>
        </p:spPr>
        <p:txBody>
          <a:bodyPr wrap="square">
            <a:spAutoFit/>
          </a:bodyPr>
          <a:lstStyle/>
          <a:p>
            <a:pPr algn="l" fontAlgn="base"/>
            <a:r>
              <a:rPr lang="en-US" b="1" i="0" dirty="0">
                <a:solidFill>
                  <a:srgbClr val="273239"/>
                </a:solidFill>
                <a:effectLst/>
                <a:latin typeface="Nunito" pitchFamily="2" charset="0"/>
              </a:rPr>
              <a:t>Examples of Greedy Algorithm</a:t>
            </a:r>
          </a:p>
          <a:p>
            <a:pPr algn="l" rtl="0" fontAlgn="base"/>
            <a:r>
              <a:rPr lang="en-US" b="0" i="0" dirty="0">
                <a:solidFill>
                  <a:srgbClr val="273239"/>
                </a:solidFill>
                <a:effectLst/>
                <a:latin typeface="Nunito" pitchFamily="2" charset="0"/>
              </a:rPr>
              <a:t>Several well-known algorithms fall under the category of greedy algorithms. Here are a few examples:</a:t>
            </a:r>
          </a:p>
          <a:p>
            <a:pPr algn="l" fontAlgn="base">
              <a:buFont typeface="Arial" panose="020B0604020202020204" pitchFamily="34" charset="0"/>
              <a:buChar char="•"/>
            </a:pPr>
            <a:r>
              <a:rPr lang="en-US" b="1" i="0" dirty="0">
                <a:solidFill>
                  <a:srgbClr val="273239"/>
                </a:solidFill>
                <a:effectLst/>
                <a:latin typeface="Nunito" pitchFamily="2" charset="0"/>
              </a:rPr>
              <a:t>Dijkstra’s Algorithm: </a:t>
            </a:r>
            <a:r>
              <a:rPr lang="en-US" b="0" i="0" dirty="0">
                <a:solidFill>
                  <a:srgbClr val="273239"/>
                </a:solidFill>
                <a:effectLst/>
                <a:latin typeface="Nunito" pitchFamily="2" charset="0"/>
              </a:rPr>
              <a:t>This algorithm finds the shortest path between two nodes in a graph. It works by repeatedly choosing the shortest edge available from the current node.</a:t>
            </a:r>
          </a:p>
          <a:p>
            <a:pPr algn="l" fontAlgn="base">
              <a:buFont typeface="Arial" panose="020B0604020202020204" pitchFamily="34" charset="0"/>
              <a:buChar char="•"/>
            </a:pPr>
            <a:r>
              <a:rPr lang="en-US" b="1" i="0" dirty="0">
                <a:solidFill>
                  <a:srgbClr val="273239"/>
                </a:solidFill>
                <a:effectLst/>
                <a:latin typeface="Nunito" pitchFamily="2" charset="0"/>
              </a:rPr>
              <a:t>Kruskal’s Algorithm: </a:t>
            </a:r>
            <a:r>
              <a:rPr lang="en-US" b="0" i="0" dirty="0">
                <a:solidFill>
                  <a:srgbClr val="273239"/>
                </a:solidFill>
                <a:effectLst/>
                <a:latin typeface="Nunito" pitchFamily="2" charset="0"/>
              </a:rPr>
              <a:t>This algorithm finds the minimum spanning tree of a graph. It works by repeatedly choosing the edge with the minimum weight that does not create a cycle.</a:t>
            </a:r>
          </a:p>
          <a:p>
            <a:pPr algn="l" fontAlgn="base">
              <a:buFont typeface="Arial" panose="020B0604020202020204" pitchFamily="34" charset="0"/>
              <a:buChar char="•"/>
            </a:pPr>
            <a:r>
              <a:rPr lang="en-US" b="1" i="0" dirty="0">
                <a:solidFill>
                  <a:srgbClr val="273239"/>
                </a:solidFill>
                <a:effectLst/>
                <a:latin typeface="Nunito" pitchFamily="2" charset="0"/>
              </a:rPr>
              <a:t>Fractional Knapsack Problem: </a:t>
            </a:r>
            <a:r>
              <a:rPr lang="en-US" b="0" i="0" dirty="0">
                <a:solidFill>
                  <a:srgbClr val="273239"/>
                </a:solidFill>
                <a:effectLst/>
                <a:latin typeface="Nunito" pitchFamily="2" charset="0"/>
              </a:rPr>
              <a:t>This problem involves selecting items with the highest value-to-weight ratio to fill a knapsack with a limited capacity. The greedy algorithm selects items in decreasing order of their value-to-weight ratio until the knapsack is full.</a:t>
            </a:r>
          </a:p>
          <a:p>
            <a:pPr algn="l" fontAlgn="base">
              <a:buFont typeface="Arial" panose="020B0604020202020204" pitchFamily="34" charset="0"/>
              <a:buChar char="•"/>
            </a:pPr>
            <a:r>
              <a:rPr lang="en-US" b="1" i="0" dirty="0">
                <a:solidFill>
                  <a:srgbClr val="273239"/>
                </a:solidFill>
                <a:effectLst/>
                <a:latin typeface="Nunito" pitchFamily="2" charset="0"/>
              </a:rPr>
              <a:t>Scheduling and Resource Allocation </a:t>
            </a:r>
            <a:r>
              <a:rPr lang="en-US" b="0" i="0" dirty="0">
                <a:solidFill>
                  <a:srgbClr val="273239"/>
                </a:solidFill>
                <a:effectLst/>
                <a:latin typeface="Nunito" pitchFamily="2" charset="0"/>
              </a:rPr>
              <a:t>: The greedy algorithm can be used to schedule jobs or allocate resources in an efficient manner.</a:t>
            </a:r>
          </a:p>
          <a:p>
            <a:pPr algn="l" fontAlgn="base">
              <a:buFont typeface="Arial" panose="020B0604020202020204" pitchFamily="34" charset="0"/>
              <a:buChar char="•"/>
            </a:pPr>
            <a:r>
              <a:rPr lang="en-US" b="1" i="0" dirty="0">
                <a:solidFill>
                  <a:srgbClr val="273239"/>
                </a:solidFill>
                <a:effectLst/>
                <a:latin typeface="Nunito" pitchFamily="2" charset="0"/>
              </a:rPr>
              <a:t>Coin Change Problem </a:t>
            </a:r>
            <a:r>
              <a:rPr lang="en-US" b="0" i="0" dirty="0">
                <a:solidFill>
                  <a:srgbClr val="273239"/>
                </a:solidFill>
                <a:effectLst/>
                <a:latin typeface="Nunito" pitchFamily="2" charset="0"/>
              </a:rPr>
              <a:t>: The greedy algorithm can be used to make change for a given amount with the minimum number of coins, by always choosing the coin with the highest value that is less than the remaining amount to be changed.</a:t>
            </a:r>
          </a:p>
          <a:p>
            <a:pPr algn="l" fontAlgn="base">
              <a:buFont typeface="Arial" panose="020B0604020202020204" pitchFamily="34" charset="0"/>
              <a:buChar char="•"/>
            </a:pPr>
            <a:r>
              <a:rPr lang="en-US" b="1" i="0" dirty="0">
                <a:solidFill>
                  <a:srgbClr val="273239"/>
                </a:solidFill>
                <a:effectLst/>
                <a:latin typeface="Nunito" pitchFamily="2" charset="0"/>
              </a:rPr>
              <a:t>Huffman Coding </a:t>
            </a:r>
            <a:r>
              <a:rPr lang="en-US" b="0" i="0" dirty="0">
                <a:solidFill>
                  <a:srgbClr val="273239"/>
                </a:solidFill>
                <a:effectLst/>
                <a:latin typeface="Nunito" pitchFamily="2" charset="0"/>
              </a:rPr>
              <a:t>: The greedy algorithm can be used to generate a prefix-free code for data compression, by constructing a binary tree in a way that the frequency of each character is taken into consideration.</a:t>
            </a:r>
          </a:p>
        </p:txBody>
      </p:sp>
    </p:spTree>
    <p:extLst>
      <p:ext uri="{BB962C8B-B14F-4D97-AF65-F5344CB8AC3E}">
        <p14:creationId xmlns:p14="http://schemas.microsoft.com/office/powerpoint/2010/main" val="989030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F74798-F941-36D6-351F-C4B8D3D2FE0B}"/>
              </a:ext>
            </a:extLst>
          </p:cNvPr>
          <p:cNvSpPr txBox="1"/>
          <p:nvPr/>
        </p:nvSpPr>
        <p:spPr>
          <a:xfrm>
            <a:off x="-1" y="368135"/>
            <a:ext cx="5021433" cy="1754326"/>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Single Source Shortest Path Algorithms:</a:t>
            </a:r>
          </a:p>
          <a:p>
            <a:endParaRPr lang="en-US" sz="1800" b="1"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Dijkstra’s, </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Bellman-Ford</a:t>
            </a:r>
            <a:endParaRPr lang="en-IN" dirty="0"/>
          </a:p>
          <a:p>
            <a:endParaRPr lang="en-US" sz="1800" b="1" dirty="0">
              <a:effectLst/>
              <a:latin typeface="Times New Roman" panose="02020603050405020304" pitchFamily="18" charset="0"/>
              <a:ea typeface="Calibri" panose="020F0502020204030204" pitchFamily="34" charset="0"/>
            </a:endParaRPr>
          </a:p>
          <a:p>
            <a:pPr algn="ctr"/>
            <a:r>
              <a:rPr lang="en-US" sz="1800" dirty="0">
                <a:effectLst/>
                <a:latin typeface="Times New Roman" panose="02020603050405020304" pitchFamily="18" charset="0"/>
                <a:ea typeface="Calibri" panose="020F0502020204030204" pitchFamily="34" charset="0"/>
              </a:rPr>
              <a:t> </a:t>
            </a:r>
          </a:p>
        </p:txBody>
      </p:sp>
      <p:sp>
        <p:nvSpPr>
          <p:cNvPr id="7" name="TextBox 6">
            <a:extLst>
              <a:ext uri="{FF2B5EF4-FFF2-40B4-BE49-F238E27FC236}">
                <a16:creationId xmlns:a16="http://schemas.microsoft.com/office/drawing/2014/main" id="{9BA6F005-D643-56FC-7705-9D5F0B9AF76D}"/>
              </a:ext>
            </a:extLst>
          </p:cNvPr>
          <p:cNvSpPr txBox="1"/>
          <p:nvPr/>
        </p:nvSpPr>
        <p:spPr>
          <a:xfrm>
            <a:off x="3009900" y="1669532"/>
            <a:ext cx="6121400" cy="523220"/>
          </a:xfrm>
          <a:prstGeom prst="rect">
            <a:avLst/>
          </a:prstGeom>
          <a:noFill/>
        </p:spPr>
        <p:txBody>
          <a:bodyPr wrap="square">
            <a:spAutoFit/>
          </a:bodyPr>
          <a:lstStyle/>
          <a:p>
            <a:pPr algn="ctr"/>
            <a:r>
              <a:rPr lang="en-US" sz="2800" dirty="0">
                <a:solidFill>
                  <a:srgbClr val="FF0000"/>
                </a:solidFill>
                <a:effectLst/>
                <a:latin typeface="Times New Roman" panose="02020603050405020304" pitchFamily="18" charset="0"/>
                <a:ea typeface="Calibri" panose="020F0502020204030204" pitchFamily="34" charset="0"/>
              </a:rPr>
              <a:t>Dijkstra’s, algorithm </a:t>
            </a:r>
          </a:p>
        </p:txBody>
      </p:sp>
      <p:sp>
        <p:nvSpPr>
          <p:cNvPr id="9" name="TextBox 8">
            <a:extLst>
              <a:ext uri="{FF2B5EF4-FFF2-40B4-BE49-F238E27FC236}">
                <a16:creationId xmlns:a16="http://schemas.microsoft.com/office/drawing/2014/main" id="{B1626E7F-CB82-E84D-F5FC-920DB789BAB9}"/>
              </a:ext>
            </a:extLst>
          </p:cNvPr>
          <p:cNvSpPr txBox="1"/>
          <p:nvPr/>
        </p:nvSpPr>
        <p:spPr>
          <a:xfrm>
            <a:off x="245533" y="2690336"/>
            <a:ext cx="11533602" cy="3108543"/>
          </a:xfrm>
          <a:prstGeom prst="rect">
            <a:avLst/>
          </a:prstGeom>
          <a:noFill/>
        </p:spPr>
        <p:txBody>
          <a:bodyPr wrap="square">
            <a:spAutoFit/>
          </a:bodyPr>
          <a:lstStyle/>
          <a:p>
            <a:pPr marL="285750" indent="-285750">
              <a:buFont typeface="Arial" panose="020B0604020202020204" pitchFamily="34" charset="0"/>
              <a:buChar char="•"/>
            </a:pPr>
            <a:r>
              <a:rPr lang="en-US" sz="2800" b="1" i="0" dirty="0">
                <a:solidFill>
                  <a:srgbClr val="333333"/>
                </a:solidFill>
                <a:effectLst/>
                <a:latin typeface="inter-bold"/>
              </a:rPr>
              <a:t>Dijkstra's Algorithm</a:t>
            </a:r>
            <a:r>
              <a:rPr lang="en-US" sz="2800" b="0" i="0" dirty="0">
                <a:solidFill>
                  <a:srgbClr val="333333"/>
                </a:solidFill>
                <a:effectLst/>
                <a:latin typeface="inter-regular"/>
              </a:rPr>
              <a:t> is a Graph algorithm </a:t>
            </a:r>
            <a:r>
              <a:rPr lang="en-US" sz="2800" b="1" i="0" dirty="0">
                <a:solidFill>
                  <a:srgbClr val="333333"/>
                </a:solidFill>
                <a:effectLst/>
                <a:latin typeface="inter-bold"/>
              </a:rPr>
              <a:t>that finds the shortest path</a:t>
            </a:r>
            <a:r>
              <a:rPr lang="en-US" sz="2800" b="0" i="0" dirty="0">
                <a:solidFill>
                  <a:srgbClr val="333333"/>
                </a:solidFill>
                <a:effectLst/>
                <a:latin typeface="inter-regular"/>
              </a:rPr>
              <a:t> from a source vertex to all other vertices in the Graph (single source shortest path).</a:t>
            </a:r>
          </a:p>
          <a:p>
            <a:pPr marL="285750" indent="-285750">
              <a:buFont typeface="Arial" panose="020B0604020202020204" pitchFamily="34" charset="0"/>
              <a:buChar char="•"/>
            </a:pPr>
            <a:r>
              <a:rPr lang="en-US" sz="2800" b="0" i="0" dirty="0">
                <a:solidFill>
                  <a:srgbClr val="333333"/>
                </a:solidFill>
                <a:effectLst/>
                <a:latin typeface="inter-regular"/>
              </a:rPr>
              <a:t> It is a type of Greedy Algorithm that only works on Weighted Graphs having positive weights.</a:t>
            </a:r>
          </a:p>
          <a:p>
            <a:pPr marL="285750" indent="-285750">
              <a:buFont typeface="Arial" panose="020B0604020202020204" pitchFamily="34" charset="0"/>
              <a:buChar char="•"/>
            </a:pPr>
            <a:r>
              <a:rPr lang="en-US" sz="2800" b="0" i="0" dirty="0">
                <a:solidFill>
                  <a:srgbClr val="273239"/>
                </a:solidFill>
                <a:effectLst/>
                <a:latin typeface="Nunito" pitchFamily="2" charset="0"/>
              </a:rPr>
              <a:t>Given a weighted graph and a source vertex in the graph, find the </a:t>
            </a:r>
            <a:r>
              <a:rPr lang="en-US" sz="2800" b="1" i="0" dirty="0">
                <a:solidFill>
                  <a:srgbClr val="273239"/>
                </a:solidFill>
                <a:effectLst/>
                <a:latin typeface="Nunito" pitchFamily="2" charset="0"/>
              </a:rPr>
              <a:t>shortest paths</a:t>
            </a:r>
            <a:r>
              <a:rPr lang="en-US" sz="2800" b="0" i="0" dirty="0">
                <a:solidFill>
                  <a:srgbClr val="273239"/>
                </a:solidFill>
                <a:effectLst/>
                <a:latin typeface="Nunito" pitchFamily="2" charset="0"/>
              </a:rPr>
              <a:t> from the source to all the other vertices in the given graph.</a:t>
            </a:r>
            <a:endParaRPr lang="en-IN" sz="2800" dirty="0"/>
          </a:p>
        </p:txBody>
      </p:sp>
    </p:spTree>
    <p:extLst>
      <p:ext uri="{BB962C8B-B14F-4D97-AF65-F5344CB8AC3E}">
        <p14:creationId xmlns:p14="http://schemas.microsoft.com/office/powerpoint/2010/main" val="1664326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AFF84C-60D2-C726-6EDC-8A0ACCA20179}"/>
              </a:ext>
            </a:extLst>
          </p:cNvPr>
          <p:cNvSpPr txBox="1"/>
          <p:nvPr/>
        </p:nvSpPr>
        <p:spPr>
          <a:xfrm>
            <a:off x="290945" y="1582341"/>
            <a:ext cx="11396750" cy="4524315"/>
          </a:xfrm>
          <a:prstGeom prst="rect">
            <a:avLst/>
          </a:prstGeom>
          <a:noFill/>
        </p:spPr>
        <p:txBody>
          <a:bodyPr wrap="square">
            <a:spAutoFit/>
          </a:bodyPr>
          <a:lstStyle/>
          <a:p>
            <a:pPr algn="just">
              <a:buFont typeface="+mj-lt"/>
              <a:buAutoNum type="arabicPeriod"/>
            </a:pPr>
            <a:r>
              <a:rPr lang="en-US" sz="2400" b="0" i="0" dirty="0">
                <a:solidFill>
                  <a:srgbClr val="000000"/>
                </a:solidFill>
                <a:effectLst/>
                <a:latin typeface="inter-regular"/>
              </a:rPr>
              <a:t>Dijkstra's Algorithm begins at the node we select (the source node), and it examines the graph to find the shortest path between that node and all the other nodes in the graph.</a:t>
            </a:r>
          </a:p>
          <a:p>
            <a:pPr algn="just">
              <a:buFont typeface="+mj-lt"/>
              <a:buAutoNum type="arabicPeriod"/>
            </a:pPr>
            <a:endParaRPr lang="en-US" sz="2400" b="0" i="0" dirty="0">
              <a:solidFill>
                <a:srgbClr val="000000"/>
              </a:solidFill>
              <a:effectLst/>
              <a:latin typeface="inter-regular"/>
            </a:endParaRPr>
          </a:p>
          <a:p>
            <a:pPr algn="just">
              <a:buFont typeface="+mj-lt"/>
              <a:buAutoNum type="arabicPeriod"/>
            </a:pPr>
            <a:r>
              <a:rPr lang="en-US" sz="2400" b="0" i="0" dirty="0">
                <a:solidFill>
                  <a:srgbClr val="000000"/>
                </a:solidFill>
                <a:effectLst/>
                <a:latin typeface="inter-regular"/>
              </a:rPr>
              <a:t>The Algorithm keeps records of the presently acknowledged shortest distance from each node to the source node, and it updates these values if it finds any shorter path.</a:t>
            </a:r>
          </a:p>
          <a:p>
            <a:pPr algn="just">
              <a:buFont typeface="+mj-lt"/>
              <a:buAutoNum type="arabicPeriod"/>
            </a:pPr>
            <a:endParaRPr lang="en-US" sz="2400" b="0" i="0" dirty="0">
              <a:solidFill>
                <a:srgbClr val="000000"/>
              </a:solidFill>
              <a:effectLst/>
              <a:latin typeface="inter-regular"/>
            </a:endParaRPr>
          </a:p>
          <a:p>
            <a:pPr algn="just">
              <a:buFont typeface="+mj-lt"/>
              <a:buAutoNum type="arabicPeriod"/>
            </a:pPr>
            <a:r>
              <a:rPr lang="en-US" sz="2400" b="0" i="0" dirty="0">
                <a:solidFill>
                  <a:srgbClr val="000000"/>
                </a:solidFill>
                <a:effectLst/>
                <a:latin typeface="inter-regular"/>
              </a:rPr>
              <a:t>Once the Algorithm has retrieved the shortest path between the source and another node, that node is marked as 'visited' and included in the path.</a:t>
            </a:r>
          </a:p>
          <a:p>
            <a:pPr algn="just">
              <a:buFont typeface="+mj-lt"/>
              <a:buAutoNum type="arabicPeriod"/>
            </a:pPr>
            <a:endParaRPr lang="en-US" sz="2400" b="0" i="0" dirty="0">
              <a:solidFill>
                <a:srgbClr val="000000"/>
              </a:solidFill>
              <a:effectLst/>
              <a:latin typeface="inter-regular"/>
            </a:endParaRPr>
          </a:p>
          <a:p>
            <a:pPr algn="just">
              <a:buFont typeface="+mj-lt"/>
              <a:buAutoNum type="arabicPeriod"/>
            </a:pPr>
            <a:r>
              <a:rPr lang="en-US" sz="2400" b="0" i="0" dirty="0">
                <a:solidFill>
                  <a:srgbClr val="000000"/>
                </a:solidFill>
                <a:effectLst/>
                <a:latin typeface="inter-regular"/>
              </a:rPr>
              <a:t>The procedure continues until all the nodes in the graph have been included in the path. In this manner, we have a path connecting the source node to all other nodes, following the shortest possible path to reach each node.</a:t>
            </a:r>
          </a:p>
        </p:txBody>
      </p:sp>
      <p:sp>
        <p:nvSpPr>
          <p:cNvPr id="5" name="TextBox 4">
            <a:extLst>
              <a:ext uri="{FF2B5EF4-FFF2-40B4-BE49-F238E27FC236}">
                <a16:creationId xmlns:a16="http://schemas.microsoft.com/office/drawing/2014/main" id="{95D52FB5-A3C0-0BBD-AD36-552387E41366}"/>
              </a:ext>
            </a:extLst>
          </p:cNvPr>
          <p:cNvSpPr txBox="1"/>
          <p:nvPr/>
        </p:nvSpPr>
        <p:spPr>
          <a:xfrm>
            <a:off x="3048693" y="950024"/>
            <a:ext cx="6097384" cy="523220"/>
          </a:xfrm>
          <a:prstGeom prst="rect">
            <a:avLst/>
          </a:prstGeom>
          <a:noFill/>
        </p:spPr>
        <p:txBody>
          <a:bodyPr wrap="square">
            <a:spAutoFit/>
          </a:bodyPr>
          <a:lstStyle/>
          <a:p>
            <a:pPr algn="ctr"/>
            <a:r>
              <a:rPr lang="en-IN" sz="2800" b="0" i="0" dirty="0">
                <a:solidFill>
                  <a:srgbClr val="610B4B"/>
                </a:solidFill>
                <a:effectLst/>
                <a:latin typeface="erdana"/>
              </a:rPr>
              <a:t>Fundamentals of Dijkstra's Algorithm</a:t>
            </a:r>
          </a:p>
        </p:txBody>
      </p:sp>
    </p:spTree>
    <p:extLst>
      <p:ext uri="{BB962C8B-B14F-4D97-AF65-F5344CB8AC3E}">
        <p14:creationId xmlns:p14="http://schemas.microsoft.com/office/powerpoint/2010/main" val="2975656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F2A644-E570-2D2E-CF71-FA5410D3B0B2}"/>
              </a:ext>
            </a:extLst>
          </p:cNvPr>
          <p:cNvSpPr txBox="1"/>
          <p:nvPr/>
        </p:nvSpPr>
        <p:spPr>
          <a:xfrm>
            <a:off x="1238596" y="193840"/>
            <a:ext cx="9360131" cy="4524315"/>
          </a:xfrm>
          <a:prstGeom prst="rect">
            <a:avLst/>
          </a:prstGeom>
          <a:noFill/>
        </p:spPr>
        <p:txBody>
          <a:bodyPr wrap="square">
            <a:spAutoFit/>
          </a:bodyPr>
          <a:lstStyle/>
          <a:p>
            <a:r>
              <a:rPr lang="en-US" sz="3200" b="0" i="1" dirty="0">
                <a:solidFill>
                  <a:srgbClr val="273239"/>
                </a:solidFill>
                <a:effectLst/>
                <a:latin typeface="Nunito" pitchFamily="2" charset="0"/>
              </a:rPr>
              <a:t>The </a:t>
            </a:r>
            <a:r>
              <a:rPr lang="en-IN" sz="3200" b="0" i="0" dirty="0">
                <a:solidFill>
                  <a:srgbClr val="610B4B"/>
                </a:solidFill>
                <a:effectLst/>
                <a:latin typeface="erdana"/>
              </a:rPr>
              <a:t>Dijkstra's</a:t>
            </a:r>
            <a:r>
              <a:rPr lang="en-US" sz="3200" b="0" i="1" dirty="0">
                <a:solidFill>
                  <a:srgbClr val="273239"/>
                </a:solidFill>
                <a:effectLst/>
                <a:latin typeface="Nunito" pitchFamily="2" charset="0"/>
              </a:rPr>
              <a:t> algorithm’s primary principle is that it starts with a single source and calculates the distance to each node. The distance is initially unknown and assumed to be infinite, but as time goes on, the algorithm relaxes those paths by identifying a few shorter paths. Hence it is said that </a:t>
            </a:r>
            <a:r>
              <a:rPr lang="en-IN" sz="3200" b="0" i="0" dirty="0">
                <a:solidFill>
                  <a:srgbClr val="610B4B"/>
                </a:solidFill>
                <a:effectLst/>
                <a:latin typeface="erdana"/>
              </a:rPr>
              <a:t>Dijkstra's </a:t>
            </a:r>
            <a:r>
              <a:rPr lang="en-US" sz="3200" b="0" i="1" dirty="0">
                <a:solidFill>
                  <a:srgbClr val="273239"/>
                </a:solidFill>
                <a:effectLst/>
                <a:latin typeface="Nunito" pitchFamily="2" charset="0"/>
              </a:rPr>
              <a:t>is based on </a:t>
            </a:r>
          </a:p>
          <a:p>
            <a:pPr algn="ctr"/>
            <a:r>
              <a:rPr lang="en-US" sz="3200" b="0" i="1" dirty="0">
                <a:solidFill>
                  <a:srgbClr val="273239"/>
                </a:solidFill>
                <a:effectLst/>
                <a:latin typeface="Nunito" pitchFamily="2" charset="0"/>
              </a:rPr>
              <a:t>“</a:t>
            </a:r>
            <a:r>
              <a:rPr lang="en-US" sz="3200" b="1" i="1" dirty="0">
                <a:solidFill>
                  <a:srgbClr val="273239"/>
                </a:solidFill>
                <a:effectLst/>
                <a:latin typeface="Nunito" pitchFamily="2" charset="0"/>
              </a:rPr>
              <a:t>Principle of Relaxation</a:t>
            </a:r>
            <a:r>
              <a:rPr lang="en-US" sz="3200" b="0" i="1" dirty="0">
                <a:solidFill>
                  <a:srgbClr val="273239"/>
                </a:solidFill>
                <a:effectLst/>
                <a:latin typeface="Nunito" pitchFamily="2" charset="0"/>
              </a:rPr>
              <a:t>“.</a:t>
            </a:r>
          </a:p>
          <a:p>
            <a:pPr algn="ctr"/>
            <a:endParaRPr lang="en-IN" sz="3200" dirty="0"/>
          </a:p>
        </p:txBody>
      </p:sp>
      <p:sp>
        <p:nvSpPr>
          <p:cNvPr id="4" name="TextBox 3">
            <a:extLst>
              <a:ext uri="{FF2B5EF4-FFF2-40B4-BE49-F238E27FC236}">
                <a16:creationId xmlns:a16="http://schemas.microsoft.com/office/drawing/2014/main" id="{F9CDF4BC-543D-B18C-0B88-17A20310C189}"/>
              </a:ext>
            </a:extLst>
          </p:cNvPr>
          <p:cNvSpPr txBox="1"/>
          <p:nvPr/>
        </p:nvSpPr>
        <p:spPr>
          <a:xfrm>
            <a:off x="3906993" y="5137264"/>
            <a:ext cx="2518757" cy="646331"/>
          </a:xfrm>
          <a:prstGeom prst="rect">
            <a:avLst/>
          </a:prstGeom>
          <a:noFill/>
        </p:spPr>
        <p:txBody>
          <a:bodyPr wrap="square" rtlCol="0">
            <a:spAutoFit/>
          </a:bodyPr>
          <a:lstStyle/>
          <a:p>
            <a:r>
              <a:rPr lang="en-IN" dirty="0"/>
              <a:t>If (d[u]+c[</a:t>
            </a:r>
            <a:r>
              <a:rPr lang="en-IN" dirty="0" err="1"/>
              <a:t>u,v</a:t>
            </a:r>
            <a:r>
              <a:rPr lang="en-IN" dirty="0"/>
              <a:t>] &lt;d[v]</a:t>
            </a:r>
          </a:p>
          <a:p>
            <a:r>
              <a:rPr lang="en-IN" dirty="0"/>
              <a:t>d[v]=d[u]+c[</a:t>
            </a:r>
            <a:r>
              <a:rPr lang="en-IN" dirty="0" err="1"/>
              <a:t>u,v</a:t>
            </a:r>
            <a:r>
              <a:rPr lang="en-IN" dirty="0"/>
              <a:t>]</a:t>
            </a:r>
          </a:p>
        </p:txBody>
      </p:sp>
      <p:sp>
        <p:nvSpPr>
          <p:cNvPr id="5" name="Oval 4">
            <a:extLst>
              <a:ext uri="{FF2B5EF4-FFF2-40B4-BE49-F238E27FC236}">
                <a16:creationId xmlns:a16="http://schemas.microsoft.com/office/drawing/2014/main" id="{A7E7495C-A74A-BBBC-DB93-431DCC64E7B9}"/>
              </a:ext>
            </a:extLst>
          </p:cNvPr>
          <p:cNvSpPr/>
          <p:nvPr/>
        </p:nvSpPr>
        <p:spPr>
          <a:xfrm>
            <a:off x="6866313" y="5120640"/>
            <a:ext cx="631767" cy="55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3A5FAF36-2D49-7FFC-BEA9-082B63445D98}"/>
              </a:ext>
            </a:extLst>
          </p:cNvPr>
          <p:cNvSpPr/>
          <p:nvPr/>
        </p:nvSpPr>
        <p:spPr>
          <a:xfrm>
            <a:off x="8232372" y="5140037"/>
            <a:ext cx="631767" cy="55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E6C23F6A-2D2D-2234-EF7C-3810CF23A143}"/>
              </a:ext>
            </a:extLst>
          </p:cNvPr>
          <p:cNvSpPr/>
          <p:nvPr/>
        </p:nvSpPr>
        <p:spPr>
          <a:xfrm>
            <a:off x="9548555" y="5126184"/>
            <a:ext cx="631767" cy="5569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a:extLst>
              <a:ext uri="{FF2B5EF4-FFF2-40B4-BE49-F238E27FC236}">
                <a16:creationId xmlns:a16="http://schemas.microsoft.com/office/drawing/2014/main" id="{60CC9E12-5F20-5D3E-41E1-A39C89EEA75B}"/>
              </a:ext>
            </a:extLst>
          </p:cNvPr>
          <p:cNvCxnSpPr>
            <a:stCxn id="5" idx="6"/>
          </p:cNvCxnSpPr>
          <p:nvPr/>
        </p:nvCxnSpPr>
        <p:spPr>
          <a:xfrm flipV="1">
            <a:off x="7498080" y="5394959"/>
            <a:ext cx="734292" cy="4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80BEEEB-7E78-1DE7-489C-ADB1B194AEF5}"/>
              </a:ext>
            </a:extLst>
          </p:cNvPr>
          <p:cNvCxnSpPr/>
          <p:nvPr/>
        </p:nvCxnSpPr>
        <p:spPr>
          <a:xfrm flipV="1">
            <a:off x="8880765" y="5414356"/>
            <a:ext cx="734292" cy="4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82B636-A1D2-F8E1-5B9E-B5CA9B55CA3F}"/>
              </a:ext>
            </a:extLst>
          </p:cNvPr>
          <p:cNvSpPr txBox="1"/>
          <p:nvPr/>
        </p:nvSpPr>
        <p:spPr>
          <a:xfrm>
            <a:off x="8382000" y="5673160"/>
            <a:ext cx="462740" cy="369332"/>
          </a:xfrm>
          <a:prstGeom prst="rect">
            <a:avLst/>
          </a:prstGeom>
          <a:noFill/>
        </p:spPr>
        <p:txBody>
          <a:bodyPr wrap="square" rtlCol="0">
            <a:spAutoFit/>
          </a:bodyPr>
          <a:lstStyle/>
          <a:p>
            <a:r>
              <a:rPr lang="en-IN" dirty="0"/>
              <a:t>U</a:t>
            </a:r>
          </a:p>
        </p:txBody>
      </p:sp>
      <p:sp>
        <p:nvSpPr>
          <p:cNvPr id="12" name="TextBox 11">
            <a:extLst>
              <a:ext uri="{FF2B5EF4-FFF2-40B4-BE49-F238E27FC236}">
                <a16:creationId xmlns:a16="http://schemas.microsoft.com/office/drawing/2014/main" id="{DA13DD2F-89D2-F661-BB94-3327D312310B}"/>
              </a:ext>
            </a:extLst>
          </p:cNvPr>
          <p:cNvSpPr txBox="1"/>
          <p:nvPr/>
        </p:nvSpPr>
        <p:spPr>
          <a:xfrm>
            <a:off x="9723124" y="5677718"/>
            <a:ext cx="462740" cy="369332"/>
          </a:xfrm>
          <a:prstGeom prst="rect">
            <a:avLst/>
          </a:prstGeom>
          <a:noFill/>
        </p:spPr>
        <p:txBody>
          <a:bodyPr wrap="square" rtlCol="0">
            <a:spAutoFit/>
          </a:bodyPr>
          <a:lstStyle/>
          <a:p>
            <a:r>
              <a:rPr lang="en-IN" dirty="0"/>
              <a:t>V</a:t>
            </a:r>
          </a:p>
        </p:txBody>
      </p:sp>
      <p:sp>
        <p:nvSpPr>
          <p:cNvPr id="13" name="TextBox 12">
            <a:extLst>
              <a:ext uri="{FF2B5EF4-FFF2-40B4-BE49-F238E27FC236}">
                <a16:creationId xmlns:a16="http://schemas.microsoft.com/office/drawing/2014/main" id="{F2FBBCD4-215E-0A54-1BA4-66056C053F4D}"/>
              </a:ext>
            </a:extLst>
          </p:cNvPr>
          <p:cNvSpPr txBox="1"/>
          <p:nvPr/>
        </p:nvSpPr>
        <p:spPr>
          <a:xfrm>
            <a:off x="7035346" y="5639909"/>
            <a:ext cx="389311" cy="369332"/>
          </a:xfrm>
          <a:prstGeom prst="rect">
            <a:avLst/>
          </a:prstGeom>
          <a:noFill/>
        </p:spPr>
        <p:txBody>
          <a:bodyPr wrap="square" rtlCol="0">
            <a:spAutoFit/>
          </a:bodyPr>
          <a:lstStyle/>
          <a:p>
            <a:r>
              <a:rPr lang="en-IN" dirty="0"/>
              <a:t>0</a:t>
            </a:r>
          </a:p>
        </p:txBody>
      </p:sp>
      <p:sp>
        <p:nvSpPr>
          <p:cNvPr id="14" name="TextBox 13">
            <a:extLst>
              <a:ext uri="{FF2B5EF4-FFF2-40B4-BE49-F238E27FC236}">
                <a16:creationId xmlns:a16="http://schemas.microsoft.com/office/drawing/2014/main" id="{787A0EF7-215B-4645-B37C-17A4F4E4A776}"/>
              </a:ext>
            </a:extLst>
          </p:cNvPr>
          <p:cNvSpPr txBox="1"/>
          <p:nvPr/>
        </p:nvSpPr>
        <p:spPr>
          <a:xfrm>
            <a:off x="7611695" y="5002600"/>
            <a:ext cx="389311" cy="369332"/>
          </a:xfrm>
          <a:prstGeom prst="rect">
            <a:avLst/>
          </a:prstGeom>
          <a:noFill/>
        </p:spPr>
        <p:txBody>
          <a:bodyPr wrap="square" rtlCol="0">
            <a:spAutoFit/>
          </a:bodyPr>
          <a:lstStyle/>
          <a:p>
            <a:r>
              <a:rPr lang="en-IN" dirty="0"/>
              <a:t>2</a:t>
            </a:r>
          </a:p>
        </p:txBody>
      </p:sp>
      <p:sp>
        <p:nvSpPr>
          <p:cNvPr id="15" name="TextBox 14">
            <a:extLst>
              <a:ext uri="{FF2B5EF4-FFF2-40B4-BE49-F238E27FC236}">
                <a16:creationId xmlns:a16="http://schemas.microsoft.com/office/drawing/2014/main" id="{A6DBC388-A6FB-17F1-4863-D830187BE9E6}"/>
              </a:ext>
            </a:extLst>
          </p:cNvPr>
          <p:cNvSpPr txBox="1"/>
          <p:nvPr/>
        </p:nvSpPr>
        <p:spPr>
          <a:xfrm>
            <a:off x="8387548" y="4772617"/>
            <a:ext cx="389311" cy="369332"/>
          </a:xfrm>
          <a:prstGeom prst="rect">
            <a:avLst/>
          </a:prstGeom>
          <a:noFill/>
        </p:spPr>
        <p:txBody>
          <a:bodyPr wrap="square" rtlCol="0">
            <a:spAutoFit/>
          </a:bodyPr>
          <a:lstStyle/>
          <a:p>
            <a:r>
              <a:rPr lang="en-IN" dirty="0"/>
              <a:t>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11EBD3D-A5E2-A666-A36E-4A2C2709DCA3}"/>
                  </a:ext>
                </a:extLst>
              </p:cNvPr>
              <p:cNvSpPr txBox="1"/>
              <p:nvPr/>
            </p:nvSpPr>
            <p:spPr>
              <a:xfrm>
                <a:off x="9545790" y="4816953"/>
                <a:ext cx="8035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𝜺</m:t>
                      </m:r>
                    </m:oMath>
                  </m:oMathPara>
                </a14:m>
                <a:endParaRPr lang="en-IN" dirty="0"/>
              </a:p>
            </p:txBody>
          </p:sp>
        </mc:Choice>
        <mc:Fallback xmlns="">
          <p:sp>
            <p:nvSpPr>
              <p:cNvPr id="16" name="TextBox 15">
                <a:extLst>
                  <a:ext uri="{FF2B5EF4-FFF2-40B4-BE49-F238E27FC236}">
                    <a16:creationId xmlns:a16="http://schemas.microsoft.com/office/drawing/2014/main" id="{D11EBD3D-A5E2-A666-A36E-4A2C2709DCA3}"/>
                  </a:ext>
                </a:extLst>
              </p:cNvPr>
              <p:cNvSpPr txBox="1">
                <a:spLocks noRot="1" noChangeAspect="1" noMove="1" noResize="1" noEditPoints="1" noAdjustHandles="1" noChangeArrowheads="1" noChangeShapeType="1" noTextEdit="1"/>
              </p:cNvSpPr>
              <p:nvPr/>
            </p:nvSpPr>
            <p:spPr>
              <a:xfrm>
                <a:off x="9545790" y="4816953"/>
                <a:ext cx="803556" cy="369332"/>
              </a:xfrm>
              <a:prstGeom prst="rect">
                <a:avLst/>
              </a:prstGeom>
              <a:blipFill>
                <a:blip r:embed="rId2"/>
                <a:stretch>
                  <a:fillRect/>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56F0697D-7F7B-B64E-93C4-841889E96429}"/>
              </a:ext>
            </a:extLst>
          </p:cNvPr>
          <p:cNvSpPr txBox="1"/>
          <p:nvPr/>
        </p:nvSpPr>
        <p:spPr>
          <a:xfrm>
            <a:off x="888092" y="5039744"/>
            <a:ext cx="2446717" cy="1477328"/>
          </a:xfrm>
          <a:prstGeom prst="rect">
            <a:avLst/>
          </a:prstGeom>
          <a:noFill/>
        </p:spPr>
        <p:txBody>
          <a:bodyPr wrap="square" rtlCol="0">
            <a:spAutoFit/>
          </a:bodyPr>
          <a:lstStyle/>
          <a:p>
            <a:r>
              <a:rPr lang="en-IN" dirty="0"/>
              <a:t>D[u]=2</a:t>
            </a:r>
          </a:p>
          <a:p>
            <a:r>
              <a:rPr lang="en-IN" dirty="0"/>
              <a:t>C[</a:t>
            </a:r>
            <a:r>
              <a:rPr lang="en-IN" dirty="0" err="1"/>
              <a:t>u,v</a:t>
            </a:r>
            <a:r>
              <a:rPr lang="en-IN" dirty="0"/>
              <a:t>]= 4</a:t>
            </a:r>
          </a:p>
          <a:p>
            <a:r>
              <a:rPr lang="en-IN" dirty="0"/>
              <a:t>D[v]=</a:t>
            </a:r>
          </a:p>
          <a:p>
            <a:r>
              <a:rPr lang="en-IN" dirty="0"/>
              <a:t>After relaxation new distance : d[v]=2+4 =6</a:t>
            </a:r>
          </a:p>
        </p:txBody>
      </p:sp>
      <p:sp>
        <p:nvSpPr>
          <p:cNvPr id="18" name="TextBox 17">
            <a:extLst>
              <a:ext uri="{FF2B5EF4-FFF2-40B4-BE49-F238E27FC236}">
                <a16:creationId xmlns:a16="http://schemas.microsoft.com/office/drawing/2014/main" id="{5ACE3CDA-F039-2C07-B2CB-F3B0ED04093F}"/>
              </a:ext>
            </a:extLst>
          </p:cNvPr>
          <p:cNvSpPr txBox="1"/>
          <p:nvPr/>
        </p:nvSpPr>
        <p:spPr>
          <a:xfrm>
            <a:off x="8972210" y="4974894"/>
            <a:ext cx="389311" cy="369332"/>
          </a:xfrm>
          <a:prstGeom prst="rect">
            <a:avLst/>
          </a:prstGeom>
          <a:noFill/>
        </p:spPr>
        <p:txBody>
          <a:bodyPr wrap="square" rtlCol="0">
            <a:spAutoFit/>
          </a:bodyPr>
          <a:lstStyle/>
          <a:p>
            <a:r>
              <a:rPr lang="en-IN" dirty="0"/>
              <a:t>4</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F2A2C29-BC76-72FF-1275-F15EFC06A1D3}"/>
                  </a:ext>
                </a:extLst>
              </p:cNvPr>
              <p:cNvSpPr txBox="1"/>
              <p:nvPr/>
            </p:nvSpPr>
            <p:spPr>
              <a:xfrm>
                <a:off x="1202607" y="5567870"/>
                <a:ext cx="8035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rPr>
                        <m:t>𝜺</m:t>
                      </m:r>
                    </m:oMath>
                  </m:oMathPara>
                </a14:m>
                <a:endParaRPr lang="en-IN" dirty="0"/>
              </a:p>
            </p:txBody>
          </p:sp>
        </mc:Choice>
        <mc:Fallback xmlns="">
          <p:sp>
            <p:nvSpPr>
              <p:cNvPr id="19" name="TextBox 18">
                <a:extLst>
                  <a:ext uri="{FF2B5EF4-FFF2-40B4-BE49-F238E27FC236}">
                    <a16:creationId xmlns:a16="http://schemas.microsoft.com/office/drawing/2014/main" id="{EF2A2C29-BC76-72FF-1275-F15EFC06A1D3}"/>
                  </a:ext>
                </a:extLst>
              </p:cNvPr>
              <p:cNvSpPr txBox="1">
                <a:spLocks noRot="1" noChangeAspect="1" noMove="1" noResize="1" noEditPoints="1" noAdjustHandles="1" noChangeArrowheads="1" noChangeShapeType="1" noTextEdit="1"/>
              </p:cNvSpPr>
              <p:nvPr/>
            </p:nvSpPr>
            <p:spPr>
              <a:xfrm>
                <a:off x="1202607" y="5567870"/>
                <a:ext cx="803556" cy="369332"/>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50590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E0213-2B07-CC89-3365-DFB0EBA858FA}"/>
              </a:ext>
            </a:extLst>
          </p:cNvPr>
          <p:cNvSpPr txBox="1"/>
          <p:nvPr/>
        </p:nvSpPr>
        <p:spPr>
          <a:xfrm>
            <a:off x="822960" y="313036"/>
            <a:ext cx="10706793" cy="4524315"/>
          </a:xfrm>
          <a:prstGeom prst="rect">
            <a:avLst/>
          </a:prstGeom>
          <a:noFill/>
        </p:spPr>
        <p:txBody>
          <a:bodyPr wrap="square">
            <a:spAutoFit/>
          </a:bodyPr>
          <a:lstStyle/>
          <a:p>
            <a:pPr algn="just"/>
            <a:r>
              <a:rPr lang="en-US" b="0" i="0" dirty="0">
                <a:solidFill>
                  <a:srgbClr val="333333"/>
                </a:solidFill>
                <a:effectLst/>
                <a:latin typeface="inter-regular"/>
              </a:rPr>
              <a:t>A </a:t>
            </a:r>
            <a:r>
              <a:rPr lang="en-US" b="1" i="0" dirty="0">
                <a:solidFill>
                  <a:srgbClr val="333333"/>
                </a:solidFill>
                <a:effectLst/>
                <a:latin typeface="inter-bold"/>
              </a:rPr>
              <a:t>graph</a:t>
            </a:r>
            <a:r>
              <a:rPr lang="en-US" b="0" i="0" dirty="0">
                <a:solidFill>
                  <a:srgbClr val="333333"/>
                </a:solidFill>
                <a:effectLst/>
                <a:latin typeface="inter-regular"/>
              </a:rPr>
              <a:t> and </a:t>
            </a:r>
            <a:r>
              <a:rPr lang="en-US" b="1" i="0" dirty="0">
                <a:solidFill>
                  <a:srgbClr val="333333"/>
                </a:solidFill>
                <a:effectLst/>
                <a:latin typeface="inter-bold"/>
              </a:rPr>
              <a:t>source vertex</a:t>
            </a:r>
            <a:r>
              <a:rPr lang="en-US" b="0" i="0" dirty="0">
                <a:solidFill>
                  <a:srgbClr val="333333"/>
                </a:solidFill>
                <a:effectLst/>
                <a:latin typeface="inter-regular"/>
              </a:rPr>
              <a:t> are requirements for Dijkstra's Algorithm. This Algorithm is established on Greedy Approach and thus finds the locally optimal choice (local minima in this case) at each step of the Algorithm.</a:t>
            </a:r>
          </a:p>
          <a:p>
            <a:pPr algn="just"/>
            <a:endParaRPr lang="en-US" b="1" i="0" dirty="0">
              <a:solidFill>
                <a:srgbClr val="333333"/>
              </a:solidFill>
              <a:effectLst/>
              <a:latin typeface="inter-bold"/>
            </a:endParaRPr>
          </a:p>
          <a:p>
            <a:pPr algn="just"/>
            <a:r>
              <a:rPr lang="en-US" b="1" i="0" dirty="0">
                <a:solidFill>
                  <a:srgbClr val="333333"/>
                </a:solidFill>
                <a:effectLst/>
                <a:latin typeface="inter-bold"/>
              </a:rPr>
              <a:t>Each Vertex in this Algorithm will have two properties defined for it:</a:t>
            </a:r>
            <a:endParaRPr lang="en-US" b="0" i="0" dirty="0">
              <a:solidFill>
                <a:srgbClr val="333333"/>
              </a:solidFill>
              <a:effectLst/>
              <a:latin typeface="inter-regular"/>
            </a:endParaRPr>
          </a:p>
          <a:p>
            <a:pPr algn="just">
              <a:buFont typeface="+mj-lt"/>
              <a:buAutoNum type="arabicPeriod"/>
            </a:pPr>
            <a:r>
              <a:rPr lang="en-US" b="0" i="0">
                <a:solidFill>
                  <a:srgbClr val="000000"/>
                </a:solidFill>
                <a:effectLst/>
                <a:latin typeface="inter-regular"/>
              </a:rPr>
              <a:t>Visited Property</a:t>
            </a:r>
          </a:p>
          <a:p>
            <a:pPr>
              <a:buFont typeface="+mj-lt"/>
              <a:buAutoNum type="arabicPeriod"/>
            </a:pPr>
            <a:r>
              <a:rPr lang="en-US" b="0" i="0">
                <a:solidFill>
                  <a:srgbClr val="000000"/>
                </a:solidFill>
                <a:effectLst/>
                <a:latin typeface="inter-regular"/>
              </a:rPr>
              <a:t>PathProperty</a:t>
            </a:r>
            <a:br>
              <a:rPr lang="en-US" b="0" i="0" dirty="0">
                <a:solidFill>
                  <a:srgbClr val="000000"/>
                </a:solidFill>
                <a:effectLst/>
                <a:latin typeface="inter-regular"/>
              </a:rPr>
            </a:br>
            <a:r>
              <a:rPr lang="en-US" b="0" i="0" dirty="0">
                <a:solidFill>
                  <a:srgbClr val="610B4B"/>
                </a:solidFill>
                <a:effectLst/>
                <a:latin typeface="erdana"/>
              </a:rPr>
              <a:t>Visited Property:</a:t>
            </a:r>
          </a:p>
          <a:p>
            <a:pPr algn="just">
              <a:buFont typeface="+mj-lt"/>
              <a:buAutoNum type="arabicPeriod"/>
            </a:pPr>
            <a:r>
              <a:rPr lang="en-US" b="0" i="0" dirty="0">
                <a:solidFill>
                  <a:srgbClr val="000000"/>
                </a:solidFill>
                <a:effectLst/>
                <a:latin typeface="inter-regular"/>
              </a:rPr>
              <a:t>The 'visited' property signifies whether or not the node has been visited.</a:t>
            </a:r>
          </a:p>
          <a:p>
            <a:pPr algn="just">
              <a:buFont typeface="+mj-lt"/>
              <a:buAutoNum type="arabicPeriod"/>
            </a:pPr>
            <a:r>
              <a:rPr lang="en-US" b="0" i="0" dirty="0">
                <a:solidFill>
                  <a:srgbClr val="000000"/>
                </a:solidFill>
                <a:effectLst/>
                <a:latin typeface="inter-regular"/>
              </a:rPr>
              <a:t>We are using this property so that we do not revisit any node.</a:t>
            </a:r>
          </a:p>
          <a:p>
            <a:pPr algn="just">
              <a:buFont typeface="+mj-lt"/>
              <a:buAutoNum type="arabicPeriod"/>
            </a:pPr>
            <a:r>
              <a:rPr lang="en-US" b="0" i="0" dirty="0">
                <a:solidFill>
                  <a:srgbClr val="000000"/>
                </a:solidFill>
                <a:effectLst/>
                <a:latin typeface="inter-regular"/>
              </a:rPr>
              <a:t>A node is marked visited only when the shortest path has been found.</a:t>
            </a:r>
          </a:p>
          <a:p>
            <a:pPr algn="just"/>
            <a:r>
              <a:rPr lang="en-US" b="0" i="0" dirty="0">
                <a:solidFill>
                  <a:srgbClr val="610B4B"/>
                </a:solidFill>
                <a:effectLst/>
                <a:latin typeface="erdana"/>
              </a:rPr>
              <a:t>Path Property:</a:t>
            </a:r>
          </a:p>
          <a:p>
            <a:pPr algn="just">
              <a:buFont typeface="+mj-lt"/>
              <a:buAutoNum type="arabicPeriod"/>
            </a:pPr>
            <a:r>
              <a:rPr lang="en-US" b="0" i="0" dirty="0">
                <a:solidFill>
                  <a:srgbClr val="000000"/>
                </a:solidFill>
                <a:effectLst/>
                <a:latin typeface="inter-regular"/>
              </a:rPr>
              <a:t>The 'path' property stores the value of the current minimum path to the node.</a:t>
            </a:r>
          </a:p>
          <a:p>
            <a:pPr algn="just">
              <a:buFont typeface="+mj-lt"/>
              <a:buAutoNum type="arabicPeriod"/>
            </a:pPr>
            <a:r>
              <a:rPr lang="en-US" b="0" i="0" dirty="0">
                <a:solidFill>
                  <a:srgbClr val="000000"/>
                </a:solidFill>
                <a:effectLst/>
                <a:latin typeface="inter-regular"/>
              </a:rPr>
              <a:t>The current minimum path implies the shortest way we have reached this node till now.</a:t>
            </a:r>
          </a:p>
          <a:p>
            <a:pPr algn="just">
              <a:buFont typeface="+mj-lt"/>
              <a:buAutoNum type="arabicPeriod"/>
            </a:pPr>
            <a:r>
              <a:rPr lang="en-US" b="0" i="0" dirty="0">
                <a:solidFill>
                  <a:srgbClr val="000000"/>
                </a:solidFill>
                <a:effectLst/>
                <a:latin typeface="inter-regular"/>
              </a:rPr>
              <a:t>This property is revised when any neighbor of the node is visited.</a:t>
            </a:r>
          </a:p>
          <a:p>
            <a:pPr algn="just">
              <a:buFont typeface="+mj-lt"/>
              <a:buAutoNum type="arabicPeriod"/>
            </a:pPr>
            <a:r>
              <a:rPr lang="en-US" b="0" i="0" dirty="0">
                <a:solidFill>
                  <a:srgbClr val="000000"/>
                </a:solidFill>
                <a:effectLst/>
                <a:latin typeface="inter-regular"/>
              </a:rPr>
              <a:t>This property is significant because it will store the final answer for each node.</a:t>
            </a:r>
          </a:p>
          <a:p>
            <a:pPr algn="just">
              <a:buFont typeface="+mj-lt"/>
              <a:buAutoNum type="arabicPeriod"/>
            </a:pPr>
            <a:endParaRPr lang="en-US" b="0" i="0" dirty="0">
              <a:solidFill>
                <a:srgbClr val="000000"/>
              </a:solidFill>
              <a:effectLst/>
              <a:latin typeface="inter-regular"/>
            </a:endParaRPr>
          </a:p>
        </p:txBody>
      </p:sp>
    </p:spTree>
    <p:extLst>
      <p:ext uri="{BB962C8B-B14F-4D97-AF65-F5344CB8AC3E}">
        <p14:creationId xmlns:p14="http://schemas.microsoft.com/office/powerpoint/2010/main" val="478550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C48C9-CD30-1341-2206-7A31B9EC4E14}"/>
              </a:ext>
            </a:extLst>
          </p:cNvPr>
          <p:cNvSpPr txBox="1"/>
          <p:nvPr/>
        </p:nvSpPr>
        <p:spPr>
          <a:xfrm>
            <a:off x="249382" y="612845"/>
            <a:ext cx="11837323" cy="5262979"/>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Initially, we mark all the vertices, or nodes, unvisited as they have yet to be visited. The path to all the nodes is also set to infinity apart from the source node. Moreover, the path to the source node is set to zero (0).</a:t>
            </a:r>
          </a:p>
          <a:p>
            <a:pPr marL="342900" indent="-342900" algn="just">
              <a:buFont typeface="Arial" panose="020B0604020202020204" pitchFamily="34" charset="0"/>
              <a:buChar char="•"/>
            </a:pPr>
            <a:r>
              <a:rPr lang="en-US" sz="2400" b="0" i="0" dirty="0">
                <a:solidFill>
                  <a:srgbClr val="333333"/>
                </a:solidFill>
                <a:effectLst/>
                <a:latin typeface="inter-regular"/>
              </a:rPr>
              <a:t>We then select the source node and mark it as visited. After that, we access all the neighboring nodes of the source node and perform relaxation on every node. Relaxation is the process of lowering the cost of reaching a node with the help of another node.</a:t>
            </a:r>
          </a:p>
          <a:p>
            <a:pPr marL="342900" indent="-342900" algn="just">
              <a:buFont typeface="Arial" panose="020B0604020202020204" pitchFamily="34" charset="0"/>
              <a:buChar char="•"/>
            </a:pPr>
            <a:r>
              <a:rPr lang="en-US" sz="2400" b="0" i="0" dirty="0">
                <a:solidFill>
                  <a:srgbClr val="333333"/>
                </a:solidFill>
                <a:effectLst/>
                <a:latin typeface="inter-regular"/>
              </a:rPr>
              <a:t>In the process of relaxation, the path of each node is revised to the minimum value amongst the node's current path, the sum of the path to the previous node, and the path from the previous node to the current node.</a:t>
            </a:r>
          </a:p>
          <a:p>
            <a:pPr marL="342900" indent="-342900" algn="just">
              <a:buFont typeface="Arial" panose="020B0604020202020204" pitchFamily="34" charset="0"/>
              <a:buChar char="•"/>
            </a:pPr>
            <a:r>
              <a:rPr lang="en-US" sz="2400" b="0" i="0" dirty="0">
                <a:solidFill>
                  <a:srgbClr val="333333"/>
                </a:solidFill>
                <a:effectLst/>
                <a:latin typeface="inter-regular"/>
              </a:rPr>
              <a:t>Let us suppose that p[n] is the value of the current path for node n, p[m] is the value of the path up to the previously visited node m, and w is the weight of the edge between the current node and previously visited one (edge weight between n and m).</a:t>
            </a:r>
          </a:p>
          <a:p>
            <a:pPr algn="ctr"/>
            <a:r>
              <a:rPr lang="en-US" sz="2400" b="0" i="0" dirty="0">
                <a:solidFill>
                  <a:srgbClr val="333333"/>
                </a:solidFill>
                <a:effectLst/>
                <a:latin typeface="inter-regular"/>
              </a:rPr>
              <a:t>In the mathematical sense, relaxation can be exemplified as:</a:t>
            </a:r>
          </a:p>
          <a:p>
            <a:pPr algn="ctr"/>
            <a:r>
              <a:rPr lang="en-US" sz="2400" b="1" i="0" dirty="0">
                <a:solidFill>
                  <a:srgbClr val="333333"/>
                </a:solidFill>
                <a:effectLst/>
                <a:latin typeface="inter-bold"/>
              </a:rPr>
              <a:t>p[n] = minimum(p[n], p[m] + w)</a:t>
            </a:r>
            <a:endParaRPr lang="en-US" sz="2400" b="0" i="0" dirty="0">
              <a:solidFill>
                <a:srgbClr val="333333"/>
              </a:solidFill>
              <a:effectLst/>
              <a:latin typeface="inter-regular"/>
            </a:endParaRPr>
          </a:p>
        </p:txBody>
      </p:sp>
    </p:spTree>
    <p:extLst>
      <p:ext uri="{BB962C8B-B14F-4D97-AF65-F5344CB8AC3E}">
        <p14:creationId xmlns:p14="http://schemas.microsoft.com/office/powerpoint/2010/main" val="3640864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0B1120-5FBE-C2DD-1E9E-AD4ACF527D16}"/>
              </a:ext>
            </a:extLst>
          </p:cNvPr>
          <p:cNvSpPr txBox="1"/>
          <p:nvPr/>
        </p:nvSpPr>
        <p:spPr>
          <a:xfrm>
            <a:off x="172493" y="285008"/>
            <a:ext cx="10259979" cy="461665"/>
          </a:xfrm>
          <a:prstGeom prst="rect">
            <a:avLst/>
          </a:prstGeom>
          <a:noFill/>
        </p:spPr>
        <p:txBody>
          <a:bodyPr wrap="square">
            <a:spAutoFit/>
          </a:bodyPr>
          <a:lstStyle/>
          <a:p>
            <a:pPr algn="just"/>
            <a:r>
              <a:rPr lang="en-US" sz="2400" b="0" i="0" dirty="0">
                <a:solidFill>
                  <a:srgbClr val="610B38"/>
                </a:solidFill>
                <a:effectLst/>
                <a:latin typeface="erdana"/>
              </a:rPr>
              <a:t>Understanding Dijkstra's Algorithm with an Example</a:t>
            </a:r>
          </a:p>
        </p:txBody>
      </p:sp>
      <p:sp>
        <p:nvSpPr>
          <p:cNvPr id="5" name="TextBox 4">
            <a:extLst>
              <a:ext uri="{FF2B5EF4-FFF2-40B4-BE49-F238E27FC236}">
                <a16:creationId xmlns:a16="http://schemas.microsoft.com/office/drawing/2014/main" id="{570CE2ED-30D7-2DC1-A2A8-BAEDA08BFA4F}"/>
              </a:ext>
            </a:extLst>
          </p:cNvPr>
          <p:cNvSpPr txBox="1"/>
          <p:nvPr/>
        </p:nvSpPr>
        <p:spPr>
          <a:xfrm>
            <a:off x="172493" y="1324647"/>
            <a:ext cx="11039301" cy="2031325"/>
          </a:xfrm>
          <a:prstGeom prst="rect">
            <a:avLst/>
          </a:prstGeom>
          <a:noFill/>
        </p:spPr>
        <p:txBody>
          <a:bodyPr wrap="square">
            <a:spAutoFit/>
          </a:bodyPr>
          <a:lstStyle/>
          <a:p>
            <a:pPr algn="just"/>
            <a:r>
              <a:rPr lang="en-US" b="1" i="0" dirty="0">
                <a:solidFill>
                  <a:srgbClr val="333333"/>
                </a:solidFill>
                <a:effectLst/>
                <a:latin typeface="inter-bold"/>
              </a:rPr>
              <a:t>The following is the step that we will follow to implement Dijkstra's Algorithm:</a:t>
            </a:r>
            <a:endParaRPr lang="en-US" b="0" i="0" dirty="0">
              <a:solidFill>
                <a:srgbClr val="333333"/>
              </a:solidFill>
              <a:effectLst/>
              <a:latin typeface="inter-regular"/>
            </a:endParaRPr>
          </a:p>
          <a:p>
            <a:pPr algn="just"/>
            <a:r>
              <a:rPr lang="en-US" b="1" i="0" dirty="0">
                <a:solidFill>
                  <a:srgbClr val="333333"/>
                </a:solidFill>
                <a:effectLst/>
                <a:latin typeface="inter-bold"/>
              </a:rPr>
              <a:t>Step 1:</a:t>
            </a:r>
            <a:r>
              <a:rPr lang="en-US" b="0" i="0" dirty="0">
                <a:solidFill>
                  <a:srgbClr val="333333"/>
                </a:solidFill>
                <a:effectLst/>
                <a:latin typeface="inter-regular"/>
              </a:rPr>
              <a:t> First, we will mark the source node with a current distance of 0 and set the rest of the nodes to INFINITY.</a:t>
            </a:r>
          </a:p>
          <a:p>
            <a:pPr algn="just"/>
            <a:r>
              <a:rPr lang="en-US" b="1" i="0" dirty="0">
                <a:solidFill>
                  <a:srgbClr val="333333"/>
                </a:solidFill>
                <a:effectLst/>
                <a:latin typeface="inter-bold"/>
              </a:rPr>
              <a:t>Step 2:</a:t>
            </a:r>
            <a:r>
              <a:rPr lang="en-US" b="0" i="0" dirty="0">
                <a:solidFill>
                  <a:srgbClr val="333333"/>
                </a:solidFill>
                <a:effectLst/>
                <a:latin typeface="inter-regular"/>
              </a:rPr>
              <a:t> We will then set the unvisited node with the smallest current distance as the current node, suppose X.</a:t>
            </a:r>
          </a:p>
          <a:p>
            <a:pPr algn="just"/>
            <a:r>
              <a:rPr lang="en-US" b="1" i="0" dirty="0">
                <a:solidFill>
                  <a:srgbClr val="333333"/>
                </a:solidFill>
                <a:effectLst/>
                <a:latin typeface="inter-bold"/>
              </a:rPr>
              <a:t>Step 3:</a:t>
            </a:r>
            <a:r>
              <a:rPr lang="en-US" b="0" i="0" dirty="0">
                <a:solidFill>
                  <a:srgbClr val="333333"/>
                </a:solidFill>
                <a:effectLst/>
                <a:latin typeface="inter-regular"/>
              </a:rPr>
              <a:t> For each neighbor N of the current node X: We will then add the current distance of X with the weight of the edge joining X-N. If it is smaller than the current distance of N, set it as the new current distance of N.</a:t>
            </a:r>
          </a:p>
          <a:p>
            <a:pPr algn="just"/>
            <a:r>
              <a:rPr lang="en-US" b="1" i="0" dirty="0">
                <a:solidFill>
                  <a:srgbClr val="333333"/>
                </a:solidFill>
                <a:effectLst/>
                <a:latin typeface="inter-bold"/>
              </a:rPr>
              <a:t>Step 4:</a:t>
            </a:r>
            <a:r>
              <a:rPr lang="en-US" b="0" i="0" dirty="0">
                <a:solidFill>
                  <a:srgbClr val="333333"/>
                </a:solidFill>
                <a:effectLst/>
                <a:latin typeface="inter-regular"/>
              </a:rPr>
              <a:t> We will then mark the current node X as visited.</a:t>
            </a:r>
          </a:p>
          <a:p>
            <a:pPr algn="just"/>
            <a:r>
              <a:rPr lang="en-US" b="1" i="0" dirty="0">
                <a:solidFill>
                  <a:srgbClr val="333333"/>
                </a:solidFill>
                <a:effectLst/>
                <a:latin typeface="inter-bold"/>
              </a:rPr>
              <a:t>Step 5:</a:t>
            </a:r>
            <a:r>
              <a:rPr lang="en-US" b="0" i="0" dirty="0">
                <a:solidFill>
                  <a:srgbClr val="333333"/>
                </a:solidFill>
                <a:effectLst/>
                <a:latin typeface="inter-regular"/>
              </a:rPr>
              <a:t> We will repeat the process from </a:t>
            </a:r>
            <a:r>
              <a:rPr lang="en-US" b="1" i="0" dirty="0">
                <a:solidFill>
                  <a:srgbClr val="333333"/>
                </a:solidFill>
                <a:effectLst/>
                <a:latin typeface="inter-bold"/>
              </a:rPr>
              <a:t>'Step 2'</a:t>
            </a:r>
            <a:r>
              <a:rPr lang="en-US" b="0" i="0" dirty="0">
                <a:solidFill>
                  <a:srgbClr val="333333"/>
                </a:solidFill>
                <a:effectLst/>
                <a:latin typeface="inter-regular"/>
              </a:rPr>
              <a:t> if there is any node unvisited left in the graph.</a:t>
            </a:r>
          </a:p>
        </p:txBody>
      </p:sp>
      <p:pic>
        <p:nvPicPr>
          <p:cNvPr id="3074" name="Picture 2" descr="Dijkstra's Algorithm">
            <a:extLst>
              <a:ext uri="{FF2B5EF4-FFF2-40B4-BE49-F238E27FC236}">
                <a16:creationId xmlns:a16="http://schemas.microsoft.com/office/drawing/2014/main" id="{3A422742-47E2-DC9F-172E-53AD907CF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905" y="3502029"/>
            <a:ext cx="6086475" cy="298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5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2630-F0CD-BDB6-4DC4-101561BE57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FA5721-3365-7D3F-E35D-FAC44DD566AF}"/>
              </a:ext>
            </a:extLst>
          </p:cNvPr>
          <p:cNvPicPr>
            <a:picLocks noChangeAspect="1"/>
          </p:cNvPicPr>
          <p:nvPr/>
        </p:nvPicPr>
        <p:blipFill>
          <a:blip r:embed="rId2"/>
          <a:stretch>
            <a:fillRect/>
          </a:stretch>
        </p:blipFill>
        <p:spPr>
          <a:xfrm>
            <a:off x="1313262" y="654354"/>
            <a:ext cx="5791498" cy="2997354"/>
          </a:xfrm>
          <a:prstGeom prst="rect">
            <a:avLst/>
          </a:prstGeom>
        </p:spPr>
      </p:pic>
      <p:sp>
        <p:nvSpPr>
          <p:cNvPr id="5" name="TextBox 4">
            <a:extLst>
              <a:ext uri="{FF2B5EF4-FFF2-40B4-BE49-F238E27FC236}">
                <a16:creationId xmlns:a16="http://schemas.microsoft.com/office/drawing/2014/main" id="{25023FDE-78DE-AEEC-ECDC-0809610321C8}"/>
              </a:ext>
            </a:extLst>
          </p:cNvPr>
          <p:cNvSpPr txBox="1"/>
          <p:nvPr/>
        </p:nvSpPr>
        <p:spPr>
          <a:xfrm>
            <a:off x="837510" y="4873628"/>
            <a:ext cx="6097384" cy="369332"/>
          </a:xfrm>
          <a:prstGeom prst="rect">
            <a:avLst/>
          </a:prstGeom>
          <a:noFill/>
        </p:spPr>
        <p:txBody>
          <a:bodyPr wrap="square">
            <a:spAutoFit/>
          </a:bodyPr>
          <a:lstStyle/>
          <a:p>
            <a:r>
              <a:rPr lang="en-US" b="0" i="1" dirty="0" err="1">
                <a:solidFill>
                  <a:srgbClr val="273239"/>
                </a:solidFill>
                <a:effectLst/>
                <a:latin typeface="Nunito" pitchFamily="2" charset="0"/>
              </a:rPr>
              <a:t>src</a:t>
            </a:r>
            <a:r>
              <a:rPr lang="en-US" b="0" i="1" dirty="0">
                <a:solidFill>
                  <a:srgbClr val="273239"/>
                </a:solidFill>
                <a:effectLst/>
                <a:latin typeface="Nunito" pitchFamily="2" charset="0"/>
              </a:rPr>
              <a:t> = 0, the graph is shown above.</a:t>
            </a:r>
            <a:endParaRPr lang="en-IN" dirty="0"/>
          </a:p>
        </p:txBody>
      </p:sp>
      <p:sp>
        <p:nvSpPr>
          <p:cNvPr id="4" name="TextBox 3">
            <a:extLst>
              <a:ext uri="{FF2B5EF4-FFF2-40B4-BE49-F238E27FC236}">
                <a16:creationId xmlns:a16="http://schemas.microsoft.com/office/drawing/2014/main" id="{25E6C610-58F7-50AE-BE23-38D806FA42B2}"/>
              </a:ext>
            </a:extLst>
          </p:cNvPr>
          <p:cNvSpPr txBox="1"/>
          <p:nvPr/>
        </p:nvSpPr>
        <p:spPr>
          <a:xfrm>
            <a:off x="5276503" y="3724067"/>
            <a:ext cx="6097384" cy="2585323"/>
          </a:xfrm>
          <a:prstGeom prst="rect">
            <a:avLst/>
          </a:prstGeom>
          <a:noFill/>
        </p:spPr>
        <p:txBody>
          <a:bodyPr wrap="square">
            <a:spAutoFit/>
          </a:bodyPr>
          <a:lstStyle/>
          <a:p>
            <a:br>
              <a:rPr lang="en-US" dirty="0"/>
            </a:br>
            <a:r>
              <a:rPr lang="en-US" b="1" i="1" dirty="0">
                <a:solidFill>
                  <a:srgbClr val="273239"/>
                </a:solidFill>
                <a:effectLst/>
                <a:latin typeface="Nunito" pitchFamily="2" charset="0"/>
              </a:rPr>
              <a:t>Explanation:</a:t>
            </a:r>
            <a:r>
              <a:rPr lang="en-US" b="0" i="1" dirty="0">
                <a:solidFill>
                  <a:srgbClr val="273239"/>
                </a:solidFill>
                <a:effectLst/>
                <a:latin typeface="Nunito" pitchFamily="2" charset="0"/>
              </a:rPr>
              <a:t> The distance from 0 to 1 = 4.</a:t>
            </a:r>
            <a:br>
              <a:rPr lang="en-US" dirty="0"/>
            </a:br>
            <a:r>
              <a:rPr lang="en-US" b="0" i="1" dirty="0">
                <a:solidFill>
                  <a:srgbClr val="273239"/>
                </a:solidFill>
                <a:effectLst/>
                <a:latin typeface="Nunito" pitchFamily="2" charset="0"/>
              </a:rPr>
              <a:t>The minimum distance from 0 to 2 = 12. 0-&gt;1-&gt;2</a:t>
            </a:r>
            <a:br>
              <a:rPr lang="en-US" dirty="0"/>
            </a:br>
            <a:r>
              <a:rPr lang="en-US" b="0" i="1" dirty="0">
                <a:solidFill>
                  <a:srgbClr val="273239"/>
                </a:solidFill>
                <a:effectLst/>
                <a:latin typeface="Nunito" pitchFamily="2" charset="0"/>
              </a:rPr>
              <a:t>The minimum distance from 0 to 3 = 19. 0-&gt;1-&gt;2-&gt;3</a:t>
            </a:r>
            <a:br>
              <a:rPr lang="en-US" dirty="0"/>
            </a:br>
            <a:r>
              <a:rPr lang="en-US" b="0" i="1" dirty="0">
                <a:solidFill>
                  <a:srgbClr val="273239"/>
                </a:solidFill>
                <a:effectLst/>
                <a:latin typeface="Nunito" pitchFamily="2" charset="0"/>
              </a:rPr>
              <a:t>The minimum distance from 0 to 4 = 21. 0-&gt;7-&gt;6-&gt;5-&gt;4</a:t>
            </a:r>
            <a:br>
              <a:rPr lang="en-US" dirty="0"/>
            </a:br>
            <a:r>
              <a:rPr lang="en-US" b="0" i="1" dirty="0">
                <a:solidFill>
                  <a:srgbClr val="273239"/>
                </a:solidFill>
                <a:effectLst/>
                <a:latin typeface="Nunito" pitchFamily="2" charset="0"/>
              </a:rPr>
              <a:t>The minimum distance from 0 to 5 = 11. 0-&gt;7-&gt;6-&gt;5</a:t>
            </a:r>
            <a:br>
              <a:rPr lang="en-US" dirty="0"/>
            </a:br>
            <a:r>
              <a:rPr lang="en-US" b="0" i="1" dirty="0">
                <a:solidFill>
                  <a:srgbClr val="273239"/>
                </a:solidFill>
                <a:effectLst/>
                <a:latin typeface="Nunito" pitchFamily="2" charset="0"/>
              </a:rPr>
              <a:t>The minimum distance from 0 to 6 = 9. 0-&gt;7-&gt;6</a:t>
            </a:r>
            <a:br>
              <a:rPr lang="en-US" dirty="0"/>
            </a:br>
            <a:r>
              <a:rPr lang="en-US" b="0" i="1" dirty="0">
                <a:solidFill>
                  <a:srgbClr val="273239"/>
                </a:solidFill>
                <a:effectLst/>
                <a:latin typeface="Nunito" pitchFamily="2" charset="0"/>
              </a:rPr>
              <a:t>The minimum distance from 0 to 7 = 8. 0-&gt;7</a:t>
            </a:r>
            <a:br>
              <a:rPr lang="en-US" dirty="0"/>
            </a:br>
            <a:r>
              <a:rPr lang="en-US" b="0" i="1" dirty="0">
                <a:solidFill>
                  <a:srgbClr val="273239"/>
                </a:solidFill>
                <a:effectLst/>
                <a:latin typeface="Nunito" pitchFamily="2" charset="0"/>
              </a:rPr>
              <a:t>The minimum distance from 0 to 8 = 14. 0-&gt;1-&gt;2-&gt;8</a:t>
            </a:r>
            <a:endParaRPr lang="en-IN" dirty="0"/>
          </a:p>
        </p:txBody>
      </p:sp>
    </p:spTree>
    <p:extLst>
      <p:ext uri="{BB962C8B-B14F-4D97-AF65-F5344CB8AC3E}">
        <p14:creationId xmlns:p14="http://schemas.microsoft.com/office/powerpoint/2010/main" val="2312203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521AE-C18C-D080-C234-92C22645C190}"/>
              </a:ext>
            </a:extLst>
          </p:cNvPr>
          <p:cNvPicPr>
            <a:picLocks noChangeAspect="1"/>
          </p:cNvPicPr>
          <p:nvPr/>
        </p:nvPicPr>
        <p:blipFill>
          <a:blip r:embed="rId2"/>
          <a:stretch>
            <a:fillRect/>
          </a:stretch>
        </p:blipFill>
        <p:spPr>
          <a:xfrm>
            <a:off x="666042" y="171840"/>
            <a:ext cx="2813195" cy="2806844"/>
          </a:xfrm>
          <a:prstGeom prst="rect">
            <a:avLst/>
          </a:prstGeom>
        </p:spPr>
      </p:pic>
      <p:pic>
        <p:nvPicPr>
          <p:cNvPr id="5" name="Picture 4">
            <a:extLst>
              <a:ext uri="{FF2B5EF4-FFF2-40B4-BE49-F238E27FC236}">
                <a16:creationId xmlns:a16="http://schemas.microsoft.com/office/drawing/2014/main" id="{B5762CE2-0D20-FB0E-14B2-AD35A74E8FA6}"/>
              </a:ext>
            </a:extLst>
          </p:cNvPr>
          <p:cNvPicPr>
            <a:picLocks noChangeAspect="1"/>
          </p:cNvPicPr>
          <p:nvPr/>
        </p:nvPicPr>
        <p:blipFill>
          <a:blip r:embed="rId3"/>
          <a:stretch>
            <a:fillRect/>
          </a:stretch>
        </p:blipFill>
        <p:spPr>
          <a:xfrm>
            <a:off x="3718466" y="248044"/>
            <a:ext cx="3657788" cy="2730640"/>
          </a:xfrm>
          <a:prstGeom prst="rect">
            <a:avLst/>
          </a:prstGeom>
        </p:spPr>
      </p:pic>
      <p:pic>
        <p:nvPicPr>
          <p:cNvPr id="7" name="Picture 6">
            <a:extLst>
              <a:ext uri="{FF2B5EF4-FFF2-40B4-BE49-F238E27FC236}">
                <a16:creationId xmlns:a16="http://schemas.microsoft.com/office/drawing/2014/main" id="{B970E93B-8259-FA92-9B7F-C7594A392815}"/>
              </a:ext>
            </a:extLst>
          </p:cNvPr>
          <p:cNvPicPr>
            <a:picLocks noChangeAspect="1"/>
          </p:cNvPicPr>
          <p:nvPr/>
        </p:nvPicPr>
        <p:blipFill>
          <a:blip r:embed="rId4"/>
          <a:stretch>
            <a:fillRect/>
          </a:stretch>
        </p:blipFill>
        <p:spPr>
          <a:xfrm>
            <a:off x="7686702" y="260744"/>
            <a:ext cx="3435527" cy="2717940"/>
          </a:xfrm>
          <a:prstGeom prst="rect">
            <a:avLst/>
          </a:prstGeom>
        </p:spPr>
      </p:pic>
      <p:pic>
        <p:nvPicPr>
          <p:cNvPr id="9" name="Picture 8">
            <a:extLst>
              <a:ext uri="{FF2B5EF4-FFF2-40B4-BE49-F238E27FC236}">
                <a16:creationId xmlns:a16="http://schemas.microsoft.com/office/drawing/2014/main" id="{8A18D522-0C55-5731-E325-3DE8C98E0ABE}"/>
              </a:ext>
            </a:extLst>
          </p:cNvPr>
          <p:cNvPicPr>
            <a:picLocks noChangeAspect="1"/>
          </p:cNvPicPr>
          <p:nvPr/>
        </p:nvPicPr>
        <p:blipFill>
          <a:blip r:embed="rId5"/>
          <a:stretch>
            <a:fillRect/>
          </a:stretch>
        </p:blipFill>
        <p:spPr>
          <a:xfrm>
            <a:off x="383893" y="3644950"/>
            <a:ext cx="4242018" cy="2527430"/>
          </a:xfrm>
          <a:prstGeom prst="rect">
            <a:avLst/>
          </a:prstGeom>
        </p:spPr>
      </p:pic>
      <p:sp>
        <p:nvSpPr>
          <p:cNvPr id="10" name="TextBox 9">
            <a:extLst>
              <a:ext uri="{FF2B5EF4-FFF2-40B4-BE49-F238E27FC236}">
                <a16:creationId xmlns:a16="http://schemas.microsoft.com/office/drawing/2014/main" id="{99FD51CD-B9AB-B01E-DD2E-4CF0D306E5DA}"/>
              </a:ext>
            </a:extLst>
          </p:cNvPr>
          <p:cNvSpPr txBox="1"/>
          <p:nvPr/>
        </p:nvSpPr>
        <p:spPr>
          <a:xfrm>
            <a:off x="2709949" y="448887"/>
            <a:ext cx="1704109" cy="369332"/>
          </a:xfrm>
          <a:prstGeom prst="rect">
            <a:avLst/>
          </a:prstGeom>
          <a:noFill/>
        </p:spPr>
        <p:txBody>
          <a:bodyPr wrap="square" rtlCol="0">
            <a:spAutoFit/>
          </a:bodyPr>
          <a:lstStyle/>
          <a:p>
            <a:r>
              <a:rPr lang="en-IN" dirty="0"/>
              <a:t>Min distance</a:t>
            </a:r>
          </a:p>
        </p:txBody>
      </p:sp>
      <p:sp>
        <p:nvSpPr>
          <p:cNvPr id="11" name="TextBox 10">
            <a:extLst>
              <a:ext uri="{FF2B5EF4-FFF2-40B4-BE49-F238E27FC236}">
                <a16:creationId xmlns:a16="http://schemas.microsoft.com/office/drawing/2014/main" id="{6DDFE825-9E39-FF24-B64C-B0B4543F5261}"/>
              </a:ext>
            </a:extLst>
          </p:cNvPr>
          <p:cNvSpPr txBox="1"/>
          <p:nvPr/>
        </p:nvSpPr>
        <p:spPr>
          <a:xfrm>
            <a:off x="6885700" y="526471"/>
            <a:ext cx="1704109" cy="369332"/>
          </a:xfrm>
          <a:prstGeom prst="rect">
            <a:avLst/>
          </a:prstGeom>
          <a:noFill/>
        </p:spPr>
        <p:txBody>
          <a:bodyPr wrap="square" rtlCol="0">
            <a:spAutoFit/>
          </a:bodyPr>
          <a:lstStyle/>
          <a:p>
            <a:r>
              <a:rPr lang="en-IN" dirty="0"/>
              <a:t>relaxation</a:t>
            </a:r>
          </a:p>
        </p:txBody>
      </p:sp>
      <p:sp>
        <p:nvSpPr>
          <p:cNvPr id="12" name="TextBox 11">
            <a:extLst>
              <a:ext uri="{FF2B5EF4-FFF2-40B4-BE49-F238E27FC236}">
                <a16:creationId xmlns:a16="http://schemas.microsoft.com/office/drawing/2014/main" id="{8B4055AB-5BEB-4ABD-6E2D-F4B768E3C106}"/>
              </a:ext>
            </a:extLst>
          </p:cNvPr>
          <p:cNvSpPr txBox="1"/>
          <p:nvPr/>
        </p:nvSpPr>
        <p:spPr>
          <a:xfrm>
            <a:off x="5464229" y="2363584"/>
            <a:ext cx="1704109" cy="369332"/>
          </a:xfrm>
          <a:prstGeom prst="rect">
            <a:avLst/>
          </a:prstGeom>
          <a:noFill/>
        </p:spPr>
        <p:txBody>
          <a:bodyPr wrap="square" rtlCol="0">
            <a:spAutoFit/>
          </a:bodyPr>
          <a:lstStyle/>
          <a:p>
            <a:r>
              <a:rPr lang="en-IN" dirty="0"/>
              <a:t>Min distance</a:t>
            </a:r>
          </a:p>
        </p:txBody>
      </p:sp>
      <p:sp>
        <p:nvSpPr>
          <p:cNvPr id="13" name="TextBox 12">
            <a:extLst>
              <a:ext uri="{FF2B5EF4-FFF2-40B4-BE49-F238E27FC236}">
                <a16:creationId xmlns:a16="http://schemas.microsoft.com/office/drawing/2014/main" id="{17CDC748-3D6B-A487-45D7-485E6B6DD246}"/>
              </a:ext>
            </a:extLst>
          </p:cNvPr>
          <p:cNvSpPr txBox="1"/>
          <p:nvPr/>
        </p:nvSpPr>
        <p:spPr>
          <a:xfrm>
            <a:off x="10554377" y="1834344"/>
            <a:ext cx="1704109" cy="369332"/>
          </a:xfrm>
          <a:prstGeom prst="rect">
            <a:avLst/>
          </a:prstGeom>
          <a:noFill/>
        </p:spPr>
        <p:txBody>
          <a:bodyPr wrap="square" rtlCol="0">
            <a:spAutoFit/>
          </a:bodyPr>
          <a:lstStyle/>
          <a:p>
            <a:r>
              <a:rPr lang="en-IN" dirty="0"/>
              <a:t>relaxation</a:t>
            </a:r>
          </a:p>
        </p:txBody>
      </p:sp>
      <p:sp>
        <p:nvSpPr>
          <p:cNvPr id="14" name="TextBox 13">
            <a:extLst>
              <a:ext uri="{FF2B5EF4-FFF2-40B4-BE49-F238E27FC236}">
                <a16:creationId xmlns:a16="http://schemas.microsoft.com/office/drawing/2014/main" id="{6383B6FE-258D-B659-60CE-564522F86907}"/>
              </a:ext>
            </a:extLst>
          </p:cNvPr>
          <p:cNvSpPr txBox="1"/>
          <p:nvPr/>
        </p:nvSpPr>
        <p:spPr>
          <a:xfrm>
            <a:off x="1088968" y="739833"/>
            <a:ext cx="1429789" cy="646331"/>
          </a:xfrm>
          <a:prstGeom prst="rect">
            <a:avLst/>
          </a:prstGeom>
          <a:noFill/>
        </p:spPr>
        <p:txBody>
          <a:bodyPr wrap="square" rtlCol="0">
            <a:spAutoFit/>
          </a:bodyPr>
          <a:lstStyle/>
          <a:p>
            <a:r>
              <a:rPr lang="en-IN" dirty="0"/>
              <a:t>Marked visited </a:t>
            </a:r>
          </a:p>
        </p:txBody>
      </p:sp>
      <p:sp>
        <p:nvSpPr>
          <p:cNvPr id="15" name="TextBox 14">
            <a:extLst>
              <a:ext uri="{FF2B5EF4-FFF2-40B4-BE49-F238E27FC236}">
                <a16:creationId xmlns:a16="http://schemas.microsoft.com/office/drawing/2014/main" id="{E77B9F42-B126-AB8B-4694-AF51CA478C29}"/>
              </a:ext>
            </a:extLst>
          </p:cNvPr>
          <p:cNvSpPr txBox="1"/>
          <p:nvPr/>
        </p:nvSpPr>
        <p:spPr>
          <a:xfrm>
            <a:off x="10421376" y="2507671"/>
            <a:ext cx="1704109" cy="369332"/>
          </a:xfrm>
          <a:prstGeom prst="rect">
            <a:avLst/>
          </a:prstGeom>
          <a:noFill/>
        </p:spPr>
        <p:txBody>
          <a:bodyPr wrap="square" rtlCol="0">
            <a:spAutoFit/>
          </a:bodyPr>
          <a:lstStyle/>
          <a:p>
            <a:r>
              <a:rPr lang="en-IN" dirty="0"/>
              <a:t>Min distance</a:t>
            </a:r>
          </a:p>
        </p:txBody>
      </p:sp>
      <p:sp>
        <p:nvSpPr>
          <p:cNvPr id="16" name="TextBox 15">
            <a:extLst>
              <a:ext uri="{FF2B5EF4-FFF2-40B4-BE49-F238E27FC236}">
                <a16:creationId xmlns:a16="http://schemas.microsoft.com/office/drawing/2014/main" id="{3F64A031-3CF6-43AA-ADD2-918133B9F7CB}"/>
              </a:ext>
            </a:extLst>
          </p:cNvPr>
          <p:cNvSpPr txBox="1"/>
          <p:nvPr/>
        </p:nvSpPr>
        <p:spPr>
          <a:xfrm>
            <a:off x="2984277" y="4380806"/>
            <a:ext cx="1704109" cy="369332"/>
          </a:xfrm>
          <a:prstGeom prst="rect">
            <a:avLst/>
          </a:prstGeom>
          <a:noFill/>
        </p:spPr>
        <p:txBody>
          <a:bodyPr wrap="square" rtlCol="0">
            <a:spAutoFit/>
          </a:bodyPr>
          <a:lstStyle/>
          <a:p>
            <a:r>
              <a:rPr lang="en-IN" dirty="0"/>
              <a:t>Min distance</a:t>
            </a:r>
          </a:p>
        </p:txBody>
      </p:sp>
      <p:pic>
        <p:nvPicPr>
          <p:cNvPr id="18" name="Picture 17">
            <a:extLst>
              <a:ext uri="{FF2B5EF4-FFF2-40B4-BE49-F238E27FC236}">
                <a16:creationId xmlns:a16="http://schemas.microsoft.com/office/drawing/2014/main" id="{C58A5243-D97A-ECFA-39C7-1076CAB68C78}"/>
              </a:ext>
            </a:extLst>
          </p:cNvPr>
          <p:cNvPicPr>
            <a:picLocks noChangeAspect="1"/>
          </p:cNvPicPr>
          <p:nvPr/>
        </p:nvPicPr>
        <p:blipFill>
          <a:blip r:embed="rId6"/>
          <a:stretch>
            <a:fillRect/>
          </a:stretch>
        </p:blipFill>
        <p:spPr>
          <a:xfrm>
            <a:off x="5547360" y="3282679"/>
            <a:ext cx="5372376" cy="2679838"/>
          </a:xfrm>
          <a:prstGeom prst="rect">
            <a:avLst/>
          </a:prstGeom>
        </p:spPr>
      </p:pic>
      <p:sp>
        <p:nvSpPr>
          <p:cNvPr id="19" name="TextBox 18">
            <a:extLst>
              <a:ext uri="{FF2B5EF4-FFF2-40B4-BE49-F238E27FC236}">
                <a16:creationId xmlns:a16="http://schemas.microsoft.com/office/drawing/2014/main" id="{263C8359-D2DB-E947-0731-5F2863F6F985}"/>
              </a:ext>
            </a:extLst>
          </p:cNvPr>
          <p:cNvSpPr txBox="1"/>
          <p:nvPr/>
        </p:nvSpPr>
        <p:spPr>
          <a:xfrm>
            <a:off x="4300458" y="5647111"/>
            <a:ext cx="1704109" cy="369332"/>
          </a:xfrm>
          <a:prstGeom prst="rect">
            <a:avLst/>
          </a:prstGeom>
          <a:noFill/>
        </p:spPr>
        <p:txBody>
          <a:bodyPr wrap="square" rtlCol="0">
            <a:spAutoFit/>
          </a:bodyPr>
          <a:lstStyle/>
          <a:p>
            <a:r>
              <a:rPr lang="en-IN" dirty="0"/>
              <a:t>Min distance</a:t>
            </a:r>
          </a:p>
        </p:txBody>
      </p:sp>
    </p:spTree>
    <p:extLst>
      <p:ext uri="{BB962C8B-B14F-4D97-AF65-F5344CB8AC3E}">
        <p14:creationId xmlns:p14="http://schemas.microsoft.com/office/powerpoint/2010/main" val="4248791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D7B30-F3F4-BEB1-B67B-709D10EFD2EF}"/>
              </a:ext>
            </a:extLst>
          </p:cNvPr>
          <p:cNvSpPr txBox="1"/>
          <p:nvPr/>
        </p:nvSpPr>
        <p:spPr>
          <a:xfrm>
            <a:off x="440575" y="451536"/>
            <a:ext cx="11006050" cy="1938992"/>
          </a:xfrm>
          <a:prstGeom prst="rect">
            <a:avLst/>
          </a:prstGeom>
          <a:noFill/>
        </p:spPr>
        <p:txBody>
          <a:bodyPr wrap="square">
            <a:spAutoFit/>
          </a:bodyPr>
          <a:lstStyle/>
          <a:p>
            <a:pPr marL="342900" indent="-342900" algn="l" rtl="0" fontAlgn="base">
              <a:buFont typeface="Arial" panose="020B0604020202020204" pitchFamily="34" charset="0"/>
              <a:buChar char="•"/>
            </a:pPr>
            <a:r>
              <a:rPr lang="en-US" sz="2400" b="0" i="1" dirty="0">
                <a:solidFill>
                  <a:srgbClr val="273239"/>
                </a:solidFill>
                <a:effectLst/>
                <a:latin typeface="Nunito" pitchFamily="2" charset="0"/>
              </a:rPr>
              <a:t>The idea is to generate a</a:t>
            </a:r>
            <a:r>
              <a:rPr lang="en-US" sz="2400" b="1" i="1" dirty="0">
                <a:solidFill>
                  <a:srgbClr val="273239"/>
                </a:solidFill>
                <a:effectLst/>
                <a:latin typeface="Nunito" pitchFamily="2" charset="0"/>
              </a:rPr>
              <a:t> SPT (shortest path tree)</a:t>
            </a:r>
            <a:r>
              <a:rPr lang="en-US" sz="2400" b="0" i="1" dirty="0">
                <a:solidFill>
                  <a:srgbClr val="273239"/>
                </a:solidFill>
                <a:effectLst/>
                <a:latin typeface="Nunito" pitchFamily="2" charset="0"/>
              </a:rPr>
              <a:t> with a given source as a root. </a:t>
            </a:r>
          </a:p>
          <a:p>
            <a:pPr marL="342900" indent="-342900" algn="l" rtl="0" fontAlgn="base">
              <a:buFont typeface="Arial" panose="020B0604020202020204" pitchFamily="34" charset="0"/>
              <a:buChar char="•"/>
            </a:pPr>
            <a:r>
              <a:rPr lang="en-US" sz="2400" b="0" i="1" dirty="0">
                <a:solidFill>
                  <a:srgbClr val="273239"/>
                </a:solidFill>
                <a:effectLst/>
                <a:latin typeface="Nunito" pitchFamily="2" charset="0"/>
              </a:rPr>
              <a:t>Maintain an Adjacency Matrix with two sets, </a:t>
            </a:r>
          </a:p>
          <a:p>
            <a:pPr lvl="1" fontAlgn="base">
              <a:buFont typeface="Arial" panose="020B0604020202020204" pitchFamily="34" charset="0"/>
              <a:buChar char="•"/>
            </a:pPr>
            <a:r>
              <a:rPr lang="en-US" sz="2400" b="0" i="1" dirty="0">
                <a:solidFill>
                  <a:srgbClr val="273239"/>
                </a:solidFill>
                <a:effectLst/>
                <a:latin typeface="Nunito" pitchFamily="2" charset="0"/>
              </a:rPr>
              <a:t>one set contains vertices included in the shortest-path tree, </a:t>
            </a:r>
          </a:p>
          <a:p>
            <a:pPr lvl="1" fontAlgn="base">
              <a:buFont typeface="Arial" panose="020B0604020202020204" pitchFamily="34" charset="0"/>
              <a:buChar char="•"/>
            </a:pPr>
            <a:r>
              <a:rPr lang="en-US" sz="2400" b="0" i="1" dirty="0">
                <a:solidFill>
                  <a:srgbClr val="273239"/>
                </a:solidFill>
                <a:effectLst/>
                <a:latin typeface="Nunito" pitchFamily="2" charset="0"/>
              </a:rPr>
              <a:t>other set includes vertices not yet included in the shortest-path tree. </a:t>
            </a:r>
          </a:p>
        </p:txBody>
      </p:sp>
    </p:spTree>
    <p:extLst>
      <p:ext uri="{BB962C8B-B14F-4D97-AF65-F5344CB8AC3E}">
        <p14:creationId xmlns:p14="http://schemas.microsoft.com/office/powerpoint/2010/main" val="1367537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9B9BFE-43E5-B533-C5B3-AD279F4CC4C6}"/>
              </a:ext>
            </a:extLst>
          </p:cNvPr>
          <p:cNvPicPr>
            <a:picLocks noChangeAspect="1"/>
          </p:cNvPicPr>
          <p:nvPr/>
        </p:nvPicPr>
        <p:blipFill>
          <a:blip r:embed="rId2"/>
          <a:stretch>
            <a:fillRect/>
          </a:stretch>
        </p:blipFill>
        <p:spPr>
          <a:xfrm>
            <a:off x="648394" y="748145"/>
            <a:ext cx="8811490" cy="5893724"/>
          </a:xfrm>
          <a:prstGeom prst="rect">
            <a:avLst/>
          </a:prstGeom>
        </p:spPr>
      </p:pic>
      <p:sp>
        <p:nvSpPr>
          <p:cNvPr id="6" name="TextBox 5">
            <a:extLst>
              <a:ext uri="{FF2B5EF4-FFF2-40B4-BE49-F238E27FC236}">
                <a16:creationId xmlns:a16="http://schemas.microsoft.com/office/drawing/2014/main" id="{5678EE47-E2FA-187B-8947-927F86D6D742}"/>
              </a:ext>
            </a:extLst>
          </p:cNvPr>
          <p:cNvSpPr txBox="1"/>
          <p:nvPr/>
        </p:nvSpPr>
        <p:spPr>
          <a:xfrm>
            <a:off x="689955" y="191193"/>
            <a:ext cx="3915295" cy="369332"/>
          </a:xfrm>
          <a:prstGeom prst="rect">
            <a:avLst/>
          </a:prstGeom>
          <a:noFill/>
        </p:spPr>
        <p:txBody>
          <a:bodyPr wrap="square" rtlCol="0">
            <a:spAutoFit/>
          </a:bodyPr>
          <a:lstStyle/>
          <a:p>
            <a:r>
              <a:rPr lang="en-IN" dirty="0"/>
              <a:t>Pseudo code for Dijkstra algorithm </a:t>
            </a:r>
          </a:p>
        </p:txBody>
      </p:sp>
    </p:spTree>
    <p:extLst>
      <p:ext uri="{BB962C8B-B14F-4D97-AF65-F5344CB8AC3E}">
        <p14:creationId xmlns:p14="http://schemas.microsoft.com/office/powerpoint/2010/main" val="381457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F2CC6-7425-5A02-3FB8-284688BCDA25}"/>
              </a:ext>
            </a:extLst>
          </p:cNvPr>
          <p:cNvPicPr>
            <a:picLocks noChangeAspect="1"/>
          </p:cNvPicPr>
          <p:nvPr/>
        </p:nvPicPr>
        <p:blipFill>
          <a:blip r:embed="rId2"/>
          <a:stretch>
            <a:fillRect/>
          </a:stretch>
        </p:blipFill>
        <p:spPr>
          <a:xfrm>
            <a:off x="1537651" y="2023866"/>
            <a:ext cx="9116697" cy="2810267"/>
          </a:xfrm>
          <a:prstGeom prst="rect">
            <a:avLst/>
          </a:prstGeom>
        </p:spPr>
      </p:pic>
      <p:sp>
        <p:nvSpPr>
          <p:cNvPr id="4" name="TextBox 3">
            <a:extLst>
              <a:ext uri="{FF2B5EF4-FFF2-40B4-BE49-F238E27FC236}">
                <a16:creationId xmlns:a16="http://schemas.microsoft.com/office/drawing/2014/main" id="{75B0914D-BAA8-FDD9-86C3-F789D7E971BC}"/>
              </a:ext>
            </a:extLst>
          </p:cNvPr>
          <p:cNvSpPr txBox="1"/>
          <p:nvPr/>
        </p:nvSpPr>
        <p:spPr>
          <a:xfrm>
            <a:off x="931817" y="670560"/>
            <a:ext cx="5164183" cy="707886"/>
          </a:xfrm>
          <a:prstGeom prst="rect">
            <a:avLst/>
          </a:prstGeom>
          <a:noFill/>
        </p:spPr>
        <p:txBody>
          <a:bodyPr wrap="square" rtlCol="0">
            <a:spAutoFit/>
          </a:bodyPr>
          <a:lstStyle/>
          <a:p>
            <a:r>
              <a:rPr lang="en-IN" sz="4000" dirty="0">
                <a:solidFill>
                  <a:srgbClr val="FF0000"/>
                </a:solidFill>
              </a:rPr>
              <a:t>Coin change problem</a:t>
            </a:r>
          </a:p>
        </p:txBody>
      </p:sp>
    </p:spTree>
    <p:extLst>
      <p:ext uri="{BB962C8B-B14F-4D97-AF65-F5344CB8AC3E}">
        <p14:creationId xmlns:p14="http://schemas.microsoft.com/office/powerpoint/2010/main" val="1762948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011FFC-B52D-3EA7-8582-A766146CF163}"/>
              </a:ext>
            </a:extLst>
          </p:cNvPr>
          <p:cNvSpPr txBox="1"/>
          <p:nvPr/>
        </p:nvSpPr>
        <p:spPr>
          <a:xfrm>
            <a:off x="282940" y="437952"/>
            <a:ext cx="8880070" cy="6032421"/>
          </a:xfrm>
          <a:prstGeom prst="rect">
            <a:avLst/>
          </a:prstGeom>
          <a:noFill/>
        </p:spPr>
        <p:txBody>
          <a:bodyPr wrap="square">
            <a:spAutoFit/>
          </a:bodyPr>
          <a:lstStyle/>
          <a:p>
            <a:pPr algn="just">
              <a:buFont typeface="+mj-lt"/>
              <a:buAutoNum type="arabicPeriod"/>
            </a:pPr>
            <a:r>
              <a:rPr lang="en-US" b="0" i="0" dirty="0">
                <a:solidFill>
                  <a:srgbClr val="000000"/>
                </a:solidFill>
                <a:effectLst/>
                <a:latin typeface="inter-regular"/>
              </a:rPr>
              <a:t>Function </a:t>
            </a:r>
            <a:r>
              <a:rPr lang="en-US" b="0" i="0" dirty="0" err="1">
                <a:solidFill>
                  <a:srgbClr val="000000"/>
                </a:solidFill>
                <a:effectLst/>
                <a:latin typeface="inter-regular"/>
              </a:rPr>
              <a:t>Dijkstra_Algorithm</a:t>
            </a:r>
            <a:r>
              <a:rPr lang="en-US" b="0" i="0" dirty="0">
                <a:solidFill>
                  <a:srgbClr val="000000"/>
                </a:solidFill>
                <a:effectLst/>
                <a:latin typeface="inter-regular"/>
              </a:rPr>
              <a:t>(Graph, </a:t>
            </a:r>
            <a:r>
              <a:rPr lang="en-US" b="0" i="0" dirty="0" err="1">
                <a:solidFill>
                  <a:srgbClr val="000000"/>
                </a:solidFill>
                <a:effectLst/>
                <a:latin typeface="inter-regular"/>
              </a:rPr>
              <a:t>source_node</a:t>
            </a:r>
            <a:r>
              <a:rPr lang="en-US" b="0" i="0" dirty="0">
                <a:solidFill>
                  <a:srgbClr val="000000"/>
                </a:solidFill>
                <a:effectLst/>
                <a:latin typeface="inter-regular"/>
              </a:rPr>
              <a:t>)  </a:t>
            </a:r>
          </a:p>
          <a:p>
            <a:pPr algn="just">
              <a:buFont typeface="+mj-lt"/>
              <a:buAutoNum type="arabicPeriod"/>
            </a:pPr>
            <a:r>
              <a:rPr lang="en-US" b="0" i="0" dirty="0">
                <a:solidFill>
                  <a:srgbClr val="000000"/>
                </a:solidFill>
                <a:effectLst/>
                <a:latin typeface="inter-regular"/>
              </a:rPr>
              <a:t> </a:t>
            </a:r>
            <a:r>
              <a:rPr lang="en-US" sz="1400" b="0" i="0" dirty="0">
                <a:solidFill>
                  <a:srgbClr val="000000"/>
                </a:solidFill>
                <a:effectLst/>
                <a:latin typeface="inter-regular"/>
              </a:rPr>
              <a:t>   </a:t>
            </a:r>
            <a:r>
              <a:rPr lang="en-US" sz="1400" b="0" i="0" dirty="0">
                <a:solidFill>
                  <a:srgbClr val="008200"/>
                </a:solidFill>
                <a:effectLst/>
                <a:latin typeface="inter-regular"/>
              </a:rPr>
              <a:t>// iterating through the nodes in Graph and set their distances to INFINITY</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1" i="0" dirty="0">
                <a:solidFill>
                  <a:srgbClr val="006699"/>
                </a:solidFill>
                <a:effectLst/>
                <a:latin typeface="inter-regular"/>
              </a:rPr>
              <a:t>for</a:t>
            </a:r>
            <a:r>
              <a:rPr lang="en-US" sz="1400" b="0" i="0" dirty="0">
                <a:solidFill>
                  <a:srgbClr val="000000"/>
                </a:solidFill>
                <a:effectLst/>
                <a:latin typeface="inter-regular"/>
              </a:rPr>
              <a:t> each node N in Graph:  </a:t>
            </a:r>
          </a:p>
          <a:p>
            <a:pPr algn="just">
              <a:buFont typeface="+mj-lt"/>
              <a:buAutoNum type="arabicPeriod"/>
            </a:pPr>
            <a:r>
              <a:rPr lang="en-US" sz="1400" b="0" i="0" dirty="0">
                <a:solidFill>
                  <a:srgbClr val="000000"/>
                </a:solidFill>
                <a:effectLst/>
                <a:latin typeface="inter-regular"/>
              </a:rPr>
              <a:t>        distance[N] = INFINITY  </a:t>
            </a:r>
          </a:p>
          <a:p>
            <a:pPr algn="just">
              <a:buFont typeface="+mj-lt"/>
              <a:buAutoNum type="arabicPeriod"/>
            </a:pPr>
            <a:r>
              <a:rPr lang="en-US" sz="1400" b="0" i="0" dirty="0">
                <a:solidFill>
                  <a:srgbClr val="000000"/>
                </a:solidFill>
                <a:effectLst/>
                <a:latin typeface="inter-regular"/>
              </a:rPr>
              <a:t>        previous[N] = NULL  </a:t>
            </a:r>
          </a:p>
          <a:p>
            <a:pPr algn="just">
              <a:buFont typeface="+mj-lt"/>
              <a:buAutoNum type="arabicPeriod"/>
            </a:pPr>
            <a:r>
              <a:rPr lang="en-US" sz="1400" b="0" i="0" dirty="0">
                <a:solidFill>
                  <a:srgbClr val="000000"/>
                </a:solidFill>
                <a:effectLst/>
                <a:latin typeface="inter-regular"/>
              </a:rPr>
              <a:t>        If N != </a:t>
            </a:r>
            <a:r>
              <a:rPr lang="en-US" sz="1400" b="0" i="0" dirty="0" err="1">
                <a:solidFill>
                  <a:srgbClr val="000000"/>
                </a:solidFill>
                <a:effectLst/>
                <a:latin typeface="inter-regular"/>
              </a:rPr>
              <a:t>source_node</a:t>
            </a:r>
            <a:r>
              <a:rPr lang="en-US" sz="1400" b="0" i="0" dirty="0">
                <a:solidFill>
                  <a:srgbClr val="000000"/>
                </a:solidFill>
                <a:effectLst/>
                <a:latin typeface="inter-regular"/>
              </a:rPr>
              <a:t>, add N to Priority Queue G  </a:t>
            </a:r>
          </a:p>
          <a:p>
            <a:pPr algn="just">
              <a:buFont typeface="+mj-lt"/>
              <a:buAutoNum type="arabicPeriod"/>
            </a:pPr>
            <a:r>
              <a:rPr lang="en-US" sz="1400" b="0" i="0" dirty="0">
                <a:solidFill>
                  <a:srgbClr val="000000"/>
                </a:solidFill>
                <a:effectLst/>
                <a:latin typeface="inter-regular"/>
              </a:rPr>
              <a:t>    </a:t>
            </a:r>
            <a:r>
              <a:rPr lang="en-US" sz="1400" b="0" i="0" dirty="0">
                <a:solidFill>
                  <a:srgbClr val="008200"/>
                </a:solidFill>
                <a:effectLst/>
                <a:latin typeface="inter-regular"/>
              </a:rPr>
              <a:t>// setting the distance of the source node of the Graph to 0</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distance[</a:t>
            </a:r>
            <a:r>
              <a:rPr lang="en-US" sz="1400" b="0" i="0" dirty="0" err="1">
                <a:solidFill>
                  <a:srgbClr val="000000"/>
                </a:solidFill>
                <a:effectLst/>
                <a:latin typeface="inter-regular"/>
              </a:rPr>
              <a:t>source_node</a:t>
            </a:r>
            <a:r>
              <a:rPr lang="en-US" sz="1400" b="0" i="0" dirty="0">
                <a:solidFill>
                  <a:srgbClr val="000000"/>
                </a:solidFill>
                <a:effectLst/>
                <a:latin typeface="inter-regular"/>
              </a:rPr>
              <a:t>] = </a:t>
            </a:r>
            <a:r>
              <a:rPr lang="en-US" sz="1400" b="0" i="0" dirty="0">
                <a:solidFill>
                  <a:srgbClr val="C00000"/>
                </a:solidFill>
                <a:effectLst/>
                <a:latin typeface="inter-regular"/>
              </a:rPr>
              <a:t>0</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0" i="0" dirty="0">
                <a:solidFill>
                  <a:srgbClr val="008200"/>
                </a:solidFill>
                <a:effectLst/>
                <a:latin typeface="inter-regular"/>
              </a:rPr>
              <a:t>// iterating until the Priority Queue G is not empty</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1" i="0" dirty="0">
                <a:solidFill>
                  <a:srgbClr val="006699"/>
                </a:solidFill>
                <a:effectLst/>
                <a:latin typeface="inter-regular"/>
              </a:rPr>
              <a:t>while</a:t>
            </a:r>
            <a:r>
              <a:rPr lang="en-US" sz="1400" b="0" i="0" dirty="0">
                <a:solidFill>
                  <a:srgbClr val="000000"/>
                </a:solidFill>
                <a:effectLst/>
                <a:latin typeface="inter-regular"/>
              </a:rPr>
              <a:t> G is NOT empty:  </a:t>
            </a:r>
          </a:p>
          <a:p>
            <a:pPr algn="just">
              <a:buFont typeface="+mj-lt"/>
              <a:buAutoNum type="arabicPeriod"/>
            </a:pPr>
            <a:r>
              <a:rPr lang="en-US" sz="1400" b="0" i="0" dirty="0">
                <a:solidFill>
                  <a:srgbClr val="000000"/>
                </a:solidFill>
                <a:effectLst/>
                <a:latin typeface="inter-regular"/>
              </a:rPr>
              <a:t>        </a:t>
            </a:r>
            <a:r>
              <a:rPr lang="en-US" sz="1400" b="0" i="0" dirty="0">
                <a:solidFill>
                  <a:srgbClr val="008200"/>
                </a:solidFill>
                <a:effectLst/>
                <a:latin typeface="inter-regular"/>
              </a:rPr>
              <a:t>// selecting a node Q having the least distance and marking it as visited</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Q = node in G with the least distance[]  </a:t>
            </a:r>
          </a:p>
          <a:p>
            <a:pPr algn="just">
              <a:buFont typeface="+mj-lt"/>
              <a:buAutoNum type="arabicPeriod"/>
            </a:pPr>
            <a:r>
              <a:rPr lang="en-US" sz="1400" b="0" i="0" dirty="0">
                <a:solidFill>
                  <a:srgbClr val="000000"/>
                </a:solidFill>
                <a:effectLst/>
                <a:latin typeface="inter-regular"/>
              </a:rPr>
              <a:t>        mark Q visited  </a:t>
            </a:r>
          </a:p>
          <a:p>
            <a:pPr algn="just">
              <a:buFont typeface="+mj-lt"/>
              <a:buAutoNum type="arabicPeriod"/>
            </a:pP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0" i="0" dirty="0">
                <a:solidFill>
                  <a:srgbClr val="008200"/>
                </a:solidFill>
                <a:effectLst/>
                <a:latin typeface="inter-regular"/>
              </a:rPr>
              <a:t>// iterating through the unvisited neighboring nodes of the node Q and performing relaxation accordingly</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1" i="0" dirty="0">
                <a:solidFill>
                  <a:srgbClr val="006699"/>
                </a:solidFill>
                <a:effectLst/>
                <a:latin typeface="inter-regular"/>
              </a:rPr>
              <a:t>for</a:t>
            </a:r>
            <a:r>
              <a:rPr lang="en-US" sz="1400" b="0" i="0" dirty="0">
                <a:solidFill>
                  <a:srgbClr val="000000"/>
                </a:solidFill>
                <a:effectLst/>
                <a:latin typeface="inter-regular"/>
              </a:rPr>
              <a:t> each unvisited neighbor node N of Q:  </a:t>
            </a:r>
          </a:p>
          <a:p>
            <a:pPr algn="just">
              <a:buFont typeface="+mj-lt"/>
              <a:buAutoNum type="arabicPeriod"/>
            </a:pPr>
            <a:r>
              <a:rPr lang="en-US" sz="1400" b="0" i="0" dirty="0">
                <a:solidFill>
                  <a:srgbClr val="000000"/>
                </a:solidFill>
                <a:effectLst/>
                <a:latin typeface="inter-regular"/>
              </a:rPr>
              <a:t>            </a:t>
            </a:r>
            <a:r>
              <a:rPr lang="en-US" sz="1400" b="0" i="0" dirty="0" err="1">
                <a:solidFill>
                  <a:srgbClr val="000000"/>
                </a:solidFill>
                <a:effectLst/>
                <a:latin typeface="inter-regular"/>
              </a:rPr>
              <a:t>temporary_distance</a:t>
            </a:r>
            <a:r>
              <a:rPr lang="en-US" sz="1400" b="0" i="0" dirty="0">
                <a:solidFill>
                  <a:srgbClr val="000000"/>
                </a:solidFill>
                <a:effectLst/>
                <a:latin typeface="inter-regular"/>
              </a:rPr>
              <a:t> = distance[Q] + </a:t>
            </a:r>
            <a:r>
              <a:rPr lang="en-US" sz="1400" b="0" i="0" dirty="0" err="1">
                <a:solidFill>
                  <a:srgbClr val="000000"/>
                </a:solidFill>
                <a:effectLst/>
                <a:latin typeface="inter-regular"/>
              </a:rPr>
              <a:t>distance_between</a:t>
            </a:r>
            <a:r>
              <a:rPr lang="en-US" sz="1400" b="0" i="0" dirty="0">
                <a:solidFill>
                  <a:srgbClr val="000000"/>
                </a:solidFill>
                <a:effectLst/>
                <a:latin typeface="inter-regular"/>
              </a:rPr>
              <a:t>(Q, N)  </a:t>
            </a:r>
          </a:p>
          <a:p>
            <a:pPr algn="just">
              <a:buFont typeface="+mj-lt"/>
              <a:buAutoNum type="arabicPeriod"/>
            </a:pP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0" i="0" dirty="0">
                <a:solidFill>
                  <a:srgbClr val="008200"/>
                </a:solidFill>
                <a:effectLst/>
                <a:latin typeface="inter-regular"/>
              </a:rPr>
              <a:t>// if the temporary distance is less than the given distance of the path to the Node, updating the resultant distance with the minimum value</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1" i="0" dirty="0">
                <a:solidFill>
                  <a:srgbClr val="006699"/>
                </a:solidFill>
                <a:effectLst/>
                <a:latin typeface="inter-regular"/>
              </a:rPr>
              <a:t>if</a:t>
            </a:r>
            <a:r>
              <a:rPr lang="en-US" sz="1400" b="0" i="0" dirty="0">
                <a:solidFill>
                  <a:srgbClr val="000000"/>
                </a:solidFill>
                <a:effectLst/>
                <a:latin typeface="inter-regular"/>
              </a:rPr>
              <a:t> </a:t>
            </a:r>
            <a:r>
              <a:rPr lang="en-US" sz="1400" b="0" i="0" dirty="0" err="1">
                <a:solidFill>
                  <a:srgbClr val="000000"/>
                </a:solidFill>
                <a:effectLst/>
                <a:latin typeface="inter-regular"/>
              </a:rPr>
              <a:t>temporary_distance</a:t>
            </a:r>
            <a:r>
              <a:rPr lang="en-US" sz="1400" b="0" i="0" dirty="0">
                <a:solidFill>
                  <a:srgbClr val="000000"/>
                </a:solidFill>
                <a:effectLst/>
                <a:latin typeface="inter-regular"/>
              </a:rPr>
              <a:t> &lt; distance[N]  </a:t>
            </a:r>
          </a:p>
          <a:p>
            <a:pPr algn="just">
              <a:buFont typeface="+mj-lt"/>
              <a:buAutoNum type="arabicPeriod"/>
            </a:pPr>
            <a:r>
              <a:rPr lang="en-US" sz="1400" b="0" i="0" dirty="0">
                <a:solidFill>
                  <a:srgbClr val="000000"/>
                </a:solidFill>
                <a:effectLst/>
                <a:latin typeface="inter-regular"/>
              </a:rPr>
              <a:t>                distance[N] := </a:t>
            </a:r>
            <a:r>
              <a:rPr lang="en-US" sz="1400" b="0" i="0" dirty="0" err="1">
                <a:solidFill>
                  <a:srgbClr val="000000"/>
                </a:solidFill>
                <a:effectLst/>
                <a:latin typeface="inter-regular"/>
              </a:rPr>
              <a:t>temporary_distance</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previous[N] := Q   </a:t>
            </a:r>
          </a:p>
          <a:p>
            <a:pPr algn="just">
              <a:buFont typeface="+mj-lt"/>
              <a:buAutoNum type="arabicPeriod"/>
            </a:pP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0" i="0" dirty="0">
                <a:solidFill>
                  <a:srgbClr val="008200"/>
                </a:solidFill>
                <a:effectLst/>
                <a:latin typeface="inter-regular"/>
              </a:rPr>
              <a:t>// returning the final list of distance</a:t>
            </a:r>
            <a:r>
              <a:rPr lang="en-US" sz="1400" b="0" i="0" dirty="0">
                <a:solidFill>
                  <a:srgbClr val="000000"/>
                </a:solidFill>
                <a:effectLst/>
                <a:latin typeface="inter-regular"/>
              </a:rPr>
              <a:t>  </a:t>
            </a:r>
          </a:p>
          <a:p>
            <a:pPr algn="just">
              <a:buFont typeface="+mj-lt"/>
              <a:buAutoNum type="arabicPeriod"/>
            </a:pPr>
            <a:r>
              <a:rPr lang="en-US" sz="1400" b="0" i="0" dirty="0">
                <a:solidFill>
                  <a:srgbClr val="000000"/>
                </a:solidFill>
                <a:effectLst/>
                <a:latin typeface="inter-regular"/>
              </a:rPr>
              <a:t>    </a:t>
            </a:r>
            <a:r>
              <a:rPr lang="en-US" sz="1400" b="1" i="0" dirty="0">
                <a:solidFill>
                  <a:srgbClr val="006699"/>
                </a:solidFill>
                <a:effectLst/>
                <a:latin typeface="inter-regular"/>
              </a:rPr>
              <a:t>return</a:t>
            </a:r>
            <a:r>
              <a:rPr lang="en-US" sz="1400" b="0" i="0" dirty="0">
                <a:solidFill>
                  <a:srgbClr val="000000"/>
                </a:solidFill>
                <a:effectLst/>
                <a:latin typeface="inter-regular"/>
              </a:rPr>
              <a:t> distance[], previous[]  </a:t>
            </a:r>
          </a:p>
        </p:txBody>
      </p:sp>
    </p:spTree>
    <p:extLst>
      <p:ext uri="{BB962C8B-B14F-4D97-AF65-F5344CB8AC3E}">
        <p14:creationId xmlns:p14="http://schemas.microsoft.com/office/powerpoint/2010/main" val="1201532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0B9660-3117-5ED9-40EC-20529FC17B23}"/>
              </a:ext>
            </a:extLst>
          </p:cNvPr>
          <p:cNvSpPr txBox="1"/>
          <p:nvPr/>
        </p:nvSpPr>
        <p:spPr>
          <a:xfrm>
            <a:off x="565265" y="507045"/>
            <a:ext cx="11313622" cy="3108543"/>
          </a:xfrm>
          <a:prstGeom prst="rect">
            <a:avLst/>
          </a:prstGeom>
          <a:noFill/>
        </p:spPr>
        <p:txBody>
          <a:bodyPr wrap="square">
            <a:spAutoFit/>
          </a:bodyPr>
          <a:lstStyle/>
          <a:p>
            <a:pPr algn="l" fontAlgn="base"/>
            <a:r>
              <a:rPr lang="en-US" sz="2800" b="1" i="0" u="sng" dirty="0">
                <a:solidFill>
                  <a:srgbClr val="273239"/>
                </a:solidFill>
                <a:effectLst/>
                <a:latin typeface="Nunito" pitchFamily="2" charset="0"/>
              </a:rPr>
              <a:t>Dijkstra’s Algorithms fails for the Graphs having Negative Edges </a:t>
            </a:r>
            <a:endParaRPr lang="en-US" sz="2800" b="1" i="0" dirty="0">
              <a:solidFill>
                <a:srgbClr val="273239"/>
              </a:solidFill>
              <a:effectLst/>
              <a:latin typeface="Nunito" pitchFamily="2" charset="0"/>
            </a:endParaRPr>
          </a:p>
          <a:p>
            <a:pPr algn="l" rtl="0" fontAlgn="base"/>
            <a:r>
              <a:rPr lang="en-US" sz="2800" b="0" i="0" dirty="0">
                <a:solidFill>
                  <a:srgbClr val="273239"/>
                </a:solidFill>
                <a:effectLst/>
                <a:latin typeface="Nunito" pitchFamily="2" charset="0"/>
              </a:rPr>
              <a:t>The problem with negative weights arises from the fact that Dijkstra’s algorithm assumes that once a node is added to the set of visited nodes, its distance is finalized and will not change.</a:t>
            </a:r>
          </a:p>
          <a:p>
            <a:pPr algn="l" rtl="0" fontAlgn="base"/>
            <a:r>
              <a:rPr lang="en-US" sz="2800" b="0" i="0" dirty="0">
                <a:solidFill>
                  <a:srgbClr val="273239"/>
                </a:solidFill>
                <a:effectLst/>
                <a:latin typeface="Nunito" pitchFamily="2" charset="0"/>
              </a:rPr>
              <a:t> However, in the presence of negative weights, this assumption can lead to incorrect results.</a:t>
            </a:r>
          </a:p>
          <a:p>
            <a:pPr algn="l" rtl="0" fontAlgn="base"/>
            <a:r>
              <a:rPr lang="en-US" sz="2800" b="0" i="0" dirty="0">
                <a:solidFill>
                  <a:srgbClr val="273239"/>
                </a:solidFill>
                <a:effectLst/>
                <a:latin typeface="Nunito" pitchFamily="2" charset="0"/>
              </a:rPr>
              <a:t>Consider the following graph for the example:</a:t>
            </a:r>
          </a:p>
        </p:txBody>
      </p:sp>
      <p:pic>
        <p:nvPicPr>
          <p:cNvPr id="5" name="Picture 4">
            <a:extLst>
              <a:ext uri="{FF2B5EF4-FFF2-40B4-BE49-F238E27FC236}">
                <a16:creationId xmlns:a16="http://schemas.microsoft.com/office/drawing/2014/main" id="{B69D0447-9010-3B0F-3E45-6552A80BA67D}"/>
              </a:ext>
            </a:extLst>
          </p:cNvPr>
          <p:cNvPicPr>
            <a:picLocks noChangeAspect="1"/>
          </p:cNvPicPr>
          <p:nvPr/>
        </p:nvPicPr>
        <p:blipFill>
          <a:blip r:embed="rId2"/>
          <a:stretch>
            <a:fillRect/>
          </a:stretch>
        </p:blipFill>
        <p:spPr>
          <a:xfrm>
            <a:off x="3774163" y="3836921"/>
            <a:ext cx="4045158" cy="2476627"/>
          </a:xfrm>
          <a:prstGeom prst="rect">
            <a:avLst/>
          </a:prstGeom>
        </p:spPr>
      </p:pic>
    </p:spTree>
    <p:extLst>
      <p:ext uri="{BB962C8B-B14F-4D97-AF65-F5344CB8AC3E}">
        <p14:creationId xmlns:p14="http://schemas.microsoft.com/office/powerpoint/2010/main" val="3417050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77BEFB-CC4D-1E14-C03A-D3438E0DB509}"/>
              </a:ext>
            </a:extLst>
          </p:cNvPr>
          <p:cNvSpPr txBox="1"/>
          <p:nvPr/>
        </p:nvSpPr>
        <p:spPr>
          <a:xfrm>
            <a:off x="249174" y="537710"/>
            <a:ext cx="6094476" cy="369332"/>
          </a:xfrm>
          <a:prstGeom prst="rect">
            <a:avLst/>
          </a:prstGeom>
          <a:noFill/>
        </p:spPr>
        <p:txBody>
          <a:bodyPr wrap="square">
            <a:spAutoFit/>
          </a:bodyPr>
          <a:lstStyle/>
          <a:p>
            <a:pPr algn="just"/>
            <a:r>
              <a:rPr lang="en-IN" b="0" i="0" dirty="0">
                <a:solidFill>
                  <a:srgbClr val="610B38"/>
                </a:solidFill>
                <a:effectLst/>
                <a:latin typeface="erdana"/>
              </a:rPr>
              <a:t>Applications of Dijkstra's Algorithm</a:t>
            </a:r>
          </a:p>
        </p:txBody>
      </p:sp>
      <p:sp>
        <p:nvSpPr>
          <p:cNvPr id="5" name="TextBox 4">
            <a:extLst>
              <a:ext uri="{FF2B5EF4-FFF2-40B4-BE49-F238E27FC236}">
                <a16:creationId xmlns:a16="http://schemas.microsoft.com/office/drawing/2014/main" id="{45B06F7A-3956-7039-464F-515F5231187F}"/>
              </a:ext>
            </a:extLst>
          </p:cNvPr>
          <p:cNvSpPr txBox="1"/>
          <p:nvPr/>
        </p:nvSpPr>
        <p:spPr>
          <a:xfrm>
            <a:off x="148590" y="1260086"/>
            <a:ext cx="9123426" cy="2954655"/>
          </a:xfrm>
          <a:prstGeom prst="rect">
            <a:avLst/>
          </a:prstGeom>
          <a:noFill/>
        </p:spPr>
        <p:txBody>
          <a:bodyPr wrap="square">
            <a:spAutoFit/>
          </a:bodyPr>
          <a:lstStyle/>
          <a:p>
            <a:pPr marL="342900" indent="-342900">
              <a:buFont typeface="Arial" panose="020B0604020202020204" pitchFamily="34" charset="0"/>
              <a:buChar char="•"/>
            </a:pPr>
            <a:r>
              <a:rPr lang="en-US" sz="2400" i="0" dirty="0">
                <a:solidFill>
                  <a:srgbClr val="000000"/>
                </a:solidFill>
                <a:effectLst/>
                <a:latin typeface="inter-bold"/>
              </a:rPr>
              <a:t>Digital Mapping Services in Google Maps:</a:t>
            </a:r>
            <a:r>
              <a:rPr lang="en-US" sz="2400" i="0" dirty="0">
                <a:solidFill>
                  <a:srgbClr val="000000"/>
                </a:solidFill>
                <a:effectLst/>
                <a:latin typeface="inter-regular"/>
              </a:rPr>
              <a:t> </a:t>
            </a:r>
          </a:p>
          <a:p>
            <a:pPr marL="342900" indent="-342900">
              <a:buFont typeface="Arial" panose="020B0604020202020204" pitchFamily="34" charset="0"/>
              <a:buChar char="•"/>
            </a:pPr>
            <a:r>
              <a:rPr lang="en-IN" sz="2400" i="0" dirty="0">
                <a:solidFill>
                  <a:srgbClr val="000000"/>
                </a:solidFill>
                <a:effectLst/>
                <a:latin typeface="inter-bold"/>
              </a:rPr>
              <a:t>Social Networking Applications:</a:t>
            </a:r>
            <a:endParaRPr lang="en-US" sz="2400" dirty="0">
              <a:solidFill>
                <a:srgbClr val="000000"/>
              </a:solidFill>
              <a:latin typeface="inter-regular"/>
            </a:endParaRPr>
          </a:p>
          <a:p>
            <a:pPr marL="342900" indent="-342900">
              <a:buFont typeface="Arial" panose="020B0604020202020204" pitchFamily="34" charset="0"/>
              <a:buChar char="•"/>
            </a:pPr>
            <a:r>
              <a:rPr lang="en-IN" sz="2400" i="0" dirty="0">
                <a:solidFill>
                  <a:srgbClr val="000000"/>
                </a:solidFill>
                <a:effectLst/>
                <a:latin typeface="inter-bold"/>
              </a:rPr>
              <a:t>Telephone Network:</a:t>
            </a:r>
            <a:r>
              <a:rPr lang="en-IN" sz="2400" i="0" dirty="0">
                <a:solidFill>
                  <a:srgbClr val="000000"/>
                </a:solidFill>
                <a:effectLst/>
                <a:latin typeface="inter-regular"/>
              </a:rPr>
              <a:t> </a:t>
            </a:r>
            <a:endParaRPr lang="en-US" sz="2400" i="0" dirty="0">
              <a:solidFill>
                <a:srgbClr val="000000"/>
              </a:solidFill>
              <a:effectLst/>
              <a:latin typeface="inter-regular"/>
            </a:endParaRPr>
          </a:p>
          <a:p>
            <a:pPr marL="342900" indent="-342900">
              <a:buFont typeface="Arial" panose="020B0604020202020204" pitchFamily="34" charset="0"/>
              <a:buChar char="•"/>
            </a:pPr>
            <a:r>
              <a:rPr lang="en-US" sz="2400" dirty="0">
                <a:solidFill>
                  <a:srgbClr val="000000"/>
                </a:solidFill>
                <a:latin typeface="inter-regular"/>
              </a:rPr>
              <a:t>Flight program</a:t>
            </a:r>
          </a:p>
          <a:p>
            <a:pPr marL="342900" indent="-342900">
              <a:buFont typeface="Arial" panose="020B0604020202020204" pitchFamily="34" charset="0"/>
              <a:buChar char="•"/>
            </a:pPr>
            <a:r>
              <a:rPr lang="en-US" sz="2400" i="0" dirty="0">
                <a:solidFill>
                  <a:srgbClr val="000000"/>
                </a:solidFill>
                <a:effectLst/>
                <a:latin typeface="inter-bold"/>
              </a:rPr>
              <a:t>IP routing to find Open Shortest Path First</a:t>
            </a:r>
            <a:endParaRPr lang="en-US" sz="2400" i="0" dirty="0">
              <a:solidFill>
                <a:srgbClr val="000000"/>
              </a:solidFill>
              <a:effectLst/>
              <a:latin typeface="inter-regular"/>
            </a:endParaRPr>
          </a:p>
          <a:p>
            <a:pPr marL="342900" indent="-342900">
              <a:buFont typeface="Arial" panose="020B0604020202020204" pitchFamily="34" charset="0"/>
              <a:buChar char="•"/>
            </a:pPr>
            <a:r>
              <a:rPr lang="en-IN" sz="2400" i="0" dirty="0">
                <a:solidFill>
                  <a:srgbClr val="000000"/>
                </a:solidFill>
                <a:effectLst/>
                <a:latin typeface="inter-bold"/>
              </a:rPr>
              <a:t>Robotic Path:</a:t>
            </a:r>
            <a:endParaRPr lang="en-US" sz="2400" dirty="0">
              <a:solidFill>
                <a:srgbClr val="000000"/>
              </a:solidFill>
              <a:latin typeface="inter-regular"/>
            </a:endParaRPr>
          </a:p>
          <a:p>
            <a:pPr marL="342900" indent="-342900">
              <a:buFont typeface="Arial" panose="020B0604020202020204" pitchFamily="34" charset="0"/>
              <a:buChar char="•"/>
            </a:pPr>
            <a:r>
              <a:rPr lang="en-IN" sz="2400" i="0" dirty="0">
                <a:solidFill>
                  <a:srgbClr val="000000"/>
                </a:solidFill>
                <a:effectLst/>
                <a:latin typeface="inter-bold"/>
              </a:rPr>
              <a:t>Designate the File Server:</a:t>
            </a:r>
            <a:r>
              <a:rPr lang="en-IN" sz="2400" i="0" dirty="0">
                <a:solidFill>
                  <a:srgbClr val="000000"/>
                </a:solidFill>
                <a:effectLst/>
                <a:latin typeface="inter-regular"/>
              </a:rPr>
              <a:t> </a:t>
            </a:r>
            <a:endParaRPr lang="en-US" sz="2400" dirty="0">
              <a:solidFill>
                <a:srgbClr val="000000"/>
              </a:solidFill>
              <a:latin typeface="inter-regular"/>
            </a:endParaRPr>
          </a:p>
          <a:p>
            <a:endParaRPr lang="en-IN" dirty="0"/>
          </a:p>
        </p:txBody>
      </p:sp>
    </p:spTree>
    <p:extLst>
      <p:ext uri="{BB962C8B-B14F-4D97-AF65-F5344CB8AC3E}">
        <p14:creationId xmlns:p14="http://schemas.microsoft.com/office/powerpoint/2010/main" val="41291148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E15CC-728C-0EBB-97CE-214A02D7A9B4}"/>
              </a:ext>
            </a:extLst>
          </p:cNvPr>
          <p:cNvPicPr>
            <a:picLocks noChangeAspect="1"/>
          </p:cNvPicPr>
          <p:nvPr/>
        </p:nvPicPr>
        <p:blipFill>
          <a:blip r:embed="rId2"/>
          <a:stretch>
            <a:fillRect/>
          </a:stretch>
        </p:blipFill>
        <p:spPr>
          <a:xfrm>
            <a:off x="1975862" y="494890"/>
            <a:ext cx="8240275" cy="5868219"/>
          </a:xfrm>
          <a:prstGeom prst="rect">
            <a:avLst/>
          </a:prstGeom>
        </p:spPr>
      </p:pic>
    </p:spTree>
    <p:extLst>
      <p:ext uri="{BB962C8B-B14F-4D97-AF65-F5344CB8AC3E}">
        <p14:creationId xmlns:p14="http://schemas.microsoft.com/office/powerpoint/2010/main" val="1791679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FF169-D1B1-E925-616A-7584C295020B}"/>
              </a:ext>
            </a:extLst>
          </p:cNvPr>
          <p:cNvPicPr>
            <a:picLocks noChangeAspect="1"/>
          </p:cNvPicPr>
          <p:nvPr/>
        </p:nvPicPr>
        <p:blipFill>
          <a:blip r:embed="rId2"/>
          <a:stretch>
            <a:fillRect/>
          </a:stretch>
        </p:blipFill>
        <p:spPr>
          <a:xfrm>
            <a:off x="916300" y="480511"/>
            <a:ext cx="7868748" cy="1333686"/>
          </a:xfrm>
          <a:prstGeom prst="rect">
            <a:avLst/>
          </a:prstGeom>
        </p:spPr>
      </p:pic>
      <p:pic>
        <p:nvPicPr>
          <p:cNvPr id="5" name="Picture 4">
            <a:extLst>
              <a:ext uri="{FF2B5EF4-FFF2-40B4-BE49-F238E27FC236}">
                <a16:creationId xmlns:a16="http://schemas.microsoft.com/office/drawing/2014/main" id="{9781E117-71AA-C54D-01F5-EB99DFAE1E50}"/>
              </a:ext>
            </a:extLst>
          </p:cNvPr>
          <p:cNvPicPr>
            <a:picLocks noChangeAspect="1"/>
          </p:cNvPicPr>
          <p:nvPr/>
        </p:nvPicPr>
        <p:blipFill>
          <a:blip r:embed="rId3"/>
          <a:stretch>
            <a:fillRect/>
          </a:stretch>
        </p:blipFill>
        <p:spPr>
          <a:xfrm>
            <a:off x="787222" y="1814197"/>
            <a:ext cx="9050013" cy="1495634"/>
          </a:xfrm>
          <a:prstGeom prst="rect">
            <a:avLst/>
          </a:prstGeom>
        </p:spPr>
      </p:pic>
      <p:pic>
        <p:nvPicPr>
          <p:cNvPr id="7" name="Picture 6">
            <a:extLst>
              <a:ext uri="{FF2B5EF4-FFF2-40B4-BE49-F238E27FC236}">
                <a16:creationId xmlns:a16="http://schemas.microsoft.com/office/drawing/2014/main" id="{2268816F-FD45-B257-5F5F-F8BF3C536E80}"/>
              </a:ext>
            </a:extLst>
          </p:cNvPr>
          <p:cNvPicPr>
            <a:picLocks noChangeAspect="1"/>
          </p:cNvPicPr>
          <p:nvPr/>
        </p:nvPicPr>
        <p:blipFill>
          <a:blip r:embed="rId4"/>
          <a:stretch>
            <a:fillRect/>
          </a:stretch>
        </p:blipFill>
        <p:spPr>
          <a:xfrm>
            <a:off x="853906" y="3780343"/>
            <a:ext cx="8916644" cy="1857634"/>
          </a:xfrm>
          <a:prstGeom prst="rect">
            <a:avLst/>
          </a:prstGeom>
        </p:spPr>
      </p:pic>
    </p:spTree>
    <p:extLst>
      <p:ext uri="{BB962C8B-B14F-4D97-AF65-F5344CB8AC3E}">
        <p14:creationId xmlns:p14="http://schemas.microsoft.com/office/powerpoint/2010/main" val="239045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696DF-A721-AFC7-D29D-E1396A201D8C}"/>
              </a:ext>
            </a:extLst>
          </p:cNvPr>
          <p:cNvPicPr>
            <a:picLocks noChangeAspect="1"/>
          </p:cNvPicPr>
          <p:nvPr/>
        </p:nvPicPr>
        <p:blipFill>
          <a:blip r:embed="rId2"/>
          <a:stretch>
            <a:fillRect/>
          </a:stretch>
        </p:blipFill>
        <p:spPr>
          <a:xfrm>
            <a:off x="905691" y="1898469"/>
            <a:ext cx="10093235" cy="2225953"/>
          </a:xfrm>
          <a:prstGeom prst="rect">
            <a:avLst/>
          </a:prstGeom>
        </p:spPr>
      </p:pic>
    </p:spTree>
    <p:extLst>
      <p:ext uri="{BB962C8B-B14F-4D97-AF65-F5344CB8AC3E}">
        <p14:creationId xmlns:p14="http://schemas.microsoft.com/office/powerpoint/2010/main" val="37937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A7EFC4-8B59-868B-A285-AD8481EF11E6}"/>
              </a:ext>
            </a:extLst>
          </p:cNvPr>
          <p:cNvPicPr>
            <a:picLocks noChangeAspect="1"/>
          </p:cNvPicPr>
          <p:nvPr/>
        </p:nvPicPr>
        <p:blipFill>
          <a:blip r:embed="rId2"/>
          <a:stretch>
            <a:fillRect/>
          </a:stretch>
        </p:blipFill>
        <p:spPr>
          <a:xfrm>
            <a:off x="1671020" y="918812"/>
            <a:ext cx="8849960" cy="5020376"/>
          </a:xfrm>
          <a:prstGeom prst="rect">
            <a:avLst/>
          </a:prstGeom>
        </p:spPr>
      </p:pic>
      <p:pic>
        <p:nvPicPr>
          <p:cNvPr id="5" name="Picture 4">
            <a:extLst>
              <a:ext uri="{FF2B5EF4-FFF2-40B4-BE49-F238E27FC236}">
                <a16:creationId xmlns:a16="http://schemas.microsoft.com/office/drawing/2014/main" id="{94FF837D-3F97-1D9B-70DB-A9876D6EDD09}"/>
              </a:ext>
            </a:extLst>
          </p:cNvPr>
          <p:cNvPicPr>
            <a:picLocks noChangeAspect="1"/>
          </p:cNvPicPr>
          <p:nvPr/>
        </p:nvPicPr>
        <p:blipFill>
          <a:blip r:embed="rId3"/>
          <a:stretch>
            <a:fillRect/>
          </a:stretch>
        </p:blipFill>
        <p:spPr>
          <a:xfrm>
            <a:off x="755240" y="244360"/>
            <a:ext cx="5636851" cy="487160"/>
          </a:xfrm>
          <a:prstGeom prst="rect">
            <a:avLst/>
          </a:prstGeom>
        </p:spPr>
      </p:pic>
    </p:spTree>
    <p:extLst>
      <p:ext uri="{BB962C8B-B14F-4D97-AF65-F5344CB8AC3E}">
        <p14:creationId xmlns:p14="http://schemas.microsoft.com/office/powerpoint/2010/main" val="3279639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3537</Words>
  <Application>Microsoft Office PowerPoint</Application>
  <PresentationFormat>Widescreen</PresentationFormat>
  <Paragraphs>212</Paragraphs>
  <Slides>74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74</vt:i4>
      </vt:variant>
    </vt:vector>
  </HeadingPairs>
  <TitlesOfParts>
    <vt:vector size="89" baseType="lpstr">
      <vt:lpstr>Arial</vt:lpstr>
      <vt:lpstr>Calibri</vt:lpstr>
      <vt:lpstr>Calibri Light</vt:lpstr>
      <vt:lpstr>Cambria Math</vt:lpstr>
      <vt:lpstr>Courier New</vt:lpstr>
      <vt:lpstr>erdana</vt:lpstr>
      <vt:lpstr>Google Sans</vt:lpstr>
      <vt:lpstr>Helvetica Neue</vt:lpstr>
      <vt:lpstr>inter-bold</vt:lpstr>
      <vt:lpstr>inter-regular</vt:lpstr>
      <vt:lpstr>Nunito</vt:lpstr>
      <vt:lpstr>Times New Roman</vt:lpstr>
      <vt:lpstr>var(--ff-lato)</vt:lpstr>
      <vt:lpstr>Verdana</vt:lpstr>
      <vt:lpstr>Office Theme</vt:lpstr>
      <vt:lpstr>Unit- 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cp:revision>
  <dcterms:created xsi:type="dcterms:W3CDTF">2025-08-14T08:00:45Z</dcterms:created>
  <dcterms:modified xsi:type="dcterms:W3CDTF">2025-08-14T08:00:52Z</dcterms:modified>
</cp:coreProperties>
</file>