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2" r:id="rId1"/>
  </p:sldMasterIdLst>
  <p:notesMasterIdLst>
    <p:notesMasterId r:id="rId32"/>
  </p:notesMasterIdLst>
  <p:handoutMasterIdLst>
    <p:handoutMasterId r:id="rId33"/>
  </p:handoutMasterIdLst>
  <p:sldIdLst>
    <p:sldId id="717" r:id="rId2"/>
    <p:sldId id="718" r:id="rId3"/>
    <p:sldId id="728" r:id="rId4"/>
    <p:sldId id="730" r:id="rId5"/>
    <p:sldId id="731" r:id="rId6"/>
    <p:sldId id="719" r:id="rId7"/>
    <p:sldId id="720" r:id="rId8"/>
    <p:sldId id="721" r:id="rId9"/>
    <p:sldId id="722" r:id="rId10"/>
    <p:sldId id="723" r:id="rId11"/>
    <p:sldId id="733" r:id="rId12"/>
    <p:sldId id="734" r:id="rId13"/>
    <p:sldId id="256" r:id="rId14"/>
    <p:sldId id="367" r:id="rId15"/>
    <p:sldId id="686" r:id="rId16"/>
    <p:sldId id="703" r:id="rId17"/>
    <p:sldId id="704" r:id="rId18"/>
    <p:sldId id="724" r:id="rId19"/>
    <p:sldId id="725" r:id="rId20"/>
    <p:sldId id="726" r:id="rId21"/>
    <p:sldId id="708" r:id="rId22"/>
    <p:sldId id="710" r:id="rId23"/>
    <p:sldId id="711" r:id="rId24"/>
    <p:sldId id="712" r:id="rId25"/>
    <p:sldId id="713" r:id="rId26"/>
    <p:sldId id="727" r:id="rId27"/>
    <p:sldId id="714" r:id="rId28"/>
    <p:sldId id="715" r:id="rId29"/>
    <p:sldId id="716" r:id="rId30"/>
    <p:sldId id="628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3300"/>
    <a:srgbClr val="870581"/>
    <a:srgbClr val="009900"/>
    <a:srgbClr val="FF0066"/>
    <a:srgbClr val="FF0000"/>
    <a:srgbClr val="660033"/>
    <a:srgbClr val="990000"/>
    <a:srgbClr val="005024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86380" autoAdjust="0"/>
  </p:normalViewPr>
  <p:slideViewPr>
    <p:cSldViewPr>
      <p:cViewPr>
        <p:scale>
          <a:sx n="66" d="100"/>
          <a:sy n="66" d="100"/>
        </p:scale>
        <p:origin x="-141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A22EEA-D8EA-4614-98A4-BAC12F8DF8C6}" type="datetimeFigureOut">
              <a:rPr lang="en-US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ED5249-3884-40F2-AE31-B91401425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6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CEA44C-BF10-4EEF-A5F0-1E64CE572A6C}" type="datetimeFigureOut">
              <a:rPr lang="en-US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E311E87-EFF9-4FFF-A5D6-E150B9408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8B7393AA-93B1-423B-A969-6DDFC76E69B6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2F99F4D-B57C-4412-9F1D-88D4F072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4AD2A-3BA3-4F98-8C99-26E99C28CB8A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810813-DE9C-48B2-B823-27F6B3379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7FE57-3A58-4B69-8670-A2F8A067D3B6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96584-3546-4909-9E63-44ACA24B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7169310-2151-41D8-AB42-C7538CCD8146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049903A-4E81-409C-9B57-4F63C385C425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59C9F82-0A0C-4FE8-9CE0-D4D087541E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7B225B-F018-4969-A07A-8776746A1CEC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7210A-3C7B-4008-8946-3E83403CF3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9E6ACD-A477-4FFB-BEB6-95111872E76B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2A793-FA6D-4933-A67E-66F96BE7ADF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F89F883-E8D0-4FD9-933F-A57733025102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50FA784-F202-43C6-9E41-96BB78A400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09CAF-4355-43C5-8BB5-6D237648B020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FAD4-B0E4-4404-BB82-BC41116CF3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8DA4EC1-0F8B-4A8E-8F23-D7A18390719A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CAA8183-F479-4A1F-B48F-352764325B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AAB31B6-B565-43B5-A39B-D6B7B76FBA9F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917AD06-E163-45C6-B598-C5F60E7339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61A260-D0AA-4B6B-B80F-64E400E2C114}" type="datetime1">
              <a:rPr lang="en-US" smtClean="0"/>
              <a:pPr>
                <a:defRPr/>
              </a:pPr>
              <a:t>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8720BB-BF14-41BE-BB1D-12D43BE56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3" r:id="rId1"/>
    <p:sldLayoutId id="2147485144" r:id="rId2"/>
    <p:sldLayoutId id="2147485145" r:id="rId3"/>
    <p:sldLayoutId id="2147485146" r:id="rId4"/>
    <p:sldLayoutId id="2147485147" r:id="rId5"/>
    <p:sldLayoutId id="2147485148" r:id="rId6"/>
    <p:sldLayoutId id="2147485149" r:id="rId7"/>
    <p:sldLayoutId id="2147485150" r:id="rId8"/>
    <p:sldLayoutId id="2147485151" r:id="rId9"/>
    <p:sldLayoutId id="2147485152" r:id="rId10"/>
    <p:sldLayoutId id="214748515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905000"/>
            <a:ext cx="1752600" cy="3090862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57400"/>
            <a:ext cx="7086600" cy="2514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7200" dirty="0" smtClean="0">
                <a:solidFill>
                  <a:srgbClr val="FF0000"/>
                </a:solidFill>
                <a:latin typeface="Book Antiqua" pitchFamily="18" charset="0"/>
                <a:ea typeface="+mn-ea"/>
                <a:cs typeface="Arial" pitchFamily="34" charset="0"/>
              </a:rPr>
              <a:t>UNIT-I</a:t>
            </a:r>
            <a: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(Well posed Learning Problems)</a:t>
            </a:r>
            <a:endParaRPr lang="en-US" sz="2800" dirty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34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84666"/>
            <a:ext cx="8451268" cy="5216813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6. Image Classification: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Given a set of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Labeled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Images.</a:t>
            </a:r>
            <a:endParaRPr lang="en-IN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learn a model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that can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correctly classify new images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into their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respective classes.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Input :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is the Image Data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Output: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Is the Class Label.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Learning Objective: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to Minimize the Classification Error.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Measure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 Percentage of images correctly classified.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 Database of images with given classification.</a:t>
            </a:r>
            <a:endParaRPr lang="en-IN" sz="22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1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84666"/>
            <a:ext cx="8451268" cy="5216813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Sentimental Analysis: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Given a set of text documents.</a:t>
            </a:r>
            <a:endParaRPr lang="en-IN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learn a model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that predict the sentiment of new documents (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Positive, Negative or Neutral)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Input :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is the Text  Data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Output: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Is the Sentimental	 Label.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Learning Objective: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to Minimize the Prediction Error.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Measure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 Percentage of prediction of the sentiments of new documents.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 Database of sentiments of given documents.</a:t>
            </a:r>
            <a:endParaRPr lang="en-IN" sz="22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21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52400" y="184666"/>
            <a:ext cx="8451268" cy="470898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8. Fraud Detection: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Given a set of Transaction Data.</a:t>
            </a:r>
            <a:endParaRPr lang="en-IN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learn a model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that can identify fraudulent Transactions.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Input :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is the Transaction  Data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Output: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Is the Binary Label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fraudulent or Not)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Learning Objective: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to Minimize the False Positive and False Negative Rates.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Measure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Percentage of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False Positive and False Negative Rates.</a:t>
            </a:r>
            <a:endParaRPr lang="en-IN" sz="22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8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905000"/>
            <a:ext cx="1752600" cy="3090862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57400"/>
            <a:ext cx="7086600" cy="2514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7200" dirty="0" smtClean="0">
                <a:solidFill>
                  <a:srgbClr val="FF0000"/>
                </a:solidFill>
                <a:latin typeface="Book Antiqua" pitchFamily="18" charset="0"/>
                <a:ea typeface="+mn-ea"/>
                <a:cs typeface="Arial" pitchFamily="34" charset="0"/>
              </a:rPr>
              <a:t>UNIT-I</a:t>
            </a:r>
            <a: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(Designing a </a:t>
            </a:r>
            <a:br>
              <a:rPr lang="en-US" sz="48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Learning System)</a:t>
            </a:r>
            <a:endParaRPr lang="en-US" sz="2800" dirty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IN" sz="4400" b="1" dirty="0" smtClean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Designing a learning system</a:t>
            </a:r>
            <a:endParaRPr lang="en-US" sz="4400" b="1" dirty="0">
              <a:solidFill>
                <a:srgbClr val="0000CC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5334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109728" indent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4000" b="1" u="sng" dirty="0" smtClean="0">
                <a:solidFill>
                  <a:srgbClr val="FF0000"/>
                </a:solidFill>
                <a:latin typeface="Baskerville Old Face" pitchFamily="18" charset="0"/>
              </a:rPr>
              <a:t>Topics 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500" b="1" dirty="0" smtClean="0">
                <a:solidFill>
                  <a:srgbClr val="870581"/>
                </a:solidFill>
                <a:latin typeface="Baskerville Old Face" pitchFamily="18" charset="0"/>
              </a:rPr>
              <a:t>Designing a Learning System in ML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870581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Choosing Training Experience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Choosing Target Function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Choosing representation of Target Function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Choosing Function Approximation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5024"/>
                </a:solidFill>
                <a:latin typeface="Baskerville Old Face" pitchFamily="18" charset="0"/>
              </a:rPr>
              <a:t> </a:t>
            </a:r>
            <a:r>
              <a:rPr lang="en-US" sz="3200" b="1" dirty="0" smtClean="0">
                <a:solidFill>
                  <a:srgbClr val="005024"/>
                </a:solidFill>
                <a:latin typeface="Baskerville Old Face" pitchFamily="18" charset="0"/>
              </a:rPr>
              <a:t>Final Design</a:t>
            </a:r>
            <a:endParaRPr lang="en-US" sz="3200" b="1" dirty="0">
              <a:solidFill>
                <a:srgbClr val="005024"/>
              </a:solidFill>
              <a:latin typeface="Baskerville Old Face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sz="3600" b="1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84666"/>
            <a:ext cx="9143999" cy="50113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38200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For any learning system, we must be knowing the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three elements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 (Task), P (Performance Measure), and </a:t>
            </a:r>
            <a:r>
              <a:rPr lang="en-IN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    E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(Training Experience).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Computers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learning from data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is known as machine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learning.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IN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lots of different ways (Algorithms)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by which </a:t>
            </a:r>
            <a:r>
              <a:rPr lang="en-IN" sz="2400" b="1" dirty="0">
                <a:latin typeface="Times New Roman" pitchFamily="18" charset="0"/>
                <a:cs typeface="Times New Roman" pitchFamily="18" charset="0"/>
              </a:rPr>
              <a:t>machines can learn.</a:t>
            </a:r>
            <a:r>
              <a:rPr lang="en-IN" sz="2400" b="1" dirty="0"/>
              <a:t> </a:t>
            </a:r>
            <a:endParaRPr lang="en-IN" sz="2400" b="1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 algorithms can be grouped into </a:t>
            </a:r>
            <a:r>
              <a:rPr lang="en-IN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supervised, unsupervised, and reinforcement algorithms</a:t>
            </a:r>
            <a:r>
              <a:rPr lang="en-IN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 data that you feed to a machine learning algorithm can be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input-output pairs or just inputs</a:t>
            </a:r>
            <a:r>
              <a:rPr lang="en-IN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171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457200"/>
            <a:ext cx="8451268" cy="4524315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In Driverless Car, 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training data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fed to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like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how to Drive Car in Highway, Busy and Narrow Street with factors like speed limit, parking, stop at signal etc. </a:t>
            </a:r>
            <a:endParaRPr lang="en-US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After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that,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 Logical and Mathematical model is created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that, the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car will work according to the logical model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Also, the more data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fed 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more efficient output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produced.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ttps://media.geeksforgeeks.org/wp-content/uploads/20210218081829/MachineLearn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03" y="5003286"/>
            <a:ext cx="7248525" cy="16764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67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4732" y="152400"/>
            <a:ext cx="8654468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Steps for Designing a Learning System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6934200" cy="4953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7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84666"/>
            <a:ext cx="8679868" cy="6535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1. Choosing the Training Experience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66885"/>
            <a:ext cx="8451268" cy="5078313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Before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Train the data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first where we can </a:t>
            </a: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get the 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gathering the Data, we must have to </a:t>
            </a:r>
            <a:r>
              <a:rPr lang="en-US" sz="24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Preprocess the </a:t>
            </a:r>
            <a:r>
              <a:rPr lang="en-US" sz="2400" b="1" u="sng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endParaRPr lang="en-US" sz="2400" b="1" u="sng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very important and first task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to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choose the training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 training experience which will be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given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the Machine Learning Algorithm. 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use of Training is that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algorithm must have a significant impact on the Success or Failure of the Model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consists of  </a:t>
            </a: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attributes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45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76200"/>
            <a:ext cx="8679868" cy="533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90012" y="685800"/>
            <a:ext cx="8649188" cy="7294305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Below are the attributes which will impact on Success and Failure of Data: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Direct or Indirect Training Experience: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case of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direct training experience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individual board states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correct move for each board state are given.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case of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indirect training experience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 move sequences for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 game and the final result (win, loss or draw)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given for a number of games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Teacher or Not</a:t>
            </a:r>
            <a:r>
              <a:rPr lang="en-US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Supervised —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training experience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be </a:t>
            </a:r>
            <a:r>
              <a:rPr lang="en-US" sz="24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labeled,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which means, all the board states will be labeled with 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correct move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So the learning takes place in the presence of a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supervisor or a teacher.</a:t>
            </a:r>
          </a:p>
        </p:txBody>
      </p:sp>
    </p:spTree>
    <p:extLst>
      <p:ext uri="{BB962C8B-B14F-4D97-AF65-F5344CB8AC3E}">
        <p14:creationId xmlns:p14="http://schemas.microsoft.com/office/powerpoint/2010/main" val="571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IN" sz="48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Machine Learning</a:t>
            </a:r>
            <a:endParaRPr lang="en-US" sz="4800" b="1" dirty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5334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4000" b="1" u="sng" dirty="0" smtClean="0">
                <a:solidFill>
                  <a:srgbClr val="FF0000"/>
                </a:solidFill>
                <a:latin typeface="Baskerville Old Face" pitchFamily="18" charset="0"/>
              </a:rPr>
              <a:t>Topics 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500" b="1" dirty="0" smtClean="0">
                <a:solidFill>
                  <a:srgbClr val="870581"/>
                </a:solidFill>
                <a:latin typeface="Baskerville Old Face" pitchFamily="18" charset="0"/>
              </a:rPr>
              <a:t>Well-posed Learning Problems</a:t>
            </a:r>
            <a:endParaRPr lang="en-US" sz="3200" b="1" dirty="0">
              <a:solidFill>
                <a:srgbClr val="005024"/>
              </a:solidFill>
              <a:latin typeface="Baskerville Old Face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sz="3600" b="1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08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76200"/>
            <a:ext cx="8679868" cy="533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90012" y="685800"/>
            <a:ext cx="8649188" cy="5632311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Un Supervised </a:t>
            </a:r>
            <a:r>
              <a:rPr lang="en-US" sz="24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training experience will be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unlabeled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which means, all the board states will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not have the moves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So the learner generates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random games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plays against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itself with no supervision or teacher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involvement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when training data is fed to the machine then at that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time accuracy is very less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but when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it gains experience while playing again and again with itself or opponent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machine algorithm will get feedback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 the chess game accordingly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33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0"/>
            <a:ext cx="8679868" cy="5011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416320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Third important attribute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how it will represent the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distribution of examples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over which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performance will be measured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For example,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Machine learning algorithm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get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experience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while going through a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number of different cases and different examples.</a:t>
            </a:r>
          </a:p>
        </p:txBody>
      </p:sp>
    </p:spTree>
    <p:extLst>
      <p:ext uri="{BB962C8B-B14F-4D97-AF65-F5344CB8AC3E}">
        <p14:creationId xmlns:p14="http://schemas.microsoft.com/office/powerpoint/2010/main" val="11464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84666"/>
            <a:ext cx="8679868" cy="6535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2</a:t>
            </a: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. Choosing the Target Function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990600"/>
            <a:ext cx="8603668" cy="5632311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next important step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choosing the target function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It means according to the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fed to the algorithm the machine learning will choose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NextMove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function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which will describe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what type of legal moves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should be taken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type of Knowledge is learnt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how it is used by the performance system.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Checkers Game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While moving diagonally set of all possible moves is called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“Legal Moves”.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that all moves select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“One Move”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ie, called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“Target Move”.</a:t>
            </a: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657600"/>
            <a:ext cx="1146727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740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603668" cy="5632311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Mathematically,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Target Function = v(b)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Board States= b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Legal moves set = B.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ased on that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we have assigned 4 possibilities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final board state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that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won 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v(b) =100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final board state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that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lost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v(b)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=-100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final board state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that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draw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v(b)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‘b’ is not final state 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then v(b)= v(b’)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ie ,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finally b’ is the final state.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0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52400"/>
            <a:ext cx="8679868" cy="9906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3</a:t>
            </a:r>
            <a:r>
              <a:rPr lang="en-US" sz="28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. Choosing Representation of  Target Function</a:t>
            </a:r>
            <a:endParaRPr lang="en-US" sz="3200" b="1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95400"/>
            <a:ext cx="8603668" cy="5355312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Now its time to choose a representation that the learning program will use to describe the function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 any board state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we can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calculate  function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“C” as linear combination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following board features.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C(b).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Features: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X1 = No. of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Black Pieces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X2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No. of 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Red 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Pieces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X3 = No. of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Black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Kings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X4 = No. of </a:t>
            </a:r>
            <a:r>
              <a:rPr lang="en-US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Red Kings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Board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X5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No. of  </a:t>
            </a:r>
            <a:r>
              <a:rPr lang="en-US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Black Pieces  </a:t>
            </a:r>
            <a:r>
              <a:rPr lang="en-US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threatened by re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Blacks which can be beaten by Red)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X6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No. of  </a:t>
            </a:r>
            <a:r>
              <a:rPr lang="en-US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Red </a:t>
            </a:r>
            <a:r>
              <a:rPr lang="en-US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Pieces  threatened by </a:t>
            </a:r>
            <a:r>
              <a:rPr lang="en-US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Black.</a:t>
            </a:r>
            <a:endParaRPr lang="en-US" b="1" dirty="0">
              <a:solidFill>
                <a:srgbClr val="005024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810000"/>
            <a:ext cx="1146727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088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603668" cy="5262979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 = w0 + w1 · x1(b) + w2 · x2(b) + w3 · x3(b) + w4 · x4(b) +w5 · x5(b) + w6 · x6(b)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When the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machine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learning algorithm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know all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possible legal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moves,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then 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the next step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to choose 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optimized move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using any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representation.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 that we can use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IN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inear </a:t>
            </a:r>
            <a:r>
              <a:rPr lang="en-IN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Equations, Hierarchical Graph Representation, Tabular form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etc. 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b="1" u="sng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while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playing chess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machine have 4 possible moves,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the machine will choose that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optimized move which will provide success to it.</a:t>
            </a:r>
          </a:p>
        </p:txBody>
      </p:sp>
    </p:spTree>
    <p:extLst>
      <p:ext uri="{BB962C8B-B14F-4D97-AF65-F5344CB8AC3E}">
        <p14:creationId xmlns:p14="http://schemas.microsoft.com/office/powerpoint/2010/main" val="45767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32" y="609600"/>
            <a:ext cx="8502068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856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52400"/>
            <a:ext cx="8679868" cy="9906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4</a:t>
            </a:r>
            <a:r>
              <a:rPr lang="en-US" sz="32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. Choosing Function Approximation Algorithm</a:t>
            </a:r>
            <a:endParaRPr lang="en-US" sz="3600" b="1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95400"/>
            <a:ext cx="8603668" cy="5170646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learnt a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Target Function (f)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need a set of training examples.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Black won the game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(ie, X2=0, which means no red)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 this function approximation,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we need to follow 2 steps: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Estimating Training values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In every step,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we consider successor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depending on next step of opponent)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IN" sz="28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IN" sz="2800" b="1" baseline="-250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en-IN" sz="2800" b="1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r>
              <a:rPr lang="en-IN" sz="28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IN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V(successor(b</a:t>
            </a:r>
            <a:r>
              <a:rPr lang="en-IN" sz="24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)).</a:t>
            </a:r>
            <a:endParaRPr lang="en-IN" sz="28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29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01134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34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603668" cy="4524315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Adjusting the Weights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are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some algorithms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find the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weights of linear functions.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Ie, here we are using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LMS( Least Mean Square)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used to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minimize the Error.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ie, if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Error=0,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need to change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Error is “Positive”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each weight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increased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If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Error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“Negative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each weight is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decreased.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4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32" y="152400"/>
            <a:ext cx="8679868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5. Final Design</a:t>
            </a:r>
            <a:endParaRPr lang="en-US" sz="3600" b="1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1295400"/>
            <a:ext cx="8603668" cy="3970318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inal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esign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created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at last when system goes from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number of examples  , failures and success , correct and incorrect decision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what will be the next step etc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DeepBlue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an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intelligent  computer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is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ML-based won chess game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against the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chess expert Garry Kasparov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and it became the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first computer which had beaten a human chess expert.</a:t>
            </a:r>
          </a:p>
        </p:txBody>
      </p:sp>
    </p:spTree>
    <p:extLst>
      <p:ext uri="{BB962C8B-B14F-4D97-AF65-F5344CB8AC3E}">
        <p14:creationId xmlns:p14="http://schemas.microsoft.com/office/powerpoint/2010/main" val="102731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76200"/>
            <a:ext cx="8959268" cy="609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1" algn="ctr">
              <a:lnSpc>
                <a:spcPct val="150000"/>
              </a:lnSpc>
            </a:pPr>
            <a:r>
              <a:rPr lang="en-US" sz="3500" b="1" dirty="0" smtClean="0">
                <a:solidFill>
                  <a:srgbClr val="FF0000"/>
                </a:solidFill>
                <a:latin typeface="Baskerville Old Face" pitchFamily="18" charset="0"/>
              </a:rPr>
              <a:t>Well-posed Learning Problems</a:t>
            </a:r>
            <a:endParaRPr lang="en-US" sz="3200" b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44689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A </a:t>
            </a:r>
            <a:r>
              <a:rPr lang="en-IN" sz="2400" b="1" dirty="0" smtClean="0">
                <a:solidFill>
                  <a:srgbClr val="FF0000"/>
                </a:solidFill>
                <a:latin typeface="Baskerville Old Face" pitchFamily="18" charset="0"/>
                <a:cs typeface="Times New Roman" pitchFamily="18" charset="0"/>
              </a:rPr>
              <a:t>Well posed Learning problem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is a </a:t>
            </a:r>
            <a:r>
              <a:rPr lang="en-IN" sz="2400" b="1" u="sng" dirty="0" smtClean="0">
                <a:solidFill>
                  <a:srgbClr val="0000CC"/>
                </a:solidFill>
                <a:latin typeface="Baskerville Old Face" pitchFamily="18" charset="0"/>
                <a:cs typeface="Times New Roman" pitchFamily="18" charset="0"/>
              </a:rPr>
              <a:t>Task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, in which the </a:t>
            </a:r>
            <a:r>
              <a:rPr lang="en-IN" sz="2400" b="1" dirty="0" smtClean="0">
                <a:solidFill>
                  <a:srgbClr val="009900"/>
                </a:solidFill>
                <a:latin typeface="Baskerville Old Face" pitchFamily="18" charset="0"/>
                <a:cs typeface="Times New Roman" pitchFamily="18" charset="0"/>
              </a:rPr>
              <a:t>Input, Output, and Learning objective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are </a:t>
            </a:r>
            <a:r>
              <a:rPr lang="en-IN" sz="2400" b="1" dirty="0" smtClean="0">
                <a:latin typeface="Baskerville Old Face" pitchFamily="18" charset="0"/>
                <a:cs typeface="Times New Roman" pitchFamily="18" charset="0"/>
              </a:rPr>
              <a:t>clearly defined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and their exists a </a:t>
            </a:r>
            <a:r>
              <a:rPr lang="en-IN" sz="2400" b="1" dirty="0" smtClean="0">
                <a:solidFill>
                  <a:srgbClr val="990000"/>
                </a:solidFill>
                <a:latin typeface="Baskerville Old Face" pitchFamily="18" charset="0"/>
                <a:cs typeface="Times New Roman" pitchFamily="18" charset="0"/>
              </a:rPr>
              <a:t>unique solution to the problem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A Well posed Learning Problem </a:t>
            </a:r>
            <a:r>
              <a:rPr lang="en-IN" sz="2400" b="1" dirty="0" smtClean="0">
                <a:solidFill>
                  <a:srgbClr val="7030A0"/>
                </a:solidFill>
                <a:latin typeface="Baskerville Old Face" pitchFamily="18" charset="0"/>
                <a:cs typeface="Times New Roman" pitchFamily="18" charset="0"/>
              </a:rPr>
              <a:t>has 3 properties</a:t>
            </a:r>
            <a:r>
              <a:rPr lang="en-IN" sz="2400" dirty="0" smtClean="0">
                <a:solidFill>
                  <a:srgbClr val="7030A0"/>
                </a:solidFill>
                <a:latin typeface="Baskerville Old Face" pitchFamily="18" charset="0"/>
                <a:cs typeface="Times New Roman" pitchFamily="18" charset="0"/>
              </a:rPr>
              <a:t>:</a:t>
            </a:r>
            <a:endParaRPr lang="en-IN" sz="2400" dirty="0">
              <a:solidFill>
                <a:srgbClr val="7030A0"/>
              </a:solidFill>
              <a:latin typeface="Baskerville Old Face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400" b="1" u="sng" dirty="0" smtClean="0">
                <a:solidFill>
                  <a:srgbClr val="0000CC"/>
                </a:solidFill>
                <a:latin typeface="Baskerville Old Face" pitchFamily="18" charset="0"/>
                <a:cs typeface="Times New Roman" pitchFamily="18" charset="0"/>
              </a:rPr>
              <a:t>Existence: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The </a:t>
            </a:r>
            <a:r>
              <a:rPr lang="en-IN" sz="2400" b="1" dirty="0" smtClean="0">
                <a:solidFill>
                  <a:srgbClr val="009900"/>
                </a:solidFill>
                <a:latin typeface="Baskerville Old Face" pitchFamily="18" charset="0"/>
                <a:cs typeface="Times New Roman" pitchFamily="18" charset="0"/>
              </a:rPr>
              <a:t>Problem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must have </a:t>
            </a:r>
            <a:r>
              <a:rPr lang="en-IN" sz="2400" b="1" dirty="0" smtClean="0"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  <a:cs typeface="Times New Roman" pitchFamily="18" charset="0"/>
              </a:rPr>
              <a:t>at least One Solution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. There must be </a:t>
            </a:r>
            <a:r>
              <a:rPr lang="en-IN" sz="2400" b="1" u="sng" dirty="0" smtClean="0">
                <a:latin typeface="Baskerville Old Face" pitchFamily="18" charset="0"/>
                <a:cs typeface="Times New Roman" pitchFamily="18" charset="0"/>
              </a:rPr>
              <a:t>possible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relationship between </a:t>
            </a:r>
            <a:r>
              <a:rPr lang="en-IN" sz="2400" b="1" dirty="0" smtClean="0">
                <a:solidFill>
                  <a:srgbClr val="660033"/>
                </a:solidFill>
                <a:latin typeface="Baskerville Old Face" pitchFamily="18" charset="0"/>
                <a:cs typeface="Times New Roman" pitchFamily="18" charset="0"/>
              </a:rPr>
              <a:t>Input and Output</a:t>
            </a:r>
            <a:r>
              <a:rPr lang="en-IN" sz="2400" dirty="0">
                <a:latin typeface="Baskerville Old Face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Data.</a:t>
            </a:r>
          </a:p>
          <a:p>
            <a:pPr marL="457200" indent="-457200" algn="just">
              <a:lnSpc>
                <a:spcPct val="150000"/>
              </a:lnSpc>
              <a:buFontTx/>
              <a:buAutoNum type="arabicPeriod"/>
            </a:pPr>
            <a:r>
              <a:rPr lang="en-IN" sz="2400" b="1" u="sng" dirty="0" smtClean="0">
                <a:solidFill>
                  <a:srgbClr val="0000CC"/>
                </a:solidFill>
                <a:latin typeface="Baskerville Old Face" pitchFamily="18" charset="0"/>
                <a:cs typeface="Times New Roman" pitchFamily="18" charset="0"/>
              </a:rPr>
              <a:t>Uniqueness: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</a:t>
            </a:r>
            <a:r>
              <a:rPr lang="en-IN" sz="2400" dirty="0">
                <a:latin typeface="Baskerville Old Face" pitchFamily="18" charset="0"/>
                <a:cs typeface="Times New Roman" pitchFamily="18" charset="0"/>
              </a:rPr>
              <a:t>The </a:t>
            </a:r>
            <a:r>
              <a:rPr lang="en-IN" sz="2400" b="1" dirty="0">
                <a:solidFill>
                  <a:srgbClr val="009900"/>
                </a:solidFill>
                <a:latin typeface="Baskerville Old Face" pitchFamily="18" charset="0"/>
                <a:cs typeface="Times New Roman" pitchFamily="18" charset="0"/>
              </a:rPr>
              <a:t>Problem</a:t>
            </a:r>
            <a:r>
              <a:rPr lang="en-IN" sz="2400" dirty="0">
                <a:latin typeface="Baskerville Old Face" pitchFamily="18" charset="0"/>
                <a:cs typeface="Times New Roman" pitchFamily="18" charset="0"/>
              </a:rPr>
              <a:t> must have </a:t>
            </a:r>
            <a:r>
              <a:rPr lang="en-IN" sz="2400" b="1" dirty="0" smtClean="0"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  <a:cs typeface="Times New Roman" pitchFamily="18" charset="0"/>
              </a:rPr>
              <a:t>a Unique Solution</a:t>
            </a:r>
            <a:r>
              <a:rPr lang="en-IN" sz="2400" dirty="0">
                <a:latin typeface="Baskerville Old Face" pitchFamily="18" charset="0"/>
                <a:cs typeface="Times New Roman" pitchFamily="18" charset="0"/>
              </a:rPr>
              <a:t>. There must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be </a:t>
            </a:r>
            <a:r>
              <a:rPr lang="en-IN" sz="2400" b="1" u="sng" dirty="0" smtClean="0">
                <a:latin typeface="Baskerville Old Face" pitchFamily="18" charset="0"/>
                <a:cs typeface="Times New Roman" pitchFamily="18" charset="0"/>
              </a:rPr>
              <a:t>only  one Correct </a:t>
            </a:r>
            <a:r>
              <a:rPr lang="en-IN" sz="2400" b="1" u="sng" dirty="0">
                <a:latin typeface="Baskerville Old Face" pitchFamily="18" charset="0"/>
                <a:cs typeface="Times New Roman" pitchFamily="18" charset="0"/>
              </a:rPr>
              <a:t>relationship </a:t>
            </a:r>
            <a:r>
              <a:rPr lang="en-IN" sz="2400" dirty="0">
                <a:latin typeface="Baskerville Old Face" pitchFamily="18" charset="0"/>
                <a:cs typeface="Times New Roman" pitchFamily="18" charset="0"/>
              </a:rPr>
              <a:t>between </a:t>
            </a:r>
            <a:r>
              <a:rPr lang="en-IN" sz="2400" b="1" dirty="0">
                <a:solidFill>
                  <a:srgbClr val="660033"/>
                </a:solidFill>
                <a:latin typeface="Baskerville Old Face" pitchFamily="18" charset="0"/>
                <a:cs typeface="Times New Roman" pitchFamily="18" charset="0"/>
              </a:rPr>
              <a:t>Input and </a:t>
            </a:r>
            <a:r>
              <a:rPr lang="en-IN" sz="2400" b="1" dirty="0" smtClean="0">
                <a:solidFill>
                  <a:srgbClr val="660033"/>
                </a:solidFill>
                <a:latin typeface="Baskerville Old Face" pitchFamily="18" charset="0"/>
                <a:cs typeface="Times New Roman" pitchFamily="18" charset="0"/>
              </a:rPr>
              <a:t>Output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Data.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endParaRPr lang="en-IN" sz="2400" dirty="0" smtClean="0">
              <a:latin typeface="Baskerville Old Fac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21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ontent Placeholder 1"/>
          <p:cNvSpPr>
            <a:spLocks noGrp="1"/>
          </p:cNvSpPr>
          <p:nvPr>
            <p:ph sz="quarter" idx="1"/>
          </p:nvPr>
        </p:nvSpPr>
        <p:spPr>
          <a:xfrm>
            <a:off x="457201" y="1066800"/>
            <a:ext cx="6248400" cy="3733800"/>
          </a:xfrm>
        </p:spPr>
        <p:txBody>
          <a:bodyPr>
            <a:normAutofit/>
          </a:bodyPr>
          <a:lstStyle/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en-US" altLang="en-US" sz="8000" b="1" dirty="0">
                <a:solidFill>
                  <a:srgbClr val="87058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lgerian" panose="04020705040A02060702" pitchFamily="82" charset="0"/>
                <a:cs typeface="Arial" pitchFamily="34" charset="0"/>
              </a:rPr>
              <a:t>THANK YOU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69DF7E7-B7DB-4B03-97BB-F8902B9600C5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463983" cy="527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006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76200"/>
            <a:ext cx="8959268" cy="533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1" algn="r">
              <a:lnSpc>
                <a:spcPct val="150000"/>
              </a:lnSpc>
            </a:pPr>
            <a:r>
              <a:rPr lang="en-US" sz="3500" b="1" dirty="0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52400" y="768489"/>
            <a:ext cx="8686800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0000CC"/>
                </a:solidFill>
                <a:latin typeface="Baskerville Old Face" pitchFamily="18" charset="0"/>
                <a:cs typeface="Times New Roman" pitchFamily="18" charset="0"/>
              </a:rPr>
              <a:t>3. Stability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: The </a:t>
            </a:r>
            <a:r>
              <a:rPr lang="en-IN" sz="2400" b="1" dirty="0" smtClean="0">
                <a:solidFill>
                  <a:srgbClr val="870581"/>
                </a:solidFill>
                <a:latin typeface="Baskerville Old Face" pitchFamily="18" charset="0"/>
                <a:cs typeface="Times New Roman" pitchFamily="18" charset="0"/>
              </a:rPr>
              <a:t>Solution to the Problem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must be </a:t>
            </a:r>
            <a:r>
              <a:rPr lang="en-IN" sz="2400" b="1" dirty="0" smtClean="0">
                <a:solidFill>
                  <a:srgbClr val="FF0000"/>
                </a:solidFill>
                <a:latin typeface="Baskerville Old Face" pitchFamily="18" charset="0"/>
                <a:cs typeface="Times New Roman" pitchFamily="18" charset="0"/>
              </a:rPr>
              <a:t>Stable with respect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to </a:t>
            </a:r>
            <a:r>
              <a:rPr lang="en-IN" sz="2400" b="1" dirty="0" smtClean="0">
                <a:solidFill>
                  <a:srgbClr val="009900"/>
                </a:solidFill>
                <a:latin typeface="Baskerville Old Face" pitchFamily="18" charset="0"/>
                <a:cs typeface="Times New Roman" pitchFamily="18" charset="0"/>
              </a:rPr>
              <a:t>small changes in the Input Data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. The </a:t>
            </a:r>
            <a:r>
              <a:rPr lang="en-IN" sz="2400" b="1" dirty="0" smtClean="0">
                <a:solidFill>
                  <a:srgbClr val="0000CC"/>
                </a:solidFill>
                <a:latin typeface="Baskerville Old Face" pitchFamily="18" charset="0"/>
                <a:cs typeface="Times New Roman" pitchFamily="18" charset="0"/>
              </a:rPr>
              <a:t>output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produced by the </a:t>
            </a:r>
            <a:r>
              <a:rPr lang="en-IN" sz="2400" b="1" dirty="0" smtClean="0">
                <a:latin typeface="Baskerville Old Face" pitchFamily="18" charset="0"/>
                <a:cs typeface="Times New Roman" pitchFamily="18" charset="0"/>
              </a:rPr>
              <a:t>machine Learning algorithm </a:t>
            </a:r>
            <a:r>
              <a:rPr lang="en-IN" sz="2400" b="1" dirty="0" smtClean="0">
                <a:solidFill>
                  <a:srgbClr val="CC3300"/>
                </a:solidFill>
                <a:latin typeface="Baskerville Old Face" pitchFamily="18" charset="0"/>
                <a:cs typeface="Times New Roman" pitchFamily="18" charset="0"/>
              </a:rPr>
              <a:t>should not change significantly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when the </a:t>
            </a:r>
            <a:r>
              <a:rPr lang="en-IN" sz="2400" b="1" dirty="0" smtClean="0">
                <a:solidFill>
                  <a:srgbClr val="870581"/>
                </a:solidFill>
                <a:latin typeface="Baskerville Old Face" pitchFamily="18" charset="0"/>
                <a:cs typeface="Times New Roman" pitchFamily="18" charset="0"/>
              </a:rPr>
              <a:t>input data is Slightly Modified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A Well posed Formula is </a:t>
            </a:r>
            <a:r>
              <a:rPr lang="en-IN" sz="2400" b="1" dirty="0" smtClean="0">
                <a:latin typeface="Baskerville Old Face" pitchFamily="18" charset="0"/>
                <a:cs typeface="Times New Roman" pitchFamily="18" charset="0"/>
              </a:rPr>
              <a:t>essential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for  the </a:t>
            </a:r>
            <a:r>
              <a:rPr lang="en-IN" sz="2400" b="1" dirty="0" smtClean="0">
                <a:solidFill>
                  <a:srgbClr val="0000CC"/>
                </a:solidFill>
                <a:latin typeface="Baskerville Old Face" pitchFamily="18" charset="0"/>
                <a:cs typeface="Times New Roman" pitchFamily="18" charset="0"/>
              </a:rPr>
              <a:t>development of effective and reliable Machine Learning Algorithms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. </a:t>
            </a:r>
            <a:r>
              <a:rPr lang="en-IN" sz="2400" b="1" dirty="0" smtClean="0">
                <a:latin typeface="Baskerville Old Face" pitchFamily="18" charset="0"/>
                <a:cs typeface="Times New Roman" pitchFamily="18" charset="0"/>
              </a:rPr>
              <a:t>Without a Well posed Problem,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the </a:t>
            </a:r>
            <a:r>
              <a:rPr lang="en-IN" sz="2400" b="1" dirty="0" smtClean="0">
                <a:solidFill>
                  <a:srgbClr val="FF0066"/>
                </a:solidFill>
                <a:latin typeface="Baskerville Old Face" pitchFamily="18" charset="0"/>
                <a:cs typeface="Times New Roman" pitchFamily="18" charset="0"/>
              </a:rPr>
              <a:t>algorithm may be Incorrect or Un stable results,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making </a:t>
            </a:r>
            <a:r>
              <a:rPr lang="en-IN" sz="2400" b="1" dirty="0" smtClean="0">
                <a:latin typeface="Baskerville Old Face" pitchFamily="18" charset="0"/>
                <a:cs typeface="Times New Roman" pitchFamily="18" charset="0"/>
              </a:rPr>
              <a:t>it difficult to use in Practical Applications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b="1" dirty="0" smtClean="0">
                <a:solidFill>
                  <a:srgbClr val="FF0000"/>
                </a:solidFill>
                <a:latin typeface="Baskerville Old Face" pitchFamily="18" charset="0"/>
                <a:cs typeface="Times New Roman" pitchFamily="18" charset="0"/>
              </a:rPr>
              <a:t>Input Data: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This data can be </a:t>
            </a:r>
            <a:r>
              <a:rPr lang="en-IN" sz="2400" b="1" dirty="0" smtClean="0">
                <a:solidFill>
                  <a:srgbClr val="0000CC"/>
                </a:solidFill>
                <a:latin typeface="Baskerville Old Face" pitchFamily="18" charset="0"/>
                <a:cs typeface="Times New Roman" pitchFamily="18" charset="0"/>
              </a:rPr>
              <a:t>Structured or Un Structured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, and may come from </a:t>
            </a:r>
            <a:r>
              <a:rPr lang="en-IN" sz="2400" b="1" dirty="0" smtClean="0">
                <a:latin typeface="Baskerville Old Face" pitchFamily="18" charset="0"/>
                <a:cs typeface="Times New Roman" pitchFamily="18" charset="0"/>
              </a:rPr>
              <a:t>variety of sources </a:t>
            </a:r>
            <a:r>
              <a:rPr lang="en-IN" sz="2400" b="1" dirty="0" smtClean="0">
                <a:solidFill>
                  <a:srgbClr val="009900"/>
                </a:solidFill>
                <a:latin typeface="Baskerville Old Face" pitchFamily="18" charset="0"/>
                <a:cs typeface="Times New Roman" pitchFamily="18" charset="0"/>
              </a:rPr>
              <a:t>such as text, images, audio and Video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864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76200"/>
            <a:ext cx="8959268" cy="533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1" algn="r">
              <a:lnSpc>
                <a:spcPct val="150000"/>
              </a:lnSpc>
            </a:pPr>
            <a:r>
              <a:rPr lang="en-US" sz="3500" b="1" dirty="0" smtClean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52400" y="685800"/>
            <a:ext cx="8610600" cy="2862322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b="1" dirty="0" smtClean="0">
                <a:solidFill>
                  <a:srgbClr val="FF0000"/>
                </a:solidFill>
                <a:latin typeface="Baskerville Old Face" pitchFamily="18" charset="0"/>
                <a:cs typeface="Times New Roman" pitchFamily="18" charset="0"/>
              </a:rPr>
              <a:t>Output or Prediction: </a:t>
            </a:r>
            <a:r>
              <a:rPr lang="en-IN" sz="2400" dirty="0">
                <a:latin typeface="Baskerville Old Face" pitchFamily="18" charset="0"/>
                <a:cs typeface="Times New Roman" pitchFamily="18" charset="0"/>
              </a:rPr>
              <a:t>This 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refers to the task that the </a:t>
            </a:r>
            <a:r>
              <a:rPr lang="en-IN" sz="2400" b="1" dirty="0" smtClean="0">
                <a:solidFill>
                  <a:srgbClr val="0000CC"/>
                </a:solidFill>
                <a:latin typeface="Baskerville Old Face" pitchFamily="18" charset="0"/>
                <a:cs typeface="Times New Roman" pitchFamily="18" charset="0"/>
              </a:rPr>
              <a:t>ML system is trying to learn or the prediction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that is </a:t>
            </a:r>
            <a:r>
              <a:rPr lang="en-IN" sz="2400" b="1" dirty="0" smtClean="0">
                <a:latin typeface="Baskerville Old Face" pitchFamily="18" charset="0"/>
                <a:cs typeface="Times New Roman" pitchFamily="18" charset="0"/>
              </a:rPr>
              <a:t>trying to make based on the </a:t>
            </a:r>
            <a:r>
              <a:rPr lang="en-IN" sz="2400" b="1" dirty="0" smtClean="0">
                <a:solidFill>
                  <a:srgbClr val="CC3300"/>
                </a:solidFill>
                <a:latin typeface="Baskerville Old Face" pitchFamily="18" charset="0"/>
                <a:cs typeface="Times New Roman" pitchFamily="18" charset="0"/>
              </a:rPr>
              <a:t>input data.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Here the </a:t>
            </a:r>
            <a:r>
              <a:rPr lang="en-IN" sz="2400" b="1" dirty="0" smtClean="0">
                <a:solidFill>
                  <a:srgbClr val="870581"/>
                </a:solidFill>
                <a:latin typeface="Baskerville Old Face" pitchFamily="18" charset="0"/>
                <a:cs typeface="Times New Roman" pitchFamily="18" charset="0"/>
              </a:rPr>
              <a:t>output can be a Single Value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, </a:t>
            </a:r>
            <a:r>
              <a:rPr lang="en-IN" sz="2400" b="1" dirty="0" smtClean="0">
                <a:solidFill>
                  <a:srgbClr val="CC3300"/>
                </a:solidFill>
                <a:latin typeface="Baskerville Old Face" pitchFamily="18" charset="0"/>
                <a:cs typeface="Times New Roman" pitchFamily="18" charset="0"/>
              </a:rPr>
              <a:t>a set of Values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, or </a:t>
            </a:r>
            <a:r>
              <a:rPr lang="en-IN" sz="2400" b="1" dirty="0" smtClean="0">
                <a:solidFill>
                  <a:srgbClr val="0000CC"/>
                </a:solidFill>
                <a:latin typeface="Baskerville Old Face" pitchFamily="18" charset="0"/>
                <a:cs typeface="Times New Roman" pitchFamily="18" charset="0"/>
              </a:rPr>
              <a:t>a Probability Distribution</a:t>
            </a:r>
            <a:r>
              <a:rPr lang="en-IN" sz="2400" dirty="0" smtClean="0">
                <a:latin typeface="Baskerville Old Face" pitchFamily="18" charset="0"/>
                <a:cs typeface="Times New Roman" pitchFamily="18" charset="0"/>
              </a:rPr>
              <a:t> </a:t>
            </a:r>
            <a:r>
              <a:rPr lang="en-IN" sz="2400" b="1" dirty="0" smtClean="0">
                <a:latin typeface="Baskerville Old Face" pitchFamily="18" charset="0"/>
                <a:cs typeface="Times New Roman" pitchFamily="18" charset="0"/>
              </a:rPr>
              <a:t>over a possible outcomes.</a:t>
            </a:r>
          </a:p>
        </p:txBody>
      </p:sp>
    </p:spTree>
    <p:extLst>
      <p:ext uri="{BB962C8B-B14F-4D97-AF65-F5344CB8AC3E}">
        <p14:creationId xmlns:p14="http://schemas.microsoft.com/office/powerpoint/2010/main" val="120370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" y="184666"/>
            <a:ext cx="9143999" cy="533400"/>
          </a:xfrm>
        </p:spPr>
        <p:txBody>
          <a:bodyPr>
            <a:noAutofit/>
          </a:bodyPr>
          <a:lstStyle/>
          <a:p>
            <a:pPr lvl="1" algn="ctr">
              <a:lnSpc>
                <a:spcPct val="150000"/>
              </a:lnSpc>
            </a:pPr>
            <a:r>
              <a:rPr lang="en-US" sz="3500" b="1" dirty="0" smtClean="0">
                <a:solidFill>
                  <a:srgbClr val="FF0000"/>
                </a:solidFill>
                <a:latin typeface="Baskerville Old Face" pitchFamily="18" charset="0"/>
              </a:rPr>
              <a:t>Well-posed Learning Problems</a:t>
            </a:r>
            <a:endParaRPr lang="en-US" sz="3200" b="1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38200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For any learning system, we must be knowing the </a:t>
            </a:r>
            <a:r>
              <a:rPr lang="en-IN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three elements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 (Task), P (Performance Measure), and </a:t>
            </a:r>
            <a:r>
              <a:rPr lang="en-IN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     E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(Training Experience).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Checkers Learning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playing checkers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percent of games won against opponents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playing practice games against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itself</a:t>
            </a:r>
            <a:endParaRPr lang="en-IN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17444"/>
            <a:ext cx="1219200" cy="9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666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84732" y="609600"/>
            <a:ext cx="8451268" cy="3970318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A Hand Written Recognition Learning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Recognizing and classifying </a:t>
            </a:r>
          </a:p>
          <a:p>
            <a:pPr lvl="1" indent="0"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handwritten words with images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Percentage of words correctly classifies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database of hand written words with given classifications.</a:t>
            </a:r>
            <a:endParaRPr lang="en-IN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886" y="762000"/>
            <a:ext cx="14859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38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84666"/>
            <a:ext cx="8451268" cy="3185487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To better filter the e-mails as spam or not: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Classifying emails as spam or not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fraction of emails accurately classified as spam or not spam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observing you label email as spam or not</a:t>
            </a:r>
            <a:endParaRPr lang="en-IN" sz="22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4800" y="3581400"/>
            <a:ext cx="8451268" cy="3185487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4. Face Recognition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Predicting different types of Faces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able to predict maximum types of faces.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Machine will maximum amount of dataset of different face images.</a:t>
            </a:r>
            <a:endParaRPr lang="en-IN" sz="22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20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304800" y="1005513"/>
            <a:ext cx="8451268" cy="34163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IN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5. Fruit Prediction Problem: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Identify different fruits for recognition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measure P: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able to predict maximum variety of Fruits.</a:t>
            </a:r>
          </a:p>
          <a:p>
            <a:pPr marL="1085850" lvl="1" indent="-3429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experience 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Training Machine with largest datasets of  Fruit Images</a:t>
            </a:r>
            <a:endParaRPr lang="en-IN" sz="24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39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23652</TotalTime>
  <Words>1646</Words>
  <Application>Microsoft Office PowerPoint</Application>
  <PresentationFormat>On-screen Show (4:3)</PresentationFormat>
  <Paragraphs>204</Paragraphs>
  <Slides>30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Oriel</vt:lpstr>
      <vt:lpstr>  UNIT-I (Well posed Learning Problems)</vt:lpstr>
      <vt:lpstr>Machine Learning</vt:lpstr>
      <vt:lpstr>Well-posed Learning Problems</vt:lpstr>
      <vt:lpstr>Contd..</vt:lpstr>
      <vt:lpstr>Contd..</vt:lpstr>
      <vt:lpstr>Well-posed Learning Problems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UNIT-I (Designing a  Learning System)</vt:lpstr>
      <vt:lpstr>Designing a learning system</vt:lpstr>
      <vt:lpstr>Introduction</vt:lpstr>
      <vt:lpstr>Contd..</vt:lpstr>
      <vt:lpstr>Steps for Designing a Learning System</vt:lpstr>
      <vt:lpstr>1. Choosing the Training Experience</vt:lpstr>
      <vt:lpstr>Contd..</vt:lpstr>
      <vt:lpstr>Contd..</vt:lpstr>
      <vt:lpstr>Contd..</vt:lpstr>
      <vt:lpstr>2. Choosing the Target Function</vt:lpstr>
      <vt:lpstr>Contd..</vt:lpstr>
      <vt:lpstr>3. Choosing Representation of  Target Function</vt:lpstr>
      <vt:lpstr>Contd..</vt:lpstr>
      <vt:lpstr>Contd..</vt:lpstr>
      <vt:lpstr>4. Choosing Function Approximation Algorithm</vt:lpstr>
      <vt:lpstr>Contd..</vt:lpstr>
      <vt:lpstr>5. Final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GLK</dc:creator>
  <cp:lastModifiedBy>Y.Surekha</cp:lastModifiedBy>
  <cp:revision>1732</cp:revision>
  <dcterms:created xsi:type="dcterms:W3CDTF">2013-11-07T06:07:38Z</dcterms:created>
  <dcterms:modified xsi:type="dcterms:W3CDTF">2025-01-02T05:54:39Z</dcterms:modified>
</cp:coreProperties>
</file>