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7" r:id="rId2"/>
    <p:sldMasterId id="2147483709" r:id="rId3"/>
  </p:sldMasterIdLst>
  <p:notesMasterIdLst>
    <p:notesMasterId r:id="rId120"/>
  </p:notesMasterIdLst>
  <p:sldIdLst>
    <p:sldId id="256" r:id="rId4"/>
    <p:sldId id="257" r:id="rId5"/>
    <p:sldId id="259" r:id="rId6"/>
    <p:sldId id="260" r:id="rId7"/>
    <p:sldId id="318" r:id="rId8"/>
    <p:sldId id="261" r:id="rId9"/>
    <p:sldId id="262" r:id="rId10"/>
    <p:sldId id="263" r:id="rId11"/>
    <p:sldId id="265" r:id="rId12"/>
    <p:sldId id="322" r:id="rId13"/>
    <p:sldId id="266" r:id="rId14"/>
    <p:sldId id="267" r:id="rId15"/>
    <p:sldId id="268" r:id="rId16"/>
    <p:sldId id="319" r:id="rId17"/>
    <p:sldId id="269" r:id="rId18"/>
    <p:sldId id="270" r:id="rId19"/>
    <p:sldId id="271" r:id="rId20"/>
    <p:sldId id="272" r:id="rId21"/>
    <p:sldId id="320" r:id="rId22"/>
    <p:sldId id="323" r:id="rId23"/>
    <p:sldId id="329" r:id="rId24"/>
    <p:sldId id="324" r:id="rId25"/>
    <p:sldId id="325" r:id="rId26"/>
    <p:sldId id="326" r:id="rId27"/>
    <p:sldId id="328" r:id="rId28"/>
    <p:sldId id="274" r:id="rId29"/>
    <p:sldId id="276" r:id="rId30"/>
    <p:sldId id="278" r:id="rId31"/>
    <p:sldId id="282" r:id="rId32"/>
    <p:sldId id="283" r:id="rId33"/>
    <p:sldId id="287" r:id="rId34"/>
    <p:sldId id="289" r:id="rId35"/>
    <p:sldId id="292" r:id="rId36"/>
    <p:sldId id="295" r:id="rId37"/>
    <p:sldId id="296" r:id="rId38"/>
    <p:sldId id="300" r:id="rId39"/>
    <p:sldId id="301" r:id="rId40"/>
    <p:sldId id="303" r:id="rId41"/>
    <p:sldId id="304" r:id="rId42"/>
    <p:sldId id="305" r:id="rId43"/>
    <p:sldId id="306" r:id="rId44"/>
    <p:sldId id="307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30" r:id="rId55"/>
    <p:sldId id="393" r:id="rId56"/>
    <p:sldId id="394" r:id="rId57"/>
    <p:sldId id="395" r:id="rId58"/>
    <p:sldId id="396" r:id="rId59"/>
    <p:sldId id="397" r:id="rId60"/>
    <p:sldId id="398" r:id="rId61"/>
    <p:sldId id="427" r:id="rId62"/>
    <p:sldId id="428" r:id="rId63"/>
    <p:sldId id="429" r:id="rId64"/>
    <p:sldId id="430" r:id="rId65"/>
    <p:sldId id="431" r:id="rId66"/>
    <p:sldId id="433" r:id="rId67"/>
    <p:sldId id="331" r:id="rId68"/>
    <p:sldId id="332" r:id="rId69"/>
    <p:sldId id="434" r:id="rId70"/>
    <p:sldId id="361" r:id="rId71"/>
    <p:sldId id="362" r:id="rId72"/>
    <p:sldId id="364" r:id="rId73"/>
    <p:sldId id="435" r:id="rId74"/>
    <p:sldId id="436" r:id="rId75"/>
    <p:sldId id="437" r:id="rId76"/>
    <p:sldId id="438" r:id="rId77"/>
    <p:sldId id="439" r:id="rId78"/>
    <p:sldId id="454" r:id="rId79"/>
    <p:sldId id="468" r:id="rId80"/>
    <p:sldId id="455" r:id="rId81"/>
    <p:sldId id="456" r:id="rId82"/>
    <p:sldId id="469" r:id="rId83"/>
    <p:sldId id="470" r:id="rId84"/>
    <p:sldId id="457" r:id="rId85"/>
    <p:sldId id="458" r:id="rId86"/>
    <p:sldId id="459" r:id="rId87"/>
    <p:sldId id="471" r:id="rId88"/>
    <p:sldId id="460" r:id="rId89"/>
    <p:sldId id="461" r:id="rId90"/>
    <p:sldId id="462" r:id="rId91"/>
    <p:sldId id="464" r:id="rId92"/>
    <p:sldId id="465" r:id="rId93"/>
    <p:sldId id="472" r:id="rId94"/>
    <p:sldId id="475" r:id="rId95"/>
    <p:sldId id="474" r:id="rId96"/>
    <p:sldId id="467" r:id="rId97"/>
    <p:sldId id="473" r:id="rId98"/>
    <p:sldId id="391" r:id="rId99"/>
    <p:sldId id="392" r:id="rId100"/>
    <p:sldId id="476" r:id="rId101"/>
    <p:sldId id="477" r:id="rId102"/>
    <p:sldId id="478" r:id="rId103"/>
    <p:sldId id="479" r:id="rId104"/>
    <p:sldId id="480" r:id="rId105"/>
    <p:sldId id="481" r:id="rId106"/>
    <p:sldId id="483" r:id="rId107"/>
    <p:sldId id="484" r:id="rId108"/>
    <p:sldId id="482" r:id="rId109"/>
    <p:sldId id="487" r:id="rId110"/>
    <p:sldId id="488" r:id="rId111"/>
    <p:sldId id="489" r:id="rId112"/>
    <p:sldId id="490" r:id="rId113"/>
    <p:sldId id="491" r:id="rId114"/>
    <p:sldId id="492" r:id="rId115"/>
    <p:sldId id="494" r:id="rId116"/>
    <p:sldId id="493" r:id="rId117"/>
    <p:sldId id="495" r:id="rId118"/>
    <p:sldId id="497" r:id="rId1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79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theme" Target="theme/theme1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24" Type="http://schemas.openxmlformats.org/officeDocument/2006/relationships/tableStyles" Target="tableStyles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49" Type="http://schemas.openxmlformats.org/officeDocument/2006/relationships/slide" Target="slides/slide46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44" Type="http://schemas.openxmlformats.org/officeDocument/2006/relationships/slide" Target="slides/slide41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116" Type="http://schemas.openxmlformats.org/officeDocument/2006/relationships/slide" Target="slides/slide11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slide" Target="slides/slide108.xml"/><Relationship Id="rId15" Type="http://schemas.openxmlformats.org/officeDocument/2006/relationships/slide" Target="slides/slide12.xml"/><Relationship Id="rId36" Type="http://schemas.openxmlformats.org/officeDocument/2006/relationships/slide" Target="slides/slide33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52" Type="http://schemas.openxmlformats.org/officeDocument/2006/relationships/slide" Target="slides/slide49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BAEE3-9B80-4609-B2F6-3630842AA095}" type="datetimeFigureOut">
              <a:rPr lang="en-IN" smtClean="0"/>
              <a:t>27-01-2026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62046-8D47-4FC9-B2FA-0E07A06753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4238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Text Box 2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9448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31139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989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39331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264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41379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080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49571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903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53667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323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59811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893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65955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031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68003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3904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6195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767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43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874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Text Box 2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9034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2339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0104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4387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6757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6435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6558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8483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9968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0531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2334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4627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28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6675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045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8723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2902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00771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1567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02819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709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Text Box 2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3995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04867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7586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06915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5218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08963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8566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1011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491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72451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8710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263330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719166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437277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74499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5482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76547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002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06563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6428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35939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443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37987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0697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25525" y="307975"/>
            <a:ext cx="4957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42083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2208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37987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2639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9035629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044402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25525" y="307975"/>
            <a:ext cx="4957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62563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25520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9854264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057303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98954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25525" y="307975"/>
            <a:ext cx="4957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08611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49789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25525" y="307975"/>
            <a:ext cx="4957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87139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17401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25525" y="307975"/>
            <a:ext cx="4957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97379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97770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25525" y="307975"/>
            <a:ext cx="4957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99427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495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0659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809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2707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393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22947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561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025" y="307975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27043" name="Text Box 3"/>
          <p:cNvSpPr txBox="1">
            <a:spLocks noChangeArrowheads="1"/>
          </p:cNvSpPr>
          <p:nvPr/>
        </p:nvSpPr>
        <p:spPr bwMode="auto">
          <a:xfrm>
            <a:off x="514350" y="4387850"/>
            <a:ext cx="59848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580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BDD1-8E9C-4A42-9BE8-F576888BBCC2}" type="datetimeFigureOut">
              <a:rPr lang="en-IN" smtClean="0"/>
              <a:t>27-01-2026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022C-0C7B-4DC0-943D-A7C5D86536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228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BDD1-8E9C-4A42-9BE8-F576888BBCC2}" type="datetimeFigureOut">
              <a:rPr lang="en-IN" smtClean="0"/>
              <a:t>27-01-2026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022C-0C7B-4DC0-943D-A7C5D86536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9375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BDD1-8E9C-4A42-9BE8-F576888BBCC2}" type="datetimeFigureOut">
              <a:rPr lang="en-IN" smtClean="0"/>
              <a:t>27-01-2026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022C-0C7B-4DC0-943D-A7C5D86536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9957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DBF5F9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DBF5F9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DF1608-A3F0-49F2-8D39-8B4BA9F073A3}" type="slidenum">
              <a:rPr lang="en-GB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493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6ABA92-36DC-42D0-BDBE-A73094A5CC01}" type="slidenum">
              <a:rPr lang="en-GB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179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DBF5F9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DBF5F9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7BF694-C8EA-4D5C-9BF8-587EA94F027E}" type="slidenum">
              <a:rPr lang="en-GB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413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83C04A-F692-4477-A9FF-38C028212354}" type="slidenum">
              <a:rPr lang="en-GB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008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A23E64-731C-4005-B159-3BE434CB3125}" type="slidenum">
              <a:rPr lang="en-GB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123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7D9AAA-5BB9-4393-808F-9783E843E365}" type="slidenum">
              <a:rPr lang="en-GB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227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0C8BCC-1AE2-44A1-9382-687AF592DFC0}" type="slidenum">
              <a:rPr lang="en-GB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94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85CAFB-4E6D-47BB-B5E7-094F9DD5437D}" type="slidenum">
              <a:rPr lang="en-GB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223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BDD1-8E9C-4A42-9BE8-F576888BBCC2}" type="datetimeFigureOut">
              <a:rPr lang="en-IN" smtClean="0"/>
              <a:t>27-01-2026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022C-0C7B-4DC0-943D-A7C5D86536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6109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B67BEF-27E2-45F2-82F6-CD2232AD87A6}" type="slidenum">
              <a:rPr lang="en-GB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705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978F3E-40C8-4156-AC4D-5E9860BB4412}" type="slidenum">
              <a:rPr lang="en-GB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986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A7AD7C-6172-4FF9-95D5-0CF5567E17CD}" type="slidenum">
              <a:rPr lang="en-GB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802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DBF5F9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DBF5F9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3787EF-8625-4934-88BB-B881F61E8B14}" type="slidenum">
              <a:rPr lang="en-GB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5224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78C729-47BD-454A-9522-5734DDBA2327}" type="slidenum">
              <a:rPr lang="en-GB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319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DBF5F9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DBF5F9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06224A-B918-4B5D-9F39-047CD0D2BD89}" type="slidenum">
              <a:rPr lang="en-GB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114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C1C6C8-7AE3-4E3B-AC24-71A7771726F3}" type="slidenum">
              <a:rPr lang="en-GB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9661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06EC69-6814-43FA-814E-5162BCCB6B42}" type="slidenum">
              <a:rPr lang="en-GB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0698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D0986E-9C85-4488-AFD5-148B51042A83}" type="slidenum">
              <a:rPr lang="en-GB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9057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E05CB9-7EF0-4821-8847-1783BEDAC917}" type="slidenum">
              <a:rPr lang="en-GB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027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BDD1-8E9C-4A42-9BE8-F576888BBCC2}" type="datetimeFigureOut">
              <a:rPr lang="en-IN" smtClean="0"/>
              <a:t>27-01-2026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022C-0C7B-4DC0-943D-A7C5D86536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22805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0FDAD7-B84D-4FCF-BB63-DFFCE8D3EDA1}" type="slidenum">
              <a:rPr lang="en-GB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1544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A6C249-2D96-4753-98D4-9B84B74BF26A}" type="slidenum">
              <a:rPr lang="en-GB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7609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D3C5DF-A5AE-4B2E-81F6-EE7972D3A31F}" type="slidenum">
              <a:rPr lang="en-GB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5412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EC98C5-4AAC-4633-BC81-585821F994B7}" type="slidenum">
              <a:rPr lang="en-GB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293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BDD1-8E9C-4A42-9BE8-F576888BBCC2}" type="datetimeFigureOut">
              <a:rPr lang="en-IN" smtClean="0"/>
              <a:t>27-01-2026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022C-0C7B-4DC0-943D-A7C5D86536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9607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BDD1-8E9C-4A42-9BE8-F576888BBCC2}" type="datetimeFigureOut">
              <a:rPr lang="en-IN" smtClean="0"/>
              <a:t>27-01-2026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022C-0C7B-4DC0-943D-A7C5D86536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9232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BDD1-8E9C-4A42-9BE8-F576888BBCC2}" type="datetimeFigureOut">
              <a:rPr lang="en-IN" smtClean="0"/>
              <a:t>27-01-2026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022C-0C7B-4DC0-943D-A7C5D86536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6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BDD1-8E9C-4A42-9BE8-F576888BBCC2}" type="datetimeFigureOut">
              <a:rPr lang="en-IN" smtClean="0"/>
              <a:t>27-01-2026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022C-0C7B-4DC0-943D-A7C5D86536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4979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BDD1-8E9C-4A42-9BE8-F576888BBCC2}" type="datetimeFigureOut">
              <a:rPr lang="en-IN" smtClean="0"/>
              <a:t>27-01-2026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022C-0C7B-4DC0-943D-A7C5D86536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3755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BDD1-8E9C-4A42-9BE8-F576888BBCC2}" type="datetimeFigureOut">
              <a:rPr lang="en-IN" smtClean="0"/>
              <a:t>27-01-2026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022C-0C7B-4DC0-943D-A7C5D86536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7544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3BDD1-8E9C-4A42-9BE8-F576888BBCC2}" type="datetimeFigureOut">
              <a:rPr lang="en-IN" smtClean="0"/>
              <a:t>27-01-2026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D022C-0C7B-4DC0-943D-A7C5D86536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4859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FBE932-8B0C-4AF0-86DA-B89A8DA99A8D}" type="slidenum">
              <a:rPr lang="en-GB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latin typeface="Times New Roman" panose="02020603050405020304" pitchFamily="18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958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79776E-C55A-47F3-9AFD-5158BE6C222B}" type="slidenum">
              <a:rPr lang="en-GB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latin typeface="Times New Roman" panose="02020603050405020304" pitchFamily="18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0500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8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8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0609" y="320504"/>
            <a:ext cx="9144000" cy="1550499"/>
          </a:xfrm>
        </p:spPr>
        <p:txBody>
          <a:bodyPr/>
          <a:lstStyle/>
          <a:p>
            <a:r>
              <a:rPr lang="en-US" dirty="0" smtClean="0"/>
              <a:t>UNIT I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194560"/>
            <a:ext cx="9144000" cy="3063240"/>
          </a:xfrm>
        </p:spPr>
        <p:txBody>
          <a:bodyPr/>
          <a:lstStyle/>
          <a:p>
            <a:pPr algn="just"/>
            <a:r>
              <a:rPr lang="en-IN" b="1" dirty="0"/>
              <a:t>Introduction:</a:t>
            </a:r>
            <a:r>
              <a:rPr lang="en-IN" dirty="0"/>
              <a:t> Evolution, Software development projects, Exploratory style of software developments, Emergence of software engineering, Notable changes in software development practices. </a:t>
            </a:r>
          </a:p>
          <a:p>
            <a:pPr algn="just"/>
            <a:r>
              <a:rPr lang="en-IN" b="1" dirty="0"/>
              <a:t>Software Life Cycle Models: </a:t>
            </a:r>
            <a:r>
              <a:rPr lang="en-IN" dirty="0"/>
              <a:t>Basic concepts, Waterfall model and its extensions, Rapid application development, Agile development model, Spiral model.</a:t>
            </a:r>
          </a:p>
        </p:txBody>
      </p:sp>
    </p:spTree>
    <p:extLst>
      <p:ext uri="{BB962C8B-B14F-4D97-AF65-F5344CB8AC3E}">
        <p14:creationId xmlns:p14="http://schemas.microsoft.com/office/powerpoint/2010/main" val="8250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EXPLORATORY STYLE OF SOFTWARE DEVELOPMENT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7108" y="1969476"/>
            <a:ext cx="9397218" cy="405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6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652"/>
            <a:ext cx="10515600" cy="760289"/>
          </a:xfrm>
        </p:spPr>
        <p:txBody>
          <a:bodyPr/>
          <a:lstStyle/>
          <a:p>
            <a:r>
              <a:rPr lang="en-US" b="1" dirty="0"/>
              <a:t>Essential Idea behind Agile Models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6941"/>
            <a:ext cx="10515600" cy="5150023"/>
          </a:xfrm>
        </p:spPr>
        <p:txBody>
          <a:bodyPr/>
          <a:lstStyle/>
          <a:p>
            <a:pPr algn="just"/>
            <a:r>
              <a:rPr lang="en-US" dirty="0"/>
              <a:t>Agile models </a:t>
            </a:r>
            <a:r>
              <a:rPr lang="en-US" dirty="0" smtClean="0"/>
              <a:t>emphasize </a:t>
            </a:r>
            <a:r>
              <a:rPr lang="en-US" b="1" dirty="0">
                <a:solidFill>
                  <a:srgbClr val="FF0000"/>
                </a:solidFill>
              </a:rPr>
              <a:t>use of face-to-face communication in preference over </a:t>
            </a:r>
            <a:r>
              <a:rPr lang="en-US" b="1" dirty="0" smtClean="0">
                <a:solidFill>
                  <a:srgbClr val="FF0000"/>
                </a:solidFill>
              </a:rPr>
              <a:t>written documents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r>
              <a:rPr lang="en-US" b="1" dirty="0"/>
              <a:t> </a:t>
            </a:r>
            <a:endParaRPr lang="en-US" b="1" dirty="0" smtClean="0"/>
          </a:p>
          <a:p>
            <a:pPr algn="just"/>
            <a:r>
              <a:rPr lang="en-US" dirty="0" smtClean="0"/>
              <a:t>It </a:t>
            </a:r>
            <a:r>
              <a:rPr lang="en-US" dirty="0"/>
              <a:t>is recommended that the </a:t>
            </a:r>
            <a:r>
              <a:rPr lang="en-US" b="1" dirty="0">
                <a:solidFill>
                  <a:srgbClr val="FF0000"/>
                </a:solidFill>
              </a:rPr>
              <a:t>development </a:t>
            </a:r>
            <a:r>
              <a:rPr lang="en-US" b="1" dirty="0" smtClean="0">
                <a:solidFill>
                  <a:srgbClr val="FF0000"/>
                </a:solidFill>
              </a:rPr>
              <a:t>team size </a:t>
            </a:r>
            <a:r>
              <a:rPr lang="en-US" b="1" dirty="0">
                <a:solidFill>
                  <a:srgbClr val="FF0000"/>
                </a:solidFill>
              </a:rPr>
              <a:t>be kept small (5-9 people)</a:t>
            </a:r>
            <a:r>
              <a:rPr lang="en-US" dirty="0"/>
              <a:t>. This would help the </a:t>
            </a:r>
            <a:r>
              <a:rPr lang="en-US" dirty="0" smtClean="0"/>
              <a:t>team members </a:t>
            </a:r>
            <a:r>
              <a:rPr lang="en-US" dirty="0"/>
              <a:t>to meaningfully engage </a:t>
            </a:r>
            <a:r>
              <a:rPr lang="en-US" dirty="0">
                <a:solidFill>
                  <a:srgbClr val="FF0000"/>
                </a:solidFill>
              </a:rPr>
              <a:t>in </a:t>
            </a:r>
            <a:r>
              <a:rPr lang="en-US" dirty="0" smtClean="0">
                <a:solidFill>
                  <a:srgbClr val="FF0000"/>
                </a:solidFill>
              </a:rPr>
              <a:t>face-to-face communication </a:t>
            </a:r>
            <a:r>
              <a:rPr lang="en-US" dirty="0">
                <a:solidFill>
                  <a:srgbClr val="FF0000"/>
                </a:solidFill>
              </a:rPr>
              <a:t>and lead to a collaborative work </a:t>
            </a:r>
            <a:r>
              <a:rPr lang="en-US" dirty="0" smtClean="0">
                <a:solidFill>
                  <a:srgbClr val="FF0000"/>
                </a:solidFill>
              </a:rPr>
              <a:t>environment</a:t>
            </a:r>
          </a:p>
          <a:p>
            <a:r>
              <a:rPr lang="en-IN" dirty="0"/>
              <a:t>The agile model </a:t>
            </a:r>
            <a:r>
              <a:rPr lang="en-IN" b="1" dirty="0" smtClean="0">
                <a:solidFill>
                  <a:srgbClr val="FF0000"/>
                </a:solidFill>
              </a:rPr>
              <a:t>emphasises incremental </a:t>
            </a:r>
            <a:r>
              <a:rPr lang="en-IN" b="1" dirty="0">
                <a:solidFill>
                  <a:srgbClr val="FF0000"/>
                </a:solidFill>
              </a:rPr>
              <a:t>release of </a:t>
            </a:r>
            <a:r>
              <a:rPr lang="en-IN" b="1" dirty="0" smtClean="0">
                <a:solidFill>
                  <a:srgbClr val="FF0000"/>
                </a:solidFill>
              </a:rPr>
              <a:t>working software </a:t>
            </a:r>
            <a:r>
              <a:rPr lang="en-IN" dirty="0"/>
              <a:t>as the </a:t>
            </a:r>
            <a:r>
              <a:rPr lang="en-IN" dirty="0" smtClean="0"/>
              <a:t>primary measure </a:t>
            </a:r>
            <a:r>
              <a:rPr lang="en-IN" dirty="0"/>
              <a:t>of progress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444" y="4458277"/>
            <a:ext cx="9373112" cy="195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55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Advantages of Agile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0672"/>
            <a:ext cx="10515600" cy="512064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</a:rPr>
              <a:t>Working software over </a:t>
            </a:r>
            <a:r>
              <a:rPr lang="en-US" b="1" dirty="0" smtClean="0">
                <a:solidFill>
                  <a:srgbClr val="FF0000"/>
                </a:solidFill>
              </a:rPr>
              <a:t>evolutionary releases</a:t>
            </a:r>
          </a:p>
          <a:p>
            <a:pPr algn="just"/>
            <a:r>
              <a:rPr lang="en-US" b="1" dirty="0"/>
              <a:t>Requirement change requests from the customer are </a:t>
            </a:r>
            <a:r>
              <a:rPr lang="en-US" b="1" dirty="0" smtClean="0"/>
              <a:t>encouraged</a:t>
            </a:r>
          </a:p>
          <a:p>
            <a:pPr algn="just"/>
            <a:r>
              <a:rPr lang="en-US" b="1" dirty="0"/>
              <a:t>Having competent team members and enhancing interactions among </a:t>
            </a:r>
            <a:r>
              <a:rPr lang="en-US" b="1" dirty="0" smtClean="0"/>
              <a:t>them</a:t>
            </a:r>
          </a:p>
          <a:p>
            <a:pPr algn="just"/>
            <a:r>
              <a:rPr lang="en-IN" b="1" dirty="0" smtClean="0">
                <a:solidFill>
                  <a:srgbClr val="FF0000"/>
                </a:solidFill>
              </a:rPr>
              <a:t>Daily </a:t>
            </a:r>
            <a:r>
              <a:rPr lang="en-US" b="1" dirty="0" smtClean="0">
                <a:solidFill>
                  <a:srgbClr val="FF0000"/>
                </a:solidFill>
              </a:rPr>
              <a:t>co-operation </a:t>
            </a:r>
            <a:r>
              <a:rPr lang="en-US" b="1" dirty="0">
                <a:solidFill>
                  <a:srgbClr val="FF0000"/>
                </a:solidFill>
              </a:rPr>
              <a:t>between customers and developers</a:t>
            </a:r>
            <a:r>
              <a:rPr lang="en-US" b="1" dirty="0" smtClean="0"/>
              <a:t>.</a:t>
            </a:r>
          </a:p>
          <a:p>
            <a:pPr algn="just"/>
            <a:r>
              <a:rPr lang="en-US" dirty="0">
                <a:solidFill>
                  <a:srgbClr val="FF0000"/>
                </a:solidFill>
              </a:rPr>
              <a:t>Disadvantages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just"/>
            <a:r>
              <a:rPr lang="en-US" b="1" dirty="0">
                <a:solidFill>
                  <a:srgbClr val="FF0000"/>
                </a:solidFill>
              </a:rPr>
              <a:t>Lack of formal documents </a:t>
            </a:r>
            <a:r>
              <a:rPr lang="en-US" dirty="0">
                <a:solidFill>
                  <a:srgbClr val="FF0000"/>
                </a:solidFill>
              </a:rPr>
              <a:t>leaves scope for confusion and important decisions </a:t>
            </a:r>
            <a:r>
              <a:rPr lang="en-US" dirty="0" smtClean="0">
                <a:solidFill>
                  <a:srgbClr val="FF0000"/>
                </a:solidFill>
              </a:rPr>
              <a:t>taken during </a:t>
            </a:r>
            <a:r>
              <a:rPr lang="en-US" dirty="0">
                <a:solidFill>
                  <a:srgbClr val="FF0000"/>
                </a:solidFill>
              </a:rPr>
              <a:t>different phases can be misinterpreted at later points of time by </a:t>
            </a:r>
            <a:r>
              <a:rPr lang="en-US" dirty="0" smtClean="0">
                <a:solidFill>
                  <a:srgbClr val="FF0000"/>
                </a:solidFill>
              </a:rPr>
              <a:t>different </a:t>
            </a:r>
            <a:r>
              <a:rPr lang="en-IN" dirty="0" smtClean="0">
                <a:solidFill>
                  <a:srgbClr val="FF0000"/>
                </a:solidFill>
              </a:rPr>
              <a:t>team members</a:t>
            </a:r>
          </a:p>
          <a:p>
            <a:pPr algn="just"/>
            <a:r>
              <a:rPr lang="en-US" dirty="0">
                <a:solidFill>
                  <a:srgbClr val="FF0000"/>
                </a:solidFill>
              </a:rPr>
              <a:t>In the absence of any formal documents, </a:t>
            </a:r>
            <a:r>
              <a:rPr lang="en-US" b="1" dirty="0">
                <a:solidFill>
                  <a:srgbClr val="FF0000"/>
                </a:solidFill>
              </a:rPr>
              <a:t>it becomes difficult to get important </a:t>
            </a:r>
            <a:r>
              <a:rPr lang="en-US" b="1" dirty="0" smtClean="0">
                <a:solidFill>
                  <a:srgbClr val="FF0000"/>
                </a:solidFill>
              </a:rPr>
              <a:t>project decisions </a:t>
            </a:r>
            <a:r>
              <a:rPr lang="en-US" b="1" dirty="0">
                <a:solidFill>
                  <a:srgbClr val="FF0000"/>
                </a:solidFill>
              </a:rPr>
              <a:t>such as design decisions to be reviewed by external </a:t>
            </a:r>
            <a:r>
              <a:rPr lang="en-US" b="1" dirty="0" smtClean="0">
                <a:solidFill>
                  <a:srgbClr val="FF0000"/>
                </a:solidFill>
              </a:rPr>
              <a:t>experts</a:t>
            </a:r>
          </a:p>
          <a:p>
            <a:pPr algn="just"/>
            <a:r>
              <a:rPr lang="en-US" dirty="0">
                <a:solidFill>
                  <a:srgbClr val="FF0000"/>
                </a:solidFill>
              </a:rPr>
              <a:t>When a project completes and the developers disperse, </a:t>
            </a:r>
            <a:r>
              <a:rPr lang="en-US" b="1" dirty="0">
                <a:solidFill>
                  <a:srgbClr val="FF0000"/>
                </a:solidFill>
              </a:rPr>
              <a:t>maintenance can become </a:t>
            </a:r>
            <a:r>
              <a:rPr lang="en-US" b="1" dirty="0" smtClean="0">
                <a:solidFill>
                  <a:srgbClr val="FF0000"/>
                </a:solidFill>
              </a:rPr>
              <a:t>a </a:t>
            </a:r>
            <a:r>
              <a:rPr lang="en-IN" b="1" dirty="0" smtClean="0">
                <a:solidFill>
                  <a:srgbClr val="FF0000"/>
                </a:solidFill>
              </a:rPr>
              <a:t>problem</a:t>
            </a:r>
            <a:r>
              <a:rPr lang="en-IN" b="1" dirty="0"/>
              <a:t>.</a:t>
            </a:r>
            <a:endParaRPr lang="en-US" b="1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0924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0043"/>
            <a:ext cx="10515600" cy="704020"/>
          </a:xfrm>
        </p:spPr>
        <p:txBody>
          <a:bodyPr/>
          <a:lstStyle/>
          <a:p>
            <a:r>
              <a:rPr lang="en-IN" b="1" dirty="0"/>
              <a:t>Extreme Programming Model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4064"/>
            <a:ext cx="10795782" cy="5219111"/>
          </a:xfrm>
        </p:spPr>
        <p:txBody>
          <a:bodyPr/>
          <a:lstStyle/>
          <a:p>
            <a:pPr algn="just"/>
            <a:r>
              <a:rPr lang="en-US" dirty="0"/>
              <a:t>Extreme programming (XP) is an important process model under the agile </a:t>
            </a:r>
            <a:r>
              <a:rPr lang="en-US" dirty="0" smtClean="0"/>
              <a:t>umbrella and </a:t>
            </a:r>
            <a:r>
              <a:rPr lang="en-US" dirty="0">
                <a:solidFill>
                  <a:srgbClr val="FF0000"/>
                </a:solidFill>
              </a:rPr>
              <a:t>was proposed by Kent Beck in 1999</a:t>
            </a:r>
            <a:r>
              <a:rPr lang="en-US" dirty="0"/>
              <a:t>. The name of this model reflects the fact that </a:t>
            </a:r>
            <a:r>
              <a:rPr lang="en-US" dirty="0" smtClean="0">
                <a:solidFill>
                  <a:srgbClr val="FF0000"/>
                </a:solidFill>
              </a:rPr>
              <a:t>it </a:t>
            </a:r>
            <a:r>
              <a:rPr lang="en-US" dirty="0">
                <a:solidFill>
                  <a:srgbClr val="FF0000"/>
                </a:solidFill>
              </a:rPr>
              <a:t>recommends taking the </a:t>
            </a:r>
            <a:r>
              <a:rPr lang="en-US" i="1" dirty="0">
                <a:solidFill>
                  <a:srgbClr val="FF0000"/>
                </a:solidFill>
              </a:rPr>
              <a:t>best practices </a:t>
            </a:r>
            <a:r>
              <a:rPr lang="en-US" dirty="0"/>
              <a:t>that have worked well in the past in projects to </a:t>
            </a:r>
            <a:r>
              <a:rPr lang="en-US" dirty="0" smtClean="0"/>
              <a:t>extreme </a:t>
            </a:r>
            <a:r>
              <a:rPr lang="en-IN" dirty="0" smtClean="0"/>
              <a:t>levels</a:t>
            </a:r>
          </a:p>
          <a:p>
            <a:pPr algn="just"/>
            <a:r>
              <a:rPr lang="en-US" b="1" dirty="0"/>
              <a:t>Good practices that need to be carried on to the </a:t>
            </a:r>
            <a:r>
              <a:rPr lang="en-US" b="1" dirty="0" smtClean="0"/>
              <a:t>extreme</a:t>
            </a:r>
          </a:p>
          <a:p>
            <a:pPr algn="just"/>
            <a:r>
              <a:rPr lang="en-IN" b="1" dirty="0">
                <a:solidFill>
                  <a:srgbClr val="FF0000"/>
                </a:solidFill>
              </a:rPr>
              <a:t>Code review</a:t>
            </a:r>
            <a:r>
              <a:rPr lang="en-IN" b="1" dirty="0" smtClean="0">
                <a:solidFill>
                  <a:srgbClr val="FF0000"/>
                </a:solidFill>
              </a:rPr>
              <a:t>: </a:t>
            </a:r>
            <a:r>
              <a:rPr lang="en-US" dirty="0"/>
              <a:t>is good since it helps to detect and correct problems </a:t>
            </a:r>
            <a:r>
              <a:rPr lang="en-US" dirty="0" smtClean="0"/>
              <a:t>most efficiently</a:t>
            </a:r>
            <a:r>
              <a:rPr lang="en-US" dirty="0"/>
              <a:t>. XP suggests </a:t>
            </a:r>
            <a:r>
              <a:rPr lang="en-US" i="1" dirty="0"/>
              <a:t>pair programming </a:t>
            </a:r>
            <a:r>
              <a:rPr lang="en-US" dirty="0"/>
              <a:t>as the way to achieve continuous </a:t>
            </a:r>
            <a:r>
              <a:rPr lang="en-US" dirty="0" smtClean="0"/>
              <a:t>review</a:t>
            </a:r>
          </a:p>
          <a:p>
            <a:pPr algn="just"/>
            <a:r>
              <a:rPr lang="en-IN" b="1" dirty="0" smtClean="0">
                <a:solidFill>
                  <a:srgbClr val="FF0000"/>
                </a:solidFill>
              </a:rPr>
              <a:t>Testing: </a:t>
            </a:r>
            <a:r>
              <a:rPr lang="en-US" dirty="0" smtClean="0"/>
              <a:t>helps </a:t>
            </a:r>
            <a:r>
              <a:rPr lang="en-US" dirty="0"/>
              <a:t>to remove bugs and improves its reliability. XP suggests</a:t>
            </a:r>
          </a:p>
          <a:p>
            <a:pPr algn="just"/>
            <a:r>
              <a:rPr lang="en-US" i="1" dirty="0"/>
              <a:t>Test-Driven Development </a:t>
            </a:r>
            <a:r>
              <a:rPr lang="en-US" dirty="0"/>
              <a:t>(TDD) to continually write and execute test cases.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3856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04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Cntd.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45588"/>
            <a:ext cx="10515600" cy="5431375"/>
          </a:xfrm>
        </p:spPr>
        <p:txBody>
          <a:bodyPr/>
          <a:lstStyle/>
          <a:p>
            <a:pPr algn="just"/>
            <a:r>
              <a:rPr lang="en-IN" b="1" dirty="0">
                <a:solidFill>
                  <a:srgbClr val="FF0000"/>
                </a:solidFill>
              </a:rPr>
              <a:t>Incremental development</a:t>
            </a:r>
            <a:r>
              <a:rPr lang="en-IN" b="1" dirty="0" smtClean="0">
                <a:solidFill>
                  <a:srgbClr val="FF0000"/>
                </a:solidFill>
              </a:rPr>
              <a:t>: </a:t>
            </a:r>
            <a:r>
              <a:rPr lang="en-US" dirty="0"/>
              <a:t>is good, since it helps to get customer</a:t>
            </a:r>
          </a:p>
          <a:p>
            <a:pPr algn="just"/>
            <a:r>
              <a:rPr lang="en-US" dirty="0"/>
              <a:t>feedback, and extent of features delivered is a reliable indicator of </a:t>
            </a:r>
            <a:r>
              <a:rPr lang="en-US" dirty="0" smtClean="0"/>
              <a:t>progress</a:t>
            </a:r>
          </a:p>
          <a:p>
            <a:pPr algn="just"/>
            <a:r>
              <a:rPr lang="en-IN" b="1" dirty="0">
                <a:solidFill>
                  <a:srgbClr val="FF0000"/>
                </a:solidFill>
              </a:rPr>
              <a:t>Simplicity</a:t>
            </a:r>
            <a:r>
              <a:rPr lang="en-IN" b="1" dirty="0" smtClean="0">
                <a:solidFill>
                  <a:srgbClr val="FF0000"/>
                </a:solidFill>
              </a:rPr>
              <a:t>: </a:t>
            </a:r>
            <a:r>
              <a:rPr lang="en-US" dirty="0"/>
              <a:t>leads to good quality code. It also makes it easier to test </a:t>
            </a:r>
            <a:r>
              <a:rPr lang="en-US" dirty="0" smtClean="0"/>
              <a:t>and </a:t>
            </a:r>
            <a:r>
              <a:rPr lang="en-IN" dirty="0" smtClean="0"/>
              <a:t>debug </a:t>
            </a:r>
            <a:r>
              <a:rPr lang="en-IN" dirty="0"/>
              <a:t>the code</a:t>
            </a:r>
            <a:r>
              <a:rPr lang="en-IN" dirty="0" smtClean="0"/>
              <a:t>.</a:t>
            </a:r>
          </a:p>
          <a:p>
            <a:pPr algn="just"/>
            <a:r>
              <a:rPr lang="en-US" b="1" dirty="0"/>
              <a:t>Design</a:t>
            </a:r>
            <a:r>
              <a:rPr lang="en-US" dirty="0"/>
              <a:t>: Since having a good quality design is important to develop a good quality </a:t>
            </a:r>
            <a:r>
              <a:rPr lang="en-US" dirty="0" smtClean="0"/>
              <a:t>solution, every </a:t>
            </a:r>
            <a:r>
              <a:rPr lang="en-US" dirty="0"/>
              <a:t>team member should perform some design on a daily </a:t>
            </a:r>
            <a:r>
              <a:rPr lang="en-US" dirty="0" smtClean="0"/>
              <a:t>basis</a:t>
            </a:r>
          </a:p>
          <a:p>
            <a:pPr algn="just"/>
            <a:r>
              <a:rPr lang="en-US" b="1" dirty="0">
                <a:solidFill>
                  <a:srgbClr val="FF0000"/>
                </a:solidFill>
              </a:rPr>
              <a:t>Integration testing: </a:t>
            </a:r>
            <a:r>
              <a:rPr lang="en-US" dirty="0" smtClean="0"/>
              <a:t>It is </a:t>
            </a:r>
            <a:r>
              <a:rPr lang="en-US" dirty="0"/>
              <a:t>important since it helps to identify the bugs </a:t>
            </a:r>
            <a:r>
              <a:rPr lang="en-US" dirty="0" smtClean="0"/>
              <a:t>at the </a:t>
            </a:r>
            <a:r>
              <a:rPr lang="en-US" dirty="0"/>
              <a:t>interfaces of different functionalities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5586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E144A3-5928-E207-B5C0-67FBF94718E9}"/>
              </a:ext>
            </a:extLst>
          </p:cNvPr>
          <p:cNvSpPr txBox="1"/>
          <p:nvPr/>
        </p:nvSpPr>
        <p:spPr>
          <a:xfrm>
            <a:off x="1181687" y="1694524"/>
            <a:ext cx="983331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  <a:latin typeface="Minion-Regular"/>
              </a:rPr>
              <a:t>Communication</a:t>
            </a:r>
            <a:r>
              <a:rPr lang="en-US" dirty="0">
                <a:solidFill>
                  <a:srgbClr val="141314"/>
                </a:solidFill>
                <a:latin typeface="Minion-Regular"/>
              </a:rPr>
              <a:t> – it is good to talk (particularly, between users and developers).</a:t>
            </a:r>
          </a:p>
          <a:p>
            <a:pPr algn="just"/>
            <a:endParaRPr lang="en-US" dirty="0">
              <a:solidFill>
                <a:srgbClr val="141314"/>
              </a:solidFill>
              <a:latin typeface="Minion-Regular"/>
            </a:endParaRPr>
          </a:p>
          <a:p>
            <a:pPr algn="just"/>
            <a:r>
              <a:rPr lang="en-US" b="1" dirty="0">
                <a:solidFill>
                  <a:srgbClr val="FF0000"/>
                </a:solidFill>
                <a:latin typeface="Minion-Regular"/>
              </a:rPr>
              <a:t> Simplicity </a:t>
            </a:r>
            <a:r>
              <a:rPr lang="en-US" dirty="0">
                <a:solidFill>
                  <a:srgbClr val="141314"/>
                </a:solidFill>
                <a:latin typeface="Minion-Regular"/>
              </a:rPr>
              <a:t>– keep it simple and grow the system as and when required.</a:t>
            </a:r>
          </a:p>
          <a:p>
            <a:pPr algn="just"/>
            <a:endParaRPr lang="en-US" dirty="0">
              <a:solidFill>
                <a:srgbClr val="141314"/>
              </a:solidFill>
              <a:latin typeface="Minion-Regular"/>
            </a:endParaRPr>
          </a:p>
          <a:p>
            <a:pPr algn="just"/>
            <a:r>
              <a:rPr lang="en-US" dirty="0">
                <a:solidFill>
                  <a:srgbClr val="141314"/>
                </a:solidFill>
                <a:latin typeface="Minion-Regular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Minion-Regular"/>
              </a:rPr>
              <a:t>Feedback </a:t>
            </a:r>
            <a:r>
              <a:rPr lang="en-US" dirty="0">
                <a:solidFill>
                  <a:srgbClr val="141314"/>
                </a:solidFill>
                <a:latin typeface="Minion-Regular"/>
              </a:rPr>
              <a:t>– let users provide feedback early and often.</a:t>
            </a:r>
          </a:p>
          <a:p>
            <a:pPr algn="just"/>
            <a:endParaRPr lang="en-US" dirty="0">
              <a:solidFill>
                <a:srgbClr val="141314"/>
              </a:solidFill>
              <a:latin typeface="Minion-Regular"/>
            </a:endParaRPr>
          </a:p>
          <a:p>
            <a:pPr algn="just"/>
            <a:r>
              <a:rPr lang="en-US" dirty="0">
                <a:solidFill>
                  <a:srgbClr val="141314"/>
                </a:solidFill>
                <a:latin typeface="Minion-Regular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Minion-Regular"/>
              </a:rPr>
              <a:t>Courage</a:t>
            </a:r>
            <a:r>
              <a:rPr lang="en-US" dirty="0">
                <a:solidFill>
                  <a:srgbClr val="FF0000"/>
                </a:solidFill>
                <a:latin typeface="Minion-Regular"/>
              </a:rPr>
              <a:t> </a:t>
            </a:r>
            <a:r>
              <a:rPr lang="en-US" dirty="0">
                <a:solidFill>
                  <a:srgbClr val="141314"/>
                </a:solidFill>
                <a:latin typeface="Minion-Regular"/>
              </a:rPr>
              <a:t>– to go with such an approach.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4BEF78-3E91-9A8D-9472-9350DFFF5A3A}"/>
              </a:ext>
            </a:extLst>
          </p:cNvPr>
          <p:cNvSpPr txBox="1"/>
          <p:nvPr/>
        </p:nvSpPr>
        <p:spPr>
          <a:xfrm>
            <a:off x="3327586" y="720771"/>
            <a:ext cx="457536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 b="1" u="sng" spc="-150" dirty="0">
                <a:latin typeface="Arial" pitchFamily="34" charset="0"/>
                <a:ea typeface="+mj-ea"/>
                <a:cs typeface="Arial" pitchFamily="34" charset="0"/>
              </a:rPr>
              <a:t>XP’s basic principles</a:t>
            </a:r>
          </a:p>
        </p:txBody>
      </p:sp>
    </p:spTree>
    <p:extLst>
      <p:ext uri="{BB962C8B-B14F-4D97-AF65-F5344CB8AC3E}">
        <p14:creationId xmlns:p14="http://schemas.microsoft.com/office/powerpoint/2010/main" val="6499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4BEF78-3E91-9A8D-9472-9350DFFF5A3A}"/>
              </a:ext>
            </a:extLst>
          </p:cNvPr>
          <p:cNvSpPr txBox="1"/>
          <p:nvPr/>
        </p:nvSpPr>
        <p:spPr>
          <a:xfrm>
            <a:off x="3038474" y="965632"/>
            <a:ext cx="457536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 b="1" u="sng" spc="-150" dirty="0">
                <a:latin typeface="Arial" pitchFamily="34" charset="0"/>
                <a:ea typeface="+mj-ea"/>
                <a:cs typeface="Arial" pitchFamily="34" charset="0"/>
              </a:rPr>
              <a:t>XP Project Lifecycle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F64953-2028-5BC2-1B85-ACBC1D6C9779}"/>
              </a:ext>
            </a:extLst>
          </p:cNvPr>
          <p:cNvSpPr txBox="1"/>
          <p:nvPr/>
        </p:nvSpPr>
        <p:spPr>
          <a:xfrm>
            <a:off x="2653554" y="1396517"/>
            <a:ext cx="75572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dirty="0">
              <a:solidFill>
                <a:srgbClr val="141314"/>
              </a:solidFill>
              <a:latin typeface="Minion-Regular"/>
            </a:endParaRPr>
          </a:p>
          <a:p>
            <a:pPr algn="l"/>
            <a:r>
              <a:rPr lang="en-US" dirty="0">
                <a:solidFill>
                  <a:srgbClr val="FF0000"/>
                </a:solidFill>
                <a:latin typeface="Minion-Regular"/>
              </a:rPr>
              <a:t>Provides a software development lifecycle model &amp; guidelines on the organization of a software development team.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600224-DBA5-63A9-3583-92CA6B8E2F7C}"/>
              </a:ext>
            </a:extLst>
          </p:cNvPr>
          <p:cNvSpPr txBox="1"/>
          <p:nvPr/>
        </p:nvSpPr>
        <p:spPr>
          <a:xfrm>
            <a:off x="4082304" y="5821686"/>
            <a:ext cx="45753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141314"/>
                </a:solidFill>
                <a:latin typeface="Myriad-Roman"/>
              </a:rPr>
              <a:t>Fig: XP lifecycle.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6" y="2319848"/>
            <a:ext cx="8602663" cy="331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2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588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Applicability of extreme programming model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8634"/>
            <a:ext cx="10515600" cy="4798329"/>
          </a:xfrm>
        </p:spPr>
        <p:txBody>
          <a:bodyPr/>
          <a:lstStyle/>
          <a:p>
            <a:r>
              <a:rPr lang="en-US" dirty="0"/>
              <a:t>The following are some of the project characteristics that indicate the </a:t>
            </a:r>
            <a:r>
              <a:rPr lang="en-US" dirty="0">
                <a:solidFill>
                  <a:srgbClr val="FF0000"/>
                </a:solidFill>
              </a:rPr>
              <a:t>suitability of a </a:t>
            </a:r>
            <a:r>
              <a:rPr lang="en-US" dirty="0" smtClean="0">
                <a:solidFill>
                  <a:srgbClr val="FF0000"/>
                </a:solidFill>
              </a:rPr>
              <a:t>project for </a:t>
            </a:r>
            <a:r>
              <a:rPr lang="en-US" dirty="0">
                <a:solidFill>
                  <a:srgbClr val="FF0000"/>
                </a:solidFill>
              </a:rPr>
              <a:t>development using extreme programming model:</a:t>
            </a:r>
          </a:p>
          <a:p>
            <a:r>
              <a:rPr lang="en-US" b="1" dirty="0">
                <a:solidFill>
                  <a:srgbClr val="FF0000"/>
                </a:solidFill>
              </a:rPr>
              <a:t>Projects involving new technology or research projects</a:t>
            </a:r>
            <a:r>
              <a:rPr lang="en-US" b="1" dirty="0"/>
              <a:t>: </a:t>
            </a:r>
            <a:r>
              <a:rPr lang="en-US" dirty="0"/>
              <a:t>In this case, the </a:t>
            </a:r>
            <a:r>
              <a:rPr lang="en-US" dirty="0" smtClean="0"/>
              <a:t>requirements change </a:t>
            </a:r>
            <a:r>
              <a:rPr lang="en-US" dirty="0"/>
              <a:t>rapidly and unforeseen technical problems are often needed to be resolved.</a:t>
            </a:r>
          </a:p>
          <a:p>
            <a:r>
              <a:rPr lang="en-US" b="1" dirty="0">
                <a:solidFill>
                  <a:srgbClr val="FF0000"/>
                </a:solidFill>
              </a:rPr>
              <a:t>Small projects</a:t>
            </a:r>
            <a:r>
              <a:rPr lang="en-US" b="1" dirty="0"/>
              <a:t>: </a:t>
            </a:r>
            <a:r>
              <a:rPr lang="en-US" dirty="0"/>
              <a:t>Extreme programming was proposed in the context of small teams, </a:t>
            </a:r>
            <a:r>
              <a:rPr lang="en-US" dirty="0" smtClean="0"/>
              <a:t>as face-to-face </a:t>
            </a:r>
            <a:r>
              <a:rPr lang="en-US" dirty="0"/>
              <a:t>communication is easier to achieve in this situation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9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0719"/>
            <a:ext cx="10515600" cy="6336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SCRUM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/>
          <a:lstStyle/>
          <a:p>
            <a:pPr algn="just"/>
            <a:r>
              <a:rPr lang="en-US" dirty="0"/>
              <a:t>Scrum is one of the agile development models. </a:t>
            </a:r>
            <a:r>
              <a:rPr lang="en-US" b="1" dirty="0">
                <a:solidFill>
                  <a:srgbClr val="FF0000"/>
                </a:solidFill>
              </a:rPr>
              <a:t>In the scrum model, the entire project </a:t>
            </a:r>
            <a:r>
              <a:rPr lang="en-US" b="1" dirty="0" smtClean="0">
                <a:solidFill>
                  <a:srgbClr val="FF0000"/>
                </a:solidFill>
              </a:rPr>
              <a:t>work is </a:t>
            </a:r>
            <a:r>
              <a:rPr lang="en-US" b="1" dirty="0">
                <a:solidFill>
                  <a:srgbClr val="FF0000"/>
                </a:solidFill>
              </a:rPr>
              <a:t>divided into small work parts that can incrementally be developed and delivered </a:t>
            </a:r>
            <a:r>
              <a:rPr lang="en-US" b="1" dirty="0" smtClean="0">
                <a:solidFill>
                  <a:srgbClr val="FF0000"/>
                </a:solidFill>
              </a:rPr>
              <a:t>overtime </a:t>
            </a:r>
            <a:r>
              <a:rPr lang="en-US" b="1" dirty="0">
                <a:solidFill>
                  <a:srgbClr val="FF0000"/>
                </a:solidFill>
              </a:rPr>
              <a:t>boxes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These </a:t>
            </a:r>
            <a:r>
              <a:rPr lang="en-US" b="1" dirty="0">
                <a:solidFill>
                  <a:srgbClr val="FF0000"/>
                </a:solidFill>
              </a:rPr>
              <a:t>time boxes are called </a:t>
            </a:r>
            <a:r>
              <a:rPr lang="en-US" b="1" i="1" dirty="0">
                <a:solidFill>
                  <a:srgbClr val="FF0000"/>
                </a:solidFill>
              </a:rPr>
              <a:t>sprints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en-US" b="1" dirty="0">
                <a:solidFill>
                  <a:srgbClr val="FF0000"/>
                </a:solidFill>
              </a:rPr>
              <a:t> Each sprint is typically 2 to </a:t>
            </a:r>
            <a:r>
              <a:rPr lang="en-US" b="1" dirty="0" smtClean="0">
                <a:solidFill>
                  <a:srgbClr val="FF0000"/>
                </a:solidFill>
              </a:rPr>
              <a:t>4 weeks </a:t>
            </a:r>
            <a:r>
              <a:rPr lang="en-US" b="1" dirty="0">
                <a:solidFill>
                  <a:srgbClr val="FF0000"/>
                </a:solidFill>
              </a:rPr>
              <a:t>long</a:t>
            </a:r>
            <a:r>
              <a:rPr lang="en-US" dirty="0"/>
              <a:t>. During a sprint, </a:t>
            </a:r>
            <a:r>
              <a:rPr lang="en-US" dirty="0" smtClean="0"/>
              <a:t>an </a:t>
            </a:r>
            <a:r>
              <a:rPr lang="en-IN" dirty="0" smtClean="0">
                <a:solidFill>
                  <a:srgbClr val="FF0000"/>
                </a:solidFill>
              </a:rPr>
              <a:t>incremental </a:t>
            </a:r>
            <a:r>
              <a:rPr lang="en-IN" dirty="0">
                <a:solidFill>
                  <a:srgbClr val="FF0000"/>
                </a:solidFill>
              </a:rPr>
              <a:t>functionality of </a:t>
            </a:r>
            <a:r>
              <a:rPr lang="en-IN" dirty="0" smtClean="0">
                <a:solidFill>
                  <a:srgbClr val="FF0000"/>
                </a:solidFill>
              </a:rPr>
              <a:t>the software </a:t>
            </a:r>
            <a:r>
              <a:rPr lang="en-IN" dirty="0">
                <a:solidFill>
                  <a:srgbClr val="FF0000"/>
                </a:solidFill>
              </a:rPr>
              <a:t>is </a:t>
            </a:r>
            <a:r>
              <a:rPr lang="en-IN" dirty="0" smtClean="0">
                <a:solidFill>
                  <a:srgbClr val="FF0000"/>
                </a:solidFill>
              </a:rPr>
              <a:t>completed</a:t>
            </a:r>
            <a:r>
              <a:rPr lang="en-IN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  <a:p>
            <a:pPr algn="just"/>
            <a:r>
              <a:rPr lang="en-US" dirty="0"/>
              <a:t>At the end of each sprint, </a:t>
            </a:r>
            <a:r>
              <a:rPr lang="en-US" dirty="0">
                <a:solidFill>
                  <a:srgbClr val="FF0000"/>
                </a:solidFill>
              </a:rPr>
              <a:t>the stakeholders and the team members meet to </a:t>
            </a:r>
            <a:r>
              <a:rPr lang="en-US" dirty="0" smtClean="0">
                <a:solidFill>
                  <a:srgbClr val="FF0000"/>
                </a:solidFill>
              </a:rPr>
              <a:t>assess the </a:t>
            </a:r>
            <a:r>
              <a:rPr lang="en-US" dirty="0">
                <a:solidFill>
                  <a:srgbClr val="FF0000"/>
                </a:solidFill>
              </a:rPr>
              <a:t>developed software increment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The stakeholders may suggest any changes </a:t>
            </a:r>
            <a:r>
              <a:rPr lang="en-US" b="1" dirty="0" smtClean="0">
                <a:solidFill>
                  <a:srgbClr val="FF0000"/>
                </a:solidFill>
              </a:rPr>
              <a:t>and improvements </a:t>
            </a:r>
            <a:r>
              <a:rPr lang="en-US" b="1" dirty="0">
                <a:solidFill>
                  <a:srgbClr val="FF0000"/>
                </a:solidFill>
              </a:rPr>
              <a:t>to the developed software </a:t>
            </a:r>
            <a:r>
              <a:rPr lang="en-US" dirty="0"/>
              <a:t>that they might feel necessary.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254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6314"/>
            <a:ext cx="10515600" cy="774358"/>
          </a:xfrm>
        </p:spPr>
        <p:txBody>
          <a:bodyPr/>
          <a:lstStyle/>
          <a:p>
            <a:r>
              <a:rPr lang="en-IN" b="1" dirty="0"/>
              <a:t>Key roles and responsibilities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0672"/>
            <a:ext cx="10515600" cy="5206291"/>
          </a:xfrm>
        </p:spPr>
        <p:txBody>
          <a:bodyPr>
            <a:normAutofit/>
          </a:bodyPr>
          <a:lstStyle/>
          <a:p>
            <a:r>
              <a:rPr lang="en-US" dirty="0"/>
              <a:t>In the scrum model, the team members assume </a:t>
            </a:r>
            <a:r>
              <a:rPr lang="en-US" dirty="0">
                <a:solidFill>
                  <a:srgbClr val="FF0000"/>
                </a:solidFill>
              </a:rPr>
              <a:t>three </a:t>
            </a:r>
            <a:r>
              <a:rPr lang="en-US" dirty="0" smtClean="0">
                <a:solidFill>
                  <a:srgbClr val="FF0000"/>
                </a:solidFill>
              </a:rPr>
              <a:t>basic roles</a:t>
            </a:r>
            <a:r>
              <a:rPr lang="en-US" dirty="0">
                <a:solidFill>
                  <a:srgbClr val="FF0000"/>
                </a:solidFill>
              </a:rPr>
              <a:t>: product owner, scrum master, and team </a:t>
            </a:r>
            <a:r>
              <a:rPr lang="en-US" dirty="0" smtClean="0">
                <a:solidFill>
                  <a:srgbClr val="FF0000"/>
                </a:solidFill>
              </a:rPr>
              <a:t>member</a:t>
            </a:r>
          </a:p>
          <a:p>
            <a:pPr algn="just"/>
            <a:r>
              <a:rPr lang="en-US" b="1" dirty="0"/>
              <a:t>Product owner: </a:t>
            </a:r>
            <a:r>
              <a:rPr lang="en-US" dirty="0" smtClean="0"/>
              <a:t>represents </a:t>
            </a:r>
            <a:r>
              <a:rPr lang="en-US" dirty="0"/>
              <a:t>the customer’s perspective and </a:t>
            </a:r>
            <a:r>
              <a:rPr lang="en-US" dirty="0" smtClean="0"/>
              <a:t>guides the </a:t>
            </a:r>
            <a:r>
              <a:rPr lang="en-US" dirty="0"/>
              <a:t>team toward building the right software. In other words, </a:t>
            </a:r>
            <a:r>
              <a:rPr lang="en-US" b="1" dirty="0">
                <a:solidFill>
                  <a:srgbClr val="FF0000"/>
                </a:solidFill>
              </a:rPr>
              <a:t>the product owner </a:t>
            </a:r>
            <a:r>
              <a:rPr lang="en-US" b="1" dirty="0" smtClean="0">
                <a:solidFill>
                  <a:srgbClr val="FF0000"/>
                </a:solidFill>
              </a:rPr>
              <a:t>is responsible </a:t>
            </a:r>
            <a:r>
              <a:rPr lang="en-US" b="1" dirty="0">
                <a:solidFill>
                  <a:srgbClr val="FF0000"/>
                </a:solidFill>
              </a:rPr>
              <a:t>for communicating the customer’s perspective of the software to </a:t>
            </a:r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IN" b="1" dirty="0" smtClean="0">
                <a:solidFill>
                  <a:srgbClr val="FF0000"/>
                </a:solidFill>
              </a:rPr>
              <a:t>development </a:t>
            </a:r>
            <a:r>
              <a:rPr lang="en-IN" b="1" dirty="0">
                <a:solidFill>
                  <a:srgbClr val="FF0000"/>
                </a:solidFill>
              </a:rPr>
              <a:t>team</a:t>
            </a:r>
            <a:r>
              <a:rPr lang="en-IN" b="1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en-US" b="1" dirty="0"/>
              <a:t>Scrum master: </a:t>
            </a:r>
            <a:r>
              <a:rPr lang="en-US" b="1" dirty="0" smtClean="0">
                <a:solidFill>
                  <a:srgbClr val="FF0000"/>
                </a:solidFill>
              </a:rPr>
              <a:t>acts </a:t>
            </a:r>
            <a:r>
              <a:rPr lang="en-US" b="1" dirty="0">
                <a:solidFill>
                  <a:srgbClr val="FF0000"/>
                </a:solidFill>
              </a:rPr>
              <a:t>as the project manager for the project. </a:t>
            </a:r>
            <a:r>
              <a:rPr lang="en-US" b="1" dirty="0" smtClean="0">
                <a:solidFill>
                  <a:srgbClr val="FF0000"/>
                </a:solidFill>
              </a:rPr>
              <a:t>The responsibilities </a:t>
            </a:r>
            <a:r>
              <a:rPr lang="en-US" b="1" dirty="0">
                <a:solidFill>
                  <a:srgbClr val="FF0000"/>
                </a:solidFill>
              </a:rPr>
              <a:t>of the scrum master include removing any impediments that </a:t>
            </a:r>
            <a:r>
              <a:rPr lang="en-US" b="1" dirty="0" smtClean="0">
                <a:solidFill>
                  <a:srgbClr val="FF0000"/>
                </a:solidFill>
              </a:rPr>
              <a:t>the project </a:t>
            </a:r>
            <a:r>
              <a:rPr lang="en-US" b="1" dirty="0">
                <a:solidFill>
                  <a:srgbClr val="FF0000"/>
                </a:solidFill>
              </a:rPr>
              <a:t>may face</a:t>
            </a:r>
            <a:r>
              <a:rPr lang="en-US" dirty="0"/>
              <a:t>, and ensuring that the team is fully productive by fostering </a:t>
            </a:r>
            <a:r>
              <a:rPr lang="en-US" dirty="0" smtClean="0"/>
              <a:t>close cooperation </a:t>
            </a:r>
            <a:r>
              <a:rPr lang="en-US" dirty="0"/>
              <a:t>among the team members. In addition</a:t>
            </a:r>
            <a:r>
              <a:rPr lang="en-US" b="1" dirty="0">
                <a:solidFill>
                  <a:srgbClr val="FF0000"/>
                </a:solidFill>
              </a:rPr>
              <a:t>, the scrum master acts as </a:t>
            </a:r>
            <a:r>
              <a:rPr lang="en-US" b="1" dirty="0" smtClean="0">
                <a:solidFill>
                  <a:srgbClr val="FF0000"/>
                </a:solidFill>
              </a:rPr>
              <a:t>a liaison </a:t>
            </a:r>
            <a:r>
              <a:rPr lang="en-US" b="1" dirty="0">
                <a:solidFill>
                  <a:srgbClr val="FF0000"/>
                </a:solidFill>
              </a:rPr>
              <a:t>between the customers, top management</a:t>
            </a:r>
            <a:endParaRPr lang="en-I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70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08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Cntd.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15926"/>
            <a:ext cx="10795782" cy="5361037"/>
          </a:xfrm>
        </p:spPr>
        <p:txBody>
          <a:bodyPr>
            <a:normAutofit fontScale="92500"/>
          </a:bodyPr>
          <a:lstStyle/>
          <a:p>
            <a:pPr algn="just"/>
            <a:r>
              <a:rPr lang="en-US" b="1" dirty="0"/>
              <a:t>Team member: </a:t>
            </a:r>
            <a:r>
              <a:rPr lang="en-US" dirty="0"/>
              <a:t>A scrum team usually consists of cross-functional </a:t>
            </a:r>
            <a:r>
              <a:rPr lang="en-US" dirty="0">
                <a:solidFill>
                  <a:srgbClr val="FF0000"/>
                </a:solidFill>
              </a:rPr>
              <a:t>team members </a:t>
            </a:r>
            <a:r>
              <a:rPr lang="en-US" dirty="0" smtClean="0">
                <a:solidFill>
                  <a:srgbClr val="FF0000"/>
                </a:solidFill>
              </a:rPr>
              <a:t>with expertise </a:t>
            </a:r>
            <a:r>
              <a:rPr lang="en-US" dirty="0">
                <a:solidFill>
                  <a:srgbClr val="FF0000"/>
                </a:solidFill>
              </a:rPr>
              <a:t>in areas such as quality assurance, programming, user interface design, </a:t>
            </a:r>
            <a:r>
              <a:rPr lang="en-US" dirty="0" smtClean="0">
                <a:solidFill>
                  <a:srgbClr val="FF0000"/>
                </a:solidFill>
              </a:rPr>
              <a:t>and testing</a:t>
            </a:r>
            <a:r>
              <a:rPr lang="en-US" dirty="0"/>
              <a:t>. The team is </a:t>
            </a:r>
            <a:r>
              <a:rPr lang="en-US" dirty="0" smtClean="0"/>
              <a:t>self-organizing </a:t>
            </a:r>
            <a:r>
              <a:rPr lang="en-US" dirty="0"/>
              <a:t>in the sense that the </a:t>
            </a:r>
            <a:r>
              <a:rPr lang="en-US" b="1" dirty="0">
                <a:solidFill>
                  <a:srgbClr val="FF0000"/>
                </a:solidFill>
              </a:rPr>
              <a:t>team members distribute </a:t>
            </a:r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IN" b="1" dirty="0" smtClean="0">
                <a:solidFill>
                  <a:srgbClr val="FF0000"/>
                </a:solidFill>
              </a:rPr>
              <a:t>responsibilities </a:t>
            </a:r>
            <a:r>
              <a:rPr lang="en-IN" b="1" dirty="0">
                <a:solidFill>
                  <a:srgbClr val="FF0000"/>
                </a:solidFill>
              </a:rPr>
              <a:t>among </a:t>
            </a:r>
            <a:r>
              <a:rPr lang="en-IN" b="1" dirty="0" smtClean="0">
                <a:solidFill>
                  <a:srgbClr val="FF0000"/>
                </a:solidFill>
              </a:rPr>
              <a:t>themselves</a:t>
            </a:r>
          </a:p>
          <a:p>
            <a:pPr algn="ctr"/>
            <a:r>
              <a:rPr lang="en-US" dirty="0" smtClean="0"/>
              <a:t>Artifacts:</a:t>
            </a:r>
            <a:endParaRPr lang="en-IN" dirty="0" smtClean="0"/>
          </a:p>
          <a:p>
            <a:pPr algn="just"/>
            <a:r>
              <a:rPr lang="en-US" dirty="0">
                <a:solidFill>
                  <a:srgbClr val="FF0000"/>
                </a:solidFill>
              </a:rPr>
              <a:t>Three main artifacts </a:t>
            </a:r>
            <a:r>
              <a:rPr lang="en-US" dirty="0"/>
              <a:t>form an important part of the scrum methodology. These are: </a:t>
            </a:r>
            <a:r>
              <a:rPr lang="en-US" b="1" dirty="0" smtClean="0">
                <a:solidFill>
                  <a:srgbClr val="FF0000"/>
                </a:solidFill>
              </a:rPr>
              <a:t>product backlog</a:t>
            </a:r>
            <a:r>
              <a:rPr lang="en-US" b="1" dirty="0">
                <a:solidFill>
                  <a:srgbClr val="FF0000"/>
                </a:solidFill>
              </a:rPr>
              <a:t>, sprint backlog, and sprint </a:t>
            </a:r>
            <a:r>
              <a:rPr lang="en-US" b="1" dirty="0" smtClean="0">
                <a:solidFill>
                  <a:srgbClr val="FF0000"/>
                </a:solidFill>
              </a:rPr>
              <a:t>burn down chart</a:t>
            </a:r>
          </a:p>
          <a:p>
            <a:pPr algn="just"/>
            <a:r>
              <a:rPr lang="en-US" b="1" dirty="0"/>
              <a:t>Product backlog: </a:t>
            </a:r>
            <a:r>
              <a:rPr lang="en-US" b="1" dirty="0">
                <a:solidFill>
                  <a:srgbClr val="FF0000"/>
                </a:solidFill>
              </a:rPr>
              <a:t>This document at any time during development contains </a:t>
            </a:r>
            <a:r>
              <a:rPr lang="en-US" b="1" dirty="0" smtClean="0">
                <a:solidFill>
                  <a:srgbClr val="FF0000"/>
                </a:solidFill>
              </a:rPr>
              <a:t>a prioritized </a:t>
            </a:r>
            <a:r>
              <a:rPr lang="en-US" b="1" dirty="0">
                <a:solidFill>
                  <a:srgbClr val="FF0000"/>
                </a:solidFill>
              </a:rPr>
              <a:t>listing of all the features that are yet to be developed</a:t>
            </a:r>
            <a:r>
              <a:rPr lang="en-US" dirty="0"/>
              <a:t>. In this document</a:t>
            </a:r>
            <a:r>
              <a:rPr lang="en-US" dirty="0" smtClean="0"/>
              <a:t>, the </a:t>
            </a:r>
            <a:r>
              <a:rPr lang="en-US" dirty="0"/>
              <a:t>features of the software are usually written in the form of user stories. </a:t>
            </a:r>
            <a:r>
              <a:rPr lang="en-US" dirty="0" smtClean="0"/>
              <a:t>During the </a:t>
            </a:r>
            <a:r>
              <a:rPr lang="en-US" dirty="0"/>
              <a:t>course of development, new features may get added to the product </a:t>
            </a:r>
            <a:r>
              <a:rPr lang="en-US" dirty="0" smtClean="0"/>
              <a:t>backlog and </a:t>
            </a:r>
            <a:r>
              <a:rPr lang="en-US" dirty="0"/>
              <a:t>some features may even get deleted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1775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992"/>
              <a:t>What is Wrong with the Exploratory Style?</a:t>
            </a:r>
          </a:p>
        </p:txBody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Can successfully be used for very small programs only.</a:t>
            </a:r>
          </a:p>
        </p:txBody>
      </p:sp>
      <p:sp>
        <p:nvSpPr>
          <p:cNvPr id="854020" name="Rectangle 4"/>
          <p:cNvSpPr>
            <a:spLocks noChangeArrowheads="1"/>
          </p:cNvSpPr>
          <p:nvPr/>
        </p:nvSpPr>
        <p:spPr bwMode="auto">
          <a:xfrm>
            <a:off x="1899138" y="2349305"/>
            <a:ext cx="8426548" cy="3365216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 sz="1633"/>
          </a:p>
        </p:txBody>
      </p:sp>
      <p:sp>
        <p:nvSpPr>
          <p:cNvPr id="854023" name="Line 7"/>
          <p:cNvSpPr>
            <a:spLocks noChangeShapeType="1"/>
          </p:cNvSpPr>
          <p:nvPr/>
        </p:nvSpPr>
        <p:spPr bwMode="auto">
          <a:xfrm>
            <a:off x="3850805" y="2649878"/>
            <a:ext cx="0" cy="24540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854024" name="Line 8"/>
          <p:cNvSpPr>
            <a:spLocks noChangeShapeType="1"/>
          </p:cNvSpPr>
          <p:nvPr/>
        </p:nvSpPr>
        <p:spPr bwMode="auto">
          <a:xfrm>
            <a:off x="3850805" y="5103896"/>
            <a:ext cx="42282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854030" name="Line 14"/>
          <p:cNvSpPr>
            <a:spLocks noChangeShapeType="1"/>
          </p:cNvSpPr>
          <p:nvPr/>
        </p:nvSpPr>
        <p:spPr bwMode="auto">
          <a:xfrm flipV="1">
            <a:off x="3862326" y="2626836"/>
            <a:ext cx="4884993" cy="247706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854031" name="Freeform 15"/>
          <p:cNvSpPr>
            <a:spLocks/>
          </p:cNvSpPr>
          <p:nvPr/>
        </p:nvSpPr>
        <p:spPr bwMode="auto">
          <a:xfrm>
            <a:off x="3850805" y="2626836"/>
            <a:ext cx="1659054" cy="2465539"/>
          </a:xfrm>
          <a:custGeom>
            <a:avLst/>
            <a:gdLst>
              <a:gd name="T0" fmla="*/ 0 w 1568"/>
              <a:gd name="T1" fmla="*/ 1448 h 1448"/>
              <a:gd name="T2" fmla="*/ 872 w 1568"/>
              <a:gd name="T3" fmla="*/ 896 h 1448"/>
              <a:gd name="T4" fmla="*/ 1296 w 1568"/>
              <a:gd name="T5" fmla="*/ 448 h 1448"/>
              <a:gd name="T6" fmla="*/ 1568 w 1568"/>
              <a:gd name="T7" fmla="*/ 0 h 1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68" h="1448">
                <a:moveTo>
                  <a:pt x="0" y="1448"/>
                </a:moveTo>
                <a:cubicBezTo>
                  <a:pt x="328" y="1255"/>
                  <a:pt x="656" y="1063"/>
                  <a:pt x="872" y="896"/>
                </a:cubicBezTo>
                <a:cubicBezTo>
                  <a:pt x="1088" y="729"/>
                  <a:pt x="1180" y="597"/>
                  <a:pt x="1296" y="448"/>
                </a:cubicBezTo>
                <a:cubicBezTo>
                  <a:pt x="1412" y="299"/>
                  <a:pt x="1490" y="149"/>
                  <a:pt x="1568" y="0"/>
                </a:cubicBezTo>
              </a:path>
            </a:pathLst>
          </a:custGeom>
          <a:noFill/>
          <a:ln w="38100" cmpd="sng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854034" name="Freeform 18"/>
          <p:cNvSpPr>
            <a:spLocks/>
          </p:cNvSpPr>
          <p:nvPr/>
        </p:nvSpPr>
        <p:spPr bwMode="auto">
          <a:xfrm>
            <a:off x="3850805" y="2684442"/>
            <a:ext cx="4124593" cy="2407933"/>
          </a:xfrm>
          <a:custGeom>
            <a:avLst/>
            <a:gdLst>
              <a:gd name="T0" fmla="*/ 0 w 2768"/>
              <a:gd name="T1" fmla="*/ 1696 h 1696"/>
              <a:gd name="T2" fmla="*/ 1312 w 2768"/>
              <a:gd name="T3" fmla="*/ 968 h 1696"/>
              <a:gd name="T4" fmla="*/ 2328 w 2768"/>
              <a:gd name="T5" fmla="*/ 336 h 1696"/>
              <a:gd name="T6" fmla="*/ 2768 w 2768"/>
              <a:gd name="T7" fmla="*/ 0 h 1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68" h="1696">
                <a:moveTo>
                  <a:pt x="0" y="1696"/>
                </a:moveTo>
                <a:cubicBezTo>
                  <a:pt x="462" y="1445"/>
                  <a:pt x="924" y="1195"/>
                  <a:pt x="1312" y="968"/>
                </a:cubicBezTo>
                <a:cubicBezTo>
                  <a:pt x="1700" y="741"/>
                  <a:pt x="2085" y="497"/>
                  <a:pt x="2328" y="336"/>
                </a:cubicBezTo>
                <a:cubicBezTo>
                  <a:pt x="2571" y="175"/>
                  <a:pt x="2669" y="87"/>
                  <a:pt x="2768" y="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854035" name="Text Box 19"/>
          <p:cNvSpPr txBox="1">
            <a:spLocks noChangeArrowheads="1"/>
          </p:cNvSpPr>
          <p:nvPr/>
        </p:nvSpPr>
        <p:spPr bwMode="auto">
          <a:xfrm>
            <a:off x="5080694" y="5065013"/>
            <a:ext cx="1524776" cy="34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33" b="1">
                <a:latin typeface="Comic Sans MS" panose="030F0702030302020204" pitchFamily="66" charset="0"/>
              </a:rPr>
              <a:t>Program Size</a:t>
            </a:r>
          </a:p>
        </p:txBody>
      </p:sp>
      <p:sp>
        <p:nvSpPr>
          <p:cNvPr id="854036" name="Text Box 20"/>
          <p:cNvSpPr txBox="1">
            <a:spLocks noChangeArrowheads="1"/>
          </p:cNvSpPr>
          <p:nvPr/>
        </p:nvSpPr>
        <p:spPr bwMode="auto">
          <a:xfrm flipV="1">
            <a:off x="3545207" y="3040160"/>
            <a:ext cx="687239" cy="1895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r>
              <a:rPr lang="en-US" altLang="en-US" sz="1633" b="1">
                <a:latin typeface="Comic Sans MS" panose="030F0702030302020204" pitchFamily="66" charset="0"/>
              </a:rPr>
              <a:t>Effort, time, cost</a:t>
            </a:r>
          </a:p>
        </p:txBody>
      </p:sp>
      <p:sp>
        <p:nvSpPr>
          <p:cNvPr id="854037" name="Line 21"/>
          <p:cNvSpPr>
            <a:spLocks noChangeShapeType="1"/>
          </p:cNvSpPr>
          <p:nvPr/>
        </p:nvSpPr>
        <p:spPr bwMode="auto">
          <a:xfrm flipV="1">
            <a:off x="3931453" y="3490927"/>
            <a:ext cx="0" cy="3917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854038" name="Line 22"/>
          <p:cNvSpPr>
            <a:spLocks noChangeShapeType="1"/>
          </p:cNvSpPr>
          <p:nvPr/>
        </p:nvSpPr>
        <p:spPr bwMode="auto">
          <a:xfrm flipV="1">
            <a:off x="7030659" y="5265193"/>
            <a:ext cx="51845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854039" name="Text Box 23"/>
          <p:cNvSpPr txBox="1">
            <a:spLocks noChangeArrowheads="1"/>
          </p:cNvSpPr>
          <p:nvPr/>
        </p:nvSpPr>
        <p:spPr bwMode="auto">
          <a:xfrm>
            <a:off x="4297252" y="2952310"/>
            <a:ext cx="1364476" cy="34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33" b="1">
                <a:solidFill>
                  <a:srgbClr val="FF0066"/>
                </a:solidFill>
                <a:latin typeface="Comic Sans MS" panose="030F0702030302020204" pitchFamily="66" charset="0"/>
              </a:rPr>
              <a:t>Exploratory</a:t>
            </a:r>
          </a:p>
        </p:txBody>
      </p:sp>
      <p:sp>
        <p:nvSpPr>
          <p:cNvPr id="854040" name="Text Box 24"/>
          <p:cNvSpPr txBox="1">
            <a:spLocks noChangeArrowheads="1"/>
          </p:cNvSpPr>
          <p:nvPr/>
        </p:nvSpPr>
        <p:spPr bwMode="auto">
          <a:xfrm>
            <a:off x="6244336" y="2664280"/>
            <a:ext cx="1317990" cy="59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33" b="1">
                <a:solidFill>
                  <a:schemeClr val="hlink"/>
                </a:solidFill>
                <a:latin typeface="Comic Sans MS" panose="030F0702030302020204" pitchFamily="66" charset="0"/>
              </a:rPr>
              <a:t>Software</a:t>
            </a:r>
          </a:p>
          <a:p>
            <a:r>
              <a:rPr lang="en-US" altLang="en-US" sz="1633" b="1">
                <a:solidFill>
                  <a:schemeClr val="hlink"/>
                </a:solidFill>
                <a:latin typeface="Comic Sans MS" panose="030F0702030302020204" pitchFamily="66" charset="0"/>
              </a:rPr>
              <a:t>Engineering</a:t>
            </a:r>
          </a:p>
        </p:txBody>
      </p:sp>
      <p:sp>
        <p:nvSpPr>
          <p:cNvPr id="854041" name="Text Box 25"/>
          <p:cNvSpPr txBox="1">
            <a:spLocks noChangeArrowheads="1"/>
          </p:cNvSpPr>
          <p:nvPr/>
        </p:nvSpPr>
        <p:spPr bwMode="auto">
          <a:xfrm>
            <a:off x="6589973" y="3551413"/>
            <a:ext cx="998991" cy="34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33" b="1" dirty="0">
                <a:solidFill>
                  <a:srgbClr val="008000"/>
                </a:solidFill>
                <a:latin typeface="Comic Sans MS" panose="030F0702030302020204" pitchFamily="66" charset="0"/>
              </a:rPr>
              <a:t>Machine</a:t>
            </a:r>
          </a:p>
        </p:txBody>
      </p:sp>
    </p:spTree>
    <p:extLst>
      <p:ext uri="{BB962C8B-B14F-4D97-AF65-F5344CB8AC3E}">
        <p14:creationId xmlns:p14="http://schemas.microsoft.com/office/powerpoint/2010/main" val="74510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267" y="111907"/>
            <a:ext cx="10515600" cy="4085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Cntd.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590" y="520506"/>
            <a:ext cx="10515600" cy="6337494"/>
          </a:xfrm>
        </p:spPr>
        <p:txBody>
          <a:bodyPr>
            <a:normAutofit/>
          </a:bodyPr>
          <a:lstStyle/>
          <a:p>
            <a:r>
              <a:rPr lang="en-IN" b="1" dirty="0"/>
              <a:t>Sprint backlog</a:t>
            </a:r>
            <a:r>
              <a:rPr lang="en-IN" b="1" dirty="0" smtClean="0"/>
              <a:t>: </a:t>
            </a:r>
            <a:r>
              <a:rPr lang="en-US" b="1" dirty="0" smtClean="0">
                <a:solidFill>
                  <a:srgbClr val="FF0000"/>
                </a:solidFill>
              </a:rPr>
              <a:t>lists </a:t>
            </a:r>
            <a:r>
              <a:rPr lang="en-US" b="1" dirty="0">
                <a:solidFill>
                  <a:srgbClr val="FF0000"/>
                </a:solidFill>
              </a:rPr>
              <a:t>the tasks that are identified </a:t>
            </a:r>
            <a:r>
              <a:rPr lang="en-US" b="1" dirty="0" smtClean="0">
                <a:solidFill>
                  <a:srgbClr val="FF0000"/>
                </a:solidFill>
              </a:rPr>
              <a:t>and committed </a:t>
            </a:r>
            <a:r>
              <a:rPr lang="en-US" b="1" dirty="0">
                <a:solidFill>
                  <a:srgbClr val="FF0000"/>
                </a:solidFill>
              </a:rPr>
              <a:t>by the team to develop and complete during the ensuing sprint</a:t>
            </a:r>
            <a:r>
              <a:rPr lang="en-US" dirty="0" smtClean="0"/>
              <a:t>.</a:t>
            </a:r>
          </a:p>
          <a:p>
            <a:pPr algn="just"/>
            <a:r>
              <a:rPr lang="en-IN" b="1" dirty="0"/>
              <a:t>Sprint </a:t>
            </a:r>
            <a:r>
              <a:rPr lang="en-IN" b="1" dirty="0" smtClean="0"/>
              <a:t>burn down </a:t>
            </a:r>
            <a:r>
              <a:rPr lang="en-IN" b="1" dirty="0"/>
              <a:t>chart</a:t>
            </a:r>
            <a:r>
              <a:rPr lang="en-IN" b="1" dirty="0" smtClean="0"/>
              <a:t>: </a:t>
            </a:r>
            <a:r>
              <a:rPr lang="en-US" b="1" dirty="0">
                <a:solidFill>
                  <a:srgbClr val="FF0000"/>
                </a:solidFill>
              </a:rPr>
              <a:t>During a sprint, the sprint </a:t>
            </a:r>
            <a:r>
              <a:rPr lang="en-US" b="1" dirty="0" smtClean="0">
                <a:solidFill>
                  <a:srgbClr val="FF0000"/>
                </a:solidFill>
              </a:rPr>
              <a:t>burn down </a:t>
            </a:r>
            <a:r>
              <a:rPr lang="en-US" b="1" dirty="0">
                <a:solidFill>
                  <a:srgbClr val="FF0000"/>
                </a:solidFill>
              </a:rPr>
              <a:t>chart is used as a </a:t>
            </a:r>
            <a:r>
              <a:rPr lang="en-US" b="1" dirty="0" smtClean="0">
                <a:solidFill>
                  <a:srgbClr val="FF0000"/>
                </a:solidFill>
              </a:rPr>
              <a:t>tool to </a:t>
            </a:r>
            <a:r>
              <a:rPr lang="en-US" b="1" dirty="0">
                <a:solidFill>
                  <a:srgbClr val="FF0000"/>
                </a:solidFill>
              </a:rPr>
              <a:t>visualize the progress made and the work remaining to be undertaken on a </a:t>
            </a:r>
            <a:r>
              <a:rPr lang="en-US" b="1" dirty="0" smtClean="0">
                <a:solidFill>
                  <a:srgbClr val="FF0000"/>
                </a:solidFill>
              </a:rPr>
              <a:t>daily </a:t>
            </a:r>
            <a:r>
              <a:rPr lang="en-IN" b="1" dirty="0" smtClean="0">
                <a:solidFill>
                  <a:srgbClr val="FF0000"/>
                </a:solidFill>
              </a:rPr>
              <a:t>basis</a:t>
            </a:r>
            <a:r>
              <a:rPr lang="en-IN" dirty="0" smtClean="0"/>
              <a:t>.</a:t>
            </a:r>
            <a:r>
              <a:rPr lang="en-IN" dirty="0"/>
              <a:t> </a:t>
            </a:r>
            <a:r>
              <a:rPr lang="en-IN" dirty="0" smtClean="0"/>
              <a:t>The </a:t>
            </a:r>
            <a:r>
              <a:rPr lang="en-US" dirty="0" smtClean="0"/>
              <a:t>sprint burn down </a:t>
            </a:r>
            <a:r>
              <a:rPr lang="en-US" dirty="0"/>
              <a:t>chart gives a visual representation of the progress achieved </a:t>
            </a:r>
            <a:r>
              <a:rPr lang="en-US" dirty="0" smtClean="0"/>
              <a:t>and the </a:t>
            </a:r>
            <a:r>
              <a:rPr lang="en-US" dirty="0"/>
              <a:t>work remaining to be undertaken. </a:t>
            </a:r>
            <a:r>
              <a:rPr lang="en-US" b="1" dirty="0">
                <a:solidFill>
                  <a:srgbClr val="FF0000"/>
                </a:solidFill>
              </a:rPr>
              <a:t>The horizontal axis of the sprint </a:t>
            </a:r>
            <a:r>
              <a:rPr lang="en-US" b="1" dirty="0" smtClean="0">
                <a:solidFill>
                  <a:srgbClr val="FF0000"/>
                </a:solidFill>
              </a:rPr>
              <a:t>burn down chart </a:t>
            </a:r>
            <a:r>
              <a:rPr lang="en-US" b="1" dirty="0">
                <a:solidFill>
                  <a:srgbClr val="FF0000"/>
                </a:solidFill>
              </a:rPr>
              <a:t>represents the days in the sprint, and the vertical axis shows the </a:t>
            </a:r>
            <a:r>
              <a:rPr lang="en-US" b="1" dirty="0" smtClean="0">
                <a:solidFill>
                  <a:srgbClr val="FF0000"/>
                </a:solidFill>
              </a:rPr>
              <a:t>amount of </a:t>
            </a:r>
            <a:r>
              <a:rPr lang="en-US" b="1" dirty="0">
                <a:solidFill>
                  <a:srgbClr val="FF0000"/>
                </a:solidFill>
              </a:rPr>
              <a:t>work remaining (in hours of effort) at the end of each day.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901" y="4304714"/>
            <a:ext cx="5353797" cy="231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3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366396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Scrum ceremonies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61182"/>
            <a:ext cx="10515600" cy="5992836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b="1" dirty="0"/>
              <a:t>The term </a:t>
            </a:r>
            <a:r>
              <a:rPr lang="en-US" b="1" i="1" dirty="0"/>
              <a:t>scrum ceremonies </a:t>
            </a:r>
            <a:r>
              <a:rPr lang="en-US" b="1" dirty="0"/>
              <a:t>is used to denote the meetings that are mandatorily held </a:t>
            </a:r>
            <a:r>
              <a:rPr lang="en-US" b="1" dirty="0" smtClean="0"/>
              <a:t>during the </a:t>
            </a:r>
            <a:r>
              <a:rPr lang="en-US" b="1" dirty="0"/>
              <a:t>duration of a project</a:t>
            </a:r>
            <a:r>
              <a:rPr lang="en-US" dirty="0"/>
              <a:t>. The scrum ceremonies include </a:t>
            </a:r>
            <a:r>
              <a:rPr lang="en-US" b="1" dirty="0">
                <a:solidFill>
                  <a:srgbClr val="FF0000"/>
                </a:solidFill>
              </a:rPr>
              <a:t>three different types of meetings</a:t>
            </a:r>
            <a:r>
              <a:rPr lang="en-US" b="1" dirty="0" smtClean="0">
                <a:solidFill>
                  <a:srgbClr val="FF0000"/>
                </a:solidFill>
              </a:rPr>
              <a:t>: sprint </a:t>
            </a:r>
            <a:r>
              <a:rPr lang="en-US" b="1" dirty="0">
                <a:solidFill>
                  <a:srgbClr val="FF0000"/>
                </a:solidFill>
              </a:rPr>
              <a:t>planning, daily scrum, and sprint review </a:t>
            </a:r>
            <a:r>
              <a:rPr lang="en-US" b="1" dirty="0" smtClean="0">
                <a:solidFill>
                  <a:srgbClr val="FF0000"/>
                </a:solidFill>
              </a:rPr>
              <a:t>meeting</a:t>
            </a:r>
          </a:p>
          <a:p>
            <a:pPr algn="just"/>
            <a:r>
              <a:rPr lang="en-US" b="1" dirty="0"/>
              <a:t>Sprint planning: </a:t>
            </a:r>
            <a:r>
              <a:rPr lang="en-US" dirty="0"/>
              <a:t>During the sprint planning meeting, </a:t>
            </a:r>
            <a:r>
              <a:rPr lang="en-US" b="1" dirty="0">
                <a:solidFill>
                  <a:srgbClr val="FF0000"/>
                </a:solidFill>
              </a:rPr>
              <a:t>the team members </a:t>
            </a:r>
            <a:r>
              <a:rPr lang="en-US" b="1" dirty="0" smtClean="0">
                <a:solidFill>
                  <a:srgbClr val="FF0000"/>
                </a:solidFill>
              </a:rPr>
              <a:t>commit to </a:t>
            </a:r>
            <a:r>
              <a:rPr lang="en-US" b="1" dirty="0">
                <a:solidFill>
                  <a:srgbClr val="FF0000"/>
                </a:solidFill>
              </a:rPr>
              <a:t>develop and deliver certain features in the ensuing sprint,</a:t>
            </a:r>
            <a:r>
              <a:rPr lang="en-US" dirty="0"/>
              <a:t> out of those listed </a:t>
            </a:r>
            <a:r>
              <a:rPr lang="en-US" dirty="0" smtClean="0"/>
              <a:t>in </a:t>
            </a:r>
            <a:r>
              <a:rPr lang="en-IN" dirty="0" smtClean="0"/>
              <a:t>the </a:t>
            </a:r>
            <a:r>
              <a:rPr lang="en-IN" dirty="0"/>
              <a:t>product </a:t>
            </a:r>
            <a:r>
              <a:rPr lang="en-IN" dirty="0" smtClean="0"/>
              <a:t>backlog</a:t>
            </a:r>
          </a:p>
          <a:p>
            <a:pPr algn="just"/>
            <a:r>
              <a:rPr lang="en-US" b="1" dirty="0"/>
              <a:t>Daily scrum: </a:t>
            </a:r>
            <a:r>
              <a:rPr lang="en-US" b="1" dirty="0">
                <a:solidFill>
                  <a:srgbClr val="FF0000"/>
                </a:solidFill>
              </a:rPr>
              <a:t>The daily scrum is a short stand-up meeting conducted during </a:t>
            </a:r>
            <a:r>
              <a:rPr lang="en-US" b="1" dirty="0" smtClean="0">
                <a:solidFill>
                  <a:srgbClr val="FF0000"/>
                </a:solidFill>
              </a:rPr>
              <a:t>every day </a:t>
            </a:r>
            <a:r>
              <a:rPr lang="en-US" b="1" dirty="0">
                <a:solidFill>
                  <a:srgbClr val="FF0000"/>
                </a:solidFill>
              </a:rPr>
              <a:t>morning to review the status of the progress achieved so far and the major </a:t>
            </a:r>
            <a:r>
              <a:rPr lang="en-US" b="1" dirty="0" smtClean="0">
                <a:solidFill>
                  <a:srgbClr val="FF0000"/>
                </a:solidFill>
              </a:rPr>
              <a:t>issues being </a:t>
            </a:r>
            <a:r>
              <a:rPr lang="en-US" b="1" dirty="0">
                <a:solidFill>
                  <a:srgbClr val="FF0000"/>
                </a:solidFill>
              </a:rPr>
              <a:t>faced on a day-to-day basis.</a:t>
            </a:r>
            <a:r>
              <a:rPr lang="en-US" dirty="0"/>
              <a:t> The daily scrum meeting is not a </a:t>
            </a:r>
            <a:r>
              <a:rPr lang="en-US" dirty="0" smtClean="0"/>
              <a:t>problem-solving meeting</a:t>
            </a:r>
            <a:r>
              <a:rPr lang="en-US" dirty="0"/>
              <a:t>, rather each member updates the teammates about what he/she has </a:t>
            </a:r>
            <a:r>
              <a:rPr lang="en-US" dirty="0" smtClean="0"/>
              <a:t>achieved in </a:t>
            </a:r>
            <a:r>
              <a:rPr lang="en-US" dirty="0"/>
              <a:t>the previous day. Each team member focuses on answering three questions: </a:t>
            </a:r>
            <a:r>
              <a:rPr lang="en-US" b="1" dirty="0" smtClean="0">
                <a:solidFill>
                  <a:srgbClr val="FF0000"/>
                </a:solidFill>
              </a:rPr>
              <a:t>What did </a:t>
            </a:r>
            <a:r>
              <a:rPr lang="en-US" b="1" dirty="0">
                <a:solidFill>
                  <a:srgbClr val="FF0000"/>
                </a:solidFill>
              </a:rPr>
              <a:t>he/she do yesterday? What will he/she do today? What obstacles is he/she facing?</a:t>
            </a:r>
            <a:endParaRPr lang="en-I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6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55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Cntd.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0672"/>
            <a:ext cx="10515600" cy="5206291"/>
          </a:xfrm>
        </p:spPr>
        <p:txBody>
          <a:bodyPr/>
          <a:lstStyle/>
          <a:p>
            <a:pPr algn="just"/>
            <a:r>
              <a:rPr lang="en-IN" b="1" dirty="0"/>
              <a:t>Sprint review meeting</a:t>
            </a:r>
            <a:r>
              <a:rPr lang="en-IN" b="1" dirty="0" smtClean="0"/>
              <a:t>: </a:t>
            </a:r>
            <a:r>
              <a:rPr lang="en-US" dirty="0"/>
              <a:t>At the end of each sprint, a sprint review is conducted</a:t>
            </a:r>
            <a:r>
              <a:rPr lang="en-US" dirty="0" smtClean="0"/>
              <a:t>. In </a:t>
            </a:r>
            <a:r>
              <a:rPr lang="en-US" dirty="0"/>
              <a:t>this meeting, </a:t>
            </a:r>
            <a:r>
              <a:rPr lang="en-US" b="1" dirty="0">
                <a:solidFill>
                  <a:srgbClr val="FF0000"/>
                </a:solidFill>
              </a:rPr>
              <a:t>the team demonstrates the new functionality developed </a:t>
            </a:r>
            <a:r>
              <a:rPr lang="en-US" b="1" dirty="0" smtClean="0">
                <a:solidFill>
                  <a:srgbClr val="FF0000"/>
                </a:solidFill>
              </a:rPr>
              <a:t>during the </a:t>
            </a:r>
            <a:r>
              <a:rPr lang="en-US" b="1" dirty="0">
                <a:solidFill>
                  <a:srgbClr val="FF0000"/>
                </a:solidFill>
              </a:rPr>
              <a:t>sprint that was just completed to the product owner and to the stakeholders</a:t>
            </a:r>
            <a:endParaRPr lang="en-I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19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C431C9C-FAA9-A9E8-B0BE-63665175BEA0}"/>
              </a:ext>
            </a:extLst>
          </p:cNvPr>
          <p:cNvSpPr txBox="1"/>
          <p:nvPr/>
        </p:nvSpPr>
        <p:spPr>
          <a:xfrm>
            <a:off x="3099556" y="199295"/>
            <a:ext cx="496700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u="sng" spc="-150" dirty="0">
                <a:latin typeface="Arial" pitchFamily="34" charset="0"/>
                <a:ea typeface="+mj-ea"/>
                <a:cs typeface="Arial" pitchFamily="34" charset="0"/>
              </a:rPr>
              <a:t>SCRUM</a:t>
            </a:r>
          </a:p>
        </p:txBody>
      </p:sp>
      <p:pic>
        <p:nvPicPr>
          <p:cNvPr id="2" name="Picture 2" descr="Scrum Development Model in SDLC - GeeksforGee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991" y="794824"/>
            <a:ext cx="9525000" cy="495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8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6900"/>
          </a:xfrm>
        </p:spPr>
        <p:txBody>
          <a:bodyPr/>
          <a:lstStyle/>
          <a:p>
            <a:r>
              <a:rPr lang="en-IN" b="1" dirty="0"/>
              <a:t>Lean Software Development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6900"/>
            <a:ext cx="10515600" cy="5290063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The central theme of Lean </a:t>
            </a:r>
            <a:r>
              <a:rPr lang="en-US" b="1" dirty="0">
                <a:solidFill>
                  <a:srgbClr val="FF0000"/>
                </a:solidFill>
              </a:rPr>
              <a:t>is to achieve overall process efficiency </a:t>
            </a:r>
            <a:r>
              <a:rPr lang="en-US" b="1" dirty="0" smtClean="0">
                <a:solidFill>
                  <a:srgbClr val="FF0000"/>
                </a:solidFill>
              </a:rPr>
              <a:t>through elimination </a:t>
            </a:r>
            <a:r>
              <a:rPr lang="en-US" b="1" dirty="0">
                <a:solidFill>
                  <a:srgbClr val="FF0000"/>
                </a:solidFill>
              </a:rPr>
              <a:t>of various things that cause </a:t>
            </a:r>
            <a:r>
              <a:rPr lang="en-US" b="1" dirty="0">
                <a:solidFill>
                  <a:srgbClr val="0070C0"/>
                </a:solidFill>
              </a:rPr>
              <a:t>waste of work and introduce delays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Kanban methodology </a:t>
            </a:r>
            <a:r>
              <a:rPr lang="en-US" b="1" dirty="0">
                <a:solidFill>
                  <a:srgbClr val="FF0000"/>
                </a:solidFill>
              </a:rPr>
              <a:t>was developed as a part of the Lean approach to visualize the work </a:t>
            </a:r>
            <a:r>
              <a:rPr lang="en-US" b="1" dirty="0" smtClean="0">
                <a:solidFill>
                  <a:srgbClr val="FF0000"/>
                </a:solidFill>
              </a:rPr>
              <a:t>flow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Using </a:t>
            </a:r>
            <a:r>
              <a:rPr lang="en-US" b="1" dirty="0">
                <a:solidFill>
                  <a:srgbClr val="FF0000"/>
                </a:solidFill>
              </a:rPr>
              <a:t>Kanban, it becomes easy to identify and eliminate potential delays and bottlenecks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Due to its obvious advantages, </a:t>
            </a:r>
            <a:r>
              <a:rPr lang="en-US" b="1" dirty="0">
                <a:solidFill>
                  <a:srgbClr val="FF0000"/>
                </a:solidFill>
              </a:rPr>
              <a:t>the Kanban methodology has now become widely </a:t>
            </a:r>
            <a:r>
              <a:rPr lang="en-US" b="1" dirty="0" smtClean="0">
                <a:solidFill>
                  <a:srgbClr val="FF0000"/>
                </a:solidFill>
              </a:rPr>
              <a:t>accepted and </a:t>
            </a:r>
            <a:r>
              <a:rPr lang="en-US" b="1" dirty="0">
                <a:solidFill>
                  <a:srgbClr val="FF0000"/>
                </a:solidFill>
              </a:rPr>
              <a:t>has emerged as a popular methodology </a:t>
            </a:r>
            <a:r>
              <a:rPr lang="en-US" dirty="0"/>
              <a:t>on its own standing and is being used </a:t>
            </a:r>
            <a:r>
              <a:rPr lang="en-US" dirty="0" smtClean="0"/>
              <a:t>in conjunction </a:t>
            </a:r>
            <a:r>
              <a:rPr lang="en-US" dirty="0"/>
              <a:t>with other agile methodologies such as XP.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8853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14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Kanban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6604"/>
            <a:ext cx="10515600" cy="522035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</a:rPr>
              <a:t>Kanban is a Japanese word meaning a sign board. The main objective of Kanban is </a:t>
            </a:r>
            <a:r>
              <a:rPr lang="en-US" b="1" dirty="0" smtClean="0">
                <a:solidFill>
                  <a:srgbClr val="FF0000"/>
                </a:solidFill>
              </a:rPr>
              <a:t>to provide </a:t>
            </a:r>
            <a:r>
              <a:rPr lang="en-US" b="1" dirty="0">
                <a:solidFill>
                  <a:srgbClr val="FF0000"/>
                </a:solidFill>
              </a:rPr>
              <a:t>visibility to the workflow</a:t>
            </a:r>
            <a:r>
              <a:rPr lang="en-US" dirty="0"/>
              <a:t>. This in turn is expected to help debottleneck </a:t>
            </a:r>
            <a:r>
              <a:rPr lang="en-US" dirty="0" smtClean="0"/>
              <a:t>congestions in </a:t>
            </a:r>
            <a:r>
              <a:rPr lang="en-US" dirty="0"/>
              <a:t>the process and </a:t>
            </a:r>
            <a:r>
              <a:rPr lang="en-US" dirty="0" smtClean="0"/>
              <a:t>minimize delays</a:t>
            </a:r>
          </a:p>
          <a:p>
            <a:pPr marL="0" indent="0" algn="just">
              <a:buNone/>
            </a:pPr>
            <a:r>
              <a:rPr lang="en-US" b="1" dirty="0"/>
              <a:t>Kanban board and Kanban </a:t>
            </a:r>
            <a:r>
              <a:rPr lang="en-US" b="1" dirty="0" smtClean="0"/>
              <a:t>card</a:t>
            </a:r>
          </a:p>
          <a:p>
            <a:pPr algn="just"/>
            <a:r>
              <a:rPr lang="en-US" dirty="0"/>
              <a:t>A principal artifact of the </a:t>
            </a:r>
            <a:r>
              <a:rPr lang="en-US" b="1" dirty="0">
                <a:solidFill>
                  <a:srgbClr val="FF0000"/>
                </a:solidFill>
              </a:rPr>
              <a:t>Kanban approach is the Kanban board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A </a:t>
            </a:r>
            <a:r>
              <a:rPr lang="en-US" b="1" dirty="0">
                <a:solidFill>
                  <a:srgbClr val="FF0000"/>
                </a:solidFill>
              </a:rPr>
              <a:t>Kanban board </a:t>
            </a:r>
            <a:r>
              <a:rPr lang="en-US" b="1" dirty="0" smtClean="0">
                <a:solidFill>
                  <a:srgbClr val="FF0000"/>
                </a:solidFill>
              </a:rPr>
              <a:t>is typically </a:t>
            </a:r>
            <a:r>
              <a:rPr lang="en-US" b="1" dirty="0">
                <a:solidFill>
                  <a:srgbClr val="FF0000"/>
                </a:solidFill>
              </a:rPr>
              <a:t>a white board on which sticky notes called </a:t>
            </a:r>
            <a:r>
              <a:rPr lang="en-US" b="1" i="1" dirty="0">
                <a:solidFill>
                  <a:srgbClr val="FF0000"/>
                </a:solidFill>
              </a:rPr>
              <a:t>Kanban cards </a:t>
            </a:r>
            <a:r>
              <a:rPr lang="en-US" b="1" dirty="0">
                <a:solidFill>
                  <a:srgbClr val="FF0000"/>
                </a:solidFill>
              </a:rPr>
              <a:t>are attached. 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Kanban cards </a:t>
            </a:r>
            <a:r>
              <a:rPr lang="en-US" b="1" dirty="0">
                <a:solidFill>
                  <a:srgbClr val="FF0000"/>
                </a:solidFill>
              </a:rPr>
              <a:t>represent the work items that are waiting for completion at different </a:t>
            </a:r>
            <a:r>
              <a:rPr lang="en-US" b="1" dirty="0" smtClean="0">
                <a:solidFill>
                  <a:srgbClr val="FF0000"/>
                </a:solidFill>
              </a:rPr>
              <a:t>development stages.</a:t>
            </a:r>
          </a:p>
          <a:p>
            <a:pPr algn="just"/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A card is moved on the board as the corresponding work is completed at a stage</a:t>
            </a:r>
            <a:r>
              <a:rPr lang="en-US" dirty="0" smtClean="0"/>
              <a:t>. This </a:t>
            </a:r>
            <a:r>
              <a:rPr lang="en-US" dirty="0"/>
              <a:t>provides visualization of the work </a:t>
            </a:r>
            <a:r>
              <a:rPr lang="en-US" dirty="0" smtClean="0"/>
              <a:t>flow </a:t>
            </a:r>
            <a:r>
              <a:rPr lang="en-US" dirty="0"/>
              <a:t>and the work queued up at different </a:t>
            </a:r>
            <a:r>
              <a:rPr lang="en-US" dirty="0" smtClean="0"/>
              <a:t>stages. </a:t>
            </a:r>
          </a:p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process steps are called </a:t>
            </a:r>
            <a:r>
              <a:rPr lang="en-US" b="1" i="1" dirty="0">
                <a:solidFill>
                  <a:srgbClr val="FF0000"/>
                </a:solidFill>
              </a:rPr>
              <a:t>stages </a:t>
            </a:r>
            <a:r>
              <a:rPr lang="en-US" b="1" dirty="0">
                <a:solidFill>
                  <a:srgbClr val="FF0000"/>
                </a:solidFill>
              </a:rPr>
              <a:t>or </a:t>
            </a:r>
            <a:r>
              <a:rPr lang="en-US" b="1" i="1" dirty="0">
                <a:solidFill>
                  <a:srgbClr val="FF0000"/>
                </a:solidFill>
              </a:rPr>
              <a:t>work stations</a:t>
            </a:r>
            <a:r>
              <a:rPr lang="en-US" b="1" dirty="0">
                <a:solidFill>
                  <a:srgbClr val="FF0000"/>
                </a:solidFill>
              </a:rPr>
              <a:t>, and are drawn as columns on the </a:t>
            </a:r>
            <a:r>
              <a:rPr lang="en-US" b="1" dirty="0" smtClean="0">
                <a:solidFill>
                  <a:srgbClr val="FF0000"/>
                </a:solidFill>
              </a:rPr>
              <a:t>Kanban </a:t>
            </a:r>
            <a:r>
              <a:rPr lang="en-IN" b="1" dirty="0" smtClean="0">
                <a:solidFill>
                  <a:srgbClr val="FF0000"/>
                </a:solidFill>
              </a:rPr>
              <a:t>board</a:t>
            </a:r>
            <a:r>
              <a:rPr lang="en-IN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579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4358"/>
          </a:xfrm>
        </p:spPr>
        <p:txBody>
          <a:bodyPr/>
          <a:lstStyle/>
          <a:p>
            <a:r>
              <a:rPr lang="en-US" dirty="0" smtClean="0"/>
              <a:t>Cntd.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522" y="1139484"/>
            <a:ext cx="11288151" cy="490254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 the Kanban board, the </a:t>
            </a:r>
            <a:r>
              <a:rPr lang="en-US" dirty="0" smtClean="0">
                <a:solidFill>
                  <a:srgbClr val="FF0000"/>
                </a:solidFill>
              </a:rPr>
              <a:t>different stages </a:t>
            </a:r>
            <a:r>
              <a:rPr lang="en-US" dirty="0">
                <a:solidFill>
                  <a:srgbClr val="FF0000"/>
                </a:solidFill>
              </a:rPr>
              <a:t>of development such as coding, code review, and testing are represented by </a:t>
            </a:r>
            <a:r>
              <a:rPr lang="en-US" dirty="0" smtClean="0">
                <a:solidFill>
                  <a:srgbClr val="FF0000"/>
                </a:solidFill>
              </a:rPr>
              <a:t>different columns </a:t>
            </a:r>
            <a:r>
              <a:rPr lang="en-US" dirty="0">
                <a:solidFill>
                  <a:srgbClr val="FF0000"/>
                </a:solidFill>
              </a:rPr>
              <a:t>in the board. The work itself is broken down into small work items and </a:t>
            </a:r>
            <a:r>
              <a:rPr lang="en-US" dirty="0" smtClean="0">
                <a:solidFill>
                  <a:srgbClr val="FF0000"/>
                </a:solidFill>
              </a:rPr>
              <a:t>the work </a:t>
            </a:r>
            <a:r>
              <a:rPr lang="en-US" dirty="0">
                <a:solidFill>
                  <a:srgbClr val="FF0000"/>
                </a:solidFill>
              </a:rPr>
              <a:t>item name is written on a card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32" y="2963211"/>
            <a:ext cx="5298341" cy="25666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95863" y="380168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latin typeface="PalatinoLinotype-Roman"/>
              </a:rPr>
              <a:t>The Kanban board provides visibility to the software</a:t>
            </a:r>
          </a:p>
          <a:p>
            <a:pPr algn="ctr"/>
            <a:r>
              <a:rPr lang="en-US" dirty="0">
                <a:latin typeface="PalatinoLinotype-Roman"/>
              </a:rPr>
              <a:t>process. It shows work assigned to each developer at any</a:t>
            </a:r>
          </a:p>
          <a:p>
            <a:pPr algn="ctr"/>
            <a:r>
              <a:rPr lang="en-US" dirty="0">
                <a:latin typeface="PalatinoLinotype-Roman"/>
              </a:rPr>
              <a:t>time and the work </a:t>
            </a:r>
            <a:r>
              <a:rPr lang="en-US" dirty="0" err="1">
                <a:latin typeface="PalatinoLinotype-Roman"/>
              </a:rPr>
              <a:t>fl</a:t>
            </a:r>
            <a:r>
              <a:rPr lang="en-US" dirty="0">
                <a:latin typeface="PalatinoLinotype-Roman"/>
              </a:rPr>
              <a:t> ow. It, therefore, becomes possible to</a:t>
            </a:r>
          </a:p>
          <a:p>
            <a:pPr algn="ctr"/>
            <a:r>
              <a:rPr lang="en-US" dirty="0">
                <a:latin typeface="PalatinoLinotype-Roman"/>
              </a:rPr>
              <a:t>define and communicate the priorities and the bottlenecks</a:t>
            </a:r>
          </a:p>
          <a:p>
            <a:pPr algn="ctr"/>
            <a:r>
              <a:rPr lang="en-IN" dirty="0">
                <a:latin typeface="PalatinoLinotype-Roman"/>
              </a:rPr>
              <a:t>get highlighted.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6045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992"/>
              <a:t>What is Wrong with the Exploratory Style? </a:t>
            </a:r>
            <a:r>
              <a:rPr lang="en-US" altLang="en-US" sz="1633"/>
              <a:t>Cont…</a:t>
            </a:r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49603"/>
            <a:ext cx="9643061" cy="4510554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25000"/>
              </a:spcBef>
              <a:spcAft>
                <a:spcPct val="15000"/>
              </a:spcAft>
            </a:pPr>
            <a:r>
              <a:rPr lang="en-US" altLang="en-US" sz="3266" dirty="0">
                <a:solidFill>
                  <a:srgbClr val="FF0000"/>
                </a:solidFill>
              </a:rPr>
              <a:t>Besides the exponential growth of effort, cost, and time with problem size:</a:t>
            </a:r>
          </a:p>
          <a:p>
            <a:pPr lvl="1">
              <a:lnSpc>
                <a:spcPct val="110000"/>
              </a:lnSpc>
              <a:spcBef>
                <a:spcPct val="25000"/>
              </a:spcBef>
              <a:spcAft>
                <a:spcPct val="15000"/>
              </a:spcAft>
            </a:pPr>
            <a:r>
              <a:rPr lang="en-US" altLang="en-US" sz="2903" dirty="0"/>
              <a:t>Exploratory style usually </a:t>
            </a:r>
            <a:r>
              <a:rPr lang="en-US" altLang="en-US" sz="2903" dirty="0">
                <a:solidFill>
                  <a:srgbClr val="FF0000"/>
                </a:solidFill>
              </a:rPr>
              <a:t>results in</a:t>
            </a:r>
            <a:r>
              <a:rPr lang="en-US" altLang="ko-KR" sz="2903" dirty="0">
                <a:solidFill>
                  <a:srgbClr val="FF0000"/>
                </a:solidFill>
                <a:ea typeface="굴림" charset="-127"/>
              </a:rPr>
              <a:t> unmaintainable code. </a:t>
            </a:r>
          </a:p>
          <a:p>
            <a:pPr lvl="1">
              <a:lnSpc>
                <a:spcPct val="110000"/>
              </a:lnSpc>
              <a:spcBef>
                <a:spcPct val="25000"/>
              </a:spcBef>
              <a:spcAft>
                <a:spcPct val="15000"/>
              </a:spcAft>
            </a:pPr>
            <a:r>
              <a:rPr lang="en-US" altLang="en-US" sz="2903" dirty="0"/>
              <a:t>It becomes very difficult to use the exploratory style </a:t>
            </a:r>
            <a:r>
              <a:rPr lang="en-US" altLang="en-US" sz="2903" dirty="0">
                <a:solidFill>
                  <a:srgbClr val="FF0000"/>
                </a:solidFill>
              </a:rPr>
              <a:t>in a team development </a:t>
            </a:r>
            <a:r>
              <a:rPr lang="en-US" altLang="ko-KR" sz="2903" dirty="0">
                <a:solidFill>
                  <a:srgbClr val="FF0000"/>
                </a:solidFill>
                <a:ea typeface="굴림" charset="-127"/>
              </a:rPr>
              <a:t>environment. </a:t>
            </a:r>
            <a:endParaRPr lang="en-US" altLang="en-US" sz="2903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05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992"/>
              <a:t>What is Wrong with the Exploratory Style? </a:t>
            </a:r>
            <a:r>
              <a:rPr lang="en-US" altLang="en-US" sz="1633"/>
              <a:t>Cont…</a:t>
            </a:r>
            <a:endParaRPr lang="en-US" altLang="en-US" sz="3992"/>
          </a:p>
        </p:txBody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5000"/>
              </a:lnSpc>
              <a:spcBef>
                <a:spcPct val="25000"/>
              </a:spcBef>
              <a:spcAft>
                <a:spcPct val="15000"/>
              </a:spcAft>
            </a:pPr>
            <a:r>
              <a:rPr lang="en-US" altLang="en-US" sz="3629" dirty="0">
                <a:solidFill>
                  <a:schemeClr val="hlink"/>
                </a:solidFill>
              </a:rPr>
              <a:t>Why does the </a:t>
            </a:r>
            <a:r>
              <a:rPr lang="en-US" altLang="en-US" sz="3629" dirty="0">
                <a:solidFill>
                  <a:srgbClr val="FF0000"/>
                </a:solidFill>
              </a:rPr>
              <a:t>effort required to develop a product grow exponentially with product size</a:t>
            </a:r>
            <a:r>
              <a:rPr lang="en-US" altLang="en-US" sz="3629" dirty="0">
                <a:solidFill>
                  <a:schemeClr val="hlink"/>
                </a:solidFill>
              </a:rPr>
              <a:t>?</a:t>
            </a:r>
            <a:r>
              <a:rPr lang="en-US" altLang="en-US" sz="3629" dirty="0"/>
              <a:t> </a:t>
            </a:r>
          </a:p>
          <a:p>
            <a:pPr lvl="1">
              <a:lnSpc>
                <a:spcPct val="105000"/>
              </a:lnSpc>
              <a:spcBef>
                <a:spcPct val="25000"/>
              </a:spcBef>
              <a:spcAft>
                <a:spcPct val="15000"/>
              </a:spcAft>
            </a:pPr>
            <a:r>
              <a:rPr lang="en-US" altLang="en-US" sz="3266" dirty="0"/>
              <a:t>Why does the </a:t>
            </a:r>
            <a:r>
              <a:rPr lang="en-US" altLang="en-US" sz="3266" dirty="0">
                <a:solidFill>
                  <a:srgbClr val="FF0000"/>
                </a:solidFill>
              </a:rPr>
              <a:t>approach completely breaks down when the product size becomes large</a:t>
            </a:r>
            <a:r>
              <a:rPr lang="en-US" altLang="en-US" sz="3266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92507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Evolution -of an Art into an Engineering </a:t>
            </a:r>
            <a:r>
              <a:rPr lang="en-US" altLang="en-US" dirty="0" smtClean="0">
                <a:solidFill>
                  <a:srgbClr val="FF0000"/>
                </a:solidFill>
              </a:rPr>
              <a:t>Discipline-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Evolution </a:t>
            </a:r>
            <a:r>
              <a:rPr lang="en-US" dirty="0"/>
              <a:t>of technology with time.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3500" y="1895964"/>
            <a:ext cx="70212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2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631" y="165619"/>
            <a:ext cx="7801299" cy="1137719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907"/>
              </a:spcBef>
            </a:pPr>
            <a:r>
              <a:rPr lang="en-GB" altLang="en-US" sz="5443">
                <a:solidFill>
                  <a:srgbClr val="0000CC"/>
                </a:solidFill>
              </a:rPr>
              <a:t>Software Crisis</a:t>
            </a:r>
          </a:p>
        </p:txBody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033" y="1401268"/>
            <a:ext cx="7772496" cy="4389581"/>
          </a:xfrm>
          <a:ln/>
        </p:spPr>
        <p:txBody>
          <a:bodyPr vert="horz" lIns="17999" tIns="46800" rIns="17999" bIns="46800" rtlCol="0">
            <a:normAutofit/>
          </a:bodyPr>
          <a:lstStyle/>
          <a:p>
            <a:pPr marL="311079" indent="-311079" defTabSz="829544">
              <a:spcBef>
                <a:spcPct val="10000"/>
              </a:spcBef>
              <a:spcAft>
                <a:spcPct val="5000"/>
              </a:spcAft>
            </a:pPr>
            <a:r>
              <a:rPr lang="en-GB" altLang="en-US" sz="3629"/>
              <a:t>Software products:</a:t>
            </a:r>
          </a:p>
          <a:p>
            <a:pPr marL="674004" lvl="1" defTabSz="829544">
              <a:lnSpc>
                <a:spcPct val="100000"/>
              </a:lnSpc>
              <a:spcBef>
                <a:spcPct val="10000"/>
              </a:spcBef>
              <a:spcAft>
                <a:spcPct val="5000"/>
              </a:spcAft>
            </a:pPr>
            <a:r>
              <a:rPr lang="en-GB" altLang="en-US" sz="3266">
                <a:solidFill>
                  <a:srgbClr val="0000CC"/>
                </a:solidFill>
              </a:rPr>
              <a:t>Fail to meet user requirements.</a:t>
            </a:r>
          </a:p>
          <a:p>
            <a:pPr marL="674004" lvl="1" defTabSz="829544">
              <a:lnSpc>
                <a:spcPct val="100000"/>
              </a:lnSpc>
              <a:spcBef>
                <a:spcPct val="10000"/>
              </a:spcBef>
              <a:spcAft>
                <a:spcPct val="5000"/>
              </a:spcAft>
            </a:pPr>
            <a:r>
              <a:rPr lang="en-GB" altLang="en-US" sz="3266">
                <a:solidFill>
                  <a:srgbClr val="0000CC"/>
                </a:solidFill>
              </a:rPr>
              <a:t>Frequently crash.</a:t>
            </a:r>
          </a:p>
          <a:p>
            <a:pPr marL="674004" lvl="1" defTabSz="829544">
              <a:lnSpc>
                <a:spcPct val="100000"/>
              </a:lnSpc>
              <a:spcBef>
                <a:spcPct val="10000"/>
              </a:spcBef>
              <a:spcAft>
                <a:spcPct val="5000"/>
              </a:spcAft>
            </a:pPr>
            <a:r>
              <a:rPr lang="en-GB" altLang="en-US" sz="3266">
                <a:solidFill>
                  <a:srgbClr val="0000CC"/>
                </a:solidFill>
              </a:rPr>
              <a:t>Expensive.</a:t>
            </a:r>
          </a:p>
          <a:p>
            <a:pPr marL="674004" lvl="1" defTabSz="829544">
              <a:lnSpc>
                <a:spcPct val="100000"/>
              </a:lnSpc>
              <a:spcBef>
                <a:spcPct val="10000"/>
              </a:spcBef>
              <a:spcAft>
                <a:spcPct val="5000"/>
              </a:spcAft>
            </a:pPr>
            <a:r>
              <a:rPr lang="en-GB" altLang="en-US" sz="3266">
                <a:solidFill>
                  <a:srgbClr val="0000CC"/>
                </a:solidFill>
              </a:rPr>
              <a:t>Difficult to alter, debug, and enhance.</a:t>
            </a:r>
          </a:p>
          <a:p>
            <a:pPr marL="674004" lvl="1" defTabSz="829544">
              <a:lnSpc>
                <a:spcPct val="100000"/>
              </a:lnSpc>
              <a:spcBef>
                <a:spcPct val="10000"/>
              </a:spcBef>
              <a:spcAft>
                <a:spcPct val="5000"/>
              </a:spcAft>
            </a:pPr>
            <a:r>
              <a:rPr lang="en-GB" altLang="en-US" sz="3266">
                <a:solidFill>
                  <a:srgbClr val="0000CC"/>
                </a:solidFill>
              </a:rPr>
              <a:t>Often delivered late.</a:t>
            </a:r>
          </a:p>
          <a:p>
            <a:pPr marL="674004" lvl="1" defTabSz="829544">
              <a:lnSpc>
                <a:spcPct val="100000"/>
              </a:lnSpc>
              <a:spcBef>
                <a:spcPct val="10000"/>
              </a:spcBef>
              <a:spcAft>
                <a:spcPct val="5000"/>
              </a:spcAft>
            </a:pPr>
            <a:r>
              <a:rPr lang="en-GB" altLang="en-US" sz="3266">
                <a:solidFill>
                  <a:srgbClr val="0000CC"/>
                </a:solidFill>
              </a:rPr>
              <a:t>Use resources non-optimally.</a:t>
            </a:r>
          </a:p>
        </p:txBody>
      </p:sp>
    </p:spTree>
    <p:extLst>
      <p:ext uri="{BB962C8B-B14F-4D97-AF65-F5344CB8AC3E}">
        <p14:creationId xmlns:p14="http://schemas.microsoft.com/office/powerpoint/2010/main" val="106338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539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194631" y="165619"/>
            <a:ext cx="7801299" cy="11377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907"/>
              </a:spcBef>
            </a:pPr>
            <a:r>
              <a:rPr lang="en-GB" altLang="en-US" sz="5443">
                <a:solidFill>
                  <a:srgbClr val="0000CC"/>
                </a:solidFill>
              </a:rPr>
              <a:t>Software Crisis </a:t>
            </a:r>
            <a:r>
              <a:rPr lang="en-GB" altLang="en-US" sz="2903">
                <a:solidFill>
                  <a:srgbClr val="0000CC"/>
                </a:solidFill>
              </a:rPr>
              <a:t>(cont.)</a:t>
            </a:r>
          </a:p>
        </p:txBody>
      </p:sp>
      <p:sp>
        <p:nvSpPr>
          <p:cNvPr id="707587" name="Line 3"/>
          <p:cNvSpPr>
            <a:spLocks noChangeShapeType="1"/>
          </p:cNvSpPr>
          <p:nvPr/>
        </p:nvSpPr>
        <p:spPr bwMode="auto">
          <a:xfrm>
            <a:off x="3299227" y="1587048"/>
            <a:ext cx="0" cy="3437641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707588" name="Line 4"/>
          <p:cNvSpPr>
            <a:spLocks noChangeShapeType="1"/>
          </p:cNvSpPr>
          <p:nvPr/>
        </p:nvSpPr>
        <p:spPr bwMode="auto">
          <a:xfrm>
            <a:off x="3299228" y="5024688"/>
            <a:ext cx="5998229" cy="0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707589" name="Freeform 5"/>
          <p:cNvSpPr>
            <a:spLocks noChangeArrowheads="1"/>
          </p:cNvSpPr>
          <p:nvPr/>
        </p:nvSpPr>
        <p:spPr bwMode="auto">
          <a:xfrm>
            <a:off x="3605979" y="2078139"/>
            <a:ext cx="5330000" cy="2644118"/>
          </a:xfrm>
          <a:custGeom>
            <a:avLst/>
            <a:gdLst>
              <a:gd name="T0" fmla="*/ 0 w 14807"/>
              <a:gd name="T1" fmla="*/ 0 h 7351"/>
              <a:gd name="T2" fmla="*/ 426 w 14807"/>
              <a:gd name="T3" fmla="*/ 682 h 7351"/>
              <a:gd name="T4" fmla="*/ 1495 w 14807"/>
              <a:gd name="T5" fmla="*/ 2273 h 7351"/>
              <a:gd name="T6" fmla="*/ 2776 w 14807"/>
              <a:gd name="T7" fmla="*/ 3637 h 7351"/>
              <a:gd name="T8" fmla="*/ 4270 w 14807"/>
              <a:gd name="T9" fmla="*/ 4774 h 7351"/>
              <a:gd name="T10" fmla="*/ 6620 w 14807"/>
              <a:gd name="T11" fmla="*/ 5910 h 7351"/>
              <a:gd name="T12" fmla="*/ 10036 w 14807"/>
              <a:gd name="T13" fmla="*/ 6820 h 7351"/>
              <a:gd name="T14" fmla="*/ 13027 w 14807"/>
              <a:gd name="T15" fmla="*/ 7274 h 7351"/>
              <a:gd name="T16" fmla="*/ 14521 w 14807"/>
              <a:gd name="T17" fmla="*/ 7274 h 7351"/>
              <a:gd name="T18" fmla="*/ 14735 w 14807"/>
              <a:gd name="T19" fmla="*/ 7274 h 7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807" h="7351">
                <a:moveTo>
                  <a:pt x="0" y="0"/>
                </a:moveTo>
                <a:cubicBezTo>
                  <a:pt x="88" y="151"/>
                  <a:pt x="177" y="302"/>
                  <a:pt x="426" y="682"/>
                </a:cubicBezTo>
                <a:cubicBezTo>
                  <a:pt x="675" y="1061"/>
                  <a:pt x="1103" y="1780"/>
                  <a:pt x="1495" y="2273"/>
                </a:cubicBezTo>
                <a:cubicBezTo>
                  <a:pt x="1886" y="2765"/>
                  <a:pt x="2313" y="3221"/>
                  <a:pt x="2776" y="3637"/>
                </a:cubicBezTo>
                <a:cubicBezTo>
                  <a:pt x="3238" y="4054"/>
                  <a:pt x="3630" y="4395"/>
                  <a:pt x="4270" y="4774"/>
                </a:cubicBezTo>
                <a:cubicBezTo>
                  <a:pt x="4911" y="5153"/>
                  <a:pt x="5659" y="5570"/>
                  <a:pt x="6620" y="5910"/>
                </a:cubicBezTo>
                <a:cubicBezTo>
                  <a:pt x="7581" y="6252"/>
                  <a:pt x="8969" y="6592"/>
                  <a:pt x="10036" y="6820"/>
                </a:cubicBezTo>
                <a:cubicBezTo>
                  <a:pt x="11105" y="7048"/>
                  <a:pt x="12279" y="7199"/>
                  <a:pt x="13027" y="7274"/>
                </a:cubicBezTo>
                <a:cubicBezTo>
                  <a:pt x="13774" y="7350"/>
                  <a:pt x="14236" y="7274"/>
                  <a:pt x="14521" y="7274"/>
                </a:cubicBezTo>
                <a:cubicBezTo>
                  <a:pt x="14806" y="7274"/>
                  <a:pt x="14700" y="7274"/>
                  <a:pt x="14735" y="7274"/>
                </a:cubicBezTo>
              </a:path>
            </a:pathLst>
          </a:custGeom>
          <a:noFill/>
          <a:ln w="3816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707590" name="Text Box 6"/>
          <p:cNvSpPr txBox="1">
            <a:spLocks noChangeArrowheads="1"/>
          </p:cNvSpPr>
          <p:nvPr/>
        </p:nvSpPr>
        <p:spPr bwMode="auto">
          <a:xfrm>
            <a:off x="5148381" y="4995886"/>
            <a:ext cx="718635" cy="39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465"/>
              </a:spcBef>
            </a:pPr>
            <a:r>
              <a:rPr lang="en-GB" altLang="en-US" sz="1996" b="1">
                <a:latin typeface="Comic Sans MS" panose="030F0702030302020204" pitchFamily="66" charset="0"/>
              </a:rPr>
              <a:t>Year</a:t>
            </a:r>
          </a:p>
        </p:txBody>
      </p:sp>
      <p:sp>
        <p:nvSpPr>
          <p:cNvPr id="707591" name="Text Box 7"/>
          <p:cNvSpPr txBox="1">
            <a:spLocks noChangeArrowheads="1"/>
          </p:cNvSpPr>
          <p:nvPr/>
        </p:nvSpPr>
        <p:spPr bwMode="auto">
          <a:xfrm>
            <a:off x="1972847" y="2834219"/>
            <a:ext cx="1591368" cy="103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465"/>
              </a:spcBef>
            </a:pPr>
            <a:r>
              <a:rPr lang="en-GB" altLang="en-US" sz="2359" b="1">
                <a:latin typeface="Comic Sans MS" panose="030F0702030302020204" pitchFamily="66" charset="0"/>
              </a:rPr>
              <a:t>Hw cost</a:t>
            </a:r>
          </a:p>
          <a:p>
            <a:pPr>
              <a:lnSpc>
                <a:spcPct val="85000"/>
              </a:lnSpc>
              <a:spcBef>
                <a:spcPts val="465"/>
              </a:spcBef>
            </a:pPr>
            <a:r>
              <a:rPr lang="en-GB" altLang="en-US" sz="2359" b="1">
                <a:latin typeface="Comic Sans MS" panose="030F0702030302020204" pitchFamily="66" charset="0"/>
              </a:rPr>
              <a:t>Sw cost</a:t>
            </a:r>
          </a:p>
        </p:txBody>
      </p:sp>
      <p:sp>
        <p:nvSpPr>
          <p:cNvPr id="707592" name="Line 8"/>
          <p:cNvSpPr>
            <a:spLocks noChangeShapeType="1"/>
          </p:cNvSpPr>
          <p:nvPr/>
        </p:nvSpPr>
        <p:spPr bwMode="auto">
          <a:xfrm>
            <a:off x="1850435" y="3224499"/>
            <a:ext cx="152656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707593" name="Line 9"/>
          <p:cNvSpPr>
            <a:spLocks noChangeShapeType="1"/>
          </p:cNvSpPr>
          <p:nvPr/>
        </p:nvSpPr>
        <p:spPr bwMode="auto">
          <a:xfrm flipV="1">
            <a:off x="2992475" y="2324404"/>
            <a:ext cx="0" cy="40900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707594" name="Line 10"/>
          <p:cNvSpPr>
            <a:spLocks noChangeShapeType="1"/>
          </p:cNvSpPr>
          <p:nvPr/>
        </p:nvSpPr>
        <p:spPr bwMode="auto">
          <a:xfrm>
            <a:off x="5913102" y="5187425"/>
            <a:ext cx="38452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707595" name="Text Box 11"/>
          <p:cNvSpPr txBox="1">
            <a:spLocks noChangeArrowheads="1"/>
          </p:cNvSpPr>
          <p:nvPr/>
        </p:nvSpPr>
        <p:spPr bwMode="auto">
          <a:xfrm>
            <a:off x="3194096" y="5808131"/>
            <a:ext cx="6189770" cy="45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  <a:tab pos="1905000" algn="l"/>
                <a:tab pos="2857500" algn="l"/>
                <a:tab pos="3810000" algn="l"/>
                <a:tab pos="4760913" algn="l"/>
                <a:tab pos="571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  <a:tab pos="1905000" algn="l"/>
                <a:tab pos="2857500" algn="l"/>
                <a:tab pos="3810000" algn="l"/>
                <a:tab pos="4760913" algn="l"/>
                <a:tab pos="571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  <a:tab pos="1905000" algn="l"/>
                <a:tab pos="2857500" algn="l"/>
                <a:tab pos="3810000" algn="l"/>
                <a:tab pos="4760913" algn="l"/>
                <a:tab pos="571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  <a:tab pos="1905000" algn="l"/>
                <a:tab pos="2857500" algn="l"/>
                <a:tab pos="3810000" algn="l"/>
                <a:tab pos="4760913" algn="l"/>
                <a:tab pos="571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  <a:tab pos="1905000" algn="l"/>
                <a:tab pos="2857500" algn="l"/>
                <a:tab pos="3810000" algn="l"/>
                <a:tab pos="4760913" algn="l"/>
                <a:tab pos="571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  <a:tab pos="2857500" algn="l"/>
                <a:tab pos="3810000" algn="l"/>
                <a:tab pos="4760913" algn="l"/>
                <a:tab pos="571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  <a:tab pos="2857500" algn="l"/>
                <a:tab pos="3810000" algn="l"/>
                <a:tab pos="4760913" algn="l"/>
                <a:tab pos="571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  <a:tab pos="2857500" algn="l"/>
                <a:tab pos="3810000" algn="l"/>
                <a:tab pos="4760913" algn="l"/>
                <a:tab pos="571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  <a:tab pos="2857500" algn="l"/>
                <a:tab pos="3810000" algn="l"/>
                <a:tab pos="4760913" algn="l"/>
                <a:tab pos="571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56"/>
              </a:spcBef>
            </a:pPr>
            <a:r>
              <a:rPr lang="en-GB" altLang="en-US" sz="2359" b="1">
                <a:latin typeface="Comic Sans MS" panose="030F0702030302020204" pitchFamily="66" charset="0"/>
              </a:rPr>
              <a:t>Relative Cost of Hardware and Software</a:t>
            </a:r>
          </a:p>
        </p:txBody>
      </p:sp>
      <p:sp>
        <p:nvSpPr>
          <p:cNvPr id="707596" name="Text Box 12"/>
          <p:cNvSpPr txBox="1">
            <a:spLocks noChangeArrowheads="1"/>
          </p:cNvSpPr>
          <p:nvPr/>
        </p:nvSpPr>
        <p:spPr bwMode="auto">
          <a:xfrm>
            <a:off x="2895985" y="5016048"/>
            <a:ext cx="835288" cy="456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798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798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798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798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798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798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798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798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798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1373"/>
              </a:spcBef>
            </a:pPr>
            <a:r>
              <a:rPr lang="en-GB" altLang="en-US" sz="2359" b="1">
                <a:latin typeface="Comic Sans MS" panose="030F0702030302020204" pitchFamily="66" charset="0"/>
              </a:rPr>
              <a:t>1960</a:t>
            </a:r>
          </a:p>
        </p:txBody>
      </p:sp>
      <p:sp>
        <p:nvSpPr>
          <p:cNvPr id="707597" name="Text Box 13"/>
          <p:cNvSpPr txBox="1">
            <a:spLocks noChangeArrowheads="1"/>
          </p:cNvSpPr>
          <p:nvPr/>
        </p:nvSpPr>
        <p:spPr bwMode="auto">
          <a:xfrm>
            <a:off x="8153977" y="5092375"/>
            <a:ext cx="836728" cy="45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798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798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798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798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798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798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798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798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798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1373"/>
              </a:spcBef>
            </a:pPr>
            <a:r>
              <a:rPr lang="en-GB" altLang="en-US" sz="2359" b="1">
                <a:latin typeface="Comic Sans MS" panose="030F0702030302020204" pitchFamily="66" charset="0"/>
              </a:rPr>
              <a:t>2008</a:t>
            </a:r>
          </a:p>
        </p:txBody>
      </p:sp>
    </p:spTree>
    <p:extLst>
      <p:ext uri="{BB962C8B-B14F-4D97-AF65-F5344CB8AC3E}">
        <p14:creationId xmlns:p14="http://schemas.microsoft.com/office/powerpoint/2010/main" val="157668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29643" y="218904"/>
            <a:ext cx="7772496" cy="1160762"/>
          </a:xfrm>
          <a:ln/>
        </p:spPr>
        <p:txBody>
          <a:bodyPr vert="horz" lIns="17999" tIns="46800" rIns="17999" bIns="46800" rtlCol="0" anchor="ctr">
            <a:normAutofit fontScale="90000"/>
          </a:bodyPr>
          <a:lstStyle/>
          <a:p>
            <a:pPr defTabSz="829544">
              <a:spcBef>
                <a:spcPts val="726"/>
              </a:spcBef>
            </a:pPr>
            <a:r>
              <a:rPr lang="en-GB" altLang="en-US" sz="3992"/>
              <a:t>Factors Contributing to the Software Crisis</a:t>
            </a:r>
          </a:p>
        </p:txBody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033" y="1638892"/>
            <a:ext cx="7772496" cy="4298852"/>
          </a:xfrm>
          <a:ln/>
        </p:spPr>
        <p:txBody>
          <a:bodyPr vert="horz" lIns="17999" tIns="46800" rIns="17999" bIns="46800" rtlCol="0">
            <a:normAutofit/>
          </a:bodyPr>
          <a:lstStyle/>
          <a:p>
            <a:pPr marL="311079" indent="-311079" defTabSz="829544">
              <a:spcBef>
                <a:spcPct val="25000"/>
              </a:spcBef>
            </a:pPr>
            <a:r>
              <a:rPr lang="en-GB" altLang="en-US" sz="3629" dirty="0">
                <a:solidFill>
                  <a:srgbClr val="FF0000"/>
                </a:solidFill>
              </a:rPr>
              <a:t>Larger problems, </a:t>
            </a:r>
          </a:p>
          <a:p>
            <a:pPr marL="311079" indent="-311079" defTabSz="829544">
              <a:spcBef>
                <a:spcPct val="25000"/>
              </a:spcBef>
            </a:pPr>
            <a:r>
              <a:rPr lang="en-GB" altLang="en-US" sz="3629" dirty="0">
                <a:solidFill>
                  <a:srgbClr val="FF0000"/>
                </a:solidFill>
              </a:rPr>
              <a:t>Lack of adequate training in software engineering,</a:t>
            </a:r>
          </a:p>
          <a:p>
            <a:pPr marL="311079" indent="-311079" defTabSz="829544">
              <a:spcBef>
                <a:spcPct val="25000"/>
              </a:spcBef>
            </a:pPr>
            <a:r>
              <a:rPr lang="en-GB" altLang="en-US" sz="3629" dirty="0">
                <a:solidFill>
                  <a:srgbClr val="FF0000"/>
                </a:solidFill>
              </a:rPr>
              <a:t>Increasing skill shortage, </a:t>
            </a:r>
          </a:p>
          <a:p>
            <a:pPr marL="311079" indent="-311079" defTabSz="829544">
              <a:spcBef>
                <a:spcPct val="25000"/>
              </a:spcBef>
            </a:pPr>
            <a:r>
              <a:rPr lang="en-GB" altLang="en-US" sz="3629" dirty="0">
                <a:solidFill>
                  <a:srgbClr val="FF0000"/>
                </a:solidFill>
              </a:rPr>
              <a:t>Low productivity improvements.</a:t>
            </a:r>
          </a:p>
        </p:txBody>
      </p:sp>
    </p:spTree>
    <p:extLst>
      <p:ext uri="{BB962C8B-B14F-4D97-AF65-F5344CB8AC3E}">
        <p14:creationId xmlns:p14="http://schemas.microsoft.com/office/powerpoint/2010/main" val="38194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9635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2705" y="228985"/>
            <a:ext cx="7772496" cy="1070033"/>
          </a:xfrm>
          <a:ln/>
        </p:spPr>
        <p:txBody>
          <a:bodyPr vert="horz" lIns="17999" tIns="46800" rIns="17999" bIns="46800" rtlCol="0" anchor="ctr">
            <a:normAutofit fontScale="90000"/>
          </a:bodyPr>
          <a:lstStyle/>
          <a:p>
            <a:pPr defTabSz="829544">
              <a:spcBef>
                <a:spcPts val="726"/>
              </a:spcBef>
            </a:pPr>
            <a:r>
              <a:rPr lang="en-GB" altLang="en-US" sz="3992" dirty="0" smtClean="0">
                <a:solidFill>
                  <a:srgbClr val="0000CC"/>
                </a:solidFill>
              </a:rPr>
              <a:t>Software Development Projects-</a:t>
            </a:r>
            <a:br>
              <a:rPr lang="en-GB" altLang="en-US" sz="3992" dirty="0" smtClean="0">
                <a:solidFill>
                  <a:srgbClr val="0000CC"/>
                </a:solidFill>
              </a:rPr>
            </a:br>
            <a:r>
              <a:rPr lang="en-GB" altLang="en-US" sz="3992" dirty="0" smtClean="0">
                <a:solidFill>
                  <a:srgbClr val="0000CC"/>
                </a:solidFill>
              </a:rPr>
              <a:t>Programs </a:t>
            </a:r>
            <a:r>
              <a:rPr lang="en-GB" altLang="en-US" sz="3992" dirty="0">
                <a:solidFill>
                  <a:srgbClr val="0000CC"/>
                </a:solidFill>
              </a:rPr>
              <a:t>versus </a:t>
            </a:r>
            <a:r>
              <a:rPr lang="en-GB" altLang="en-US" sz="3992" dirty="0" smtClean="0">
                <a:solidFill>
                  <a:srgbClr val="0000CC"/>
                </a:solidFill>
              </a:rPr>
              <a:t>Products</a:t>
            </a:r>
            <a:endParaRPr lang="en-GB" altLang="en-US" sz="3992" dirty="0">
              <a:solidFill>
                <a:srgbClr val="0000CC"/>
              </a:solidFill>
            </a:endParaRPr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46925" y="1420837"/>
            <a:ext cx="4036744" cy="4901427"/>
          </a:xfrm>
          <a:ln/>
        </p:spPr>
        <p:txBody>
          <a:bodyPr vert="horz" lIns="19440" tIns="45719" rIns="19440" bIns="45719" rtlCol="0">
            <a:normAutofit/>
          </a:bodyPr>
          <a:lstStyle/>
          <a:p>
            <a:pPr marL="311079" indent="-311079" defTabSz="829544">
              <a:lnSpc>
                <a:spcPct val="95000"/>
              </a:lnSpc>
              <a:spcBef>
                <a:spcPts val="907"/>
              </a:spcBef>
            </a:pPr>
            <a:r>
              <a:rPr lang="en-GB" altLang="en-US" sz="2540" dirty="0"/>
              <a:t>Usually small in size</a:t>
            </a:r>
          </a:p>
          <a:p>
            <a:pPr marL="311079" indent="-311079" defTabSz="829544">
              <a:lnSpc>
                <a:spcPct val="95000"/>
              </a:lnSpc>
              <a:spcBef>
                <a:spcPts val="907"/>
              </a:spcBef>
            </a:pPr>
            <a:r>
              <a:rPr lang="en-GB" altLang="en-US" sz="2540" dirty="0"/>
              <a:t>Author himself is sole user</a:t>
            </a:r>
          </a:p>
          <a:p>
            <a:pPr marL="311079" indent="-311079" defTabSz="829544">
              <a:lnSpc>
                <a:spcPct val="95000"/>
              </a:lnSpc>
              <a:spcBef>
                <a:spcPts val="907"/>
              </a:spcBef>
            </a:pPr>
            <a:r>
              <a:rPr lang="en-GB" altLang="en-US" sz="2540" dirty="0"/>
              <a:t>Single developer                               </a:t>
            </a:r>
          </a:p>
          <a:p>
            <a:pPr marL="311079" indent="-311079" defTabSz="829544">
              <a:lnSpc>
                <a:spcPct val="95000"/>
              </a:lnSpc>
              <a:spcBef>
                <a:spcPts val="907"/>
              </a:spcBef>
            </a:pPr>
            <a:r>
              <a:rPr lang="en-GB" altLang="en-US" sz="2540" dirty="0"/>
              <a:t>Lacks proper user interface</a:t>
            </a:r>
          </a:p>
          <a:p>
            <a:pPr marL="311079" indent="-311079" defTabSz="829544">
              <a:lnSpc>
                <a:spcPct val="95000"/>
              </a:lnSpc>
              <a:spcBef>
                <a:spcPts val="907"/>
              </a:spcBef>
            </a:pPr>
            <a:r>
              <a:rPr lang="en-GB" altLang="en-US" sz="2540" dirty="0"/>
              <a:t>Lacks proper documentation</a:t>
            </a:r>
          </a:p>
          <a:p>
            <a:pPr marL="311079" indent="-311079" defTabSz="829544">
              <a:lnSpc>
                <a:spcPct val="95000"/>
              </a:lnSpc>
              <a:spcBef>
                <a:spcPts val="907"/>
              </a:spcBef>
            </a:pPr>
            <a:r>
              <a:rPr lang="en-GB" altLang="en-US" sz="2540" dirty="0"/>
              <a:t>Ad hoc development.</a:t>
            </a:r>
            <a:r>
              <a:rPr lang="en-GB" altLang="en-US" b="0" dirty="0"/>
              <a:t>  </a:t>
            </a:r>
          </a:p>
        </p:txBody>
      </p:sp>
      <p:sp>
        <p:nvSpPr>
          <p:cNvPr id="711684" name="Rectangle 4"/>
          <p:cNvSpPr>
            <a:spLocks noGrp="1" noChangeArrowheads="1"/>
          </p:cNvSpPr>
          <p:nvPr>
            <p:ph type="body" idx="2"/>
          </p:nvPr>
        </p:nvSpPr>
        <p:spPr>
          <a:xfrm>
            <a:off x="6071518" y="1488135"/>
            <a:ext cx="3886969" cy="5014606"/>
          </a:xfrm>
          <a:ln/>
        </p:spPr>
        <p:txBody>
          <a:bodyPr vert="horz" lIns="17999" tIns="46800" rIns="17999" bIns="46800" rtlCol="0">
            <a:normAutofit/>
          </a:bodyPr>
          <a:lstStyle/>
          <a:p>
            <a:pPr marL="311079" indent="-311079" defTabSz="829544">
              <a:lnSpc>
                <a:spcPct val="95000"/>
              </a:lnSpc>
              <a:spcBef>
                <a:spcPts val="726"/>
              </a:spcBef>
              <a:spcAft>
                <a:spcPct val="0"/>
              </a:spcAft>
            </a:pPr>
            <a:r>
              <a:rPr lang="en-GB" altLang="en-US" sz="2540" dirty="0"/>
              <a:t>Large</a:t>
            </a:r>
          </a:p>
          <a:p>
            <a:pPr marL="311079" indent="-311079" defTabSz="829544">
              <a:lnSpc>
                <a:spcPct val="95000"/>
              </a:lnSpc>
              <a:spcBef>
                <a:spcPts val="726"/>
              </a:spcBef>
              <a:spcAft>
                <a:spcPct val="0"/>
              </a:spcAft>
            </a:pPr>
            <a:r>
              <a:rPr lang="en-GB" altLang="en-US" sz="2540" dirty="0"/>
              <a:t>Large number of users</a:t>
            </a:r>
          </a:p>
          <a:p>
            <a:pPr marL="311079" indent="-311079" defTabSz="829544">
              <a:lnSpc>
                <a:spcPct val="95000"/>
              </a:lnSpc>
              <a:spcBef>
                <a:spcPts val="726"/>
              </a:spcBef>
              <a:spcAft>
                <a:spcPct val="0"/>
              </a:spcAft>
            </a:pPr>
            <a:r>
              <a:rPr lang="en-GB" altLang="en-US" sz="2540" dirty="0"/>
              <a:t>Team of developers</a:t>
            </a:r>
          </a:p>
          <a:p>
            <a:pPr marL="311079" indent="-311079" defTabSz="829544">
              <a:lnSpc>
                <a:spcPct val="95000"/>
              </a:lnSpc>
              <a:spcBef>
                <a:spcPts val="726"/>
              </a:spcBef>
              <a:spcAft>
                <a:spcPct val="0"/>
              </a:spcAft>
            </a:pPr>
            <a:r>
              <a:rPr lang="en-GB" altLang="en-US" sz="2540" dirty="0"/>
              <a:t>Well-designed interface</a:t>
            </a:r>
          </a:p>
          <a:p>
            <a:pPr marL="311079" indent="-311079" defTabSz="829544">
              <a:lnSpc>
                <a:spcPct val="95000"/>
              </a:lnSpc>
              <a:spcBef>
                <a:spcPts val="726"/>
              </a:spcBef>
              <a:spcAft>
                <a:spcPct val="0"/>
              </a:spcAft>
            </a:pPr>
            <a:r>
              <a:rPr lang="en-GB" altLang="en-US" sz="2540" dirty="0"/>
              <a:t>Well documented &amp; user-manual prepared</a:t>
            </a:r>
          </a:p>
          <a:p>
            <a:pPr marL="311079" indent="-311079" defTabSz="829544">
              <a:lnSpc>
                <a:spcPct val="95000"/>
              </a:lnSpc>
              <a:spcBef>
                <a:spcPts val="726"/>
              </a:spcBef>
              <a:spcAft>
                <a:spcPct val="0"/>
              </a:spcAft>
            </a:pPr>
            <a:r>
              <a:rPr lang="en-GB" altLang="en-US" sz="2540" dirty="0"/>
              <a:t>Systematic development</a:t>
            </a:r>
          </a:p>
        </p:txBody>
      </p:sp>
      <p:sp>
        <p:nvSpPr>
          <p:cNvPr id="711685" name="Line 5"/>
          <p:cNvSpPr>
            <a:spLocks noChangeShapeType="1"/>
          </p:cNvSpPr>
          <p:nvPr/>
        </p:nvSpPr>
        <p:spPr bwMode="auto">
          <a:xfrm>
            <a:off x="2250797" y="2010452"/>
            <a:ext cx="7392296" cy="0"/>
          </a:xfrm>
          <a:prstGeom prst="line">
            <a:avLst/>
          </a:prstGeom>
          <a:noFill/>
          <a:ln w="1908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711686" name="Line 6"/>
          <p:cNvSpPr>
            <a:spLocks noChangeShapeType="1"/>
          </p:cNvSpPr>
          <p:nvPr/>
        </p:nvSpPr>
        <p:spPr bwMode="auto">
          <a:xfrm>
            <a:off x="2204713" y="2793894"/>
            <a:ext cx="7392296" cy="0"/>
          </a:xfrm>
          <a:prstGeom prst="line">
            <a:avLst/>
          </a:prstGeom>
          <a:noFill/>
          <a:ln w="1908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711687" name="Line 7"/>
          <p:cNvSpPr>
            <a:spLocks noChangeShapeType="1"/>
          </p:cNvSpPr>
          <p:nvPr/>
        </p:nvSpPr>
        <p:spPr bwMode="auto">
          <a:xfrm>
            <a:off x="2250797" y="3339712"/>
            <a:ext cx="7392296" cy="0"/>
          </a:xfrm>
          <a:prstGeom prst="line">
            <a:avLst/>
          </a:prstGeom>
          <a:noFill/>
          <a:ln w="1908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711688" name="Line 8"/>
          <p:cNvSpPr>
            <a:spLocks noChangeShapeType="1"/>
          </p:cNvSpPr>
          <p:nvPr/>
        </p:nvSpPr>
        <p:spPr bwMode="auto">
          <a:xfrm>
            <a:off x="2250797" y="4193721"/>
            <a:ext cx="7392296" cy="0"/>
          </a:xfrm>
          <a:prstGeom prst="line">
            <a:avLst/>
          </a:prstGeom>
          <a:noFill/>
          <a:ln w="1908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711689" name="Line 9"/>
          <p:cNvSpPr>
            <a:spLocks noChangeShapeType="1"/>
          </p:cNvSpPr>
          <p:nvPr/>
        </p:nvSpPr>
        <p:spPr bwMode="auto">
          <a:xfrm>
            <a:off x="2250797" y="5043410"/>
            <a:ext cx="7392296" cy="0"/>
          </a:xfrm>
          <a:prstGeom prst="line">
            <a:avLst/>
          </a:prstGeom>
          <a:noFill/>
          <a:ln w="1908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711690" name="Line 10"/>
          <p:cNvSpPr>
            <a:spLocks noChangeShapeType="1"/>
          </p:cNvSpPr>
          <p:nvPr/>
        </p:nvSpPr>
        <p:spPr bwMode="auto">
          <a:xfrm>
            <a:off x="2262319" y="5754845"/>
            <a:ext cx="7392296" cy="0"/>
          </a:xfrm>
          <a:prstGeom prst="line">
            <a:avLst/>
          </a:prstGeom>
          <a:noFill/>
          <a:ln w="1908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711691" name="Line 11"/>
          <p:cNvSpPr>
            <a:spLocks noChangeShapeType="1"/>
          </p:cNvSpPr>
          <p:nvPr/>
        </p:nvSpPr>
        <p:spPr bwMode="auto">
          <a:xfrm>
            <a:off x="5985109" y="1628812"/>
            <a:ext cx="0" cy="4137554"/>
          </a:xfrm>
          <a:prstGeom prst="line">
            <a:avLst/>
          </a:prstGeom>
          <a:noFill/>
          <a:ln w="1908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</p:spTree>
    <p:extLst>
      <p:ext uri="{BB962C8B-B14F-4D97-AF65-F5344CB8AC3E}">
        <p14:creationId xmlns:p14="http://schemas.microsoft.com/office/powerpoint/2010/main" val="11714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Software Projects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5454" y="1825625"/>
            <a:ext cx="738109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2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130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Buzzwords in Software Engineering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6432"/>
            <a:ext cx="10515600" cy="484053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Software:</a:t>
            </a:r>
          </a:p>
          <a:p>
            <a:r>
              <a:rPr lang="en-US" altLang="en-US" b="1" dirty="0">
                <a:solidFill>
                  <a:srgbClr val="FF0000"/>
                </a:solidFill>
              </a:rPr>
              <a:t>Instructions</a:t>
            </a:r>
            <a:r>
              <a:rPr lang="en-US" altLang="en-US" dirty="0"/>
              <a:t> (computer programs) that when executed provide desired features, function, and performance</a:t>
            </a:r>
          </a:p>
          <a:p>
            <a:r>
              <a:rPr lang="en-US" altLang="en-US" b="1" dirty="0">
                <a:solidFill>
                  <a:srgbClr val="FF0000"/>
                </a:solidFill>
              </a:rPr>
              <a:t>Data structures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that enable the programs to adequately manipulate information</a:t>
            </a:r>
          </a:p>
          <a:p>
            <a:r>
              <a:rPr lang="en-US" altLang="en-US" b="1" dirty="0">
                <a:solidFill>
                  <a:srgbClr val="FF0000"/>
                </a:solidFill>
              </a:rPr>
              <a:t>Documents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that describe the operation and use of the programs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0465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36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Cntd.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4062"/>
            <a:ext cx="10515600" cy="5753686"/>
          </a:xfrm>
        </p:spPr>
        <p:txBody>
          <a:bodyPr>
            <a:normAutofit/>
          </a:bodyPr>
          <a:lstStyle/>
          <a:p>
            <a:pPr algn="just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</a:t>
            </a: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products: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know of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variety of software such as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Microsoft’s Windows operating system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I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Oﬃce </a:t>
            </a:r>
            <a:r>
              <a:rPr lang="en-I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suite, and Oracle Corporation’s Oracle 8i database management software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available off-the-shelf for purchase and are used by a diverse range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customers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These are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called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generic software 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many users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essentially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same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b="1" dirty="0"/>
              <a:t>Vertical software development projects </a:t>
            </a:r>
            <a:r>
              <a:rPr lang="en-US" dirty="0"/>
              <a:t>are tailored to the needs of a specific industry or end-market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b="1" dirty="0">
                <a:solidFill>
                  <a:srgbClr val="FF0000"/>
                </a:solidFill>
              </a:rPr>
              <a:t>such as healthcare, education, finance, or govern</a:t>
            </a:r>
            <a:endParaRPr lang="en-IN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services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covers a large gamut of software projects such as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customization, outsourcing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maintenance, testing, and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consultancy</a:t>
            </a:r>
          </a:p>
        </p:txBody>
      </p:sp>
    </p:spTree>
    <p:extLst>
      <p:ext uri="{BB962C8B-B14F-4D97-AF65-F5344CB8AC3E}">
        <p14:creationId xmlns:p14="http://schemas.microsoft.com/office/powerpoint/2010/main" val="143962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Cntd.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8295"/>
            <a:ext cx="10515600" cy="486866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b="1" dirty="0" smtClean="0"/>
              <a:t>Customization </a:t>
            </a:r>
            <a:r>
              <a:rPr lang="en-US" b="1" dirty="0"/>
              <a:t>projects </a:t>
            </a:r>
            <a:r>
              <a:rPr lang="en-US" dirty="0"/>
              <a:t>are projects that tailor the delivery process of a project to meet the requirements of a specific </a:t>
            </a:r>
            <a:r>
              <a:rPr lang="en-US" dirty="0" smtClean="0"/>
              <a:t>project,</a:t>
            </a:r>
            <a:r>
              <a:rPr lang="en-IN" b="1" dirty="0"/>
              <a:t> </a:t>
            </a:r>
            <a:r>
              <a:rPr lang="en-IN" b="1" dirty="0" smtClean="0">
                <a:solidFill>
                  <a:srgbClr val="FF0000"/>
                </a:solidFill>
              </a:rPr>
              <a:t>Dashboards,</a:t>
            </a:r>
            <a:r>
              <a:rPr lang="en-IN" b="1" dirty="0">
                <a:solidFill>
                  <a:srgbClr val="FF0000"/>
                </a:solidFill>
              </a:rPr>
              <a:t> Communication tools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/>
              <a:t>Software maintenance </a:t>
            </a:r>
            <a:r>
              <a:rPr lang="en-US" dirty="0"/>
              <a:t>is a crucial part of the </a:t>
            </a:r>
            <a:r>
              <a:rPr lang="en-US" dirty="0" smtClean="0"/>
              <a:t>development </a:t>
            </a:r>
            <a:r>
              <a:rPr lang="en-US" dirty="0"/>
              <a:t>life cycle that involves activities to optimize a software product. The goal of software maintenance is to keep software up-to-date, improve performance, and meet changing market </a:t>
            </a:r>
            <a:r>
              <a:rPr lang="en-US" dirty="0" smtClean="0"/>
              <a:t>demands, </a:t>
            </a:r>
            <a:r>
              <a:rPr lang="en-US" b="1" dirty="0">
                <a:solidFill>
                  <a:srgbClr val="FF0000"/>
                </a:solidFill>
              </a:rPr>
              <a:t>Correcting </a:t>
            </a:r>
            <a:r>
              <a:rPr lang="en-US" b="1" dirty="0" smtClean="0">
                <a:solidFill>
                  <a:srgbClr val="FF0000"/>
                </a:solidFill>
              </a:rPr>
              <a:t>faults, Improving </a:t>
            </a:r>
            <a:r>
              <a:rPr lang="en-US" b="1" dirty="0">
                <a:solidFill>
                  <a:srgbClr val="FF0000"/>
                </a:solidFill>
              </a:rPr>
              <a:t>the design</a:t>
            </a:r>
          </a:p>
          <a:p>
            <a:pPr algn="just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outsourced software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type of software service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Outsourced software projects may arise for many reasons. Sometimes,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can make good commercial sense for a company developing a large project to outsource some parts of its development work to </a:t>
            </a:r>
            <a:r>
              <a:rPr lang="en-I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companies.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5182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66" b="1" dirty="0">
                <a:ea typeface="굴림" charset="-127"/>
              </a:rPr>
              <a:t>Principles Deployed by Software </a:t>
            </a:r>
            <a:r>
              <a:rPr lang="en-US" altLang="ko-KR" sz="3266" b="1" dirty="0" smtClean="0">
                <a:ea typeface="굴림" charset="-127"/>
              </a:rPr>
              <a:t>Engineering</a:t>
            </a:r>
            <a:endParaRPr lang="en-US" altLang="en-US" sz="3266" b="1" dirty="0"/>
          </a:p>
        </p:txBody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7674" y="1814591"/>
            <a:ext cx="7802739" cy="4775541"/>
          </a:xfrm>
        </p:spPr>
        <p:txBody>
          <a:bodyPr/>
          <a:lstStyle/>
          <a:p>
            <a:pPr>
              <a:spcBef>
                <a:spcPct val="15000"/>
              </a:spcBef>
              <a:spcAft>
                <a:spcPct val="10000"/>
              </a:spcAft>
            </a:pPr>
            <a:r>
              <a:rPr lang="en-US" altLang="ko-KR" sz="3629" dirty="0">
                <a:ea typeface="굴림" charset="-127"/>
              </a:rPr>
              <a:t>Mainly two important principles are deployed: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  <a:spcAft>
                <a:spcPct val="10000"/>
              </a:spcAft>
            </a:pPr>
            <a:r>
              <a:rPr lang="en-US" altLang="en-US" sz="3266" dirty="0">
                <a:solidFill>
                  <a:srgbClr val="FF0000"/>
                </a:solidFill>
              </a:rPr>
              <a:t>Abstraction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  <a:spcAft>
                <a:spcPct val="10000"/>
              </a:spcAft>
            </a:pPr>
            <a:r>
              <a:rPr lang="en-US" altLang="en-US" sz="3266" dirty="0">
                <a:solidFill>
                  <a:srgbClr val="FF0000"/>
                </a:solidFill>
              </a:rPr>
              <a:t>Decomposition</a:t>
            </a:r>
          </a:p>
        </p:txBody>
      </p:sp>
    </p:spTree>
    <p:extLst>
      <p:ext uri="{BB962C8B-B14F-4D97-AF65-F5344CB8AC3E}">
        <p14:creationId xmlns:p14="http://schemas.microsoft.com/office/powerpoint/2010/main" val="380168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7025" y="27364"/>
            <a:ext cx="7802739" cy="1139159"/>
          </a:xfrm>
        </p:spPr>
        <p:txBody>
          <a:bodyPr/>
          <a:lstStyle/>
          <a:p>
            <a:r>
              <a:rPr lang="en-US" altLang="en-US" sz="5443"/>
              <a:t>Abstraction</a:t>
            </a:r>
          </a:p>
        </p:txBody>
      </p:sp>
      <p:sp>
        <p:nvSpPr>
          <p:cNvPr id="86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72037" y="1111797"/>
            <a:ext cx="9804147" cy="4948360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ct val="15000"/>
              </a:spcBef>
              <a:spcAft>
                <a:spcPct val="5000"/>
              </a:spcAft>
            </a:pPr>
            <a:r>
              <a:rPr lang="en-US" altLang="en-US" sz="2540" dirty="0">
                <a:solidFill>
                  <a:srgbClr val="FF0000"/>
                </a:solidFill>
              </a:rPr>
              <a:t>Simplify a problem by omitting </a:t>
            </a:r>
            <a:r>
              <a:rPr lang="en-US" altLang="ko-KR" sz="2540" dirty="0">
                <a:solidFill>
                  <a:srgbClr val="FF0000"/>
                </a:solidFill>
                <a:ea typeface="굴림" charset="-127"/>
              </a:rPr>
              <a:t>unnecessary details.</a:t>
            </a:r>
          </a:p>
          <a:p>
            <a:pPr lvl="1">
              <a:lnSpc>
                <a:spcPct val="105000"/>
              </a:lnSpc>
              <a:spcBef>
                <a:spcPct val="15000"/>
              </a:spcBef>
              <a:spcAft>
                <a:spcPct val="5000"/>
              </a:spcAft>
            </a:pPr>
            <a:r>
              <a:rPr lang="en-US" altLang="en-US" sz="2177" dirty="0">
                <a:solidFill>
                  <a:srgbClr val="FF0000"/>
                </a:solidFill>
              </a:rPr>
              <a:t>Focus attention on only one aspect of the problem and ignore irrelevant details.</a:t>
            </a:r>
          </a:p>
          <a:p>
            <a:pPr>
              <a:lnSpc>
                <a:spcPct val="105000"/>
              </a:lnSpc>
              <a:spcBef>
                <a:spcPct val="15000"/>
              </a:spcBef>
              <a:spcAft>
                <a:spcPct val="5000"/>
              </a:spcAft>
            </a:pPr>
            <a:r>
              <a:rPr lang="en-US" altLang="en-US" sz="2540" dirty="0"/>
              <a:t>Suppose you are asked to develop an overall understanding of some country. </a:t>
            </a:r>
          </a:p>
          <a:p>
            <a:pPr lvl="1">
              <a:lnSpc>
                <a:spcPct val="105000"/>
              </a:lnSpc>
              <a:spcBef>
                <a:spcPct val="15000"/>
              </a:spcBef>
              <a:spcAft>
                <a:spcPct val="5000"/>
              </a:spcAft>
            </a:pPr>
            <a:r>
              <a:rPr lang="en-US" altLang="en-US" sz="2177" dirty="0"/>
              <a:t>No one in his right mind would meet all the citizens of the country, visit every house, and examine every tree of the country, etc. </a:t>
            </a:r>
          </a:p>
          <a:p>
            <a:pPr lvl="1">
              <a:lnSpc>
                <a:spcPct val="105000"/>
              </a:lnSpc>
              <a:spcBef>
                <a:spcPct val="15000"/>
              </a:spcBef>
              <a:spcAft>
                <a:spcPct val="5000"/>
              </a:spcAft>
            </a:pPr>
            <a:r>
              <a:rPr lang="en-US" altLang="en-US" sz="2177" dirty="0"/>
              <a:t>You would possibly refer to various types of maps for that country. </a:t>
            </a:r>
          </a:p>
          <a:p>
            <a:pPr>
              <a:lnSpc>
                <a:spcPct val="105000"/>
              </a:lnSpc>
              <a:spcBef>
                <a:spcPct val="15000"/>
              </a:spcBef>
              <a:spcAft>
                <a:spcPct val="5000"/>
              </a:spcAft>
            </a:pPr>
            <a:r>
              <a:rPr lang="en-US" altLang="en-US" sz="2540" dirty="0"/>
              <a:t>A map, in fact, is an abstract representation of a country.</a:t>
            </a:r>
          </a:p>
        </p:txBody>
      </p:sp>
    </p:spTree>
    <p:extLst>
      <p:ext uri="{BB962C8B-B14F-4D97-AF65-F5344CB8AC3E}">
        <p14:creationId xmlns:p14="http://schemas.microsoft.com/office/powerpoint/2010/main" val="30668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631" y="96491"/>
            <a:ext cx="7802739" cy="1139159"/>
          </a:xfrm>
        </p:spPr>
        <p:txBody>
          <a:bodyPr/>
          <a:lstStyle/>
          <a:p>
            <a:r>
              <a:rPr lang="en-US" altLang="en-US" sz="5443"/>
              <a:t>Decomposition</a:t>
            </a:r>
          </a:p>
        </p:txBody>
      </p:sp>
      <p:sp>
        <p:nvSpPr>
          <p:cNvPr id="86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9643" y="1180925"/>
            <a:ext cx="9985692" cy="4879232"/>
          </a:xfrm>
        </p:spPr>
        <p:txBody>
          <a:bodyPr/>
          <a:lstStyle/>
          <a:p>
            <a:pPr>
              <a:spcBef>
                <a:spcPct val="20000"/>
              </a:spcBef>
              <a:spcAft>
                <a:spcPct val="10000"/>
              </a:spcAft>
            </a:pPr>
            <a:r>
              <a:rPr lang="en-US" altLang="en-US" sz="3266" dirty="0">
                <a:solidFill>
                  <a:srgbClr val="FF0000"/>
                </a:solidFill>
              </a:rPr>
              <a:t>Decompose a problem into many small independent parts</a:t>
            </a:r>
            <a:r>
              <a:rPr lang="en-US" altLang="en-US" sz="3266" dirty="0"/>
              <a:t>. 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US" altLang="en-US" sz="2903" b="1" dirty="0"/>
              <a:t>The small parts are then taken up one by one and solved  separately. 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US" altLang="en-US" sz="2903" dirty="0"/>
              <a:t>The idea is that each  small part would be easy to grasp and can be easily solved. 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US" altLang="en-US" sz="2903" dirty="0"/>
              <a:t>The full problem is solved when </a:t>
            </a:r>
            <a:r>
              <a:rPr lang="en-US" altLang="ko-KR" sz="2903" dirty="0">
                <a:ea typeface="굴림" charset="-127"/>
              </a:rPr>
              <a:t>all the parts are solved. </a:t>
            </a:r>
            <a:endParaRPr lang="en-US" altLang="en-US" sz="2903" dirty="0"/>
          </a:p>
        </p:txBody>
      </p:sp>
    </p:spTree>
    <p:extLst>
      <p:ext uri="{BB962C8B-B14F-4D97-AF65-F5344CB8AC3E}">
        <p14:creationId xmlns:p14="http://schemas.microsoft.com/office/powerpoint/2010/main" val="288447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Cntd.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0672" y="1448972"/>
            <a:ext cx="9278808" cy="488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0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4055" y="165619"/>
            <a:ext cx="8321875" cy="1137719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658"/>
              </a:spcBef>
            </a:pPr>
            <a:r>
              <a:rPr lang="en-GB" altLang="en-US" dirty="0">
                <a:solidFill>
                  <a:srgbClr val="0000CC"/>
                </a:solidFill>
              </a:rPr>
              <a:t>Emergence of Software Engineering</a:t>
            </a:r>
          </a:p>
        </p:txBody>
      </p:sp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6942" y="1601448"/>
            <a:ext cx="8954587" cy="4113072"/>
          </a:xfrm>
          <a:ln/>
        </p:spPr>
        <p:txBody>
          <a:bodyPr vert="horz" lIns="17999" tIns="46800" rIns="17999" bIns="46800" rtlCol="0">
            <a:normAutofit fontScale="92500"/>
          </a:bodyPr>
          <a:lstStyle/>
          <a:p>
            <a:pPr marL="311079" indent="-311079" defTabSz="829544">
              <a:spcBef>
                <a:spcPts val="726"/>
              </a:spcBef>
            </a:pPr>
            <a:r>
              <a:rPr lang="en-GB" altLang="en-US" sz="3629" b="1" dirty="0" smtClean="0"/>
              <a:t>1.Early </a:t>
            </a:r>
            <a:r>
              <a:rPr lang="en-GB" altLang="en-US" sz="3629" b="1" dirty="0"/>
              <a:t>Computer Programming (1950s):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 sz="3266" dirty="0">
                <a:solidFill>
                  <a:srgbClr val="FF0000"/>
                </a:solidFill>
              </a:rPr>
              <a:t>Programs were being written in assembly language. 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 sz="3266" dirty="0">
                <a:solidFill>
                  <a:srgbClr val="FF0000"/>
                </a:solidFill>
              </a:rPr>
              <a:t>Programs were limited to  about a few hundreds of lines of assembly code</a:t>
            </a:r>
            <a:r>
              <a:rPr lang="en-GB" altLang="en-US" sz="3266" dirty="0" smtClean="0">
                <a:solidFill>
                  <a:srgbClr val="FF0000"/>
                </a:solidFill>
              </a:rPr>
              <a:t>.</a:t>
            </a:r>
          </a:p>
          <a:p>
            <a:pPr marL="311079" indent="-311079" defTabSz="829544">
              <a:spcBef>
                <a:spcPts val="806"/>
              </a:spcBef>
            </a:pPr>
            <a:r>
              <a:rPr lang="en-GB" altLang="en-US" sz="3992" dirty="0"/>
              <a:t>Every programmer developed his own style of writing programs:</a:t>
            </a:r>
          </a:p>
          <a:p>
            <a:pPr marL="674004" lvl="1" defTabSz="829544">
              <a:spcBef>
                <a:spcPts val="726"/>
              </a:spcBef>
            </a:pPr>
            <a:r>
              <a:rPr lang="en-GB" altLang="en-US" sz="3629" dirty="0"/>
              <a:t>According to his intuition  (</a:t>
            </a:r>
            <a:r>
              <a:rPr lang="en-GB" altLang="en-US" sz="3629" dirty="0">
                <a:solidFill>
                  <a:srgbClr val="0000CC"/>
                </a:solidFill>
              </a:rPr>
              <a:t>exploratory programming</a:t>
            </a:r>
            <a:r>
              <a:rPr lang="en-GB" altLang="en-US" sz="3629" dirty="0"/>
              <a:t>).</a:t>
            </a:r>
          </a:p>
          <a:p>
            <a:pPr marL="674004" lvl="1" defTabSz="829544">
              <a:spcBef>
                <a:spcPts val="658"/>
              </a:spcBef>
            </a:pPr>
            <a:endParaRPr lang="en-GB" altLang="en-US" sz="3266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12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ChangeArrowheads="1"/>
          </p:cNvSpPr>
          <p:nvPr>
            <p:ph type="body"/>
          </p:nvPr>
        </p:nvSpPr>
        <p:spPr>
          <a:xfrm>
            <a:off x="1181686" y="1677777"/>
            <a:ext cx="10452296" cy="4113072"/>
          </a:xfrm>
          <a:ln/>
        </p:spPr>
        <p:txBody>
          <a:bodyPr vert="horz" lIns="17999" tIns="46800" rIns="17999" bIns="46800" rtlCol="0" anchor="t">
            <a:normAutofit fontScale="92500"/>
          </a:bodyPr>
          <a:lstStyle/>
          <a:p>
            <a:pPr marL="311079" indent="-311079" defTabSz="829544">
              <a:lnSpc>
                <a:spcPct val="105000"/>
              </a:lnSpc>
              <a:spcBef>
                <a:spcPct val="20000"/>
              </a:spcBef>
              <a:spcAft>
                <a:spcPct val="10000"/>
              </a:spcAft>
              <a:buFont typeface="StarSymbol" charset="0"/>
              <a:buChar char="●"/>
            </a:pPr>
            <a:r>
              <a:rPr lang="en-GB" altLang="en-US" sz="3629" b="1" dirty="0">
                <a:solidFill>
                  <a:srgbClr val="000000"/>
                </a:solidFill>
              </a:rPr>
              <a:t>High-level languages such as FORTRAN, ALGOL, and COBOL were introduced</a:t>
            </a:r>
            <a:r>
              <a:rPr lang="en-GB" altLang="en-US" sz="3629" dirty="0">
                <a:solidFill>
                  <a:srgbClr val="000000"/>
                </a:solidFill>
              </a:rPr>
              <a:t>:</a:t>
            </a:r>
          </a:p>
          <a:p>
            <a:pPr marL="674004" lvl="1" indent="-259232" defTabSz="829544">
              <a:lnSpc>
                <a:spcPct val="105000"/>
              </a:lnSpc>
              <a:spcBef>
                <a:spcPct val="20000"/>
              </a:spcBef>
              <a:spcAft>
                <a:spcPct val="10000"/>
              </a:spcAft>
              <a:buSzPct val="75000"/>
              <a:buFont typeface="StarSymbol" charset="0"/>
              <a:buChar char="–"/>
            </a:pPr>
            <a:r>
              <a:rPr lang="en-GB" altLang="en-US" sz="3266" b="1" dirty="0">
                <a:solidFill>
                  <a:srgbClr val="0000CC"/>
                </a:solidFill>
                <a:latin typeface="Comic Sans MS" panose="030F0702030302020204" pitchFamily="66" charset="0"/>
              </a:rPr>
              <a:t>This reduced software development efforts greatly.</a:t>
            </a:r>
            <a:r>
              <a:rPr lang="en-GB" altLang="en-US" sz="3266" b="1" dirty="0">
                <a:latin typeface="Comic Sans MS" panose="030F0702030302020204" pitchFamily="66" charset="0"/>
              </a:rPr>
              <a:t> </a:t>
            </a:r>
            <a:endParaRPr lang="en-GB" altLang="en-US" sz="3266" b="1" dirty="0" smtClean="0">
              <a:latin typeface="Comic Sans MS" panose="030F0702030302020204" pitchFamily="66" charset="0"/>
            </a:endParaRPr>
          </a:p>
          <a:p>
            <a:pPr marL="311079" indent="-311079" defTabSz="829544">
              <a:lnSpc>
                <a:spcPct val="105000"/>
              </a:lnSpc>
              <a:spcBef>
                <a:spcPct val="20000"/>
              </a:spcBef>
              <a:spcAft>
                <a:spcPct val="5000"/>
              </a:spcAft>
              <a:buFont typeface="StarSymbol" charset="0"/>
              <a:buChar char="●"/>
            </a:pPr>
            <a:r>
              <a:rPr lang="en-GB" altLang="en-US" sz="3992" dirty="0">
                <a:solidFill>
                  <a:srgbClr val="000000"/>
                </a:solidFill>
              </a:rPr>
              <a:t>Software </a:t>
            </a:r>
            <a:r>
              <a:rPr lang="en-GB" altLang="en-US" sz="3992" b="1" dirty="0">
                <a:solidFill>
                  <a:srgbClr val="000000"/>
                </a:solidFill>
              </a:rPr>
              <a:t>development style was still exploratory</a:t>
            </a:r>
            <a:r>
              <a:rPr lang="en-GB" altLang="en-US" sz="3992" dirty="0">
                <a:solidFill>
                  <a:srgbClr val="000000"/>
                </a:solidFill>
              </a:rPr>
              <a:t>. </a:t>
            </a:r>
          </a:p>
          <a:p>
            <a:pPr marL="674004" lvl="1" indent="-259232" defTabSz="829544">
              <a:lnSpc>
                <a:spcPct val="105000"/>
              </a:lnSpc>
              <a:spcBef>
                <a:spcPct val="20000"/>
              </a:spcBef>
              <a:spcAft>
                <a:spcPct val="5000"/>
              </a:spcAft>
              <a:buSzPct val="75000"/>
              <a:buFont typeface="StarSymbol" charset="0"/>
              <a:buChar char="–"/>
            </a:pPr>
            <a:r>
              <a:rPr lang="en-GB" altLang="en-US" sz="3629" b="1" dirty="0" smtClean="0">
                <a:latin typeface="Comic Sans MS" panose="030F0702030302020204" pitchFamily="66" charset="0"/>
              </a:rPr>
              <a:t>Typical program sizes were limited to a few thousands of lines of source code.</a:t>
            </a:r>
          </a:p>
          <a:p>
            <a:pPr marL="674004" lvl="1" indent="-259232" defTabSz="829544">
              <a:lnSpc>
                <a:spcPct val="105000"/>
              </a:lnSpc>
              <a:spcBef>
                <a:spcPct val="20000"/>
              </a:spcBef>
              <a:spcAft>
                <a:spcPct val="10000"/>
              </a:spcAft>
              <a:buSzPct val="75000"/>
              <a:buFont typeface="StarSymbol" charset="0"/>
              <a:buChar char="–"/>
            </a:pPr>
            <a:endParaRPr lang="en-GB" altLang="en-US" sz="3266" b="1" dirty="0">
              <a:latin typeface="Comic Sans MS" panose="030F0702030302020204" pitchFamily="66" charset="0"/>
            </a:endParaRPr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title" idx="1"/>
          </p:nvPr>
        </p:nvSpPr>
        <p:spPr>
          <a:xfrm>
            <a:off x="1929643" y="182900"/>
            <a:ext cx="7772496" cy="11406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9440" tIns="45719" rIns="19440" bIns="45719" rtlCol="0" anchor="ctr">
            <a:normAutofit fontScale="90000"/>
          </a:bodyPr>
          <a:lstStyle/>
          <a:p>
            <a:pPr marL="0" indent="0" algn="ctr" defTabSz="829544">
              <a:lnSpc>
                <a:spcPct val="94000"/>
              </a:lnSpc>
              <a:spcBef>
                <a:spcPts val="726"/>
              </a:spcBef>
              <a:spcAft>
                <a:spcPct val="0"/>
              </a:spcAft>
              <a:buNone/>
            </a:pPr>
            <a:r>
              <a:rPr lang="en-GB" altLang="en-US" sz="4355" dirty="0" smtClean="0">
                <a:solidFill>
                  <a:srgbClr val="0000CC"/>
                </a:solidFill>
              </a:rPr>
              <a:t>2.High-Level </a:t>
            </a:r>
            <a:r>
              <a:rPr lang="en-GB" altLang="en-US" sz="4355" dirty="0">
                <a:solidFill>
                  <a:srgbClr val="0000CC"/>
                </a:solidFill>
              </a:rPr>
              <a:t>Language Programming </a:t>
            </a:r>
            <a:r>
              <a:rPr lang="en-GB" altLang="en-US" dirty="0">
                <a:solidFill>
                  <a:srgbClr val="0000CC"/>
                </a:solidFill>
              </a:rPr>
              <a:t>(Early 60s)</a:t>
            </a:r>
          </a:p>
        </p:txBody>
      </p:sp>
    </p:spTree>
    <p:extLst>
      <p:ext uri="{BB962C8B-B14F-4D97-AF65-F5344CB8AC3E}">
        <p14:creationId xmlns:p14="http://schemas.microsoft.com/office/powerpoint/2010/main" val="253238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631" y="165620"/>
            <a:ext cx="8806304" cy="973864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907"/>
              </a:spcBef>
            </a:pPr>
            <a:r>
              <a:rPr lang="en-GB" altLang="en-US" dirty="0" smtClean="0">
                <a:solidFill>
                  <a:srgbClr val="0000CC"/>
                </a:solidFill>
              </a:rPr>
              <a:t>3.Control </a:t>
            </a:r>
            <a:r>
              <a:rPr lang="en-GB" altLang="en-US" dirty="0">
                <a:solidFill>
                  <a:srgbClr val="0000CC"/>
                </a:solidFill>
              </a:rPr>
              <a:t>Flow-Based Design </a:t>
            </a:r>
            <a:r>
              <a:rPr lang="en-GB" altLang="en-US" sz="2903" dirty="0">
                <a:solidFill>
                  <a:srgbClr val="0000CC"/>
                </a:solidFill>
              </a:rPr>
              <a:t>(late 60s)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3212" y="1139483"/>
            <a:ext cx="10466363" cy="5036233"/>
          </a:xfrm>
          <a:ln/>
        </p:spPr>
        <p:txBody>
          <a:bodyPr vert="horz" lIns="17999" tIns="46800" rIns="17999" bIns="46800" rtlCol="0">
            <a:normAutofit fontScale="92500" lnSpcReduction="20000"/>
          </a:bodyPr>
          <a:lstStyle/>
          <a:p>
            <a:pPr marL="311079" indent="-311079" defTabSz="829544">
              <a:spcBef>
                <a:spcPts val="907"/>
              </a:spcBef>
            </a:pPr>
            <a:r>
              <a:rPr lang="en-GB" altLang="en-US" sz="3629" b="1" dirty="0"/>
              <a:t>Size and complexity of programs increased further</a:t>
            </a:r>
            <a:r>
              <a:rPr lang="en-GB" altLang="en-US" sz="3629" dirty="0"/>
              <a:t>: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 sz="3266" dirty="0"/>
              <a:t>Exploratory programming style proved to be insufficient.  </a:t>
            </a:r>
          </a:p>
          <a:p>
            <a:pPr marL="311079" indent="-311079" defTabSz="829544">
              <a:spcBef>
                <a:spcPts val="907"/>
              </a:spcBef>
            </a:pPr>
            <a:r>
              <a:rPr lang="en-GB" altLang="en-US" sz="3629" dirty="0"/>
              <a:t>Programmers found: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 sz="3266" dirty="0"/>
              <a:t>Very difficult to write cost-effective and correct </a:t>
            </a:r>
            <a:r>
              <a:rPr lang="en-GB" altLang="en-US" sz="3266" dirty="0" smtClean="0"/>
              <a:t>programs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 sz="3266" dirty="0"/>
              <a:t>programs written by others</a:t>
            </a:r>
            <a:r>
              <a:rPr lang="en-GB" altLang="en-US" sz="2903" dirty="0"/>
              <a:t> </a:t>
            </a:r>
            <a:r>
              <a:rPr lang="en-GB" altLang="en-US" sz="3266" dirty="0"/>
              <a:t>very difficult to understand and maintain. 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 sz="3266" dirty="0" smtClean="0"/>
              <a:t> </a:t>
            </a:r>
            <a:r>
              <a:rPr lang="en-GB" altLang="en-US" sz="3600" dirty="0"/>
              <a:t>To cope up with this problem, experienced programmers </a:t>
            </a:r>
            <a:r>
              <a:rPr lang="en-GB" altLang="en-US" sz="3600" dirty="0" smtClean="0"/>
              <a:t>advised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 sz="3600" dirty="0">
                <a:solidFill>
                  <a:srgbClr val="0000CC"/>
                </a:solidFill>
                <a:latin typeface="Bookman Old Style" panose="02050604050505020204" pitchFamily="18" charset="0"/>
              </a:rPr>
              <a:t>Pay particular attention to the   design of the program's  control structure</a:t>
            </a:r>
            <a:r>
              <a:rPr lang="en-GB" altLang="en-US" sz="3600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.</a:t>
            </a:r>
            <a:r>
              <a:rPr lang="en-GB" altLang="en-US" sz="3600" dirty="0" smtClean="0">
                <a:solidFill>
                  <a:srgbClr val="0000CC"/>
                </a:solidFill>
              </a:rPr>
              <a:t>‘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 sz="3600" dirty="0">
                <a:solidFill>
                  <a:srgbClr val="0000CC"/>
                </a:solidFill>
              </a:rPr>
              <a:t>Flow charting technique</a:t>
            </a:r>
            <a:r>
              <a:rPr lang="en-GB" altLang="en-US" sz="3600" dirty="0"/>
              <a:t> was developed. </a:t>
            </a:r>
          </a:p>
          <a:p>
            <a:pPr marL="674004" lvl="1" defTabSz="829544">
              <a:spcBef>
                <a:spcPts val="658"/>
              </a:spcBef>
            </a:pPr>
            <a:endParaRPr lang="en-GB" altLang="en-US" sz="3266" dirty="0"/>
          </a:p>
        </p:txBody>
      </p:sp>
    </p:spTree>
    <p:extLst>
      <p:ext uri="{BB962C8B-B14F-4D97-AF65-F5344CB8AC3E}">
        <p14:creationId xmlns:p14="http://schemas.microsoft.com/office/powerpoint/2010/main" val="146937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631" y="165619"/>
            <a:ext cx="7801299" cy="1137719"/>
          </a:xfrm>
          <a:ln/>
        </p:spPr>
        <p:txBody>
          <a:bodyPr vert="horz" lIns="17999" tIns="46800" rIns="17999" bIns="46800" rtlCol="0" anchor="ctr">
            <a:normAutofit fontScale="90000"/>
          </a:bodyPr>
          <a:lstStyle/>
          <a:p>
            <a:pPr defTabSz="829544">
              <a:spcBef>
                <a:spcPts val="726"/>
              </a:spcBef>
            </a:pPr>
            <a:r>
              <a:rPr lang="en-GB" altLang="en-US" dirty="0">
                <a:solidFill>
                  <a:srgbClr val="0000CC"/>
                </a:solidFill>
              </a:rPr>
              <a:t>Control Flow-Based Design </a:t>
            </a:r>
            <a:br>
              <a:rPr lang="en-GB" altLang="en-US" dirty="0">
                <a:solidFill>
                  <a:srgbClr val="0000CC"/>
                </a:solidFill>
              </a:rPr>
            </a:br>
            <a:r>
              <a:rPr lang="en-GB" altLang="en-US" dirty="0">
                <a:solidFill>
                  <a:srgbClr val="0000CC"/>
                </a:solidFill>
              </a:rPr>
              <a:t>							</a:t>
            </a:r>
            <a:r>
              <a:rPr lang="en-GB" altLang="en-US" sz="2177" dirty="0">
                <a:solidFill>
                  <a:srgbClr val="0000CC"/>
                </a:solidFill>
              </a:rPr>
              <a:t>(Late 60s)</a:t>
            </a:r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1858" y="1303338"/>
            <a:ext cx="11057206" cy="4844244"/>
          </a:xfrm>
          <a:ln/>
        </p:spPr>
        <p:txBody>
          <a:bodyPr vert="horz" lIns="17999" tIns="46800" rIns="17999" bIns="46800" rtlCol="0">
            <a:normAutofit/>
          </a:bodyPr>
          <a:lstStyle/>
          <a:p>
            <a:pPr marL="311079" indent="-311079" defTabSz="829544">
              <a:spcBef>
                <a:spcPts val="806"/>
              </a:spcBef>
            </a:pPr>
            <a:r>
              <a:rPr lang="en-GB" altLang="en-US" sz="4355" dirty="0"/>
              <a:t>A program having a messy flow chart representation: </a:t>
            </a:r>
          </a:p>
          <a:p>
            <a:pPr marL="674004" lvl="1" defTabSz="829544">
              <a:spcBef>
                <a:spcPts val="726"/>
              </a:spcBef>
            </a:pPr>
            <a:r>
              <a:rPr lang="en-GB" altLang="en-US" sz="3992" dirty="0"/>
              <a:t>Difficult to understand and debug</a:t>
            </a:r>
            <a:r>
              <a:rPr lang="en-GB" altLang="en-US" sz="3992" dirty="0" smtClean="0"/>
              <a:t>.</a:t>
            </a:r>
          </a:p>
          <a:p>
            <a:pPr marL="674004" lvl="1" defTabSz="829544">
              <a:spcBef>
                <a:spcPts val="726"/>
              </a:spcBef>
            </a:pPr>
            <a:r>
              <a:rPr lang="en-GB" altLang="en-US" sz="4000" dirty="0"/>
              <a:t>GO TO statements  makes control structure of a program messy.</a:t>
            </a:r>
          </a:p>
          <a:p>
            <a:pPr marL="674004" lvl="1" defTabSz="829544">
              <a:spcBef>
                <a:spcPts val="726"/>
              </a:spcBef>
            </a:pPr>
            <a:endParaRPr lang="en-GB" altLang="en-US" sz="3992" dirty="0"/>
          </a:p>
        </p:txBody>
      </p:sp>
    </p:spTree>
    <p:extLst>
      <p:ext uri="{BB962C8B-B14F-4D97-AF65-F5344CB8AC3E}">
        <p14:creationId xmlns:p14="http://schemas.microsoft.com/office/powerpoint/2010/main" val="35220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fld id="{63D854C2-B1BC-403D-A110-A2944695471B}" type="slidenum">
              <a:rPr lang="en-US" altLang="en-US" sz="1200">
                <a:solidFill>
                  <a:srgbClr val="045C75"/>
                </a:solidFill>
              </a:rPr>
              <a:pPr/>
              <a:t>3</a:t>
            </a:fld>
            <a:endParaRPr lang="en-US" altLang="en-US" sz="1200">
              <a:solidFill>
                <a:srgbClr val="045C75"/>
              </a:solidFill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Differences between Software and Hardware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2873" y="1690688"/>
            <a:ext cx="9622301" cy="411480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altLang="en-US" sz="2400" dirty="0"/>
              <a:t>Software </a:t>
            </a:r>
            <a:r>
              <a:rPr lang="en-US" altLang="en-US" sz="2400" dirty="0">
                <a:solidFill>
                  <a:srgbClr val="FF0000"/>
                </a:solidFill>
              </a:rPr>
              <a:t>is developed or engineered; </a:t>
            </a:r>
            <a:r>
              <a:rPr lang="en-US" altLang="en-US" sz="2400" dirty="0"/>
              <a:t>it is not manufactured in the classical sense</a:t>
            </a:r>
          </a:p>
          <a:p>
            <a:pPr lvl="1" algn="just">
              <a:lnSpc>
                <a:spcPct val="90000"/>
              </a:lnSpc>
            </a:pPr>
            <a:r>
              <a:rPr lang="en-US" altLang="en-US" dirty="0"/>
              <a:t>Impacts the management of software projects</a:t>
            </a:r>
          </a:p>
          <a:p>
            <a:pPr algn="just">
              <a:lnSpc>
                <a:spcPct val="9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Software doesn't wear out</a:t>
            </a:r>
          </a:p>
          <a:p>
            <a:pPr lvl="1" algn="just">
              <a:lnSpc>
                <a:spcPct val="90000"/>
              </a:lnSpc>
            </a:pPr>
            <a:r>
              <a:rPr lang="en-US" altLang="en-US" dirty="0"/>
              <a:t>Hardware bathtub curve compared to the software ascending spiked curve</a:t>
            </a:r>
          </a:p>
          <a:p>
            <a:pPr algn="just">
              <a:lnSpc>
                <a:spcPct val="90000"/>
              </a:lnSpc>
            </a:pPr>
            <a:r>
              <a:rPr lang="en-US" altLang="en-US" sz="2400" dirty="0"/>
              <a:t>Although the industry is moving toward component-based construction, </a:t>
            </a:r>
            <a:r>
              <a:rPr lang="en-US" altLang="en-US" sz="2400" dirty="0">
                <a:solidFill>
                  <a:srgbClr val="FF0000"/>
                </a:solidFill>
              </a:rPr>
              <a:t>most software continues to be custom built  </a:t>
            </a:r>
            <a:r>
              <a:rPr lang="en-US" altLang="en-US" sz="2400" dirty="0"/>
              <a:t>(it is still complex to build)</a:t>
            </a:r>
          </a:p>
        </p:txBody>
      </p:sp>
    </p:spTree>
    <p:extLst>
      <p:ext uri="{BB962C8B-B14F-4D97-AF65-F5344CB8AC3E}">
        <p14:creationId xmlns:p14="http://schemas.microsoft.com/office/powerpoint/2010/main" val="244484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7473" y="165619"/>
            <a:ext cx="8158457" cy="1137719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726"/>
              </a:spcBef>
            </a:pPr>
            <a:r>
              <a:rPr lang="en-GB" altLang="en-US" sz="3992">
                <a:solidFill>
                  <a:srgbClr val="0000CC"/>
                </a:solidFill>
              </a:rPr>
              <a:t>Control Flow-Based Design </a:t>
            </a:r>
            <a:r>
              <a:rPr lang="en-GB" altLang="en-US" sz="1814">
                <a:solidFill>
                  <a:srgbClr val="0000CC"/>
                </a:solidFill>
              </a:rPr>
              <a:t>(Late 60s)</a:t>
            </a:r>
          </a:p>
        </p:txBody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0838" y="1304778"/>
            <a:ext cx="8963934" cy="4553758"/>
          </a:xfrm>
          <a:ln/>
        </p:spPr>
        <p:txBody>
          <a:bodyPr vert="horz" lIns="17999" tIns="46800" rIns="17999" bIns="46800" rtlCol="0">
            <a:normAutofit/>
          </a:bodyPr>
          <a:lstStyle/>
          <a:p>
            <a:pPr marL="311079" indent="-311079" defTabSz="829544">
              <a:lnSpc>
                <a:spcPct val="105000"/>
              </a:lnSpc>
              <a:spcBef>
                <a:spcPct val="20000"/>
              </a:spcBef>
              <a:spcAft>
                <a:spcPct val="5000"/>
              </a:spcAft>
            </a:pPr>
            <a:r>
              <a:rPr lang="en-GB" altLang="en-US" sz="3629" dirty="0"/>
              <a:t>It was found:</a:t>
            </a:r>
          </a:p>
          <a:p>
            <a:pPr marL="674004" lvl="1" defTabSz="829544">
              <a:lnSpc>
                <a:spcPct val="105000"/>
              </a:lnSpc>
              <a:spcBef>
                <a:spcPct val="20000"/>
              </a:spcBef>
              <a:spcAft>
                <a:spcPct val="5000"/>
              </a:spcAft>
            </a:pPr>
            <a:r>
              <a:rPr lang="en-GB" altLang="en-US" sz="3266" dirty="0"/>
              <a:t>GO TO statements  makes control structure of a program messy.</a:t>
            </a:r>
          </a:p>
          <a:p>
            <a:pPr marL="674004" lvl="1" defTabSz="829544">
              <a:lnSpc>
                <a:spcPct val="105000"/>
              </a:lnSpc>
              <a:spcBef>
                <a:spcPct val="20000"/>
              </a:spcBef>
              <a:spcAft>
                <a:spcPct val="5000"/>
              </a:spcAft>
            </a:pPr>
            <a:r>
              <a:rPr lang="en-GB" altLang="en-US" sz="3266" dirty="0"/>
              <a:t>GO TO statements alter the flow of control arbitrarily. </a:t>
            </a:r>
          </a:p>
          <a:p>
            <a:pPr marL="674004" lvl="1" defTabSz="829544">
              <a:lnSpc>
                <a:spcPct val="105000"/>
              </a:lnSpc>
              <a:spcBef>
                <a:spcPct val="20000"/>
              </a:spcBef>
              <a:spcAft>
                <a:spcPct val="5000"/>
              </a:spcAft>
            </a:pPr>
            <a:r>
              <a:rPr lang="en-GB" altLang="en-US" sz="3266" dirty="0"/>
              <a:t>The need to restrict use of GO TO statements was recognized.</a:t>
            </a:r>
          </a:p>
        </p:txBody>
      </p:sp>
    </p:spTree>
    <p:extLst>
      <p:ext uri="{BB962C8B-B14F-4D97-AF65-F5344CB8AC3E}">
        <p14:creationId xmlns:p14="http://schemas.microsoft.com/office/powerpoint/2010/main" val="99549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10740" y="243386"/>
            <a:ext cx="8602024" cy="1215488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726"/>
              </a:spcBef>
            </a:pPr>
            <a:r>
              <a:rPr lang="en-GB" altLang="en-US">
                <a:solidFill>
                  <a:srgbClr val="0000CC"/>
                </a:solidFill>
              </a:rPr>
              <a:t>Control Flow-Based Design </a:t>
            </a:r>
            <a:r>
              <a:rPr lang="en-GB" altLang="en-US" sz="1814">
                <a:solidFill>
                  <a:srgbClr val="0000CC"/>
                </a:solidFill>
              </a:rPr>
              <a:t>(Late 60s)</a:t>
            </a:r>
            <a:br>
              <a:rPr lang="en-GB" altLang="en-US" sz="1814">
                <a:solidFill>
                  <a:srgbClr val="0000CC"/>
                </a:solidFill>
              </a:rPr>
            </a:br>
            <a:endParaRPr lang="en-GB" altLang="en-US" sz="1814">
              <a:solidFill>
                <a:srgbClr val="0000CC"/>
              </a:solidFill>
            </a:endParaRPr>
          </a:p>
        </p:txBody>
      </p:sp>
      <p:sp>
        <p:nvSpPr>
          <p:cNvPr id="74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3212" y="1352303"/>
            <a:ext cx="9209389" cy="4285890"/>
          </a:xfrm>
          <a:ln/>
        </p:spPr>
        <p:txBody>
          <a:bodyPr vert="horz" lIns="17999" tIns="46800" rIns="17999" bIns="46800" rtlCol="0">
            <a:normAutofit/>
          </a:bodyPr>
          <a:lstStyle/>
          <a:p>
            <a:pPr marL="311079" indent="-311079" defTabSz="829544">
              <a:lnSpc>
                <a:spcPct val="105000"/>
              </a:lnSpc>
              <a:spcBef>
                <a:spcPct val="20000"/>
              </a:spcBef>
              <a:spcAft>
                <a:spcPct val="5000"/>
              </a:spcAft>
            </a:pPr>
            <a:r>
              <a:rPr lang="en-GB" altLang="en-US" sz="3266" dirty="0"/>
              <a:t>But, soon it was conclusively proved:</a:t>
            </a:r>
          </a:p>
          <a:p>
            <a:pPr marL="674004" lvl="1" defTabSz="829544">
              <a:lnSpc>
                <a:spcPct val="105000"/>
              </a:lnSpc>
              <a:spcBef>
                <a:spcPct val="20000"/>
              </a:spcBef>
              <a:spcAft>
                <a:spcPct val="5000"/>
              </a:spcAft>
            </a:pPr>
            <a:r>
              <a:rPr lang="en-GB" altLang="en-US" sz="2903" dirty="0">
                <a:solidFill>
                  <a:srgbClr val="0000CC"/>
                </a:solidFill>
              </a:rPr>
              <a:t>Only three programming constructs are sufficient to express any programming logic:</a:t>
            </a:r>
          </a:p>
          <a:p>
            <a:pPr marL="1036930" lvl="2" indent="-207386" defTabSz="829544">
              <a:lnSpc>
                <a:spcPct val="105000"/>
              </a:lnSpc>
              <a:spcBef>
                <a:spcPct val="20000"/>
              </a:spcBef>
              <a:spcAft>
                <a:spcPct val="5000"/>
              </a:spcAft>
            </a:pPr>
            <a:r>
              <a:rPr lang="en-GB" altLang="en-US" sz="2903" dirty="0">
                <a:solidFill>
                  <a:srgbClr val="0000CC"/>
                </a:solidFill>
              </a:rPr>
              <a:t>sequence  (e.g. a=0;b=5;)</a:t>
            </a:r>
          </a:p>
          <a:p>
            <a:pPr marL="1036930" lvl="2" indent="-207386" defTabSz="829544">
              <a:lnSpc>
                <a:spcPct val="105000"/>
              </a:lnSpc>
              <a:spcBef>
                <a:spcPct val="20000"/>
              </a:spcBef>
              <a:spcAft>
                <a:spcPct val="5000"/>
              </a:spcAft>
            </a:pPr>
            <a:r>
              <a:rPr lang="en-GB" altLang="en-US" sz="2903" dirty="0">
                <a:solidFill>
                  <a:srgbClr val="0000CC"/>
                </a:solidFill>
              </a:rPr>
              <a:t>selection (</a:t>
            </a:r>
            <a:r>
              <a:rPr lang="en-GB" altLang="en-US" sz="1814" dirty="0" err="1">
                <a:solidFill>
                  <a:srgbClr val="0000CC"/>
                </a:solidFill>
              </a:rPr>
              <a:t>e.g.</a:t>
            </a:r>
            <a:r>
              <a:rPr lang="en-GB" altLang="en-US" sz="2903" dirty="0" err="1">
                <a:solidFill>
                  <a:srgbClr val="0000CC"/>
                </a:solidFill>
              </a:rPr>
              <a:t>if</a:t>
            </a:r>
            <a:r>
              <a:rPr lang="en-GB" altLang="en-US" sz="2903" dirty="0">
                <a:solidFill>
                  <a:srgbClr val="0000CC"/>
                </a:solidFill>
              </a:rPr>
              <a:t>(c=true) k=5 else m=5;)</a:t>
            </a:r>
          </a:p>
          <a:p>
            <a:pPr marL="1036930" lvl="2" indent="-207386" defTabSz="829544">
              <a:lnSpc>
                <a:spcPct val="105000"/>
              </a:lnSpc>
              <a:spcBef>
                <a:spcPct val="20000"/>
              </a:spcBef>
              <a:spcAft>
                <a:spcPct val="5000"/>
              </a:spcAft>
            </a:pPr>
            <a:r>
              <a:rPr lang="en-GB" altLang="en-US" sz="2903" dirty="0">
                <a:solidFill>
                  <a:srgbClr val="0000CC"/>
                </a:solidFill>
              </a:rPr>
              <a:t>iteration</a:t>
            </a:r>
            <a:r>
              <a:rPr lang="en-GB" altLang="en-US" sz="3266" dirty="0"/>
              <a:t>   </a:t>
            </a:r>
            <a:r>
              <a:rPr lang="en-GB" altLang="en-US" sz="2903" dirty="0">
                <a:solidFill>
                  <a:srgbClr val="0000CC"/>
                </a:solidFill>
              </a:rPr>
              <a:t>(e.g. while(k&gt;0) k=j-k;)</a:t>
            </a:r>
          </a:p>
        </p:txBody>
      </p:sp>
    </p:spTree>
    <p:extLst>
      <p:ext uri="{BB962C8B-B14F-4D97-AF65-F5344CB8AC3E}">
        <p14:creationId xmlns:p14="http://schemas.microsoft.com/office/powerpoint/2010/main" val="123201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631" y="165619"/>
            <a:ext cx="7801299" cy="1137719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726"/>
              </a:spcBef>
            </a:pPr>
            <a:r>
              <a:rPr lang="en-GB" altLang="en-US" sz="4899" dirty="0" smtClean="0">
                <a:solidFill>
                  <a:srgbClr val="0000CC"/>
                </a:solidFill>
              </a:rPr>
              <a:t>4.Structured </a:t>
            </a:r>
            <a:r>
              <a:rPr lang="en-GB" altLang="en-US" sz="4899" dirty="0">
                <a:solidFill>
                  <a:srgbClr val="0000CC"/>
                </a:solidFill>
              </a:rPr>
              <a:t>Programming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2350" y="1303338"/>
            <a:ext cx="11069650" cy="4113072"/>
          </a:xfrm>
          <a:ln/>
        </p:spPr>
        <p:txBody>
          <a:bodyPr vert="horz" lIns="17999" tIns="46800" rIns="17999" bIns="46800" rtlCol="0">
            <a:normAutofit/>
          </a:bodyPr>
          <a:lstStyle/>
          <a:p>
            <a:pPr marL="311079" indent="-311079" defTabSz="829544">
              <a:spcBef>
                <a:spcPts val="907"/>
              </a:spcBef>
            </a:pPr>
            <a:r>
              <a:rPr lang="en-GB" altLang="en-US" sz="3992" dirty="0"/>
              <a:t>A program is called </a:t>
            </a:r>
            <a:r>
              <a:rPr lang="en-GB" altLang="en-US" sz="3629" dirty="0">
                <a:solidFill>
                  <a:srgbClr val="0000CC"/>
                </a:solidFill>
              </a:rPr>
              <a:t>structured</a:t>
            </a:r>
            <a:r>
              <a:rPr lang="en-GB" altLang="en-US" sz="3266" dirty="0">
                <a:solidFill>
                  <a:srgbClr val="0000CC"/>
                </a:solidFill>
              </a:rPr>
              <a:t> </a:t>
            </a:r>
          </a:p>
          <a:p>
            <a:pPr marL="674004" lvl="1" defTabSz="829544">
              <a:spcBef>
                <a:spcPts val="726"/>
              </a:spcBef>
            </a:pPr>
            <a:r>
              <a:rPr lang="en-GB" altLang="en-US" sz="3629" dirty="0"/>
              <a:t>When it uses only the following types of constructs:</a:t>
            </a:r>
          </a:p>
          <a:p>
            <a:pPr marL="1036930" lvl="2" indent="-207386" defTabSz="829544">
              <a:spcBef>
                <a:spcPts val="658"/>
              </a:spcBef>
            </a:pPr>
            <a:r>
              <a:rPr lang="en-GB" altLang="en-US" sz="3266" dirty="0"/>
              <a:t>sequence, </a:t>
            </a:r>
          </a:p>
          <a:p>
            <a:pPr marL="1036930" lvl="2" indent="-207386" defTabSz="829544">
              <a:spcBef>
                <a:spcPts val="658"/>
              </a:spcBef>
            </a:pPr>
            <a:r>
              <a:rPr lang="en-GB" altLang="en-US" sz="3266" dirty="0"/>
              <a:t>selection,  </a:t>
            </a:r>
          </a:p>
          <a:p>
            <a:pPr marL="1036930" lvl="2" indent="-207386" defTabSz="829544">
              <a:spcBef>
                <a:spcPts val="658"/>
              </a:spcBef>
            </a:pPr>
            <a:r>
              <a:rPr lang="en-GB" altLang="en-US" sz="3266" dirty="0"/>
              <a:t>iteration </a:t>
            </a:r>
            <a:endParaRPr lang="en-GB" altLang="en-US" sz="3266" dirty="0" smtClean="0"/>
          </a:p>
          <a:p>
            <a:pPr marL="311079" indent="-311079" defTabSz="829544">
              <a:spcBef>
                <a:spcPts val="806"/>
              </a:spcBef>
            </a:pPr>
            <a:r>
              <a:rPr lang="en-GB" altLang="en-US" sz="3992" dirty="0"/>
              <a:t>Unstructured control flows are avoided. </a:t>
            </a:r>
          </a:p>
          <a:p>
            <a:pPr marL="311079" indent="-311079" defTabSz="829544">
              <a:spcBef>
                <a:spcPts val="726"/>
              </a:spcBef>
            </a:pPr>
            <a:r>
              <a:rPr lang="en-GB" altLang="en-US" sz="3629" dirty="0"/>
              <a:t>Consist of a neat set of </a:t>
            </a:r>
            <a:r>
              <a:rPr lang="en-GB" altLang="en-US" sz="3629" u="sng" dirty="0">
                <a:solidFill>
                  <a:srgbClr val="0000CC"/>
                </a:solidFill>
              </a:rPr>
              <a:t>modules.</a:t>
            </a:r>
          </a:p>
          <a:p>
            <a:pPr marL="1036930" lvl="2" indent="-207386" defTabSz="829544">
              <a:spcBef>
                <a:spcPts val="658"/>
              </a:spcBef>
            </a:pPr>
            <a:endParaRPr lang="en-GB" altLang="en-US" sz="3266" dirty="0"/>
          </a:p>
        </p:txBody>
      </p:sp>
    </p:spTree>
    <p:extLst>
      <p:ext uri="{BB962C8B-B14F-4D97-AF65-F5344CB8AC3E}">
        <p14:creationId xmlns:p14="http://schemas.microsoft.com/office/powerpoint/2010/main" val="106762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631" y="165619"/>
            <a:ext cx="7801299" cy="1137719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907"/>
              </a:spcBef>
            </a:pPr>
            <a:r>
              <a:rPr lang="en-GB" altLang="en-US" sz="5443">
                <a:solidFill>
                  <a:srgbClr val="0000CC"/>
                </a:solidFill>
              </a:rPr>
              <a:t>Structured programs</a:t>
            </a:r>
          </a:p>
        </p:txBody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1514" y="1401268"/>
            <a:ext cx="8719566" cy="4389581"/>
          </a:xfrm>
          <a:ln/>
        </p:spPr>
        <p:txBody>
          <a:bodyPr vert="horz" lIns="17999" tIns="46800" rIns="17999" bIns="46800" rtlCol="0">
            <a:normAutofit fontScale="92500"/>
          </a:bodyPr>
          <a:lstStyle/>
          <a:p>
            <a:pPr marL="311079" indent="-311079" defTabSz="829544">
              <a:lnSpc>
                <a:spcPct val="105000"/>
              </a:lnSpc>
              <a:spcBef>
                <a:spcPct val="25000"/>
              </a:spcBef>
              <a:spcAft>
                <a:spcPct val="10000"/>
              </a:spcAft>
            </a:pPr>
            <a:r>
              <a:rPr lang="en-GB" altLang="en-US" sz="3992" dirty="0"/>
              <a:t>Structured programs are:</a:t>
            </a:r>
          </a:p>
          <a:p>
            <a:pPr marL="674004" lvl="1" defTabSz="829544">
              <a:lnSpc>
                <a:spcPct val="105000"/>
              </a:lnSpc>
              <a:spcBef>
                <a:spcPct val="25000"/>
              </a:spcBef>
              <a:spcAft>
                <a:spcPct val="10000"/>
              </a:spcAft>
            </a:pPr>
            <a:r>
              <a:rPr lang="en-GB" altLang="en-US" sz="3629" dirty="0"/>
              <a:t>Easier to read and understand, </a:t>
            </a:r>
          </a:p>
          <a:p>
            <a:pPr marL="674004" lvl="1" defTabSz="829544">
              <a:lnSpc>
                <a:spcPct val="105000"/>
              </a:lnSpc>
              <a:spcBef>
                <a:spcPct val="25000"/>
              </a:spcBef>
              <a:spcAft>
                <a:spcPct val="10000"/>
              </a:spcAft>
            </a:pPr>
            <a:r>
              <a:rPr lang="en-GB" altLang="en-US" sz="3629" dirty="0"/>
              <a:t>Easier to maintain, </a:t>
            </a:r>
          </a:p>
          <a:p>
            <a:pPr marL="674004" lvl="1" defTabSz="829544">
              <a:lnSpc>
                <a:spcPct val="105000"/>
              </a:lnSpc>
              <a:spcBef>
                <a:spcPct val="25000"/>
              </a:spcBef>
              <a:spcAft>
                <a:spcPct val="10000"/>
              </a:spcAft>
            </a:pPr>
            <a:r>
              <a:rPr lang="en-GB" altLang="en-US" sz="3629" dirty="0"/>
              <a:t>Require less effort and time for development</a:t>
            </a:r>
            <a:r>
              <a:rPr lang="en-GB" altLang="en-US" sz="3629" dirty="0" smtClean="0"/>
              <a:t>.</a:t>
            </a:r>
          </a:p>
          <a:p>
            <a:pPr marL="674004" lvl="1" defTabSz="829544">
              <a:lnSpc>
                <a:spcPct val="105000"/>
              </a:lnSpc>
              <a:spcBef>
                <a:spcPct val="25000"/>
              </a:spcBef>
              <a:spcAft>
                <a:spcPct val="10000"/>
              </a:spcAft>
            </a:pPr>
            <a:r>
              <a:rPr lang="en-GB" altLang="en-US" sz="4000" dirty="0"/>
              <a:t>While using structured </a:t>
            </a:r>
            <a:r>
              <a:rPr lang="en-GB" altLang="en-US" sz="4000" dirty="0">
                <a:solidFill>
                  <a:srgbClr val="0000CC"/>
                </a:solidFill>
              </a:rPr>
              <a:t>if-then-else</a:t>
            </a:r>
            <a:r>
              <a:rPr lang="en-GB" altLang="en-US" sz="4000" dirty="0"/>
              <a:t> and  </a:t>
            </a:r>
            <a:r>
              <a:rPr lang="en-GB" altLang="en-US" sz="4000" dirty="0">
                <a:solidFill>
                  <a:srgbClr val="0000CC"/>
                </a:solidFill>
              </a:rPr>
              <a:t>do-while</a:t>
            </a:r>
            <a:r>
              <a:rPr lang="en-GB" altLang="en-US" sz="4000" dirty="0"/>
              <a:t> statements.</a:t>
            </a:r>
          </a:p>
          <a:p>
            <a:pPr marL="674004" lvl="1" defTabSz="829544">
              <a:lnSpc>
                <a:spcPct val="105000"/>
              </a:lnSpc>
              <a:spcBef>
                <a:spcPct val="25000"/>
              </a:spcBef>
              <a:spcAft>
                <a:spcPct val="10000"/>
              </a:spcAft>
            </a:pPr>
            <a:endParaRPr lang="en-GB" altLang="en-US" sz="3629" dirty="0"/>
          </a:p>
        </p:txBody>
      </p:sp>
    </p:spTree>
    <p:extLst>
      <p:ext uri="{BB962C8B-B14F-4D97-AF65-F5344CB8AC3E}">
        <p14:creationId xmlns:p14="http://schemas.microsoft.com/office/powerpoint/2010/main" val="281970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631" y="165619"/>
            <a:ext cx="7801299" cy="1137719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726"/>
              </a:spcBef>
            </a:pPr>
            <a:r>
              <a:rPr lang="en-GB" altLang="en-US" sz="3992">
                <a:solidFill>
                  <a:srgbClr val="0000CC"/>
                </a:solidFill>
              </a:rPr>
              <a:t>Data Structure-Oriented Design </a:t>
            </a:r>
            <a:r>
              <a:rPr lang="en-GB" altLang="en-US" sz="1814">
                <a:solidFill>
                  <a:srgbClr val="0000CC"/>
                </a:solidFill>
              </a:rPr>
              <a:t>(Early 70s)</a:t>
            </a:r>
          </a:p>
        </p:txBody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7958" y="1601448"/>
            <a:ext cx="9356195" cy="4113072"/>
          </a:xfrm>
          <a:ln/>
        </p:spPr>
        <p:txBody>
          <a:bodyPr vert="horz" lIns="17999" tIns="46800" rIns="17999" bIns="46800" rtlCol="0">
            <a:normAutofit/>
          </a:bodyPr>
          <a:lstStyle/>
          <a:p>
            <a:pPr marL="311079" indent="-311079" defTabSz="829544">
              <a:lnSpc>
                <a:spcPct val="105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altLang="en-US" sz="4355" dirty="0"/>
              <a:t>Techniques which emphasize designing the data structure: </a:t>
            </a:r>
          </a:p>
          <a:p>
            <a:pPr marL="674004" lvl="1" defTabSz="829544">
              <a:lnSpc>
                <a:spcPct val="105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altLang="en-US" sz="3629" dirty="0"/>
              <a:t>Derive program structure from it:</a:t>
            </a:r>
          </a:p>
          <a:p>
            <a:pPr marL="1036930" lvl="2" indent="-207386" defTabSz="829544">
              <a:lnSpc>
                <a:spcPct val="105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altLang="en-US" sz="3629" dirty="0"/>
              <a:t>Are called </a:t>
            </a:r>
            <a:r>
              <a:rPr lang="en-GB" altLang="en-US" sz="3629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Console" panose="020B0609040504020204" pitchFamily="49" charset="0"/>
              </a:rPr>
              <a:t>data structure-oriented design techniques.</a:t>
            </a:r>
            <a:r>
              <a:rPr lang="en-GB" altLang="en-US" sz="3629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Console" panose="020B0609040504020204" pitchFamily="49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2639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631" y="165619"/>
            <a:ext cx="7801299" cy="1137719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726"/>
              </a:spcBef>
            </a:pPr>
            <a:r>
              <a:rPr lang="en-GB" altLang="en-US" sz="3992">
                <a:solidFill>
                  <a:srgbClr val="0000CC"/>
                </a:solidFill>
              </a:rPr>
              <a:t>Data Structure Oriented Design </a:t>
            </a:r>
            <a:r>
              <a:rPr lang="en-GB" altLang="en-US" sz="2177">
                <a:solidFill>
                  <a:srgbClr val="0000CC"/>
                </a:solidFill>
              </a:rPr>
              <a:t>(Early 70s)</a:t>
            </a:r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1874" y="1474715"/>
            <a:ext cx="9022451" cy="4239805"/>
          </a:xfrm>
          <a:ln/>
        </p:spPr>
        <p:txBody>
          <a:bodyPr vert="horz" lIns="17999" tIns="46800" rIns="17999" bIns="46800" rtlCol="0">
            <a:normAutofit/>
          </a:bodyPr>
          <a:lstStyle/>
          <a:p>
            <a:pPr marL="311079" indent="-311079" defTabSz="829544">
              <a:lnSpc>
                <a:spcPct val="105000"/>
              </a:lnSpc>
              <a:spcBef>
                <a:spcPct val="25000"/>
              </a:spcBef>
              <a:spcAft>
                <a:spcPct val="10000"/>
              </a:spcAft>
            </a:pPr>
            <a:r>
              <a:rPr lang="en-GB" altLang="en-US" sz="3992" dirty="0"/>
              <a:t>Example of data structure-oriented design technique: </a:t>
            </a:r>
          </a:p>
          <a:p>
            <a:pPr marL="674004" lvl="1" defTabSz="829544">
              <a:lnSpc>
                <a:spcPct val="105000"/>
              </a:lnSpc>
              <a:spcBef>
                <a:spcPct val="25000"/>
              </a:spcBef>
              <a:spcAft>
                <a:spcPct val="10000"/>
              </a:spcAft>
            </a:pPr>
            <a:r>
              <a:rPr lang="en-GB" altLang="en-US" sz="3629" dirty="0">
                <a:solidFill>
                  <a:srgbClr val="0000CC"/>
                </a:solidFill>
              </a:rPr>
              <a:t>Jackson's Structured Programming(JSP) methodology</a:t>
            </a:r>
          </a:p>
          <a:p>
            <a:pPr marL="1036930" lvl="2" indent="-207386" defTabSz="829544">
              <a:lnSpc>
                <a:spcPct val="105000"/>
              </a:lnSpc>
              <a:spcBef>
                <a:spcPct val="25000"/>
              </a:spcBef>
              <a:spcAft>
                <a:spcPct val="10000"/>
              </a:spcAft>
            </a:pPr>
            <a:r>
              <a:rPr lang="en-GB" altLang="en-US" sz="3266" dirty="0"/>
              <a:t>Developed by Michael Jackson in 1970s. </a:t>
            </a:r>
          </a:p>
        </p:txBody>
      </p:sp>
    </p:spTree>
    <p:extLst>
      <p:ext uri="{BB962C8B-B14F-4D97-AF65-F5344CB8AC3E}">
        <p14:creationId xmlns:p14="http://schemas.microsoft.com/office/powerpoint/2010/main" val="20124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631" y="165619"/>
            <a:ext cx="7801299" cy="1137719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748"/>
              </a:spcBef>
            </a:pPr>
            <a:r>
              <a:rPr lang="en-GB" altLang="en-US" sz="3992" dirty="0" smtClean="0">
                <a:solidFill>
                  <a:srgbClr val="0000CC"/>
                </a:solidFill>
              </a:rPr>
              <a:t>6.Data </a:t>
            </a:r>
            <a:r>
              <a:rPr lang="en-GB" altLang="en-US" sz="3992" dirty="0">
                <a:solidFill>
                  <a:srgbClr val="0000CC"/>
                </a:solidFill>
              </a:rPr>
              <a:t>Flow-Oriented Design  </a:t>
            </a:r>
            <a:r>
              <a:rPr lang="en-GB" altLang="en-US" sz="2177" dirty="0">
                <a:solidFill>
                  <a:srgbClr val="0000CC"/>
                </a:solidFill>
              </a:rPr>
              <a:t>(Late 70s)</a:t>
            </a:r>
            <a:r>
              <a:rPr lang="en-GB" altLang="en-US" sz="3992" dirty="0"/>
              <a:t> </a:t>
            </a:r>
          </a:p>
        </p:txBody>
      </p:sp>
      <p:sp>
        <p:nvSpPr>
          <p:cNvPr id="77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2524" y="1313418"/>
            <a:ext cx="8049005" cy="4401102"/>
          </a:xfrm>
          <a:ln/>
        </p:spPr>
        <p:txBody>
          <a:bodyPr vert="horz" lIns="17999" tIns="46800" rIns="17999" bIns="46800" rtlCol="0">
            <a:normAutofit/>
          </a:bodyPr>
          <a:lstStyle/>
          <a:p>
            <a:pPr marL="311079" indent="-311079" defTabSz="829544">
              <a:lnSpc>
                <a:spcPct val="105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altLang="en-US" sz="3992" dirty="0"/>
              <a:t>Data flow-oriented techniques advocate</a:t>
            </a:r>
            <a:r>
              <a:rPr lang="en-GB" altLang="en-US" sz="4355" dirty="0"/>
              <a:t>: </a:t>
            </a:r>
          </a:p>
          <a:p>
            <a:pPr marL="674004" lvl="1" defTabSz="829544">
              <a:lnSpc>
                <a:spcPct val="105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altLang="en-US" sz="3266" b="1" dirty="0"/>
              <a:t>The data items input to a system must first be identified, </a:t>
            </a:r>
          </a:p>
          <a:p>
            <a:pPr marL="674004" lvl="1" defTabSz="829544">
              <a:lnSpc>
                <a:spcPct val="105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altLang="en-US" sz="3266" dirty="0"/>
              <a:t>Processing  required on the data items to produce the required outputs should be determined.</a:t>
            </a:r>
            <a:endParaRPr lang="en-GB" altLang="en-US" sz="3629" dirty="0"/>
          </a:p>
        </p:txBody>
      </p:sp>
    </p:spTree>
    <p:extLst>
      <p:ext uri="{BB962C8B-B14F-4D97-AF65-F5344CB8AC3E}">
        <p14:creationId xmlns:p14="http://schemas.microsoft.com/office/powerpoint/2010/main" val="193340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45304" y="165619"/>
            <a:ext cx="8250627" cy="1137719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726"/>
              </a:spcBef>
            </a:pPr>
            <a:r>
              <a:rPr lang="en-GB" altLang="en-US" sz="3992">
                <a:solidFill>
                  <a:srgbClr val="0000CC"/>
                </a:solidFill>
              </a:rPr>
              <a:t>Data Flow-Oriented Design</a:t>
            </a:r>
            <a:r>
              <a:rPr lang="en-GB" altLang="en-US" sz="1633">
                <a:solidFill>
                  <a:srgbClr val="FFFFFF"/>
                </a:solidFill>
              </a:rPr>
              <a:t> </a:t>
            </a:r>
            <a:r>
              <a:rPr lang="en-GB" altLang="en-US" sz="2177">
                <a:solidFill>
                  <a:srgbClr val="0000CC"/>
                </a:solidFill>
              </a:rPr>
              <a:t>(Late 70s)</a:t>
            </a:r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44044" y="1355183"/>
            <a:ext cx="9689937" cy="4435666"/>
          </a:xfrm>
          <a:ln/>
        </p:spPr>
        <p:txBody>
          <a:bodyPr vert="horz" lIns="17999" tIns="46800" rIns="17999" bIns="46800" rtlCol="0">
            <a:normAutofit/>
          </a:bodyPr>
          <a:lstStyle/>
          <a:p>
            <a:pPr marL="311079" indent="-311079" defTabSz="829544">
              <a:lnSpc>
                <a:spcPct val="105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altLang="en-US" sz="3992" dirty="0"/>
              <a:t>Data flow technique identifies:</a:t>
            </a:r>
          </a:p>
          <a:p>
            <a:pPr marL="674004" lvl="1" defTabSz="829544">
              <a:lnSpc>
                <a:spcPct val="105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altLang="en-US" sz="3629" dirty="0"/>
              <a:t>Different processing stations (functions) in a system. </a:t>
            </a:r>
          </a:p>
          <a:p>
            <a:pPr marL="674004" lvl="1" defTabSz="829544">
              <a:lnSpc>
                <a:spcPct val="105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altLang="en-US" sz="3629" dirty="0"/>
              <a:t>The items (data) that flow between processing stations. </a:t>
            </a:r>
          </a:p>
        </p:txBody>
      </p:sp>
    </p:spTree>
    <p:extLst>
      <p:ext uri="{BB962C8B-B14F-4D97-AF65-F5344CB8AC3E}">
        <p14:creationId xmlns:p14="http://schemas.microsoft.com/office/powerpoint/2010/main" val="62274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29643" y="276509"/>
            <a:ext cx="7772496" cy="1273094"/>
          </a:xfrm>
          <a:ln/>
        </p:spPr>
        <p:txBody>
          <a:bodyPr vert="horz" lIns="17999" tIns="46800" rIns="17999" bIns="46800" rtlCol="0" anchor="ctr">
            <a:normAutofit fontScale="90000"/>
          </a:bodyPr>
          <a:lstStyle/>
          <a:p>
            <a:pPr defTabSz="829544">
              <a:spcBef>
                <a:spcPts val="907"/>
              </a:spcBef>
            </a:pPr>
            <a:r>
              <a:rPr lang="en-GB" altLang="en-US">
                <a:solidFill>
                  <a:srgbClr val="0000CC"/>
                </a:solidFill>
              </a:rPr>
              <a:t>Data Flow Model of a Car Assembly Unit</a:t>
            </a:r>
          </a:p>
        </p:txBody>
      </p:sp>
      <p:sp>
        <p:nvSpPr>
          <p:cNvPr id="781315" name="Text Box 3"/>
          <p:cNvSpPr txBox="1">
            <a:spLocks noChangeArrowheads="1"/>
          </p:cNvSpPr>
          <p:nvPr/>
        </p:nvSpPr>
        <p:spPr bwMode="auto">
          <a:xfrm>
            <a:off x="2957911" y="3267704"/>
            <a:ext cx="826647" cy="75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318"/>
              </a:spcBef>
            </a:pPr>
            <a:r>
              <a:rPr lang="en-GB" altLang="en-US" sz="1361" b="1" dirty="0">
                <a:latin typeface="Comic Sans MS" panose="030F0702030302020204" pitchFamily="66" charset="0"/>
              </a:rPr>
              <a:t>   Fit</a:t>
            </a:r>
          </a:p>
          <a:p>
            <a:pPr>
              <a:lnSpc>
                <a:spcPct val="85000"/>
              </a:lnSpc>
              <a:spcBef>
                <a:spcPts val="318"/>
              </a:spcBef>
            </a:pPr>
            <a:r>
              <a:rPr lang="en-GB" altLang="en-US" sz="1361" b="1" dirty="0">
                <a:latin typeface="Comic Sans MS" panose="030F0702030302020204" pitchFamily="66" charset="0"/>
              </a:rPr>
              <a:t>  Engine</a:t>
            </a:r>
          </a:p>
        </p:txBody>
      </p:sp>
      <p:sp>
        <p:nvSpPr>
          <p:cNvPr id="781316" name="Text Box 4"/>
          <p:cNvSpPr txBox="1">
            <a:spLocks noChangeArrowheads="1"/>
          </p:cNvSpPr>
          <p:nvPr/>
        </p:nvSpPr>
        <p:spPr bwMode="auto">
          <a:xfrm>
            <a:off x="7747854" y="3257623"/>
            <a:ext cx="1055631" cy="7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318"/>
              </a:spcBef>
            </a:pPr>
            <a:r>
              <a:rPr lang="en-GB" altLang="en-US" sz="1361" b="1">
                <a:latin typeface="Comic Sans MS" panose="030F0702030302020204" pitchFamily="66" charset="0"/>
              </a:rPr>
              <a:t>Paint and</a:t>
            </a:r>
          </a:p>
          <a:p>
            <a:pPr>
              <a:lnSpc>
                <a:spcPct val="85000"/>
              </a:lnSpc>
              <a:spcBef>
                <a:spcPts val="318"/>
              </a:spcBef>
            </a:pPr>
            <a:r>
              <a:rPr lang="en-GB" altLang="en-US" sz="1361" b="1">
                <a:latin typeface="Comic Sans MS" panose="030F0702030302020204" pitchFamily="66" charset="0"/>
              </a:rPr>
              <a:t>   Test</a:t>
            </a:r>
          </a:p>
        </p:txBody>
      </p:sp>
      <p:sp>
        <p:nvSpPr>
          <p:cNvPr id="781317" name="Text Box 5"/>
          <p:cNvSpPr txBox="1">
            <a:spLocks noChangeArrowheads="1"/>
          </p:cNvSpPr>
          <p:nvPr/>
        </p:nvSpPr>
        <p:spPr bwMode="auto">
          <a:xfrm>
            <a:off x="5944785" y="3257623"/>
            <a:ext cx="849689" cy="54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798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798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798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798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798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798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798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798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798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318"/>
              </a:spcBef>
            </a:pPr>
            <a:r>
              <a:rPr lang="en-GB" altLang="en-US" sz="1361" b="1">
                <a:latin typeface="Comic Sans MS" panose="030F0702030302020204" pitchFamily="66" charset="0"/>
              </a:rPr>
              <a:t>   Fit</a:t>
            </a:r>
          </a:p>
          <a:p>
            <a:pPr>
              <a:lnSpc>
                <a:spcPct val="85000"/>
              </a:lnSpc>
              <a:spcBef>
                <a:spcPts val="318"/>
              </a:spcBef>
            </a:pPr>
            <a:r>
              <a:rPr lang="en-GB" altLang="en-US" sz="1361" b="1">
                <a:latin typeface="Comic Sans MS" panose="030F0702030302020204" pitchFamily="66" charset="0"/>
              </a:rPr>
              <a:t>Wheels</a:t>
            </a:r>
          </a:p>
        </p:txBody>
      </p:sp>
      <p:sp>
        <p:nvSpPr>
          <p:cNvPr id="781318" name="Text Box 6"/>
          <p:cNvSpPr txBox="1">
            <a:spLocks noChangeArrowheads="1"/>
          </p:cNvSpPr>
          <p:nvPr/>
        </p:nvSpPr>
        <p:spPr bwMode="auto">
          <a:xfrm>
            <a:off x="4278530" y="3257623"/>
            <a:ext cx="735917" cy="7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318"/>
              </a:spcBef>
            </a:pPr>
            <a:r>
              <a:rPr lang="en-GB" altLang="en-US" sz="1361" b="1">
                <a:latin typeface="Comic Sans MS" panose="030F0702030302020204" pitchFamily="66" charset="0"/>
              </a:rPr>
              <a:t>   Fit</a:t>
            </a:r>
          </a:p>
          <a:p>
            <a:pPr>
              <a:lnSpc>
                <a:spcPct val="85000"/>
              </a:lnSpc>
              <a:spcBef>
                <a:spcPts val="318"/>
              </a:spcBef>
            </a:pPr>
            <a:r>
              <a:rPr lang="en-GB" altLang="en-US" sz="1361" b="1">
                <a:latin typeface="Comic Sans MS" panose="030F0702030302020204" pitchFamily="66" charset="0"/>
              </a:rPr>
              <a:t>  Doors</a:t>
            </a:r>
          </a:p>
        </p:txBody>
      </p:sp>
      <p:sp>
        <p:nvSpPr>
          <p:cNvPr id="781319" name="Oval 7"/>
          <p:cNvSpPr>
            <a:spLocks noChangeArrowheads="1"/>
          </p:cNvSpPr>
          <p:nvPr/>
        </p:nvSpPr>
        <p:spPr bwMode="auto">
          <a:xfrm>
            <a:off x="2978074" y="3257623"/>
            <a:ext cx="787763" cy="607744"/>
          </a:xfrm>
          <a:prstGeom prst="ellips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 sz="1633"/>
          </a:p>
        </p:txBody>
      </p:sp>
      <p:sp>
        <p:nvSpPr>
          <p:cNvPr id="781320" name="Oval 8"/>
          <p:cNvSpPr>
            <a:spLocks noChangeArrowheads="1"/>
          </p:cNvSpPr>
          <p:nvPr/>
        </p:nvSpPr>
        <p:spPr bwMode="auto">
          <a:xfrm>
            <a:off x="7687368" y="3104966"/>
            <a:ext cx="964901" cy="760400"/>
          </a:xfrm>
          <a:prstGeom prst="ellips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 sz="1633"/>
          </a:p>
        </p:txBody>
      </p:sp>
      <p:sp>
        <p:nvSpPr>
          <p:cNvPr id="781321" name="Oval 9"/>
          <p:cNvSpPr>
            <a:spLocks noChangeArrowheads="1"/>
          </p:cNvSpPr>
          <p:nvPr/>
        </p:nvSpPr>
        <p:spPr bwMode="auto">
          <a:xfrm>
            <a:off x="5950546" y="3257623"/>
            <a:ext cx="787763" cy="607744"/>
          </a:xfrm>
          <a:prstGeom prst="ellips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 sz="1633"/>
          </a:p>
        </p:txBody>
      </p:sp>
      <p:sp>
        <p:nvSpPr>
          <p:cNvPr id="781322" name="Oval 10"/>
          <p:cNvSpPr>
            <a:spLocks noChangeArrowheads="1"/>
          </p:cNvSpPr>
          <p:nvPr/>
        </p:nvSpPr>
        <p:spPr bwMode="auto">
          <a:xfrm>
            <a:off x="4274210" y="3257623"/>
            <a:ext cx="787763" cy="607744"/>
          </a:xfrm>
          <a:prstGeom prst="ellips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 sz="1633"/>
          </a:p>
        </p:txBody>
      </p:sp>
      <p:sp>
        <p:nvSpPr>
          <p:cNvPr id="781323" name="Text Box 11"/>
          <p:cNvSpPr txBox="1">
            <a:spLocks noChangeArrowheads="1"/>
          </p:cNvSpPr>
          <p:nvPr/>
        </p:nvSpPr>
        <p:spPr bwMode="auto">
          <a:xfrm>
            <a:off x="2600754" y="4323335"/>
            <a:ext cx="1615850" cy="56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363"/>
              </a:spcBef>
            </a:pPr>
            <a:r>
              <a:rPr lang="en-GB" altLang="en-US" sz="1633" b="1">
                <a:latin typeface="Comic Sans MS" panose="030F0702030302020204" pitchFamily="66" charset="0"/>
              </a:rPr>
              <a:t>Chassis  Store</a:t>
            </a:r>
          </a:p>
        </p:txBody>
      </p:sp>
      <p:sp>
        <p:nvSpPr>
          <p:cNvPr id="781324" name="Text Box 12"/>
          <p:cNvSpPr txBox="1">
            <a:spLocks noChangeArrowheads="1"/>
          </p:cNvSpPr>
          <p:nvPr/>
        </p:nvSpPr>
        <p:spPr bwMode="auto">
          <a:xfrm>
            <a:off x="4133074" y="2289841"/>
            <a:ext cx="1543842" cy="56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363"/>
              </a:spcBef>
            </a:pPr>
            <a:r>
              <a:rPr lang="en-GB" altLang="en-US" sz="1633" b="1">
                <a:latin typeface="Comic Sans MS" panose="030F0702030302020204" pitchFamily="66" charset="0"/>
              </a:rPr>
              <a:t>  Door   Store</a:t>
            </a:r>
          </a:p>
        </p:txBody>
      </p:sp>
      <p:sp>
        <p:nvSpPr>
          <p:cNvPr id="781325" name="Text Box 13"/>
          <p:cNvSpPr txBox="1">
            <a:spLocks noChangeArrowheads="1"/>
          </p:cNvSpPr>
          <p:nvPr/>
        </p:nvSpPr>
        <p:spPr bwMode="auto">
          <a:xfrm>
            <a:off x="4886274" y="4323335"/>
            <a:ext cx="1617289" cy="56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363"/>
              </a:spcBef>
            </a:pPr>
            <a:r>
              <a:rPr lang="en-GB" altLang="en-US" sz="1633" b="1">
                <a:latin typeface="Comic Sans MS" panose="030F0702030302020204" pitchFamily="66" charset="0"/>
              </a:rPr>
              <a:t>  Wheel  Store</a:t>
            </a:r>
          </a:p>
        </p:txBody>
      </p:sp>
      <p:sp>
        <p:nvSpPr>
          <p:cNvPr id="781326" name="Text Box 14"/>
          <p:cNvSpPr txBox="1">
            <a:spLocks noChangeArrowheads="1"/>
          </p:cNvSpPr>
          <p:nvPr/>
        </p:nvSpPr>
        <p:spPr bwMode="auto">
          <a:xfrm>
            <a:off x="2378971" y="2289841"/>
            <a:ext cx="1565445" cy="56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363"/>
              </a:spcBef>
            </a:pPr>
            <a:r>
              <a:rPr lang="en-GB" altLang="en-US" sz="1633" b="1">
                <a:latin typeface="Comic Sans MS" panose="030F0702030302020204" pitchFamily="66" charset="0"/>
              </a:rPr>
              <a:t>Engine  Store</a:t>
            </a:r>
          </a:p>
        </p:txBody>
      </p:sp>
      <p:sp>
        <p:nvSpPr>
          <p:cNvPr id="781327" name="Line 15"/>
          <p:cNvSpPr>
            <a:spLocks noChangeShapeType="1"/>
          </p:cNvSpPr>
          <p:nvPr/>
        </p:nvSpPr>
        <p:spPr bwMode="auto">
          <a:xfrm>
            <a:off x="2687163" y="4323334"/>
            <a:ext cx="1493437" cy="1441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781328" name="Line 16"/>
          <p:cNvSpPr>
            <a:spLocks noChangeShapeType="1"/>
          </p:cNvSpPr>
          <p:nvPr/>
        </p:nvSpPr>
        <p:spPr bwMode="auto">
          <a:xfrm>
            <a:off x="2687163" y="4628646"/>
            <a:ext cx="1493437" cy="1441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781329" name="Line 17"/>
          <p:cNvSpPr>
            <a:spLocks noChangeShapeType="1"/>
          </p:cNvSpPr>
          <p:nvPr/>
        </p:nvSpPr>
        <p:spPr bwMode="auto">
          <a:xfrm>
            <a:off x="4287172" y="2646998"/>
            <a:ext cx="1493436" cy="1441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781330" name="Line 18"/>
          <p:cNvSpPr>
            <a:spLocks noChangeShapeType="1"/>
          </p:cNvSpPr>
          <p:nvPr/>
        </p:nvSpPr>
        <p:spPr bwMode="auto">
          <a:xfrm>
            <a:off x="4287172" y="2266798"/>
            <a:ext cx="1493436" cy="1441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781331" name="Line 19"/>
          <p:cNvSpPr>
            <a:spLocks noChangeShapeType="1"/>
          </p:cNvSpPr>
          <p:nvPr/>
        </p:nvSpPr>
        <p:spPr bwMode="auto">
          <a:xfrm>
            <a:off x="2381851" y="2646998"/>
            <a:ext cx="1494877" cy="1441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781332" name="Line 20"/>
          <p:cNvSpPr>
            <a:spLocks noChangeShapeType="1"/>
          </p:cNvSpPr>
          <p:nvPr/>
        </p:nvSpPr>
        <p:spPr bwMode="auto">
          <a:xfrm>
            <a:off x="2381851" y="2266798"/>
            <a:ext cx="1494877" cy="1441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781333" name="Line 21"/>
          <p:cNvSpPr>
            <a:spLocks noChangeShapeType="1"/>
          </p:cNvSpPr>
          <p:nvPr/>
        </p:nvSpPr>
        <p:spPr bwMode="auto">
          <a:xfrm>
            <a:off x="4972683" y="4628646"/>
            <a:ext cx="1494877" cy="1441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781334" name="Line 22"/>
          <p:cNvSpPr>
            <a:spLocks noChangeShapeType="1"/>
          </p:cNvSpPr>
          <p:nvPr/>
        </p:nvSpPr>
        <p:spPr bwMode="auto">
          <a:xfrm>
            <a:off x="4972683" y="4323334"/>
            <a:ext cx="1494877" cy="1441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781335" name="Line 23"/>
          <p:cNvSpPr>
            <a:spLocks noChangeShapeType="1"/>
          </p:cNvSpPr>
          <p:nvPr/>
        </p:nvSpPr>
        <p:spPr bwMode="auto">
          <a:xfrm>
            <a:off x="3752874" y="3561495"/>
            <a:ext cx="541497" cy="1440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781336" name="Line 24"/>
          <p:cNvSpPr>
            <a:spLocks noChangeShapeType="1"/>
          </p:cNvSpPr>
          <p:nvPr/>
        </p:nvSpPr>
        <p:spPr bwMode="auto">
          <a:xfrm flipV="1">
            <a:off x="5054771" y="3551414"/>
            <a:ext cx="854010" cy="10082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781337" name="Line 25"/>
          <p:cNvSpPr>
            <a:spLocks noChangeShapeType="1"/>
          </p:cNvSpPr>
          <p:nvPr/>
        </p:nvSpPr>
        <p:spPr bwMode="auto">
          <a:xfrm flipV="1">
            <a:off x="6735428" y="3551414"/>
            <a:ext cx="963461" cy="10082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781338" name="Line 26"/>
          <p:cNvSpPr>
            <a:spLocks noChangeShapeType="1"/>
          </p:cNvSpPr>
          <p:nvPr/>
        </p:nvSpPr>
        <p:spPr bwMode="auto">
          <a:xfrm>
            <a:off x="8629227" y="3492368"/>
            <a:ext cx="704234" cy="1440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781339" name="Line 27"/>
          <p:cNvSpPr>
            <a:spLocks noChangeShapeType="1"/>
          </p:cNvSpPr>
          <p:nvPr/>
        </p:nvSpPr>
        <p:spPr bwMode="auto">
          <a:xfrm>
            <a:off x="3107687" y="2646998"/>
            <a:ext cx="177139" cy="610624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781340" name="Line 28"/>
          <p:cNvSpPr>
            <a:spLocks noChangeShapeType="1"/>
          </p:cNvSpPr>
          <p:nvPr/>
        </p:nvSpPr>
        <p:spPr bwMode="auto">
          <a:xfrm flipV="1">
            <a:off x="3428841" y="3866808"/>
            <a:ext cx="0" cy="456527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781341" name="Line 29"/>
          <p:cNvSpPr>
            <a:spLocks noChangeShapeType="1"/>
          </p:cNvSpPr>
          <p:nvPr/>
        </p:nvSpPr>
        <p:spPr bwMode="auto">
          <a:xfrm flipV="1">
            <a:off x="5751804" y="3790479"/>
            <a:ext cx="439247" cy="532856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781342" name="Line 30"/>
          <p:cNvSpPr>
            <a:spLocks noChangeShapeType="1"/>
          </p:cNvSpPr>
          <p:nvPr/>
        </p:nvSpPr>
        <p:spPr bwMode="auto">
          <a:xfrm flipH="1">
            <a:off x="4776823" y="2646998"/>
            <a:ext cx="263547" cy="610624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781343" name="Text Box 31"/>
          <p:cNvSpPr txBox="1">
            <a:spLocks noChangeArrowheads="1"/>
          </p:cNvSpPr>
          <p:nvPr/>
        </p:nvSpPr>
        <p:spPr bwMode="auto">
          <a:xfrm>
            <a:off x="8822207" y="3257623"/>
            <a:ext cx="1052751" cy="33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885"/>
              </a:spcBef>
            </a:pPr>
            <a:r>
              <a:rPr lang="en-GB" altLang="en-US" sz="1633">
                <a:latin typeface="Comic Sans MS" panose="030F0702030302020204" pitchFamily="66" charset="0"/>
              </a:rPr>
              <a:t>Car</a:t>
            </a:r>
          </a:p>
        </p:txBody>
      </p:sp>
      <p:sp>
        <p:nvSpPr>
          <p:cNvPr id="781344" name="Text Box 32"/>
          <p:cNvSpPr txBox="1">
            <a:spLocks noChangeArrowheads="1"/>
          </p:cNvSpPr>
          <p:nvPr/>
        </p:nvSpPr>
        <p:spPr bwMode="auto">
          <a:xfrm>
            <a:off x="5092216" y="2744929"/>
            <a:ext cx="1052751" cy="66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738"/>
              </a:spcBef>
            </a:pPr>
            <a:r>
              <a:rPr lang="en-GB" altLang="en-US" sz="1179" b="1">
                <a:latin typeface="Comic Sans MS" panose="030F0702030302020204" pitchFamily="66" charset="0"/>
              </a:rPr>
              <a:t>Partly Assembled Car</a:t>
            </a:r>
          </a:p>
        </p:txBody>
      </p:sp>
      <p:sp>
        <p:nvSpPr>
          <p:cNvPr id="781345" name="Text Box 33"/>
          <p:cNvSpPr txBox="1">
            <a:spLocks noChangeArrowheads="1"/>
          </p:cNvSpPr>
          <p:nvPr/>
        </p:nvSpPr>
        <p:spPr bwMode="auto">
          <a:xfrm>
            <a:off x="6687903" y="3561495"/>
            <a:ext cx="1052751" cy="473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738"/>
              </a:spcBef>
            </a:pPr>
            <a:r>
              <a:rPr lang="en-GB" altLang="en-US" sz="1179" b="1">
                <a:latin typeface="Comic Sans MS" panose="030F0702030302020204" pitchFamily="66" charset="0"/>
              </a:rPr>
              <a:t>Assembled Car</a:t>
            </a:r>
          </a:p>
        </p:txBody>
      </p:sp>
      <p:sp>
        <p:nvSpPr>
          <p:cNvPr id="781346" name="Text Box 34"/>
          <p:cNvSpPr txBox="1">
            <a:spLocks noChangeArrowheads="1"/>
          </p:cNvSpPr>
          <p:nvPr/>
        </p:nvSpPr>
        <p:spPr bwMode="auto">
          <a:xfrm>
            <a:off x="3641984" y="2952310"/>
            <a:ext cx="1049870" cy="66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738"/>
              </a:spcBef>
            </a:pPr>
            <a:r>
              <a:rPr lang="en-GB" altLang="en-US" sz="1179" b="1">
                <a:latin typeface="Comic Sans MS" panose="030F0702030302020204" pitchFamily="66" charset="0"/>
              </a:rPr>
              <a:t>Chassis with Engine</a:t>
            </a:r>
          </a:p>
        </p:txBody>
      </p:sp>
      <p:pic>
        <p:nvPicPr>
          <p:cNvPr id="781347" name="Picture 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470" y="3626302"/>
            <a:ext cx="1052750" cy="23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55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631" y="165619"/>
            <a:ext cx="7801299" cy="1137719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907"/>
              </a:spcBef>
            </a:pPr>
            <a:r>
              <a:rPr lang="en-GB" altLang="en-US" dirty="0" smtClean="0">
                <a:solidFill>
                  <a:srgbClr val="0000CC"/>
                </a:solidFill>
              </a:rPr>
              <a:t>7.Object-Oriented </a:t>
            </a:r>
            <a:r>
              <a:rPr lang="en-GB" altLang="en-US" dirty="0">
                <a:solidFill>
                  <a:srgbClr val="0000CC"/>
                </a:solidFill>
              </a:rPr>
              <a:t>Design </a:t>
            </a:r>
            <a:r>
              <a:rPr lang="en-GB" altLang="en-US" sz="3266" dirty="0">
                <a:solidFill>
                  <a:srgbClr val="0000CC"/>
                </a:solidFill>
              </a:rPr>
              <a:t>(80s)</a:t>
            </a:r>
          </a:p>
        </p:txBody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8384" y="1677777"/>
            <a:ext cx="9294582" cy="4355017"/>
          </a:xfrm>
          <a:ln/>
        </p:spPr>
        <p:txBody>
          <a:bodyPr vert="horz" lIns="17999" tIns="46800" rIns="17999" bIns="46800" rtlCol="0">
            <a:normAutofit/>
          </a:bodyPr>
          <a:lstStyle/>
          <a:p>
            <a:pPr marL="311079" indent="-311079" defTabSz="829544">
              <a:lnSpc>
                <a:spcPct val="105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altLang="en-US" sz="3629" dirty="0"/>
              <a:t>Object-oriented technique:</a:t>
            </a:r>
          </a:p>
          <a:p>
            <a:pPr marL="674004" lvl="1" defTabSz="829544">
              <a:lnSpc>
                <a:spcPct val="105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altLang="en-US" sz="3266" dirty="0"/>
              <a:t>An intuitively appealing design approach: </a:t>
            </a:r>
          </a:p>
          <a:p>
            <a:pPr marL="674004" lvl="1" defTabSz="829544">
              <a:lnSpc>
                <a:spcPct val="105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altLang="en-US" sz="3266" dirty="0"/>
              <a:t>Natural objects (such as employees, pay-roll-register, etc.) occurring in a problem are first identified. </a:t>
            </a:r>
          </a:p>
        </p:txBody>
      </p:sp>
    </p:spTree>
    <p:extLst>
      <p:ext uri="{BB962C8B-B14F-4D97-AF65-F5344CB8AC3E}">
        <p14:creationId xmlns:p14="http://schemas.microsoft.com/office/powerpoint/2010/main" val="127196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Software Engineering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838200" y="1491175"/>
            <a:ext cx="10515600" cy="4685788"/>
          </a:xfrm>
        </p:spPr>
        <p:txBody>
          <a:bodyPr/>
          <a:lstStyle/>
          <a:p>
            <a:pPr algn="just"/>
            <a:r>
              <a:rPr lang="en-IN" altLang="en-US" dirty="0" smtClean="0">
                <a:solidFill>
                  <a:srgbClr val="FF0000"/>
                </a:solidFill>
              </a:rPr>
              <a:t>Establishment and use of the sound engineering principles in order to achieve the software that is highly reliable and economically cheap</a:t>
            </a:r>
            <a:r>
              <a:rPr lang="en-IN" altLang="en-US" dirty="0" smtClean="0"/>
              <a:t>.</a:t>
            </a:r>
          </a:p>
          <a:p>
            <a:pPr algn="just"/>
            <a:r>
              <a:rPr lang="en-IN" altLang="en-US" b="1" dirty="0" smtClean="0"/>
              <a:t>Systematic and Quantifiable approach in order to achieve the quality software.</a:t>
            </a:r>
          </a:p>
          <a:p>
            <a:pPr algn="just"/>
            <a:r>
              <a:rPr lang="en-IN" altLang="en-US" dirty="0" smtClean="0">
                <a:solidFill>
                  <a:srgbClr val="FF0000"/>
                </a:solidFill>
              </a:rPr>
              <a:t>Framework that encompasses process and set of methods and array of tools</a:t>
            </a:r>
          </a:p>
          <a:p>
            <a:pPr algn="just"/>
            <a:r>
              <a:rPr lang="en-IN" altLang="en-US" b="1" dirty="0" smtClean="0"/>
              <a:t>It is study of various Approaches-IEEE</a:t>
            </a:r>
          </a:p>
          <a:p>
            <a:pPr algn="just"/>
            <a:r>
              <a:rPr lang="en-IN" altLang="en-US" dirty="0" smtClean="0">
                <a:solidFill>
                  <a:srgbClr val="FF0000"/>
                </a:solidFill>
              </a:rPr>
              <a:t>It is a Layered Technology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fld id="{93B77DFE-164B-4E12-81B7-4EAA7CBB28F3}" type="slidenum">
              <a:rPr lang="en-US" altLang="en-US" sz="1200">
                <a:solidFill>
                  <a:srgbClr val="045C75"/>
                </a:solidFill>
              </a:rPr>
              <a:pPr/>
              <a:t>4</a:t>
            </a:fld>
            <a:endParaRPr lang="en-US" altLang="en-US" sz="1200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2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631" y="165619"/>
            <a:ext cx="7801299" cy="1137719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907"/>
              </a:spcBef>
            </a:pPr>
            <a:r>
              <a:rPr lang="en-GB" altLang="en-US">
                <a:solidFill>
                  <a:srgbClr val="0000CC"/>
                </a:solidFill>
              </a:rPr>
              <a:t>Object-Oriented Design </a:t>
            </a:r>
            <a:r>
              <a:rPr lang="en-GB" altLang="en-US" sz="3266">
                <a:solidFill>
                  <a:srgbClr val="0000CC"/>
                </a:solidFill>
              </a:rPr>
              <a:t>(80s)</a:t>
            </a:r>
          </a:p>
        </p:txBody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032" y="1558245"/>
            <a:ext cx="9059189" cy="4300291"/>
          </a:xfrm>
          <a:ln/>
        </p:spPr>
        <p:txBody>
          <a:bodyPr vert="horz" lIns="17999" tIns="46800" rIns="17999" bIns="46800" rtlCol="0">
            <a:normAutofit/>
          </a:bodyPr>
          <a:lstStyle/>
          <a:p>
            <a:pPr marL="311079" indent="-311079" defTabSz="829544">
              <a:spcBef>
                <a:spcPts val="726"/>
              </a:spcBef>
            </a:pPr>
            <a:r>
              <a:rPr lang="en-GB" altLang="en-US" sz="3629" dirty="0"/>
              <a:t>Relationships among objects: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 sz="3266" dirty="0"/>
              <a:t>Such as composition, reference, and inheritance are determined. </a:t>
            </a:r>
          </a:p>
          <a:p>
            <a:pPr marL="311079" indent="-311079" defTabSz="829544">
              <a:spcBef>
                <a:spcPts val="726"/>
              </a:spcBef>
            </a:pPr>
            <a:r>
              <a:rPr lang="en-GB" altLang="en-US" sz="3629" dirty="0"/>
              <a:t>Each object essentially acts as 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 sz="3266" dirty="0"/>
              <a:t>A data hiding (or data abstraction) entity.  </a:t>
            </a:r>
          </a:p>
        </p:txBody>
      </p:sp>
    </p:spTree>
    <p:extLst>
      <p:ext uri="{BB962C8B-B14F-4D97-AF65-F5344CB8AC3E}">
        <p14:creationId xmlns:p14="http://schemas.microsoft.com/office/powerpoint/2010/main" val="420107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18122" y="165619"/>
            <a:ext cx="8077809" cy="1137719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726"/>
              </a:spcBef>
            </a:pPr>
            <a:r>
              <a:rPr lang="en-GB" altLang="en-US">
                <a:solidFill>
                  <a:srgbClr val="0000CC"/>
                </a:solidFill>
              </a:rPr>
              <a:t>Object-Oriented Design </a:t>
            </a:r>
            <a:r>
              <a:rPr lang="en-GB" altLang="en-US" sz="3629">
                <a:solidFill>
                  <a:srgbClr val="0000CC"/>
                </a:solidFill>
              </a:rPr>
              <a:t>(80s)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032" y="1381106"/>
            <a:ext cx="9396813" cy="4638727"/>
          </a:xfrm>
          <a:ln/>
        </p:spPr>
        <p:txBody>
          <a:bodyPr vert="horz" lIns="17999" tIns="46800" rIns="17999" bIns="46800" rtlCol="0">
            <a:normAutofit/>
          </a:bodyPr>
          <a:lstStyle/>
          <a:p>
            <a:pPr marL="311079" indent="-311079" defTabSz="829544">
              <a:lnSpc>
                <a:spcPct val="105000"/>
              </a:lnSpc>
              <a:spcBef>
                <a:spcPct val="15000"/>
              </a:spcBef>
              <a:spcAft>
                <a:spcPct val="10000"/>
              </a:spcAft>
            </a:pPr>
            <a:r>
              <a:rPr lang="en-GB" altLang="en-US" sz="3629" dirty="0"/>
              <a:t>Object-Oriented Techniques have gained wide acceptance:</a:t>
            </a:r>
          </a:p>
          <a:p>
            <a:pPr marL="674004" lvl="1" defTabSz="829544">
              <a:lnSpc>
                <a:spcPct val="105000"/>
              </a:lnSpc>
              <a:spcBef>
                <a:spcPct val="15000"/>
              </a:spcBef>
              <a:spcAft>
                <a:spcPct val="10000"/>
              </a:spcAft>
            </a:pPr>
            <a:r>
              <a:rPr lang="en-GB" altLang="en-US" sz="3266" dirty="0"/>
              <a:t>Simplicity</a:t>
            </a:r>
          </a:p>
          <a:p>
            <a:pPr marL="674004" lvl="1" defTabSz="829544">
              <a:lnSpc>
                <a:spcPct val="105000"/>
              </a:lnSpc>
              <a:spcBef>
                <a:spcPct val="15000"/>
              </a:spcBef>
              <a:spcAft>
                <a:spcPct val="10000"/>
              </a:spcAft>
            </a:pPr>
            <a:r>
              <a:rPr lang="en-GB" altLang="en-US" sz="3266" dirty="0"/>
              <a:t>Reuse possibilities</a:t>
            </a:r>
          </a:p>
          <a:p>
            <a:pPr marL="674004" lvl="1" defTabSz="829544">
              <a:lnSpc>
                <a:spcPct val="105000"/>
              </a:lnSpc>
              <a:spcBef>
                <a:spcPct val="15000"/>
              </a:spcBef>
              <a:spcAft>
                <a:spcPct val="10000"/>
              </a:spcAft>
            </a:pPr>
            <a:r>
              <a:rPr lang="en-GB" altLang="en-US" sz="3266" dirty="0"/>
              <a:t>Lower development time and cost</a:t>
            </a:r>
          </a:p>
          <a:p>
            <a:pPr marL="674004" lvl="1" defTabSz="829544">
              <a:lnSpc>
                <a:spcPct val="105000"/>
              </a:lnSpc>
              <a:spcBef>
                <a:spcPct val="15000"/>
              </a:spcBef>
              <a:spcAft>
                <a:spcPct val="10000"/>
              </a:spcAft>
            </a:pPr>
            <a:r>
              <a:rPr lang="en-GB" altLang="en-US" sz="3266" dirty="0"/>
              <a:t>More robust code</a:t>
            </a:r>
          </a:p>
          <a:p>
            <a:pPr marL="674004" lvl="1" defTabSz="829544">
              <a:lnSpc>
                <a:spcPct val="105000"/>
              </a:lnSpc>
              <a:spcBef>
                <a:spcPct val="15000"/>
              </a:spcBef>
              <a:spcAft>
                <a:spcPct val="10000"/>
              </a:spcAft>
            </a:pPr>
            <a:r>
              <a:rPr lang="en-GB" altLang="en-US" sz="3266" dirty="0"/>
              <a:t>Easy maintenance</a:t>
            </a:r>
          </a:p>
        </p:txBody>
      </p:sp>
    </p:spTree>
    <p:extLst>
      <p:ext uri="{BB962C8B-B14F-4D97-AF65-F5344CB8AC3E}">
        <p14:creationId xmlns:p14="http://schemas.microsoft.com/office/powerpoint/2010/main" val="284580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631" y="165619"/>
            <a:ext cx="7801299" cy="1137719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907"/>
              </a:spcBef>
            </a:pPr>
            <a:r>
              <a:rPr lang="en-GB" altLang="en-US">
                <a:solidFill>
                  <a:srgbClr val="0000CC"/>
                </a:solidFill>
              </a:rPr>
              <a:t>Evolution of Design Techniques</a:t>
            </a:r>
          </a:p>
        </p:txBody>
      </p:sp>
      <p:sp>
        <p:nvSpPr>
          <p:cNvPr id="789507" name="Text Box 3"/>
          <p:cNvSpPr txBox="1">
            <a:spLocks noChangeArrowheads="1"/>
          </p:cNvSpPr>
          <p:nvPr/>
        </p:nvSpPr>
        <p:spPr bwMode="auto">
          <a:xfrm>
            <a:off x="7086825" y="1600009"/>
            <a:ext cx="2131424" cy="39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1146"/>
              </a:spcBef>
            </a:pPr>
            <a:r>
              <a:rPr lang="en-GB" altLang="en-US" sz="1996" b="1">
                <a:latin typeface="Comic Sans MS" panose="030F0702030302020204" pitchFamily="66" charset="0"/>
              </a:rPr>
              <a:t>Object-Oriented</a:t>
            </a:r>
          </a:p>
        </p:txBody>
      </p:sp>
      <p:sp>
        <p:nvSpPr>
          <p:cNvPr id="789508" name="Text Box 4"/>
          <p:cNvSpPr txBox="1">
            <a:spLocks noChangeArrowheads="1"/>
          </p:cNvSpPr>
          <p:nvPr/>
        </p:nvSpPr>
        <p:spPr bwMode="auto">
          <a:xfrm>
            <a:off x="2667000" y="4831708"/>
            <a:ext cx="1445912" cy="424844"/>
          </a:xfrm>
          <a:prstGeom prst="rect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1146"/>
              </a:spcBef>
            </a:pPr>
            <a:r>
              <a:rPr lang="en-GB" altLang="en-US" sz="1996" b="1">
                <a:latin typeface="Comic Sans MS" panose="030F0702030302020204" pitchFamily="66" charset="0"/>
              </a:rPr>
              <a:t>Ad hoc</a:t>
            </a:r>
          </a:p>
        </p:txBody>
      </p:sp>
      <p:sp>
        <p:nvSpPr>
          <p:cNvPr id="789509" name="Text Box 5"/>
          <p:cNvSpPr txBox="1">
            <a:spLocks noChangeArrowheads="1"/>
          </p:cNvSpPr>
          <p:nvPr/>
        </p:nvSpPr>
        <p:spPr bwMode="auto">
          <a:xfrm>
            <a:off x="6019673" y="2209193"/>
            <a:ext cx="2132864" cy="424845"/>
          </a:xfrm>
          <a:prstGeom prst="rect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1146"/>
              </a:spcBef>
            </a:pPr>
            <a:r>
              <a:rPr lang="en-GB" altLang="en-US" sz="1996" b="1">
                <a:latin typeface="Comic Sans MS" panose="030F0702030302020204" pitchFamily="66" charset="0"/>
              </a:rPr>
              <a:t>Data flow-based</a:t>
            </a:r>
          </a:p>
        </p:txBody>
      </p:sp>
      <p:sp>
        <p:nvSpPr>
          <p:cNvPr id="789510" name="Text Box 6"/>
          <p:cNvSpPr txBox="1">
            <a:spLocks noChangeArrowheads="1"/>
          </p:cNvSpPr>
          <p:nvPr/>
        </p:nvSpPr>
        <p:spPr bwMode="auto">
          <a:xfrm>
            <a:off x="4419665" y="2819817"/>
            <a:ext cx="2131424" cy="728717"/>
          </a:xfrm>
          <a:prstGeom prst="rect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1146"/>
              </a:spcBef>
            </a:pPr>
            <a:r>
              <a:rPr lang="en-GB" altLang="en-US" sz="1996" b="1">
                <a:latin typeface="Comic Sans MS" panose="030F0702030302020204" pitchFamily="66" charset="0"/>
              </a:rPr>
              <a:t>Data structure-based</a:t>
            </a:r>
          </a:p>
        </p:txBody>
      </p:sp>
      <p:sp>
        <p:nvSpPr>
          <p:cNvPr id="789511" name="Text Box 7"/>
          <p:cNvSpPr txBox="1">
            <a:spLocks noChangeArrowheads="1"/>
          </p:cNvSpPr>
          <p:nvPr/>
        </p:nvSpPr>
        <p:spPr bwMode="auto">
          <a:xfrm>
            <a:off x="3505169" y="3797680"/>
            <a:ext cx="2055096" cy="728717"/>
          </a:xfrm>
          <a:prstGeom prst="rect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1146"/>
              </a:spcBef>
            </a:pPr>
            <a:r>
              <a:rPr lang="en-GB" altLang="en-US" sz="1996" b="1">
                <a:latin typeface="Comic Sans MS" panose="030F0702030302020204" pitchFamily="66" charset="0"/>
              </a:rPr>
              <a:t>Control flow-based</a:t>
            </a:r>
          </a:p>
        </p:txBody>
      </p:sp>
      <p:sp>
        <p:nvSpPr>
          <p:cNvPr id="789512" name="AutoShape 8"/>
          <p:cNvSpPr>
            <a:spLocks noChangeArrowheads="1"/>
          </p:cNvSpPr>
          <p:nvPr/>
        </p:nvSpPr>
        <p:spPr bwMode="auto">
          <a:xfrm>
            <a:off x="6934169" y="1600009"/>
            <a:ext cx="2284080" cy="380200"/>
          </a:xfrm>
          <a:prstGeom prst="roundRect">
            <a:avLst>
              <a:gd name="adj" fmla="val 417"/>
            </a:avLst>
          </a:prstGeom>
          <a:noFill/>
          <a:ln w="2844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 sz="1633"/>
          </a:p>
        </p:txBody>
      </p:sp>
      <p:sp>
        <p:nvSpPr>
          <p:cNvPr id="789513" name="Freeform 9"/>
          <p:cNvSpPr>
            <a:spLocks/>
          </p:cNvSpPr>
          <p:nvPr/>
        </p:nvSpPr>
        <p:spPr bwMode="auto">
          <a:xfrm>
            <a:off x="4114354" y="4496153"/>
            <a:ext cx="456527" cy="378760"/>
          </a:xfrm>
          <a:custGeom>
            <a:avLst/>
            <a:gdLst>
              <a:gd name="T0" fmla="*/ 0 w 1271"/>
              <a:gd name="T1" fmla="*/ 1058 h 1059"/>
              <a:gd name="T2" fmla="*/ 847 w 1271"/>
              <a:gd name="T3" fmla="*/ 847 h 1059"/>
              <a:gd name="T4" fmla="*/ 1270 w 1271"/>
              <a:gd name="T5" fmla="*/ 0 h 10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71" h="1059">
                <a:moveTo>
                  <a:pt x="0" y="1058"/>
                </a:moveTo>
                <a:cubicBezTo>
                  <a:pt x="318" y="1041"/>
                  <a:pt x="635" y="1023"/>
                  <a:pt x="847" y="847"/>
                </a:cubicBezTo>
                <a:cubicBezTo>
                  <a:pt x="1058" y="670"/>
                  <a:pt x="1199" y="141"/>
                  <a:pt x="1270" y="0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789514" name="Freeform 10"/>
          <p:cNvSpPr>
            <a:spLocks/>
          </p:cNvSpPr>
          <p:nvPr/>
        </p:nvSpPr>
        <p:spPr bwMode="auto">
          <a:xfrm>
            <a:off x="8153976" y="1981648"/>
            <a:ext cx="455088" cy="455088"/>
          </a:xfrm>
          <a:custGeom>
            <a:avLst/>
            <a:gdLst>
              <a:gd name="T0" fmla="*/ 0 w 1271"/>
              <a:gd name="T1" fmla="*/ 1269 h 1270"/>
              <a:gd name="T2" fmla="*/ 847 w 1271"/>
              <a:gd name="T3" fmla="*/ 1016 h 1270"/>
              <a:gd name="T4" fmla="*/ 1270 w 1271"/>
              <a:gd name="T5" fmla="*/ 0 h 1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71" h="1270">
                <a:moveTo>
                  <a:pt x="0" y="1269"/>
                </a:moveTo>
                <a:cubicBezTo>
                  <a:pt x="318" y="1249"/>
                  <a:pt x="635" y="1227"/>
                  <a:pt x="847" y="1016"/>
                </a:cubicBezTo>
                <a:cubicBezTo>
                  <a:pt x="1058" y="804"/>
                  <a:pt x="1199" y="169"/>
                  <a:pt x="1270" y="0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789515" name="Freeform 11"/>
          <p:cNvSpPr>
            <a:spLocks/>
          </p:cNvSpPr>
          <p:nvPr/>
        </p:nvSpPr>
        <p:spPr bwMode="auto">
          <a:xfrm>
            <a:off x="6553969" y="2590833"/>
            <a:ext cx="455088" cy="378759"/>
          </a:xfrm>
          <a:custGeom>
            <a:avLst/>
            <a:gdLst>
              <a:gd name="T0" fmla="*/ 0 w 1271"/>
              <a:gd name="T1" fmla="*/ 1058 h 1059"/>
              <a:gd name="T2" fmla="*/ 847 w 1271"/>
              <a:gd name="T3" fmla="*/ 847 h 1059"/>
              <a:gd name="T4" fmla="*/ 1270 w 1271"/>
              <a:gd name="T5" fmla="*/ 0 h 10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71" h="1059">
                <a:moveTo>
                  <a:pt x="0" y="1058"/>
                </a:moveTo>
                <a:cubicBezTo>
                  <a:pt x="318" y="1041"/>
                  <a:pt x="635" y="1023"/>
                  <a:pt x="847" y="847"/>
                </a:cubicBezTo>
                <a:cubicBezTo>
                  <a:pt x="1058" y="670"/>
                  <a:pt x="1199" y="141"/>
                  <a:pt x="1270" y="0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789516" name="Freeform 12"/>
          <p:cNvSpPr>
            <a:spLocks/>
          </p:cNvSpPr>
          <p:nvPr/>
        </p:nvSpPr>
        <p:spPr bwMode="auto">
          <a:xfrm>
            <a:off x="5563145" y="3505329"/>
            <a:ext cx="378759" cy="378760"/>
          </a:xfrm>
          <a:custGeom>
            <a:avLst/>
            <a:gdLst>
              <a:gd name="T0" fmla="*/ 0 w 1060"/>
              <a:gd name="T1" fmla="*/ 1058 h 1059"/>
              <a:gd name="T2" fmla="*/ 706 w 1060"/>
              <a:gd name="T3" fmla="*/ 847 h 1059"/>
              <a:gd name="T4" fmla="*/ 1059 w 1060"/>
              <a:gd name="T5" fmla="*/ 0 h 10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60" h="1059">
                <a:moveTo>
                  <a:pt x="0" y="1058"/>
                </a:moveTo>
                <a:cubicBezTo>
                  <a:pt x="265" y="1041"/>
                  <a:pt x="529" y="1023"/>
                  <a:pt x="706" y="847"/>
                </a:cubicBezTo>
                <a:cubicBezTo>
                  <a:pt x="882" y="670"/>
                  <a:pt x="999" y="141"/>
                  <a:pt x="1059" y="0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972" y="1167618"/>
            <a:ext cx="9087730" cy="513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631" y="165619"/>
            <a:ext cx="7801299" cy="1137719"/>
          </a:xfrm>
          <a:ln/>
        </p:spPr>
        <p:txBody>
          <a:bodyPr vert="horz" lIns="17999" tIns="46800" rIns="17999" bIns="46800" rtlCol="0" anchor="ctr">
            <a:normAutofit fontScale="90000"/>
          </a:bodyPr>
          <a:lstStyle/>
          <a:p>
            <a:pPr defTabSz="829544">
              <a:spcBef>
                <a:spcPts val="567"/>
              </a:spcBef>
            </a:pPr>
            <a:r>
              <a:rPr lang="en-GB" altLang="en-US" sz="3992" dirty="0">
                <a:solidFill>
                  <a:srgbClr val="0000CC"/>
                </a:solidFill>
              </a:rPr>
              <a:t>Evolution of Other Software Engineering Techniques-Notable changes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0838" y="1447353"/>
            <a:ext cx="9805180" cy="4629890"/>
          </a:xfrm>
          <a:ln/>
        </p:spPr>
        <p:txBody>
          <a:bodyPr vert="horz" lIns="17999" tIns="46800" rIns="17999" bIns="46800" rtlCol="0">
            <a:normAutofit fontScale="70000" lnSpcReduction="20000"/>
          </a:bodyPr>
          <a:lstStyle/>
          <a:p>
            <a:pPr marL="311079" indent="-311079" defTabSz="829544">
              <a:spcBef>
                <a:spcPts val="726"/>
              </a:spcBef>
            </a:pPr>
            <a:r>
              <a:rPr lang="en-GB" altLang="en-US" sz="3629" dirty="0"/>
              <a:t>The improvements to the software design methodologies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 sz="3266" dirty="0"/>
              <a:t>are indeed very conspicuous.  </a:t>
            </a:r>
          </a:p>
          <a:p>
            <a:pPr marL="311079" indent="-311079" defTabSz="829544">
              <a:spcBef>
                <a:spcPts val="726"/>
              </a:spcBef>
            </a:pPr>
            <a:r>
              <a:rPr lang="en-GB" altLang="en-US" sz="3629" dirty="0"/>
              <a:t>In additions to the software design techniques: 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 sz="3266" dirty="0"/>
              <a:t>Several other techniques evolved.</a:t>
            </a:r>
          </a:p>
          <a:p>
            <a:pPr marL="674004" lvl="1" defTabSz="829544">
              <a:lnSpc>
                <a:spcPct val="95000"/>
              </a:lnSpc>
            </a:pPr>
            <a:endParaRPr lang="en-GB" altLang="en-US" sz="3266" dirty="0" smtClean="0"/>
          </a:p>
          <a:p>
            <a:pPr marL="674004" lvl="1" algn="just" defTabSz="829544">
              <a:lnSpc>
                <a:spcPct val="95000"/>
              </a:lnSpc>
            </a:pPr>
            <a:r>
              <a:rPr lang="en-GB" altLang="en-US" sz="3266" b="1" dirty="0" smtClean="0">
                <a:solidFill>
                  <a:srgbClr val="FF0000"/>
                </a:solidFill>
              </a:rPr>
              <a:t>life </a:t>
            </a:r>
            <a:r>
              <a:rPr lang="en-GB" altLang="en-US" sz="3266" b="1" dirty="0">
                <a:solidFill>
                  <a:srgbClr val="FF0000"/>
                </a:solidFill>
              </a:rPr>
              <a:t>cycle models, </a:t>
            </a:r>
          </a:p>
          <a:p>
            <a:pPr marL="674004" lvl="1" algn="just" defTabSz="829544">
              <a:lnSpc>
                <a:spcPct val="95000"/>
              </a:lnSpc>
            </a:pPr>
            <a:r>
              <a:rPr lang="en-GB" altLang="en-US" sz="3266" b="1" dirty="0">
                <a:solidFill>
                  <a:srgbClr val="FF0000"/>
                </a:solidFill>
              </a:rPr>
              <a:t>specification techniques, </a:t>
            </a:r>
          </a:p>
          <a:p>
            <a:pPr marL="674004" lvl="1" algn="just" defTabSz="829544">
              <a:lnSpc>
                <a:spcPct val="95000"/>
              </a:lnSpc>
            </a:pPr>
            <a:r>
              <a:rPr lang="en-GB" altLang="en-US" sz="3266" b="1" dirty="0">
                <a:solidFill>
                  <a:srgbClr val="FF0000"/>
                </a:solidFill>
              </a:rPr>
              <a:t>project management techniques, </a:t>
            </a:r>
          </a:p>
          <a:p>
            <a:pPr marL="674004" lvl="1" algn="just" defTabSz="829544">
              <a:lnSpc>
                <a:spcPct val="95000"/>
              </a:lnSpc>
            </a:pPr>
            <a:r>
              <a:rPr lang="en-GB" altLang="en-US" sz="3266" b="1" dirty="0">
                <a:solidFill>
                  <a:srgbClr val="FF0000"/>
                </a:solidFill>
              </a:rPr>
              <a:t>testing techniques, </a:t>
            </a:r>
          </a:p>
          <a:p>
            <a:pPr marL="674004" lvl="1" algn="just" defTabSz="829544">
              <a:lnSpc>
                <a:spcPct val="95000"/>
              </a:lnSpc>
            </a:pPr>
            <a:r>
              <a:rPr lang="en-GB" altLang="en-US" sz="3266" b="1" dirty="0">
                <a:solidFill>
                  <a:srgbClr val="FF0000"/>
                </a:solidFill>
              </a:rPr>
              <a:t>debugging techniques, </a:t>
            </a:r>
          </a:p>
          <a:p>
            <a:pPr marL="674004" lvl="1" algn="just" defTabSz="829544">
              <a:lnSpc>
                <a:spcPct val="95000"/>
              </a:lnSpc>
            </a:pPr>
            <a:r>
              <a:rPr lang="en-GB" altLang="en-US" sz="3266" b="1" dirty="0">
                <a:solidFill>
                  <a:srgbClr val="FF0000"/>
                </a:solidFill>
              </a:rPr>
              <a:t>quality assurance techniques, </a:t>
            </a:r>
          </a:p>
          <a:p>
            <a:pPr marL="674004" lvl="1" algn="just" defTabSz="829544">
              <a:lnSpc>
                <a:spcPct val="95000"/>
              </a:lnSpc>
            </a:pPr>
            <a:r>
              <a:rPr lang="en-GB" altLang="en-US" sz="3266" b="1" dirty="0">
                <a:solidFill>
                  <a:srgbClr val="FF0000"/>
                </a:solidFill>
              </a:rPr>
              <a:t>software measurement techniques,  </a:t>
            </a:r>
          </a:p>
          <a:p>
            <a:pPr marL="674004" lvl="1" algn="just" defTabSz="829544">
              <a:lnSpc>
                <a:spcPct val="95000"/>
              </a:lnSpc>
            </a:pPr>
            <a:r>
              <a:rPr lang="en-GB" altLang="en-US" sz="3266" b="1" dirty="0">
                <a:solidFill>
                  <a:srgbClr val="FF0000"/>
                </a:solidFill>
              </a:rPr>
              <a:t>CASE tools, etc</a:t>
            </a:r>
            <a:r>
              <a:rPr lang="en-GB" altLang="en-US" sz="3266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9007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9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3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631" y="165619"/>
            <a:ext cx="9031387" cy="1137719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567"/>
              </a:spcBef>
            </a:pPr>
            <a:r>
              <a:rPr lang="en-GB" altLang="en-US" sz="3266" dirty="0">
                <a:solidFill>
                  <a:srgbClr val="0000CC"/>
                </a:solidFill>
              </a:rPr>
              <a:t>Differences between the exploratory style and modern software development practices</a:t>
            </a:r>
          </a:p>
        </p:txBody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033" y="1677777"/>
            <a:ext cx="9537490" cy="4113072"/>
          </a:xfrm>
          <a:ln/>
        </p:spPr>
        <p:txBody>
          <a:bodyPr vert="horz" lIns="17999" tIns="46800" rIns="17999" bIns="46800" rtlCol="0">
            <a:normAutofit/>
          </a:bodyPr>
          <a:lstStyle/>
          <a:p>
            <a:pPr marL="311079" indent="-311079" defTabSz="829544"/>
            <a:r>
              <a:rPr lang="en-GB" altLang="en-US" sz="3629" dirty="0">
                <a:solidFill>
                  <a:srgbClr val="FF0000"/>
                </a:solidFill>
              </a:rPr>
              <a:t>Use of Life Cycle Models </a:t>
            </a:r>
          </a:p>
          <a:p>
            <a:pPr marL="311079" indent="-311079" defTabSz="829544"/>
            <a:r>
              <a:rPr lang="en-GB" altLang="en-US" sz="3629" dirty="0"/>
              <a:t>Software is developed through several well-defined stages: </a:t>
            </a:r>
          </a:p>
          <a:p>
            <a:pPr marL="674004" lvl="1" defTabSz="829544"/>
            <a:r>
              <a:rPr lang="en-GB" altLang="en-US" sz="3266" b="1" dirty="0"/>
              <a:t>requirements analysis and specification,</a:t>
            </a:r>
          </a:p>
          <a:p>
            <a:pPr marL="674004" lvl="1" defTabSz="829544"/>
            <a:r>
              <a:rPr lang="en-GB" altLang="en-US" sz="3266" b="1" dirty="0"/>
              <a:t>design, </a:t>
            </a:r>
          </a:p>
          <a:p>
            <a:pPr marL="674004" lvl="1" defTabSz="829544"/>
            <a:r>
              <a:rPr lang="en-GB" altLang="en-US" sz="3266" b="1" dirty="0"/>
              <a:t>coding, </a:t>
            </a:r>
          </a:p>
          <a:p>
            <a:pPr marL="674004" lvl="1" defTabSz="829544"/>
            <a:r>
              <a:rPr lang="en-GB" altLang="en-US" sz="3266" b="1" dirty="0"/>
              <a:t>testing, etc</a:t>
            </a:r>
            <a:r>
              <a:rPr lang="en-GB" altLang="en-US" sz="3266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469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631" y="165619"/>
            <a:ext cx="7801299" cy="1137719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567"/>
              </a:spcBef>
            </a:pPr>
            <a:r>
              <a:rPr lang="en-GB" altLang="en-US" sz="3266">
                <a:solidFill>
                  <a:srgbClr val="0000CC"/>
                </a:solidFill>
              </a:rPr>
              <a:t>Differences between the exploratory style and modern software development practices</a:t>
            </a:r>
          </a:p>
        </p:txBody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032" y="1303338"/>
            <a:ext cx="9509355" cy="4487511"/>
          </a:xfrm>
          <a:ln/>
        </p:spPr>
        <p:txBody>
          <a:bodyPr vert="horz" lIns="17999" tIns="46800" rIns="17999" bIns="46800" rtlCol="0">
            <a:normAutofit/>
          </a:bodyPr>
          <a:lstStyle/>
          <a:p>
            <a:pPr marL="311079" indent="-311079" defTabSz="829544">
              <a:spcBef>
                <a:spcPts val="726"/>
              </a:spcBef>
            </a:pPr>
            <a:r>
              <a:rPr lang="en-GB" altLang="en-US" sz="3629" dirty="0">
                <a:solidFill>
                  <a:srgbClr val="FF0000"/>
                </a:solidFill>
              </a:rPr>
              <a:t>Emphasis has shifted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 sz="3266" dirty="0">
                <a:solidFill>
                  <a:srgbClr val="FF0000"/>
                </a:solidFill>
              </a:rPr>
              <a:t> from error correction to error prevention. </a:t>
            </a:r>
          </a:p>
          <a:p>
            <a:pPr marL="311079" indent="-311079" defTabSz="829544">
              <a:spcBef>
                <a:spcPts val="726"/>
              </a:spcBef>
            </a:pPr>
            <a:r>
              <a:rPr lang="en-GB" altLang="en-US" sz="3629" dirty="0"/>
              <a:t>Modern practices emphasize: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 sz="3266" dirty="0">
                <a:solidFill>
                  <a:srgbClr val="0000CC"/>
                </a:solidFill>
              </a:rPr>
              <a:t>detection of errors as close to their point of introduction as possible.</a:t>
            </a:r>
          </a:p>
        </p:txBody>
      </p:sp>
    </p:spTree>
    <p:extLst>
      <p:ext uri="{BB962C8B-B14F-4D97-AF65-F5344CB8AC3E}">
        <p14:creationId xmlns:p14="http://schemas.microsoft.com/office/powerpoint/2010/main" val="57683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631" y="165619"/>
            <a:ext cx="7801299" cy="1137719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567"/>
              </a:spcBef>
            </a:pPr>
            <a:r>
              <a:rPr lang="en-GB" altLang="en-US" sz="3266">
                <a:solidFill>
                  <a:srgbClr val="0000CC"/>
                </a:solidFill>
              </a:rPr>
              <a:t>Differences between the exploratory style and modern software development practices  </a:t>
            </a:r>
            <a:r>
              <a:rPr lang="en-GB" altLang="en-US" sz="1814">
                <a:solidFill>
                  <a:srgbClr val="0000CC"/>
                </a:solidFill>
              </a:rPr>
              <a:t>(CONT.)</a:t>
            </a:r>
          </a:p>
        </p:txBody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032" y="1601448"/>
            <a:ext cx="9410881" cy="4113072"/>
          </a:xfrm>
          <a:ln/>
        </p:spPr>
        <p:txBody>
          <a:bodyPr vert="horz" lIns="17999" tIns="46800" rIns="17999" bIns="46800" rtlCol="0">
            <a:normAutofit/>
          </a:bodyPr>
          <a:lstStyle/>
          <a:p>
            <a:pPr marL="311079" indent="-311079" defTabSz="829544"/>
            <a:r>
              <a:rPr lang="en-GB" altLang="en-US" sz="3992" dirty="0"/>
              <a:t>In exploratory style, </a:t>
            </a:r>
          </a:p>
          <a:p>
            <a:pPr marL="1131204" lvl="2" defTabSz="829544"/>
            <a:r>
              <a:rPr lang="en-GB" altLang="en-US" sz="3229" b="1" dirty="0">
                <a:solidFill>
                  <a:srgbClr val="FF0000"/>
                </a:solidFill>
              </a:rPr>
              <a:t>errors are detected only during testing,</a:t>
            </a:r>
          </a:p>
          <a:p>
            <a:pPr marL="311079" indent="-311079" defTabSz="829544"/>
            <a:r>
              <a:rPr lang="en-GB" altLang="en-US" sz="3992" dirty="0"/>
              <a:t>Now,</a:t>
            </a:r>
          </a:p>
          <a:p>
            <a:pPr marL="674004" lvl="1" defTabSz="829544"/>
            <a:r>
              <a:rPr lang="en-GB" altLang="en-US" sz="3629" dirty="0"/>
              <a:t> </a:t>
            </a:r>
            <a:r>
              <a:rPr lang="en-GB" altLang="en-US" sz="3629" b="1" dirty="0">
                <a:solidFill>
                  <a:srgbClr val="FF0000"/>
                </a:solidFill>
              </a:rPr>
              <a:t>focus is on detecting as many errors as possible in each phase of development.</a:t>
            </a:r>
          </a:p>
        </p:txBody>
      </p:sp>
    </p:spTree>
    <p:extLst>
      <p:ext uri="{BB962C8B-B14F-4D97-AF65-F5344CB8AC3E}">
        <p14:creationId xmlns:p14="http://schemas.microsoft.com/office/powerpoint/2010/main" val="350544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631" y="165619"/>
            <a:ext cx="7801299" cy="1137719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567"/>
              </a:spcBef>
            </a:pPr>
            <a:r>
              <a:rPr lang="en-GB" altLang="en-US" sz="3266">
                <a:solidFill>
                  <a:srgbClr val="0000CC"/>
                </a:solidFill>
              </a:rPr>
              <a:t>Differences between the exploratory style and modern software development practices  </a:t>
            </a:r>
            <a:r>
              <a:rPr lang="en-GB" altLang="en-US" sz="1814">
                <a:solidFill>
                  <a:srgbClr val="0000CC"/>
                </a:solidFill>
              </a:rPr>
              <a:t>(CONT.)</a:t>
            </a:r>
          </a:p>
        </p:txBody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033" y="1677777"/>
            <a:ext cx="7772496" cy="4113072"/>
          </a:xfrm>
          <a:ln/>
        </p:spPr>
        <p:txBody>
          <a:bodyPr vert="horz" lIns="17999" tIns="46800" rIns="17999" bIns="46800" rtlCol="0">
            <a:normAutofit/>
          </a:bodyPr>
          <a:lstStyle/>
          <a:p>
            <a:pPr marL="311079" indent="-311079" defTabSz="829544"/>
            <a:r>
              <a:rPr lang="en-GB" altLang="en-US" sz="3992" dirty="0"/>
              <a:t>In exploratory style, </a:t>
            </a:r>
          </a:p>
          <a:p>
            <a:pPr marL="674004" lvl="1" defTabSz="829544"/>
            <a:r>
              <a:rPr lang="en-GB" altLang="en-US" sz="3629" b="1" dirty="0">
                <a:solidFill>
                  <a:srgbClr val="FF0000"/>
                </a:solidFill>
              </a:rPr>
              <a:t>coding is synonymous with program development. </a:t>
            </a:r>
          </a:p>
          <a:p>
            <a:pPr marL="311079" indent="-311079" defTabSz="829544"/>
            <a:r>
              <a:rPr lang="en-GB" altLang="en-US" sz="3992" dirty="0"/>
              <a:t>Now, </a:t>
            </a:r>
          </a:p>
          <a:p>
            <a:pPr marL="674004" lvl="1" algn="just" defTabSz="829544"/>
            <a:r>
              <a:rPr lang="en-GB" altLang="en-US" sz="3629" b="1" dirty="0">
                <a:solidFill>
                  <a:srgbClr val="FF0000"/>
                </a:solidFill>
              </a:rPr>
              <a:t>coding is considered only a small part of program development effor</a:t>
            </a:r>
            <a:r>
              <a:rPr lang="en-GB" altLang="en-US" sz="3629" dirty="0">
                <a:solidFill>
                  <a:srgbClr val="FF0000"/>
                </a:solidFill>
              </a:rPr>
              <a:t>t</a:t>
            </a:r>
            <a:r>
              <a:rPr lang="en-GB" altLang="en-US" sz="3629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99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631" y="165619"/>
            <a:ext cx="7801299" cy="1137719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567"/>
              </a:spcBef>
            </a:pPr>
            <a:r>
              <a:rPr lang="en-GB" altLang="en-US" sz="3266">
                <a:solidFill>
                  <a:srgbClr val="0000CC"/>
                </a:solidFill>
              </a:rPr>
              <a:t>Differences between the exploratory style and modern software development practices  </a:t>
            </a:r>
            <a:r>
              <a:rPr lang="en-GB" altLang="en-US" sz="1814">
                <a:solidFill>
                  <a:srgbClr val="0000CC"/>
                </a:solidFill>
              </a:rPr>
              <a:t>(CONT.)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3396" y="1558245"/>
            <a:ext cx="8498333" cy="4300291"/>
          </a:xfrm>
          <a:ln/>
        </p:spPr>
        <p:txBody>
          <a:bodyPr vert="horz" lIns="17999" tIns="46800" rIns="17999" bIns="46800" rtlCol="0">
            <a:normAutofit/>
          </a:bodyPr>
          <a:lstStyle/>
          <a:p>
            <a:pPr marL="311079" indent="-311079" defTabSz="829544">
              <a:spcBef>
                <a:spcPts val="907"/>
              </a:spcBef>
            </a:pPr>
            <a:r>
              <a:rPr lang="en-GB" altLang="en-US" sz="3629" b="1" dirty="0">
                <a:solidFill>
                  <a:srgbClr val="FF0000"/>
                </a:solidFill>
              </a:rPr>
              <a:t>A lot of effort and attention is now being paid to: 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 sz="3266" b="1" dirty="0">
                <a:solidFill>
                  <a:srgbClr val="FF0000"/>
                </a:solidFill>
              </a:rPr>
              <a:t>Requirements specification</a:t>
            </a:r>
            <a:r>
              <a:rPr lang="en-GB" altLang="en-US" sz="3266" dirty="0"/>
              <a:t>. </a:t>
            </a:r>
          </a:p>
          <a:p>
            <a:pPr marL="311079" indent="-311079" defTabSz="829544">
              <a:spcBef>
                <a:spcPts val="907"/>
              </a:spcBef>
            </a:pPr>
            <a:r>
              <a:rPr lang="en-GB" altLang="en-US" sz="3629" dirty="0"/>
              <a:t>Also, now there is a distinct design phase: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 sz="3266" dirty="0"/>
              <a:t>Standard design techniques are being used.</a:t>
            </a:r>
          </a:p>
        </p:txBody>
      </p:sp>
    </p:spTree>
    <p:extLst>
      <p:ext uri="{BB962C8B-B14F-4D97-AF65-F5344CB8AC3E}">
        <p14:creationId xmlns:p14="http://schemas.microsoft.com/office/powerpoint/2010/main" val="323174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631" y="165619"/>
            <a:ext cx="7801299" cy="1137719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567"/>
              </a:spcBef>
            </a:pPr>
            <a:r>
              <a:rPr lang="en-GB" altLang="en-US" sz="3266">
                <a:solidFill>
                  <a:srgbClr val="0000CC"/>
                </a:solidFill>
              </a:rPr>
              <a:t>Differences between the exploratory style and modern software development practices </a:t>
            </a:r>
            <a:r>
              <a:rPr lang="en-GB" altLang="en-US" sz="1814">
                <a:solidFill>
                  <a:srgbClr val="0000CC"/>
                </a:solidFill>
              </a:rPr>
              <a:t>(CONT.)</a:t>
            </a:r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3620" y="1447353"/>
            <a:ext cx="8786363" cy="4421264"/>
          </a:xfrm>
          <a:ln/>
        </p:spPr>
        <p:txBody>
          <a:bodyPr vert="horz" lIns="17999" tIns="46800" rIns="17999" bIns="46800" rtlCol="0">
            <a:normAutofit/>
          </a:bodyPr>
          <a:lstStyle/>
          <a:p>
            <a:pPr marL="311079" indent="-311079" defTabSz="829544">
              <a:spcBef>
                <a:spcPts val="726"/>
              </a:spcBef>
            </a:pPr>
            <a:r>
              <a:rPr lang="en-GB" altLang="en-US" sz="3629" dirty="0">
                <a:solidFill>
                  <a:srgbClr val="FF0000"/>
                </a:solidFill>
              </a:rPr>
              <a:t>During all stages of  development process: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 sz="3266" dirty="0">
                <a:solidFill>
                  <a:srgbClr val="FF0000"/>
                </a:solidFill>
              </a:rPr>
              <a:t>Periodic reviews are being carried out </a:t>
            </a:r>
          </a:p>
          <a:p>
            <a:pPr marL="311079" indent="-311079" defTabSz="829544">
              <a:spcBef>
                <a:spcPts val="726"/>
              </a:spcBef>
            </a:pPr>
            <a:r>
              <a:rPr lang="en-GB" altLang="en-US" sz="3629" dirty="0"/>
              <a:t>Software testing has become systematic: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 sz="3266" dirty="0">
                <a:solidFill>
                  <a:srgbClr val="FF0000"/>
                </a:solidFill>
              </a:rPr>
              <a:t>Standard testing techniques are available</a:t>
            </a:r>
            <a:r>
              <a:rPr lang="en-GB" altLang="en-US" sz="3266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1564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832"/>
          </a:xfrm>
        </p:spPr>
        <p:txBody>
          <a:bodyPr/>
          <a:lstStyle/>
          <a:p>
            <a:r>
              <a:rPr lang="en-US" dirty="0" smtClean="0"/>
              <a:t>Cntd.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2867"/>
            <a:ext cx="10515600" cy="4334095"/>
          </a:xfrm>
        </p:spPr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05243"/>
            <a:ext cx="10515600" cy="467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5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631" y="165619"/>
            <a:ext cx="7801299" cy="1137719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567"/>
              </a:spcBef>
            </a:pPr>
            <a:r>
              <a:rPr lang="en-GB" altLang="en-US" sz="3266">
                <a:solidFill>
                  <a:srgbClr val="0000CC"/>
                </a:solidFill>
              </a:rPr>
              <a:t>Differences between the exploratory style and modern software development practices </a:t>
            </a:r>
            <a:r>
              <a:rPr lang="en-GB" altLang="en-US" sz="1814">
                <a:solidFill>
                  <a:srgbClr val="0000CC"/>
                </a:solidFill>
              </a:rPr>
              <a:t>(CONT.)</a:t>
            </a:r>
          </a:p>
        </p:txBody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9483" y="1677777"/>
            <a:ext cx="10550769" cy="4113072"/>
          </a:xfrm>
          <a:ln/>
        </p:spPr>
        <p:txBody>
          <a:bodyPr vert="horz" lIns="17999" tIns="46800" rIns="17999" bIns="46800" rtlCol="0">
            <a:normAutofit/>
          </a:bodyPr>
          <a:lstStyle/>
          <a:p>
            <a:pPr marL="311079" indent="-311079" defTabSz="829544">
              <a:spcBef>
                <a:spcPts val="567"/>
              </a:spcBef>
            </a:pPr>
            <a:r>
              <a:rPr lang="en-GB" altLang="en-US" b="1" dirty="0">
                <a:solidFill>
                  <a:srgbClr val="FF0000"/>
                </a:solidFill>
              </a:rPr>
              <a:t>There is better visibility of design and code: </a:t>
            </a:r>
          </a:p>
          <a:p>
            <a:pPr marL="674004" lvl="1" defTabSz="829544">
              <a:spcBef>
                <a:spcPts val="488"/>
              </a:spcBef>
            </a:pPr>
            <a:r>
              <a:rPr lang="en-GB" altLang="en-US" dirty="0">
                <a:solidFill>
                  <a:srgbClr val="0000CC"/>
                </a:solidFill>
              </a:rPr>
              <a:t>Visibility means production of good quality, consistent and standard documents.</a:t>
            </a:r>
          </a:p>
          <a:p>
            <a:pPr marL="674004" lvl="1" defTabSz="829544">
              <a:spcBef>
                <a:spcPts val="488"/>
              </a:spcBef>
            </a:pPr>
            <a:r>
              <a:rPr lang="en-GB" altLang="en-US" dirty="0">
                <a:solidFill>
                  <a:srgbClr val="FF0000"/>
                </a:solidFill>
              </a:rPr>
              <a:t>In the past, very little attention was being given to producing good quality and consistent documents</a:t>
            </a:r>
            <a:r>
              <a:rPr lang="en-GB" altLang="en-US" dirty="0"/>
              <a:t>. </a:t>
            </a:r>
          </a:p>
          <a:p>
            <a:pPr marL="674004" lvl="1" defTabSz="829544">
              <a:spcBef>
                <a:spcPts val="488"/>
              </a:spcBef>
            </a:pPr>
            <a:r>
              <a:rPr lang="en-GB" altLang="en-US" dirty="0"/>
              <a:t>We will see later  that increased visibility makes software project management easier. </a:t>
            </a:r>
          </a:p>
        </p:txBody>
      </p:sp>
    </p:spTree>
    <p:extLst>
      <p:ext uri="{BB962C8B-B14F-4D97-AF65-F5344CB8AC3E}">
        <p14:creationId xmlns:p14="http://schemas.microsoft.com/office/powerpoint/2010/main" val="82457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631" y="165619"/>
            <a:ext cx="7801299" cy="1137719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567"/>
              </a:spcBef>
            </a:pPr>
            <a:r>
              <a:rPr lang="en-GB" altLang="en-US" sz="3266">
                <a:solidFill>
                  <a:srgbClr val="0000CC"/>
                </a:solidFill>
              </a:rPr>
              <a:t>Differences between the exploratory style and modern software development practices </a:t>
            </a:r>
            <a:r>
              <a:rPr lang="en-GB" altLang="en-US" sz="1814">
                <a:solidFill>
                  <a:srgbClr val="0000CC"/>
                </a:solidFill>
              </a:rPr>
              <a:t>(CONT.)</a:t>
            </a:r>
          </a:p>
        </p:txBody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033" y="1677777"/>
            <a:ext cx="7772496" cy="4113072"/>
          </a:xfrm>
          <a:ln/>
        </p:spPr>
        <p:txBody>
          <a:bodyPr vert="horz" lIns="17999" tIns="46800" rIns="17999" bIns="46800" rtlCol="0">
            <a:normAutofit/>
          </a:bodyPr>
          <a:lstStyle/>
          <a:p>
            <a:pPr marL="311079" indent="-311079" defTabSz="829544">
              <a:spcBef>
                <a:spcPts val="726"/>
              </a:spcBef>
            </a:pPr>
            <a:r>
              <a:rPr lang="en-GB" altLang="en-US" sz="3266" dirty="0">
                <a:solidFill>
                  <a:srgbClr val="FF0000"/>
                </a:solidFill>
              </a:rPr>
              <a:t>Because of good documentation: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 sz="2903" dirty="0">
                <a:solidFill>
                  <a:srgbClr val="FF0000"/>
                </a:solidFill>
              </a:rPr>
              <a:t>fault diagnosis and maintenance are smoother now.</a:t>
            </a:r>
          </a:p>
          <a:p>
            <a:pPr marL="311079" indent="-311079" defTabSz="829544">
              <a:spcBef>
                <a:spcPts val="726"/>
              </a:spcBef>
            </a:pPr>
            <a:r>
              <a:rPr lang="en-GB" altLang="en-US" sz="3266" b="1" dirty="0">
                <a:solidFill>
                  <a:srgbClr val="FF0000"/>
                </a:solidFill>
              </a:rPr>
              <a:t>Several metrics are being used: 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 sz="2903" b="1" dirty="0">
                <a:solidFill>
                  <a:srgbClr val="FF0000"/>
                </a:solidFill>
              </a:rPr>
              <a:t>help in software project management, quality assurance, etc. </a:t>
            </a:r>
          </a:p>
        </p:txBody>
      </p:sp>
    </p:spTree>
    <p:extLst>
      <p:ext uri="{BB962C8B-B14F-4D97-AF65-F5344CB8AC3E}">
        <p14:creationId xmlns:p14="http://schemas.microsoft.com/office/powerpoint/2010/main" val="418080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017" y="685513"/>
            <a:ext cx="7720650" cy="4758684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algn="ctr" defTabSz="829544">
              <a:spcBef>
                <a:spcPts val="1373"/>
              </a:spcBef>
            </a:pPr>
            <a:r>
              <a:rPr lang="en-GB" altLang="en-US" sz="5443" dirty="0">
                <a:solidFill>
                  <a:srgbClr val="0033CC"/>
                </a:solidFill>
              </a:rPr>
              <a:t>Life Cycle </a:t>
            </a:r>
            <a:r>
              <a:rPr lang="en-GB" altLang="en-US" sz="5443" dirty="0" smtClean="0">
                <a:solidFill>
                  <a:srgbClr val="0033CC"/>
                </a:solidFill>
              </a:rPr>
              <a:t>Models</a:t>
            </a:r>
            <a:br>
              <a:rPr lang="en-GB" altLang="en-US" sz="5443" dirty="0" smtClean="0">
                <a:solidFill>
                  <a:srgbClr val="0033CC"/>
                </a:solidFill>
              </a:rPr>
            </a:br>
            <a:r>
              <a:rPr lang="en-IN" sz="2400" b="1" dirty="0"/>
              <a:t>Software Life Cycle Models: </a:t>
            </a:r>
            <a:r>
              <a:rPr lang="en-IN" sz="2400" b="1" dirty="0" smtClean="0"/>
              <a:t/>
            </a:r>
            <a:br>
              <a:rPr lang="en-IN" sz="2400" b="1" dirty="0" smtClean="0"/>
            </a:br>
            <a:r>
              <a:rPr lang="en-IN" sz="2400" dirty="0" smtClean="0"/>
              <a:t>Basic </a:t>
            </a:r>
            <a:r>
              <a:rPr lang="en-IN" sz="2400" dirty="0"/>
              <a:t>concepts, Waterfall model and its extensions, Rapid application development, Agile development model, Spiral model.</a:t>
            </a:r>
            <a:br>
              <a:rPr lang="en-IN" sz="2400" dirty="0"/>
            </a:br>
            <a:endParaRPr lang="en-GB" altLang="en-US" sz="2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37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/>
              <a:t> Software Lifecycle Models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978662" cy="4351338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sv-SE" altLang="en-US" dirty="0" smtClean="0"/>
              <a:t>A software lifecycle model is a </a:t>
            </a:r>
            <a:r>
              <a:rPr lang="sv-SE" altLang="en-US" dirty="0" smtClean="0">
                <a:solidFill>
                  <a:srgbClr val="FF0000"/>
                </a:solidFill>
              </a:rPr>
              <a:t>standardised format </a:t>
            </a:r>
            <a:r>
              <a:rPr lang="sv-SE" altLang="en-US" dirty="0" smtClean="0"/>
              <a:t>for </a:t>
            </a:r>
          </a:p>
          <a:p>
            <a:pPr eaLnBrk="1" hangingPunct="1"/>
            <a:r>
              <a:rPr lang="sv-SE" altLang="en-US" dirty="0" smtClean="0">
                <a:solidFill>
                  <a:srgbClr val="FF0000"/>
                </a:solidFill>
              </a:rPr>
              <a:t>planning</a:t>
            </a:r>
          </a:p>
          <a:p>
            <a:pPr eaLnBrk="1" hangingPunct="1"/>
            <a:r>
              <a:rPr lang="sv-SE" altLang="en-US" dirty="0" smtClean="0">
                <a:solidFill>
                  <a:srgbClr val="FF0000"/>
                </a:solidFill>
              </a:rPr>
              <a:t>organising, and</a:t>
            </a:r>
          </a:p>
          <a:p>
            <a:pPr eaLnBrk="1" hangingPunct="1"/>
            <a:r>
              <a:rPr lang="sv-SE" altLang="en-US" dirty="0" smtClean="0">
                <a:solidFill>
                  <a:srgbClr val="FF0000"/>
                </a:solidFill>
              </a:rPr>
              <a:t>running</a:t>
            </a:r>
          </a:p>
          <a:p>
            <a:pPr eaLnBrk="1" hangingPunct="1">
              <a:buFontTx/>
              <a:buNone/>
            </a:pPr>
            <a:r>
              <a:rPr lang="sv-SE" altLang="en-US" dirty="0" smtClean="0"/>
              <a:t>a new development project.</a:t>
            </a:r>
          </a:p>
          <a:p>
            <a:pPr algn="just">
              <a:buNone/>
            </a:pPr>
            <a:r>
              <a:rPr lang="sv-SE" altLang="en-US" b="1" dirty="0">
                <a:solidFill>
                  <a:srgbClr val="FF0000"/>
                </a:solidFill>
              </a:rPr>
              <a:t>A </a:t>
            </a:r>
            <a:r>
              <a:rPr lang="sv-SE" altLang="en-US" b="1" dirty="0" smtClean="0">
                <a:solidFill>
                  <a:srgbClr val="FF0000"/>
                </a:solidFill>
              </a:rPr>
              <a:t>software </a:t>
            </a:r>
            <a:r>
              <a:rPr lang="sv-SE" altLang="en-US" b="1" i="1" dirty="0">
                <a:solidFill>
                  <a:srgbClr val="FF0000"/>
                </a:solidFill>
              </a:rPr>
              <a:t>lifecycle model</a:t>
            </a:r>
            <a:r>
              <a:rPr lang="sv-SE" altLang="en-US" b="1" dirty="0">
                <a:solidFill>
                  <a:srgbClr val="FF0000"/>
                </a:solidFill>
              </a:rPr>
              <a:t> is a </a:t>
            </a:r>
            <a:r>
              <a:rPr lang="sv-SE" altLang="en-US" b="1" dirty="0" smtClean="0">
                <a:solidFill>
                  <a:srgbClr val="FF0000"/>
                </a:solidFill>
              </a:rPr>
              <a:t>description </a:t>
            </a:r>
            <a:r>
              <a:rPr lang="sv-SE" altLang="en-US" b="1" dirty="0">
                <a:solidFill>
                  <a:srgbClr val="FF0000"/>
                </a:solidFill>
              </a:rPr>
              <a:t>of the sequence of </a:t>
            </a:r>
            <a:r>
              <a:rPr lang="sv-SE" altLang="en-US" b="1" dirty="0" smtClean="0">
                <a:solidFill>
                  <a:srgbClr val="FF0000"/>
                </a:solidFill>
              </a:rPr>
              <a:t>activities carried </a:t>
            </a:r>
            <a:r>
              <a:rPr lang="sv-SE" altLang="en-US" b="1" dirty="0">
                <a:solidFill>
                  <a:srgbClr val="FF0000"/>
                </a:solidFill>
              </a:rPr>
              <a:t>out in an SE project, and the </a:t>
            </a:r>
            <a:r>
              <a:rPr lang="sv-SE" altLang="en-US" b="1" dirty="0" smtClean="0">
                <a:solidFill>
                  <a:srgbClr val="FF0000"/>
                </a:solidFill>
              </a:rPr>
              <a:t>relative order </a:t>
            </a:r>
            <a:r>
              <a:rPr lang="sv-SE" altLang="en-US" b="1" dirty="0">
                <a:solidFill>
                  <a:srgbClr val="FF0000"/>
                </a:solidFill>
              </a:rPr>
              <a:t>of these activities</a:t>
            </a:r>
            <a:r>
              <a:rPr lang="sv-SE" altLang="en-US" b="1" dirty="0" smtClean="0"/>
              <a:t>.</a:t>
            </a:r>
          </a:p>
          <a:p>
            <a:r>
              <a:rPr lang="en-US" dirty="0"/>
              <a:t>The life cycle of a </a:t>
            </a:r>
            <a:r>
              <a:rPr lang="en-US" dirty="0" smtClean="0"/>
              <a:t>software </a:t>
            </a:r>
            <a:r>
              <a:rPr lang="en-IN" dirty="0" smtClean="0"/>
              <a:t>represents </a:t>
            </a:r>
            <a:r>
              <a:rPr lang="en-IN" dirty="0"/>
              <a:t>the series </a:t>
            </a:r>
            <a:r>
              <a:rPr lang="en-IN" dirty="0" smtClean="0"/>
              <a:t>of identifiable </a:t>
            </a:r>
            <a:r>
              <a:rPr lang="en-IN" dirty="0"/>
              <a:t>stages </a:t>
            </a:r>
            <a:r>
              <a:rPr lang="en-IN" dirty="0" smtClean="0"/>
              <a:t>through </a:t>
            </a:r>
            <a:r>
              <a:rPr lang="en-US" dirty="0" smtClean="0"/>
              <a:t>which </a:t>
            </a:r>
            <a:r>
              <a:rPr lang="en-US" dirty="0"/>
              <a:t>it evolves during its </a:t>
            </a:r>
            <a:r>
              <a:rPr lang="en-US" dirty="0" smtClean="0"/>
              <a:t>life </a:t>
            </a:r>
            <a:r>
              <a:rPr lang="en-IN" dirty="0" smtClean="0"/>
              <a:t>time</a:t>
            </a:r>
            <a:r>
              <a:rPr lang="en-IN" dirty="0"/>
              <a:t>.</a:t>
            </a:r>
            <a:endParaRPr lang="en-GB" altLang="en-US" b="1" dirty="0"/>
          </a:p>
          <a:p>
            <a:pPr eaLnBrk="1" hangingPunct="1">
              <a:buFontTx/>
              <a:buNone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296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962400" y="2743200"/>
            <a:ext cx="38862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632326" y="3089275"/>
            <a:ext cx="2441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v-SE" altLang="en-US" dirty="0"/>
              <a:t>Project constraints</a:t>
            </a:r>
            <a:endParaRPr lang="en-GB" altLang="en-US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574926" y="1412875"/>
            <a:ext cx="1012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v-SE" altLang="en-US"/>
              <a:t>money</a:t>
            </a:r>
            <a:endParaRPr lang="en-GB" altLang="en-U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8458200" y="4876800"/>
            <a:ext cx="72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v-SE" altLang="en-US"/>
              <a:t>time</a:t>
            </a:r>
            <a:endParaRPr lang="en-GB" alt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955925" y="4537076"/>
            <a:ext cx="164500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v-SE" altLang="en-US"/>
              <a:t>Computing </a:t>
            </a:r>
          </a:p>
          <a:p>
            <a:pPr eaLnBrk="1" hangingPunct="1"/>
            <a:r>
              <a:rPr lang="sv-SE" altLang="en-US"/>
              <a:t>resources</a:t>
            </a:r>
            <a:endParaRPr lang="en-GB" altLang="en-US"/>
          </a:p>
        </p:txBody>
      </p:sp>
      <p:sp>
        <p:nvSpPr>
          <p:cNvPr id="6151" name="Text Box 7"/>
          <p:cNvSpPr>
            <a:spLocks noGrp="1" noChangeArrowheads="1"/>
          </p:cNvSpPr>
          <p:nvPr>
            <p:ph idx="1"/>
          </p:nvPr>
        </p:nvSpPr>
        <p:spPr>
          <a:xfrm>
            <a:off x="2057400" y="1524000"/>
            <a:ext cx="8816926" cy="53340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2400" dirty="0"/>
              <a:t> </a:t>
            </a:r>
            <a:endParaRPr lang="en-GB" altLang="en-US" sz="2400" dirty="0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6934200" y="1524000"/>
            <a:ext cx="725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v-SE" altLang="en-US"/>
              <a:t>staff</a:t>
            </a:r>
            <a:endParaRPr lang="en-GB" altLang="en-US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800601" y="762000"/>
            <a:ext cx="1808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v-SE" altLang="en-US"/>
              <a:t>programmers</a:t>
            </a:r>
            <a:endParaRPr lang="en-GB" altLang="en-US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8839201" y="762000"/>
            <a:ext cx="1350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v-SE" altLang="en-US"/>
              <a:t>managers</a:t>
            </a:r>
            <a:endParaRPr lang="en-GB" altLang="en-US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6781800" y="533400"/>
            <a:ext cx="133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v-SE" altLang="en-US"/>
              <a:t>designers</a:t>
            </a:r>
            <a:endParaRPr lang="en-GB" alt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3276600" y="1981200"/>
            <a:ext cx="1600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3886200" y="3886200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6858000" y="3886200"/>
            <a:ext cx="1905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H="1">
            <a:off x="6400800" y="2057400"/>
            <a:ext cx="914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5943600" y="1219200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>
            <a:off x="7391400" y="99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H="1">
            <a:off x="7696200" y="1219200"/>
            <a:ext cx="1752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2895600" y="5638800"/>
            <a:ext cx="69799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v-SE" altLang="en-US" sz="3600" b="1" dirty="0" smtClean="0"/>
              <a:t>Project </a:t>
            </a:r>
            <a:r>
              <a:rPr lang="sv-SE" altLang="en-US" sz="3600" b="1" dirty="0"/>
              <a:t>Constraints</a:t>
            </a:r>
            <a:endParaRPr lang="en-GB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141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2209800" y="762000"/>
            <a:ext cx="7772400" cy="5334000"/>
          </a:xfrm>
        </p:spPr>
        <p:txBody>
          <a:bodyPr>
            <a:normAutofit fontScale="92500" lnSpcReduction="20000"/>
          </a:bodyPr>
          <a:lstStyle/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sv-SE" b="1" dirty="0"/>
              <a:t>There are hundreds of  different lifecycle mode</a:t>
            </a:r>
            <a:r>
              <a:rPr lang="sv-SE" dirty="0"/>
              <a:t>ls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sv-SE" dirty="0"/>
              <a:t>to choose from, e.g: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sv-SE" b="1" dirty="0"/>
              <a:t>code-and-fix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sv-SE" dirty="0"/>
              <a:t>Prescriptive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sv-SE" b="1" dirty="0">
                <a:solidFill>
                  <a:srgbClr val="FF0000"/>
                </a:solidFill>
              </a:rPr>
              <a:t>waterfall</a:t>
            </a:r>
            <a:r>
              <a:rPr lang="sv-SE" b="1" dirty="0" smtClean="0">
                <a:solidFill>
                  <a:srgbClr val="FF0000"/>
                </a:solidFill>
              </a:rPr>
              <a:t>,{Classical,Iterative,V Model}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sv-SE" b="1" dirty="0" smtClean="0"/>
              <a:t>Incremental</a:t>
            </a:r>
            <a:r>
              <a:rPr lang="sv-SE" b="1" dirty="0"/>
              <a:t>{ Simple,</a:t>
            </a:r>
            <a:r>
              <a:rPr lang="sv-SE" b="1" dirty="0">
                <a:solidFill>
                  <a:srgbClr val="FF0000"/>
                </a:solidFill>
              </a:rPr>
              <a:t>RAD</a:t>
            </a:r>
            <a:r>
              <a:rPr lang="sv-SE" b="1" dirty="0"/>
              <a:t>}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sv-SE" b="1" dirty="0"/>
              <a:t>Evolutionary</a:t>
            </a:r>
            <a:r>
              <a:rPr lang="sv-SE" b="1" dirty="0" smtClean="0"/>
              <a:t>{</a:t>
            </a:r>
            <a:r>
              <a:rPr lang="sv-SE" b="1" dirty="0" smtClean="0">
                <a:solidFill>
                  <a:srgbClr val="FF0000"/>
                </a:solidFill>
              </a:rPr>
              <a:t>Prototyping</a:t>
            </a:r>
            <a:r>
              <a:rPr lang="sv-SE" b="1" dirty="0" smtClean="0"/>
              <a:t>,spiral,concurent dvp}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sv-SE" b="1" dirty="0" smtClean="0"/>
              <a:t>Specialized{component Based Dvp,Formal methods model,Aspect oriented software}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sv-SE" b="1" dirty="0"/>
              <a:t>unified process (UP)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sv-SE" b="1" dirty="0">
                <a:solidFill>
                  <a:srgbClr val="FF0000"/>
                </a:solidFill>
              </a:rPr>
              <a:t>agile methods, extreme programming (XP)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sv-SE" b="1" dirty="0"/>
              <a:t>COTS …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sv-SE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797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xfrm>
            <a:off x="1659989" y="762000"/>
            <a:ext cx="9847383" cy="533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v-SE" altLang="en-US" dirty="0" smtClean="0">
                <a:solidFill>
                  <a:srgbClr val="FF0000"/>
                </a:solidFill>
              </a:rPr>
              <a:t>Why do we chose different models?</a:t>
            </a:r>
          </a:p>
          <a:p>
            <a:pPr eaLnBrk="1" hangingPunct="1">
              <a:buFontTx/>
              <a:buNone/>
            </a:pPr>
            <a:r>
              <a:rPr lang="sv-SE" altLang="en-US" dirty="0" smtClean="0"/>
              <a:t>By changing the lifecycle model, we can</a:t>
            </a:r>
          </a:p>
          <a:p>
            <a:pPr eaLnBrk="1" hangingPunct="1">
              <a:buFontTx/>
              <a:buNone/>
            </a:pPr>
            <a:r>
              <a:rPr lang="sv-SE" altLang="en-US" dirty="0" smtClean="0"/>
              <a:t> </a:t>
            </a:r>
            <a:r>
              <a:rPr lang="sv-SE" altLang="en-US" b="1" u="sng" dirty="0" smtClean="0"/>
              <a:t>improve</a:t>
            </a:r>
            <a:r>
              <a:rPr lang="sv-SE" altLang="en-US" dirty="0" smtClean="0"/>
              <a:t> </a:t>
            </a:r>
            <a:r>
              <a:rPr lang="sv-SE" altLang="en-US" b="1" dirty="0" smtClean="0"/>
              <a:t>and/or</a:t>
            </a:r>
            <a:r>
              <a:rPr lang="sv-SE" altLang="en-US" dirty="0" smtClean="0"/>
              <a:t> </a:t>
            </a:r>
            <a:r>
              <a:rPr lang="sv-SE" altLang="en-US" b="1" u="sng" dirty="0" smtClean="0"/>
              <a:t>tradeoff</a:t>
            </a:r>
            <a:r>
              <a:rPr lang="sv-SE" altLang="en-US" dirty="0" smtClean="0"/>
              <a:t>:</a:t>
            </a:r>
          </a:p>
          <a:p>
            <a:pPr eaLnBrk="1" hangingPunct="1"/>
            <a:r>
              <a:rPr lang="sv-SE" altLang="en-US" b="1" i="1" dirty="0" smtClean="0">
                <a:solidFill>
                  <a:srgbClr val="FF0000"/>
                </a:solidFill>
              </a:rPr>
              <a:t>Development speed (time to market)</a:t>
            </a:r>
          </a:p>
          <a:p>
            <a:pPr eaLnBrk="1" hangingPunct="1"/>
            <a:r>
              <a:rPr lang="sv-SE" altLang="en-US" b="1" i="1" dirty="0" smtClean="0">
                <a:solidFill>
                  <a:srgbClr val="FF0000"/>
                </a:solidFill>
              </a:rPr>
              <a:t>Product quality</a:t>
            </a:r>
          </a:p>
          <a:p>
            <a:pPr eaLnBrk="1" hangingPunct="1"/>
            <a:r>
              <a:rPr lang="sv-SE" altLang="en-US" b="1" i="1" dirty="0" smtClean="0">
                <a:solidFill>
                  <a:srgbClr val="FF0000"/>
                </a:solidFill>
              </a:rPr>
              <a:t>Project visibility</a:t>
            </a:r>
          </a:p>
          <a:p>
            <a:pPr eaLnBrk="1" hangingPunct="1"/>
            <a:r>
              <a:rPr lang="sv-SE" altLang="en-US" b="1" i="1" dirty="0" smtClean="0">
                <a:solidFill>
                  <a:srgbClr val="FF0000"/>
                </a:solidFill>
              </a:rPr>
              <a:t>Administrative overhead</a:t>
            </a:r>
          </a:p>
          <a:p>
            <a:pPr eaLnBrk="1" hangingPunct="1"/>
            <a:r>
              <a:rPr lang="sv-SE" altLang="en-US" b="1" i="1" dirty="0" smtClean="0">
                <a:solidFill>
                  <a:srgbClr val="FF0000"/>
                </a:solidFill>
              </a:rPr>
              <a:t>Risk exposure</a:t>
            </a:r>
          </a:p>
          <a:p>
            <a:pPr eaLnBrk="1" hangingPunct="1"/>
            <a:r>
              <a:rPr lang="sv-SE" altLang="en-US" b="1" i="1" dirty="0" smtClean="0">
                <a:solidFill>
                  <a:srgbClr val="FF0000"/>
                </a:solidFill>
              </a:rPr>
              <a:t>Customer relations, etc, etc</a:t>
            </a:r>
            <a:r>
              <a:rPr lang="sv-SE" altLang="en-US" b="1" i="1" dirty="0" smtClean="0"/>
              <a:t>.</a:t>
            </a:r>
            <a:endParaRPr lang="en-GB" altLang="en-US" b="1" i="1" dirty="0" smtClean="0"/>
          </a:p>
        </p:txBody>
      </p:sp>
    </p:spTree>
    <p:extLst>
      <p:ext uri="{BB962C8B-B14F-4D97-AF65-F5344CB8AC3E}">
        <p14:creationId xmlns:p14="http://schemas.microsoft.com/office/powerpoint/2010/main" val="75781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981200" y="704850"/>
            <a:ext cx="8229600" cy="895350"/>
          </a:xfrm>
        </p:spPr>
        <p:txBody>
          <a:bodyPr/>
          <a:lstStyle/>
          <a:p>
            <a:pPr eaLnBrk="1" hangingPunct="1"/>
            <a:r>
              <a:rPr lang="en-US" altLang="en-US" smtClean="0"/>
              <a:t>Prescriptive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199" y="1600200"/>
            <a:ext cx="9849729" cy="4724400"/>
          </a:xfrm>
        </p:spPr>
        <p:txBody>
          <a:bodyPr>
            <a:normAutofit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rgbClr val="FF0000"/>
                </a:solidFill>
              </a:rPr>
              <a:t>We call them prescriptive because  they prescribe a set of process elements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- framework activities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-SE actions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-tasks, work products, quality assurance and change     	control mechanisms for each project</a:t>
            </a:r>
          </a:p>
          <a:p>
            <a:pPr marL="0" indent="0" algn="just">
              <a:buClr>
                <a:schemeClr val="accent3"/>
              </a:buClr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dirty="0" smtClean="0">
                <a:solidFill>
                  <a:srgbClr val="FF0000"/>
                </a:solidFill>
              </a:rPr>
              <a:t>Each process model prescribes (proposes) a work flow</a:t>
            </a:r>
            <a:r>
              <a:rPr lang="en-US" dirty="0" smtClean="0"/>
              <a:t> i.e. the manner in which the process elements are interrelated each other.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09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8077200" y="6248401"/>
            <a:ext cx="1905000" cy="29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3C6C5954-6927-4A4F-AA6A-2EB7B9FD109B}" type="slidenum">
              <a:rPr lang="en-GB" altLang="en-US" sz="1400">
                <a:cs typeface="Lucida Sans Unicode" panose="020B0602030504020204" pitchFamily="34" charset="0"/>
              </a:rPr>
              <a:pPr algn="r" eaLnBrk="1" hangingPunct="1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58</a:t>
            </a:fld>
            <a:endParaRPr lang="en-GB" altLang="en-US" sz="1400">
              <a:cs typeface="Lucida Sans Unicode" panose="020B0602030504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76200"/>
            <a:ext cx="7772400" cy="1143000"/>
          </a:xfrm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Generic Process Framework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7790" y="1181100"/>
            <a:ext cx="9744222" cy="5067301"/>
          </a:xfrm>
        </p:spPr>
        <p:txBody>
          <a:bodyPr/>
          <a:lstStyle/>
          <a:p>
            <a: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b="1" dirty="0">
                <a:solidFill>
                  <a:srgbClr val="FF0000"/>
                </a:solidFill>
              </a:rPr>
              <a:t>Communication</a:t>
            </a:r>
          </a:p>
          <a:p>
            <a:pPr lvl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800" dirty="0"/>
              <a:t>Involves communication among the customer and other stake holders; encompasses requirements gathering</a:t>
            </a:r>
          </a:p>
          <a:p>
            <a: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b="1" dirty="0">
                <a:solidFill>
                  <a:srgbClr val="FF0000"/>
                </a:solidFill>
              </a:rPr>
              <a:t>Planning</a:t>
            </a:r>
          </a:p>
          <a:p>
            <a:pPr lvl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800" dirty="0"/>
              <a:t>Establishes a plan for software engineering work; addresses technical tasks, resources, work products, and work schedule</a:t>
            </a:r>
          </a:p>
          <a:p>
            <a: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b="1" dirty="0" smtClean="0">
                <a:solidFill>
                  <a:srgbClr val="FF0000"/>
                </a:solidFill>
              </a:rPr>
              <a:t>Modelling</a:t>
            </a:r>
            <a:r>
              <a:rPr lang="en-GB" altLang="en-US" sz="2000" dirty="0" smtClean="0"/>
              <a:t> (Analyse, </a:t>
            </a:r>
            <a:r>
              <a:rPr lang="en-GB" altLang="en-US" sz="2000" dirty="0"/>
              <a:t>Design)</a:t>
            </a:r>
          </a:p>
          <a:p>
            <a:pPr lvl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800" dirty="0"/>
              <a:t>Encompasses the creation of models to better under the requirements and the design</a:t>
            </a:r>
          </a:p>
          <a:p>
            <a: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b="1" dirty="0">
                <a:solidFill>
                  <a:srgbClr val="FF0000"/>
                </a:solidFill>
              </a:rPr>
              <a:t>Construction</a:t>
            </a:r>
            <a:r>
              <a:rPr lang="en-GB" altLang="en-US" sz="2000" dirty="0">
                <a:solidFill>
                  <a:srgbClr val="FF0000"/>
                </a:solidFill>
              </a:rPr>
              <a:t> </a:t>
            </a:r>
            <a:r>
              <a:rPr lang="en-GB" altLang="en-US" sz="2000" dirty="0"/>
              <a:t>(Code, Test)</a:t>
            </a:r>
          </a:p>
          <a:p>
            <a:pPr lvl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800" dirty="0"/>
              <a:t>Combines code generation and testing to uncover errors</a:t>
            </a:r>
          </a:p>
          <a:p>
            <a: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b="1" dirty="0">
                <a:solidFill>
                  <a:srgbClr val="FF0000"/>
                </a:solidFill>
              </a:rPr>
              <a:t>Deployment</a:t>
            </a:r>
          </a:p>
          <a:p>
            <a:pPr lvl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800" dirty="0"/>
              <a:t>Involves delivery of software to the customer for evaluation and feedback</a:t>
            </a:r>
          </a:p>
        </p:txBody>
      </p:sp>
    </p:spTree>
    <p:extLst>
      <p:ext uri="{BB962C8B-B14F-4D97-AF65-F5344CB8AC3E}">
        <p14:creationId xmlns:p14="http://schemas.microsoft.com/office/powerpoint/2010/main" val="39519926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 sz="4000" b="1">
                <a:solidFill>
                  <a:srgbClr val="04617B"/>
                </a:solidFill>
              </a:rPr>
              <a:t> The Waterfall Model</a:t>
            </a:r>
            <a:endParaRPr lang="en-GB" altLang="en-US" sz="4000" b="1">
              <a:solidFill>
                <a:srgbClr val="04617B"/>
              </a:solidFill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sv-SE" altLang="en-US" sz="3200" dirty="0">
                <a:solidFill>
                  <a:prstClr val="black"/>
                </a:solidFill>
              </a:rPr>
              <a:t>The waterfall model is the </a:t>
            </a:r>
            <a:r>
              <a:rPr lang="sv-SE" altLang="en-US" sz="3200" dirty="0">
                <a:solidFill>
                  <a:srgbClr val="FF0000"/>
                </a:solidFill>
              </a:rPr>
              <a:t>classic lifecycle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sv-SE" altLang="en-US" sz="3200" dirty="0">
                <a:solidFill>
                  <a:srgbClr val="FF0000"/>
                </a:solidFill>
              </a:rPr>
              <a:t>	model – it is widely known, understood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sv-SE" altLang="en-US" sz="3200" dirty="0">
                <a:solidFill>
                  <a:srgbClr val="FF0000"/>
                </a:solidFill>
              </a:rPr>
              <a:t>	and (commonly?) used.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sv-SE" altLang="en-US" sz="3200" dirty="0">
                <a:solidFill>
                  <a:prstClr val="black"/>
                </a:solidFill>
              </a:rPr>
              <a:t>In some respect, waterfall is the ”common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sv-SE" altLang="en-US" sz="3200" dirty="0">
                <a:solidFill>
                  <a:prstClr val="black"/>
                </a:solidFill>
              </a:rPr>
              <a:t>	sense” approach.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altLang="en-US" sz="3200" dirty="0">
                <a:solidFill>
                  <a:prstClr val="black"/>
                </a:solidFill>
              </a:rPr>
              <a:t>Introduced by Royce 1970.</a:t>
            </a:r>
          </a:p>
        </p:txBody>
      </p:sp>
    </p:spTree>
    <p:extLst>
      <p:ext uri="{BB962C8B-B14F-4D97-AF65-F5344CB8AC3E}">
        <p14:creationId xmlns:p14="http://schemas.microsoft.com/office/powerpoint/2010/main" val="213179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"/>
          <p:cNvSpPr>
            <a:spLocks noGrp="1" noChangeArrowheads="1"/>
          </p:cNvSpPr>
          <p:nvPr>
            <p:ph type="title"/>
          </p:nvPr>
        </p:nvSpPr>
        <p:spPr>
          <a:xfrm>
            <a:off x="2133601" y="381001"/>
            <a:ext cx="7770813" cy="989013"/>
          </a:xfrm>
          <a:extLst/>
        </p:spPr>
        <p:txBody>
          <a:bodyPr vert="horz" lIns="18000" tIns="46800" rIns="18000" bIns="46800" rtlCol="0" anchor="ctr">
            <a:normAutofit/>
          </a:bodyPr>
          <a:lstStyle/>
          <a:p>
            <a:pPr>
              <a:spcBef>
                <a:spcPts val="1000"/>
              </a:spcBef>
              <a:defRPr/>
            </a:pPr>
            <a:r>
              <a:rPr lang="en-GB" dirty="0" smtClean="0">
                <a:solidFill>
                  <a:srgbClr val="0000CC"/>
                </a:solidFill>
              </a:rPr>
              <a:t>What is Software Engineering?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731520" y="1677988"/>
            <a:ext cx="10622280" cy="4646612"/>
          </a:xfrm>
        </p:spPr>
        <p:txBody>
          <a:bodyPr vert="horz" lIns="18000" tIns="46800" rIns="18000" bIns="46800" rtlCol="0">
            <a:normAutofit/>
          </a:bodyPr>
          <a:lstStyle/>
          <a:p>
            <a:r>
              <a:rPr lang="en-GB" altLang="en-US" sz="4000" dirty="0">
                <a:solidFill>
                  <a:srgbClr val="0000CC"/>
                </a:solidFill>
              </a:rPr>
              <a:t>Engineering approach to develop software.</a:t>
            </a:r>
          </a:p>
          <a:p>
            <a:pPr lvl="1" eaLnBrk="1" hangingPunct="1">
              <a:spcBef>
                <a:spcPct val="0"/>
              </a:spcBef>
            </a:pPr>
            <a:r>
              <a:rPr lang="en-GB" altLang="en-US" sz="3600" dirty="0"/>
              <a:t>Building Construction Analogy.</a:t>
            </a:r>
          </a:p>
          <a:p>
            <a:r>
              <a:rPr lang="en-GB" altLang="en-US" sz="4000" dirty="0"/>
              <a:t>Systematic collection of past </a:t>
            </a:r>
            <a:r>
              <a:rPr lang="en-GB" altLang="en-US" sz="4000" dirty="0" smtClean="0"/>
              <a:t>experience  	:</a:t>
            </a:r>
            <a:endParaRPr lang="en-GB" altLang="en-US" sz="4000" dirty="0"/>
          </a:p>
          <a:p>
            <a:pPr lvl="1" eaLnBrk="1" hangingPunct="1">
              <a:lnSpc>
                <a:spcPct val="72000"/>
              </a:lnSpc>
              <a:spcBef>
                <a:spcPct val="0"/>
              </a:spcBef>
            </a:pPr>
            <a:r>
              <a:rPr lang="en-GB" altLang="en-US" sz="3600" dirty="0"/>
              <a:t>techniques, </a:t>
            </a:r>
          </a:p>
          <a:p>
            <a:pPr lvl="1" eaLnBrk="1" hangingPunct="1">
              <a:lnSpc>
                <a:spcPct val="72000"/>
              </a:lnSpc>
              <a:spcBef>
                <a:spcPct val="0"/>
              </a:spcBef>
            </a:pPr>
            <a:r>
              <a:rPr lang="en-GB" altLang="en-US" sz="3600" dirty="0"/>
              <a:t>methodologies,</a:t>
            </a:r>
          </a:p>
          <a:p>
            <a:pPr lvl="1" eaLnBrk="1" hangingPunct="1">
              <a:lnSpc>
                <a:spcPct val="72000"/>
              </a:lnSpc>
              <a:spcBef>
                <a:spcPct val="0"/>
              </a:spcBef>
            </a:pPr>
            <a:r>
              <a:rPr lang="en-GB" altLang="en-US" sz="3600" dirty="0"/>
              <a:t>guidelines.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fld id="{B4DB8132-4E76-4EC3-894E-914C5F7BCD14}" type="slidenum">
              <a:rPr lang="en-US" altLang="en-US" sz="1400">
                <a:solidFill>
                  <a:schemeClr val="bg2"/>
                </a:solidFill>
                <a:latin typeface="Arial" panose="020B0604020202020204" pitchFamily="34" charset="0"/>
              </a:rPr>
              <a:pPr/>
              <a:t>6</a:t>
            </a:fld>
            <a:endParaRPr lang="en-US" altLang="en-US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1" y="2211388"/>
            <a:ext cx="1169962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600" y="2286001"/>
            <a:ext cx="2032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57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/mnt1/star/gallery/sounds/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8077200" y="6248401"/>
            <a:ext cx="1905000" cy="29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DD2E27FC-6386-4346-BE71-B2E41CA705AD}" type="slidenum">
              <a:rPr lang="en-GB" altLang="en-US" sz="1400">
                <a:solidFill>
                  <a:prstClr val="black"/>
                </a:solidFill>
                <a:cs typeface="Lucida Sans Unicode" panose="020B0602030504020204" pitchFamily="34" charset="0"/>
              </a:rPr>
              <a:pPr algn="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60</a:t>
            </a:fld>
            <a:endParaRPr lang="en-GB" altLang="en-US" sz="1400">
              <a:solidFill>
                <a:prstClr val="black"/>
              </a:solidFill>
              <a:cs typeface="Lucida Sans Unicode" panose="020B0602030504020204" pitchFamily="34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2864"/>
            <a:ext cx="7772400" cy="1362075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95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 smtClean="0"/>
              <a:t>Waterfall Model</a:t>
            </a:r>
            <a:br>
              <a:rPr lang="en-GB" dirty="0" smtClean="0"/>
            </a:br>
            <a:endParaRPr lang="en-GB" dirty="0" smtClean="0"/>
          </a:p>
        </p:txBody>
      </p:sp>
      <p:grpSp>
        <p:nvGrpSpPr>
          <p:cNvPr id="17412" name="Group 3"/>
          <p:cNvGrpSpPr>
            <a:grpSpLocks/>
          </p:cNvGrpSpPr>
          <p:nvPr/>
        </p:nvGrpSpPr>
        <p:grpSpPr bwMode="auto">
          <a:xfrm>
            <a:off x="1676401" y="1752600"/>
            <a:ext cx="2360613" cy="1066800"/>
            <a:chOff x="96" y="1104"/>
            <a:chExt cx="1487" cy="575"/>
          </a:xfrm>
        </p:grpSpPr>
        <p:sp>
          <p:nvSpPr>
            <p:cNvPr id="17433" name="AutoShape 4"/>
            <p:cNvSpPr>
              <a:spLocks noChangeArrowheads="1"/>
            </p:cNvSpPr>
            <p:nvPr/>
          </p:nvSpPr>
          <p:spPr bwMode="auto">
            <a:xfrm>
              <a:off x="96" y="1104"/>
              <a:ext cx="1488" cy="576"/>
            </a:xfrm>
            <a:prstGeom prst="roundRect">
              <a:avLst>
                <a:gd name="adj" fmla="val 171"/>
              </a:avLst>
            </a:prstGeom>
            <a:solidFill>
              <a:srgbClr val="FF99CC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434" name="AutoShape 5"/>
            <p:cNvSpPr>
              <a:spLocks noChangeArrowheads="1"/>
            </p:cNvSpPr>
            <p:nvPr/>
          </p:nvSpPr>
          <p:spPr bwMode="auto">
            <a:xfrm>
              <a:off x="96" y="1104"/>
              <a:ext cx="1488" cy="576"/>
            </a:xfrm>
            <a:prstGeom prst="roundRect">
              <a:avLst>
                <a:gd name="adj" fmla="val 17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 u="sng">
                  <a:solidFill>
                    <a:prstClr val="black"/>
                  </a:solidFill>
                </a:rPr>
                <a:t>Communication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>
                  <a:solidFill>
                    <a:prstClr val="black"/>
                  </a:solidFill>
                </a:rPr>
                <a:t>Project initiation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>
                  <a:solidFill>
                    <a:prstClr val="black"/>
                  </a:solidFill>
                </a:rPr>
                <a:t>Requirements gathering</a:t>
              </a:r>
            </a:p>
          </p:txBody>
        </p:sp>
      </p:grpSp>
      <p:grpSp>
        <p:nvGrpSpPr>
          <p:cNvPr id="17413" name="Group 6"/>
          <p:cNvGrpSpPr>
            <a:grpSpLocks/>
          </p:cNvGrpSpPr>
          <p:nvPr/>
        </p:nvGrpSpPr>
        <p:grpSpPr bwMode="auto">
          <a:xfrm>
            <a:off x="3581401" y="2971801"/>
            <a:ext cx="1522413" cy="1141413"/>
            <a:chOff x="1296" y="1872"/>
            <a:chExt cx="959" cy="719"/>
          </a:xfrm>
        </p:grpSpPr>
        <p:sp>
          <p:nvSpPr>
            <p:cNvPr id="17431" name="AutoShape 7"/>
            <p:cNvSpPr>
              <a:spLocks noChangeArrowheads="1"/>
            </p:cNvSpPr>
            <p:nvPr/>
          </p:nvSpPr>
          <p:spPr bwMode="auto">
            <a:xfrm>
              <a:off x="1296" y="1872"/>
              <a:ext cx="960" cy="720"/>
            </a:xfrm>
            <a:prstGeom prst="roundRect">
              <a:avLst>
                <a:gd name="adj" fmla="val 139"/>
              </a:avLst>
            </a:prstGeom>
            <a:solidFill>
              <a:srgbClr val="FFCC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432" name="AutoShape 8"/>
            <p:cNvSpPr>
              <a:spLocks noChangeArrowheads="1"/>
            </p:cNvSpPr>
            <p:nvPr/>
          </p:nvSpPr>
          <p:spPr bwMode="auto">
            <a:xfrm>
              <a:off x="1296" y="1872"/>
              <a:ext cx="960" cy="720"/>
            </a:xfrm>
            <a:prstGeom prst="roundRect">
              <a:avLst>
                <a:gd name="adj" fmla="val 1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 u="sng">
                  <a:solidFill>
                    <a:prstClr val="black"/>
                  </a:solidFill>
                </a:rPr>
                <a:t>Planning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>
                  <a:solidFill>
                    <a:prstClr val="black"/>
                  </a:solidFill>
                </a:rPr>
                <a:t>Estimating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>
                  <a:solidFill>
                    <a:prstClr val="black"/>
                  </a:solidFill>
                </a:rPr>
                <a:t>Scheduling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>
                  <a:solidFill>
                    <a:prstClr val="black"/>
                  </a:solidFill>
                </a:rPr>
                <a:t>Tracking</a:t>
              </a:r>
            </a:p>
          </p:txBody>
        </p:sp>
      </p:grpSp>
      <p:grpSp>
        <p:nvGrpSpPr>
          <p:cNvPr id="17414" name="Group 9"/>
          <p:cNvGrpSpPr>
            <a:grpSpLocks/>
          </p:cNvGrpSpPr>
          <p:nvPr/>
        </p:nvGrpSpPr>
        <p:grpSpPr bwMode="auto">
          <a:xfrm>
            <a:off x="5334001" y="3733801"/>
            <a:ext cx="1446213" cy="912813"/>
            <a:chOff x="2400" y="2352"/>
            <a:chExt cx="911" cy="575"/>
          </a:xfrm>
        </p:grpSpPr>
        <p:sp>
          <p:nvSpPr>
            <p:cNvPr id="17429" name="AutoShape 10"/>
            <p:cNvSpPr>
              <a:spLocks noChangeArrowheads="1"/>
            </p:cNvSpPr>
            <p:nvPr/>
          </p:nvSpPr>
          <p:spPr bwMode="auto">
            <a:xfrm>
              <a:off x="2400" y="2352"/>
              <a:ext cx="912" cy="576"/>
            </a:xfrm>
            <a:prstGeom prst="roundRect">
              <a:avLst>
                <a:gd name="adj" fmla="val 171"/>
              </a:avLst>
            </a:prstGeom>
            <a:solidFill>
              <a:srgbClr val="FFFF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430" name="AutoShape 11"/>
            <p:cNvSpPr>
              <a:spLocks noChangeArrowheads="1"/>
            </p:cNvSpPr>
            <p:nvPr/>
          </p:nvSpPr>
          <p:spPr bwMode="auto">
            <a:xfrm>
              <a:off x="2400" y="2352"/>
              <a:ext cx="912" cy="576"/>
            </a:xfrm>
            <a:prstGeom prst="roundRect">
              <a:avLst>
                <a:gd name="adj" fmla="val 17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 u="sng">
                  <a:solidFill>
                    <a:prstClr val="black"/>
                  </a:solidFill>
                </a:rPr>
                <a:t>Modeling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>
                  <a:solidFill>
                    <a:prstClr val="black"/>
                  </a:solidFill>
                </a:rPr>
                <a:t>Analysis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>
                  <a:solidFill>
                    <a:prstClr val="black"/>
                  </a:solidFill>
                </a:rPr>
                <a:t>Design</a:t>
              </a:r>
            </a:p>
          </p:txBody>
        </p:sp>
      </p:grpSp>
      <p:grpSp>
        <p:nvGrpSpPr>
          <p:cNvPr id="17415" name="Group 12"/>
          <p:cNvGrpSpPr>
            <a:grpSpLocks/>
          </p:cNvGrpSpPr>
          <p:nvPr/>
        </p:nvGrpSpPr>
        <p:grpSpPr bwMode="auto">
          <a:xfrm>
            <a:off x="7010401" y="4343401"/>
            <a:ext cx="1522413" cy="912813"/>
            <a:chOff x="3456" y="2736"/>
            <a:chExt cx="959" cy="575"/>
          </a:xfrm>
        </p:grpSpPr>
        <p:sp>
          <p:nvSpPr>
            <p:cNvPr id="17427" name="AutoShape 13"/>
            <p:cNvSpPr>
              <a:spLocks noChangeArrowheads="1"/>
            </p:cNvSpPr>
            <p:nvPr/>
          </p:nvSpPr>
          <p:spPr bwMode="auto">
            <a:xfrm>
              <a:off x="3456" y="2736"/>
              <a:ext cx="960" cy="576"/>
            </a:xfrm>
            <a:prstGeom prst="roundRect">
              <a:avLst>
                <a:gd name="adj" fmla="val 171"/>
              </a:avLst>
            </a:prstGeom>
            <a:solidFill>
              <a:srgbClr val="CCFFCC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428" name="AutoShape 14"/>
            <p:cNvSpPr>
              <a:spLocks noChangeArrowheads="1"/>
            </p:cNvSpPr>
            <p:nvPr/>
          </p:nvSpPr>
          <p:spPr bwMode="auto">
            <a:xfrm>
              <a:off x="3456" y="2736"/>
              <a:ext cx="960" cy="576"/>
            </a:xfrm>
            <a:prstGeom prst="roundRect">
              <a:avLst>
                <a:gd name="adj" fmla="val 17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 u="sng">
                  <a:solidFill>
                    <a:prstClr val="black"/>
                  </a:solidFill>
                </a:rPr>
                <a:t>Construction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>
                  <a:solidFill>
                    <a:prstClr val="black"/>
                  </a:solidFill>
                </a:rPr>
                <a:t>Code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>
                  <a:solidFill>
                    <a:prstClr val="black"/>
                  </a:solidFill>
                </a:rPr>
                <a:t>Test</a:t>
              </a:r>
            </a:p>
          </p:txBody>
        </p:sp>
      </p:grpSp>
      <p:grpSp>
        <p:nvGrpSpPr>
          <p:cNvPr id="17416" name="Group 15"/>
          <p:cNvGrpSpPr>
            <a:grpSpLocks/>
          </p:cNvGrpSpPr>
          <p:nvPr/>
        </p:nvGrpSpPr>
        <p:grpSpPr bwMode="auto">
          <a:xfrm>
            <a:off x="8915401" y="4953001"/>
            <a:ext cx="1598613" cy="1217613"/>
            <a:chOff x="4656" y="3120"/>
            <a:chExt cx="1007" cy="767"/>
          </a:xfrm>
        </p:grpSpPr>
        <p:sp>
          <p:nvSpPr>
            <p:cNvPr id="17425" name="AutoShape 16"/>
            <p:cNvSpPr>
              <a:spLocks noChangeArrowheads="1"/>
            </p:cNvSpPr>
            <p:nvPr/>
          </p:nvSpPr>
          <p:spPr bwMode="auto">
            <a:xfrm>
              <a:off x="4656" y="3120"/>
              <a:ext cx="1008" cy="768"/>
            </a:xfrm>
            <a:prstGeom prst="roundRect">
              <a:avLst>
                <a:gd name="adj" fmla="val 130"/>
              </a:avLst>
            </a:prstGeom>
            <a:solidFill>
              <a:srgbClr val="CC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426" name="AutoShape 17"/>
            <p:cNvSpPr>
              <a:spLocks noChangeArrowheads="1"/>
            </p:cNvSpPr>
            <p:nvPr/>
          </p:nvSpPr>
          <p:spPr bwMode="auto">
            <a:xfrm>
              <a:off x="4656" y="3120"/>
              <a:ext cx="1008" cy="768"/>
            </a:xfrm>
            <a:prstGeom prst="roundRect">
              <a:avLst>
                <a:gd name="adj" fmla="val 13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 u="sng">
                  <a:solidFill>
                    <a:prstClr val="black"/>
                  </a:solidFill>
                </a:rPr>
                <a:t>Deployment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>
                  <a:solidFill>
                    <a:prstClr val="black"/>
                  </a:solidFill>
                </a:rPr>
                <a:t>Delivery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>
                  <a:solidFill>
                    <a:prstClr val="black"/>
                  </a:solidFill>
                </a:rPr>
                <a:t>Support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>
                  <a:solidFill>
                    <a:prstClr val="black"/>
                  </a:solidFill>
                </a:rPr>
                <a:t>Feedback</a:t>
              </a:r>
            </a:p>
          </p:txBody>
        </p:sp>
      </p:grpSp>
      <p:sp>
        <p:nvSpPr>
          <p:cNvPr id="17417" name="Line 18"/>
          <p:cNvSpPr>
            <a:spLocks noChangeShapeType="1"/>
          </p:cNvSpPr>
          <p:nvPr/>
        </p:nvSpPr>
        <p:spPr bwMode="auto">
          <a:xfrm>
            <a:off x="4038600" y="2209800"/>
            <a:ext cx="457200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8" name="Line 19"/>
          <p:cNvSpPr>
            <a:spLocks noChangeShapeType="1"/>
          </p:cNvSpPr>
          <p:nvPr/>
        </p:nvSpPr>
        <p:spPr bwMode="auto">
          <a:xfrm>
            <a:off x="4495800" y="2209800"/>
            <a:ext cx="1588" cy="7620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9" name="Line 20"/>
          <p:cNvSpPr>
            <a:spLocks noChangeShapeType="1"/>
          </p:cNvSpPr>
          <p:nvPr/>
        </p:nvSpPr>
        <p:spPr bwMode="auto">
          <a:xfrm>
            <a:off x="5105400" y="3200400"/>
            <a:ext cx="914400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20" name="Line 21"/>
          <p:cNvSpPr>
            <a:spLocks noChangeShapeType="1"/>
          </p:cNvSpPr>
          <p:nvPr/>
        </p:nvSpPr>
        <p:spPr bwMode="auto">
          <a:xfrm>
            <a:off x="6019800" y="3200400"/>
            <a:ext cx="1588" cy="5334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21" name="Line 22"/>
          <p:cNvSpPr>
            <a:spLocks noChangeShapeType="1"/>
          </p:cNvSpPr>
          <p:nvPr/>
        </p:nvSpPr>
        <p:spPr bwMode="auto">
          <a:xfrm>
            <a:off x="6781800" y="3962400"/>
            <a:ext cx="914400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22" name="Line 23"/>
          <p:cNvSpPr>
            <a:spLocks noChangeShapeType="1"/>
          </p:cNvSpPr>
          <p:nvPr/>
        </p:nvSpPr>
        <p:spPr bwMode="auto">
          <a:xfrm>
            <a:off x="7696200" y="3962400"/>
            <a:ext cx="1588" cy="3810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23" name="Line 24"/>
          <p:cNvSpPr>
            <a:spLocks noChangeShapeType="1"/>
          </p:cNvSpPr>
          <p:nvPr/>
        </p:nvSpPr>
        <p:spPr bwMode="auto">
          <a:xfrm>
            <a:off x="8534400" y="4572000"/>
            <a:ext cx="1143000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24" name="Line 25"/>
          <p:cNvSpPr>
            <a:spLocks noChangeShapeType="1"/>
          </p:cNvSpPr>
          <p:nvPr/>
        </p:nvSpPr>
        <p:spPr bwMode="auto">
          <a:xfrm>
            <a:off x="9677400" y="4572000"/>
            <a:ext cx="1588" cy="3810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7814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981200" y="381000"/>
            <a:ext cx="2514600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981200" y="381000"/>
            <a:ext cx="2527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>
                <a:solidFill>
                  <a:prstClr val="black"/>
                </a:solidFill>
              </a:rPr>
              <a:t>User Requirements</a:t>
            </a:r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819400" y="1447800"/>
            <a:ext cx="3048000" cy="685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819401" y="1447800"/>
            <a:ext cx="305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>
                <a:solidFill>
                  <a:prstClr val="black"/>
                </a:solidFill>
              </a:rPr>
              <a:t>Software Requirements</a:t>
            </a:r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191000" y="2514600"/>
            <a:ext cx="2514600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4114801" y="2514600"/>
            <a:ext cx="2644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>
                <a:solidFill>
                  <a:prstClr val="black"/>
                </a:solidFill>
              </a:rPr>
              <a:t>Architecture Design</a:t>
            </a:r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5334000" y="3581400"/>
            <a:ext cx="3276600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5257800" y="3581400"/>
            <a:ext cx="3371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>
                <a:solidFill>
                  <a:prstClr val="black"/>
                </a:solidFill>
              </a:rPr>
              <a:t>Detailed design &amp; Coding</a:t>
            </a:r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6096000" y="4648200"/>
            <a:ext cx="2514600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6096001" y="4648200"/>
            <a:ext cx="1096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>
                <a:solidFill>
                  <a:prstClr val="black"/>
                </a:solidFill>
              </a:rPr>
              <a:t>Testing</a:t>
            </a:r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7010400" y="5715000"/>
            <a:ext cx="2514600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7010401" y="5715000"/>
            <a:ext cx="1249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>
                <a:solidFill>
                  <a:prstClr val="black"/>
                </a:solidFill>
              </a:rPr>
              <a:t>Delivery</a:t>
            </a:r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flipH="1">
            <a:off x="5257800" y="1447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1981200" y="990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flipH="1">
            <a:off x="6400800" y="2514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2041526" y="4667250"/>
            <a:ext cx="36052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 sz="3200" b="1">
                <a:solidFill>
                  <a:prstClr val="black"/>
                </a:solidFill>
              </a:rPr>
              <a:t>The Waterfall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 sz="3200" b="1">
                <a:solidFill>
                  <a:prstClr val="black"/>
                </a:solidFill>
              </a:rPr>
              <a:t>Lifecycle Workflow</a:t>
            </a:r>
            <a:endParaRPr lang="en-GB" altLang="en-US" sz="3200" b="1">
              <a:solidFill>
                <a:prstClr val="black"/>
              </a:solidFill>
            </a:endParaRPr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>
            <a:off x="1981200" y="66294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4724400" y="5969001"/>
            <a:ext cx="9731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</a:rPr>
              <a:t>Time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6553201" y="381000"/>
            <a:ext cx="3871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>
                <a:solidFill>
                  <a:srgbClr val="FF0000"/>
                </a:solidFill>
              </a:rPr>
              <a:t>User Requirements Document</a:t>
            </a:r>
            <a:endParaRPr lang="en-GB" altLang="en-US">
              <a:solidFill>
                <a:srgbClr val="FF0000"/>
              </a:solidFill>
            </a:endParaRP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7239000" y="1371601"/>
            <a:ext cx="31559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>
                <a:solidFill>
                  <a:srgbClr val="FF0000"/>
                </a:solidFill>
              </a:rPr>
              <a:t>Software Requirements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>
                <a:solidFill>
                  <a:srgbClr val="FF0000"/>
                </a:solidFill>
              </a:rPr>
              <a:t>Document</a:t>
            </a:r>
            <a:endParaRPr lang="en-GB" altLang="en-US">
              <a:solidFill>
                <a:srgbClr val="FF0000"/>
              </a:solidFill>
            </a:endParaRPr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7543801" y="2438401"/>
            <a:ext cx="275431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>
                <a:solidFill>
                  <a:srgbClr val="FF0000"/>
                </a:solidFill>
              </a:rPr>
              <a:t>Architectural Design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>
                <a:solidFill>
                  <a:srgbClr val="FF0000"/>
                </a:solidFill>
              </a:rPr>
              <a:t>Document</a:t>
            </a:r>
            <a:endParaRPr lang="en-GB" altLang="en-US">
              <a:solidFill>
                <a:srgbClr val="FF0000"/>
              </a:solidFill>
            </a:endParaRP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9180513" y="3484563"/>
            <a:ext cx="12255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>
                <a:solidFill>
                  <a:srgbClr val="FF0000"/>
                </a:solidFill>
              </a:rPr>
              <a:t>Detailed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>
                <a:solidFill>
                  <a:srgbClr val="FF0000"/>
                </a:solidFill>
              </a:rPr>
              <a:t>Design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>
                <a:solidFill>
                  <a:srgbClr val="FF0000"/>
                </a:solidFill>
              </a:rPr>
              <a:t>&amp; Code</a:t>
            </a:r>
            <a:endParaRPr lang="en-GB" altLang="en-US">
              <a:solidFill>
                <a:srgbClr val="FF0000"/>
              </a:solidFill>
            </a:endParaRPr>
          </a:p>
        </p:txBody>
      </p:sp>
      <p:sp>
        <p:nvSpPr>
          <p:cNvPr id="18456" name="AutoShape 24"/>
          <p:cNvSpPr>
            <a:spLocks noChangeArrowheads="1"/>
          </p:cNvSpPr>
          <p:nvPr/>
        </p:nvSpPr>
        <p:spPr bwMode="auto">
          <a:xfrm>
            <a:off x="6553200" y="304800"/>
            <a:ext cx="3810000" cy="685800"/>
          </a:xfrm>
          <a:prstGeom prst="foldedCorner">
            <a:avLst>
              <a:gd name="adj" fmla="val 12500"/>
            </a:avLst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457" name="AutoShape 25"/>
          <p:cNvSpPr>
            <a:spLocks noChangeArrowheads="1"/>
          </p:cNvSpPr>
          <p:nvPr/>
        </p:nvSpPr>
        <p:spPr bwMode="auto">
          <a:xfrm>
            <a:off x="7315200" y="1447800"/>
            <a:ext cx="3048000" cy="685800"/>
          </a:xfrm>
          <a:prstGeom prst="foldedCorner">
            <a:avLst>
              <a:gd name="adj" fmla="val 12500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458" name="AutoShape 26"/>
          <p:cNvSpPr>
            <a:spLocks noChangeArrowheads="1"/>
          </p:cNvSpPr>
          <p:nvPr/>
        </p:nvSpPr>
        <p:spPr bwMode="auto">
          <a:xfrm>
            <a:off x="7543800" y="2514600"/>
            <a:ext cx="2895600" cy="685800"/>
          </a:xfrm>
          <a:prstGeom prst="foldedCorner">
            <a:avLst>
              <a:gd name="adj" fmla="val 12500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459" name="AutoShape 27"/>
          <p:cNvSpPr>
            <a:spLocks noChangeArrowheads="1"/>
          </p:cNvSpPr>
          <p:nvPr/>
        </p:nvSpPr>
        <p:spPr bwMode="auto">
          <a:xfrm>
            <a:off x="9220200" y="3581400"/>
            <a:ext cx="1219200" cy="1143000"/>
          </a:xfrm>
          <a:prstGeom prst="foldedCorner">
            <a:avLst>
              <a:gd name="adj" fmla="val 12500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>
            <a:off x="3733800" y="990600"/>
            <a:ext cx="457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61" name="Line 29"/>
          <p:cNvSpPr>
            <a:spLocks noChangeShapeType="1"/>
          </p:cNvSpPr>
          <p:nvPr/>
        </p:nvSpPr>
        <p:spPr bwMode="auto">
          <a:xfrm>
            <a:off x="4800600" y="2133600"/>
            <a:ext cx="457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62" name="Line 30"/>
          <p:cNvSpPr>
            <a:spLocks noChangeShapeType="1"/>
          </p:cNvSpPr>
          <p:nvPr/>
        </p:nvSpPr>
        <p:spPr bwMode="auto">
          <a:xfrm>
            <a:off x="5867400" y="3124200"/>
            <a:ext cx="457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63" name="Line 31"/>
          <p:cNvSpPr>
            <a:spLocks noChangeShapeType="1"/>
          </p:cNvSpPr>
          <p:nvPr/>
        </p:nvSpPr>
        <p:spPr bwMode="auto">
          <a:xfrm>
            <a:off x="6858000" y="4191000"/>
            <a:ext cx="457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64" name="Line 32"/>
          <p:cNvSpPr>
            <a:spLocks noChangeShapeType="1"/>
          </p:cNvSpPr>
          <p:nvPr/>
        </p:nvSpPr>
        <p:spPr bwMode="auto">
          <a:xfrm>
            <a:off x="7924800" y="52578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65" name="Line 33"/>
          <p:cNvSpPr>
            <a:spLocks noChangeShapeType="1"/>
          </p:cNvSpPr>
          <p:nvPr/>
        </p:nvSpPr>
        <p:spPr bwMode="auto">
          <a:xfrm flipH="1" flipV="1">
            <a:off x="6934200" y="52578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66" name="Line 34"/>
          <p:cNvSpPr>
            <a:spLocks noChangeShapeType="1"/>
          </p:cNvSpPr>
          <p:nvPr/>
        </p:nvSpPr>
        <p:spPr bwMode="auto">
          <a:xfrm flipH="1" flipV="1">
            <a:off x="6019800" y="41910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67" name="Line 35"/>
          <p:cNvSpPr>
            <a:spLocks noChangeShapeType="1"/>
          </p:cNvSpPr>
          <p:nvPr/>
        </p:nvSpPr>
        <p:spPr bwMode="auto">
          <a:xfrm flipH="1" flipV="1">
            <a:off x="4953000" y="31242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68" name="Line 36"/>
          <p:cNvSpPr>
            <a:spLocks noChangeShapeType="1"/>
          </p:cNvSpPr>
          <p:nvPr/>
        </p:nvSpPr>
        <p:spPr bwMode="auto">
          <a:xfrm flipH="1" flipV="1">
            <a:off x="3962400" y="2133600"/>
            <a:ext cx="457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69" name="Line 37"/>
          <p:cNvSpPr>
            <a:spLocks noChangeShapeType="1"/>
          </p:cNvSpPr>
          <p:nvPr/>
        </p:nvSpPr>
        <p:spPr bwMode="auto">
          <a:xfrm flipH="1" flipV="1">
            <a:off x="2895600" y="9906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70" name="Line 38"/>
          <p:cNvSpPr>
            <a:spLocks noChangeShapeType="1"/>
          </p:cNvSpPr>
          <p:nvPr/>
        </p:nvSpPr>
        <p:spPr bwMode="auto">
          <a:xfrm>
            <a:off x="4495800" y="609600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71" name="Line 39"/>
          <p:cNvSpPr>
            <a:spLocks noChangeShapeType="1"/>
          </p:cNvSpPr>
          <p:nvPr/>
        </p:nvSpPr>
        <p:spPr bwMode="auto">
          <a:xfrm>
            <a:off x="5867400" y="17526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72" name="Line 40"/>
          <p:cNvSpPr>
            <a:spLocks noChangeShapeType="1"/>
          </p:cNvSpPr>
          <p:nvPr/>
        </p:nvSpPr>
        <p:spPr bwMode="auto">
          <a:xfrm>
            <a:off x="6705600" y="28194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73" name="Line 41"/>
          <p:cNvSpPr>
            <a:spLocks noChangeShapeType="1"/>
          </p:cNvSpPr>
          <p:nvPr/>
        </p:nvSpPr>
        <p:spPr bwMode="auto">
          <a:xfrm>
            <a:off x="8610600" y="38862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74" name="Text Box 42"/>
          <p:cNvSpPr txBox="1">
            <a:spLocks noChangeArrowheads="1"/>
          </p:cNvSpPr>
          <p:nvPr/>
        </p:nvSpPr>
        <p:spPr bwMode="auto">
          <a:xfrm>
            <a:off x="5029201" y="152401"/>
            <a:ext cx="9701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>
                <a:solidFill>
                  <a:prstClr val="black"/>
                </a:solidFill>
              </a:rPr>
              <a:t>phase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>
                <a:solidFill>
                  <a:prstClr val="black"/>
                </a:solidFill>
              </a:rPr>
              <a:t>output</a:t>
            </a:r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18475" name="Line 43"/>
          <p:cNvSpPr>
            <a:spLocks noChangeShapeType="1"/>
          </p:cNvSpPr>
          <p:nvPr/>
        </p:nvSpPr>
        <p:spPr bwMode="auto">
          <a:xfrm>
            <a:off x="9829800" y="9906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76" name="Line 44"/>
          <p:cNvSpPr>
            <a:spLocks noChangeShapeType="1"/>
          </p:cNvSpPr>
          <p:nvPr/>
        </p:nvSpPr>
        <p:spPr bwMode="auto">
          <a:xfrm>
            <a:off x="9829800" y="2133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77" name="Line 45"/>
          <p:cNvSpPr>
            <a:spLocks noChangeShapeType="1"/>
          </p:cNvSpPr>
          <p:nvPr/>
        </p:nvSpPr>
        <p:spPr bwMode="auto">
          <a:xfrm>
            <a:off x="9829800" y="32004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78" name="Text Box 46"/>
          <p:cNvSpPr txBox="1">
            <a:spLocks noChangeArrowheads="1"/>
          </p:cNvSpPr>
          <p:nvPr/>
        </p:nvSpPr>
        <p:spPr bwMode="auto">
          <a:xfrm>
            <a:off x="2819401" y="3429001"/>
            <a:ext cx="168828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 b="1" i="1">
                <a:solidFill>
                  <a:prstClr val="black"/>
                </a:solidFill>
              </a:rPr>
              <a:t>”Swimming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 b="1" i="1">
                <a:solidFill>
                  <a:prstClr val="black"/>
                </a:solidFill>
              </a:rPr>
              <a:t>upstream”</a:t>
            </a:r>
            <a:endParaRPr lang="en-GB" altLang="en-US" b="1" i="1">
              <a:solidFill>
                <a:prstClr val="black"/>
              </a:solidFill>
            </a:endParaRPr>
          </a:p>
        </p:txBody>
      </p:sp>
      <p:sp>
        <p:nvSpPr>
          <p:cNvPr id="18479" name="Line 47"/>
          <p:cNvSpPr>
            <a:spLocks noChangeShapeType="1"/>
          </p:cNvSpPr>
          <p:nvPr/>
        </p:nvSpPr>
        <p:spPr bwMode="auto">
          <a:xfrm flipH="1" flipV="1">
            <a:off x="2667000" y="29718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80" name="Line 48"/>
          <p:cNvSpPr>
            <a:spLocks noChangeShapeType="1"/>
          </p:cNvSpPr>
          <p:nvPr/>
        </p:nvSpPr>
        <p:spPr bwMode="auto">
          <a:xfrm flipH="1" flipV="1">
            <a:off x="4267200" y="41910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29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1143000"/>
          </a:xfrm>
        </p:spPr>
        <p:txBody>
          <a:bodyPr/>
          <a:lstStyle/>
          <a:p>
            <a:pPr eaLnBrk="1" hangingPunct="1"/>
            <a:r>
              <a:rPr lang="sv-SE" altLang="en-US" b="1" smtClean="0"/>
              <a:t>Advantages</a:t>
            </a:r>
            <a:endParaRPr lang="en-GB" altLang="en-US" b="1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600200"/>
            <a:ext cx="7772400" cy="4495800"/>
          </a:xfrm>
        </p:spPr>
        <p:txBody>
          <a:bodyPr>
            <a:normAutofit/>
          </a:bodyPr>
          <a:lstStyle/>
          <a:p>
            <a:pPr marL="609600" indent="-609600" eaLnBrk="1" fontAlgn="auto" hangingPunct="1">
              <a:spcAft>
                <a:spcPts val="0"/>
              </a:spcAft>
              <a:buClr>
                <a:schemeClr val="accent3"/>
              </a:buClr>
              <a:buFontTx/>
              <a:buAutoNum type="arabicPeriod"/>
              <a:defRPr/>
            </a:pPr>
            <a:r>
              <a:rPr lang="sv-SE" sz="2800" dirty="0"/>
              <a:t>Easy to understand and implement.</a:t>
            </a:r>
          </a:p>
          <a:p>
            <a:pPr marL="609600" indent="-609600" eaLnBrk="1" fontAlgn="auto" hangingPunct="1">
              <a:spcAft>
                <a:spcPts val="0"/>
              </a:spcAft>
              <a:buClr>
                <a:schemeClr val="accent3"/>
              </a:buClr>
              <a:buFontTx/>
              <a:buAutoNum type="arabicPeriod"/>
              <a:defRPr/>
            </a:pPr>
            <a:r>
              <a:rPr lang="en-GB" sz="2800" dirty="0"/>
              <a:t>Widely used and known (in theory!)</a:t>
            </a:r>
          </a:p>
          <a:p>
            <a:pPr marL="609600" indent="-609600" eaLnBrk="1" fontAlgn="auto" hangingPunct="1">
              <a:spcAft>
                <a:spcPts val="0"/>
              </a:spcAft>
              <a:buClr>
                <a:schemeClr val="accent3"/>
              </a:buClr>
              <a:buFontTx/>
              <a:buAutoNum type="arabicPeriod"/>
              <a:defRPr/>
            </a:pPr>
            <a:r>
              <a:rPr lang="en-GB" sz="2800" dirty="0"/>
              <a:t>Reinforces good habits:  </a:t>
            </a:r>
            <a:r>
              <a:rPr lang="en-GB" sz="2800" dirty="0">
                <a:solidFill>
                  <a:srgbClr val="FF0000"/>
                </a:solidFill>
              </a:rPr>
              <a:t>define-before- design, design-before-code</a:t>
            </a:r>
          </a:p>
          <a:p>
            <a:pPr marL="609600" indent="-609600" eaLnBrk="1" fontAlgn="auto" hangingPunct="1">
              <a:spcAft>
                <a:spcPts val="0"/>
              </a:spcAft>
              <a:buClr>
                <a:schemeClr val="accent3"/>
              </a:buClr>
              <a:buFontTx/>
              <a:buAutoNum type="arabicPeriod" startAt="4"/>
              <a:defRPr/>
            </a:pPr>
            <a:r>
              <a:rPr lang="en-GB" sz="2800" dirty="0"/>
              <a:t>Identifies deliverables and milestones</a:t>
            </a:r>
          </a:p>
          <a:p>
            <a:pPr marL="609600" indent="-609600" eaLnBrk="1" fontAlgn="auto" hangingPunct="1">
              <a:spcAft>
                <a:spcPts val="0"/>
              </a:spcAft>
              <a:buClr>
                <a:schemeClr val="accent3"/>
              </a:buClr>
              <a:buFontTx/>
              <a:buAutoNum type="arabicPeriod" startAt="4"/>
              <a:defRPr/>
            </a:pPr>
            <a:r>
              <a:rPr lang="en-GB" sz="2800" dirty="0"/>
              <a:t>Document driven, URD, SRD, … etc. </a:t>
            </a:r>
            <a:r>
              <a:rPr lang="en-GB" sz="2800" dirty="0" smtClean="0"/>
              <a:t>Works </a:t>
            </a:r>
            <a:r>
              <a:rPr lang="en-GB" sz="2800" dirty="0"/>
              <a:t>well on mature products and weak teams.</a:t>
            </a:r>
          </a:p>
        </p:txBody>
      </p:sp>
    </p:spTree>
    <p:extLst>
      <p:ext uri="{BB962C8B-B14F-4D97-AF65-F5344CB8AC3E}">
        <p14:creationId xmlns:p14="http://schemas.microsoft.com/office/powerpoint/2010/main" val="410548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 b="1" smtClean="0"/>
              <a:t>Disadvantages I</a:t>
            </a:r>
            <a:endParaRPr lang="en-GB" altLang="en-US" b="1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sv-SE" altLang="en-US" dirty="0" smtClean="0"/>
              <a:t>Idealised, doesn’t match reality well.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altLang="en-US" dirty="0" smtClean="0"/>
              <a:t>Doesn’t reflect iterative nature of exploratory development.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altLang="en-US" dirty="0" smtClean="0"/>
              <a:t>Unrealistic to expect accurate requirements so early in project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altLang="en-US" dirty="0" smtClean="0"/>
              <a:t>Software is delivered late in project, delays discovery of serious errors.</a:t>
            </a:r>
            <a:endParaRPr lang="en-GB" altLang="en-US" dirty="0"/>
          </a:p>
          <a:p>
            <a:pPr marL="514350" indent="-514350" eaLnBrk="1" hangingPunct="1">
              <a:buFont typeface="+mj-lt"/>
              <a:buAutoNum type="arabicPeriod"/>
            </a:pPr>
            <a:r>
              <a:rPr lang="sv-SE" altLang="en-US" dirty="0" smtClean="0"/>
              <a:t>Difficult </a:t>
            </a:r>
            <a:r>
              <a:rPr lang="sv-SE" altLang="en-US" dirty="0"/>
              <a:t>to integrate risk management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sv-SE" altLang="en-US" dirty="0" smtClean="0"/>
              <a:t>Significant </a:t>
            </a:r>
            <a:r>
              <a:rPr lang="sv-SE" altLang="en-US" dirty="0"/>
              <a:t>administrative overhead, </a:t>
            </a:r>
            <a:r>
              <a:rPr lang="sv-SE" altLang="en-US" dirty="0" smtClean="0"/>
              <a:t>costly </a:t>
            </a:r>
            <a:r>
              <a:rPr lang="sv-SE" altLang="en-US" dirty="0"/>
              <a:t>for small teams and projects.</a:t>
            </a:r>
            <a:endParaRPr lang="en-GB" altLang="en-US" dirty="0"/>
          </a:p>
          <a:p>
            <a:pPr marL="609600" indent="-609600" eaLnBrk="1" hangingPunct="1">
              <a:buFontTx/>
              <a:buAutoNum type="arabicPeriod"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407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8077200" y="6248401"/>
            <a:ext cx="1905000" cy="29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4CC76D96-AF39-430B-B4E1-EC11955B1D93}" type="slidenum">
              <a:rPr lang="en-GB" altLang="en-US" sz="1400">
                <a:solidFill>
                  <a:prstClr val="black"/>
                </a:solidFill>
                <a:cs typeface="Lucida Sans Unicode" panose="020B0602030504020204" pitchFamily="34" charset="0"/>
              </a:rPr>
              <a:pPr algn="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64</a:t>
            </a:fld>
            <a:endParaRPr lang="en-GB" altLang="en-US" sz="1400">
              <a:solidFill>
                <a:prstClr val="black"/>
              </a:solidFill>
              <a:cs typeface="Lucida Sans Unicode" panose="020B0602030504020204" pitchFamily="34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2864"/>
            <a:ext cx="7772400" cy="1362075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95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 smtClean="0"/>
              <a:t>Waterfall Model with Feedback</a:t>
            </a:r>
            <a:br>
              <a:rPr lang="en-GB" dirty="0" smtClean="0"/>
            </a:br>
            <a:endParaRPr lang="en-GB" dirty="0" smtClean="0"/>
          </a:p>
        </p:txBody>
      </p:sp>
      <p:grpSp>
        <p:nvGrpSpPr>
          <p:cNvPr id="22532" name="Group 3"/>
          <p:cNvGrpSpPr>
            <a:grpSpLocks/>
          </p:cNvGrpSpPr>
          <p:nvPr/>
        </p:nvGrpSpPr>
        <p:grpSpPr bwMode="auto">
          <a:xfrm>
            <a:off x="1676401" y="1447801"/>
            <a:ext cx="2360613" cy="1217613"/>
            <a:chOff x="96" y="1104"/>
            <a:chExt cx="1487" cy="575"/>
          </a:xfrm>
        </p:grpSpPr>
        <p:sp>
          <p:nvSpPr>
            <p:cNvPr id="22561" name="AutoShape 4"/>
            <p:cNvSpPr>
              <a:spLocks noChangeArrowheads="1"/>
            </p:cNvSpPr>
            <p:nvPr/>
          </p:nvSpPr>
          <p:spPr bwMode="auto">
            <a:xfrm>
              <a:off x="96" y="1104"/>
              <a:ext cx="1488" cy="576"/>
            </a:xfrm>
            <a:prstGeom prst="roundRect">
              <a:avLst>
                <a:gd name="adj" fmla="val 171"/>
              </a:avLst>
            </a:prstGeom>
            <a:solidFill>
              <a:srgbClr val="FF99CC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562" name="AutoShape 5"/>
            <p:cNvSpPr>
              <a:spLocks noChangeArrowheads="1"/>
            </p:cNvSpPr>
            <p:nvPr/>
          </p:nvSpPr>
          <p:spPr bwMode="auto">
            <a:xfrm>
              <a:off x="96" y="1104"/>
              <a:ext cx="1488" cy="576"/>
            </a:xfrm>
            <a:prstGeom prst="roundRect">
              <a:avLst>
                <a:gd name="adj" fmla="val 17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 u="sng">
                  <a:solidFill>
                    <a:prstClr val="black"/>
                  </a:solidFill>
                </a:rPr>
                <a:t>Communication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>
                  <a:solidFill>
                    <a:prstClr val="black"/>
                  </a:solidFill>
                </a:rPr>
                <a:t>Project initiation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>
                  <a:solidFill>
                    <a:prstClr val="black"/>
                  </a:solidFill>
                </a:rPr>
                <a:t>Requirements gathering</a:t>
              </a:r>
            </a:p>
          </p:txBody>
        </p:sp>
      </p:grpSp>
      <p:grpSp>
        <p:nvGrpSpPr>
          <p:cNvPr id="22533" name="Group 6"/>
          <p:cNvGrpSpPr>
            <a:grpSpLocks/>
          </p:cNvGrpSpPr>
          <p:nvPr/>
        </p:nvGrpSpPr>
        <p:grpSpPr bwMode="auto">
          <a:xfrm>
            <a:off x="3581401" y="2971801"/>
            <a:ext cx="1522413" cy="1141413"/>
            <a:chOff x="1296" y="1872"/>
            <a:chExt cx="959" cy="719"/>
          </a:xfrm>
        </p:grpSpPr>
        <p:sp>
          <p:nvSpPr>
            <p:cNvPr id="22559" name="AutoShape 7"/>
            <p:cNvSpPr>
              <a:spLocks noChangeArrowheads="1"/>
            </p:cNvSpPr>
            <p:nvPr/>
          </p:nvSpPr>
          <p:spPr bwMode="auto">
            <a:xfrm>
              <a:off x="1296" y="1872"/>
              <a:ext cx="960" cy="720"/>
            </a:xfrm>
            <a:prstGeom prst="roundRect">
              <a:avLst>
                <a:gd name="adj" fmla="val 139"/>
              </a:avLst>
            </a:prstGeom>
            <a:solidFill>
              <a:srgbClr val="FFCC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560" name="AutoShape 8"/>
            <p:cNvSpPr>
              <a:spLocks noChangeArrowheads="1"/>
            </p:cNvSpPr>
            <p:nvPr/>
          </p:nvSpPr>
          <p:spPr bwMode="auto">
            <a:xfrm>
              <a:off x="1296" y="1872"/>
              <a:ext cx="960" cy="720"/>
            </a:xfrm>
            <a:prstGeom prst="roundRect">
              <a:avLst>
                <a:gd name="adj" fmla="val 1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 u="sng">
                  <a:solidFill>
                    <a:prstClr val="black"/>
                  </a:solidFill>
                </a:rPr>
                <a:t>Planning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>
                  <a:solidFill>
                    <a:prstClr val="black"/>
                  </a:solidFill>
                </a:rPr>
                <a:t>Estimating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>
                  <a:solidFill>
                    <a:prstClr val="black"/>
                  </a:solidFill>
                </a:rPr>
                <a:t>Scheduling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>
                  <a:solidFill>
                    <a:prstClr val="black"/>
                  </a:solidFill>
                </a:rPr>
                <a:t>Tracking</a:t>
              </a:r>
            </a:p>
          </p:txBody>
        </p:sp>
      </p:grpSp>
      <p:grpSp>
        <p:nvGrpSpPr>
          <p:cNvPr id="22534" name="Group 9"/>
          <p:cNvGrpSpPr>
            <a:grpSpLocks/>
          </p:cNvGrpSpPr>
          <p:nvPr/>
        </p:nvGrpSpPr>
        <p:grpSpPr bwMode="auto">
          <a:xfrm>
            <a:off x="5334001" y="3733801"/>
            <a:ext cx="1446213" cy="912813"/>
            <a:chOff x="2400" y="2352"/>
            <a:chExt cx="911" cy="575"/>
          </a:xfrm>
        </p:grpSpPr>
        <p:sp>
          <p:nvSpPr>
            <p:cNvPr id="22557" name="AutoShape 10"/>
            <p:cNvSpPr>
              <a:spLocks noChangeArrowheads="1"/>
            </p:cNvSpPr>
            <p:nvPr/>
          </p:nvSpPr>
          <p:spPr bwMode="auto">
            <a:xfrm>
              <a:off x="2400" y="2352"/>
              <a:ext cx="912" cy="576"/>
            </a:xfrm>
            <a:prstGeom prst="roundRect">
              <a:avLst>
                <a:gd name="adj" fmla="val 171"/>
              </a:avLst>
            </a:prstGeom>
            <a:solidFill>
              <a:srgbClr val="FFFF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558" name="AutoShape 11"/>
            <p:cNvSpPr>
              <a:spLocks noChangeArrowheads="1"/>
            </p:cNvSpPr>
            <p:nvPr/>
          </p:nvSpPr>
          <p:spPr bwMode="auto">
            <a:xfrm>
              <a:off x="2400" y="2352"/>
              <a:ext cx="912" cy="576"/>
            </a:xfrm>
            <a:prstGeom prst="roundRect">
              <a:avLst>
                <a:gd name="adj" fmla="val 17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 u="sng">
                  <a:solidFill>
                    <a:prstClr val="black"/>
                  </a:solidFill>
                </a:rPr>
                <a:t>Modeling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>
                  <a:solidFill>
                    <a:prstClr val="black"/>
                  </a:solidFill>
                </a:rPr>
                <a:t>Analysis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>
                  <a:solidFill>
                    <a:prstClr val="black"/>
                  </a:solidFill>
                </a:rPr>
                <a:t>Design</a:t>
              </a:r>
            </a:p>
          </p:txBody>
        </p:sp>
      </p:grpSp>
      <p:grpSp>
        <p:nvGrpSpPr>
          <p:cNvPr id="22535" name="Group 12"/>
          <p:cNvGrpSpPr>
            <a:grpSpLocks/>
          </p:cNvGrpSpPr>
          <p:nvPr/>
        </p:nvGrpSpPr>
        <p:grpSpPr bwMode="auto">
          <a:xfrm>
            <a:off x="7010401" y="4343401"/>
            <a:ext cx="1522413" cy="912813"/>
            <a:chOff x="3456" y="2736"/>
            <a:chExt cx="959" cy="575"/>
          </a:xfrm>
        </p:grpSpPr>
        <p:sp>
          <p:nvSpPr>
            <p:cNvPr id="22555" name="AutoShape 13"/>
            <p:cNvSpPr>
              <a:spLocks noChangeArrowheads="1"/>
            </p:cNvSpPr>
            <p:nvPr/>
          </p:nvSpPr>
          <p:spPr bwMode="auto">
            <a:xfrm>
              <a:off x="3456" y="2736"/>
              <a:ext cx="960" cy="576"/>
            </a:xfrm>
            <a:prstGeom prst="roundRect">
              <a:avLst>
                <a:gd name="adj" fmla="val 171"/>
              </a:avLst>
            </a:prstGeom>
            <a:solidFill>
              <a:srgbClr val="CCFFCC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556" name="AutoShape 14"/>
            <p:cNvSpPr>
              <a:spLocks noChangeArrowheads="1"/>
            </p:cNvSpPr>
            <p:nvPr/>
          </p:nvSpPr>
          <p:spPr bwMode="auto">
            <a:xfrm>
              <a:off x="3456" y="2736"/>
              <a:ext cx="960" cy="576"/>
            </a:xfrm>
            <a:prstGeom prst="roundRect">
              <a:avLst>
                <a:gd name="adj" fmla="val 17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 u="sng">
                  <a:solidFill>
                    <a:prstClr val="black"/>
                  </a:solidFill>
                </a:rPr>
                <a:t>Construction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>
                  <a:solidFill>
                    <a:prstClr val="black"/>
                  </a:solidFill>
                </a:rPr>
                <a:t>Code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>
                  <a:solidFill>
                    <a:prstClr val="black"/>
                  </a:solidFill>
                </a:rPr>
                <a:t>Test</a:t>
              </a:r>
            </a:p>
          </p:txBody>
        </p:sp>
      </p:grpSp>
      <p:grpSp>
        <p:nvGrpSpPr>
          <p:cNvPr id="22536" name="Group 15"/>
          <p:cNvGrpSpPr>
            <a:grpSpLocks/>
          </p:cNvGrpSpPr>
          <p:nvPr/>
        </p:nvGrpSpPr>
        <p:grpSpPr bwMode="auto">
          <a:xfrm>
            <a:off x="8915401" y="4953001"/>
            <a:ext cx="1598613" cy="1217613"/>
            <a:chOff x="4656" y="3120"/>
            <a:chExt cx="1007" cy="767"/>
          </a:xfrm>
        </p:grpSpPr>
        <p:sp>
          <p:nvSpPr>
            <p:cNvPr id="22553" name="AutoShape 16"/>
            <p:cNvSpPr>
              <a:spLocks noChangeArrowheads="1"/>
            </p:cNvSpPr>
            <p:nvPr/>
          </p:nvSpPr>
          <p:spPr bwMode="auto">
            <a:xfrm>
              <a:off x="4656" y="3120"/>
              <a:ext cx="1008" cy="768"/>
            </a:xfrm>
            <a:prstGeom prst="roundRect">
              <a:avLst>
                <a:gd name="adj" fmla="val 130"/>
              </a:avLst>
            </a:prstGeom>
            <a:solidFill>
              <a:srgbClr val="CC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554" name="AutoShape 17"/>
            <p:cNvSpPr>
              <a:spLocks noChangeArrowheads="1"/>
            </p:cNvSpPr>
            <p:nvPr/>
          </p:nvSpPr>
          <p:spPr bwMode="auto">
            <a:xfrm>
              <a:off x="4656" y="3120"/>
              <a:ext cx="1008" cy="768"/>
            </a:xfrm>
            <a:prstGeom prst="roundRect">
              <a:avLst>
                <a:gd name="adj" fmla="val 13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 u="sng">
                  <a:solidFill>
                    <a:prstClr val="black"/>
                  </a:solidFill>
                </a:rPr>
                <a:t>Deployment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>
                  <a:solidFill>
                    <a:prstClr val="black"/>
                  </a:solidFill>
                </a:rPr>
                <a:t>Delivery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>
                  <a:solidFill>
                    <a:prstClr val="black"/>
                  </a:solidFill>
                </a:rPr>
                <a:t>Support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>
                  <a:solidFill>
                    <a:prstClr val="black"/>
                  </a:solidFill>
                </a:rPr>
                <a:t>Feedback</a:t>
              </a:r>
            </a:p>
          </p:txBody>
        </p:sp>
      </p:grpSp>
      <p:sp>
        <p:nvSpPr>
          <p:cNvPr id="22537" name="Line 18"/>
          <p:cNvSpPr>
            <a:spLocks noChangeShapeType="1"/>
          </p:cNvSpPr>
          <p:nvPr/>
        </p:nvSpPr>
        <p:spPr bwMode="auto">
          <a:xfrm>
            <a:off x="4038600" y="2209800"/>
            <a:ext cx="457200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8" name="Line 19"/>
          <p:cNvSpPr>
            <a:spLocks noChangeShapeType="1"/>
          </p:cNvSpPr>
          <p:nvPr/>
        </p:nvSpPr>
        <p:spPr bwMode="auto">
          <a:xfrm>
            <a:off x="4495800" y="2209800"/>
            <a:ext cx="1588" cy="7620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9" name="Line 20"/>
          <p:cNvSpPr>
            <a:spLocks noChangeShapeType="1"/>
          </p:cNvSpPr>
          <p:nvPr/>
        </p:nvSpPr>
        <p:spPr bwMode="auto">
          <a:xfrm>
            <a:off x="5105400" y="3200400"/>
            <a:ext cx="914400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40" name="Line 21"/>
          <p:cNvSpPr>
            <a:spLocks noChangeShapeType="1"/>
          </p:cNvSpPr>
          <p:nvPr/>
        </p:nvSpPr>
        <p:spPr bwMode="auto">
          <a:xfrm>
            <a:off x="6019800" y="3200400"/>
            <a:ext cx="1588" cy="5334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41" name="Line 22"/>
          <p:cNvSpPr>
            <a:spLocks noChangeShapeType="1"/>
          </p:cNvSpPr>
          <p:nvPr/>
        </p:nvSpPr>
        <p:spPr bwMode="auto">
          <a:xfrm>
            <a:off x="6781800" y="3962400"/>
            <a:ext cx="914400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42" name="Line 23"/>
          <p:cNvSpPr>
            <a:spLocks noChangeShapeType="1"/>
          </p:cNvSpPr>
          <p:nvPr/>
        </p:nvSpPr>
        <p:spPr bwMode="auto">
          <a:xfrm>
            <a:off x="7696200" y="3962400"/>
            <a:ext cx="1588" cy="3810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43" name="Line 24"/>
          <p:cNvSpPr>
            <a:spLocks noChangeShapeType="1"/>
          </p:cNvSpPr>
          <p:nvPr/>
        </p:nvSpPr>
        <p:spPr bwMode="auto">
          <a:xfrm>
            <a:off x="8534400" y="4572000"/>
            <a:ext cx="1143000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44" name="Line 25"/>
          <p:cNvSpPr>
            <a:spLocks noChangeShapeType="1"/>
          </p:cNvSpPr>
          <p:nvPr/>
        </p:nvSpPr>
        <p:spPr bwMode="auto">
          <a:xfrm>
            <a:off x="9677400" y="4572000"/>
            <a:ext cx="1588" cy="3810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45" name="Line 26"/>
          <p:cNvSpPr>
            <a:spLocks noChangeShapeType="1"/>
          </p:cNvSpPr>
          <p:nvPr/>
        </p:nvSpPr>
        <p:spPr bwMode="auto">
          <a:xfrm flipH="1">
            <a:off x="2589214" y="3581400"/>
            <a:ext cx="993775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46" name="Line 27"/>
          <p:cNvSpPr>
            <a:spLocks noChangeShapeType="1"/>
          </p:cNvSpPr>
          <p:nvPr/>
        </p:nvSpPr>
        <p:spPr bwMode="auto">
          <a:xfrm flipH="1">
            <a:off x="2589214" y="5867400"/>
            <a:ext cx="6327775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47" name="Line 28"/>
          <p:cNvSpPr>
            <a:spLocks noChangeShapeType="1"/>
          </p:cNvSpPr>
          <p:nvPr/>
        </p:nvSpPr>
        <p:spPr bwMode="auto">
          <a:xfrm flipV="1">
            <a:off x="2590800" y="2665414"/>
            <a:ext cx="1588" cy="320357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48" name="Line 29"/>
          <p:cNvSpPr>
            <a:spLocks noChangeShapeType="1"/>
          </p:cNvSpPr>
          <p:nvPr/>
        </p:nvSpPr>
        <p:spPr bwMode="auto">
          <a:xfrm flipH="1">
            <a:off x="2589214" y="4572000"/>
            <a:ext cx="2746375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49" name="Line 30"/>
          <p:cNvSpPr>
            <a:spLocks noChangeShapeType="1"/>
          </p:cNvSpPr>
          <p:nvPr/>
        </p:nvSpPr>
        <p:spPr bwMode="auto">
          <a:xfrm flipH="1">
            <a:off x="2589214" y="5105400"/>
            <a:ext cx="4422775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50" name="Line 31"/>
          <p:cNvSpPr>
            <a:spLocks noChangeShapeType="1"/>
          </p:cNvSpPr>
          <p:nvPr/>
        </p:nvSpPr>
        <p:spPr bwMode="auto">
          <a:xfrm flipV="1">
            <a:off x="7772400" y="5256214"/>
            <a:ext cx="1588" cy="61277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51" name="Line 32"/>
          <p:cNvSpPr>
            <a:spLocks noChangeShapeType="1"/>
          </p:cNvSpPr>
          <p:nvPr/>
        </p:nvSpPr>
        <p:spPr bwMode="auto">
          <a:xfrm flipV="1">
            <a:off x="6019800" y="4646614"/>
            <a:ext cx="1588" cy="46037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52" name="Line 33"/>
          <p:cNvSpPr>
            <a:spLocks noChangeShapeType="1"/>
          </p:cNvSpPr>
          <p:nvPr/>
        </p:nvSpPr>
        <p:spPr bwMode="auto">
          <a:xfrm flipV="1">
            <a:off x="4343400" y="4113214"/>
            <a:ext cx="1588" cy="46037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314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631" y="165619"/>
            <a:ext cx="7801299" cy="1137719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907"/>
              </a:spcBef>
            </a:pPr>
            <a:r>
              <a:rPr lang="en-GB" altLang="en-US">
                <a:solidFill>
                  <a:srgbClr val="0033CC"/>
                </a:solidFill>
              </a:rPr>
              <a:t>Classical Waterfall Model</a:t>
            </a:r>
          </a:p>
        </p:txBody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033" y="1447353"/>
            <a:ext cx="7772496" cy="4602723"/>
          </a:xfrm>
          <a:ln/>
        </p:spPr>
        <p:txBody>
          <a:bodyPr vert="horz" lIns="17999" tIns="46800" rIns="17999" bIns="46800" rtlCol="0">
            <a:normAutofit/>
          </a:bodyPr>
          <a:lstStyle/>
          <a:p>
            <a:pPr marL="311079" indent="-311079" defTabSz="829544">
              <a:spcBef>
                <a:spcPts val="907"/>
              </a:spcBef>
            </a:pPr>
            <a:r>
              <a:rPr lang="en-GB" altLang="en-US" b="0" dirty="0"/>
              <a:t>Classical waterfall model divides life cycle into phases: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 b="0" dirty="0">
                <a:solidFill>
                  <a:srgbClr val="FF0000"/>
                </a:solidFill>
              </a:rPr>
              <a:t>feasibility study,  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 b="0" dirty="0">
                <a:solidFill>
                  <a:srgbClr val="FF0000"/>
                </a:solidFill>
              </a:rPr>
              <a:t>requirements analysis and specification, 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 b="0" dirty="0">
                <a:solidFill>
                  <a:srgbClr val="FF0000"/>
                </a:solidFill>
              </a:rPr>
              <a:t>design, 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 b="0" dirty="0">
                <a:solidFill>
                  <a:srgbClr val="FF0000"/>
                </a:solidFill>
              </a:rPr>
              <a:t>coding and unit testing, 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 b="0" dirty="0">
                <a:solidFill>
                  <a:srgbClr val="FF0000"/>
                </a:solidFill>
              </a:rPr>
              <a:t>integration and system testing,  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 b="0" dirty="0">
                <a:solidFill>
                  <a:srgbClr val="FF0000"/>
                </a:solidFill>
              </a:rPr>
              <a:t>maintenance. </a:t>
            </a:r>
          </a:p>
        </p:txBody>
      </p:sp>
    </p:spTree>
    <p:extLst>
      <p:ext uri="{BB962C8B-B14F-4D97-AF65-F5344CB8AC3E}">
        <p14:creationId xmlns:p14="http://schemas.microsoft.com/office/powerpoint/2010/main" val="30769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7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3475" grpId="0" animBg="1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631" y="165619"/>
            <a:ext cx="7801299" cy="1137719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907"/>
              </a:spcBef>
            </a:pPr>
            <a:r>
              <a:rPr lang="en-GB" altLang="en-US">
                <a:solidFill>
                  <a:srgbClr val="0033CC"/>
                </a:solidFill>
              </a:rPr>
              <a:t>Classical Waterfall Model</a:t>
            </a:r>
          </a:p>
        </p:txBody>
      </p:sp>
      <p:sp>
        <p:nvSpPr>
          <p:cNvPr id="875523" name="Text Box 3"/>
          <p:cNvSpPr txBox="1">
            <a:spLocks noChangeArrowheads="1"/>
          </p:cNvSpPr>
          <p:nvPr/>
        </p:nvSpPr>
        <p:spPr bwMode="auto">
          <a:xfrm>
            <a:off x="3123530" y="1967248"/>
            <a:ext cx="2132863" cy="39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1146"/>
              </a:spcBef>
            </a:pPr>
            <a:r>
              <a:rPr lang="en-GB" altLang="en-US" sz="1996" b="1" dirty="0">
                <a:latin typeface="times" panose="02020603050405020304" pitchFamily="18" charset="0"/>
              </a:rPr>
              <a:t>Feasibility Study</a:t>
            </a:r>
          </a:p>
        </p:txBody>
      </p:sp>
      <p:sp>
        <p:nvSpPr>
          <p:cNvPr id="875524" name="AutoShape 4"/>
          <p:cNvSpPr>
            <a:spLocks noChangeArrowheads="1"/>
          </p:cNvSpPr>
          <p:nvPr/>
        </p:nvSpPr>
        <p:spPr bwMode="auto">
          <a:xfrm>
            <a:off x="3123529" y="1967248"/>
            <a:ext cx="2043574" cy="378760"/>
          </a:xfrm>
          <a:prstGeom prst="roundRect">
            <a:avLst>
              <a:gd name="adj" fmla="val 417"/>
            </a:avLst>
          </a:prstGeom>
          <a:noFill/>
          <a:ln w="3816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 sz="1633"/>
          </a:p>
        </p:txBody>
      </p:sp>
      <p:sp>
        <p:nvSpPr>
          <p:cNvPr id="875525" name="Text Box 5"/>
          <p:cNvSpPr txBox="1">
            <a:spLocks noChangeArrowheads="1"/>
          </p:cNvSpPr>
          <p:nvPr/>
        </p:nvSpPr>
        <p:spPr bwMode="auto">
          <a:xfrm>
            <a:off x="3810480" y="2652760"/>
            <a:ext cx="2131424" cy="39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1146"/>
              </a:spcBef>
            </a:pPr>
            <a:r>
              <a:rPr lang="en-GB" altLang="en-US" sz="1996" b="1">
                <a:latin typeface="times" panose="02020603050405020304" pitchFamily="18" charset="0"/>
              </a:rPr>
              <a:t>Req.   Analysis</a:t>
            </a:r>
          </a:p>
        </p:txBody>
      </p:sp>
      <p:sp>
        <p:nvSpPr>
          <p:cNvPr id="875526" name="AutoShape 6"/>
          <p:cNvSpPr>
            <a:spLocks noChangeArrowheads="1"/>
          </p:cNvSpPr>
          <p:nvPr/>
        </p:nvSpPr>
        <p:spPr bwMode="auto">
          <a:xfrm>
            <a:off x="3810481" y="2652760"/>
            <a:ext cx="2042134" cy="378760"/>
          </a:xfrm>
          <a:prstGeom prst="roundRect">
            <a:avLst>
              <a:gd name="adj" fmla="val 417"/>
            </a:avLst>
          </a:prstGeom>
          <a:noFill/>
          <a:ln w="3816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 sz="1633"/>
          </a:p>
        </p:txBody>
      </p:sp>
      <p:sp>
        <p:nvSpPr>
          <p:cNvPr id="875527" name="Text Box 7"/>
          <p:cNvSpPr txBox="1">
            <a:spLocks noChangeArrowheads="1"/>
          </p:cNvSpPr>
          <p:nvPr/>
        </p:nvSpPr>
        <p:spPr bwMode="auto">
          <a:xfrm>
            <a:off x="4495992" y="3261943"/>
            <a:ext cx="2131424" cy="39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1146"/>
              </a:spcBef>
            </a:pPr>
            <a:r>
              <a:rPr lang="en-GB" altLang="en-US" sz="1996" b="1">
                <a:latin typeface="times" panose="02020603050405020304" pitchFamily="18" charset="0"/>
              </a:rPr>
              <a:t>       Design</a:t>
            </a:r>
          </a:p>
        </p:txBody>
      </p:sp>
      <p:sp>
        <p:nvSpPr>
          <p:cNvPr id="875528" name="AutoShape 8"/>
          <p:cNvSpPr>
            <a:spLocks noChangeArrowheads="1"/>
          </p:cNvSpPr>
          <p:nvPr/>
        </p:nvSpPr>
        <p:spPr bwMode="auto">
          <a:xfrm>
            <a:off x="4495993" y="3261943"/>
            <a:ext cx="2043575" cy="380200"/>
          </a:xfrm>
          <a:prstGeom prst="roundRect">
            <a:avLst>
              <a:gd name="adj" fmla="val 417"/>
            </a:avLst>
          </a:prstGeom>
          <a:noFill/>
          <a:ln w="3816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 sz="1633"/>
          </a:p>
        </p:txBody>
      </p:sp>
      <p:sp>
        <p:nvSpPr>
          <p:cNvPr id="875529" name="Text Box 9"/>
          <p:cNvSpPr txBox="1">
            <a:spLocks noChangeArrowheads="1"/>
          </p:cNvSpPr>
          <p:nvPr/>
        </p:nvSpPr>
        <p:spPr bwMode="auto">
          <a:xfrm>
            <a:off x="5257833" y="3872568"/>
            <a:ext cx="2131424" cy="39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1146"/>
              </a:spcBef>
            </a:pPr>
            <a:r>
              <a:rPr lang="en-GB" altLang="en-US" sz="1996" b="1">
                <a:latin typeface="times" panose="02020603050405020304" pitchFamily="18" charset="0"/>
              </a:rPr>
              <a:t>        Coding</a:t>
            </a:r>
          </a:p>
        </p:txBody>
      </p:sp>
      <p:sp>
        <p:nvSpPr>
          <p:cNvPr id="875530" name="AutoShape 10"/>
          <p:cNvSpPr>
            <a:spLocks noChangeArrowheads="1"/>
          </p:cNvSpPr>
          <p:nvPr/>
        </p:nvSpPr>
        <p:spPr bwMode="auto">
          <a:xfrm>
            <a:off x="5257833" y="3872568"/>
            <a:ext cx="2043574" cy="378759"/>
          </a:xfrm>
          <a:prstGeom prst="roundRect">
            <a:avLst>
              <a:gd name="adj" fmla="val 417"/>
            </a:avLst>
          </a:prstGeom>
          <a:noFill/>
          <a:ln w="3816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 sz="1633"/>
          </a:p>
        </p:txBody>
      </p:sp>
      <p:sp>
        <p:nvSpPr>
          <p:cNvPr id="875531" name="Text Box 11"/>
          <p:cNvSpPr txBox="1">
            <a:spLocks noChangeArrowheads="1"/>
          </p:cNvSpPr>
          <p:nvPr/>
        </p:nvSpPr>
        <p:spPr bwMode="auto">
          <a:xfrm>
            <a:off x="6096002" y="4481752"/>
            <a:ext cx="2132863" cy="39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1146"/>
              </a:spcBef>
            </a:pPr>
            <a:r>
              <a:rPr lang="en-GB" altLang="en-US" sz="1996" b="1">
                <a:latin typeface="times" panose="02020603050405020304" pitchFamily="18" charset="0"/>
              </a:rPr>
              <a:t>      Testing</a:t>
            </a:r>
          </a:p>
        </p:txBody>
      </p:sp>
      <p:sp>
        <p:nvSpPr>
          <p:cNvPr id="875532" name="AutoShape 12"/>
          <p:cNvSpPr>
            <a:spLocks noChangeArrowheads="1"/>
          </p:cNvSpPr>
          <p:nvPr/>
        </p:nvSpPr>
        <p:spPr bwMode="auto">
          <a:xfrm>
            <a:off x="6096001" y="4481752"/>
            <a:ext cx="2043574" cy="378760"/>
          </a:xfrm>
          <a:prstGeom prst="roundRect">
            <a:avLst>
              <a:gd name="adj" fmla="val 417"/>
            </a:avLst>
          </a:prstGeom>
          <a:noFill/>
          <a:ln w="3816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 sz="1633"/>
          </a:p>
        </p:txBody>
      </p:sp>
      <p:sp>
        <p:nvSpPr>
          <p:cNvPr id="875533" name="Text Box 13"/>
          <p:cNvSpPr txBox="1">
            <a:spLocks noChangeArrowheads="1"/>
          </p:cNvSpPr>
          <p:nvPr/>
        </p:nvSpPr>
        <p:spPr bwMode="auto">
          <a:xfrm>
            <a:off x="6934170" y="5090935"/>
            <a:ext cx="2132863" cy="39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1146"/>
              </a:spcBef>
            </a:pPr>
            <a:r>
              <a:rPr lang="en-GB" altLang="en-US" sz="1996" b="1">
                <a:latin typeface="times" panose="02020603050405020304" pitchFamily="18" charset="0"/>
              </a:rPr>
              <a:t>    Maintenance</a:t>
            </a:r>
          </a:p>
        </p:txBody>
      </p:sp>
      <p:sp>
        <p:nvSpPr>
          <p:cNvPr id="875534" name="AutoShape 14"/>
          <p:cNvSpPr>
            <a:spLocks noChangeArrowheads="1"/>
          </p:cNvSpPr>
          <p:nvPr/>
        </p:nvSpPr>
        <p:spPr bwMode="auto">
          <a:xfrm>
            <a:off x="6934169" y="5090935"/>
            <a:ext cx="2043574" cy="380200"/>
          </a:xfrm>
          <a:prstGeom prst="roundRect">
            <a:avLst>
              <a:gd name="adj" fmla="val 417"/>
            </a:avLst>
          </a:prstGeom>
          <a:noFill/>
          <a:ln w="3816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 sz="1633"/>
          </a:p>
        </p:txBody>
      </p:sp>
      <p:sp>
        <p:nvSpPr>
          <p:cNvPr id="875535" name="Line 15"/>
          <p:cNvSpPr>
            <a:spLocks noChangeShapeType="1"/>
          </p:cNvSpPr>
          <p:nvPr/>
        </p:nvSpPr>
        <p:spPr bwMode="auto">
          <a:xfrm>
            <a:off x="5144061" y="2196232"/>
            <a:ext cx="266428" cy="1440"/>
          </a:xfrm>
          <a:prstGeom prst="line">
            <a:avLst/>
          </a:prstGeom>
          <a:noFill/>
          <a:ln w="3816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875536" name="Line 16"/>
          <p:cNvSpPr>
            <a:spLocks noChangeShapeType="1"/>
          </p:cNvSpPr>
          <p:nvPr/>
        </p:nvSpPr>
        <p:spPr bwMode="auto">
          <a:xfrm>
            <a:off x="5409048" y="2196232"/>
            <a:ext cx="1441" cy="456527"/>
          </a:xfrm>
          <a:prstGeom prst="line">
            <a:avLst/>
          </a:prstGeom>
          <a:noFill/>
          <a:ln w="38160">
            <a:solidFill>
              <a:srgbClr val="00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875537" name="Line 17"/>
          <p:cNvSpPr>
            <a:spLocks noChangeShapeType="1"/>
          </p:cNvSpPr>
          <p:nvPr/>
        </p:nvSpPr>
        <p:spPr bwMode="auto">
          <a:xfrm>
            <a:off x="5867017" y="2881744"/>
            <a:ext cx="266428" cy="1440"/>
          </a:xfrm>
          <a:prstGeom prst="line">
            <a:avLst/>
          </a:prstGeom>
          <a:noFill/>
          <a:ln w="3816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875538" name="Line 18"/>
          <p:cNvSpPr>
            <a:spLocks noChangeShapeType="1"/>
          </p:cNvSpPr>
          <p:nvPr/>
        </p:nvSpPr>
        <p:spPr bwMode="auto">
          <a:xfrm>
            <a:off x="6096001" y="2881743"/>
            <a:ext cx="1440" cy="380200"/>
          </a:xfrm>
          <a:prstGeom prst="line">
            <a:avLst/>
          </a:prstGeom>
          <a:noFill/>
          <a:ln w="38160">
            <a:solidFill>
              <a:srgbClr val="00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875539" name="Line 19"/>
          <p:cNvSpPr>
            <a:spLocks noChangeShapeType="1"/>
          </p:cNvSpPr>
          <p:nvPr/>
        </p:nvSpPr>
        <p:spPr bwMode="auto">
          <a:xfrm>
            <a:off x="6553969" y="3490927"/>
            <a:ext cx="266428" cy="1441"/>
          </a:xfrm>
          <a:prstGeom prst="line">
            <a:avLst/>
          </a:prstGeom>
          <a:noFill/>
          <a:ln w="3816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875540" name="Line 20"/>
          <p:cNvSpPr>
            <a:spLocks noChangeShapeType="1"/>
          </p:cNvSpPr>
          <p:nvPr/>
        </p:nvSpPr>
        <p:spPr bwMode="auto">
          <a:xfrm>
            <a:off x="6781513" y="3490927"/>
            <a:ext cx="0" cy="381641"/>
          </a:xfrm>
          <a:prstGeom prst="line">
            <a:avLst/>
          </a:prstGeom>
          <a:noFill/>
          <a:ln w="38160">
            <a:solidFill>
              <a:srgbClr val="00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875541" name="Line 21"/>
          <p:cNvSpPr>
            <a:spLocks noChangeShapeType="1"/>
          </p:cNvSpPr>
          <p:nvPr/>
        </p:nvSpPr>
        <p:spPr bwMode="auto">
          <a:xfrm>
            <a:off x="7315809" y="4100112"/>
            <a:ext cx="266428" cy="1440"/>
          </a:xfrm>
          <a:prstGeom prst="line">
            <a:avLst/>
          </a:prstGeom>
          <a:noFill/>
          <a:ln w="3816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875542" name="Line 22"/>
          <p:cNvSpPr>
            <a:spLocks noChangeShapeType="1"/>
          </p:cNvSpPr>
          <p:nvPr/>
        </p:nvSpPr>
        <p:spPr bwMode="auto">
          <a:xfrm>
            <a:off x="7543352" y="4100112"/>
            <a:ext cx="0" cy="381640"/>
          </a:xfrm>
          <a:prstGeom prst="line">
            <a:avLst/>
          </a:prstGeom>
          <a:noFill/>
          <a:ln w="38160">
            <a:solidFill>
              <a:srgbClr val="00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875543" name="Line 23"/>
          <p:cNvSpPr>
            <a:spLocks noChangeShapeType="1"/>
          </p:cNvSpPr>
          <p:nvPr/>
        </p:nvSpPr>
        <p:spPr bwMode="auto">
          <a:xfrm>
            <a:off x="8153977" y="4634407"/>
            <a:ext cx="303872" cy="0"/>
          </a:xfrm>
          <a:prstGeom prst="line">
            <a:avLst/>
          </a:prstGeom>
          <a:noFill/>
          <a:ln w="3816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875544" name="Line 24"/>
          <p:cNvSpPr>
            <a:spLocks noChangeShapeType="1"/>
          </p:cNvSpPr>
          <p:nvPr/>
        </p:nvSpPr>
        <p:spPr bwMode="auto">
          <a:xfrm>
            <a:off x="8457849" y="4634407"/>
            <a:ext cx="0" cy="456528"/>
          </a:xfrm>
          <a:prstGeom prst="line">
            <a:avLst/>
          </a:prstGeom>
          <a:noFill/>
          <a:ln w="38160">
            <a:solidFill>
              <a:srgbClr val="00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</p:spTree>
    <p:extLst>
      <p:ext uri="{BB962C8B-B14F-4D97-AF65-F5344CB8AC3E}">
        <p14:creationId xmlns:p14="http://schemas.microsoft.com/office/powerpoint/2010/main" val="140258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Classical waterfall model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228" y="2159701"/>
            <a:ext cx="8693833" cy="366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6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631" y="165619"/>
            <a:ext cx="7801299" cy="1137719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907"/>
              </a:spcBef>
            </a:pPr>
            <a:r>
              <a:rPr lang="en-GB" altLang="en-US" dirty="0">
                <a:solidFill>
                  <a:srgbClr val="0033CC"/>
                </a:solidFill>
              </a:rPr>
              <a:t>Iterative Waterfall Model</a:t>
            </a:r>
          </a:p>
        </p:txBody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032" y="1447353"/>
            <a:ext cx="9143595" cy="4244125"/>
          </a:xfrm>
          <a:ln/>
        </p:spPr>
        <p:txBody>
          <a:bodyPr vert="horz" lIns="17999" tIns="46800" rIns="17999" bIns="46800" rtlCol="0">
            <a:normAutofit/>
          </a:bodyPr>
          <a:lstStyle/>
          <a:p>
            <a:pPr marL="311079" indent="-311079" defTabSz="829544">
              <a:spcBef>
                <a:spcPts val="748"/>
              </a:spcBef>
            </a:pPr>
            <a:r>
              <a:rPr lang="en-GB" altLang="en-US" sz="3266" dirty="0"/>
              <a:t>Classical waterfall model is idealistic: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 sz="2903" dirty="0">
                <a:solidFill>
                  <a:srgbClr val="FF0000"/>
                </a:solidFill>
              </a:rPr>
              <a:t>assumes that no defect is introduced during any development activity</a:t>
            </a:r>
            <a:r>
              <a:rPr lang="en-GB" altLang="en-US" sz="2903" dirty="0"/>
              <a:t>.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 sz="2903" dirty="0"/>
              <a:t>in practice: </a:t>
            </a:r>
          </a:p>
          <a:p>
            <a:pPr marL="1036930" lvl="2" indent="-207386" defTabSz="829544">
              <a:spcBef>
                <a:spcPts val="579"/>
              </a:spcBef>
            </a:pPr>
            <a:r>
              <a:rPr lang="en-GB" altLang="en-US" sz="2540" dirty="0">
                <a:solidFill>
                  <a:srgbClr val="FF0000"/>
                </a:solidFill>
              </a:rPr>
              <a:t>defects do get introduced in almost every phase of the life cycle. </a:t>
            </a:r>
          </a:p>
        </p:txBody>
      </p:sp>
    </p:spTree>
    <p:extLst>
      <p:ext uri="{BB962C8B-B14F-4D97-AF65-F5344CB8AC3E}">
        <p14:creationId xmlns:p14="http://schemas.microsoft.com/office/powerpoint/2010/main" val="96244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631" y="165619"/>
            <a:ext cx="7801299" cy="1137719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907"/>
              </a:spcBef>
            </a:pPr>
            <a:r>
              <a:rPr lang="en-GB" altLang="en-US">
                <a:solidFill>
                  <a:srgbClr val="0033CC"/>
                </a:solidFill>
              </a:rPr>
              <a:t>Iterative Waterfall Model </a:t>
            </a:r>
            <a:r>
              <a:rPr lang="en-GB" altLang="en-US" sz="1814">
                <a:solidFill>
                  <a:srgbClr val="0033CC"/>
                </a:solidFill>
              </a:rPr>
              <a:t>(CONT.)</a:t>
            </a:r>
          </a:p>
        </p:txBody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489" y="1303338"/>
            <a:ext cx="9666560" cy="4620005"/>
          </a:xfrm>
          <a:ln/>
        </p:spPr>
        <p:txBody>
          <a:bodyPr vert="horz" lIns="17999" tIns="46800" rIns="17999" bIns="46800" rtlCol="0">
            <a:normAutofit/>
          </a:bodyPr>
          <a:lstStyle/>
          <a:p>
            <a:pPr marL="311079" indent="-311079" defTabSz="829544">
              <a:spcBef>
                <a:spcPts val="828"/>
              </a:spcBef>
            </a:pPr>
            <a:r>
              <a:rPr lang="en-GB" altLang="en-US" sz="3629" dirty="0"/>
              <a:t>Defects usually get detected much later in the life cycle: </a:t>
            </a:r>
          </a:p>
          <a:p>
            <a:pPr marL="674004" lvl="1" defTabSz="829544">
              <a:spcBef>
                <a:spcPts val="748"/>
              </a:spcBef>
            </a:pPr>
            <a:r>
              <a:rPr lang="en-GB" altLang="en-US" sz="3266" dirty="0"/>
              <a:t>For example, </a:t>
            </a:r>
            <a:r>
              <a:rPr lang="en-GB" altLang="en-US" sz="3266" dirty="0">
                <a:solidFill>
                  <a:srgbClr val="FF0000"/>
                </a:solidFill>
              </a:rPr>
              <a:t>a design defect might go unnoticed till the coding or testing phase</a:t>
            </a:r>
            <a:r>
              <a:rPr lang="en-GB" altLang="en-US" sz="3266" dirty="0" smtClean="0">
                <a:solidFill>
                  <a:srgbClr val="FF0000"/>
                </a:solidFill>
              </a:rPr>
              <a:t>.</a:t>
            </a:r>
          </a:p>
          <a:p>
            <a:pPr marL="311079" indent="-311079" defTabSz="829544">
              <a:spcBef>
                <a:spcPts val="907"/>
              </a:spcBef>
            </a:pPr>
            <a:r>
              <a:rPr lang="en-GB" altLang="en-US" dirty="0"/>
              <a:t>Once a defect is detected: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 dirty="0"/>
              <a:t>we need to go back to the phase where it was introduced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 dirty="0"/>
              <a:t> redo some of the work done during that and all subsequent phases. </a:t>
            </a:r>
          </a:p>
          <a:p>
            <a:pPr marL="311079" indent="-311079" defTabSz="829544">
              <a:spcBef>
                <a:spcPts val="907"/>
              </a:spcBef>
            </a:pPr>
            <a:r>
              <a:rPr lang="en-GB" altLang="en-US" dirty="0">
                <a:solidFill>
                  <a:srgbClr val="FF0000"/>
                </a:solidFill>
              </a:rPr>
              <a:t>Therefore we need feedback paths in the classical waterfall model.</a:t>
            </a:r>
          </a:p>
          <a:p>
            <a:pPr marL="674004" lvl="1" defTabSz="829544">
              <a:spcBef>
                <a:spcPts val="748"/>
              </a:spcBef>
            </a:pPr>
            <a:endParaRPr lang="en-GB" altLang="en-US" sz="3266" dirty="0"/>
          </a:p>
        </p:txBody>
      </p:sp>
    </p:spTree>
    <p:extLst>
      <p:ext uri="{BB962C8B-B14F-4D97-AF65-F5344CB8AC3E}">
        <p14:creationId xmlns:p14="http://schemas.microsoft.com/office/powerpoint/2010/main" val="396850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1930401" y="228601"/>
            <a:ext cx="7770813" cy="1141413"/>
          </a:xfrm>
        </p:spPr>
        <p:txBody>
          <a:bodyPr vert="horz" lIns="18000" tIns="46800" rIns="18000" bIns="46800" rtlCol="0" anchor="ctr">
            <a:normAutofit/>
          </a:bodyPr>
          <a:lstStyle/>
          <a:p>
            <a:pPr>
              <a:spcBef>
                <a:spcPts val="725"/>
              </a:spcBef>
            </a:pPr>
            <a:r>
              <a:rPr lang="en-GB" altLang="en-US" sz="3200">
                <a:solidFill>
                  <a:srgbClr val="0000CC"/>
                </a:solidFill>
              </a:rPr>
              <a:t>Why Study Software Engineering? (1)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492369" y="1296988"/>
            <a:ext cx="10621108" cy="5424487"/>
          </a:xfrm>
        </p:spPr>
        <p:txBody>
          <a:bodyPr vert="horz" lIns="18000" tIns="46800" rIns="18000" bIns="46800" rtlCol="0">
            <a:normAutofit/>
          </a:bodyPr>
          <a:lstStyle/>
          <a:p>
            <a:r>
              <a:rPr lang="en-GB" altLang="en-US" sz="4000" dirty="0">
                <a:solidFill>
                  <a:srgbClr val="FF0000"/>
                </a:solidFill>
              </a:rPr>
              <a:t>To acquire skills to develop large programs.</a:t>
            </a:r>
            <a:r>
              <a:rPr lang="en-GB" altLang="en-US" sz="3600" dirty="0">
                <a:solidFill>
                  <a:srgbClr val="FF0000"/>
                </a:solidFill>
              </a:rPr>
              <a:t> </a:t>
            </a:r>
            <a:r>
              <a:rPr lang="en-GB" altLang="en-US" sz="3600" dirty="0"/>
              <a:t>	</a:t>
            </a:r>
          </a:p>
          <a:p>
            <a:pPr lvl="1">
              <a:spcBef>
                <a:spcPts val="725"/>
              </a:spcBef>
            </a:pPr>
            <a:r>
              <a:rPr lang="en-GB" altLang="en-US" sz="3200" dirty="0"/>
              <a:t>Exponential growth in complexity and difficulty level with size.	</a:t>
            </a:r>
          </a:p>
          <a:p>
            <a:pPr lvl="1">
              <a:spcBef>
                <a:spcPts val="725"/>
              </a:spcBef>
            </a:pPr>
            <a:r>
              <a:rPr lang="en-GB" altLang="en-US" sz="3200" dirty="0"/>
              <a:t>The ad hoc approach breaks down when </a:t>
            </a:r>
            <a:r>
              <a:rPr lang="en-GB" altLang="en-US" sz="3200" dirty="0" smtClean="0"/>
              <a:t>size </a:t>
            </a:r>
            <a:r>
              <a:rPr lang="en-GB" altLang="en-US" sz="3200" dirty="0"/>
              <a:t>of software increases: </a:t>
            </a:r>
            <a:r>
              <a:rPr lang="en-GB" altLang="en-US" sz="3200" dirty="0" smtClean="0"/>
              <a:t>---</a:t>
            </a:r>
            <a:r>
              <a:rPr lang="en-GB" altLang="en-US" sz="3200" dirty="0" smtClean="0">
                <a:solidFill>
                  <a:srgbClr val="000099"/>
                </a:solidFill>
              </a:rPr>
              <a:t>“</a:t>
            </a:r>
            <a:r>
              <a:rPr lang="en-GB" altLang="en-US" sz="3200" dirty="0">
                <a:solidFill>
                  <a:srgbClr val="000099"/>
                </a:solidFill>
                <a:latin typeface="Arial Narrow" panose="020B0606020202030204" pitchFamily="34" charset="0"/>
              </a:rPr>
              <a:t>One thorn of experience is worth a whole wilderness of warning</a:t>
            </a:r>
            <a:r>
              <a:rPr lang="en-GB" altLang="en-US" sz="3200" dirty="0">
                <a:solidFill>
                  <a:srgbClr val="000099"/>
                </a:solidFill>
              </a:rPr>
              <a:t>.”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fld id="{6D8CD1C5-37D3-47B6-B03C-9592483D5883}" type="slidenum">
              <a:rPr lang="en-US" altLang="en-US" sz="1400">
                <a:solidFill>
                  <a:schemeClr val="bg2"/>
                </a:solidFill>
                <a:latin typeface="Arial" panose="020B0604020202020204" pitchFamily="34" charset="0"/>
              </a:rPr>
              <a:pPr/>
              <a:t>7</a:t>
            </a:fld>
            <a:endParaRPr lang="en-US" altLang="en-US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1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 autoUpdateAnimBg="0"/>
      <p:bldP spid="9218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631" y="165619"/>
            <a:ext cx="7801299" cy="1137719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907"/>
              </a:spcBef>
            </a:pPr>
            <a:r>
              <a:rPr lang="en-GB" altLang="en-US">
                <a:solidFill>
                  <a:srgbClr val="0033CC"/>
                </a:solidFill>
              </a:rPr>
              <a:t>Iterative Waterfall Model </a:t>
            </a:r>
            <a:r>
              <a:rPr lang="en-GB" altLang="en-US" sz="1814">
                <a:solidFill>
                  <a:srgbClr val="0033CC"/>
                </a:solidFill>
              </a:rPr>
              <a:t>(CONT.)</a:t>
            </a:r>
          </a:p>
        </p:txBody>
      </p:sp>
      <p:sp>
        <p:nvSpPr>
          <p:cNvPr id="941059" name="Text Box 3"/>
          <p:cNvSpPr txBox="1">
            <a:spLocks noChangeArrowheads="1"/>
          </p:cNvSpPr>
          <p:nvPr/>
        </p:nvSpPr>
        <p:spPr bwMode="auto">
          <a:xfrm>
            <a:off x="3352513" y="1600009"/>
            <a:ext cx="1827552" cy="62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1032"/>
              </a:spcBef>
            </a:pPr>
            <a:r>
              <a:rPr lang="en-GB" altLang="en-US" sz="1814" b="1">
                <a:latin typeface="times" panose="02020603050405020304" pitchFamily="18" charset="0"/>
              </a:rPr>
              <a:t>Feasibility Study</a:t>
            </a:r>
          </a:p>
        </p:txBody>
      </p:sp>
      <p:sp>
        <p:nvSpPr>
          <p:cNvPr id="941060" name="AutoShape 4"/>
          <p:cNvSpPr>
            <a:spLocks noChangeArrowheads="1"/>
          </p:cNvSpPr>
          <p:nvPr/>
        </p:nvSpPr>
        <p:spPr bwMode="auto">
          <a:xfrm>
            <a:off x="3352512" y="1600009"/>
            <a:ext cx="1751224" cy="380200"/>
          </a:xfrm>
          <a:prstGeom prst="roundRect">
            <a:avLst>
              <a:gd name="adj" fmla="val 417"/>
            </a:avLst>
          </a:prstGeom>
          <a:noFill/>
          <a:ln w="3816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 sz="1633"/>
          </a:p>
        </p:txBody>
      </p:sp>
      <p:sp>
        <p:nvSpPr>
          <p:cNvPr id="941061" name="Text Box 5"/>
          <p:cNvSpPr txBox="1">
            <a:spLocks noChangeArrowheads="1"/>
          </p:cNvSpPr>
          <p:nvPr/>
        </p:nvSpPr>
        <p:spPr bwMode="auto">
          <a:xfrm>
            <a:off x="3885369" y="2209193"/>
            <a:ext cx="1827552" cy="36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1032"/>
              </a:spcBef>
            </a:pPr>
            <a:r>
              <a:rPr lang="en-GB" altLang="en-US" sz="1814" b="1">
                <a:latin typeface="times" panose="02020603050405020304" pitchFamily="18" charset="0"/>
              </a:rPr>
              <a:t>Req.   Analysis</a:t>
            </a:r>
          </a:p>
        </p:txBody>
      </p:sp>
      <p:sp>
        <p:nvSpPr>
          <p:cNvPr id="941062" name="AutoShape 6"/>
          <p:cNvSpPr>
            <a:spLocks noChangeArrowheads="1"/>
          </p:cNvSpPr>
          <p:nvPr/>
        </p:nvSpPr>
        <p:spPr bwMode="auto">
          <a:xfrm>
            <a:off x="3885368" y="2209192"/>
            <a:ext cx="1751224" cy="380200"/>
          </a:xfrm>
          <a:prstGeom prst="roundRect">
            <a:avLst>
              <a:gd name="adj" fmla="val 417"/>
            </a:avLst>
          </a:prstGeom>
          <a:noFill/>
          <a:ln w="3816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 sz="1633"/>
          </a:p>
        </p:txBody>
      </p:sp>
      <p:sp>
        <p:nvSpPr>
          <p:cNvPr id="941063" name="Text Box 7"/>
          <p:cNvSpPr txBox="1">
            <a:spLocks noChangeArrowheads="1"/>
          </p:cNvSpPr>
          <p:nvPr/>
        </p:nvSpPr>
        <p:spPr bwMode="auto">
          <a:xfrm>
            <a:off x="4495993" y="2819816"/>
            <a:ext cx="1827552" cy="36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1032"/>
              </a:spcBef>
            </a:pPr>
            <a:r>
              <a:rPr lang="en-GB" altLang="en-US" sz="1814" b="1">
                <a:latin typeface="times" panose="02020603050405020304" pitchFamily="18" charset="0"/>
              </a:rPr>
              <a:t>       Design</a:t>
            </a:r>
          </a:p>
        </p:txBody>
      </p:sp>
      <p:sp>
        <p:nvSpPr>
          <p:cNvPr id="941064" name="AutoShape 8"/>
          <p:cNvSpPr>
            <a:spLocks noChangeArrowheads="1"/>
          </p:cNvSpPr>
          <p:nvPr/>
        </p:nvSpPr>
        <p:spPr bwMode="auto">
          <a:xfrm>
            <a:off x="4495992" y="2819817"/>
            <a:ext cx="1751224" cy="378760"/>
          </a:xfrm>
          <a:prstGeom prst="roundRect">
            <a:avLst>
              <a:gd name="adj" fmla="val 417"/>
            </a:avLst>
          </a:prstGeom>
          <a:noFill/>
          <a:ln w="3816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 sz="1633"/>
          </a:p>
        </p:txBody>
      </p:sp>
      <p:sp>
        <p:nvSpPr>
          <p:cNvPr id="941065" name="Text Box 9"/>
          <p:cNvSpPr txBox="1">
            <a:spLocks noChangeArrowheads="1"/>
          </p:cNvSpPr>
          <p:nvPr/>
        </p:nvSpPr>
        <p:spPr bwMode="auto">
          <a:xfrm>
            <a:off x="5105178" y="3429002"/>
            <a:ext cx="1827551" cy="36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1032"/>
              </a:spcBef>
            </a:pPr>
            <a:r>
              <a:rPr lang="en-GB" altLang="en-US" sz="1814" b="1">
                <a:latin typeface="times" panose="02020603050405020304" pitchFamily="18" charset="0"/>
              </a:rPr>
              <a:t>        Coding</a:t>
            </a:r>
          </a:p>
        </p:txBody>
      </p:sp>
      <p:sp>
        <p:nvSpPr>
          <p:cNvPr id="941066" name="AutoShape 10"/>
          <p:cNvSpPr>
            <a:spLocks noChangeArrowheads="1"/>
          </p:cNvSpPr>
          <p:nvPr/>
        </p:nvSpPr>
        <p:spPr bwMode="auto">
          <a:xfrm>
            <a:off x="5105177" y="3429001"/>
            <a:ext cx="1751224" cy="378759"/>
          </a:xfrm>
          <a:prstGeom prst="roundRect">
            <a:avLst>
              <a:gd name="adj" fmla="val 417"/>
            </a:avLst>
          </a:prstGeom>
          <a:noFill/>
          <a:ln w="3816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 sz="1633"/>
          </a:p>
        </p:txBody>
      </p:sp>
      <p:sp>
        <p:nvSpPr>
          <p:cNvPr id="941067" name="Text Box 11"/>
          <p:cNvSpPr txBox="1">
            <a:spLocks noChangeArrowheads="1"/>
          </p:cNvSpPr>
          <p:nvPr/>
        </p:nvSpPr>
        <p:spPr bwMode="auto">
          <a:xfrm>
            <a:off x="5714361" y="4038185"/>
            <a:ext cx="1827552" cy="36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1032"/>
              </a:spcBef>
            </a:pPr>
            <a:r>
              <a:rPr lang="en-GB" altLang="en-US" sz="1814" b="1">
                <a:latin typeface="times" panose="02020603050405020304" pitchFamily="18" charset="0"/>
              </a:rPr>
              <a:t>      Testing</a:t>
            </a:r>
          </a:p>
        </p:txBody>
      </p:sp>
      <p:sp>
        <p:nvSpPr>
          <p:cNvPr id="941068" name="AutoShape 12"/>
          <p:cNvSpPr>
            <a:spLocks noChangeArrowheads="1"/>
          </p:cNvSpPr>
          <p:nvPr/>
        </p:nvSpPr>
        <p:spPr bwMode="auto">
          <a:xfrm>
            <a:off x="5714360" y="4038184"/>
            <a:ext cx="1751224" cy="380200"/>
          </a:xfrm>
          <a:prstGeom prst="roundRect">
            <a:avLst>
              <a:gd name="adj" fmla="val 417"/>
            </a:avLst>
          </a:prstGeom>
          <a:noFill/>
          <a:ln w="3816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 sz="1633"/>
          </a:p>
        </p:txBody>
      </p:sp>
      <p:sp>
        <p:nvSpPr>
          <p:cNvPr id="941069" name="Text Box 13"/>
          <p:cNvSpPr txBox="1">
            <a:spLocks noChangeArrowheads="1"/>
          </p:cNvSpPr>
          <p:nvPr/>
        </p:nvSpPr>
        <p:spPr bwMode="auto">
          <a:xfrm>
            <a:off x="6324985" y="4648808"/>
            <a:ext cx="1827552" cy="36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1032"/>
              </a:spcBef>
            </a:pPr>
            <a:r>
              <a:rPr lang="en-GB" altLang="en-US" sz="1814" b="1">
                <a:latin typeface="times" panose="02020603050405020304" pitchFamily="18" charset="0"/>
              </a:rPr>
              <a:t>    Maintenance</a:t>
            </a:r>
          </a:p>
        </p:txBody>
      </p:sp>
      <p:sp>
        <p:nvSpPr>
          <p:cNvPr id="941070" name="AutoShape 14"/>
          <p:cNvSpPr>
            <a:spLocks noChangeArrowheads="1"/>
          </p:cNvSpPr>
          <p:nvPr/>
        </p:nvSpPr>
        <p:spPr bwMode="auto">
          <a:xfrm>
            <a:off x="6324984" y="4648809"/>
            <a:ext cx="1751224" cy="378760"/>
          </a:xfrm>
          <a:prstGeom prst="roundRect">
            <a:avLst>
              <a:gd name="adj" fmla="val 417"/>
            </a:avLst>
          </a:prstGeom>
          <a:noFill/>
          <a:ln w="3816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 sz="1633"/>
          </a:p>
        </p:txBody>
      </p:sp>
      <p:sp>
        <p:nvSpPr>
          <p:cNvPr id="941071" name="Line 15"/>
          <p:cNvSpPr>
            <a:spLocks noChangeShapeType="1"/>
          </p:cNvSpPr>
          <p:nvPr/>
        </p:nvSpPr>
        <p:spPr bwMode="auto">
          <a:xfrm>
            <a:off x="5105177" y="1828992"/>
            <a:ext cx="228984" cy="0"/>
          </a:xfrm>
          <a:prstGeom prst="line">
            <a:avLst/>
          </a:prstGeom>
          <a:noFill/>
          <a:ln w="3816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941072" name="Line 16"/>
          <p:cNvSpPr>
            <a:spLocks noChangeShapeType="1"/>
          </p:cNvSpPr>
          <p:nvPr/>
        </p:nvSpPr>
        <p:spPr bwMode="auto">
          <a:xfrm>
            <a:off x="5334160" y="1828992"/>
            <a:ext cx="0" cy="380200"/>
          </a:xfrm>
          <a:prstGeom prst="line">
            <a:avLst/>
          </a:prstGeom>
          <a:noFill/>
          <a:ln w="38160">
            <a:solidFill>
              <a:srgbClr val="00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941073" name="Line 17"/>
          <p:cNvSpPr>
            <a:spLocks noChangeShapeType="1"/>
          </p:cNvSpPr>
          <p:nvPr/>
        </p:nvSpPr>
        <p:spPr bwMode="auto">
          <a:xfrm>
            <a:off x="5639473" y="2438177"/>
            <a:ext cx="227544" cy="0"/>
          </a:xfrm>
          <a:prstGeom prst="line">
            <a:avLst/>
          </a:prstGeom>
          <a:noFill/>
          <a:ln w="3816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941074" name="Line 18"/>
          <p:cNvSpPr>
            <a:spLocks noChangeShapeType="1"/>
          </p:cNvSpPr>
          <p:nvPr/>
        </p:nvSpPr>
        <p:spPr bwMode="auto">
          <a:xfrm>
            <a:off x="5867016" y="2438177"/>
            <a:ext cx="0" cy="381640"/>
          </a:xfrm>
          <a:prstGeom prst="line">
            <a:avLst/>
          </a:prstGeom>
          <a:noFill/>
          <a:ln w="38160">
            <a:solidFill>
              <a:srgbClr val="00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941075" name="Line 19"/>
          <p:cNvSpPr>
            <a:spLocks noChangeShapeType="1"/>
          </p:cNvSpPr>
          <p:nvPr/>
        </p:nvSpPr>
        <p:spPr bwMode="auto">
          <a:xfrm>
            <a:off x="6248657" y="3047360"/>
            <a:ext cx="228984" cy="0"/>
          </a:xfrm>
          <a:prstGeom prst="line">
            <a:avLst/>
          </a:prstGeom>
          <a:noFill/>
          <a:ln w="3816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941076" name="Line 20"/>
          <p:cNvSpPr>
            <a:spLocks noChangeShapeType="1"/>
          </p:cNvSpPr>
          <p:nvPr/>
        </p:nvSpPr>
        <p:spPr bwMode="auto">
          <a:xfrm>
            <a:off x="6477641" y="3047360"/>
            <a:ext cx="0" cy="381641"/>
          </a:xfrm>
          <a:prstGeom prst="line">
            <a:avLst/>
          </a:prstGeom>
          <a:noFill/>
          <a:ln w="38160">
            <a:solidFill>
              <a:srgbClr val="00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941077" name="Line 21"/>
          <p:cNvSpPr>
            <a:spLocks noChangeShapeType="1"/>
          </p:cNvSpPr>
          <p:nvPr/>
        </p:nvSpPr>
        <p:spPr bwMode="auto">
          <a:xfrm>
            <a:off x="6857841" y="3657984"/>
            <a:ext cx="228984" cy="0"/>
          </a:xfrm>
          <a:prstGeom prst="line">
            <a:avLst/>
          </a:prstGeom>
          <a:noFill/>
          <a:ln w="3816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941078" name="Line 22"/>
          <p:cNvSpPr>
            <a:spLocks noChangeShapeType="1"/>
          </p:cNvSpPr>
          <p:nvPr/>
        </p:nvSpPr>
        <p:spPr bwMode="auto">
          <a:xfrm>
            <a:off x="7086825" y="3657984"/>
            <a:ext cx="0" cy="380200"/>
          </a:xfrm>
          <a:prstGeom prst="line">
            <a:avLst/>
          </a:prstGeom>
          <a:noFill/>
          <a:ln w="38160">
            <a:solidFill>
              <a:srgbClr val="00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941079" name="Line 23"/>
          <p:cNvSpPr>
            <a:spLocks noChangeShapeType="1"/>
          </p:cNvSpPr>
          <p:nvPr/>
        </p:nvSpPr>
        <p:spPr bwMode="auto">
          <a:xfrm>
            <a:off x="7468465" y="4190840"/>
            <a:ext cx="227544" cy="0"/>
          </a:xfrm>
          <a:prstGeom prst="line">
            <a:avLst/>
          </a:prstGeom>
          <a:noFill/>
          <a:ln w="3816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941080" name="Line 24"/>
          <p:cNvSpPr>
            <a:spLocks noChangeShapeType="1"/>
          </p:cNvSpPr>
          <p:nvPr/>
        </p:nvSpPr>
        <p:spPr bwMode="auto">
          <a:xfrm>
            <a:off x="7696008" y="4190841"/>
            <a:ext cx="0" cy="457968"/>
          </a:xfrm>
          <a:prstGeom prst="line">
            <a:avLst/>
          </a:prstGeom>
          <a:noFill/>
          <a:ln w="38160">
            <a:solidFill>
              <a:srgbClr val="00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941081" name="Line 25"/>
          <p:cNvSpPr>
            <a:spLocks noChangeShapeType="1"/>
          </p:cNvSpPr>
          <p:nvPr/>
        </p:nvSpPr>
        <p:spPr bwMode="auto">
          <a:xfrm flipV="1">
            <a:off x="5943345" y="4419826"/>
            <a:ext cx="0" cy="456527"/>
          </a:xfrm>
          <a:prstGeom prst="line">
            <a:avLst/>
          </a:prstGeom>
          <a:noFill/>
          <a:ln w="38160">
            <a:solidFill>
              <a:srgbClr val="0033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941082" name="Line 26"/>
          <p:cNvSpPr>
            <a:spLocks noChangeShapeType="1"/>
          </p:cNvSpPr>
          <p:nvPr/>
        </p:nvSpPr>
        <p:spPr bwMode="auto">
          <a:xfrm flipV="1">
            <a:off x="4799865" y="3200016"/>
            <a:ext cx="0" cy="1676336"/>
          </a:xfrm>
          <a:prstGeom prst="line">
            <a:avLst/>
          </a:prstGeom>
          <a:noFill/>
          <a:ln w="38160">
            <a:solidFill>
              <a:srgbClr val="0033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941083" name="Line 27"/>
          <p:cNvSpPr>
            <a:spLocks noChangeShapeType="1"/>
          </p:cNvSpPr>
          <p:nvPr/>
        </p:nvSpPr>
        <p:spPr bwMode="auto">
          <a:xfrm flipV="1">
            <a:off x="5334160" y="3810640"/>
            <a:ext cx="0" cy="1065712"/>
          </a:xfrm>
          <a:prstGeom prst="line">
            <a:avLst/>
          </a:prstGeom>
          <a:noFill/>
          <a:ln w="38160">
            <a:solidFill>
              <a:srgbClr val="0033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941084" name="Line 28"/>
          <p:cNvSpPr>
            <a:spLocks noChangeShapeType="1"/>
          </p:cNvSpPr>
          <p:nvPr/>
        </p:nvSpPr>
        <p:spPr bwMode="auto">
          <a:xfrm flipH="1">
            <a:off x="3581497" y="4876352"/>
            <a:ext cx="2743488" cy="0"/>
          </a:xfrm>
          <a:prstGeom prst="line">
            <a:avLst/>
          </a:prstGeom>
          <a:noFill/>
          <a:ln w="3816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941085" name="Line 29"/>
          <p:cNvSpPr>
            <a:spLocks noChangeShapeType="1"/>
          </p:cNvSpPr>
          <p:nvPr/>
        </p:nvSpPr>
        <p:spPr bwMode="auto">
          <a:xfrm flipV="1">
            <a:off x="3581497" y="1981649"/>
            <a:ext cx="0" cy="2894704"/>
          </a:xfrm>
          <a:prstGeom prst="line">
            <a:avLst/>
          </a:prstGeom>
          <a:noFill/>
          <a:ln w="38160">
            <a:solidFill>
              <a:srgbClr val="0033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941086" name="Line 30"/>
          <p:cNvSpPr>
            <a:spLocks noChangeShapeType="1"/>
          </p:cNvSpPr>
          <p:nvPr/>
        </p:nvSpPr>
        <p:spPr bwMode="auto">
          <a:xfrm flipV="1">
            <a:off x="4190680" y="2590833"/>
            <a:ext cx="0" cy="2285519"/>
          </a:xfrm>
          <a:prstGeom prst="line">
            <a:avLst/>
          </a:prstGeom>
          <a:noFill/>
          <a:ln w="38160">
            <a:solidFill>
              <a:srgbClr val="0033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</p:spTree>
    <p:extLst>
      <p:ext uri="{BB962C8B-B14F-4D97-AF65-F5344CB8AC3E}">
        <p14:creationId xmlns:p14="http://schemas.microsoft.com/office/powerpoint/2010/main" val="398073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631" y="165619"/>
            <a:ext cx="7801299" cy="1137719"/>
          </a:xfrm>
          <a:ln/>
        </p:spPr>
        <p:txBody>
          <a:bodyPr vert="horz" lIns="17999" tIns="46800" rIns="17999" bIns="46800" rtlCol="0" anchor="ctr">
            <a:normAutofit fontScale="90000"/>
          </a:bodyPr>
          <a:lstStyle/>
          <a:p>
            <a:pPr defTabSz="829544">
              <a:spcBef>
                <a:spcPts val="907"/>
              </a:spcBef>
            </a:pPr>
            <a:r>
              <a:rPr lang="en-US" b="1" dirty="0"/>
              <a:t>Shortcomings of the iterative waterfall model</a:t>
            </a:r>
            <a:endParaRPr lang="en-GB" altLang="en-US" sz="1814" dirty="0">
              <a:solidFill>
                <a:srgbClr val="0033CC"/>
              </a:solidFill>
            </a:endParaRPr>
          </a:p>
        </p:txBody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489" y="1303338"/>
            <a:ext cx="9666560" cy="4620005"/>
          </a:xfrm>
          <a:ln/>
        </p:spPr>
        <p:txBody>
          <a:bodyPr vert="horz" lIns="17999" tIns="46800" rIns="17999" bIns="46800" rtlCol="0">
            <a:normAutofit/>
          </a:bodyPr>
          <a:lstStyle/>
          <a:p>
            <a:pPr marL="311079" indent="-311079" defTabSz="829544">
              <a:spcBef>
                <a:spcPts val="828"/>
              </a:spcBef>
            </a:pPr>
            <a:r>
              <a:rPr lang="en-US" b="1" dirty="0"/>
              <a:t>Difficult to accommodate change requests</a:t>
            </a:r>
            <a:r>
              <a:rPr lang="en-US" b="1" dirty="0" smtClean="0"/>
              <a:t>:</a:t>
            </a:r>
          </a:p>
          <a:p>
            <a:pPr marL="311079" indent="-311079" defTabSz="829544">
              <a:spcBef>
                <a:spcPts val="828"/>
              </a:spcBef>
            </a:pPr>
            <a:r>
              <a:rPr lang="en-IN" b="1" dirty="0"/>
              <a:t>Incremental delivery not supported</a:t>
            </a:r>
            <a:r>
              <a:rPr lang="en-IN" b="1" dirty="0" smtClean="0"/>
              <a:t>:</a:t>
            </a:r>
          </a:p>
          <a:p>
            <a:pPr marL="311079" indent="-311079" defTabSz="829544">
              <a:spcBef>
                <a:spcPts val="828"/>
              </a:spcBef>
            </a:pPr>
            <a:r>
              <a:rPr lang="en-IN" b="1" dirty="0"/>
              <a:t>Phase overlap not supported</a:t>
            </a:r>
            <a:r>
              <a:rPr lang="en-IN" b="1" dirty="0" smtClean="0"/>
              <a:t>:</a:t>
            </a:r>
          </a:p>
          <a:p>
            <a:pPr marL="311079" indent="-311079" defTabSz="829544">
              <a:spcBef>
                <a:spcPts val="828"/>
              </a:spcBef>
            </a:pPr>
            <a:r>
              <a:rPr lang="en-IN" b="1" dirty="0"/>
              <a:t>Error correction unduly expensive</a:t>
            </a:r>
            <a:r>
              <a:rPr lang="en-IN" b="1" dirty="0" smtClean="0"/>
              <a:t>:</a:t>
            </a:r>
          </a:p>
          <a:p>
            <a:pPr marL="311079" indent="-311079" defTabSz="829544">
              <a:spcBef>
                <a:spcPts val="828"/>
              </a:spcBef>
            </a:pPr>
            <a:r>
              <a:rPr lang="en-GB" altLang="en-US" b="1" dirty="0" smtClean="0"/>
              <a:t> </a:t>
            </a:r>
            <a:r>
              <a:rPr lang="en-IN" b="1" dirty="0"/>
              <a:t>Limited customer interactions</a:t>
            </a:r>
            <a:r>
              <a:rPr lang="en-IN" b="1" dirty="0" smtClean="0"/>
              <a:t>:</a:t>
            </a:r>
          </a:p>
          <a:p>
            <a:pPr marL="311079" indent="-311079" defTabSz="829544">
              <a:spcBef>
                <a:spcPts val="828"/>
              </a:spcBef>
            </a:pPr>
            <a:r>
              <a:rPr lang="en-GB" altLang="en-US" b="1" dirty="0" smtClean="0"/>
              <a:t>Therefore </a:t>
            </a:r>
            <a:r>
              <a:rPr lang="en-GB" altLang="en-US" b="1" dirty="0"/>
              <a:t>we need feedback paths in the classical waterfall model</a:t>
            </a:r>
            <a:r>
              <a:rPr lang="en-GB" altLang="en-US" b="1" dirty="0" smtClean="0"/>
              <a:t>.</a:t>
            </a:r>
            <a:endParaRPr lang="en-GB" altLang="en-US" sz="3266" b="1" dirty="0"/>
          </a:p>
          <a:p>
            <a:pPr marL="311079" indent="-311079" defTabSz="829544">
              <a:spcBef>
                <a:spcPts val="828"/>
              </a:spcBef>
            </a:pPr>
            <a:r>
              <a:rPr lang="en-IN" b="1" dirty="0"/>
              <a:t>Heavy weight</a:t>
            </a:r>
            <a:r>
              <a:rPr lang="en-IN" b="1" dirty="0" smtClean="0"/>
              <a:t>:</a:t>
            </a:r>
          </a:p>
          <a:p>
            <a:pPr marL="311079" indent="-311079" defTabSz="829544">
              <a:spcBef>
                <a:spcPts val="828"/>
              </a:spcBef>
            </a:pPr>
            <a:r>
              <a:rPr lang="en-US" b="1" dirty="0"/>
              <a:t>No support for risk handling and reuse: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9656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3681"/>
          </a:xfrm>
        </p:spPr>
        <p:txBody>
          <a:bodyPr>
            <a:normAutofit fontScale="90000"/>
          </a:bodyPr>
          <a:lstStyle/>
          <a:p>
            <a:pPr algn="ctr"/>
            <a:r>
              <a:rPr lang="en-IN" b="1" dirty="0"/>
              <a:t>V-Model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8806"/>
            <a:ext cx="10515600" cy="4351338"/>
          </a:xfrm>
        </p:spPr>
        <p:txBody>
          <a:bodyPr/>
          <a:lstStyle/>
          <a:p>
            <a:r>
              <a:rPr lang="en-US" dirty="0"/>
              <a:t>A popular development process model</a:t>
            </a:r>
            <a:r>
              <a:rPr lang="en-US" dirty="0">
                <a:solidFill>
                  <a:srgbClr val="FF0000"/>
                </a:solidFill>
              </a:rPr>
              <a:t>, V-model is a variant of the waterfall model</a:t>
            </a:r>
            <a:r>
              <a:rPr lang="en-US" dirty="0"/>
              <a:t>. As </a:t>
            </a:r>
            <a:r>
              <a:rPr lang="en-US" dirty="0" smtClean="0"/>
              <a:t>is the </a:t>
            </a:r>
            <a:r>
              <a:rPr lang="en-US" dirty="0"/>
              <a:t>case with the waterfall model, </a:t>
            </a:r>
            <a:r>
              <a:rPr lang="en-US" dirty="0">
                <a:solidFill>
                  <a:srgbClr val="FF0000"/>
                </a:solidFill>
              </a:rPr>
              <a:t>this model gets its name from its visual appearance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In </a:t>
            </a:r>
            <a:r>
              <a:rPr lang="en-US" dirty="0"/>
              <a:t>this model </a:t>
            </a:r>
            <a:r>
              <a:rPr lang="en-US" dirty="0">
                <a:solidFill>
                  <a:srgbClr val="FF0000"/>
                </a:solidFill>
              </a:rPr>
              <a:t>verification and validation activities are carried out throughout </a:t>
            </a: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IN" dirty="0" smtClean="0">
                <a:solidFill>
                  <a:srgbClr val="FF0000"/>
                </a:solidFill>
              </a:rPr>
              <a:t>development </a:t>
            </a:r>
            <a:r>
              <a:rPr lang="en-IN" dirty="0">
                <a:solidFill>
                  <a:srgbClr val="FF0000"/>
                </a:solidFill>
              </a:rPr>
              <a:t>life </a:t>
            </a:r>
            <a:r>
              <a:rPr lang="en-IN" dirty="0" smtClean="0">
                <a:solidFill>
                  <a:srgbClr val="FF0000"/>
                </a:solidFill>
              </a:rPr>
              <a:t>cycle</a:t>
            </a:r>
          </a:p>
          <a:p>
            <a:r>
              <a:rPr lang="en-US" dirty="0"/>
              <a:t>there are </a:t>
            </a:r>
            <a:r>
              <a:rPr lang="en-US" dirty="0">
                <a:solidFill>
                  <a:srgbClr val="FF0000"/>
                </a:solidFill>
              </a:rPr>
              <a:t>two main phases—development and </a:t>
            </a:r>
            <a:r>
              <a:rPr lang="en-US" dirty="0" smtClean="0">
                <a:solidFill>
                  <a:srgbClr val="FF0000"/>
                </a:solidFill>
              </a:rPr>
              <a:t>validation phases</a:t>
            </a:r>
            <a:r>
              <a:rPr lang="en-US" dirty="0">
                <a:solidFill>
                  <a:srgbClr val="FF0000"/>
                </a:solidFill>
              </a:rPr>
              <a:t>.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The </a:t>
            </a:r>
            <a:r>
              <a:rPr lang="en-US" dirty="0">
                <a:solidFill>
                  <a:srgbClr val="FF0000"/>
                </a:solidFill>
              </a:rPr>
              <a:t>left half </a:t>
            </a:r>
            <a:r>
              <a:rPr lang="en-US" dirty="0"/>
              <a:t>of the model comprises the </a:t>
            </a:r>
            <a:r>
              <a:rPr lang="en-US" dirty="0">
                <a:solidFill>
                  <a:srgbClr val="FF0000"/>
                </a:solidFill>
              </a:rPr>
              <a:t>development phases </a:t>
            </a:r>
            <a:r>
              <a:rPr lang="en-US" dirty="0"/>
              <a:t>and the </a:t>
            </a:r>
            <a:r>
              <a:rPr lang="en-US" dirty="0">
                <a:solidFill>
                  <a:srgbClr val="FF0000"/>
                </a:solidFill>
              </a:rPr>
              <a:t>right </a:t>
            </a:r>
            <a:r>
              <a:rPr lang="en-US" dirty="0" smtClean="0">
                <a:solidFill>
                  <a:srgbClr val="FF0000"/>
                </a:solidFill>
              </a:rPr>
              <a:t>half </a:t>
            </a:r>
            <a:r>
              <a:rPr lang="en-IN" dirty="0" smtClean="0"/>
              <a:t>comprises </a:t>
            </a:r>
            <a:r>
              <a:rPr lang="en-IN" dirty="0"/>
              <a:t>the </a:t>
            </a:r>
            <a:r>
              <a:rPr lang="en-IN" dirty="0">
                <a:solidFill>
                  <a:srgbClr val="FF0000"/>
                </a:solidFill>
              </a:rPr>
              <a:t>validation phases</a:t>
            </a:r>
          </a:p>
        </p:txBody>
      </p:sp>
    </p:spTree>
    <p:extLst>
      <p:ext uri="{BB962C8B-B14F-4D97-AF65-F5344CB8AC3E}">
        <p14:creationId xmlns:p14="http://schemas.microsoft.com/office/powerpoint/2010/main" val="238603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96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Cntd.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228" y="984738"/>
            <a:ext cx="10059572" cy="519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1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1817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Advantages of V-model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7618"/>
            <a:ext cx="10515600" cy="5009345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T</a:t>
            </a:r>
            <a:r>
              <a:rPr lang="en-US" dirty="0" smtClean="0"/>
              <a:t>his </a:t>
            </a:r>
            <a:r>
              <a:rPr lang="en-US" dirty="0"/>
              <a:t>model usually leads to a </a:t>
            </a:r>
            <a:r>
              <a:rPr lang="en-US" b="1" dirty="0" smtClean="0">
                <a:solidFill>
                  <a:srgbClr val="FF0000"/>
                </a:solidFill>
              </a:rPr>
              <a:t>shorter testing </a:t>
            </a:r>
            <a:r>
              <a:rPr lang="en-US" b="1" dirty="0">
                <a:solidFill>
                  <a:srgbClr val="FF0000"/>
                </a:solidFill>
              </a:rPr>
              <a:t>phase </a:t>
            </a:r>
            <a:r>
              <a:rPr lang="en-US" dirty="0">
                <a:solidFill>
                  <a:srgbClr val="FF0000"/>
                </a:solidFill>
              </a:rPr>
              <a:t>and an overall </a:t>
            </a:r>
            <a:r>
              <a:rPr lang="en-US" b="1" dirty="0">
                <a:solidFill>
                  <a:srgbClr val="FF0000"/>
                </a:solidFill>
              </a:rPr>
              <a:t>faster product development </a:t>
            </a:r>
            <a:r>
              <a:rPr lang="en-US" dirty="0">
                <a:solidFill>
                  <a:srgbClr val="FF0000"/>
                </a:solidFill>
              </a:rPr>
              <a:t>as compared to the </a:t>
            </a:r>
            <a:r>
              <a:rPr lang="en-US" dirty="0" smtClean="0">
                <a:solidFill>
                  <a:srgbClr val="FF0000"/>
                </a:solidFill>
              </a:rPr>
              <a:t>iterative </a:t>
            </a:r>
            <a:r>
              <a:rPr lang="en-IN" dirty="0" smtClean="0">
                <a:solidFill>
                  <a:srgbClr val="FF0000"/>
                </a:solidFill>
              </a:rPr>
              <a:t>model</a:t>
            </a:r>
            <a:r>
              <a:rPr lang="en-IN" dirty="0" smtClean="0"/>
              <a:t>.</a:t>
            </a:r>
          </a:p>
          <a:p>
            <a:pPr algn="just"/>
            <a:r>
              <a:rPr lang="en-US" dirty="0"/>
              <a:t>Since test cases are designed when the schedule pressure has not built up, </a:t>
            </a:r>
            <a:r>
              <a:rPr lang="en-US" b="1" dirty="0">
                <a:solidFill>
                  <a:srgbClr val="FF0000"/>
                </a:solidFill>
              </a:rPr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quality of </a:t>
            </a:r>
            <a:r>
              <a:rPr lang="en-US" b="1" dirty="0">
                <a:solidFill>
                  <a:srgbClr val="FF0000"/>
                </a:solidFill>
              </a:rPr>
              <a:t>the test cases are usually better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en-US" b="1" dirty="0">
                <a:solidFill>
                  <a:srgbClr val="FF0000"/>
                </a:solidFill>
              </a:rPr>
              <a:t>The test team is reasonably kept occupied throughout the development cycle</a:t>
            </a:r>
            <a:r>
              <a:rPr lang="en-US" b="1" dirty="0"/>
              <a:t> </a:t>
            </a:r>
            <a:r>
              <a:rPr lang="en-US" dirty="0" smtClean="0"/>
              <a:t>in contrast </a:t>
            </a:r>
            <a:r>
              <a:rPr lang="en-US" dirty="0"/>
              <a:t>to the waterfall model where the testers are active only during the </a:t>
            </a:r>
            <a:r>
              <a:rPr lang="en-US" dirty="0" smtClean="0"/>
              <a:t>testing phase</a:t>
            </a:r>
            <a:r>
              <a:rPr lang="en-US" dirty="0"/>
              <a:t>. </a:t>
            </a:r>
            <a:r>
              <a:rPr lang="en-US" b="1" dirty="0">
                <a:solidFill>
                  <a:srgbClr val="FF0000"/>
                </a:solidFill>
              </a:rPr>
              <a:t>This leads to more efficient manpower </a:t>
            </a:r>
            <a:r>
              <a:rPr lang="en-US" b="1" dirty="0" smtClean="0">
                <a:solidFill>
                  <a:srgbClr val="FF0000"/>
                </a:solidFill>
              </a:rPr>
              <a:t>utilization.</a:t>
            </a:r>
          </a:p>
          <a:p>
            <a:pPr algn="just"/>
            <a:r>
              <a:rPr lang="en-US" dirty="0"/>
              <a:t>In the V-model, </a:t>
            </a:r>
            <a:r>
              <a:rPr lang="en-US" b="1" dirty="0">
                <a:solidFill>
                  <a:srgbClr val="FF0000"/>
                </a:solidFill>
              </a:rPr>
              <a:t>the test team is associated with the project from the </a:t>
            </a:r>
            <a:r>
              <a:rPr lang="en-US" b="1" dirty="0" smtClean="0">
                <a:solidFill>
                  <a:srgbClr val="FF0000"/>
                </a:solidFill>
              </a:rPr>
              <a:t>beginning</a:t>
            </a:r>
          </a:p>
        </p:txBody>
      </p:sp>
    </p:spTree>
    <p:extLst>
      <p:ext uri="{BB962C8B-B14F-4D97-AF65-F5344CB8AC3E}">
        <p14:creationId xmlns:p14="http://schemas.microsoft.com/office/powerpoint/2010/main" val="169488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Disadvantages </a:t>
            </a:r>
            <a:r>
              <a:rPr lang="en-IN" b="1" dirty="0"/>
              <a:t>of V-model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Being a derivative of the classical waterfall model, </a:t>
            </a:r>
            <a:r>
              <a:rPr lang="en-US" b="1" dirty="0">
                <a:solidFill>
                  <a:srgbClr val="FF0000"/>
                </a:solidFill>
              </a:rPr>
              <a:t>this model inherits most of the weaknesses of the waterfall model</a:t>
            </a:r>
            <a:endParaRPr lang="en-IN" b="1" dirty="0">
              <a:solidFill>
                <a:srgbClr val="FF0000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1632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8077200" y="6248401"/>
            <a:ext cx="1905000" cy="29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D0B4A0AF-A447-43CB-89C2-4D6FDDDEE843}" type="slidenum">
              <a:rPr lang="en-GB" altLang="en-US" sz="1400">
                <a:solidFill>
                  <a:prstClr val="black"/>
                </a:solidFill>
                <a:cs typeface="Lucida Sans Unicode" panose="020B0602030504020204" pitchFamily="34" charset="0"/>
              </a:rPr>
              <a:pPr algn="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76</a:t>
            </a:fld>
            <a:endParaRPr lang="en-GB" altLang="en-US" sz="1400">
              <a:solidFill>
                <a:prstClr val="black"/>
              </a:solidFill>
              <a:cs typeface="Lucida Sans Unicode" panose="020B0602030504020204" pitchFamily="34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2864"/>
            <a:ext cx="7772400" cy="1362075"/>
          </a:xfrm>
        </p:spPr>
        <p:txBody>
          <a:bodyPr/>
          <a:lstStyle/>
          <a:p>
            <a:pPr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Incremental Model</a:t>
            </a:r>
            <a:br>
              <a:rPr lang="en-GB" altLang="en-US" smtClean="0"/>
            </a:br>
            <a:r>
              <a:rPr lang="en-GB" altLang="en-US" smtClean="0"/>
              <a:t>(Diagram)</a:t>
            </a:r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1752600" y="1981201"/>
            <a:ext cx="1227138" cy="403225"/>
            <a:chOff x="144" y="1248"/>
            <a:chExt cx="773" cy="254"/>
          </a:xfrm>
        </p:grpSpPr>
        <p:sp>
          <p:nvSpPr>
            <p:cNvPr id="26686" name="AutoShape 5"/>
            <p:cNvSpPr>
              <a:spLocks noChangeArrowheads="1"/>
            </p:cNvSpPr>
            <p:nvPr/>
          </p:nvSpPr>
          <p:spPr bwMode="auto">
            <a:xfrm>
              <a:off x="144" y="1248"/>
              <a:ext cx="774" cy="255"/>
            </a:xfrm>
            <a:prstGeom prst="roundRect">
              <a:avLst>
                <a:gd name="adj" fmla="val 394"/>
              </a:avLst>
            </a:prstGeom>
            <a:solidFill>
              <a:srgbClr val="FF99CC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687" name="AutoShape 6"/>
            <p:cNvSpPr>
              <a:spLocks noChangeArrowheads="1"/>
            </p:cNvSpPr>
            <p:nvPr/>
          </p:nvSpPr>
          <p:spPr bwMode="auto">
            <a:xfrm>
              <a:off x="144" y="1248"/>
              <a:ext cx="774" cy="255"/>
            </a:xfrm>
            <a:prstGeom prst="roundRect">
              <a:avLst>
                <a:gd name="adj" fmla="val 394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200" u="sng">
                  <a:solidFill>
                    <a:prstClr val="black"/>
                  </a:solidFill>
                </a:rPr>
                <a:t>Communication</a:t>
              </a:r>
            </a:p>
          </p:txBody>
        </p:sp>
      </p:grpSp>
      <p:grpSp>
        <p:nvGrpSpPr>
          <p:cNvPr id="26629" name="Group 7"/>
          <p:cNvGrpSpPr>
            <a:grpSpLocks/>
          </p:cNvGrpSpPr>
          <p:nvPr/>
        </p:nvGrpSpPr>
        <p:grpSpPr bwMode="auto">
          <a:xfrm>
            <a:off x="3273426" y="2097089"/>
            <a:ext cx="758825" cy="339725"/>
            <a:chOff x="1102" y="1321"/>
            <a:chExt cx="478" cy="214"/>
          </a:xfrm>
        </p:grpSpPr>
        <p:sp>
          <p:nvSpPr>
            <p:cNvPr id="26684" name="AutoShape 8"/>
            <p:cNvSpPr>
              <a:spLocks noChangeArrowheads="1"/>
            </p:cNvSpPr>
            <p:nvPr/>
          </p:nvSpPr>
          <p:spPr bwMode="auto">
            <a:xfrm>
              <a:off x="1102" y="1321"/>
              <a:ext cx="479" cy="215"/>
            </a:xfrm>
            <a:prstGeom prst="roundRect">
              <a:avLst>
                <a:gd name="adj" fmla="val 463"/>
              </a:avLst>
            </a:prstGeom>
            <a:solidFill>
              <a:srgbClr val="FFCC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685" name="AutoShape 9"/>
            <p:cNvSpPr>
              <a:spLocks noChangeArrowheads="1"/>
            </p:cNvSpPr>
            <p:nvPr/>
          </p:nvSpPr>
          <p:spPr bwMode="auto">
            <a:xfrm>
              <a:off x="1102" y="1321"/>
              <a:ext cx="479" cy="215"/>
            </a:xfrm>
            <a:prstGeom prst="roundRect">
              <a:avLst>
                <a:gd name="adj" fmla="val 46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200" u="sng">
                  <a:solidFill>
                    <a:prstClr val="black"/>
                  </a:solidFill>
                </a:rPr>
                <a:t>Planning</a:t>
              </a:r>
            </a:p>
          </p:txBody>
        </p:sp>
      </p:grpSp>
      <p:grpSp>
        <p:nvGrpSpPr>
          <p:cNvPr id="26630" name="Group 10"/>
          <p:cNvGrpSpPr>
            <a:grpSpLocks/>
          </p:cNvGrpSpPr>
          <p:nvPr/>
        </p:nvGrpSpPr>
        <p:grpSpPr bwMode="auto">
          <a:xfrm>
            <a:off x="4267200" y="2209800"/>
            <a:ext cx="838200" cy="355600"/>
            <a:chOff x="1728" y="1392"/>
            <a:chExt cx="479" cy="224"/>
          </a:xfrm>
        </p:grpSpPr>
        <p:sp>
          <p:nvSpPr>
            <p:cNvPr id="26682" name="AutoShape 11"/>
            <p:cNvSpPr>
              <a:spLocks noChangeArrowheads="1"/>
            </p:cNvSpPr>
            <p:nvPr/>
          </p:nvSpPr>
          <p:spPr bwMode="auto">
            <a:xfrm>
              <a:off x="1728" y="1392"/>
              <a:ext cx="480" cy="225"/>
            </a:xfrm>
            <a:prstGeom prst="roundRect">
              <a:avLst>
                <a:gd name="adj" fmla="val 444"/>
              </a:avLst>
            </a:prstGeom>
            <a:solidFill>
              <a:srgbClr val="FFFF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683" name="AutoShape 12"/>
            <p:cNvSpPr>
              <a:spLocks noChangeArrowheads="1"/>
            </p:cNvSpPr>
            <p:nvPr/>
          </p:nvSpPr>
          <p:spPr bwMode="auto">
            <a:xfrm>
              <a:off x="1728" y="1392"/>
              <a:ext cx="480" cy="225"/>
            </a:xfrm>
            <a:prstGeom prst="roundRect">
              <a:avLst>
                <a:gd name="adj" fmla="val 444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200" u="sng">
                  <a:solidFill>
                    <a:prstClr val="black"/>
                  </a:solidFill>
                </a:rPr>
                <a:t>Modeling</a:t>
              </a:r>
            </a:p>
          </p:txBody>
        </p:sp>
      </p:grpSp>
      <p:grpSp>
        <p:nvGrpSpPr>
          <p:cNvPr id="26631" name="Group 13"/>
          <p:cNvGrpSpPr>
            <a:grpSpLocks/>
          </p:cNvGrpSpPr>
          <p:nvPr/>
        </p:nvGrpSpPr>
        <p:grpSpPr bwMode="auto">
          <a:xfrm>
            <a:off x="5321300" y="2362201"/>
            <a:ext cx="992188" cy="366713"/>
            <a:chOff x="2392" y="1488"/>
            <a:chExt cx="625" cy="231"/>
          </a:xfrm>
        </p:grpSpPr>
        <p:sp>
          <p:nvSpPr>
            <p:cNvPr id="26680" name="AutoShape 14"/>
            <p:cNvSpPr>
              <a:spLocks noChangeArrowheads="1"/>
            </p:cNvSpPr>
            <p:nvPr/>
          </p:nvSpPr>
          <p:spPr bwMode="auto">
            <a:xfrm>
              <a:off x="2392" y="1488"/>
              <a:ext cx="626" cy="232"/>
            </a:xfrm>
            <a:prstGeom prst="roundRect">
              <a:avLst>
                <a:gd name="adj" fmla="val 431"/>
              </a:avLst>
            </a:prstGeom>
            <a:solidFill>
              <a:srgbClr val="CCFFCC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681" name="AutoShape 15"/>
            <p:cNvSpPr>
              <a:spLocks noChangeArrowheads="1"/>
            </p:cNvSpPr>
            <p:nvPr/>
          </p:nvSpPr>
          <p:spPr bwMode="auto">
            <a:xfrm>
              <a:off x="2392" y="1488"/>
              <a:ext cx="626" cy="232"/>
            </a:xfrm>
            <a:prstGeom prst="roundRect">
              <a:avLst>
                <a:gd name="adj" fmla="val 4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200" u="sng">
                  <a:solidFill>
                    <a:prstClr val="black"/>
                  </a:solidFill>
                </a:rPr>
                <a:t>Construction</a:t>
              </a:r>
            </a:p>
          </p:txBody>
        </p:sp>
      </p:grpSp>
      <p:grpSp>
        <p:nvGrpSpPr>
          <p:cNvPr id="26632" name="Group 16"/>
          <p:cNvGrpSpPr>
            <a:grpSpLocks/>
          </p:cNvGrpSpPr>
          <p:nvPr/>
        </p:nvGrpSpPr>
        <p:grpSpPr bwMode="auto">
          <a:xfrm>
            <a:off x="6550025" y="2514601"/>
            <a:ext cx="992188" cy="379413"/>
            <a:chOff x="3166" y="1584"/>
            <a:chExt cx="625" cy="239"/>
          </a:xfrm>
        </p:grpSpPr>
        <p:sp>
          <p:nvSpPr>
            <p:cNvPr id="26678" name="AutoShape 17"/>
            <p:cNvSpPr>
              <a:spLocks noChangeArrowheads="1"/>
            </p:cNvSpPr>
            <p:nvPr/>
          </p:nvSpPr>
          <p:spPr bwMode="auto">
            <a:xfrm>
              <a:off x="3166" y="1584"/>
              <a:ext cx="626" cy="240"/>
            </a:xfrm>
            <a:prstGeom prst="roundRect">
              <a:avLst>
                <a:gd name="adj" fmla="val 417"/>
              </a:avLst>
            </a:prstGeom>
            <a:solidFill>
              <a:srgbClr val="CC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679" name="AutoShape 18"/>
            <p:cNvSpPr>
              <a:spLocks noChangeArrowheads="1"/>
            </p:cNvSpPr>
            <p:nvPr/>
          </p:nvSpPr>
          <p:spPr bwMode="auto">
            <a:xfrm>
              <a:off x="3166" y="1584"/>
              <a:ext cx="626" cy="240"/>
            </a:xfrm>
            <a:prstGeom prst="roundRect">
              <a:avLst>
                <a:gd name="adj" fmla="val 41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200" u="sng">
                  <a:solidFill>
                    <a:prstClr val="black"/>
                  </a:solidFill>
                </a:rPr>
                <a:t>Deployment</a:t>
              </a:r>
            </a:p>
          </p:txBody>
        </p:sp>
      </p:grpSp>
      <p:sp>
        <p:nvSpPr>
          <p:cNvPr id="26633" name="Line 19"/>
          <p:cNvSpPr>
            <a:spLocks noChangeShapeType="1"/>
          </p:cNvSpPr>
          <p:nvPr/>
        </p:nvSpPr>
        <p:spPr bwMode="auto">
          <a:xfrm>
            <a:off x="2981325" y="2193925"/>
            <a:ext cx="292100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4" name="Line 20"/>
          <p:cNvSpPr>
            <a:spLocks noChangeShapeType="1"/>
          </p:cNvSpPr>
          <p:nvPr/>
        </p:nvSpPr>
        <p:spPr bwMode="auto">
          <a:xfrm>
            <a:off x="4033838" y="2286000"/>
            <a:ext cx="233362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5" name="Line 21"/>
          <p:cNvSpPr>
            <a:spLocks noChangeShapeType="1"/>
          </p:cNvSpPr>
          <p:nvPr/>
        </p:nvSpPr>
        <p:spPr bwMode="auto">
          <a:xfrm>
            <a:off x="5029200" y="2438400"/>
            <a:ext cx="292100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6" name="Line 22"/>
          <p:cNvSpPr>
            <a:spLocks noChangeShapeType="1"/>
          </p:cNvSpPr>
          <p:nvPr/>
        </p:nvSpPr>
        <p:spPr bwMode="auto">
          <a:xfrm>
            <a:off x="6315075" y="2590800"/>
            <a:ext cx="234950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6637" name="Group 24"/>
          <p:cNvGrpSpPr>
            <a:grpSpLocks/>
          </p:cNvGrpSpPr>
          <p:nvPr/>
        </p:nvGrpSpPr>
        <p:grpSpPr bwMode="auto">
          <a:xfrm>
            <a:off x="3124200" y="3429001"/>
            <a:ext cx="1227138" cy="403225"/>
            <a:chOff x="1008" y="2160"/>
            <a:chExt cx="773" cy="254"/>
          </a:xfrm>
        </p:grpSpPr>
        <p:sp>
          <p:nvSpPr>
            <p:cNvPr id="26676" name="AutoShape 25"/>
            <p:cNvSpPr>
              <a:spLocks noChangeArrowheads="1"/>
            </p:cNvSpPr>
            <p:nvPr/>
          </p:nvSpPr>
          <p:spPr bwMode="auto">
            <a:xfrm>
              <a:off x="1008" y="2160"/>
              <a:ext cx="774" cy="255"/>
            </a:xfrm>
            <a:prstGeom prst="roundRect">
              <a:avLst>
                <a:gd name="adj" fmla="val 394"/>
              </a:avLst>
            </a:prstGeom>
            <a:solidFill>
              <a:srgbClr val="FF99CC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677" name="AutoShape 26"/>
            <p:cNvSpPr>
              <a:spLocks noChangeArrowheads="1"/>
            </p:cNvSpPr>
            <p:nvPr/>
          </p:nvSpPr>
          <p:spPr bwMode="auto">
            <a:xfrm>
              <a:off x="1008" y="2160"/>
              <a:ext cx="774" cy="255"/>
            </a:xfrm>
            <a:prstGeom prst="roundRect">
              <a:avLst>
                <a:gd name="adj" fmla="val 394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200" u="sng">
                  <a:solidFill>
                    <a:prstClr val="black"/>
                  </a:solidFill>
                </a:rPr>
                <a:t>Communication</a:t>
              </a:r>
            </a:p>
          </p:txBody>
        </p:sp>
      </p:grpSp>
      <p:grpSp>
        <p:nvGrpSpPr>
          <p:cNvPr id="26638" name="Group 27"/>
          <p:cNvGrpSpPr>
            <a:grpSpLocks/>
          </p:cNvGrpSpPr>
          <p:nvPr/>
        </p:nvGrpSpPr>
        <p:grpSpPr bwMode="auto">
          <a:xfrm>
            <a:off x="4645026" y="3544889"/>
            <a:ext cx="758825" cy="339725"/>
            <a:chOff x="1966" y="2233"/>
            <a:chExt cx="478" cy="214"/>
          </a:xfrm>
        </p:grpSpPr>
        <p:sp>
          <p:nvSpPr>
            <p:cNvPr id="26674" name="AutoShape 28"/>
            <p:cNvSpPr>
              <a:spLocks noChangeArrowheads="1"/>
            </p:cNvSpPr>
            <p:nvPr/>
          </p:nvSpPr>
          <p:spPr bwMode="auto">
            <a:xfrm>
              <a:off x="1966" y="2233"/>
              <a:ext cx="479" cy="215"/>
            </a:xfrm>
            <a:prstGeom prst="roundRect">
              <a:avLst>
                <a:gd name="adj" fmla="val 463"/>
              </a:avLst>
            </a:prstGeom>
            <a:solidFill>
              <a:srgbClr val="FFCC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675" name="AutoShape 29"/>
            <p:cNvSpPr>
              <a:spLocks noChangeArrowheads="1"/>
            </p:cNvSpPr>
            <p:nvPr/>
          </p:nvSpPr>
          <p:spPr bwMode="auto">
            <a:xfrm>
              <a:off x="1966" y="2233"/>
              <a:ext cx="479" cy="215"/>
            </a:xfrm>
            <a:prstGeom prst="roundRect">
              <a:avLst>
                <a:gd name="adj" fmla="val 46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200" u="sng">
                  <a:solidFill>
                    <a:prstClr val="black"/>
                  </a:solidFill>
                </a:rPr>
                <a:t>Planning</a:t>
              </a:r>
            </a:p>
          </p:txBody>
        </p:sp>
      </p:grpSp>
      <p:grpSp>
        <p:nvGrpSpPr>
          <p:cNvPr id="26639" name="Group 30"/>
          <p:cNvGrpSpPr>
            <a:grpSpLocks/>
          </p:cNvGrpSpPr>
          <p:nvPr/>
        </p:nvGrpSpPr>
        <p:grpSpPr bwMode="auto">
          <a:xfrm>
            <a:off x="5638800" y="3657600"/>
            <a:ext cx="838200" cy="355600"/>
            <a:chOff x="2592" y="2304"/>
            <a:chExt cx="479" cy="224"/>
          </a:xfrm>
        </p:grpSpPr>
        <p:sp>
          <p:nvSpPr>
            <p:cNvPr id="26672" name="AutoShape 31"/>
            <p:cNvSpPr>
              <a:spLocks noChangeArrowheads="1"/>
            </p:cNvSpPr>
            <p:nvPr/>
          </p:nvSpPr>
          <p:spPr bwMode="auto">
            <a:xfrm>
              <a:off x="2592" y="2304"/>
              <a:ext cx="480" cy="225"/>
            </a:xfrm>
            <a:prstGeom prst="roundRect">
              <a:avLst>
                <a:gd name="adj" fmla="val 444"/>
              </a:avLst>
            </a:prstGeom>
            <a:solidFill>
              <a:srgbClr val="FFFF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673" name="AutoShape 32"/>
            <p:cNvSpPr>
              <a:spLocks noChangeArrowheads="1"/>
            </p:cNvSpPr>
            <p:nvPr/>
          </p:nvSpPr>
          <p:spPr bwMode="auto">
            <a:xfrm>
              <a:off x="2592" y="2304"/>
              <a:ext cx="480" cy="225"/>
            </a:xfrm>
            <a:prstGeom prst="roundRect">
              <a:avLst>
                <a:gd name="adj" fmla="val 444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200" u="sng">
                  <a:solidFill>
                    <a:prstClr val="black"/>
                  </a:solidFill>
                </a:rPr>
                <a:t>Modeling</a:t>
              </a:r>
            </a:p>
          </p:txBody>
        </p:sp>
      </p:grpSp>
      <p:grpSp>
        <p:nvGrpSpPr>
          <p:cNvPr id="26640" name="Group 33"/>
          <p:cNvGrpSpPr>
            <a:grpSpLocks/>
          </p:cNvGrpSpPr>
          <p:nvPr/>
        </p:nvGrpSpPr>
        <p:grpSpPr bwMode="auto">
          <a:xfrm>
            <a:off x="6692900" y="3810001"/>
            <a:ext cx="992188" cy="366713"/>
            <a:chOff x="3256" y="2400"/>
            <a:chExt cx="625" cy="231"/>
          </a:xfrm>
        </p:grpSpPr>
        <p:sp>
          <p:nvSpPr>
            <p:cNvPr id="26670" name="AutoShape 34"/>
            <p:cNvSpPr>
              <a:spLocks noChangeArrowheads="1"/>
            </p:cNvSpPr>
            <p:nvPr/>
          </p:nvSpPr>
          <p:spPr bwMode="auto">
            <a:xfrm>
              <a:off x="3256" y="2400"/>
              <a:ext cx="626" cy="232"/>
            </a:xfrm>
            <a:prstGeom prst="roundRect">
              <a:avLst>
                <a:gd name="adj" fmla="val 431"/>
              </a:avLst>
            </a:prstGeom>
            <a:solidFill>
              <a:srgbClr val="CCFFCC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671" name="AutoShape 35"/>
            <p:cNvSpPr>
              <a:spLocks noChangeArrowheads="1"/>
            </p:cNvSpPr>
            <p:nvPr/>
          </p:nvSpPr>
          <p:spPr bwMode="auto">
            <a:xfrm>
              <a:off x="3256" y="2400"/>
              <a:ext cx="626" cy="232"/>
            </a:xfrm>
            <a:prstGeom prst="roundRect">
              <a:avLst>
                <a:gd name="adj" fmla="val 4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200" u="sng">
                  <a:solidFill>
                    <a:prstClr val="black"/>
                  </a:solidFill>
                </a:rPr>
                <a:t>Construction</a:t>
              </a:r>
            </a:p>
          </p:txBody>
        </p:sp>
      </p:grpSp>
      <p:grpSp>
        <p:nvGrpSpPr>
          <p:cNvPr id="26641" name="Group 36"/>
          <p:cNvGrpSpPr>
            <a:grpSpLocks/>
          </p:cNvGrpSpPr>
          <p:nvPr/>
        </p:nvGrpSpPr>
        <p:grpSpPr bwMode="auto">
          <a:xfrm>
            <a:off x="7921625" y="3962401"/>
            <a:ext cx="992188" cy="379413"/>
            <a:chOff x="4030" y="2496"/>
            <a:chExt cx="625" cy="239"/>
          </a:xfrm>
        </p:grpSpPr>
        <p:sp>
          <p:nvSpPr>
            <p:cNvPr id="26668" name="AutoShape 37"/>
            <p:cNvSpPr>
              <a:spLocks noChangeArrowheads="1"/>
            </p:cNvSpPr>
            <p:nvPr/>
          </p:nvSpPr>
          <p:spPr bwMode="auto">
            <a:xfrm>
              <a:off x="4030" y="2496"/>
              <a:ext cx="626" cy="240"/>
            </a:xfrm>
            <a:prstGeom prst="roundRect">
              <a:avLst>
                <a:gd name="adj" fmla="val 417"/>
              </a:avLst>
            </a:prstGeom>
            <a:solidFill>
              <a:srgbClr val="CC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669" name="AutoShape 38"/>
            <p:cNvSpPr>
              <a:spLocks noChangeArrowheads="1"/>
            </p:cNvSpPr>
            <p:nvPr/>
          </p:nvSpPr>
          <p:spPr bwMode="auto">
            <a:xfrm>
              <a:off x="4030" y="2496"/>
              <a:ext cx="626" cy="240"/>
            </a:xfrm>
            <a:prstGeom prst="roundRect">
              <a:avLst>
                <a:gd name="adj" fmla="val 41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200" u="sng">
                  <a:solidFill>
                    <a:prstClr val="black"/>
                  </a:solidFill>
                </a:rPr>
                <a:t>Deployment</a:t>
              </a:r>
            </a:p>
          </p:txBody>
        </p:sp>
      </p:grpSp>
      <p:sp>
        <p:nvSpPr>
          <p:cNvPr id="26642" name="Line 39"/>
          <p:cNvSpPr>
            <a:spLocks noChangeShapeType="1"/>
          </p:cNvSpPr>
          <p:nvPr/>
        </p:nvSpPr>
        <p:spPr bwMode="auto">
          <a:xfrm>
            <a:off x="4352925" y="3641725"/>
            <a:ext cx="292100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43" name="Line 40"/>
          <p:cNvSpPr>
            <a:spLocks noChangeShapeType="1"/>
          </p:cNvSpPr>
          <p:nvPr/>
        </p:nvSpPr>
        <p:spPr bwMode="auto">
          <a:xfrm>
            <a:off x="5405438" y="3733800"/>
            <a:ext cx="233362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44" name="Line 41"/>
          <p:cNvSpPr>
            <a:spLocks noChangeShapeType="1"/>
          </p:cNvSpPr>
          <p:nvPr/>
        </p:nvSpPr>
        <p:spPr bwMode="auto">
          <a:xfrm>
            <a:off x="6400800" y="3886200"/>
            <a:ext cx="292100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45" name="Line 42"/>
          <p:cNvSpPr>
            <a:spLocks noChangeShapeType="1"/>
          </p:cNvSpPr>
          <p:nvPr/>
        </p:nvSpPr>
        <p:spPr bwMode="auto">
          <a:xfrm>
            <a:off x="7686675" y="4038600"/>
            <a:ext cx="234950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6646" name="Group 44"/>
          <p:cNvGrpSpPr>
            <a:grpSpLocks/>
          </p:cNvGrpSpPr>
          <p:nvPr/>
        </p:nvGrpSpPr>
        <p:grpSpPr bwMode="auto">
          <a:xfrm>
            <a:off x="4648200" y="5029201"/>
            <a:ext cx="1227138" cy="403225"/>
            <a:chOff x="1968" y="3168"/>
            <a:chExt cx="773" cy="254"/>
          </a:xfrm>
        </p:grpSpPr>
        <p:sp>
          <p:nvSpPr>
            <p:cNvPr id="26666" name="AutoShape 45"/>
            <p:cNvSpPr>
              <a:spLocks noChangeArrowheads="1"/>
            </p:cNvSpPr>
            <p:nvPr/>
          </p:nvSpPr>
          <p:spPr bwMode="auto">
            <a:xfrm>
              <a:off x="1968" y="3168"/>
              <a:ext cx="774" cy="255"/>
            </a:xfrm>
            <a:prstGeom prst="roundRect">
              <a:avLst>
                <a:gd name="adj" fmla="val 394"/>
              </a:avLst>
            </a:prstGeom>
            <a:solidFill>
              <a:srgbClr val="FF99CC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667" name="AutoShape 46"/>
            <p:cNvSpPr>
              <a:spLocks noChangeArrowheads="1"/>
            </p:cNvSpPr>
            <p:nvPr/>
          </p:nvSpPr>
          <p:spPr bwMode="auto">
            <a:xfrm>
              <a:off x="1968" y="3168"/>
              <a:ext cx="774" cy="255"/>
            </a:xfrm>
            <a:prstGeom prst="roundRect">
              <a:avLst>
                <a:gd name="adj" fmla="val 394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200" u="sng">
                  <a:solidFill>
                    <a:prstClr val="black"/>
                  </a:solidFill>
                </a:rPr>
                <a:t>Communication</a:t>
              </a:r>
            </a:p>
          </p:txBody>
        </p:sp>
      </p:grpSp>
      <p:grpSp>
        <p:nvGrpSpPr>
          <p:cNvPr id="26647" name="Group 47"/>
          <p:cNvGrpSpPr>
            <a:grpSpLocks/>
          </p:cNvGrpSpPr>
          <p:nvPr/>
        </p:nvGrpSpPr>
        <p:grpSpPr bwMode="auto">
          <a:xfrm>
            <a:off x="6169026" y="5145089"/>
            <a:ext cx="758825" cy="339725"/>
            <a:chOff x="2926" y="3241"/>
            <a:chExt cx="478" cy="214"/>
          </a:xfrm>
        </p:grpSpPr>
        <p:sp>
          <p:nvSpPr>
            <p:cNvPr id="26664" name="AutoShape 48"/>
            <p:cNvSpPr>
              <a:spLocks noChangeArrowheads="1"/>
            </p:cNvSpPr>
            <p:nvPr/>
          </p:nvSpPr>
          <p:spPr bwMode="auto">
            <a:xfrm>
              <a:off x="2926" y="3241"/>
              <a:ext cx="479" cy="215"/>
            </a:xfrm>
            <a:prstGeom prst="roundRect">
              <a:avLst>
                <a:gd name="adj" fmla="val 463"/>
              </a:avLst>
            </a:prstGeom>
            <a:solidFill>
              <a:srgbClr val="FFCC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665" name="AutoShape 49"/>
            <p:cNvSpPr>
              <a:spLocks noChangeArrowheads="1"/>
            </p:cNvSpPr>
            <p:nvPr/>
          </p:nvSpPr>
          <p:spPr bwMode="auto">
            <a:xfrm>
              <a:off x="2926" y="3241"/>
              <a:ext cx="479" cy="215"/>
            </a:xfrm>
            <a:prstGeom prst="roundRect">
              <a:avLst>
                <a:gd name="adj" fmla="val 46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200" u="sng">
                  <a:solidFill>
                    <a:prstClr val="black"/>
                  </a:solidFill>
                </a:rPr>
                <a:t>Planning</a:t>
              </a:r>
            </a:p>
          </p:txBody>
        </p:sp>
      </p:grpSp>
      <p:grpSp>
        <p:nvGrpSpPr>
          <p:cNvPr id="26648" name="Group 50"/>
          <p:cNvGrpSpPr>
            <a:grpSpLocks/>
          </p:cNvGrpSpPr>
          <p:nvPr/>
        </p:nvGrpSpPr>
        <p:grpSpPr bwMode="auto">
          <a:xfrm>
            <a:off x="7162800" y="5257800"/>
            <a:ext cx="838200" cy="355600"/>
            <a:chOff x="3552" y="3312"/>
            <a:chExt cx="479" cy="224"/>
          </a:xfrm>
        </p:grpSpPr>
        <p:sp>
          <p:nvSpPr>
            <p:cNvPr id="26662" name="AutoShape 51"/>
            <p:cNvSpPr>
              <a:spLocks noChangeArrowheads="1"/>
            </p:cNvSpPr>
            <p:nvPr/>
          </p:nvSpPr>
          <p:spPr bwMode="auto">
            <a:xfrm>
              <a:off x="3552" y="3312"/>
              <a:ext cx="480" cy="225"/>
            </a:xfrm>
            <a:prstGeom prst="roundRect">
              <a:avLst>
                <a:gd name="adj" fmla="val 444"/>
              </a:avLst>
            </a:prstGeom>
            <a:solidFill>
              <a:srgbClr val="FFFF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663" name="AutoShape 52"/>
            <p:cNvSpPr>
              <a:spLocks noChangeArrowheads="1"/>
            </p:cNvSpPr>
            <p:nvPr/>
          </p:nvSpPr>
          <p:spPr bwMode="auto">
            <a:xfrm>
              <a:off x="3552" y="3312"/>
              <a:ext cx="480" cy="225"/>
            </a:xfrm>
            <a:prstGeom prst="roundRect">
              <a:avLst>
                <a:gd name="adj" fmla="val 444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200" u="sng">
                  <a:solidFill>
                    <a:prstClr val="black"/>
                  </a:solidFill>
                </a:rPr>
                <a:t>Modeling</a:t>
              </a:r>
            </a:p>
          </p:txBody>
        </p:sp>
      </p:grpSp>
      <p:grpSp>
        <p:nvGrpSpPr>
          <p:cNvPr id="26649" name="Group 53"/>
          <p:cNvGrpSpPr>
            <a:grpSpLocks/>
          </p:cNvGrpSpPr>
          <p:nvPr/>
        </p:nvGrpSpPr>
        <p:grpSpPr bwMode="auto">
          <a:xfrm>
            <a:off x="8216900" y="5410201"/>
            <a:ext cx="992188" cy="366713"/>
            <a:chOff x="4216" y="3408"/>
            <a:chExt cx="625" cy="231"/>
          </a:xfrm>
        </p:grpSpPr>
        <p:sp>
          <p:nvSpPr>
            <p:cNvPr id="26660" name="AutoShape 54"/>
            <p:cNvSpPr>
              <a:spLocks noChangeArrowheads="1"/>
            </p:cNvSpPr>
            <p:nvPr/>
          </p:nvSpPr>
          <p:spPr bwMode="auto">
            <a:xfrm>
              <a:off x="4216" y="3408"/>
              <a:ext cx="626" cy="232"/>
            </a:xfrm>
            <a:prstGeom prst="roundRect">
              <a:avLst>
                <a:gd name="adj" fmla="val 431"/>
              </a:avLst>
            </a:prstGeom>
            <a:solidFill>
              <a:srgbClr val="CCFFCC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661" name="AutoShape 55"/>
            <p:cNvSpPr>
              <a:spLocks noChangeArrowheads="1"/>
            </p:cNvSpPr>
            <p:nvPr/>
          </p:nvSpPr>
          <p:spPr bwMode="auto">
            <a:xfrm>
              <a:off x="4216" y="3408"/>
              <a:ext cx="626" cy="232"/>
            </a:xfrm>
            <a:prstGeom prst="roundRect">
              <a:avLst>
                <a:gd name="adj" fmla="val 4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200" u="sng">
                  <a:solidFill>
                    <a:prstClr val="black"/>
                  </a:solidFill>
                </a:rPr>
                <a:t>Construction</a:t>
              </a:r>
            </a:p>
          </p:txBody>
        </p:sp>
      </p:grpSp>
      <p:grpSp>
        <p:nvGrpSpPr>
          <p:cNvPr id="26650" name="Group 56"/>
          <p:cNvGrpSpPr>
            <a:grpSpLocks/>
          </p:cNvGrpSpPr>
          <p:nvPr/>
        </p:nvGrpSpPr>
        <p:grpSpPr bwMode="auto">
          <a:xfrm>
            <a:off x="9445625" y="5562601"/>
            <a:ext cx="992188" cy="379413"/>
            <a:chOff x="4990" y="3504"/>
            <a:chExt cx="625" cy="239"/>
          </a:xfrm>
        </p:grpSpPr>
        <p:sp>
          <p:nvSpPr>
            <p:cNvPr id="26658" name="AutoShape 57"/>
            <p:cNvSpPr>
              <a:spLocks noChangeArrowheads="1"/>
            </p:cNvSpPr>
            <p:nvPr/>
          </p:nvSpPr>
          <p:spPr bwMode="auto">
            <a:xfrm>
              <a:off x="4990" y="3504"/>
              <a:ext cx="626" cy="240"/>
            </a:xfrm>
            <a:prstGeom prst="roundRect">
              <a:avLst>
                <a:gd name="adj" fmla="val 417"/>
              </a:avLst>
            </a:prstGeom>
            <a:solidFill>
              <a:srgbClr val="CC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659" name="AutoShape 58"/>
            <p:cNvSpPr>
              <a:spLocks noChangeArrowheads="1"/>
            </p:cNvSpPr>
            <p:nvPr/>
          </p:nvSpPr>
          <p:spPr bwMode="auto">
            <a:xfrm>
              <a:off x="4990" y="3504"/>
              <a:ext cx="626" cy="240"/>
            </a:xfrm>
            <a:prstGeom prst="roundRect">
              <a:avLst>
                <a:gd name="adj" fmla="val 41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200" u="sng">
                  <a:solidFill>
                    <a:prstClr val="black"/>
                  </a:solidFill>
                </a:rPr>
                <a:t>Deployment</a:t>
              </a:r>
            </a:p>
          </p:txBody>
        </p:sp>
      </p:grpSp>
      <p:sp>
        <p:nvSpPr>
          <p:cNvPr id="26651" name="Line 59"/>
          <p:cNvSpPr>
            <a:spLocks noChangeShapeType="1"/>
          </p:cNvSpPr>
          <p:nvPr/>
        </p:nvSpPr>
        <p:spPr bwMode="auto">
          <a:xfrm>
            <a:off x="5876925" y="5241925"/>
            <a:ext cx="292100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52" name="Line 60"/>
          <p:cNvSpPr>
            <a:spLocks noChangeShapeType="1"/>
          </p:cNvSpPr>
          <p:nvPr/>
        </p:nvSpPr>
        <p:spPr bwMode="auto">
          <a:xfrm>
            <a:off x="6929438" y="5334000"/>
            <a:ext cx="233362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53" name="Line 61"/>
          <p:cNvSpPr>
            <a:spLocks noChangeShapeType="1"/>
          </p:cNvSpPr>
          <p:nvPr/>
        </p:nvSpPr>
        <p:spPr bwMode="auto">
          <a:xfrm>
            <a:off x="7924800" y="5486400"/>
            <a:ext cx="292100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54" name="Line 62"/>
          <p:cNvSpPr>
            <a:spLocks noChangeShapeType="1"/>
          </p:cNvSpPr>
          <p:nvPr/>
        </p:nvSpPr>
        <p:spPr bwMode="auto">
          <a:xfrm>
            <a:off x="9210675" y="5638800"/>
            <a:ext cx="234950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55" name="AutoShape 63"/>
          <p:cNvSpPr>
            <a:spLocks noChangeArrowheads="1"/>
          </p:cNvSpPr>
          <p:nvPr/>
        </p:nvSpPr>
        <p:spPr bwMode="auto">
          <a:xfrm>
            <a:off x="1676401" y="1508126"/>
            <a:ext cx="1528763" cy="396875"/>
          </a:xfrm>
          <a:prstGeom prst="roundRect">
            <a:avLst>
              <a:gd name="adj" fmla="val 39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altLang="en-US" sz="2000">
                <a:solidFill>
                  <a:prstClr val="black"/>
                </a:solidFill>
              </a:rPr>
              <a:t>Increment #1</a:t>
            </a:r>
          </a:p>
        </p:txBody>
      </p:sp>
      <p:sp>
        <p:nvSpPr>
          <p:cNvPr id="26656" name="AutoShape 64"/>
          <p:cNvSpPr>
            <a:spLocks noChangeArrowheads="1"/>
          </p:cNvSpPr>
          <p:nvPr/>
        </p:nvSpPr>
        <p:spPr bwMode="auto">
          <a:xfrm>
            <a:off x="3108362" y="2971801"/>
            <a:ext cx="1406452" cy="357663"/>
          </a:xfrm>
          <a:prstGeom prst="roundRect">
            <a:avLst>
              <a:gd name="adj" fmla="val 39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altLang="en-US" sz="1800">
                <a:solidFill>
                  <a:prstClr val="black"/>
                </a:solidFill>
              </a:rPr>
              <a:t>Increment #2</a:t>
            </a:r>
          </a:p>
        </p:txBody>
      </p:sp>
      <p:sp>
        <p:nvSpPr>
          <p:cNvPr id="26657" name="AutoShape 65"/>
          <p:cNvSpPr>
            <a:spLocks noChangeArrowheads="1"/>
          </p:cNvSpPr>
          <p:nvPr/>
        </p:nvSpPr>
        <p:spPr bwMode="auto">
          <a:xfrm>
            <a:off x="4632362" y="4556126"/>
            <a:ext cx="1406452" cy="357663"/>
          </a:xfrm>
          <a:prstGeom prst="roundRect">
            <a:avLst>
              <a:gd name="adj" fmla="val 39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altLang="en-US" sz="1800">
                <a:solidFill>
                  <a:prstClr val="black"/>
                </a:solidFill>
              </a:rPr>
              <a:t>Increment #3</a:t>
            </a:r>
          </a:p>
        </p:txBody>
      </p:sp>
    </p:spTree>
    <p:extLst>
      <p:ext uri="{BB962C8B-B14F-4D97-AF65-F5344CB8AC3E}">
        <p14:creationId xmlns:p14="http://schemas.microsoft.com/office/powerpoint/2010/main" val="24480214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504972"/>
          </a:xfrm>
        </p:spPr>
        <p:txBody>
          <a:bodyPr/>
          <a:lstStyle/>
          <a:p>
            <a:r>
              <a:rPr lang="en-US" dirty="0" smtClean="0"/>
              <a:t>Cntd.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209822"/>
            <a:ext cx="9551963" cy="464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4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8077200" y="6248401"/>
            <a:ext cx="1905000" cy="29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445C75BD-344E-4966-9747-99413DE3527C}" type="slidenum">
              <a:rPr lang="en-GB" altLang="en-US" sz="1400">
                <a:solidFill>
                  <a:prstClr val="black"/>
                </a:solidFill>
                <a:cs typeface="Lucida Sans Unicode" panose="020B0602030504020204" pitchFamily="34" charset="0"/>
              </a:rPr>
              <a:pPr algn="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78</a:t>
            </a:fld>
            <a:endParaRPr lang="en-GB" altLang="en-US" sz="1400">
              <a:solidFill>
                <a:prstClr val="black"/>
              </a:solidFill>
              <a:cs typeface="Lucida Sans Unicode" panose="020B0602030504020204" pitchFamily="34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2864"/>
            <a:ext cx="7772400" cy="1420176"/>
          </a:xfrm>
        </p:spPr>
        <p:txBody>
          <a:bodyPr/>
          <a:lstStyle/>
          <a:p>
            <a:pPr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 smtClean="0"/>
              <a:t>Incremental Model</a:t>
            </a:r>
            <a:br>
              <a:rPr lang="en-GB" altLang="en-US" dirty="0" smtClean="0"/>
            </a:br>
            <a:endParaRPr lang="en-GB" altLang="en-US" dirty="0" smtClean="0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9993" y="1463040"/>
            <a:ext cx="10536701" cy="4632960"/>
          </a:xfrm>
        </p:spPr>
        <p:txBody>
          <a:bodyPr/>
          <a:lstStyle/>
          <a:p>
            <a:pPr algn="just" eaLnBrk="1" hangingPunct="1">
              <a:lnSpc>
                <a:spcPct val="95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 dirty="0">
                <a:solidFill>
                  <a:srgbClr val="FF0000"/>
                </a:solidFill>
              </a:rPr>
              <a:t>Used when requirements are well understood</a:t>
            </a:r>
          </a:p>
          <a:p>
            <a:pPr algn="just" eaLnBrk="1" hangingPunct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 dirty="0">
                <a:solidFill>
                  <a:srgbClr val="FF0000"/>
                </a:solidFill>
              </a:rPr>
              <a:t>Multiple independent deliveries are identified</a:t>
            </a:r>
          </a:p>
          <a:p>
            <a:pPr algn="just" eaLnBrk="1" hangingPunct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 dirty="0">
                <a:solidFill>
                  <a:srgbClr val="FF0000"/>
                </a:solidFill>
              </a:rPr>
              <a:t>Work flow is in a linear (i.e., sequential) fashion </a:t>
            </a:r>
            <a:r>
              <a:rPr lang="en-GB" altLang="en-US" sz="2800" u="sng" dirty="0">
                <a:solidFill>
                  <a:srgbClr val="FF0000"/>
                </a:solidFill>
              </a:rPr>
              <a:t>within</a:t>
            </a:r>
            <a:r>
              <a:rPr lang="en-GB" altLang="en-US" sz="2800" dirty="0">
                <a:solidFill>
                  <a:srgbClr val="FF0000"/>
                </a:solidFill>
              </a:rPr>
              <a:t> an increment and is staggered </a:t>
            </a:r>
            <a:r>
              <a:rPr lang="en-GB" altLang="en-US" sz="2800" u="sng" dirty="0">
                <a:solidFill>
                  <a:srgbClr val="FF0000"/>
                </a:solidFill>
              </a:rPr>
              <a:t>between</a:t>
            </a:r>
            <a:r>
              <a:rPr lang="en-GB" altLang="en-US" sz="2800" dirty="0">
                <a:solidFill>
                  <a:srgbClr val="FF0000"/>
                </a:solidFill>
              </a:rPr>
              <a:t> increments</a:t>
            </a:r>
          </a:p>
          <a:p>
            <a:pPr algn="just" eaLnBrk="1" hangingPunct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 dirty="0"/>
              <a:t>Iterative in nature; focuses on an operational product with each increment</a:t>
            </a:r>
          </a:p>
          <a:p>
            <a:pPr algn="just" eaLnBrk="1" hangingPunct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 dirty="0"/>
              <a:t>Provides a needed set of functionality sooner while delivering optional components later</a:t>
            </a:r>
          </a:p>
          <a:p>
            <a:pPr algn="just" eaLnBrk="1" hangingPunct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 dirty="0"/>
              <a:t>Useful also when staffing is too short for a full-scale development</a:t>
            </a:r>
          </a:p>
        </p:txBody>
      </p:sp>
    </p:spTree>
    <p:extLst>
      <p:ext uri="{BB962C8B-B14F-4D97-AF65-F5344CB8AC3E}">
        <p14:creationId xmlns:p14="http://schemas.microsoft.com/office/powerpoint/2010/main" val="5364051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981200" y="704850"/>
            <a:ext cx="8229600" cy="895350"/>
          </a:xfrm>
        </p:spPr>
        <p:txBody>
          <a:bodyPr/>
          <a:lstStyle/>
          <a:p>
            <a:r>
              <a:rPr lang="en-US" altLang="en-US" smtClean="0"/>
              <a:t>RAD Model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799"/>
            <a:ext cx="10058400" cy="449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60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1930401" y="228601"/>
            <a:ext cx="7770813" cy="1141413"/>
          </a:xfrm>
        </p:spPr>
        <p:txBody>
          <a:bodyPr vert="horz" lIns="18000" tIns="46800" rIns="18000" bIns="46800" rtlCol="0" anchor="ctr">
            <a:normAutofit/>
          </a:bodyPr>
          <a:lstStyle/>
          <a:p>
            <a:pPr>
              <a:spcBef>
                <a:spcPts val="725"/>
              </a:spcBef>
            </a:pPr>
            <a:r>
              <a:rPr lang="en-GB" altLang="en-US" sz="3200">
                <a:solidFill>
                  <a:srgbClr val="0000CC"/>
                </a:solidFill>
              </a:rPr>
              <a:t>Why Study Software Engineering? (2)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562708" y="1143000"/>
            <a:ext cx="10396023" cy="4876800"/>
          </a:xfrm>
        </p:spPr>
        <p:txBody>
          <a:bodyPr vert="horz" lIns="18000" tIns="46800" rIns="18000" bIns="46800" rtlCol="0">
            <a:normAutofit/>
          </a:bodyPr>
          <a:lstStyle/>
          <a:p>
            <a:pPr>
              <a:spcBef>
                <a:spcPts val="800"/>
              </a:spcBef>
            </a:pPr>
            <a:r>
              <a:rPr lang="en-GB" altLang="en-US" sz="4000" dirty="0">
                <a:solidFill>
                  <a:srgbClr val="FF0000"/>
                </a:solidFill>
              </a:rPr>
              <a:t>Ability to solve complex programming problems</a:t>
            </a:r>
            <a:r>
              <a:rPr lang="en-GB" altLang="en-US" sz="4000" dirty="0"/>
              <a:t>: </a:t>
            </a:r>
          </a:p>
          <a:p>
            <a:pPr lvl="1">
              <a:spcBef>
                <a:spcPts val="725"/>
              </a:spcBef>
            </a:pPr>
            <a:r>
              <a:rPr lang="en-GB" altLang="en-US" sz="3200" dirty="0">
                <a:solidFill>
                  <a:srgbClr val="0000CC"/>
                </a:solidFill>
              </a:rPr>
              <a:t>How to break large projects into smaller and manageable parts?</a:t>
            </a:r>
          </a:p>
          <a:p>
            <a:pPr>
              <a:spcBef>
                <a:spcPts val="800"/>
              </a:spcBef>
            </a:pPr>
            <a:r>
              <a:rPr lang="en-GB" altLang="en-US" sz="4000" dirty="0">
                <a:solidFill>
                  <a:srgbClr val="FF0000"/>
                </a:solidFill>
              </a:rPr>
              <a:t>Learn techniques of</a:t>
            </a:r>
            <a:r>
              <a:rPr lang="en-GB" altLang="en-US" sz="4000" dirty="0"/>
              <a:t>: </a:t>
            </a:r>
          </a:p>
          <a:p>
            <a:pPr lvl="1">
              <a:spcBef>
                <a:spcPts val="725"/>
              </a:spcBef>
            </a:pPr>
            <a:r>
              <a:rPr lang="en-GB" altLang="en-US" sz="3600" dirty="0"/>
              <a:t>specification, design, interface development,</a:t>
            </a:r>
            <a:r>
              <a:rPr lang="en-GB" altLang="en-US" sz="3200" dirty="0"/>
              <a:t> </a:t>
            </a:r>
            <a:r>
              <a:rPr lang="en-GB" altLang="en-US" sz="3600" dirty="0"/>
              <a:t>testing, project management, etc.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fld id="{BB11989F-643D-45DA-850B-ADD7CF010670}" type="slidenum">
              <a:rPr lang="en-US" altLang="en-US" sz="1400">
                <a:solidFill>
                  <a:schemeClr val="bg2"/>
                </a:solidFill>
                <a:latin typeface="Arial" panose="020B0604020202020204" pitchFamily="34" charset="0"/>
              </a:rPr>
              <a:pPr/>
              <a:t>8</a:t>
            </a:fld>
            <a:endParaRPr lang="en-US" altLang="en-US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181" y="2176975"/>
            <a:ext cx="15494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69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007"/>
            <a:ext cx="10972800" cy="941070"/>
          </a:xfrm>
        </p:spPr>
        <p:txBody>
          <a:bodyPr/>
          <a:lstStyle/>
          <a:p>
            <a:r>
              <a:rPr lang="en-US" dirty="0" smtClean="0"/>
              <a:t>When to Use RAD Model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55078"/>
            <a:ext cx="10972800" cy="5269524"/>
          </a:xfrm>
        </p:spPr>
        <p:txBody>
          <a:bodyPr/>
          <a:lstStyle/>
          <a:p>
            <a:r>
              <a:rPr lang="en-US" dirty="0"/>
              <a:t>When the system should need to create the project that modularizes in a </a:t>
            </a:r>
            <a:r>
              <a:rPr lang="en-US" dirty="0">
                <a:solidFill>
                  <a:srgbClr val="FF0000"/>
                </a:solidFill>
              </a:rPr>
              <a:t>short span time (2-3 months).</a:t>
            </a:r>
          </a:p>
          <a:p>
            <a:r>
              <a:rPr lang="en-US" dirty="0"/>
              <a:t>When the requirements are well-known.</a:t>
            </a:r>
          </a:p>
          <a:p>
            <a:r>
              <a:rPr lang="en-US" dirty="0">
                <a:solidFill>
                  <a:srgbClr val="FF0000"/>
                </a:solidFill>
              </a:rPr>
              <a:t>When the technical risk is limited.</a:t>
            </a:r>
          </a:p>
          <a:p>
            <a:r>
              <a:rPr lang="en-US" dirty="0"/>
              <a:t>When there's a necessity to make a system, which modularized in 2-3 months of period.</a:t>
            </a:r>
          </a:p>
          <a:p>
            <a:r>
              <a:rPr lang="en-US" dirty="0"/>
              <a:t>It should be used only </a:t>
            </a:r>
            <a:r>
              <a:rPr lang="en-US" dirty="0">
                <a:solidFill>
                  <a:srgbClr val="FF0000"/>
                </a:solidFill>
              </a:rPr>
              <a:t>if the budget allows the use of automatic code generating tools.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306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RAD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</a:t>
            </a:r>
            <a:r>
              <a:rPr lang="en-US" dirty="0"/>
              <a:t>model is flexible for change.</a:t>
            </a:r>
          </a:p>
          <a:p>
            <a:r>
              <a:rPr lang="en-US" dirty="0"/>
              <a:t>In this model, changes are adoptable.</a:t>
            </a:r>
          </a:p>
          <a:p>
            <a:r>
              <a:rPr lang="en-US" dirty="0"/>
              <a:t>Each phase in RAD brings highest priority functionality to the customer.</a:t>
            </a:r>
          </a:p>
          <a:p>
            <a:r>
              <a:rPr lang="en-US" dirty="0"/>
              <a:t>It reduced development time.</a:t>
            </a:r>
          </a:p>
          <a:p>
            <a:r>
              <a:rPr lang="en-US" dirty="0"/>
              <a:t>It increases the reusability of features.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5716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981200" y="704850"/>
            <a:ext cx="8229600" cy="590550"/>
          </a:xfrm>
        </p:spPr>
        <p:txBody>
          <a:bodyPr/>
          <a:lstStyle/>
          <a:p>
            <a:r>
              <a:rPr lang="en-US" altLang="en-US" smtClean="0"/>
              <a:t>Evolutionary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468" y="1219200"/>
            <a:ext cx="9282332" cy="5105400"/>
          </a:xfrm>
        </p:spPr>
        <p:txBody>
          <a:bodyPr/>
          <a:lstStyle/>
          <a:p>
            <a:pPr algn="just">
              <a:defRPr/>
            </a:pPr>
            <a:r>
              <a:rPr lang="en-US" b="1" dirty="0">
                <a:solidFill>
                  <a:srgbClr val="FF0000"/>
                </a:solidFill>
              </a:rPr>
              <a:t>Evolutionary model is a combination of iterative and incremental approach to software </a:t>
            </a:r>
            <a:r>
              <a:rPr lang="en-US" b="1" dirty="0" smtClean="0">
                <a:solidFill>
                  <a:srgbClr val="FF0000"/>
                </a:solidFill>
              </a:rPr>
              <a:t>development, and cyclic in nature</a:t>
            </a:r>
          </a:p>
          <a:p>
            <a:pPr algn="just">
              <a:defRPr/>
            </a:pPr>
            <a:r>
              <a:rPr lang="en-US" dirty="0" smtClean="0"/>
              <a:t>These are characterized in a manner that enables software engineers to develop increasingly more complete versions of the software. </a:t>
            </a:r>
          </a:p>
          <a:p>
            <a:pPr algn="just">
              <a:defRPr/>
            </a:pPr>
            <a:r>
              <a:rPr lang="en-US" dirty="0" smtClean="0"/>
              <a:t>Some </a:t>
            </a:r>
            <a:r>
              <a:rPr lang="en-US" dirty="0"/>
              <a:t>initial requirements and architecture envisioning need to be </a:t>
            </a:r>
            <a:r>
              <a:rPr lang="en-US" dirty="0" smtClean="0"/>
              <a:t>done</a:t>
            </a:r>
          </a:p>
          <a:p>
            <a:pPr algn="just">
              <a:defRPr/>
            </a:pPr>
            <a:r>
              <a:rPr lang="en-US" dirty="0" smtClean="0"/>
              <a:t>These are  </a:t>
            </a:r>
            <a:r>
              <a:rPr lang="en-US" dirty="0" smtClean="0">
                <a:solidFill>
                  <a:srgbClr val="FF0000"/>
                </a:solidFill>
              </a:rPr>
              <a:t>1.Prototyping</a:t>
            </a:r>
          </a:p>
          <a:p>
            <a:pPr marL="0" indent="0" algn="just"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      2.Spiral</a:t>
            </a:r>
          </a:p>
          <a:p>
            <a:pPr marL="0" indent="0" algn="just"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       3.Concurent Development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31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 b="1" dirty="0" smtClean="0"/>
              <a:t>Prototyping</a:t>
            </a:r>
            <a:endParaRPr lang="en-GB" altLang="en-US" b="1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2236762" y="1905000"/>
            <a:ext cx="8299939" cy="434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v-SE" altLang="en-US" b="1" dirty="0" smtClean="0"/>
              <a:t>Key idea</a:t>
            </a:r>
            <a:r>
              <a:rPr lang="sv-SE" altLang="en-US" dirty="0" smtClean="0"/>
              <a:t>: Customers are non-technical and</a:t>
            </a:r>
          </a:p>
          <a:p>
            <a:pPr eaLnBrk="1" hangingPunct="1">
              <a:buFontTx/>
              <a:buNone/>
            </a:pPr>
            <a:r>
              <a:rPr lang="sv-SE" altLang="en-US" dirty="0" smtClean="0"/>
              <a:t>usually don’t know what they want/can have.</a:t>
            </a:r>
          </a:p>
          <a:p>
            <a:pPr eaLnBrk="1" hangingPunct="1">
              <a:buFontTx/>
              <a:buNone/>
            </a:pPr>
            <a:endParaRPr lang="sv-SE" altLang="en-US" dirty="0" smtClean="0"/>
          </a:p>
          <a:p>
            <a:pPr eaLnBrk="1" hangingPunct="1">
              <a:buFontTx/>
              <a:buNone/>
            </a:pPr>
            <a:r>
              <a:rPr lang="sv-SE" altLang="en-US" dirty="0" smtClean="0"/>
              <a:t>Rapid prototyping emphasises requirements</a:t>
            </a:r>
          </a:p>
          <a:p>
            <a:pPr eaLnBrk="1" hangingPunct="1">
              <a:buFontTx/>
              <a:buNone/>
            </a:pPr>
            <a:r>
              <a:rPr lang="sv-SE" altLang="en-US" dirty="0" smtClean="0"/>
              <a:t>analysis and validation, also called:</a:t>
            </a:r>
          </a:p>
          <a:p>
            <a:pPr eaLnBrk="1" hangingPunct="1"/>
            <a:r>
              <a:rPr lang="sv-SE" altLang="en-US" dirty="0" smtClean="0"/>
              <a:t> </a:t>
            </a:r>
            <a:r>
              <a:rPr lang="sv-SE" altLang="en-US" b="1" i="1" dirty="0" smtClean="0"/>
              <a:t>customer oriented development</a:t>
            </a:r>
            <a:r>
              <a:rPr lang="sv-SE" altLang="en-US" i="1" dirty="0" smtClean="0"/>
              <a:t>,</a:t>
            </a:r>
          </a:p>
          <a:p>
            <a:pPr eaLnBrk="1" hangingPunct="1"/>
            <a:r>
              <a:rPr lang="sv-SE" altLang="en-US" i="1" dirty="0" smtClean="0"/>
              <a:t> </a:t>
            </a:r>
            <a:r>
              <a:rPr lang="sv-SE" altLang="en-US" b="1" i="1" dirty="0" smtClean="0"/>
              <a:t>evolutionary prototyping</a:t>
            </a:r>
            <a:endParaRPr lang="en-GB" altLang="en-US" b="1" i="1" dirty="0" smtClean="0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981200" y="1905000"/>
            <a:ext cx="8077200" cy="990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75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981200" y="381000"/>
            <a:ext cx="3352800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981200" y="381000"/>
            <a:ext cx="2914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 dirty="0">
                <a:solidFill>
                  <a:prstClr val="black"/>
                </a:solidFill>
              </a:rPr>
              <a:t>Requirements Capture</a:t>
            </a:r>
            <a:endParaRPr lang="en-GB" altLang="en-US" dirty="0">
              <a:solidFill>
                <a:prstClr val="black"/>
              </a:solidFill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819400" y="1447800"/>
            <a:ext cx="3048000" cy="685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819400" y="1447800"/>
            <a:ext cx="1868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>
                <a:solidFill>
                  <a:prstClr val="black"/>
                </a:solidFill>
              </a:rPr>
              <a:t>Quick Design</a:t>
            </a:r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4191000" y="2514600"/>
            <a:ext cx="2514600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4191000" y="2514600"/>
            <a:ext cx="2120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>
                <a:solidFill>
                  <a:prstClr val="black"/>
                </a:solidFill>
              </a:rPr>
              <a:t>Build Prototype</a:t>
            </a:r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5257800" y="3429000"/>
            <a:ext cx="3276600" cy="838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5257801" y="3429001"/>
            <a:ext cx="312136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 dirty="0">
                <a:solidFill>
                  <a:prstClr val="black"/>
                </a:solidFill>
              </a:rPr>
              <a:t>Customer Evaluation of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 dirty="0">
                <a:solidFill>
                  <a:prstClr val="black"/>
                </a:solidFill>
              </a:rPr>
              <a:t>Prototype</a:t>
            </a:r>
            <a:endParaRPr lang="en-GB" altLang="en-US" dirty="0">
              <a:solidFill>
                <a:prstClr val="black"/>
              </a:solidFill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6248400" y="4724400"/>
            <a:ext cx="2514600" cy="91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6248401" y="4724401"/>
            <a:ext cx="207941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>
                <a:solidFill>
                  <a:prstClr val="black"/>
                </a:solidFill>
              </a:rPr>
              <a:t>Engineer Final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>
                <a:solidFill>
                  <a:prstClr val="black"/>
                </a:solidFill>
              </a:rPr>
              <a:t>Product</a:t>
            </a:r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 flipH="1">
            <a:off x="5257800" y="1447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1981200" y="990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 flipH="1">
            <a:off x="6400800" y="2514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2041525" y="4667250"/>
            <a:ext cx="37607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 sz="3200" b="1">
                <a:solidFill>
                  <a:prstClr val="black"/>
                </a:solidFill>
              </a:rPr>
              <a:t>The Rapid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 sz="3200" b="1">
                <a:solidFill>
                  <a:prstClr val="black"/>
                </a:solidFill>
              </a:rPr>
              <a:t>Prototype Workflow</a:t>
            </a:r>
            <a:endParaRPr lang="en-GB" altLang="en-US" sz="3200" b="1">
              <a:solidFill>
                <a:prstClr val="black"/>
              </a:solidFill>
            </a:endParaRPr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>
            <a:off x="3581400" y="990600"/>
            <a:ext cx="3810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4572000" y="21336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>
            <a:off x="5410200" y="3124200"/>
            <a:ext cx="304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6400800" y="4267200"/>
            <a:ext cx="457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1764" name="AutoShape 20"/>
          <p:cNvCxnSpPr>
            <a:cxnSpLocks noChangeShapeType="1"/>
            <a:stCxn id="31752" idx="3"/>
            <a:endCxn id="31748" idx="3"/>
          </p:cNvCxnSpPr>
          <p:nvPr/>
        </p:nvCxnSpPr>
        <p:spPr bwMode="auto">
          <a:xfrm flipH="1" flipV="1">
            <a:off x="5881688" y="1790700"/>
            <a:ext cx="2667000" cy="2057400"/>
          </a:xfrm>
          <a:prstGeom prst="bentConnector3">
            <a:avLst>
              <a:gd name="adj1" fmla="val -8037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7527926" y="1260475"/>
            <a:ext cx="1012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 b="1" i="1">
                <a:solidFill>
                  <a:prstClr val="black"/>
                </a:solidFill>
              </a:rPr>
              <a:t>Iterate</a:t>
            </a:r>
            <a:endParaRPr lang="en-GB" altLang="en-US" b="1" i="1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14" y="225083"/>
            <a:ext cx="10241279" cy="596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005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631" y="165619"/>
            <a:ext cx="7801299" cy="1137719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907"/>
              </a:spcBef>
            </a:pPr>
            <a:r>
              <a:rPr lang="en-GB" altLang="en-US">
                <a:solidFill>
                  <a:srgbClr val="0033CC"/>
                </a:solidFill>
              </a:rPr>
              <a:t>Prototyping Model </a:t>
            </a:r>
            <a:r>
              <a:rPr lang="en-GB" altLang="en-US" sz="1814">
                <a:solidFill>
                  <a:srgbClr val="0033CC"/>
                </a:solidFill>
              </a:rPr>
              <a:t>(CONT.)</a:t>
            </a:r>
          </a:p>
        </p:txBody>
      </p:sp>
      <p:sp>
        <p:nvSpPr>
          <p:cNvPr id="961539" name="Text Box 3"/>
          <p:cNvSpPr txBox="1">
            <a:spLocks noChangeArrowheads="1"/>
          </p:cNvSpPr>
          <p:nvPr/>
        </p:nvSpPr>
        <p:spPr bwMode="auto">
          <a:xfrm>
            <a:off x="2438017" y="2161668"/>
            <a:ext cx="1404147" cy="85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363"/>
              </a:spcBef>
            </a:pPr>
            <a:r>
              <a:rPr lang="en-GB" altLang="en-US" sz="1633" b="1">
                <a:solidFill>
                  <a:srgbClr val="0033CC"/>
                </a:solidFill>
                <a:latin typeface="times" panose="02020603050405020304" pitchFamily="18" charset="0"/>
              </a:rPr>
              <a:t>Requirements</a:t>
            </a:r>
          </a:p>
          <a:p>
            <a:pPr>
              <a:lnSpc>
                <a:spcPct val="85000"/>
              </a:lnSpc>
              <a:spcBef>
                <a:spcPts val="363"/>
              </a:spcBef>
            </a:pPr>
            <a:r>
              <a:rPr lang="en-GB" altLang="en-US" sz="1633" b="1">
                <a:solidFill>
                  <a:srgbClr val="0033CC"/>
                </a:solidFill>
                <a:latin typeface="times" panose="02020603050405020304" pitchFamily="18" charset="0"/>
              </a:rPr>
              <a:t>Gathering</a:t>
            </a:r>
          </a:p>
        </p:txBody>
      </p:sp>
      <p:sp>
        <p:nvSpPr>
          <p:cNvPr id="961540" name="Text Box 4"/>
          <p:cNvSpPr txBox="1">
            <a:spLocks noChangeArrowheads="1"/>
          </p:cNvSpPr>
          <p:nvPr/>
        </p:nvSpPr>
        <p:spPr bwMode="auto">
          <a:xfrm>
            <a:off x="3810481" y="2361848"/>
            <a:ext cx="1369584" cy="33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930"/>
              </a:spcBef>
            </a:pPr>
            <a:r>
              <a:rPr lang="en-GB" altLang="en-US" sz="1633" b="1">
                <a:solidFill>
                  <a:srgbClr val="0033CC"/>
                </a:solidFill>
                <a:latin typeface="times" panose="02020603050405020304" pitchFamily="18" charset="0"/>
              </a:rPr>
              <a:t>Quick Design</a:t>
            </a:r>
          </a:p>
        </p:txBody>
      </p:sp>
      <p:sp>
        <p:nvSpPr>
          <p:cNvPr id="961541" name="Text Box 5"/>
          <p:cNvSpPr txBox="1">
            <a:spLocks noChangeArrowheads="1"/>
          </p:cNvSpPr>
          <p:nvPr/>
        </p:nvSpPr>
        <p:spPr bwMode="auto">
          <a:xfrm>
            <a:off x="4952521" y="3047361"/>
            <a:ext cx="1598568" cy="580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930"/>
              </a:spcBef>
            </a:pPr>
            <a:r>
              <a:rPr lang="en-GB" altLang="en-US" sz="1633" b="1">
                <a:solidFill>
                  <a:srgbClr val="0033CC"/>
                </a:solidFill>
                <a:latin typeface="times" panose="02020603050405020304" pitchFamily="18" charset="0"/>
              </a:rPr>
              <a:t>Refine Requirements</a:t>
            </a:r>
          </a:p>
        </p:txBody>
      </p:sp>
      <p:sp>
        <p:nvSpPr>
          <p:cNvPr id="961542" name="Text Box 6"/>
          <p:cNvSpPr txBox="1">
            <a:spLocks noChangeArrowheads="1"/>
          </p:cNvSpPr>
          <p:nvPr/>
        </p:nvSpPr>
        <p:spPr bwMode="auto">
          <a:xfrm>
            <a:off x="4724978" y="1600009"/>
            <a:ext cx="1522239" cy="578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930"/>
              </a:spcBef>
            </a:pPr>
            <a:r>
              <a:rPr lang="en-GB" altLang="en-US" sz="1633" b="1">
                <a:solidFill>
                  <a:srgbClr val="0033CC"/>
                </a:solidFill>
                <a:latin typeface="times" panose="02020603050405020304" pitchFamily="18" charset="0"/>
              </a:rPr>
              <a:t>Build Prototype</a:t>
            </a:r>
          </a:p>
        </p:txBody>
      </p:sp>
      <p:sp>
        <p:nvSpPr>
          <p:cNvPr id="961543" name="Text Box 7"/>
          <p:cNvSpPr txBox="1">
            <a:spLocks noChangeArrowheads="1"/>
          </p:cNvSpPr>
          <p:nvPr/>
        </p:nvSpPr>
        <p:spPr bwMode="auto">
          <a:xfrm>
            <a:off x="5563146" y="2209192"/>
            <a:ext cx="1522239" cy="68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3000"/>
              </a:lnSpc>
              <a:spcBef>
                <a:spcPts val="363"/>
              </a:spcBef>
            </a:pPr>
            <a:r>
              <a:rPr lang="en-GB" altLang="en-US" sz="1633" b="1">
                <a:solidFill>
                  <a:srgbClr val="0033CC"/>
                </a:solidFill>
                <a:latin typeface="times" panose="02020603050405020304" pitchFamily="18" charset="0"/>
              </a:rPr>
              <a:t>Customer Evaluation of Prototype</a:t>
            </a:r>
          </a:p>
        </p:txBody>
      </p:sp>
      <p:sp>
        <p:nvSpPr>
          <p:cNvPr id="961544" name="Line 8"/>
          <p:cNvSpPr>
            <a:spLocks noChangeShapeType="1"/>
          </p:cNvSpPr>
          <p:nvPr/>
        </p:nvSpPr>
        <p:spPr bwMode="auto">
          <a:xfrm>
            <a:off x="3428842" y="2514504"/>
            <a:ext cx="456527" cy="0"/>
          </a:xfrm>
          <a:prstGeom prst="line">
            <a:avLst/>
          </a:prstGeom>
          <a:noFill/>
          <a:ln w="38160">
            <a:solidFill>
              <a:srgbClr val="00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961545" name="Freeform 9"/>
          <p:cNvSpPr>
            <a:spLocks/>
          </p:cNvSpPr>
          <p:nvPr/>
        </p:nvSpPr>
        <p:spPr bwMode="auto">
          <a:xfrm>
            <a:off x="4495993" y="1905322"/>
            <a:ext cx="226104" cy="531415"/>
          </a:xfrm>
          <a:custGeom>
            <a:avLst/>
            <a:gdLst>
              <a:gd name="T0" fmla="*/ 0 w 636"/>
              <a:gd name="T1" fmla="*/ 1480 h 1481"/>
              <a:gd name="T2" fmla="*/ 212 w 636"/>
              <a:gd name="T3" fmla="*/ 740 h 1481"/>
              <a:gd name="T4" fmla="*/ 635 w 636"/>
              <a:gd name="T5" fmla="*/ 0 h 1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36" h="1481">
                <a:moveTo>
                  <a:pt x="0" y="1480"/>
                </a:moveTo>
                <a:cubicBezTo>
                  <a:pt x="53" y="1233"/>
                  <a:pt x="106" y="987"/>
                  <a:pt x="212" y="740"/>
                </a:cubicBezTo>
                <a:cubicBezTo>
                  <a:pt x="318" y="493"/>
                  <a:pt x="476" y="247"/>
                  <a:pt x="635" y="0"/>
                </a:cubicBezTo>
              </a:path>
            </a:pathLst>
          </a:custGeom>
          <a:noFill/>
          <a:ln w="38160">
            <a:solidFill>
              <a:srgbClr val="00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961546" name="Freeform 10"/>
          <p:cNvSpPr>
            <a:spLocks/>
          </p:cNvSpPr>
          <p:nvPr/>
        </p:nvSpPr>
        <p:spPr bwMode="auto">
          <a:xfrm>
            <a:off x="5714361" y="1828993"/>
            <a:ext cx="456528" cy="378760"/>
          </a:xfrm>
          <a:custGeom>
            <a:avLst/>
            <a:gdLst>
              <a:gd name="T0" fmla="*/ 0 w 1270"/>
              <a:gd name="T1" fmla="*/ 0 h 1059"/>
              <a:gd name="T2" fmla="*/ 951 w 1270"/>
              <a:gd name="T3" fmla="*/ 423 h 1059"/>
              <a:gd name="T4" fmla="*/ 1269 w 1270"/>
              <a:gd name="T5" fmla="*/ 1058 h 10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70" h="1059">
                <a:moveTo>
                  <a:pt x="0" y="0"/>
                </a:moveTo>
                <a:cubicBezTo>
                  <a:pt x="370" y="123"/>
                  <a:pt x="740" y="247"/>
                  <a:pt x="951" y="423"/>
                </a:cubicBezTo>
                <a:cubicBezTo>
                  <a:pt x="1163" y="600"/>
                  <a:pt x="1215" y="829"/>
                  <a:pt x="1269" y="1058"/>
                </a:cubicBezTo>
              </a:path>
            </a:pathLst>
          </a:custGeom>
          <a:noFill/>
          <a:ln w="38160">
            <a:solidFill>
              <a:srgbClr val="00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961547" name="Freeform 11"/>
          <p:cNvSpPr>
            <a:spLocks/>
          </p:cNvSpPr>
          <p:nvPr/>
        </p:nvSpPr>
        <p:spPr bwMode="auto">
          <a:xfrm>
            <a:off x="5714360" y="2819817"/>
            <a:ext cx="380200" cy="302432"/>
          </a:xfrm>
          <a:custGeom>
            <a:avLst/>
            <a:gdLst>
              <a:gd name="T0" fmla="*/ 1058 w 1059"/>
              <a:gd name="T1" fmla="*/ 0 h 847"/>
              <a:gd name="T2" fmla="*/ 755 w 1059"/>
              <a:gd name="T3" fmla="*/ 483 h 847"/>
              <a:gd name="T4" fmla="*/ 0 w 1059"/>
              <a:gd name="T5" fmla="*/ 846 h 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59" h="847">
                <a:moveTo>
                  <a:pt x="1058" y="0"/>
                </a:moveTo>
                <a:cubicBezTo>
                  <a:pt x="994" y="171"/>
                  <a:pt x="931" y="342"/>
                  <a:pt x="755" y="483"/>
                </a:cubicBezTo>
                <a:cubicBezTo>
                  <a:pt x="579" y="624"/>
                  <a:pt x="289" y="735"/>
                  <a:pt x="0" y="846"/>
                </a:cubicBezTo>
              </a:path>
            </a:pathLst>
          </a:custGeom>
          <a:noFill/>
          <a:ln w="38160">
            <a:solidFill>
              <a:srgbClr val="00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961548" name="Freeform 12"/>
          <p:cNvSpPr>
            <a:spLocks/>
          </p:cNvSpPr>
          <p:nvPr/>
        </p:nvSpPr>
        <p:spPr bwMode="auto">
          <a:xfrm>
            <a:off x="4495993" y="2667160"/>
            <a:ext cx="531416" cy="455088"/>
          </a:xfrm>
          <a:custGeom>
            <a:avLst/>
            <a:gdLst>
              <a:gd name="T0" fmla="*/ 1481 w 1482"/>
              <a:gd name="T1" fmla="*/ 1270 h 1271"/>
              <a:gd name="T2" fmla="*/ 493 w 1482"/>
              <a:gd name="T3" fmla="*/ 906 h 1271"/>
              <a:gd name="T4" fmla="*/ 0 w 1482"/>
              <a:gd name="T5" fmla="*/ 0 h 1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82" h="1271">
                <a:moveTo>
                  <a:pt x="1481" y="1270"/>
                </a:moveTo>
                <a:cubicBezTo>
                  <a:pt x="1111" y="1193"/>
                  <a:pt x="740" y="1118"/>
                  <a:pt x="493" y="906"/>
                </a:cubicBezTo>
                <a:cubicBezTo>
                  <a:pt x="247" y="695"/>
                  <a:pt x="123" y="347"/>
                  <a:pt x="0" y="0"/>
                </a:cubicBezTo>
              </a:path>
            </a:pathLst>
          </a:custGeom>
          <a:noFill/>
          <a:ln w="38160">
            <a:solidFill>
              <a:srgbClr val="00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961549" name="Line 13"/>
          <p:cNvSpPr>
            <a:spLocks noChangeShapeType="1"/>
          </p:cNvSpPr>
          <p:nvPr/>
        </p:nvSpPr>
        <p:spPr bwMode="auto">
          <a:xfrm>
            <a:off x="6857841" y="2514504"/>
            <a:ext cx="1143480" cy="0"/>
          </a:xfrm>
          <a:prstGeom prst="line">
            <a:avLst/>
          </a:prstGeom>
          <a:noFill/>
          <a:ln w="38160">
            <a:solidFill>
              <a:srgbClr val="00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961550" name="Text Box 14"/>
          <p:cNvSpPr txBox="1">
            <a:spLocks noChangeArrowheads="1"/>
          </p:cNvSpPr>
          <p:nvPr/>
        </p:nvSpPr>
        <p:spPr bwMode="auto">
          <a:xfrm>
            <a:off x="8001321" y="2361848"/>
            <a:ext cx="1142040" cy="33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930"/>
              </a:spcBef>
            </a:pPr>
            <a:r>
              <a:rPr lang="en-GB" altLang="en-US" sz="1633" b="1">
                <a:solidFill>
                  <a:srgbClr val="0033CC"/>
                </a:solidFill>
                <a:latin typeface="times" panose="02020603050405020304" pitchFamily="18" charset="0"/>
              </a:rPr>
              <a:t>Design</a:t>
            </a:r>
          </a:p>
        </p:txBody>
      </p:sp>
      <p:sp>
        <p:nvSpPr>
          <p:cNvPr id="961551" name="Text Box 15"/>
          <p:cNvSpPr txBox="1">
            <a:spLocks noChangeArrowheads="1"/>
          </p:cNvSpPr>
          <p:nvPr/>
        </p:nvSpPr>
        <p:spPr bwMode="auto">
          <a:xfrm>
            <a:off x="8001321" y="3047360"/>
            <a:ext cx="1142040" cy="33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930"/>
              </a:spcBef>
            </a:pPr>
            <a:r>
              <a:rPr lang="en-GB" altLang="en-US" sz="1633" b="1">
                <a:solidFill>
                  <a:srgbClr val="0033CC"/>
                </a:solidFill>
                <a:latin typeface="times" panose="02020603050405020304" pitchFamily="18" charset="0"/>
              </a:rPr>
              <a:t>Implement</a:t>
            </a:r>
          </a:p>
        </p:txBody>
      </p:sp>
      <p:sp>
        <p:nvSpPr>
          <p:cNvPr id="961552" name="Text Box 16"/>
          <p:cNvSpPr txBox="1">
            <a:spLocks noChangeArrowheads="1"/>
          </p:cNvSpPr>
          <p:nvPr/>
        </p:nvSpPr>
        <p:spPr bwMode="auto">
          <a:xfrm>
            <a:off x="8077649" y="3764556"/>
            <a:ext cx="1140600" cy="33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930"/>
              </a:spcBef>
            </a:pPr>
            <a:r>
              <a:rPr lang="en-GB" altLang="en-US" sz="1633" b="1">
                <a:solidFill>
                  <a:srgbClr val="0033CC"/>
                </a:solidFill>
                <a:latin typeface="times" panose="02020603050405020304" pitchFamily="18" charset="0"/>
              </a:rPr>
              <a:t>Test</a:t>
            </a:r>
          </a:p>
        </p:txBody>
      </p:sp>
      <p:sp>
        <p:nvSpPr>
          <p:cNvPr id="961553" name="Text Box 17"/>
          <p:cNvSpPr txBox="1">
            <a:spLocks noChangeArrowheads="1"/>
          </p:cNvSpPr>
          <p:nvPr/>
        </p:nvSpPr>
        <p:spPr bwMode="auto">
          <a:xfrm>
            <a:off x="8001321" y="4450068"/>
            <a:ext cx="1142040" cy="33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930"/>
              </a:spcBef>
            </a:pPr>
            <a:r>
              <a:rPr lang="en-GB" altLang="en-US" sz="1633" b="1">
                <a:solidFill>
                  <a:srgbClr val="0033CC"/>
                </a:solidFill>
                <a:latin typeface="times" panose="02020603050405020304" pitchFamily="18" charset="0"/>
              </a:rPr>
              <a:t>Maintain</a:t>
            </a:r>
          </a:p>
        </p:txBody>
      </p:sp>
      <p:sp>
        <p:nvSpPr>
          <p:cNvPr id="961554" name="Line 18"/>
          <p:cNvSpPr>
            <a:spLocks noChangeShapeType="1"/>
          </p:cNvSpPr>
          <p:nvPr/>
        </p:nvSpPr>
        <p:spPr bwMode="auto">
          <a:xfrm>
            <a:off x="8306633" y="2667161"/>
            <a:ext cx="0" cy="456528"/>
          </a:xfrm>
          <a:prstGeom prst="line">
            <a:avLst/>
          </a:prstGeom>
          <a:noFill/>
          <a:ln w="38160">
            <a:solidFill>
              <a:srgbClr val="00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961555" name="Line 19"/>
          <p:cNvSpPr>
            <a:spLocks noChangeShapeType="1"/>
          </p:cNvSpPr>
          <p:nvPr/>
        </p:nvSpPr>
        <p:spPr bwMode="auto">
          <a:xfrm>
            <a:off x="8306633" y="3352673"/>
            <a:ext cx="0" cy="457968"/>
          </a:xfrm>
          <a:prstGeom prst="line">
            <a:avLst/>
          </a:prstGeom>
          <a:noFill/>
          <a:ln w="38160">
            <a:solidFill>
              <a:srgbClr val="00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961556" name="Line 20"/>
          <p:cNvSpPr>
            <a:spLocks noChangeShapeType="1"/>
          </p:cNvSpPr>
          <p:nvPr/>
        </p:nvSpPr>
        <p:spPr bwMode="auto">
          <a:xfrm>
            <a:off x="8306633" y="4038185"/>
            <a:ext cx="0" cy="457968"/>
          </a:xfrm>
          <a:prstGeom prst="line">
            <a:avLst/>
          </a:prstGeom>
          <a:noFill/>
          <a:ln w="38160">
            <a:solidFill>
              <a:srgbClr val="00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961557" name="Text Box 21"/>
          <p:cNvSpPr txBox="1">
            <a:spLocks noChangeArrowheads="1"/>
          </p:cNvSpPr>
          <p:nvPr/>
        </p:nvSpPr>
        <p:spPr bwMode="auto">
          <a:xfrm>
            <a:off x="6934170" y="2209193"/>
            <a:ext cx="1522239" cy="580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930"/>
              </a:spcBef>
            </a:pPr>
            <a:r>
              <a:rPr lang="en-GB" altLang="en-US" sz="1633" b="1" dirty="0">
                <a:solidFill>
                  <a:srgbClr val="0033CC"/>
                </a:solidFill>
                <a:latin typeface="times" panose="02020603050405020304" pitchFamily="18" charset="0"/>
              </a:rPr>
              <a:t>Customer satisfied</a:t>
            </a:r>
          </a:p>
        </p:txBody>
      </p:sp>
    </p:spTree>
    <p:extLst>
      <p:ext uri="{BB962C8B-B14F-4D97-AF65-F5344CB8AC3E}">
        <p14:creationId xmlns:p14="http://schemas.microsoft.com/office/powerpoint/2010/main" val="369607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8077200" y="6248401"/>
            <a:ext cx="1905000" cy="29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B1105667-399F-4F4B-8ACE-5DC94573D453}" type="slidenum">
              <a:rPr lang="en-GB" altLang="en-US" sz="1400">
                <a:solidFill>
                  <a:prstClr val="black"/>
                </a:solidFill>
                <a:cs typeface="Lucida Sans Unicode" panose="020B0602030504020204" pitchFamily="34" charset="0"/>
              </a:rPr>
              <a:pPr algn="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86</a:t>
            </a:fld>
            <a:endParaRPr lang="en-GB" altLang="en-US" sz="1400">
              <a:solidFill>
                <a:prstClr val="black"/>
              </a:solidFill>
              <a:cs typeface="Lucida Sans Unicode" panose="020B0602030504020204" pitchFamily="34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252538"/>
          </a:xfrm>
        </p:spPr>
        <p:txBody>
          <a:bodyPr/>
          <a:lstStyle/>
          <a:p>
            <a:pPr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Prototyping Model</a:t>
            </a:r>
            <a:br>
              <a:rPr lang="en-GB" altLang="en-US" smtClean="0"/>
            </a:br>
            <a:endParaRPr lang="en-GB" altLang="en-US" smtClean="0"/>
          </a:p>
        </p:txBody>
      </p:sp>
      <p:grpSp>
        <p:nvGrpSpPr>
          <p:cNvPr id="32772" name="Group 3"/>
          <p:cNvGrpSpPr>
            <a:grpSpLocks/>
          </p:cNvGrpSpPr>
          <p:nvPr/>
        </p:nvGrpSpPr>
        <p:grpSpPr bwMode="auto">
          <a:xfrm>
            <a:off x="3048001" y="2667001"/>
            <a:ext cx="1827213" cy="455613"/>
            <a:chOff x="960" y="1680"/>
            <a:chExt cx="1151" cy="287"/>
          </a:xfrm>
        </p:grpSpPr>
        <p:sp>
          <p:nvSpPr>
            <p:cNvPr id="32792" name="AutoShape 4"/>
            <p:cNvSpPr>
              <a:spLocks noChangeArrowheads="1"/>
            </p:cNvSpPr>
            <p:nvPr/>
          </p:nvSpPr>
          <p:spPr bwMode="auto">
            <a:xfrm>
              <a:off x="960" y="1680"/>
              <a:ext cx="1152" cy="288"/>
            </a:xfrm>
            <a:prstGeom prst="roundRect">
              <a:avLst>
                <a:gd name="adj" fmla="val 347"/>
              </a:avLst>
            </a:prstGeom>
            <a:solidFill>
              <a:srgbClr val="FF99CC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793" name="AutoShape 5"/>
            <p:cNvSpPr>
              <a:spLocks noChangeArrowheads="1"/>
            </p:cNvSpPr>
            <p:nvPr/>
          </p:nvSpPr>
          <p:spPr bwMode="auto">
            <a:xfrm>
              <a:off x="960" y="1680"/>
              <a:ext cx="1152" cy="288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 u="sng">
                  <a:solidFill>
                    <a:prstClr val="black"/>
                  </a:solidFill>
                </a:rPr>
                <a:t>Communication</a:t>
              </a:r>
            </a:p>
          </p:txBody>
        </p:sp>
      </p:grpSp>
      <p:grpSp>
        <p:nvGrpSpPr>
          <p:cNvPr id="32773" name="Group 6"/>
          <p:cNvGrpSpPr>
            <a:grpSpLocks/>
          </p:cNvGrpSpPr>
          <p:nvPr/>
        </p:nvGrpSpPr>
        <p:grpSpPr bwMode="auto">
          <a:xfrm>
            <a:off x="6400801" y="1905000"/>
            <a:ext cx="1522413" cy="533400"/>
            <a:chOff x="3072" y="1200"/>
            <a:chExt cx="959" cy="287"/>
          </a:xfrm>
        </p:grpSpPr>
        <p:sp>
          <p:nvSpPr>
            <p:cNvPr id="32790" name="AutoShape 7"/>
            <p:cNvSpPr>
              <a:spLocks noChangeArrowheads="1"/>
            </p:cNvSpPr>
            <p:nvPr/>
          </p:nvSpPr>
          <p:spPr bwMode="auto">
            <a:xfrm>
              <a:off x="3072" y="1200"/>
              <a:ext cx="960" cy="288"/>
            </a:xfrm>
            <a:prstGeom prst="roundRect">
              <a:avLst>
                <a:gd name="adj" fmla="val 347"/>
              </a:avLst>
            </a:prstGeom>
            <a:solidFill>
              <a:srgbClr val="FFCC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791" name="AutoShape 8"/>
            <p:cNvSpPr>
              <a:spLocks noChangeArrowheads="1"/>
            </p:cNvSpPr>
            <p:nvPr/>
          </p:nvSpPr>
          <p:spPr bwMode="auto">
            <a:xfrm>
              <a:off x="3072" y="1200"/>
              <a:ext cx="960" cy="288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 u="sng">
                  <a:solidFill>
                    <a:prstClr val="black"/>
                  </a:solidFill>
                </a:rPr>
                <a:t>Quick Planning</a:t>
              </a:r>
            </a:p>
          </p:txBody>
        </p:sp>
      </p:grpSp>
      <p:grpSp>
        <p:nvGrpSpPr>
          <p:cNvPr id="32774" name="Group 9"/>
          <p:cNvGrpSpPr>
            <a:grpSpLocks/>
          </p:cNvGrpSpPr>
          <p:nvPr/>
        </p:nvGrpSpPr>
        <p:grpSpPr bwMode="auto">
          <a:xfrm>
            <a:off x="8229601" y="3886201"/>
            <a:ext cx="1446213" cy="608013"/>
            <a:chOff x="4224" y="2448"/>
            <a:chExt cx="911" cy="383"/>
          </a:xfrm>
        </p:grpSpPr>
        <p:sp>
          <p:nvSpPr>
            <p:cNvPr id="32788" name="AutoShape 10"/>
            <p:cNvSpPr>
              <a:spLocks noChangeArrowheads="1"/>
            </p:cNvSpPr>
            <p:nvPr/>
          </p:nvSpPr>
          <p:spPr bwMode="auto">
            <a:xfrm>
              <a:off x="4224" y="2448"/>
              <a:ext cx="912" cy="384"/>
            </a:xfrm>
            <a:prstGeom prst="roundRect">
              <a:avLst>
                <a:gd name="adj" fmla="val 259"/>
              </a:avLst>
            </a:prstGeom>
            <a:solidFill>
              <a:srgbClr val="FFFF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789" name="AutoShape 11"/>
            <p:cNvSpPr>
              <a:spLocks noChangeArrowheads="1"/>
            </p:cNvSpPr>
            <p:nvPr/>
          </p:nvSpPr>
          <p:spPr bwMode="auto">
            <a:xfrm>
              <a:off x="4224" y="2448"/>
              <a:ext cx="912" cy="384"/>
            </a:xfrm>
            <a:prstGeom prst="roundRect">
              <a:avLst>
                <a:gd name="adj" fmla="val 25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 u="sng">
                  <a:solidFill>
                    <a:prstClr val="black"/>
                  </a:solidFill>
                </a:rPr>
                <a:t>Modeling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>
                  <a:solidFill>
                    <a:prstClr val="black"/>
                  </a:solidFill>
                </a:rPr>
                <a:t>Quick Design</a:t>
              </a:r>
            </a:p>
          </p:txBody>
        </p:sp>
      </p:grpSp>
      <p:grpSp>
        <p:nvGrpSpPr>
          <p:cNvPr id="32775" name="Group 12"/>
          <p:cNvGrpSpPr>
            <a:grpSpLocks/>
          </p:cNvGrpSpPr>
          <p:nvPr/>
        </p:nvGrpSpPr>
        <p:grpSpPr bwMode="auto">
          <a:xfrm>
            <a:off x="5867401" y="5486401"/>
            <a:ext cx="1522413" cy="684213"/>
            <a:chOff x="2736" y="3456"/>
            <a:chExt cx="959" cy="431"/>
          </a:xfrm>
        </p:grpSpPr>
        <p:sp>
          <p:nvSpPr>
            <p:cNvPr id="32786" name="AutoShape 13"/>
            <p:cNvSpPr>
              <a:spLocks noChangeArrowheads="1"/>
            </p:cNvSpPr>
            <p:nvPr/>
          </p:nvSpPr>
          <p:spPr bwMode="auto">
            <a:xfrm>
              <a:off x="2736" y="3456"/>
              <a:ext cx="960" cy="432"/>
            </a:xfrm>
            <a:prstGeom prst="roundRect">
              <a:avLst>
                <a:gd name="adj" fmla="val 231"/>
              </a:avLst>
            </a:prstGeom>
            <a:solidFill>
              <a:srgbClr val="CCFFCC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787" name="AutoShape 14"/>
            <p:cNvSpPr>
              <a:spLocks noChangeArrowheads="1"/>
            </p:cNvSpPr>
            <p:nvPr/>
          </p:nvSpPr>
          <p:spPr bwMode="auto">
            <a:xfrm>
              <a:off x="2736" y="3456"/>
              <a:ext cx="960" cy="432"/>
            </a:xfrm>
            <a:prstGeom prst="roundRect">
              <a:avLst>
                <a:gd name="adj" fmla="val 2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 u="sng">
                  <a:solidFill>
                    <a:prstClr val="black"/>
                  </a:solidFill>
                </a:rPr>
                <a:t>Construction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 u="sng">
                  <a:solidFill>
                    <a:prstClr val="black"/>
                  </a:solidFill>
                </a:rPr>
                <a:t>Of Prototype</a:t>
              </a:r>
            </a:p>
          </p:txBody>
        </p:sp>
      </p:grpSp>
      <p:grpSp>
        <p:nvGrpSpPr>
          <p:cNvPr id="32776" name="Group 15"/>
          <p:cNvGrpSpPr>
            <a:grpSpLocks/>
          </p:cNvGrpSpPr>
          <p:nvPr/>
        </p:nvGrpSpPr>
        <p:grpSpPr bwMode="auto">
          <a:xfrm>
            <a:off x="3124201" y="4191001"/>
            <a:ext cx="1598613" cy="1065213"/>
            <a:chOff x="1008" y="2640"/>
            <a:chExt cx="1007" cy="671"/>
          </a:xfrm>
        </p:grpSpPr>
        <p:sp>
          <p:nvSpPr>
            <p:cNvPr id="32784" name="AutoShape 16"/>
            <p:cNvSpPr>
              <a:spLocks noChangeArrowheads="1"/>
            </p:cNvSpPr>
            <p:nvPr/>
          </p:nvSpPr>
          <p:spPr bwMode="auto">
            <a:xfrm>
              <a:off x="1008" y="2640"/>
              <a:ext cx="1008" cy="672"/>
            </a:xfrm>
            <a:prstGeom prst="roundRect">
              <a:avLst>
                <a:gd name="adj" fmla="val 148"/>
              </a:avLst>
            </a:prstGeom>
            <a:solidFill>
              <a:srgbClr val="CC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785" name="AutoShape 17"/>
            <p:cNvSpPr>
              <a:spLocks noChangeArrowheads="1"/>
            </p:cNvSpPr>
            <p:nvPr/>
          </p:nvSpPr>
          <p:spPr bwMode="auto">
            <a:xfrm>
              <a:off x="1008" y="2640"/>
              <a:ext cx="1008" cy="672"/>
            </a:xfrm>
            <a:prstGeom prst="roundRect">
              <a:avLst>
                <a:gd name="adj" fmla="val 148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 u="sng">
                  <a:solidFill>
                    <a:prstClr val="black"/>
                  </a:solidFill>
                </a:rPr>
                <a:t>Deployment,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 u="sng">
                  <a:solidFill>
                    <a:prstClr val="black"/>
                  </a:solidFill>
                </a:rPr>
                <a:t>Delivery,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1800" u="sng">
                  <a:solidFill>
                    <a:prstClr val="black"/>
                  </a:solidFill>
                </a:rPr>
                <a:t>and Feedback</a:t>
              </a:r>
            </a:p>
          </p:txBody>
        </p:sp>
      </p:grpSp>
      <p:sp>
        <p:nvSpPr>
          <p:cNvPr id="32777" name="Freeform 18"/>
          <p:cNvSpPr>
            <a:spLocks noChangeArrowheads="1"/>
          </p:cNvSpPr>
          <p:nvPr/>
        </p:nvSpPr>
        <p:spPr bwMode="auto">
          <a:xfrm>
            <a:off x="3657600" y="1905000"/>
            <a:ext cx="2514600" cy="685800"/>
          </a:xfrm>
          <a:custGeom>
            <a:avLst/>
            <a:gdLst>
              <a:gd name="T0" fmla="*/ 0 w 6987"/>
              <a:gd name="T1" fmla="*/ 2147483647 h 1907"/>
              <a:gd name="T2" fmla="*/ 0 w 6987"/>
              <a:gd name="T3" fmla="*/ 2147483647 h 1907"/>
              <a:gd name="T4" fmla="*/ 2147483647 w 6987"/>
              <a:gd name="T5" fmla="*/ 2147483647 h 1907"/>
              <a:gd name="T6" fmla="*/ 2147483647 w 6987"/>
              <a:gd name="T7" fmla="*/ 2147483647 h 1907"/>
              <a:gd name="T8" fmla="*/ 2147483647 w 6987"/>
              <a:gd name="T9" fmla="*/ 0 h 1907"/>
              <a:gd name="T10" fmla="*/ 2147483647 w 6987"/>
              <a:gd name="T11" fmla="*/ 2147483647 h 1907"/>
              <a:gd name="T12" fmla="*/ 2147483647 w 6987"/>
              <a:gd name="T13" fmla="*/ 2147483647 h 1907"/>
              <a:gd name="T14" fmla="*/ 2147483647 w 6987"/>
              <a:gd name="T15" fmla="*/ 2147483647 h 1907"/>
              <a:gd name="T16" fmla="*/ 2147483647 w 6987"/>
              <a:gd name="T17" fmla="*/ 2147483647 h 1907"/>
              <a:gd name="T18" fmla="*/ 2147483647 w 6987"/>
              <a:gd name="T19" fmla="*/ 2147483647 h 1907"/>
              <a:gd name="T20" fmla="*/ 2147483647 w 6987"/>
              <a:gd name="T21" fmla="*/ 2147483647 h 1907"/>
              <a:gd name="T22" fmla="*/ 0 w 6987"/>
              <a:gd name="T23" fmla="*/ 2147483647 h 190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987" h="1907">
                <a:moveTo>
                  <a:pt x="0" y="1906"/>
                </a:moveTo>
                <a:lnTo>
                  <a:pt x="0" y="1073"/>
                </a:lnTo>
                <a:cubicBezTo>
                  <a:pt x="0" y="664"/>
                  <a:pt x="2009" y="255"/>
                  <a:pt x="4019" y="255"/>
                </a:cubicBezTo>
                <a:lnTo>
                  <a:pt x="4883" y="255"/>
                </a:lnTo>
                <a:lnTo>
                  <a:pt x="4883" y="0"/>
                </a:lnTo>
                <a:lnTo>
                  <a:pt x="6986" y="536"/>
                </a:lnTo>
                <a:lnTo>
                  <a:pt x="4883" y="1072"/>
                </a:lnTo>
                <a:lnTo>
                  <a:pt x="4883" y="816"/>
                </a:lnTo>
                <a:lnTo>
                  <a:pt x="4019" y="816"/>
                </a:lnTo>
                <a:cubicBezTo>
                  <a:pt x="3037" y="816"/>
                  <a:pt x="2056" y="944"/>
                  <a:pt x="2056" y="1073"/>
                </a:cubicBezTo>
                <a:lnTo>
                  <a:pt x="2056" y="1906"/>
                </a:lnTo>
                <a:lnTo>
                  <a:pt x="0" y="1906"/>
                </a:lnTo>
              </a:path>
            </a:pathLst>
          </a:custGeom>
          <a:solidFill>
            <a:srgbClr val="00CC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8" name="Freeform 19"/>
          <p:cNvSpPr>
            <a:spLocks noChangeArrowheads="1"/>
          </p:cNvSpPr>
          <p:nvPr/>
        </p:nvSpPr>
        <p:spPr bwMode="auto">
          <a:xfrm>
            <a:off x="8229600" y="1981200"/>
            <a:ext cx="1066800" cy="1449388"/>
          </a:xfrm>
          <a:custGeom>
            <a:avLst/>
            <a:gdLst>
              <a:gd name="T0" fmla="*/ 0 w 2965"/>
              <a:gd name="T1" fmla="*/ 0 h 4024"/>
              <a:gd name="T2" fmla="*/ 2147483647 w 2965"/>
              <a:gd name="T3" fmla="*/ 0 h 4024"/>
              <a:gd name="T4" fmla="*/ 2147483647 w 2965"/>
              <a:gd name="T5" fmla="*/ 2147483647 h 4024"/>
              <a:gd name="T6" fmla="*/ 2147483647 w 2965"/>
              <a:gd name="T7" fmla="*/ 2147483647 h 4024"/>
              <a:gd name="T8" fmla="*/ 2147483647 w 2965"/>
              <a:gd name="T9" fmla="*/ 2147483647 h 4024"/>
              <a:gd name="T10" fmla="*/ 2147483647 w 2965"/>
              <a:gd name="T11" fmla="*/ 2147483647 h 4024"/>
              <a:gd name="T12" fmla="*/ 2147483647 w 2965"/>
              <a:gd name="T13" fmla="*/ 2147483647 h 4024"/>
              <a:gd name="T14" fmla="*/ 2147483647 w 2965"/>
              <a:gd name="T15" fmla="*/ 2147483647 h 4024"/>
              <a:gd name="T16" fmla="*/ 2147483647 w 2965"/>
              <a:gd name="T17" fmla="*/ 2147483647 h 4024"/>
              <a:gd name="T18" fmla="*/ 2147483647 w 2965"/>
              <a:gd name="T19" fmla="*/ 2147483647 h 4024"/>
              <a:gd name="T20" fmla="*/ 0 w 2965"/>
              <a:gd name="T21" fmla="*/ 2147483647 h 4024"/>
              <a:gd name="T22" fmla="*/ 0 w 2965"/>
              <a:gd name="T23" fmla="*/ 0 h 40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965" h="4024">
                <a:moveTo>
                  <a:pt x="0" y="0"/>
                </a:moveTo>
                <a:lnTo>
                  <a:pt x="1296" y="0"/>
                </a:lnTo>
                <a:cubicBezTo>
                  <a:pt x="1932" y="0"/>
                  <a:pt x="2567" y="1157"/>
                  <a:pt x="2567" y="2314"/>
                </a:cubicBezTo>
                <a:lnTo>
                  <a:pt x="2567" y="2812"/>
                </a:lnTo>
                <a:lnTo>
                  <a:pt x="2964" y="2812"/>
                </a:lnTo>
                <a:lnTo>
                  <a:pt x="2130" y="4023"/>
                </a:lnTo>
                <a:lnTo>
                  <a:pt x="1296" y="2812"/>
                </a:lnTo>
                <a:lnTo>
                  <a:pt x="1694" y="2812"/>
                </a:lnTo>
                <a:lnTo>
                  <a:pt x="1694" y="2314"/>
                </a:lnTo>
                <a:cubicBezTo>
                  <a:pt x="1694" y="1749"/>
                  <a:pt x="1495" y="1184"/>
                  <a:pt x="1296" y="1184"/>
                </a:cubicBezTo>
                <a:lnTo>
                  <a:pt x="0" y="1184"/>
                </a:lnTo>
                <a:lnTo>
                  <a:pt x="0" y="0"/>
                </a:lnTo>
              </a:path>
            </a:pathLst>
          </a:custGeom>
          <a:solidFill>
            <a:srgbClr val="00CC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9" name="Freeform 20"/>
          <p:cNvSpPr>
            <a:spLocks noChangeArrowheads="1"/>
          </p:cNvSpPr>
          <p:nvPr/>
        </p:nvSpPr>
        <p:spPr bwMode="auto">
          <a:xfrm>
            <a:off x="7467600" y="4951413"/>
            <a:ext cx="1906588" cy="1143000"/>
          </a:xfrm>
          <a:custGeom>
            <a:avLst/>
            <a:gdLst>
              <a:gd name="T0" fmla="*/ 2147483647 w 5294"/>
              <a:gd name="T1" fmla="*/ 0 h 3177"/>
              <a:gd name="T2" fmla="*/ 2147483647 w 5294"/>
              <a:gd name="T3" fmla="*/ 2147483647 h 3177"/>
              <a:gd name="T4" fmla="*/ 2147483647 w 5294"/>
              <a:gd name="T5" fmla="*/ 2147483647 h 3177"/>
              <a:gd name="T6" fmla="*/ 2147483647 w 5294"/>
              <a:gd name="T7" fmla="*/ 2147483647 h 3177"/>
              <a:gd name="T8" fmla="*/ 2147483647 w 5294"/>
              <a:gd name="T9" fmla="*/ 2147483647 h 3177"/>
              <a:gd name="T10" fmla="*/ 0 w 5294"/>
              <a:gd name="T11" fmla="*/ 2147483647 h 3177"/>
              <a:gd name="T12" fmla="*/ 2147483647 w 5294"/>
              <a:gd name="T13" fmla="*/ 2147483647 h 3177"/>
              <a:gd name="T14" fmla="*/ 2147483647 w 5294"/>
              <a:gd name="T15" fmla="*/ 2147483647 h 3177"/>
              <a:gd name="T16" fmla="*/ 2147483647 w 5294"/>
              <a:gd name="T17" fmla="*/ 2147483647 h 3177"/>
              <a:gd name="T18" fmla="*/ 2147483647 w 5294"/>
              <a:gd name="T19" fmla="*/ 2147483647 h 3177"/>
              <a:gd name="T20" fmla="*/ 2147483647 w 5294"/>
              <a:gd name="T21" fmla="*/ 0 h 3177"/>
              <a:gd name="T22" fmla="*/ 2147483647 w 5294"/>
              <a:gd name="T23" fmla="*/ 0 h 317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294" h="3177">
                <a:moveTo>
                  <a:pt x="5293" y="0"/>
                </a:moveTo>
                <a:lnTo>
                  <a:pt x="5293" y="1389"/>
                </a:lnTo>
                <a:cubicBezTo>
                  <a:pt x="5293" y="2070"/>
                  <a:pt x="3771" y="2750"/>
                  <a:pt x="2248" y="2750"/>
                </a:cubicBezTo>
                <a:lnTo>
                  <a:pt x="1593" y="2750"/>
                </a:lnTo>
                <a:lnTo>
                  <a:pt x="1593" y="3176"/>
                </a:lnTo>
                <a:lnTo>
                  <a:pt x="0" y="2283"/>
                </a:lnTo>
                <a:lnTo>
                  <a:pt x="1593" y="1389"/>
                </a:lnTo>
                <a:lnTo>
                  <a:pt x="1593" y="1815"/>
                </a:lnTo>
                <a:lnTo>
                  <a:pt x="2248" y="1815"/>
                </a:lnTo>
                <a:cubicBezTo>
                  <a:pt x="2992" y="1815"/>
                  <a:pt x="3735" y="1602"/>
                  <a:pt x="3735" y="1389"/>
                </a:cubicBezTo>
                <a:lnTo>
                  <a:pt x="3735" y="0"/>
                </a:lnTo>
                <a:lnTo>
                  <a:pt x="5293" y="0"/>
                </a:lnTo>
              </a:path>
            </a:pathLst>
          </a:custGeom>
          <a:solidFill>
            <a:srgbClr val="00CC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80" name="Freeform 21"/>
          <p:cNvSpPr>
            <a:spLocks noChangeArrowheads="1"/>
          </p:cNvSpPr>
          <p:nvPr/>
        </p:nvSpPr>
        <p:spPr bwMode="auto">
          <a:xfrm>
            <a:off x="3352800" y="5334000"/>
            <a:ext cx="2363788" cy="838200"/>
          </a:xfrm>
          <a:custGeom>
            <a:avLst/>
            <a:gdLst>
              <a:gd name="T0" fmla="*/ 2147483647 w 6564"/>
              <a:gd name="T1" fmla="*/ 2147483647 h 2330"/>
              <a:gd name="T2" fmla="*/ 2147483647 w 6564"/>
              <a:gd name="T3" fmla="*/ 2147483647 h 2330"/>
              <a:gd name="T4" fmla="*/ 2147483647 w 6564"/>
              <a:gd name="T5" fmla="*/ 2147483647 h 2330"/>
              <a:gd name="T6" fmla="*/ 2147483647 w 6564"/>
              <a:gd name="T7" fmla="*/ 2147483647 h 2330"/>
              <a:gd name="T8" fmla="*/ 0 w 6564"/>
              <a:gd name="T9" fmla="*/ 2147483647 h 2330"/>
              <a:gd name="T10" fmla="*/ 2147483647 w 6564"/>
              <a:gd name="T11" fmla="*/ 0 h 2330"/>
              <a:gd name="T12" fmla="*/ 2147483647 w 6564"/>
              <a:gd name="T13" fmla="*/ 2147483647 h 2330"/>
              <a:gd name="T14" fmla="*/ 2147483647 w 6564"/>
              <a:gd name="T15" fmla="*/ 2147483647 h 2330"/>
              <a:gd name="T16" fmla="*/ 2147483647 w 6564"/>
              <a:gd name="T17" fmla="*/ 2147483647 h 2330"/>
              <a:gd name="T18" fmla="*/ 2147483647 w 6564"/>
              <a:gd name="T19" fmla="*/ 2147483647 h 2330"/>
              <a:gd name="T20" fmla="*/ 2147483647 w 6564"/>
              <a:gd name="T21" fmla="*/ 2147483647 h 2330"/>
              <a:gd name="T22" fmla="*/ 2147483647 w 6564"/>
              <a:gd name="T23" fmla="*/ 2147483647 h 23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564" h="2330">
                <a:moveTo>
                  <a:pt x="6563" y="2329"/>
                </a:moveTo>
                <a:lnTo>
                  <a:pt x="3694" y="2329"/>
                </a:lnTo>
                <a:cubicBezTo>
                  <a:pt x="2287" y="2329"/>
                  <a:pt x="881" y="1660"/>
                  <a:pt x="881" y="990"/>
                </a:cubicBezTo>
                <a:lnTo>
                  <a:pt x="881" y="701"/>
                </a:lnTo>
                <a:lnTo>
                  <a:pt x="0" y="701"/>
                </a:lnTo>
                <a:lnTo>
                  <a:pt x="1847" y="0"/>
                </a:lnTo>
                <a:lnTo>
                  <a:pt x="3694" y="701"/>
                </a:lnTo>
                <a:lnTo>
                  <a:pt x="2812" y="701"/>
                </a:lnTo>
                <a:lnTo>
                  <a:pt x="2812" y="990"/>
                </a:lnTo>
                <a:cubicBezTo>
                  <a:pt x="2812" y="1317"/>
                  <a:pt x="3253" y="1644"/>
                  <a:pt x="3694" y="1644"/>
                </a:cubicBezTo>
                <a:lnTo>
                  <a:pt x="6563" y="1644"/>
                </a:lnTo>
                <a:lnTo>
                  <a:pt x="6563" y="2329"/>
                </a:lnTo>
              </a:path>
            </a:pathLst>
          </a:custGeom>
          <a:solidFill>
            <a:srgbClr val="00CC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81" name="Freeform 22"/>
          <p:cNvSpPr>
            <a:spLocks noChangeArrowheads="1"/>
          </p:cNvSpPr>
          <p:nvPr/>
        </p:nvSpPr>
        <p:spPr bwMode="auto">
          <a:xfrm>
            <a:off x="3657600" y="3200400"/>
            <a:ext cx="609600" cy="838200"/>
          </a:xfrm>
          <a:custGeom>
            <a:avLst/>
            <a:gdLst>
              <a:gd name="T0" fmla="*/ 2147483647 w 1695"/>
              <a:gd name="T1" fmla="*/ 2147483647 h 2330"/>
              <a:gd name="T2" fmla="*/ 2147483647 w 1695"/>
              <a:gd name="T3" fmla="*/ 2147483647 h 2330"/>
              <a:gd name="T4" fmla="*/ 0 w 1695"/>
              <a:gd name="T5" fmla="*/ 2147483647 h 2330"/>
              <a:gd name="T6" fmla="*/ 2147483647 w 1695"/>
              <a:gd name="T7" fmla="*/ 0 h 2330"/>
              <a:gd name="T8" fmla="*/ 2147483647 w 1695"/>
              <a:gd name="T9" fmla="*/ 2147483647 h 2330"/>
              <a:gd name="T10" fmla="*/ 2147483647 w 1695"/>
              <a:gd name="T11" fmla="*/ 2147483647 h 2330"/>
              <a:gd name="T12" fmla="*/ 2147483647 w 1695"/>
              <a:gd name="T13" fmla="*/ 2147483647 h 2330"/>
              <a:gd name="T14" fmla="*/ 2147483647 w 1695"/>
              <a:gd name="T15" fmla="*/ 2147483647 h 233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695" h="2330">
                <a:moveTo>
                  <a:pt x="423" y="2329"/>
                </a:moveTo>
                <a:lnTo>
                  <a:pt x="423" y="582"/>
                </a:lnTo>
                <a:lnTo>
                  <a:pt x="0" y="582"/>
                </a:lnTo>
                <a:lnTo>
                  <a:pt x="847" y="0"/>
                </a:lnTo>
                <a:lnTo>
                  <a:pt x="1694" y="582"/>
                </a:lnTo>
                <a:lnTo>
                  <a:pt x="1270" y="582"/>
                </a:lnTo>
                <a:lnTo>
                  <a:pt x="1270" y="2329"/>
                </a:lnTo>
                <a:lnTo>
                  <a:pt x="423" y="2329"/>
                </a:lnTo>
              </a:path>
            </a:pathLst>
          </a:custGeom>
          <a:solidFill>
            <a:srgbClr val="00CC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82" name="AutoShape 23"/>
          <p:cNvSpPr>
            <a:spLocks noChangeArrowheads="1"/>
          </p:cNvSpPr>
          <p:nvPr/>
        </p:nvSpPr>
        <p:spPr bwMode="auto">
          <a:xfrm>
            <a:off x="1752601" y="2971800"/>
            <a:ext cx="758825" cy="457200"/>
          </a:xfrm>
          <a:prstGeom prst="roundRect">
            <a:avLst>
              <a:gd name="adj" fmla="val 34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altLang="en-US">
                <a:solidFill>
                  <a:prstClr val="black"/>
                </a:solidFill>
              </a:rPr>
              <a:t>Start</a:t>
            </a:r>
          </a:p>
        </p:txBody>
      </p:sp>
      <p:sp>
        <p:nvSpPr>
          <p:cNvPr id="32783" name="Line 24"/>
          <p:cNvSpPr>
            <a:spLocks noChangeShapeType="1"/>
          </p:cNvSpPr>
          <p:nvPr/>
        </p:nvSpPr>
        <p:spPr bwMode="auto">
          <a:xfrm flipV="1">
            <a:off x="2514600" y="3046414"/>
            <a:ext cx="381000" cy="15557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9763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 b="1" smtClean="0"/>
              <a:t>Advantages</a:t>
            </a:r>
            <a:endParaRPr lang="en-GB" altLang="en-US" b="1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981200"/>
            <a:ext cx="7924800" cy="41148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sv-SE" altLang="en-US" smtClean="0"/>
              <a:t>Reduces risk of incorrect user requirements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altLang="en-US" smtClean="0"/>
              <a:t>Good where requirements are changing/uncommitted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altLang="en-US" smtClean="0"/>
              <a:t>Regular visible progress aids management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altLang="en-US" smtClean="0"/>
              <a:t>Supports early product marketing</a:t>
            </a:r>
          </a:p>
        </p:txBody>
      </p:sp>
    </p:spTree>
    <p:extLst>
      <p:ext uri="{BB962C8B-B14F-4D97-AF65-F5344CB8AC3E}">
        <p14:creationId xmlns:p14="http://schemas.microsoft.com/office/powerpoint/2010/main" val="372772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04850"/>
            <a:ext cx="8229600" cy="438150"/>
          </a:xfrm>
        </p:spPr>
        <p:txBody>
          <a:bodyPr/>
          <a:lstStyle/>
          <a:p>
            <a:pPr eaLnBrk="1" hangingPunct="1"/>
            <a:r>
              <a:rPr lang="sv-SE" altLang="en-US" b="1" smtClean="0"/>
              <a:t>Disadvantages </a:t>
            </a:r>
            <a:endParaRPr lang="en-GB" altLang="en-US" b="1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464211" y="1143000"/>
            <a:ext cx="9550791" cy="54864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sv-SE" altLang="en-US" sz="2200" dirty="0"/>
              <a:t>An unstable/badly implemented prototype often becomes the final product.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altLang="en-US" sz="2200" dirty="0"/>
              <a:t>Requires extensive customer collaboration</a:t>
            </a:r>
          </a:p>
          <a:p>
            <a:pPr marL="609600" indent="-609600" eaLnBrk="1" hangingPunct="1">
              <a:buNone/>
            </a:pPr>
            <a:r>
              <a:rPr lang="en-GB" altLang="en-US" sz="2200" dirty="0" smtClean="0"/>
              <a:t>3</a:t>
            </a:r>
            <a:r>
              <a:rPr lang="en-GB" altLang="en-US" sz="2200" dirty="0"/>
              <a:t>.	Difficult to know how long project will last</a:t>
            </a:r>
          </a:p>
          <a:p>
            <a:pPr marL="609600" indent="-609600" eaLnBrk="1" hangingPunct="1">
              <a:buFontTx/>
              <a:buAutoNum type="arabicPeriod" startAt="4"/>
            </a:pPr>
            <a:r>
              <a:rPr lang="en-GB" altLang="en-US" sz="2200" dirty="0"/>
              <a:t>Easy to fall back into code-and-fix without proper requirements analysis, design, customer evaluation and feedback.</a:t>
            </a:r>
          </a:p>
          <a:p>
            <a:pPr marL="609600" indent="-609600" eaLnBrk="1" hangingPunct="1">
              <a:buFontTx/>
              <a:buAutoNum type="arabicPeriod" startAt="4"/>
            </a:pPr>
            <a:r>
              <a:rPr lang="en-GB" altLang="en-US" sz="2200" dirty="0"/>
              <a:t>The developer often makes implementation compromises in order to get a prototype working quickly</a:t>
            </a:r>
          </a:p>
          <a:p>
            <a:pPr marL="609600" indent="-609600" eaLnBrk="1" hangingPunct="1"/>
            <a:endParaRPr lang="en-GB" altLang="en-US" dirty="0" smtClean="0"/>
          </a:p>
          <a:p>
            <a:pPr marL="990600" lvl="1" indent="-533400" eaLnBrk="1" hangingPunct="1"/>
            <a:endParaRPr lang="en-GB" altLang="en-US" dirty="0" smtClean="0"/>
          </a:p>
          <a:p>
            <a:pPr marL="609600" indent="-609600" eaLnBrk="1" hangingPunct="1">
              <a:buNone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6689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8077200" y="6248401"/>
            <a:ext cx="1905000" cy="29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0C803487-6769-46E7-A173-1B98C9C77C59}" type="slidenum">
              <a:rPr lang="en-GB" altLang="en-US" sz="1400">
                <a:solidFill>
                  <a:prstClr val="black"/>
                </a:solidFill>
                <a:cs typeface="Lucida Sans Unicode" panose="020B0602030504020204" pitchFamily="34" charset="0"/>
              </a:rPr>
              <a:pPr algn="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89</a:t>
            </a:fld>
            <a:endParaRPr lang="en-GB" altLang="en-US" sz="1400">
              <a:solidFill>
                <a:prstClr val="black"/>
              </a:solidFill>
              <a:cs typeface="Lucida Sans Unicode" panose="020B0602030504020204" pitchFamily="34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2864"/>
            <a:ext cx="7772400" cy="1362075"/>
          </a:xfrm>
        </p:spPr>
        <p:txBody>
          <a:bodyPr/>
          <a:lstStyle/>
          <a:p>
            <a:pPr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000"/>
              <a:t>Spiral Model</a:t>
            </a:r>
            <a:br>
              <a:rPr lang="en-GB" altLang="en-US" sz="4000"/>
            </a:br>
            <a:endParaRPr lang="en-GB" altLang="en-US" smtClean="0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762000"/>
            <a:ext cx="8763000" cy="5848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>
                <a:solidFill>
                  <a:srgbClr val="FF0000"/>
                </a:solidFill>
              </a:rPr>
              <a:t>Invented by Dr. Barry Boehm in 1988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>
                <a:solidFill>
                  <a:srgbClr val="FF0000"/>
                </a:solidFill>
              </a:rPr>
              <a:t>Follows an evolutionary approach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>
                <a:solidFill>
                  <a:srgbClr val="FF0000"/>
                </a:solidFill>
              </a:rPr>
              <a:t>Used when requirements are </a:t>
            </a:r>
            <a:r>
              <a:rPr lang="en-GB" altLang="en-US" sz="2400" u="sng" dirty="0">
                <a:solidFill>
                  <a:srgbClr val="FF0000"/>
                </a:solidFill>
              </a:rPr>
              <a:t>not</a:t>
            </a:r>
            <a:r>
              <a:rPr lang="en-GB" altLang="en-US" sz="2400" dirty="0">
                <a:solidFill>
                  <a:srgbClr val="FF0000"/>
                </a:solidFill>
              </a:rPr>
              <a:t> well understood and risks are high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>
                <a:solidFill>
                  <a:srgbClr val="FF0000"/>
                </a:solidFill>
              </a:rPr>
              <a:t>Inner spirals focus on identifying software requirements and project risks; may also incorporate prototyping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>
                <a:solidFill>
                  <a:srgbClr val="FF0000"/>
                </a:solidFill>
              </a:rPr>
              <a:t>Outer spirals take on a classical waterfall approach after requirements have been defined</a:t>
            </a:r>
            <a:r>
              <a:rPr lang="en-GB" altLang="en-US" sz="2400" dirty="0"/>
              <a:t>, but permit iterative growth of the software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/>
              <a:t>Operates as a risk-driven model…a go/no-go decision occurs after each complete spiral in order to react to risk determinations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/>
              <a:t>Requires considerable expertise in risk assessment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/>
              <a:t>Serves as a realistic model for large-scale software development</a:t>
            </a:r>
          </a:p>
        </p:txBody>
      </p:sp>
    </p:spTree>
    <p:extLst>
      <p:ext uri="{BB962C8B-B14F-4D97-AF65-F5344CB8AC3E}">
        <p14:creationId xmlns:p14="http://schemas.microsoft.com/office/powerpoint/2010/main" val="19107422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992" dirty="0" smtClean="0">
                <a:solidFill>
                  <a:srgbClr val="FF0000"/>
                </a:solidFill>
              </a:rPr>
              <a:t>Exploratory Style of Software Development</a:t>
            </a:r>
            <a:endParaRPr lang="en-US" altLang="en-US" sz="3992" dirty="0">
              <a:solidFill>
                <a:srgbClr val="FF0000"/>
              </a:solidFill>
            </a:endParaRPr>
          </a:p>
        </p:txBody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49603"/>
            <a:ext cx="10515599" cy="4510554"/>
          </a:xfrm>
        </p:spPr>
        <p:txBody>
          <a:bodyPr>
            <a:normAutofit lnSpcReduction="10000"/>
          </a:bodyPr>
          <a:lstStyle/>
          <a:p>
            <a:pPr>
              <a:lnSpc>
                <a:spcPct val="105000"/>
              </a:lnSpc>
              <a:spcBef>
                <a:spcPct val="10000"/>
              </a:spcBef>
              <a:spcAft>
                <a:spcPct val="25000"/>
              </a:spcAft>
            </a:pPr>
            <a:r>
              <a:rPr lang="en-US" altLang="en-US" sz="3266" dirty="0">
                <a:solidFill>
                  <a:srgbClr val="FF0000"/>
                </a:solidFill>
              </a:rPr>
              <a:t>The early programmers used an</a:t>
            </a:r>
            <a:r>
              <a:rPr lang="en-US" altLang="ko-KR" sz="3266" dirty="0">
                <a:solidFill>
                  <a:srgbClr val="FF0000"/>
                </a:solidFill>
                <a:ea typeface="굴림" charset="-127"/>
              </a:rPr>
              <a:t> exploratory (also called build and </a:t>
            </a:r>
            <a:r>
              <a:rPr lang="en-US" altLang="ko-KR" sz="3266" dirty="0" smtClean="0">
                <a:solidFill>
                  <a:srgbClr val="FF0000"/>
                </a:solidFill>
                <a:ea typeface="굴림" charset="-127"/>
              </a:rPr>
              <a:t>fix/Code and Fix) </a:t>
            </a:r>
            <a:r>
              <a:rPr lang="en-US" altLang="ko-KR" sz="3266" dirty="0">
                <a:solidFill>
                  <a:srgbClr val="FF0000"/>
                </a:solidFill>
                <a:ea typeface="굴림" charset="-127"/>
              </a:rPr>
              <a:t>style</a:t>
            </a:r>
            <a:r>
              <a:rPr lang="en-US" altLang="ko-KR" sz="3266" dirty="0">
                <a:ea typeface="굴림" charset="-127"/>
              </a:rPr>
              <a:t>. </a:t>
            </a:r>
          </a:p>
          <a:p>
            <a:pPr lvl="1">
              <a:lnSpc>
                <a:spcPct val="105000"/>
              </a:lnSpc>
              <a:spcBef>
                <a:spcPct val="10000"/>
              </a:spcBef>
              <a:spcAft>
                <a:spcPct val="25000"/>
              </a:spcAft>
            </a:pPr>
            <a:r>
              <a:rPr lang="en-US" altLang="en-US" sz="2903" dirty="0"/>
              <a:t>In the build and fix (exploratory) style, normally a `dirty' program is quickly developed.</a:t>
            </a:r>
          </a:p>
          <a:p>
            <a:pPr lvl="1">
              <a:lnSpc>
                <a:spcPct val="105000"/>
              </a:lnSpc>
              <a:spcBef>
                <a:spcPct val="10000"/>
              </a:spcBef>
              <a:spcAft>
                <a:spcPct val="25000"/>
              </a:spcAft>
            </a:pPr>
            <a:r>
              <a:rPr lang="en-US" altLang="en-US" sz="2903" dirty="0"/>
              <a:t>The different imperfections that are subsequently noticed </a:t>
            </a:r>
            <a:r>
              <a:rPr lang="en-US" altLang="ko-KR" sz="2903" dirty="0">
                <a:ea typeface="굴림" charset="-127"/>
              </a:rPr>
              <a:t>are fixed. </a:t>
            </a:r>
            <a:endParaRPr lang="en-US" altLang="ko-KR" sz="2903" dirty="0" smtClean="0">
              <a:ea typeface="굴림" charset="-127"/>
            </a:endParaRPr>
          </a:p>
          <a:p>
            <a:r>
              <a:rPr lang="en-US" dirty="0">
                <a:solidFill>
                  <a:srgbClr val="FF0000"/>
                </a:solidFill>
              </a:rPr>
              <a:t>In a build and fix style, </a:t>
            </a:r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IN" dirty="0" smtClean="0">
                <a:solidFill>
                  <a:srgbClr val="FF0000"/>
                </a:solidFill>
              </a:rPr>
              <a:t>program </a:t>
            </a:r>
            <a:r>
              <a:rPr lang="en-IN" dirty="0">
                <a:solidFill>
                  <a:srgbClr val="FF0000"/>
                </a:solidFill>
              </a:rPr>
              <a:t>is quickly </a:t>
            </a:r>
            <a:r>
              <a:rPr lang="en-IN" dirty="0" smtClean="0">
                <a:solidFill>
                  <a:srgbClr val="FF0000"/>
                </a:solidFill>
              </a:rPr>
              <a:t>developed without </a:t>
            </a:r>
            <a:r>
              <a:rPr lang="en-IN" dirty="0">
                <a:solidFill>
                  <a:srgbClr val="FF0000"/>
                </a:solidFill>
              </a:rPr>
              <a:t>making any specification</a:t>
            </a:r>
            <a:r>
              <a:rPr lang="en-IN" dirty="0" smtClean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plan</a:t>
            </a:r>
            <a:r>
              <a:rPr lang="en-US" dirty="0">
                <a:solidFill>
                  <a:srgbClr val="FF0000"/>
                </a:solidFill>
              </a:rPr>
              <a:t>, or design. The </a:t>
            </a:r>
            <a:r>
              <a:rPr lang="en-US" dirty="0" smtClean="0">
                <a:solidFill>
                  <a:srgbClr val="FF0000"/>
                </a:solidFill>
              </a:rPr>
              <a:t>different </a:t>
            </a:r>
            <a:r>
              <a:rPr lang="en-IN" dirty="0" smtClean="0">
                <a:solidFill>
                  <a:srgbClr val="FF0000"/>
                </a:solidFill>
              </a:rPr>
              <a:t>imperfections </a:t>
            </a:r>
            <a:r>
              <a:rPr lang="en-IN" dirty="0">
                <a:solidFill>
                  <a:srgbClr val="FF0000"/>
                </a:solidFill>
              </a:rPr>
              <a:t>that </a:t>
            </a:r>
            <a:r>
              <a:rPr lang="en-IN" dirty="0" smtClean="0">
                <a:solidFill>
                  <a:srgbClr val="FF0000"/>
                </a:solidFill>
              </a:rPr>
              <a:t>are subsequently </a:t>
            </a:r>
            <a:r>
              <a:rPr lang="en-IN" dirty="0">
                <a:solidFill>
                  <a:srgbClr val="FF0000"/>
                </a:solidFill>
              </a:rPr>
              <a:t>noticed are fixed.</a:t>
            </a:r>
            <a:endParaRPr lang="en-US" alt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7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8077200" y="6248401"/>
            <a:ext cx="1905000" cy="29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78C75273-2D43-4D16-87F6-BF7812128AD4}" type="slidenum">
              <a:rPr lang="en-GB" altLang="en-US" sz="1400">
                <a:solidFill>
                  <a:prstClr val="black"/>
                </a:solidFill>
                <a:cs typeface="Lucida Sans Unicode" panose="020B0602030504020204" pitchFamily="34" charset="0"/>
              </a:rPr>
              <a:pPr algn="r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90</a:t>
            </a:fld>
            <a:endParaRPr lang="en-GB" altLang="en-US" sz="1400">
              <a:solidFill>
                <a:prstClr val="black"/>
              </a:solidFill>
              <a:cs typeface="Lucida Sans Unicode" panose="020B0602030504020204" pitchFamily="34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2864"/>
            <a:ext cx="7772400" cy="1362075"/>
          </a:xfrm>
        </p:spPr>
        <p:txBody>
          <a:bodyPr/>
          <a:lstStyle/>
          <a:p>
            <a:pPr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Spiral Model</a:t>
            </a:r>
            <a:br>
              <a:rPr lang="en-GB" altLang="en-US" smtClean="0"/>
            </a:br>
            <a:r>
              <a:rPr lang="en-GB" altLang="en-US" smtClean="0"/>
              <a:t>(Diagram)</a:t>
            </a:r>
          </a:p>
        </p:txBody>
      </p:sp>
      <p:sp>
        <p:nvSpPr>
          <p:cNvPr id="37892" name="Freeform 14"/>
          <p:cNvSpPr>
            <a:spLocks/>
          </p:cNvSpPr>
          <p:nvPr/>
        </p:nvSpPr>
        <p:spPr bwMode="auto">
          <a:xfrm>
            <a:off x="4316413" y="2095500"/>
            <a:ext cx="3746500" cy="3441700"/>
          </a:xfrm>
          <a:custGeom>
            <a:avLst/>
            <a:gdLst>
              <a:gd name="T0" fmla="*/ 2147483647 w 2360"/>
              <a:gd name="T1" fmla="*/ 2147483647 h 2168"/>
              <a:gd name="T2" fmla="*/ 2147483647 w 2360"/>
              <a:gd name="T3" fmla="*/ 2147483647 h 2168"/>
              <a:gd name="T4" fmla="*/ 2147483647 w 2360"/>
              <a:gd name="T5" fmla="*/ 2147483647 h 2168"/>
              <a:gd name="T6" fmla="*/ 2147483647 w 2360"/>
              <a:gd name="T7" fmla="*/ 2147483647 h 2168"/>
              <a:gd name="T8" fmla="*/ 2147483647 w 2360"/>
              <a:gd name="T9" fmla="*/ 2147483647 h 2168"/>
              <a:gd name="T10" fmla="*/ 2147483647 w 2360"/>
              <a:gd name="T11" fmla="*/ 2147483647 h 2168"/>
              <a:gd name="T12" fmla="*/ 2147483647 w 2360"/>
              <a:gd name="T13" fmla="*/ 2147483647 h 2168"/>
              <a:gd name="T14" fmla="*/ 2147483647 w 2360"/>
              <a:gd name="T15" fmla="*/ 2147483647 h 2168"/>
              <a:gd name="T16" fmla="*/ 2147483647 w 2360"/>
              <a:gd name="T17" fmla="*/ 2147483647 h 2168"/>
              <a:gd name="T18" fmla="*/ 2147483647 w 2360"/>
              <a:gd name="T19" fmla="*/ 2147483647 h 2168"/>
              <a:gd name="T20" fmla="*/ 2147483647 w 2360"/>
              <a:gd name="T21" fmla="*/ 2147483647 h 2168"/>
              <a:gd name="T22" fmla="*/ 2147483647 w 2360"/>
              <a:gd name="T23" fmla="*/ 2147483647 h 2168"/>
              <a:gd name="T24" fmla="*/ 2147483647 w 2360"/>
              <a:gd name="T25" fmla="*/ 2147483647 h 2168"/>
              <a:gd name="T26" fmla="*/ 2147483647 w 2360"/>
              <a:gd name="T27" fmla="*/ 2147483647 h 2168"/>
              <a:gd name="T28" fmla="*/ 2147483647 w 2360"/>
              <a:gd name="T29" fmla="*/ 2147483647 h 2168"/>
              <a:gd name="T30" fmla="*/ 2147483647 w 2360"/>
              <a:gd name="T31" fmla="*/ 2147483647 h 2168"/>
              <a:gd name="T32" fmla="*/ 2147483647 w 2360"/>
              <a:gd name="T33" fmla="*/ 2147483647 h 2168"/>
              <a:gd name="T34" fmla="*/ 2147483647 w 2360"/>
              <a:gd name="T35" fmla="*/ 2147483647 h 2168"/>
              <a:gd name="T36" fmla="*/ 2147483647 w 2360"/>
              <a:gd name="T37" fmla="*/ 2147483647 h 2168"/>
              <a:gd name="T38" fmla="*/ 2147483647 w 2360"/>
              <a:gd name="T39" fmla="*/ 2147483647 h 2168"/>
              <a:gd name="T40" fmla="*/ 2147483647 w 2360"/>
              <a:gd name="T41" fmla="*/ 2147483647 h 2168"/>
              <a:gd name="T42" fmla="*/ 2147483647 w 2360"/>
              <a:gd name="T43" fmla="*/ 2147483647 h 2168"/>
              <a:gd name="T44" fmla="*/ 2147483647 w 2360"/>
              <a:gd name="T45" fmla="*/ 2147483647 h 2168"/>
              <a:gd name="T46" fmla="*/ 2147483647 w 2360"/>
              <a:gd name="T47" fmla="*/ 2147483647 h 2168"/>
              <a:gd name="T48" fmla="*/ 2147483647 w 2360"/>
              <a:gd name="T49" fmla="*/ 2147483647 h 2168"/>
              <a:gd name="T50" fmla="*/ 2147483647 w 2360"/>
              <a:gd name="T51" fmla="*/ 2147483647 h 2168"/>
              <a:gd name="T52" fmla="*/ 2147483647 w 2360"/>
              <a:gd name="T53" fmla="*/ 2147483647 h 2168"/>
              <a:gd name="T54" fmla="*/ 2147483647 w 2360"/>
              <a:gd name="T55" fmla="*/ 2147483647 h 2168"/>
              <a:gd name="T56" fmla="*/ 2147483647 w 2360"/>
              <a:gd name="T57" fmla="*/ 2147483647 h 2168"/>
              <a:gd name="T58" fmla="*/ 2147483647 w 2360"/>
              <a:gd name="T59" fmla="*/ 2147483647 h 2168"/>
              <a:gd name="T60" fmla="*/ 2147483647 w 2360"/>
              <a:gd name="T61" fmla="*/ 2147483647 h 2168"/>
              <a:gd name="T62" fmla="*/ 2147483647 w 2360"/>
              <a:gd name="T63" fmla="*/ 2147483647 h 2168"/>
              <a:gd name="T64" fmla="*/ 2147483647 w 2360"/>
              <a:gd name="T65" fmla="*/ 2147483647 h 2168"/>
              <a:gd name="T66" fmla="*/ 2147483647 w 2360"/>
              <a:gd name="T67" fmla="*/ 2147483647 h 2168"/>
              <a:gd name="T68" fmla="*/ 2147483647 w 2360"/>
              <a:gd name="T69" fmla="*/ 2147483647 h 2168"/>
              <a:gd name="T70" fmla="*/ 2147483647 w 2360"/>
              <a:gd name="T71" fmla="*/ 2147483647 h 2168"/>
              <a:gd name="T72" fmla="*/ 2147483647 w 2360"/>
              <a:gd name="T73" fmla="*/ 2147483647 h 2168"/>
              <a:gd name="T74" fmla="*/ 2147483647 w 2360"/>
              <a:gd name="T75" fmla="*/ 2147483647 h 2168"/>
              <a:gd name="T76" fmla="*/ 2147483647 w 2360"/>
              <a:gd name="T77" fmla="*/ 2147483647 h 2168"/>
              <a:gd name="T78" fmla="*/ 2147483647 w 2360"/>
              <a:gd name="T79" fmla="*/ 2147483647 h 2168"/>
              <a:gd name="T80" fmla="*/ 2147483647 w 2360"/>
              <a:gd name="T81" fmla="*/ 2147483647 h 2168"/>
              <a:gd name="T82" fmla="*/ 2147483647 w 2360"/>
              <a:gd name="T83" fmla="*/ 2147483647 h 2168"/>
              <a:gd name="T84" fmla="*/ 2147483647 w 2360"/>
              <a:gd name="T85" fmla="*/ 2147483647 h 2168"/>
              <a:gd name="T86" fmla="*/ 2147483647 w 2360"/>
              <a:gd name="T87" fmla="*/ 2147483647 h 2168"/>
              <a:gd name="T88" fmla="*/ 2147483647 w 2360"/>
              <a:gd name="T89" fmla="*/ 2147483647 h 2168"/>
              <a:gd name="T90" fmla="*/ 2147483647 w 2360"/>
              <a:gd name="T91" fmla="*/ 2147483647 h 2168"/>
              <a:gd name="T92" fmla="*/ 2147483647 w 2360"/>
              <a:gd name="T93" fmla="*/ 2147483647 h 2168"/>
              <a:gd name="T94" fmla="*/ 2147483647 w 2360"/>
              <a:gd name="T95" fmla="*/ 2147483647 h 2168"/>
              <a:gd name="T96" fmla="*/ 2147483647 w 2360"/>
              <a:gd name="T97" fmla="*/ 2147483647 h 2168"/>
              <a:gd name="T98" fmla="*/ 2147483647 w 2360"/>
              <a:gd name="T99" fmla="*/ 2147483647 h 2168"/>
              <a:gd name="T100" fmla="*/ 2147483647 w 2360"/>
              <a:gd name="T101" fmla="*/ 2147483647 h 2168"/>
              <a:gd name="T102" fmla="*/ 2147483647 w 2360"/>
              <a:gd name="T103" fmla="*/ 2147483647 h 2168"/>
              <a:gd name="T104" fmla="*/ 2147483647 w 2360"/>
              <a:gd name="T105" fmla="*/ 2147483647 h 2168"/>
              <a:gd name="T106" fmla="*/ 2147483647 w 2360"/>
              <a:gd name="T107" fmla="*/ 2147483647 h 2168"/>
              <a:gd name="T108" fmla="*/ 2147483647 w 2360"/>
              <a:gd name="T109" fmla="*/ 2147483647 h 2168"/>
              <a:gd name="T110" fmla="*/ 2147483647 w 2360"/>
              <a:gd name="T111" fmla="*/ 2147483647 h 2168"/>
              <a:gd name="T112" fmla="*/ 2147483647 w 2360"/>
              <a:gd name="T113" fmla="*/ 2147483647 h 2168"/>
              <a:gd name="T114" fmla="*/ 2147483647 w 2360"/>
              <a:gd name="T115" fmla="*/ 2147483647 h 2168"/>
              <a:gd name="T116" fmla="*/ 2147483647 w 2360"/>
              <a:gd name="T117" fmla="*/ 2147483647 h 2168"/>
              <a:gd name="T118" fmla="*/ 2147483647 w 2360"/>
              <a:gd name="T119" fmla="*/ 2147483647 h 2168"/>
              <a:gd name="T120" fmla="*/ 2147483647 w 2360"/>
              <a:gd name="T121" fmla="*/ 2147483647 h 2168"/>
              <a:gd name="T122" fmla="*/ 2147483647 w 2360"/>
              <a:gd name="T123" fmla="*/ 2147483647 h 2168"/>
              <a:gd name="T124" fmla="*/ 0 w 2360"/>
              <a:gd name="T125" fmla="*/ 2147483647 h 216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360" h="2168">
                <a:moveTo>
                  <a:pt x="1200" y="1176"/>
                </a:moveTo>
                <a:cubicBezTo>
                  <a:pt x="1156" y="1124"/>
                  <a:pt x="1112" y="1072"/>
                  <a:pt x="1104" y="1032"/>
                </a:cubicBezTo>
                <a:cubicBezTo>
                  <a:pt x="1096" y="992"/>
                  <a:pt x="1112" y="960"/>
                  <a:pt x="1152" y="936"/>
                </a:cubicBezTo>
                <a:cubicBezTo>
                  <a:pt x="1192" y="912"/>
                  <a:pt x="1296" y="888"/>
                  <a:pt x="1344" y="888"/>
                </a:cubicBezTo>
                <a:cubicBezTo>
                  <a:pt x="1392" y="888"/>
                  <a:pt x="1416" y="904"/>
                  <a:pt x="1440" y="936"/>
                </a:cubicBezTo>
                <a:cubicBezTo>
                  <a:pt x="1464" y="968"/>
                  <a:pt x="1480" y="1040"/>
                  <a:pt x="1488" y="1080"/>
                </a:cubicBezTo>
                <a:cubicBezTo>
                  <a:pt x="1496" y="1120"/>
                  <a:pt x="1504" y="1144"/>
                  <a:pt x="1488" y="1176"/>
                </a:cubicBezTo>
                <a:cubicBezTo>
                  <a:pt x="1472" y="1208"/>
                  <a:pt x="1440" y="1248"/>
                  <a:pt x="1392" y="1272"/>
                </a:cubicBezTo>
                <a:cubicBezTo>
                  <a:pt x="1344" y="1296"/>
                  <a:pt x="1256" y="1328"/>
                  <a:pt x="1200" y="1320"/>
                </a:cubicBezTo>
                <a:cubicBezTo>
                  <a:pt x="1144" y="1312"/>
                  <a:pt x="1096" y="1256"/>
                  <a:pt x="1056" y="1224"/>
                </a:cubicBezTo>
                <a:cubicBezTo>
                  <a:pt x="1016" y="1192"/>
                  <a:pt x="976" y="1176"/>
                  <a:pt x="960" y="1128"/>
                </a:cubicBezTo>
                <a:cubicBezTo>
                  <a:pt x="944" y="1080"/>
                  <a:pt x="944" y="992"/>
                  <a:pt x="960" y="936"/>
                </a:cubicBezTo>
                <a:cubicBezTo>
                  <a:pt x="976" y="880"/>
                  <a:pt x="1008" y="824"/>
                  <a:pt x="1056" y="792"/>
                </a:cubicBezTo>
                <a:cubicBezTo>
                  <a:pt x="1104" y="760"/>
                  <a:pt x="1176" y="752"/>
                  <a:pt x="1248" y="744"/>
                </a:cubicBezTo>
                <a:cubicBezTo>
                  <a:pt x="1320" y="736"/>
                  <a:pt x="1440" y="736"/>
                  <a:pt x="1488" y="744"/>
                </a:cubicBezTo>
                <a:cubicBezTo>
                  <a:pt x="1536" y="752"/>
                  <a:pt x="1512" y="752"/>
                  <a:pt x="1536" y="792"/>
                </a:cubicBezTo>
                <a:cubicBezTo>
                  <a:pt x="1560" y="832"/>
                  <a:pt x="1616" y="920"/>
                  <a:pt x="1632" y="984"/>
                </a:cubicBezTo>
                <a:cubicBezTo>
                  <a:pt x="1648" y="1048"/>
                  <a:pt x="1632" y="1120"/>
                  <a:pt x="1632" y="1176"/>
                </a:cubicBezTo>
                <a:cubicBezTo>
                  <a:pt x="1632" y="1232"/>
                  <a:pt x="1672" y="1272"/>
                  <a:pt x="1632" y="1320"/>
                </a:cubicBezTo>
                <a:cubicBezTo>
                  <a:pt x="1592" y="1368"/>
                  <a:pt x="1488" y="1440"/>
                  <a:pt x="1392" y="1464"/>
                </a:cubicBezTo>
                <a:cubicBezTo>
                  <a:pt x="1296" y="1488"/>
                  <a:pt x="1152" y="1488"/>
                  <a:pt x="1056" y="1464"/>
                </a:cubicBezTo>
                <a:cubicBezTo>
                  <a:pt x="960" y="1440"/>
                  <a:pt x="872" y="1400"/>
                  <a:pt x="816" y="1320"/>
                </a:cubicBezTo>
                <a:cubicBezTo>
                  <a:pt x="760" y="1240"/>
                  <a:pt x="728" y="1080"/>
                  <a:pt x="720" y="984"/>
                </a:cubicBezTo>
                <a:cubicBezTo>
                  <a:pt x="712" y="888"/>
                  <a:pt x="736" y="808"/>
                  <a:pt x="768" y="744"/>
                </a:cubicBezTo>
                <a:cubicBezTo>
                  <a:pt x="800" y="680"/>
                  <a:pt x="848" y="632"/>
                  <a:pt x="912" y="600"/>
                </a:cubicBezTo>
                <a:cubicBezTo>
                  <a:pt x="976" y="568"/>
                  <a:pt x="1064" y="568"/>
                  <a:pt x="1152" y="552"/>
                </a:cubicBezTo>
                <a:cubicBezTo>
                  <a:pt x="1240" y="536"/>
                  <a:pt x="1360" y="488"/>
                  <a:pt x="1440" y="504"/>
                </a:cubicBezTo>
                <a:cubicBezTo>
                  <a:pt x="1520" y="520"/>
                  <a:pt x="1576" y="576"/>
                  <a:pt x="1632" y="648"/>
                </a:cubicBezTo>
                <a:cubicBezTo>
                  <a:pt x="1688" y="720"/>
                  <a:pt x="1736" y="840"/>
                  <a:pt x="1776" y="936"/>
                </a:cubicBezTo>
                <a:cubicBezTo>
                  <a:pt x="1816" y="1032"/>
                  <a:pt x="1872" y="1128"/>
                  <a:pt x="1872" y="1224"/>
                </a:cubicBezTo>
                <a:cubicBezTo>
                  <a:pt x="1872" y="1320"/>
                  <a:pt x="1856" y="1440"/>
                  <a:pt x="1776" y="1512"/>
                </a:cubicBezTo>
                <a:cubicBezTo>
                  <a:pt x="1696" y="1584"/>
                  <a:pt x="1512" y="1632"/>
                  <a:pt x="1392" y="1656"/>
                </a:cubicBezTo>
                <a:cubicBezTo>
                  <a:pt x="1272" y="1680"/>
                  <a:pt x="1160" y="1664"/>
                  <a:pt x="1056" y="1656"/>
                </a:cubicBezTo>
                <a:cubicBezTo>
                  <a:pt x="952" y="1648"/>
                  <a:pt x="856" y="1664"/>
                  <a:pt x="768" y="1608"/>
                </a:cubicBezTo>
                <a:cubicBezTo>
                  <a:pt x="680" y="1552"/>
                  <a:pt x="576" y="1424"/>
                  <a:pt x="528" y="1320"/>
                </a:cubicBezTo>
                <a:cubicBezTo>
                  <a:pt x="480" y="1216"/>
                  <a:pt x="488" y="1048"/>
                  <a:pt x="480" y="984"/>
                </a:cubicBezTo>
                <a:cubicBezTo>
                  <a:pt x="472" y="920"/>
                  <a:pt x="480" y="976"/>
                  <a:pt x="480" y="936"/>
                </a:cubicBezTo>
                <a:cubicBezTo>
                  <a:pt x="480" y="896"/>
                  <a:pt x="440" y="816"/>
                  <a:pt x="480" y="744"/>
                </a:cubicBezTo>
                <a:cubicBezTo>
                  <a:pt x="520" y="672"/>
                  <a:pt x="640" y="568"/>
                  <a:pt x="720" y="504"/>
                </a:cubicBezTo>
                <a:cubicBezTo>
                  <a:pt x="800" y="440"/>
                  <a:pt x="848" y="392"/>
                  <a:pt x="960" y="360"/>
                </a:cubicBezTo>
                <a:cubicBezTo>
                  <a:pt x="1072" y="328"/>
                  <a:pt x="1256" y="296"/>
                  <a:pt x="1392" y="312"/>
                </a:cubicBezTo>
                <a:cubicBezTo>
                  <a:pt x="1528" y="328"/>
                  <a:pt x="1680" y="384"/>
                  <a:pt x="1776" y="456"/>
                </a:cubicBezTo>
                <a:cubicBezTo>
                  <a:pt x="1872" y="528"/>
                  <a:pt x="1928" y="648"/>
                  <a:pt x="1968" y="744"/>
                </a:cubicBezTo>
                <a:cubicBezTo>
                  <a:pt x="2008" y="840"/>
                  <a:pt x="2000" y="912"/>
                  <a:pt x="2016" y="1032"/>
                </a:cubicBezTo>
                <a:cubicBezTo>
                  <a:pt x="2032" y="1152"/>
                  <a:pt x="2088" y="1352"/>
                  <a:pt x="2064" y="1464"/>
                </a:cubicBezTo>
                <a:cubicBezTo>
                  <a:pt x="2040" y="1576"/>
                  <a:pt x="1912" y="1664"/>
                  <a:pt x="1872" y="1704"/>
                </a:cubicBezTo>
                <a:cubicBezTo>
                  <a:pt x="1832" y="1744"/>
                  <a:pt x="1888" y="1688"/>
                  <a:pt x="1824" y="1704"/>
                </a:cubicBezTo>
                <a:cubicBezTo>
                  <a:pt x="1760" y="1720"/>
                  <a:pt x="1632" y="1776"/>
                  <a:pt x="1488" y="1800"/>
                </a:cubicBezTo>
                <a:cubicBezTo>
                  <a:pt x="1344" y="1824"/>
                  <a:pt x="1120" y="1856"/>
                  <a:pt x="960" y="1848"/>
                </a:cubicBezTo>
                <a:cubicBezTo>
                  <a:pt x="800" y="1840"/>
                  <a:pt x="640" y="1840"/>
                  <a:pt x="528" y="1752"/>
                </a:cubicBezTo>
                <a:cubicBezTo>
                  <a:pt x="416" y="1664"/>
                  <a:pt x="328" y="1488"/>
                  <a:pt x="288" y="1320"/>
                </a:cubicBezTo>
                <a:cubicBezTo>
                  <a:pt x="248" y="1152"/>
                  <a:pt x="248" y="912"/>
                  <a:pt x="288" y="744"/>
                </a:cubicBezTo>
                <a:cubicBezTo>
                  <a:pt x="328" y="576"/>
                  <a:pt x="392" y="424"/>
                  <a:pt x="528" y="312"/>
                </a:cubicBezTo>
                <a:cubicBezTo>
                  <a:pt x="664" y="200"/>
                  <a:pt x="880" y="104"/>
                  <a:pt x="1104" y="72"/>
                </a:cubicBezTo>
                <a:cubicBezTo>
                  <a:pt x="1328" y="40"/>
                  <a:pt x="1688" y="0"/>
                  <a:pt x="1872" y="120"/>
                </a:cubicBezTo>
                <a:cubicBezTo>
                  <a:pt x="2056" y="240"/>
                  <a:pt x="2128" y="576"/>
                  <a:pt x="2208" y="792"/>
                </a:cubicBezTo>
                <a:cubicBezTo>
                  <a:pt x="2288" y="1008"/>
                  <a:pt x="2360" y="1232"/>
                  <a:pt x="2352" y="1416"/>
                </a:cubicBezTo>
                <a:cubicBezTo>
                  <a:pt x="2344" y="1600"/>
                  <a:pt x="2296" y="1784"/>
                  <a:pt x="2160" y="1896"/>
                </a:cubicBezTo>
                <a:cubicBezTo>
                  <a:pt x="2024" y="2008"/>
                  <a:pt x="1744" y="2048"/>
                  <a:pt x="1536" y="2088"/>
                </a:cubicBezTo>
                <a:cubicBezTo>
                  <a:pt x="1328" y="2128"/>
                  <a:pt x="1088" y="2136"/>
                  <a:pt x="912" y="2136"/>
                </a:cubicBezTo>
                <a:cubicBezTo>
                  <a:pt x="736" y="2136"/>
                  <a:pt x="616" y="2168"/>
                  <a:pt x="480" y="2088"/>
                </a:cubicBezTo>
                <a:cubicBezTo>
                  <a:pt x="344" y="2008"/>
                  <a:pt x="176" y="1784"/>
                  <a:pt x="96" y="1656"/>
                </a:cubicBezTo>
                <a:cubicBezTo>
                  <a:pt x="16" y="1528"/>
                  <a:pt x="8" y="1424"/>
                  <a:pt x="0" y="132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3" name="Line 15"/>
          <p:cNvSpPr>
            <a:spLocks noChangeShapeType="1"/>
          </p:cNvSpPr>
          <p:nvPr/>
        </p:nvSpPr>
        <p:spPr bwMode="auto">
          <a:xfrm flipH="1">
            <a:off x="3859213" y="3886200"/>
            <a:ext cx="2514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4" name="Line 16"/>
          <p:cNvSpPr>
            <a:spLocks noChangeShapeType="1"/>
          </p:cNvSpPr>
          <p:nvPr/>
        </p:nvSpPr>
        <p:spPr bwMode="auto">
          <a:xfrm flipH="1" flipV="1">
            <a:off x="5535613" y="2057400"/>
            <a:ext cx="838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5" name="Line 17"/>
          <p:cNvSpPr>
            <a:spLocks noChangeShapeType="1"/>
          </p:cNvSpPr>
          <p:nvPr/>
        </p:nvSpPr>
        <p:spPr bwMode="auto">
          <a:xfrm flipV="1">
            <a:off x="6373813" y="2362200"/>
            <a:ext cx="1828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6" name="Line 18"/>
          <p:cNvSpPr>
            <a:spLocks noChangeShapeType="1"/>
          </p:cNvSpPr>
          <p:nvPr/>
        </p:nvSpPr>
        <p:spPr bwMode="auto">
          <a:xfrm>
            <a:off x="6373813" y="3886200"/>
            <a:ext cx="2057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7" name="Line 19"/>
          <p:cNvSpPr>
            <a:spLocks noChangeShapeType="1"/>
          </p:cNvSpPr>
          <p:nvPr/>
        </p:nvSpPr>
        <p:spPr bwMode="auto">
          <a:xfrm flipH="1">
            <a:off x="6069013" y="3886200"/>
            <a:ext cx="3048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8" name="Text Box 20"/>
          <p:cNvSpPr txBox="1">
            <a:spLocks noChangeArrowheads="1"/>
          </p:cNvSpPr>
          <p:nvPr/>
        </p:nvSpPr>
        <p:spPr bwMode="auto">
          <a:xfrm>
            <a:off x="2852739" y="4686301"/>
            <a:ext cx="777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prstClr val="white"/>
                </a:solidFill>
                <a:cs typeface="Lucida Sans Unicode" panose="020B0602030504020204" pitchFamily="34" charset="0"/>
              </a:rPr>
              <a:t>Start</a:t>
            </a:r>
          </a:p>
        </p:txBody>
      </p:sp>
      <p:sp>
        <p:nvSpPr>
          <p:cNvPr id="37899" name="Text Box 22"/>
          <p:cNvSpPr txBox="1">
            <a:spLocks noChangeArrowheads="1"/>
          </p:cNvSpPr>
          <p:nvPr/>
        </p:nvSpPr>
        <p:spPr bwMode="auto">
          <a:xfrm>
            <a:off x="2819400" y="3429001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800">
                <a:solidFill>
                  <a:prstClr val="black"/>
                </a:solidFill>
                <a:cs typeface="Lucida Sans Unicode" panose="020B0602030504020204" pitchFamily="34" charset="0"/>
              </a:rPr>
              <a:t>Start</a:t>
            </a:r>
          </a:p>
        </p:txBody>
      </p:sp>
      <p:sp>
        <p:nvSpPr>
          <p:cNvPr id="37900" name="Line 23"/>
          <p:cNvSpPr>
            <a:spLocks noChangeShapeType="1"/>
          </p:cNvSpPr>
          <p:nvPr/>
        </p:nvSpPr>
        <p:spPr bwMode="auto">
          <a:xfrm>
            <a:off x="3429000" y="3657600"/>
            <a:ext cx="2667000" cy="228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1" name="Text Box 24"/>
          <p:cNvSpPr txBox="1">
            <a:spLocks noChangeArrowheads="1"/>
          </p:cNvSpPr>
          <p:nvPr/>
        </p:nvSpPr>
        <p:spPr bwMode="auto">
          <a:xfrm>
            <a:off x="2792414" y="2335214"/>
            <a:ext cx="1817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prstClr val="black"/>
                </a:solidFill>
                <a:cs typeface="Lucida Sans Unicode" panose="020B0602030504020204" pitchFamily="34" charset="0"/>
              </a:rPr>
              <a:t>Communication</a:t>
            </a:r>
          </a:p>
        </p:txBody>
      </p:sp>
      <p:sp>
        <p:nvSpPr>
          <p:cNvPr id="37902" name="Text Box 25"/>
          <p:cNvSpPr txBox="1">
            <a:spLocks noChangeArrowheads="1"/>
          </p:cNvSpPr>
          <p:nvPr/>
        </p:nvSpPr>
        <p:spPr bwMode="auto">
          <a:xfrm>
            <a:off x="6069013" y="1600201"/>
            <a:ext cx="1085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prstClr val="black"/>
                </a:solidFill>
                <a:cs typeface="Lucida Sans Unicode" panose="020B0602030504020204" pitchFamily="34" charset="0"/>
              </a:rPr>
              <a:t>Planning</a:t>
            </a:r>
          </a:p>
        </p:txBody>
      </p:sp>
      <p:sp>
        <p:nvSpPr>
          <p:cNvPr id="37903" name="Text Box 26"/>
          <p:cNvSpPr txBox="1">
            <a:spLocks noChangeArrowheads="1"/>
          </p:cNvSpPr>
          <p:nvPr/>
        </p:nvSpPr>
        <p:spPr bwMode="auto">
          <a:xfrm>
            <a:off x="8507414" y="3352801"/>
            <a:ext cx="1169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prstClr val="black"/>
                </a:solidFill>
                <a:cs typeface="Lucida Sans Unicode" panose="020B0602030504020204" pitchFamily="34" charset="0"/>
              </a:rPr>
              <a:t>Modeling</a:t>
            </a:r>
          </a:p>
        </p:txBody>
      </p:sp>
      <p:sp>
        <p:nvSpPr>
          <p:cNvPr id="37904" name="Text Box 27"/>
          <p:cNvSpPr txBox="1">
            <a:spLocks noChangeArrowheads="1"/>
          </p:cNvSpPr>
          <p:nvPr/>
        </p:nvSpPr>
        <p:spPr bwMode="auto">
          <a:xfrm>
            <a:off x="6983414" y="5638801"/>
            <a:ext cx="1493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prstClr val="black"/>
                </a:solidFill>
                <a:cs typeface="Lucida Sans Unicode" panose="020B0602030504020204" pitchFamily="34" charset="0"/>
              </a:rPr>
              <a:t>Construction</a:t>
            </a:r>
          </a:p>
        </p:txBody>
      </p:sp>
      <p:sp>
        <p:nvSpPr>
          <p:cNvPr id="37905" name="Text Box 28"/>
          <p:cNvSpPr txBox="1">
            <a:spLocks noChangeArrowheads="1"/>
          </p:cNvSpPr>
          <p:nvPr/>
        </p:nvSpPr>
        <p:spPr bwMode="auto">
          <a:xfrm>
            <a:off x="3554414" y="5638801"/>
            <a:ext cx="1438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prstClr val="black"/>
                </a:solidFill>
                <a:cs typeface="Lucida Sans Unicode" panose="020B0602030504020204" pitchFamily="34" charset="0"/>
              </a:rPr>
              <a:t>Deployment</a:t>
            </a:r>
          </a:p>
        </p:txBody>
      </p:sp>
    </p:spTree>
    <p:extLst>
      <p:ext uri="{BB962C8B-B14F-4D97-AF65-F5344CB8AC3E}">
        <p14:creationId xmlns:p14="http://schemas.microsoft.com/office/powerpoint/2010/main" val="14091085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631" y="165619"/>
            <a:ext cx="7801299" cy="1137719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907"/>
              </a:spcBef>
            </a:pPr>
            <a:r>
              <a:rPr lang="en-GB" altLang="en-US">
                <a:solidFill>
                  <a:srgbClr val="0033CC"/>
                </a:solidFill>
              </a:rPr>
              <a:t>Spiral Model </a:t>
            </a:r>
            <a:r>
              <a:rPr lang="en-GB" altLang="en-US" sz="1814">
                <a:solidFill>
                  <a:srgbClr val="0033CC"/>
                </a:solidFill>
              </a:rPr>
              <a:t>(CONT.)</a:t>
            </a:r>
          </a:p>
        </p:txBody>
      </p:sp>
      <p:sp>
        <p:nvSpPr>
          <p:cNvPr id="986115" name="Line 3"/>
          <p:cNvSpPr>
            <a:spLocks noChangeShapeType="1"/>
          </p:cNvSpPr>
          <p:nvPr/>
        </p:nvSpPr>
        <p:spPr bwMode="auto">
          <a:xfrm>
            <a:off x="5563145" y="838168"/>
            <a:ext cx="0" cy="5029008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986116" name="Line 4"/>
          <p:cNvSpPr>
            <a:spLocks noChangeShapeType="1"/>
          </p:cNvSpPr>
          <p:nvPr/>
        </p:nvSpPr>
        <p:spPr bwMode="auto">
          <a:xfrm>
            <a:off x="1523521" y="3276345"/>
            <a:ext cx="9144960" cy="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986117" name="Freeform 5"/>
          <p:cNvSpPr>
            <a:spLocks noChangeArrowheads="1"/>
          </p:cNvSpPr>
          <p:nvPr/>
        </p:nvSpPr>
        <p:spPr bwMode="auto">
          <a:xfrm>
            <a:off x="3885369" y="1523681"/>
            <a:ext cx="3885528" cy="3809200"/>
          </a:xfrm>
          <a:custGeom>
            <a:avLst/>
            <a:gdLst>
              <a:gd name="T0" fmla="*/ 4681 w 10796"/>
              <a:gd name="T1" fmla="*/ 4849 h 10584"/>
              <a:gd name="T2" fmla="*/ 4472 w 10796"/>
              <a:gd name="T3" fmla="*/ 4636 h 10584"/>
              <a:gd name="T4" fmla="*/ 4472 w 10796"/>
              <a:gd name="T5" fmla="*/ 4212 h 10584"/>
              <a:gd name="T6" fmla="*/ 4681 w 10796"/>
              <a:gd name="T7" fmla="*/ 3999 h 10584"/>
              <a:gd name="T8" fmla="*/ 5100 w 10796"/>
              <a:gd name="T9" fmla="*/ 4212 h 10584"/>
              <a:gd name="T10" fmla="*/ 5100 w 10796"/>
              <a:gd name="T11" fmla="*/ 4636 h 10584"/>
              <a:gd name="T12" fmla="*/ 4681 w 10796"/>
              <a:gd name="T13" fmla="*/ 5273 h 10584"/>
              <a:gd name="T14" fmla="*/ 3843 w 10796"/>
              <a:gd name="T15" fmla="*/ 5273 h 10584"/>
              <a:gd name="T16" fmla="*/ 3633 w 10796"/>
              <a:gd name="T17" fmla="*/ 4849 h 10584"/>
              <a:gd name="T18" fmla="*/ 3633 w 10796"/>
              <a:gd name="T19" fmla="*/ 3999 h 10584"/>
              <a:gd name="T20" fmla="*/ 4262 w 10796"/>
              <a:gd name="T21" fmla="*/ 3362 h 10584"/>
              <a:gd name="T22" fmla="*/ 5519 w 10796"/>
              <a:gd name="T23" fmla="*/ 3362 h 10584"/>
              <a:gd name="T24" fmla="*/ 6148 w 10796"/>
              <a:gd name="T25" fmla="*/ 4212 h 10584"/>
              <a:gd name="T26" fmla="*/ 5938 w 10796"/>
              <a:gd name="T27" fmla="*/ 5486 h 10584"/>
              <a:gd name="T28" fmla="*/ 5100 w 10796"/>
              <a:gd name="T29" fmla="*/ 6336 h 10584"/>
              <a:gd name="T30" fmla="*/ 4262 w 10796"/>
              <a:gd name="T31" fmla="*/ 6336 h 10584"/>
              <a:gd name="T32" fmla="*/ 3423 w 10796"/>
              <a:gd name="T33" fmla="*/ 6123 h 10584"/>
              <a:gd name="T34" fmla="*/ 2375 w 10796"/>
              <a:gd name="T35" fmla="*/ 5062 h 10584"/>
              <a:gd name="T36" fmla="*/ 2794 w 10796"/>
              <a:gd name="T37" fmla="*/ 3362 h 10584"/>
              <a:gd name="T38" fmla="*/ 3843 w 10796"/>
              <a:gd name="T39" fmla="*/ 2300 h 10584"/>
              <a:gd name="T40" fmla="*/ 5729 w 10796"/>
              <a:gd name="T41" fmla="*/ 1876 h 10584"/>
              <a:gd name="T42" fmla="*/ 7196 w 10796"/>
              <a:gd name="T43" fmla="*/ 2513 h 10584"/>
              <a:gd name="T44" fmla="*/ 8245 w 10796"/>
              <a:gd name="T45" fmla="*/ 3999 h 10584"/>
              <a:gd name="T46" fmla="*/ 8453 w 10796"/>
              <a:gd name="T47" fmla="*/ 5273 h 10584"/>
              <a:gd name="T48" fmla="*/ 8245 w 10796"/>
              <a:gd name="T49" fmla="*/ 6336 h 10584"/>
              <a:gd name="T50" fmla="*/ 7406 w 10796"/>
              <a:gd name="T51" fmla="*/ 7398 h 10584"/>
              <a:gd name="T52" fmla="*/ 6358 w 10796"/>
              <a:gd name="T53" fmla="*/ 8035 h 10584"/>
              <a:gd name="T54" fmla="*/ 4681 w 10796"/>
              <a:gd name="T55" fmla="*/ 8459 h 10584"/>
              <a:gd name="T56" fmla="*/ 3423 w 10796"/>
              <a:gd name="T57" fmla="*/ 8459 h 10584"/>
              <a:gd name="T58" fmla="*/ 1536 w 10796"/>
              <a:gd name="T59" fmla="*/ 7822 h 10584"/>
              <a:gd name="T60" fmla="*/ 489 w 10796"/>
              <a:gd name="T61" fmla="*/ 6336 h 10584"/>
              <a:gd name="T62" fmla="*/ 70 w 10796"/>
              <a:gd name="T63" fmla="*/ 4849 h 10584"/>
              <a:gd name="T64" fmla="*/ 908 w 10796"/>
              <a:gd name="T65" fmla="*/ 2937 h 10584"/>
              <a:gd name="T66" fmla="*/ 3214 w 10796"/>
              <a:gd name="T67" fmla="*/ 602 h 10584"/>
              <a:gd name="T68" fmla="*/ 6777 w 10796"/>
              <a:gd name="T69" fmla="*/ 176 h 10584"/>
              <a:gd name="T70" fmla="*/ 8873 w 10796"/>
              <a:gd name="T71" fmla="*/ 1663 h 10584"/>
              <a:gd name="T72" fmla="*/ 9921 w 10796"/>
              <a:gd name="T73" fmla="*/ 2937 h 10584"/>
              <a:gd name="T74" fmla="*/ 10760 w 10796"/>
              <a:gd name="T75" fmla="*/ 5062 h 10584"/>
              <a:gd name="T76" fmla="*/ 9711 w 10796"/>
              <a:gd name="T77" fmla="*/ 8035 h 10584"/>
              <a:gd name="T78" fmla="*/ 6987 w 10796"/>
              <a:gd name="T79" fmla="*/ 9946 h 10584"/>
              <a:gd name="T80" fmla="*/ 4681 w 10796"/>
              <a:gd name="T81" fmla="*/ 10583 h 10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796" h="10584">
                <a:moveTo>
                  <a:pt x="4681" y="4849"/>
                </a:moveTo>
                <a:cubicBezTo>
                  <a:pt x="4593" y="4796"/>
                  <a:pt x="4506" y="4743"/>
                  <a:pt x="4472" y="4636"/>
                </a:cubicBezTo>
                <a:cubicBezTo>
                  <a:pt x="4436" y="4531"/>
                  <a:pt x="4436" y="4318"/>
                  <a:pt x="4472" y="4212"/>
                </a:cubicBezTo>
                <a:cubicBezTo>
                  <a:pt x="4506" y="4105"/>
                  <a:pt x="4576" y="3999"/>
                  <a:pt x="4681" y="3999"/>
                </a:cubicBezTo>
                <a:cubicBezTo>
                  <a:pt x="4786" y="3999"/>
                  <a:pt x="5030" y="4105"/>
                  <a:pt x="5100" y="4212"/>
                </a:cubicBezTo>
                <a:cubicBezTo>
                  <a:pt x="5170" y="4318"/>
                  <a:pt x="5170" y="4460"/>
                  <a:pt x="5100" y="4636"/>
                </a:cubicBezTo>
                <a:cubicBezTo>
                  <a:pt x="5030" y="4814"/>
                  <a:pt x="4890" y="5168"/>
                  <a:pt x="4681" y="5273"/>
                </a:cubicBezTo>
                <a:cubicBezTo>
                  <a:pt x="4472" y="5380"/>
                  <a:pt x="4017" y="5345"/>
                  <a:pt x="3843" y="5273"/>
                </a:cubicBezTo>
                <a:cubicBezTo>
                  <a:pt x="3667" y="5203"/>
                  <a:pt x="3667" y="5062"/>
                  <a:pt x="3633" y="4849"/>
                </a:cubicBezTo>
                <a:cubicBezTo>
                  <a:pt x="3598" y="4636"/>
                  <a:pt x="3528" y="4247"/>
                  <a:pt x="3633" y="3999"/>
                </a:cubicBezTo>
                <a:cubicBezTo>
                  <a:pt x="3738" y="3751"/>
                  <a:pt x="3947" y="3468"/>
                  <a:pt x="4262" y="3362"/>
                </a:cubicBezTo>
                <a:cubicBezTo>
                  <a:pt x="4576" y="3257"/>
                  <a:pt x="5204" y="3220"/>
                  <a:pt x="5519" y="3362"/>
                </a:cubicBezTo>
                <a:cubicBezTo>
                  <a:pt x="5833" y="3504"/>
                  <a:pt x="6078" y="3858"/>
                  <a:pt x="6148" y="4212"/>
                </a:cubicBezTo>
                <a:cubicBezTo>
                  <a:pt x="6217" y="4566"/>
                  <a:pt x="6113" y="5132"/>
                  <a:pt x="5938" y="5486"/>
                </a:cubicBezTo>
                <a:cubicBezTo>
                  <a:pt x="5764" y="5840"/>
                  <a:pt x="5380" y="6195"/>
                  <a:pt x="5100" y="6336"/>
                </a:cubicBezTo>
                <a:cubicBezTo>
                  <a:pt x="4820" y="6478"/>
                  <a:pt x="4541" y="6371"/>
                  <a:pt x="4262" y="6336"/>
                </a:cubicBezTo>
                <a:cubicBezTo>
                  <a:pt x="3982" y="6300"/>
                  <a:pt x="3738" y="6336"/>
                  <a:pt x="3423" y="6123"/>
                </a:cubicBezTo>
                <a:cubicBezTo>
                  <a:pt x="3109" y="5911"/>
                  <a:pt x="2480" y="5521"/>
                  <a:pt x="2375" y="5062"/>
                </a:cubicBezTo>
                <a:cubicBezTo>
                  <a:pt x="2270" y="4601"/>
                  <a:pt x="2549" y="3823"/>
                  <a:pt x="2794" y="3362"/>
                </a:cubicBezTo>
                <a:cubicBezTo>
                  <a:pt x="3039" y="2902"/>
                  <a:pt x="3354" y="2548"/>
                  <a:pt x="3843" y="2300"/>
                </a:cubicBezTo>
                <a:cubicBezTo>
                  <a:pt x="4331" y="2052"/>
                  <a:pt x="5170" y="1840"/>
                  <a:pt x="5729" y="1876"/>
                </a:cubicBezTo>
                <a:cubicBezTo>
                  <a:pt x="6288" y="1911"/>
                  <a:pt x="6777" y="2159"/>
                  <a:pt x="7196" y="2513"/>
                </a:cubicBezTo>
                <a:cubicBezTo>
                  <a:pt x="7616" y="2867"/>
                  <a:pt x="8035" y="3540"/>
                  <a:pt x="8245" y="3999"/>
                </a:cubicBezTo>
                <a:cubicBezTo>
                  <a:pt x="8453" y="4460"/>
                  <a:pt x="8453" y="4884"/>
                  <a:pt x="8453" y="5273"/>
                </a:cubicBezTo>
                <a:cubicBezTo>
                  <a:pt x="8453" y="5663"/>
                  <a:pt x="8419" y="5982"/>
                  <a:pt x="8245" y="6336"/>
                </a:cubicBezTo>
                <a:cubicBezTo>
                  <a:pt x="8069" y="6690"/>
                  <a:pt x="7720" y="7115"/>
                  <a:pt x="7406" y="7398"/>
                </a:cubicBezTo>
                <a:cubicBezTo>
                  <a:pt x="7091" y="7681"/>
                  <a:pt x="6812" y="7858"/>
                  <a:pt x="6358" y="8035"/>
                </a:cubicBezTo>
                <a:cubicBezTo>
                  <a:pt x="5904" y="8211"/>
                  <a:pt x="5170" y="8389"/>
                  <a:pt x="4681" y="8459"/>
                </a:cubicBezTo>
                <a:cubicBezTo>
                  <a:pt x="4191" y="8531"/>
                  <a:pt x="3947" y="8566"/>
                  <a:pt x="3423" y="8459"/>
                </a:cubicBezTo>
                <a:cubicBezTo>
                  <a:pt x="2899" y="8354"/>
                  <a:pt x="2026" y="8176"/>
                  <a:pt x="1536" y="7822"/>
                </a:cubicBezTo>
                <a:cubicBezTo>
                  <a:pt x="1047" y="7469"/>
                  <a:pt x="733" y="6832"/>
                  <a:pt x="489" y="6336"/>
                </a:cubicBezTo>
                <a:cubicBezTo>
                  <a:pt x="244" y="5840"/>
                  <a:pt x="0" y="5416"/>
                  <a:pt x="70" y="4849"/>
                </a:cubicBezTo>
                <a:cubicBezTo>
                  <a:pt x="139" y="4283"/>
                  <a:pt x="384" y="3646"/>
                  <a:pt x="908" y="2937"/>
                </a:cubicBezTo>
                <a:cubicBezTo>
                  <a:pt x="1431" y="2230"/>
                  <a:pt x="2236" y="1061"/>
                  <a:pt x="3214" y="602"/>
                </a:cubicBezTo>
                <a:cubicBezTo>
                  <a:pt x="4191" y="141"/>
                  <a:pt x="5833" y="0"/>
                  <a:pt x="6777" y="176"/>
                </a:cubicBezTo>
                <a:cubicBezTo>
                  <a:pt x="7720" y="354"/>
                  <a:pt x="8349" y="1203"/>
                  <a:pt x="8873" y="1663"/>
                </a:cubicBezTo>
                <a:cubicBezTo>
                  <a:pt x="9397" y="2124"/>
                  <a:pt x="9606" y="2372"/>
                  <a:pt x="9921" y="2937"/>
                </a:cubicBezTo>
                <a:cubicBezTo>
                  <a:pt x="10235" y="3504"/>
                  <a:pt x="10795" y="4212"/>
                  <a:pt x="10760" y="5062"/>
                </a:cubicBezTo>
                <a:cubicBezTo>
                  <a:pt x="10724" y="5911"/>
                  <a:pt x="10340" y="7221"/>
                  <a:pt x="9711" y="8035"/>
                </a:cubicBezTo>
                <a:cubicBezTo>
                  <a:pt x="9082" y="8849"/>
                  <a:pt x="7825" y="9522"/>
                  <a:pt x="6987" y="9946"/>
                </a:cubicBezTo>
                <a:cubicBezTo>
                  <a:pt x="6148" y="10371"/>
                  <a:pt x="5414" y="10477"/>
                  <a:pt x="4681" y="10583"/>
                </a:cubicBezTo>
              </a:path>
            </a:pathLst>
          </a:custGeom>
          <a:noFill/>
          <a:ln w="5724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 sz="1633"/>
          </a:p>
        </p:txBody>
      </p:sp>
      <p:sp>
        <p:nvSpPr>
          <p:cNvPr id="986118" name="Text Box 6"/>
          <p:cNvSpPr txBox="1">
            <a:spLocks noChangeArrowheads="1"/>
          </p:cNvSpPr>
          <p:nvPr/>
        </p:nvSpPr>
        <p:spPr bwMode="auto">
          <a:xfrm>
            <a:off x="2819657" y="1752666"/>
            <a:ext cx="1522240" cy="69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595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1146"/>
              </a:spcBef>
            </a:pPr>
            <a:r>
              <a:rPr lang="en-GB" altLang="en-US" sz="1996" b="1">
                <a:solidFill>
                  <a:srgbClr val="0033CC"/>
                </a:solidFill>
                <a:latin typeface="times" panose="02020603050405020304" pitchFamily="18" charset="0"/>
              </a:rPr>
              <a:t>Determine Objectives</a:t>
            </a:r>
          </a:p>
        </p:txBody>
      </p:sp>
      <p:sp>
        <p:nvSpPr>
          <p:cNvPr id="986119" name="Text Box 7"/>
          <p:cNvSpPr txBox="1">
            <a:spLocks noChangeArrowheads="1"/>
          </p:cNvSpPr>
          <p:nvPr/>
        </p:nvSpPr>
        <p:spPr bwMode="auto">
          <a:xfrm>
            <a:off x="7239482" y="1676337"/>
            <a:ext cx="1827551" cy="69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1146"/>
              </a:spcBef>
            </a:pPr>
            <a:r>
              <a:rPr lang="en-GB" altLang="en-US" sz="1996" b="1">
                <a:solidFill>
                  <a:srgbClr val="0033CC"/>
                </a:solidFill>
                <a:latin typeface="times" panose="02020603050405020304" pitchFamily="18" charset="0"/>
              </a:rPr>
              <a:t>Identify &amp; Resolve Risks</a:t>
            </a:r>
          </a:p>
        </p:txBody>
      </p:sp>
      <p:sp>
        <p:nvSpPr>
          <p:cNvPr id="986120" name="Text Box 8"/>
          <p:cNvSpPr txBox="1">
            <a:spLocks noChangeArrowheads="1"/>
          </p:cNvSpPr>
          <p:nvPr/>
        </p:nvSpPr>
        <p:spPr bwMode="auto">
          <a:xfrm>
            <a:off x="7315808" y="3885529"/>
            <a:ext cx="2131424" cy="70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1146"/>
              </a:spcBef>
            </a:pPr>
            <a:r>
              <a:rPr lang="en-GB" altLang="en-US" sz="1996" b="1">
                <a:solidFill>
                  <a:srgbClr val="0033CC"/>
                </a:solidFill>
                <a:latin typeface="times" panose="02020603050405020304" pitchFamily="18" charset="0"/>
              </a:rPr>
              <a:t>Develop Next Level of Product</a:t>
            </a:r>
          </a:p>
        </p:txBody>
      </p:sp>
      <p:sp>
        <p:nvSpPr>
          <p:cNvPr id="986121" name="Text Box 9"/>
          <p:cNvSpPr txBox="1">
            <a:spLocks noChangeArrowheads="1"/>
          </p:cNvSpPr>
          <p:nvPr/>
        </p:nvSpPr>
        <p:spPr bwMode="auto">
          <a:xfrm>
            <a:off x="2590674" y="3581657"/>
            <a:ext cx="1827551" cy="100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</a:extLst>
        </p:spPr>
        <p:txBody>
          <a:bodyPr lIns="17999" tIns="46800" rIns="17999" bIns="46800"/>
          <a:lstStyle>
            <a:lvl1pPr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8063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1300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6125" defTabSz="1008063"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905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1146"/>
              </a:spcBef>
            </a:pPr>
            <a:r>
              <a:rPr lang="en-GB" altLang="en-US" sz="1996" b="1">
                <a:solidFill>
                  <a:srgbClr val="0033CC"/>
                </a:solidFill>
                <a:latin typeface="times" panose="02020603050405020304" pitchFamily="18" charset="0"/>
              </a:rPr>
              <a:t>Customer Evaluation of Prototype</a:t>
            </a:r>
          </a:p>
        </p:txBody>
      </p:sp>
    </p:spTree>
    <p:extLst>
      <p:ext uri="{BB962C8B-B14F-4D97-AF65-F5344CB8AC3E}">
        <p14:creationId xmlns:p14="http://schemas.microsoft.com/office/powerpoint/2010/main" val="299936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idx="1"/>
          </p:nvPr>
        </p:nvSpPr>
        <p:spPr>
          <a:xfrm>
            <a:off x="1026942" y="457200"/>
            <a:ext cx="10578904" cy="6295292"/>
          </a:xfrm>
        </p:spPr>
        <p:txBody>
          <a:bodyPr/>
          <a:lstStyle/>
          <a:p>
            <a:r>
              <a:rPr lang="en-US" sz="2000" b="1" dirty="0"/>
              <a:t>Quadrant 1: </a:t>
            </a:r>
            <a:endParaRPr lang="en-US" sz="2000" b="1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The </a:t>
            </a:r>
            <a:r>
              <a:rPr lang="en-US" sz="2000" dirty="0">
                <a:solidFill>
                  <a:srgbClr val="FF0000"/>
                </a:solidFill>
              </a:rPr>
              <a:t>objectives are investigated, elaborated, and </a:t>
            </a:r>
            <a:r>
              <a:rPr lang="en-US" sz="2000" dirty="0" smtClean="0">
                <a:solidFill>
                  <a:srgbClr val="FF0000"/>
                </a:solidFill>
              </a:rPr>
              <a:t>analyzed. </a:t>
            </a:r>
            <a:r>
              <a:rPr lang="en-US" sz="2000" dirty="0"/>
              <a:t>Based on this, </a:t>
            </a:r>
            <a:r>
              <a:rPr lang="en-US" sz="2000" dirty="0" smtClean="0"/>
              <a:t>the risks </a:t>
            </a:r>
            <a:r>
              <a:rPr lang="en-US" sz="2000" dirty="0"/>
              <a:t>involved in meeting the phase objectives are identified. In this quadrant, </a:t>
            </a:r>
            <a:r>
              <a:rPr lang="en-US" sz="2000" dirty="0" smtClean="0"/>
              <a:t>alternative solutions </a:t>
            </a:r>
            <a:r>
              <a:rPr lang="en-US" sz="2000" dirty="0"/>
              <a:t>possible for the phase under consideration are proposed.</a:t>
            </a:r>
          </a:p>
          <a:p>
            <a:r>
              <a:rPr lang="en-US" sz="2000" b="1" dirty="0"/>
              <a:t>Quadrant 2: </a:t>
            </a:r>
            <a:endParaRPr lang="en-US" sz="2000" b="1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During </a:t>
            </a:r>
            <a:r>
              <a:rPr lang="en-US" sz="2000" dirty="0">
                <a:solidFill>
                  <a:srgbClr val="FF0000"/>
                </a:solidFill>
              </a:rPr>
              <a:t>the second quadrant, the alternative solutions are evaluated to </a:t>
            </a:r>
            <a:r>
              <a:rPr lang="en-US" sz="2000" dirty="0" smtClean="0">
                <a:solidFill>
                  <a:srgbClr val="FF0000"/>
                </a:solidFill>
              </a:rPr>
              <a:t>select the </a:t>
            </a:r>
            <a:r>
              <a:rPr lang="en-US" sz="2000" dirty="0">
                <a:solidFill>
                  <a:srgbClr val="FF0000"/>
                </a:solidFill>
              </a:rPr>
              <a:t>best possible solution</a:t>
            </a:r>
            <a:r>
              <a:rPr lang="en-US" sz="2000" dirty="0"/>
              <a:t>. To be able to do this, the solutions are evaluated by </a:t>
            </a:r>
            <a:r>
              <a:rPr lang="en-US" sz="2000" dirty="0" smtClean="0"/>
              <a:t>developing </a:t>
            </a:r>
            <a:r>
              <a:rPr lang="en-IN" sz="2000" dirty="0" smtClean="0"/>
              <a:t>an </a:t>
            </a:r>
            <a:r>
              <a:rPr lang="en-IN" sz="2000" dirty="0"/>
              <a:t>appropriate prototype.</a:t>
            </a:r>
          </a:p>
          <a:p>
            <a:r>
              <a:rPr lang="en-US" sz="2000" b="1" dirty="0"/>
              <a:t>Quadrant 3</a:t>
            </a:r>
            <a:r>
              <a:rPr lang="en-US" sz="2000" b="1" dirty="0" smtClean="0"/>
              <a:t>:</a:t>
            </a:r>
          </a:p>
          <a:p>
            <a:r>
              <a:rPr lang="en-US" sz="2000" b="1" dirty="0" smtClean="0"/>
              <a:t> </a:t>
            </a:r>
            <a:r>
              <a:rPr lang="en-US" sz="2000" dirty="0">
                <a:solidFill>
                  <a:srgbClr val="FF0000"/>
                </a:solidFill>
              </a:rPr>
              <a:t>Activities during the third quadrant consist of developing and verifying </a:t>
            </a:r>
            <a:r>
              <a:rPr lang="en-US" sz="2000" dirty="0" smtClean="0">
                <a:solidFill>
                  <a:srgbClr val="FF0000"/>
                </a:solidFill>
              </a:rPr>
              <a:t>the next </a:t>
            </a:r>
            <a:r>
              <a:rPr lang="en-US" sz="2000" dirty="0">
                <a:solidFill>
                  <a:srgbClr val="FF0000"/>
                </a:solidFill>
              </a:rPr>
              <a:t>level of the software</a:t>
            </a:r>
            <a:r>
              <a:rPr lang="en-US" sz="2000" dirty="0"/>
              <a:t>. At the end of the third quadrant, the identified features </a:t>
            </a:r>
            <a:r>
              <a:rPr lang="en-US" sz="2000" dirty="0" smtClean="0"/>
              <a:t>have been </a:t>
            </a:r>
            <a:r>
              <a:rPr lang="en-US" sz="2000" dirty="0"/>
              <a:t>implemented and the next version of the software is available.</a:t>
            </a:r>
          </a:p>
          <a:p>
            <a:r>
              <a:rPr lang="en-US" sz="2000" b="1" dirty="0"/>
              <a:t>Quadrant 4</a:t>
            </a:r>
            <a:r>
              <a:rPr lang="en-US" sz="2000" b="1" dirty="0" smtClean="0"/>
              <a:t>:</a:t>
            </a:r>
          </a:p>
          <a:p>
            <a:r>
              <a:rPr lang="en-US" sz="2000" b="1" dirty="0" smtClean="0"/>
              <a:t> </a:t>
            </a:r>
            <a:r>
              <a:rPr lang="en-US" sz="2000" dirty="0">
                <a:solidFill>
                  <a:srgbClr val="FF0000"/>
                </a:solidFill>
              </a:rPr>
              <a:t>Activities during the fourth quadrant </a:t>
            </a:r>
            <a:r>
              <a:rPr lang="en-US" sz="2000" dirty="0" smtClean="0">
                <a:solidFill>
                  <a:srgbClr val="FF0000"/>
                </a:solidFill>
              </a:rPr>
              <a:t>concern reviewing </a:t>
            </a:r>
            <a:r>
              <a:rPr lang="en-US" sz="2000" dirty="0">
                <a:solidFill>
                  <a:srgbClr val="FF0000"/>
                </a:solidFill>
              </a:rPr>
              <a:t>the results of the stages traversed so far </a:t>
            </a:r>
            <a:r>
              <a:rPr lang="en-US" sz="2000" dirty="0"/>
              <a:t>(i.e. </a:t>
            </a:r>
            <a:r>
              <a:rPr lang="en-US" sz="2000" dirty="0" smtClean="0"/>
              <a:t>the developed </a:t>
            </a:r>
            <a:r>
              <a:rPr lang="en-US" sz="2000" dirty="0"/>
              <a:t>version of the software) with the customer </a:t>
            </a:r>
            <a:r>
              <a:rPr lang="en-US" sz="2000" dirty="0" smtClean="0"/>
              <a:t>and planning </a:t>
            </a:r>
            <a:r>
              <a:rPr lang="en-US" sz="2000" dirty="0"/>
              <a:t>the next iteration of the spiral</a:t>
            </a:r>
            <a:endParaRPr lang="en-GB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54511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idx="1"/>
          </p:nvPr>
        </p:nvSpPr>
        <p:spPr>
          <a:xfrm>
            <a:off x="2209800" y="457200"/>
            <a:ext cx="7772400" cy="56388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sv-SE" altLang="en-US" dirty="0" smtClean="0"/>
              <a:t>Each cycle follows a waterfall model by: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altLang="en-US" dirty="0" smtClean="0"/>
              <a:t>Determining objectives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altLang="en-US" dirty="0" smtClean="0"/>
              <a:t>Specifying constraints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altLang="en-US" dirty="0" smtClean="0"/>
              <a:t>Generating alternatives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altLang="en-US" dirty="0" smtClean="0"/>
              <a:t>Identifying risks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altLang="en-US" dirty="0" smtClean="0"/>
              <a:t>Resolving risks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altLang="en-US" dirty="0" smtClean="0"/>
              <a:t>Developing next-level product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altLang="en-US" dirty="0" smtClean="0"/>
              <a:t>Planning next cycle</a:t>
            </a:r>
          </a:p>
          <a:p>
            <a:pPr marL="609600" indent="-609600" eaLnBrk="1" hangingPunct="1">
              <a:buFontTx/>
              <a:buAutoNum type="arabicPeriod"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666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04850"/>
            <a:ext cx="8229600" cy="590550"/>
          </a:xfrm>
        </p:spPr>
        <p:txBody>
          <a:bodyPr/>
          <a:lstStyle/>
          <a:p>
            <a:pPr eaLnBrk="1" hangingPunct="1"/>
            <a:r>
              <a:rPr lang="sv-SE" altLang="en-US" b="1" smtClean="0"/>
              <a:t>Advantages</a:t>
            </a:r>
            <a:endParaRPr lang="en-GB" altLang="en-US" b="1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219200"/>
            <a:ext cx="8229600" cy="533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  <a:defRPr/>
            </a:pPr>
            <a:r>
              <a:rPr lang="sv-SE" dirty="0" smtClean="0">
                <a:solidFill>
                  <a:srgbClr val="FF0000"/>
                </a:solidFill>
              </a:rPr>
              <a:t>Realism: </a:t>
            </a:r>
            <a:r>
              <a:rPr lang="sv-SE" dirty="0" smtClean="0"/>
              <a:t>the model accurately reflects the iterative nature of software development on projects with unclear requirements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sv-SE" dirty="0" smtClean="0">
                <a:solidFill>
                  <a:srgbClr val="FF0000"/>
                </a:solidFill>
              </a:rPr>
              <a:t>Flexible: </a:t>
            </a:r>
            <a:r>
              <a:rPr lang="sv-SE" dirty="0" smtClean="0"/>
              <a:t>incoporates the advantages of the waterfal and rapid prototyping methods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sv-SE" dirty="0" smtClean="0"/>
              <a:t>Comprehensive model decreases risk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sv-SE" dirty="0" smtClean="0">
                <a:solidFill>
                  <a:srgbClr val="FF0000"/>
                </a:solidFill>
              </a:rPr>
              <a:t>Good project visibility.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sv-SE" dirty="0" smtClean="0">
                <a:solidFill>
                  <a:srgbClr val="FF0000"/>
                </a:solidFill>
              </a:rPr>
              <a:t>Suited for comples ,distributed, multi layedred projects.</a:t>
            </a:r>
          </a:p>
          <a:p>
            <a:pPr marL="609600" indent="-609600" eaLnBrk="1" hangingPunct="1">
              <a:buFontTx/>
              <a:buAutoNum type="arabicPeriod"/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2384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v-SE" dirty="0">
                <a:solidFill>
                  <a:srgbClr val="FF0000"/>
                </a:solidFill>
              </a:rPr>
              <a:t>Needs technical expertise</a:t>
            </a:r>
            <a:r>
              <a:rPr lang="sv-SE" dirty="0"/>
              <a:t> in risk analysis to really work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v-SE" dirty="0">
                <a:solidFill>
                  <a:srgbClr val="FF0000"/>
                </a:solidFill>
              </a:rPr>
              <a:t>Model is poorly understood by non-technical management</a:t>
            </a:r>
            <a:r>
              <a:rPr lang="sv-SE" dirty="0"/>
              <a:t>, hence not so widely used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v-SE" dirty="0">
                <a:solidFill>
                  <a:srgbClr val="FF0000"/>
                </a:solidFill>
              </a:rPr>
              <a:t>Complicated model</a:t>
            </a:r>
            <a:r>
              <a:rPr lang="sv-SE" dirty="0"/>
              <a:t>, needs competent professional management. High administrative overhead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4713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631" y="165619"/>
            <a:ext cx="7801299" cy="1137719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658"/>
              </a:spcBef>
            </a:pPr>
            <a:r>
              <a:rPr lang="en-GB" altLang="en-US" sz="3629">
                <a:solidFill>
                  <a:srgbClr val="0033CC"/>
                </a:solidFill>
              </a:rPr>
              <a:t>Comparison of Different Life Cycle Models</a:t>
            </a:r>
          </a:p>
        </p:txBody>
      </p:sp>
      <p:sp>
        <p:nvSpPr>
          <p:cNvPr id="99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033" y="1447353"/>
            <a:ext cx="7772496" cy="4180758"/>
          </a:xfrm>
          <a:ln/>
        </p:spPr>
        <p:txBody>
          <a:bodyPr vert="horz" lIns="17999" tIns="46800" rIns="17999" bIns="46800" rtlCol="0">
            <a:normAutofit/>
          </a:bodyPr>
          <a:lstStyle/>
          <a:p>
            <a:pPr marL="311079" indent="-311079" defTabSz="829544">
              <a:spcBef>
                <a:spcPts val="907"/>
              </a:spcBef>
            </a:pPr>
            <a:r>
              <a:rPr lang="en-GB" altLang="en-US" b="0"/>
              <a:t>Iterative waterfall model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/>
              <a:t>most widely used model. 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/>
              <a:t>But, suitable only for well-understood problems</a:t>
            </a:r>
            <a:r>
              <a:rPr lang="en-GB" altLang="en-US" b="0"/>
              <a:t>. </a:t>
            </a:r>
          </a:p>
          <a:p>
            <a:pPr marL="311079" indent="-311079" defTabSz="829544">
              <a:spcBef>
                <a:spcPts val="907"/>
              </a:spcBef>
            </a:pPr>
            <a:r>
              <a:rPr lang="en-GB" altLang="en-US" b="0"/>
              <a:t>Prototype model is suitable for projects not well understood: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 b="0"/>
              <a:t>user requirements</a:t>
            </a:r>
          </a:p>
          <a:p>
            <a:pPr marL="674004" lvl="1" defTabSz="829544">
              <a:spcBef>
                <a:spcPts val="658"/>
              </a:spcBef>
            </a:pPr>
            <a:r>
              <a:rPr lang="en-GB" altLang="en-US" b="0"/>
              <a:t>technical aspects</a:t>
            </a:r>
          </a:p>
        </p:txBody>
      </p:sp>
    </p:spTree>
    <p:extLst>
      <p:ext uri="{BB962C8B-B14F-4D97-AF65-F5344CB8AC3E}">
        <p14:creationId xmlns:p14="http://schemas.microsoft.com/office/powerpoint/2010/main" val="10000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631" y="165619"/>
            <a:ext cx="7801299" cy="1137719"/>
          </a:xfrm>
          <a:ln/>
        </p:spPr>
        <p:txBody>
          <a:bodyPr vert="horz" lIns="17999" tIns="46800" rIns="17999" bIns="46800" rtlCol="0" anchor="ctr">
            <a:normAutofit/>
          </a:bodyPr>
          <a:lstStyle/>
          <a:p>
            <a:pPr defTabSz="829544">
              <a:spcBef>
                <a:spcPts val="658"/>
              </a:spcBef>
            </a:pPr>
            <a:r>
              <a:rPr lang="en-GB" altLang="en-US" sz="3629">
                <a:solidFill>
                  <a:srgbClr val="0033CC"/>
                </a:solidFill>
              </a:rPr>
              <a:t>Comparison of Different Life Cycle Models </a:t>
            </a:r>
            <a:r>
              <a:rPr lang="en-GB" altLang="en-US" sz="1452">
                <a:solidFill>
                  <a:srgbClr val="0033CC"/>
                </a:solidFill>
              </a:rPr>
              <a:t>(CONT.)</a:t>
            </a:r>
          </a:p>
        </p:txBody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vert="horz" lIns="17999" tIns="46800" rIns="17999" bIns="46800" rtlCol="0">
            <a:normAutofit/>
          </a:bodyPr>
          <a:lstStyle/>
          <a:p>
            <a:pPr marL="311079" indent="-311079" defTabSz="829544"/>
            <a:r>
              <a:rPr lang="en-GB" altLang="en-US" b="0"/>
              <a:t>Evolutionary model is suitable for  large problems:</a:t>
            </a:r>
          </a:p>
          <a:p>
            <a:pPr marL="674004" lvl="1" defTabSz="829544"/>
            <a:r>
              <a:rPr lang="en-GB" altLang="en-US"/>
              <a:t>can be decomposed into a set of modules that can be incrementally implemented,   </a:t>
            </a:r>
          </a:p>
          <a:p>
            <a:pPr marL="674004" lvl="1" defTabSz="829544"/>
            <a:r>
              <a:rPr lang="en-GB" altLang="en-US"/>
              <a:t>incremental delivery of the system is acceptable  to the customer.  </a:t>
            </a:r>
          </a:p>
          <a:p>
            <a:pPr marL="311079" indent="-311079" defTabSz="829544"/>
            <a:r>
              <a:rPr lang="en-GB" altLang="en-US" b="0"/>
              <a:t>The spiral model: </a:t>
            </a:r>
          </a:p>
          <a:p>
            <a:pPr marL="674004" lvl="1" defTabSz="829544"/>
            <a:r>
              <a:rPr lang="en-GB" altLang="en-US"/>
              <a:t>suitable for development of technically challenging software products  that are subject to several kinds of risks.</a:t>
            </a:r>
            <a:r>
              <a:rPr lang="en-GB" altLang="en-US" b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235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652"/>
            <a:ext cx="10515600" cy="718087"/>
          </a:xfrm>
        </p:spPr>
        <p:txBody>
          <a:bodyPr/>
          <a:lstStyle/>
          <a:p>
            <a:r>
              <a:rPr lang="en-IN" b="1" dirty="0"/>
              <a:t>AGILE DEVELOPMENT MODELS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84739"/>
            <a:ext cx="10515600" cy="519222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Dis advantages of Waterfall Model</a:t>
            </a:r>
          </a:p>
          <a:p>
            <a:pPr algn="just"/>
            <a:r>
              <a:rPr lang="en-US" dirty="0"/>
              <a:t>In the traditional iterative waterfall-based software development models, </a:t>
            </a:r>
            <a:r>
              <a:rPr lang="en-US" dirty="0" smtClean="0"/>
              <a:t>the requirements </a:t>
            </a:r>
            <a:r>
              <a:rPr lang="en-US" dirty="0"/>
              <a:t>for the system are determined at the start of a development </a:t>
            </a:r>
            <a:r>
              <a:rPr lang="en-US" dirty="0" smtClean="0"/>
              <a:t>project and </a:t>
            </a:r>
            <a:r>
              <a:rPr lang="en-US" dirty="0"/>
              <a:t>are assumed to be fixed from that point on. Later </a:t>
            </a:r>
            <a:r>
              <a:rPr lang="en-US" dirty="0">
                <a:solidFill>
                  <a:srgbClr val="FF0000"/>
                </a:solidFill>
              </a:rPr>
              <a:t>changes to the </a:t>
            </a:r>
            <a:r>
              <a:rPr lang="en-US" dirty="0" smtClean="0">
                <a:solidFill>
                  <a:srgbClr val="FF0000"/>
                </a:solidFill>
              </a:rPr>
              <a:t>requirements </a:t>
            </a:r>
            <a:r>
              <a:rPr lang="en-US" dirty="0" smtClean="0"/>
              <a:t>after </a:t>
            </a:r>
            <a:r>
              <a:rPr lang="en-US" dirty="0"/>
              <a:t>the SRS document has been completed </a:t>
            </a:r>
            <a:r>
              <a:rPr lang="en-US" dirty="0">
                <a:solidFill>
                  <a:srgbClr val="FF0000"/>
                </a:solidFill>
              </a:rPr>
              <a:t>are </a:t>
            </a:r>
            <a:r>
              <a:rPr lang="en-US" dirty="0" smtClean="0">
                <a:solidFill>
                  <a:srgbClr val="FF0000"/>
                </a:solidFill>
              </a:rPr>
              <a:t>discouraged</a:t>
            </a:r>
          </a:p>
          <a:p>
            <a:r>
              <a:rPr lang="en-US" dirty="0"/>
              <a:t>over the last two decades or so, </a:t>
            </a:r>
            <a:r>
              <a:rPr lang="en-US" dirty="0" smtClean="0"/>
              <a:t>customized applications (</a:t>
            </a:r>
            <a:r>
              <a:rPr lang="en-US" dirty="0"/>
              <a:t>services) have become common </a:t>
            </a:r>
            <a:r>
              <a:rPr lang="en-US" dirty="0" smtClean="0"/>
              <a:t>place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r>
              <a:rPr lang="en-IN" dirty="0">
                <a:solidFill>
                  <a:srgbClr val="FF0000"/>
                </a:solidFill>
              </a:rPr>
              <a:t> Iterative waterfall </a:t>
            </a:r>
            <a:r>
              <a:rPr lang="en-IN" dirty="0" smtClean="0">
                <a:solidFill>
                  <a:srgbClr val="FF0000"/>
                </a:solidFill>
              </a:rPr>
              <a:t>model </a:t>
            </a:r>
            <a:r>
              <a:rPr lang="en-US" dirty="0" smtClean="0">
                <a:solidFill>
                  <a:srgbClr val="FF0000"/>
                </a:solidFill>
              </a:rPr>
              <a:t>is </a:t>
            </a:r>
            <a:r>
              <a:rPr lang="en-US" dirty="0">
                <a:solidFill>
                  <a:srgbClr val="FF0000"/>
                </a:solidFill>
              </a:rPr>
              <a:t>not suitable for development of such customized applications </a:t>
            </a:r>
            <a:r>
              <a:rPr lang="en-US" dirty="0" smtClean="0">
                <a:solidFill>
                  <a:srgbClr val="FF0000"/>
                </a:solidFill>
              </a:rPr>
              <a:t>software</a:t>
            </a:r>
            <a:r>
              <a:rPr lang="en-US" dirty="0" smtClean="0"/>
              <a:t>.</a:t>
            </a:r>
          </a:p>
          <a:p>
            <a:pPr algn="just"/>
            <a:r>
              <a:rPr lang="en-US" dirty="0">
                <a:solidFill>
                  <a:srgbClr val="FF0000"/>
                </a:solidFill>
              </a:rPr>
              <a:t>Waterfall model is called a </a:t>
            </a:r>
            <a:r>
              <a:rPr lang="en-US" i="1" dirty="0">
                <a:solidFill>
                  <a:srgbClr val="FF0000"/>
                </a:solidFill>
              </a:rPr>
              <a:t>heavy weight </a:t>
            </a:r>
            <a:r>
              <a:rPr lang="en-US" dirty="0">
                <a:solidFill>
                  <a:srgbClr val="FF0000"/>
                </a:solidFill>
              </a:rPr>
              <a:t>model</a:t>
            </a:r>
            <a:r>
              <a:rPr lang="en-US" dirty="0"/>
              <a:t>, since there is too much emphasis </a:t>
            </a:r>
            <a:r>
              <a:rPr lang="en-US" dirty="0" smtClean="0"/>
              <a:t>on producing </a:t>
            </a:r>
            <a:r>
              <a:rPr lang="en-US" dirty="0"/>
              <a:t>documentation and usage of </a:t>
            </a:r>
            <a:r>
              <a:rPr lang="en-US" dirty="0" smtClean="0"/>
              <a:t>tools, hence projects are not completed on time.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125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5974"/>
            <a:ext cx="10515600" cy="4648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Cntd.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0843"/>
            <a:ext cx="10515600" cy="558612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Waterfall model prescribes </a:t>
            </a:r>
            <a:r>
              <a:rPr lang="en-US" dirty="0">
                <a:solidFill>
                  <a:srgbClr val="FF0000"/>
                </a:solidFill>
              </a:rPr>
              <a:t>almost no customer interactions </a:t>
            </a:r>
            <a:r>
              <a:rPr lang="en-US" dirty="0"/>
              <a:t>after the </a:t>
            </a:r>
            <a:r>
              <a:rPr lang="en-US" dirty="0" smtClean="0"/>
              <a:t>requirements </a:t>
            </a:r>
            <a:r>
              <a:rPr lang="en-IN" dirty="0" smtClean="0"/>
              <a:t>have </a:t>
            </a:r>
            <a:r>
              <a:rPr lang="en-IN" dirty="0"/>
              <a:t>been </a:t>
            </a:r>
            <a:r>
              <a:rPr lang="en-IN" dirty="0" smtClean="0"/>
              <a:t>specified</a:t>
            </a:r>
          </a:p>
          <a:p>
            <a:pPr algn="just"/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agile software development model was proposed in the mid-1990s to </a:t>
            </a:r>
            <a:r>
              <a:rPr lang="en-US" b="1" dirty="0" smtClean="0">
                <a:solidFill>
                  <a:srgbClr val="FF0000"/>
                </a:solidFill>
              </a:rPr>
              <a:t>overcome the </a:t>
            </a:r>
            <a:r>
              <a:rPr lang="en-US" b="1" dirty="0">
                <a:solidFill>
                  <a:srgbClr val="FF0000"/>
                </a:solidFill>
              </a:rPr>
              <a:t>shortcomings of the waterfall model of development </a:t>
            </a:r>
            <a:r>
              <a:rPr lang="en-US" dirty="0"/>
              <a:t>identified above. The agile </a:t>
            </a:r>
            <a:r>
              <a:rPr lang="en-US" dirty="0" smtClean="0"/>
              <a:t>model could </a:t>
            </a:r>
            <a:r>
              <a:rPr lang="en-US" dirty="0"/>
              <a:t>help a project to adapt to change requests quickly</a:t>
            </a:r>
            <a:r>
              <a:rPr lang="en-US" dirty="0" smtClean="0"/>
              <a:t>.</a:t>
            </a:r>
          </a:p>
          <a:p>
            <a:r>
              <a:rPr lang="en-IN" dirty="0"/>
              <a:t>A few popular agile </a:t>
            </a:r>
            <a:r>
              <a:rPr lang="en-IN" dirty="0" smtClean="0"/>
              <a:t>SDLC models </a:t>
            </a:r>
            <a:r>
              <a:rPr lang="en-IN" dirty="0"/>
              <a:t>are the following:</a:t>
            </a:r>
          </a:p>
          <a:p>
            <a:r>
              <a:rPr lang="en-IN" dirty="0" smtClean="0"/>
              <a:t>Crystal</a:t>
            </a:r>
            <a:endParaRPr lang="en-IN" dirty="0"/>
          </a:p>
          <a:p>
            <a:r>
              <a:rPr lang="en-IN" dirty="0" smtClean="0"/>
              <a:t>ATERN/DSDM</a:t>
            </a:r>
            <a:endParaRPr lang="en-IN" dirty="0"/>
          </a:p>
          <a:p>
            <a:r>
              <a:rPr lang="en-IN" dirty="0" smtClean="0"/>
              <a:t>FDD</a:t>
            </a:r>
            <a:endParaRPr lang="en-IN" dirty="0"/>
          </a:p>
          <a:p>
            <a:r>
              <a:rPr lang="en-IN" b="1" dirty="0" smtClean="0">
                <a:solidFill>
                  <a:srgbClr val="FF0000"/>
                </a:solidFill>
              </a:rPr>
              <a:t>SCRUM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EXTREME PROGRAMMING</a:t>
            </a:r>
            <a:endParaRPr lang="en-IN" b="1" dirty="0">
              <a:solidFill>
                <a:srgbClr val="FF0000"/>
              </a:solidFill>
            </a:endParaRPr>
          </a:p>
          <a:p>
            <a:r>
              <a:rPr lang="en-IN" b="1" dirty="0" smtClean="0">
                <a:solidFill>
                  <a:srgbClr val="FF0000"/>
                </a:solidFill>
              </a:rPr>
              <a:t>LEAN DEVELOPMENT</a:t>
            </a:r>
          </a:p>
          <a:p>
            <a:r>
              <a:rPr lang="en-US" dirty="0" smtClean="0"/>
              <a:t>UNIFIED PROCESS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2227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2965</TotalTime>
  <Words>5566</Words>
  <Application>Microsoft Office PowerPoint</Application>
  <PresentationFormat>Widescreen</PresentationFormat>
  <Paragraphs>745</Paragraphs>
  <Slides>116</Slides>
  <Notes>52</Notes>
  <HiddenSlides>5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116</vt:i4>
      </vt:variant>
    </vt:vector>
  </HeadingPairs>
  <TitlesOfParts>
    <vt:vector size="137" baseType="lpstr">
      <vt:lpstr>Arial</vt:lpstr>
      <vt:lpstr>Arial Black</vt:lpstr>
      <vt:lpstr>Arial Narrow</vt:lpstr>
      <vt:lpstr>Bookman Old Style</vt:lpstr>
      <vt:lpstr>Calibri</vt:lpstr>
      <vt:lpstr>Calibri Light</vt:lpstr>
      <vt:lpstr>Comic Sans MS</vt:lpstr>
      <vt:lpstr>Constantia</vt:lpstr>
      <vt:lpstr>굴림</vt:lpstr>
      <vt:lpstr>Lucida Console</vt:lpstr>
      <vt:lpstr>Lucida Sans Unicode</vt:lpstr>
      <vt:lpstr>Minion-Regular</vt:lpstr>
      <vt:lpstr>Myriad-Roman</vt:lpstr>
      <vt:lpstr>PalatinoLinotype-Roman</vt:lpstr>
      <vt:lpstr>StarSymbol</vt:lpstr>
      <vt:lpstr>times</vt:lpstr>
      <vt:lpstr>Times New Roman</vt:lpstr>
      <vt:lpstr>Wingdings 2</vt:lpstr>
      <vt:lpstr>Office Theme</vt:lpstr>
      <vt:lpstr>3_Flow</vt:lpstr>
      <vt:lpstr>Flow</vt:lpstr>
      <vt:lpstr>UNIT I</vt:lpstr>
      <vt:lpstr>Important Buzzwords in Software Engineering</vt:lpstr>
      <vt:lpstr>Differences between Software and Hardware</vt:lpstr>
      <vt:lpstr>Software Engineering</vt:lpstr>
      <vt:lpstr>Cntd.</vt:lpstr>
      <vt:lpstr>What is Software Engineering?</vt:lpstr>
      <vt:lpstr>Why Study Software Engineering? (1)</vt:lpstr>
      <vt:lpstr>Why Study Software Engineering? (2)</vt:lpstr>
      <vt:lpstr>Exploratory Style of Software Development</vt:lpstr>
      <vt:lpstr>EXPLORATORY STYLE OF SOFTWARE DEVELOPMENT</vt:lpstr>
      <vt:lpstr>What is Wrong with the Exploratory Style?</vt:lpstr>
      <vt:lpstr>What is Wrong with the Exploratory Style? Cont…</vt:lpstr>
      <vt:lpstr>What is Wrong with the Exploratory Style? Cont…</vt:lpstr>
      <vt:lpstr>Evolution -of an Art into an Engineering Discipline- Evolution of technology with time.</vt:lpstr>
      <vt:lpstr>Software Crisis</vt:lpstr>
      <vt:lpstr>Software Crisis (cont.)</vt:lpstr>
      <vt:lpstr>Factors Contributing to the Software Crisis</vt:lpstr>
      <vt:lpstr>Software Development Projects- Programs versus Products</vt:lpstr>
      <vt:lpstr>Software Projects</vt:lpstr>
      <vt:lpstr>Cntd.</vt:lpstr>
      <vt:lpstr>Cntd.</vt:lpstr>
      <vt:lpstr>Principles Deployed by Software Engineering</vt:lpstr>
      <vt:lpstr>Abstraction</vt:lpstr>
      <vt:lpstr>Decomposition</vt:lpstr>
      <vt:lpstr>Cntd.</vt:lpstr>
      <vt:lpstr>Emergence of Software Engineering</vt:lpstr>
      <vt:lpstr>2.High-Level Language Programming (Early 60s)</vt:lpstr>
      <vt:lpstr>3.Control Flow-Based Design (late 60s)</vt:lpstr>
      <vt:lpstr>Control Flow-Based Design         (Late 60s)</vt:lpstr>
      <vt:lpstr>Control Flow-Based Design (Late 60s)</vt:lpstr>
      <vt:lpstr>Control Flow-Based Design (Late 60s) </vt:lpstr>
      <vt:lpstr>4.Structured Programming</vt:lpstr>
      <vt:lpstr>Structured programs</vt:lpstr>
      <vt:lpstr>Data Structure-Oriented Design (Early 70s)</vt:lpstr>
      <vt:lpstr>Data Structure Oriented Design (Early 70s)</vt:lpstr>
      <vt:lpstr>6.Data Flow-Oriented Design  (Late 70s) </vt:lpstr>
      <vt:lpstr>Data Flow-Oriented Design (Late 70s)</vt:lpstr>
      <vt:lpstr>Data Flow Model of a Car Assembly Unit</vt:lpstr>
      <vt:lpstr>7.Object-Oriented Design (80s)</vt:lpstr>
      <vt:lpstr>Object-Oriented Design (80s)</vt:lpstr>
      <vt:lpstr>Object-Oriented Design (80s)</vt:lpstr>
      <vt:lpstr>Evolution of Design Techniques</vt:lpstr>
      <vt:lpstr>Evolution of Other Software Engineering Techniques-Notable changes</vt:lpstr>
      <vt:lpstr>Differences between the exploratory style and modern software development practices</vt:lpstr>
      <vt:lpstr>Differences between the exploratory style and modern software development practices</vt:lpstr>
      <vt:lpstr>Differences between the exploratory style and modern software development practices  (CONT.)</vt:lpstr>
      <vt:lpstr>Differences between the exploratory style and modern software development practices  (CONT.)</vt:lpstr>
      <vt:lpstr>Differences between the exploratory style and modern software development practices  (CONT.)</vt:lpstr>
      <vt:lpstr>Differences between the exploratory style and modern software development practices (CONT.)</vt:lpstr>
      <vt:lpstr>Differences between the exploratory style and modern software development practices (CONT.)</vt:lpstr>
      <vt:lpstr>Differences between the exploratory style and modern software development practices (CONT.)</vt:lpstr>
      <vt:lpstr>Life Cycle Models Software Life Cycle Models:  Basic concepts, Waterfall model and its extensions, Rapid application development, Agile development model, Spiral model. </vt:lpstr>
      <vt:lpstr> Software Lifecycle Models</vt:lpstr>
      <vt:lpstr>PowerPoint Presentation</vt:lpstr>
      <vt:lpstr>PowerPoint Presentation</vt:lpstr>
      <vt:lpstr>PowerPoint Presentation</vt:lpstr>
      <vt:lpstr>Prescriptive models</vt:lpstr>
      <vt:lpstr>Generic Process Framework</vt:lpstr>
      <vt:lpstr>PowerPoint Presentation</vt:lpstr>
      <vt:lpstr>Waterfall Model </vt:lpstr>
      <vt:lpstr>PowerPoint Presentation</vt:lpstr>
      <vt:lpstr>Advantages</vt:lpstr>
      <vt:lpstr>Disadvantages I</vt:lpstr>
      <vt:lpstr>Waterfall Model with Feedback </vt:lpstr>
      <vt:lpstr>Classical Waterfall Model</vt:lpstr>
      <vt:lpstr>Classical Waterfall Model</vt:lpstr>
      <vt:lpstr>Phases of Classical waterfall model</vt:lpstr>
      <vt:lpstr>Iterative Waterfall Model</vt:lpstr>
      <vt:lpstr>Iterative Waterfall Model (CONT.)</vt:lpstr>
      <vt:lpstr>Iterative Waterfall Model (CONT.)</vt:lpstr>
      <vt:lpstr>Shortcomings of the iterative waterfall model</vt:lpstr>
      <vt:lpstr>V-Model</vt:lpstr>
      <vt:lpstr>Cntd.</vt:lpstr>
      <vt:lpstr>Advantages of V-model</vt:lpstr>
      <vt:lpstr>Disadvantages of V-model</vt:lpstr>
      <vt:lpstr>Incremental Model (Diagram)</vt:lpstr>
      <vt:lpstr>Cntd.</vt:lpstr>
      <vt:lpstr>Incremental Model </vt:lpstr>
      <vt:lpstr>RAD Model</vt:lpstr>
      <vt:lpstr>When to Use RAD Model</vt:lpstr>
      <vt:lpstr>Advantages of RAD</vt:lpstr>
      <vt:lpstr>Evolutionary Models</vt:lpstr>
      <vt:lpstr>Prototyping</vt:lpstr>
      <vt:lpstr>PowerPoint Presentation</vt:lpstr>
      <vt:lpstr>Prototyping Model (CONT.)</vt:lpstr>
      <vt:lpstr>Prototyping Model </vt:lpstr>
      <vt:lpstr>Advantages</vt:lpstr>
      <vt:lpstr>Disadvantages </vt:lpstr>
      <vt:lpstr>Spiral Model </vt:lpstr>
      <vt:lpstr>Spiral Model (Diagram)</vt:lpstr>
      <vt:lpstr>Spiral Model (CONT.)</vt:lpstr>
      <vt:lpstr>PowerPoint Presentation</vt:lpstr>
      <vt:lpstr>PowerPoint Presentation</vt:lpstr>
      <vt:lpstr>Advantages</vt:lpstr>
      <vt:lpstr>Disadvantages</vt:lpstr>
      <vt:lpstr>Comparison of Different Life Cycle Models</vt:lpstr>
      <vt:lpstr>Comparison of Different Life Cycle Models (CONT.)</vt:lpstr>
      <vt:lpstr>AGILE DEVELOPMENT MODELS</vt:lpstr>
      <vt:lpstr>Cntd.</vt:lpstr>
      <vt:lpstr>Essential Idea behind Agile Models</vt:lpstr>
      <vt:lpstr>Advantages of Agile</vt:lpstr>
      <vt:lpstr>Extreme Programming Model</vt:lpstr>
      <vt:lpstr>Cntd.</vt:lpstr>
      <vt:lpstr>PowerPoint Presentation</vt:lpstr>
      <vt:lpstr>PowerPoint Presentation</vt:lpstr>
      <vt:lpstr>Applicability of extreme programming model</vt:lpstr>
      <vt:lpstr>SCRUM</vt:lpstr>
      <vt:lpstr>Key roles and responsibilities</vt:lpstr>
      <vt:lpstr>Cntd.</vt:lpstr>
      <vt:lpstr>Cntd.</vt:lpstr>
      <vt:lpstr>Scrum ceremonies</vt:lpstr>
      <vt:lpstr>Cntd.</vt:lpstr>
      <vt:lpstr>PowerPoint Presentation</vt:lpstr>
      <vt:lpstr>Lean Software Development</vt:lpstr>
      <vt:lpstr>Kanban</vt:lpstr>
      <vt:lpstr>Cntd.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I</dc:title>
  <dc:creator>Kote swara rao</dc:creator>
  <cp:lastModifiedBy>Kote swara rao</cp:lastModifiedBy>
  <cp:revision>191</cp:revision>
  <dcterms:created xsi:type="dcterms:W3CDTF">2025-01-01T12:07:21Z</dcterms:created>
  <dcterms:modified xsi:type="dcterms:W3CDTF">2026-01-27T03:53:42Z</dcterms:modified>
</cp:coreProperties>
</file>