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2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2651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Visualization stages- </a:t>
            </a:r>
            <a:r>
              <a:rPr lang="en-IN" dirty="0" smtClean="0"/>
              <a:t> </a:t>
            </a:r>
            <a:r>
              <a:rPr lang="en-IN" dirty="0" err="1"/>
              <a:t>preprocessing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Another loop controls the computational </a:t>
            </a:r>
            <a:r>
              <a:rPr lang="en-IN" dirty="0" err="1"/>
              <a:t>preprocessing</a:t>
            </a:r>
            <a:r>
              <a:rPr lang="en-IN" dirty="0"/>
              <a:t> that takes place prior to visualization.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analyst may feel that if the data is subjected to a certain transformation prior to </a:t>
            </a:r>
            <a:r>
              <a:rPr lang="en-IN" dirty="0" smtClean="0"/>
              <a:t>visualization</a:t>
            </a:r>
            <a:r>
              <a:rPr lang="en-IN" dirty="0"/>
              <a:t>, it can be persuaded to give up its meaning. 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6001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Visualization stages- Visualization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</a:t>
            </a:r>
            <a:r>
              <a:rPr lang="en-IN" dirty="0"/>
              <a:t>visualization process itself may be highly </a:t>
            </a:r>
            <a:r>
              <a:rPr lang="en-IN" dirty="0" smtClean="0"/>
              <a:t>interactive</a:t>
            </a:r>
          </a:p>
          <a:p>
            <a:r>
              <a:rPr lang="en-IN" dirty="0"/>
              <a:t>3D data visualization, the scientist may fly to a different vantage point to better understand the emerging structures</a:t>
            </a:r>
          </a:p>
        </p:txBody>
      </p:sp>
    </p:spTree>
    <p:extLst>
      <p:ext uri="{BB962C8B-B14F-4D97-AF65-F5344CB8AC3E}">
        <p14:creationId xmlns:p14="http://schemas.microsoft.com/office/powerpoint/2010/main" val="3160627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Visualization stages- Perception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 The </a:t>
            </a:r>
            <a:r>
              <a:rPr lang="en-IN" dirty="0"/>
              <a:t>emphasis is on data, perception, and the various tasks to which </a:t>
            </a:r>
            <a:r>
              <a:rPr lang="en-IN" dirty="0" smtClean="0"/>
              <a:t>visualization </a:t>
            </a:r>
            <a:r>
              <a:rPr lang="en-IN" dirty="0"/>
              <a:t>may be </a:t>
            </a:r>
            <a:r>
              <a:rPr lang="en-IN" dirty="0" smtClean="0"/>
              <a:t>applied.</a:t>
            </a:r>
          </a:p>
          <a:p>
            <a:r>
              <a:rPr lang="en-IN" dirty="0" smtClean="0"/>
              <a:t>The computer is treated as universal too, for producing interactive graphics.</a:t>
            </a:r>
          </a:p>
          <a:p>
            <a:r>
              <a:rPr lang="en-IN" dirty="0" smtClean="0"/>
              <a:t>How best to transform the data that people can understand for optimal decision making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065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Study of Arbitrary Conventional </a:t>
            </a:r>
            <a:r>
              <a:rPr lang="en-US" dirty="0" smtClean="0"/>
              <a:t>Symbols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Gibson’s </a:t>
            </a:r>
            <a:r>
              <a:rPr lang="en-US" dirty="0"/>
              <a:t>Affordance </a:t>
            </a:r>
            <a:r>
              <a:rPr lang="en-US" dirty="0" smtClean="0"/>
              <a:t>theory</a:t>
            </a:r>
          </a:p>
          <a:p>
            <a:pPr marL="114300" indent="0">
              <a:buNone/>
            </a:pPr>
            <a:r>
              <a:rPr lang="en-IN" dirty="0"/>
              <a:t>According to Gibson, </a:t>
            </a:r>
            <a:r>
              <a:rPr lang="en-IN" dirty="0" smtClean="0"/>
              <a:t>affordances </a:t>
            </a:r>
            <a:r>
              <a:rPr lang="en-IN" dirty="0"/>
              <a:t>are physical properties of the environment that we directly perceive. </a:t>
            </a:r>
            <a:endParaRPr lang="en-IN" dirty="0" smtClean="0"/>
          </a:p>
          <a:p>
            <a:pPr marL="114300" indent="0">
              <a:buNone/>
            </a:pPr>
            <a:r>
              <a:rPr lang="en-IN" dirty="0" smtClean="0"/>
              <a:t>Many </a:t>
            </a:r>
            <a:r>
              <a:rPr lang="en-IN" dirty="0"/>
              <a:t>theorists, unlike Gibson, think of perception as a very active process: </a:t>
            </a:r>
            <a:endParaRPr lang="en-IN" dirty="0" smtClean="0"/>
          </a:p>
          <a:p>
            <a:pPr marL="114300" indent="0">
              <a:buNone/>
            </a:pPr>
            <a:r>
              <a:rPr lang="en-IN" dirty="0">
                <a:solidFill>
                  <a:srgbClr val="FF0000"/>
                </a:solidFill>
              </a:rPr>
              <a:t>	</a:t>
            </a:r>
            <a:r>
              <a:rPr lang="en-IN" dirty="0" smtClean="0">
                <a:solidFill>
                  <a:srgbClr val="FF0000"/>
                </a:solidFill>
              </a:rPr>
              <a:t>the </a:t>
            </a:r>
            <a:r>
              <a:rPr lang="en-IN" dirty="0">
                <a:solidFill>
                  <a:srgbClr val="FF0000"/>
                </a:solidFill>
              </a:rPr>
              <a:t>brain deduces certain things about the environment based on the available sensory </a:t>
            </a:r>
            <a:r>
              <a:rPr lang="en-IN" dirty="0" smtClean="0">
                <a:solidFill>
                  <a:srgbClr val="FF0000"/>
                </a:solidFill>
              </a:rPr>
              <a:t>evidence</a:t>
            </a:r>
            <a:r>
              <a:rPr lang="en-IN" dirty="0" smtClean="0"/>
              <a:t>.</a:t>
            </a:r>
          </a:p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r>
              <a:rPr lang="en-IN" dirty="0" smtClean="0"/>
              <a:t>Limitations </a:t>
            </a:r>
          </a:p>
          <a:p>
            <a:pPr marL="114300" indent="0">
              <a:buNone/>
            </a:pPr>
            <a:r>
              <a:rPr lang="en-IN" dirty="0"/>
              <a:t>There are three problems with Gibson's direct perception in developing a theory of </a:t>
            </a:r>
            <a:r>
              <a:rPr lang="en-IN" dirty="0" smtClean="0"/>
              <a:t>visualization</a:t>
            </a:r>
            <a:r>
              <a:rPr lang="en-IN" dirty="0"/>
              <a:t>. 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4014214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Gibson’s Affordance theory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696200" cy="52578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Limitations</a:t>
            </a:r>
          </a:p>
          <a:p>
            <a:r>
              <a:rPr lang="en-IN" dirty="0"/>
              <a:t>The first problem is that even if perception of the environment is </a:t>
            </a:r>
            <a:r>
              <a:rPr lang="en-IN" dirty="0">
                <a:solidFill>
                  <a:srgbClr val="FF0000"/>
                </a:solidFill>
              </a:rPr>
              <a:t>direct</a:t>
            </a:r>
            <a:r>
              <a:rPr lang="en-IN" dirty="0"/>
              <a:t>, it is clear that visualization of data through computer graphics is very indirect</a:t>
            </a:r>
            <a:r>
              <a:rPr lang="en-IN" dirty="0" smtClean="0"/>
              <a:t>.</a:t>
            </a:r>
          </a:p>
          <a:p>
            <a:pPr lvl="1"/>
            <a:r>
              <a:rPr lang="en-IN" dirty="0"/>
              <a:t>many layers of processing between the data and its </a:t>
            </a:r>
            <a:r>
              <a:rPr lang="en-IN" dirty="0" smtClean="0"/>
              <a:t>representation</a:t>
            </a:r>
            <a:r>
              <a:rPr lang="en-IN" dirty="0"/>
              <a:t> </a:t>
            </a:r>
            <a:r>
              <a:rPr lang="en-IN" dirty="0" smtClean="0"/>
              <a:t>which are invisible</a:t>
            </a:r>
          </a:p>
          <a:p>
            <a:r>
              <a:rPr lang="en-IN" dirty="0"/>
              <a:t>Second, there are </a:t>
            </a:r>
            <a:r>
              <a:rPr lang="en-IN" dirty="0">
                <a:solidFill>
                  <a:srgbClr val="FF0000"/>
                </a:solidFill>
              </a:rPr>
              <a:t>no clear physical </a:t>
            </a:r>
            <a:r>
              <a:rPr lang="en-IN" dirty="0"/>
              <a:t>affordances in any graphical user interface. </a:t>
            </a:r>
            <a:endParaRPr lang="en-IN" dirty="0" smtClean="0"/>
          </a:p>
          <a:p>
            <a:pPr lvl="1"/>
            <a:r>
              <a:rPr lang="en-IN" dirty="0" smtClean="0"/>
              <a:t>To </a:t>
            </a:r>
            <a:r>
              <a:rPr lang="en-IN" dirty="0"/>
              <a:t>say that a screen button "affords" pressing in the same way as a flat surface affords walking </a:t>
            </a:r>
            <a:endParaRPr lang="en-IN" dirty="0" smtClean="0"/>
          </a:p>
          <a:p>
            <a:pPr lvl="1"/>
            <a:r>
              <a:rPr lang="en-IN" dirty="0"/>
              <a:t>the use of buttons is </a:t>
            </a:r>
            <a:r>
              <a:rPr lang="en-IN" dirty="0" smtClean="0"/>
              <a:t>arbitrary-when pressed do interesting things which are indirect</a:t>
            </a:r>
          </a:p>
          <a:p>
            <a:r>
              <a:rPr lang="en-IN" dirty="0"/>
              <a:t>Third, Gibson's </a:t>
            </a:r>
            <a:r>
              <a:rPr lang="en-IN" dirty="0">
                <a:solidFill>
                  <a:srgbClr val="FF0000"/>
                </a:solidFill>
              </a:rPr>
              <a:t>rejection of visual mechanisms </a:t>
            </a:r>
            <a:r>
              <a:rPr lang="en-IN" dirty="0"/>
              <a:t>is a </a:t>
            </a:r>
            <a:r>
              <a:rPr lang="en-IN" dirty="0" smtClean="0"/>
              <a:t>problem</a:t>
            </a:r>
          </a:p>
          <a:p>
            <a:pPr lvl="1"/>
            <a:r>
              <a:rPr lang="en-IN" dirty="0"/>
              <a:t>To reject the importance of understanding visual </a:t>
            </a:r>
            <a:r>
              <a:rPr lang="en-IN" dirty="0" smtClean="0"/>
              <a:t>mechanisms </a:t>
            </a:r>
            <a:r>
              <a:rPr lang="en-IN" dirty="0"/>
              <a:t>would be to reject a tremendous proportion of vision research as </a:t>
            </a:r>
            <a:r>
              <a:rPr lang="en-IN" dirty="0" smtClean="0"/>
              <a:t>irrelevant</a:t>
            </a:r>
          </a:p>
          <a:p>
            <a:pPr lvl="1"/>
            <a:endParaRPr lang="en-IN" dirty="0"/>
          </a:p>
          <a:p>
            <a:pPr marL="11430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910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620000" cy="1143000"/>
          </a:xfrm>
        </p:spPr>
        <p:txBody>
          <a:bodyPr/>
          <a:lstStyle/>
          <a:p>
            <a:r>
              <a:rPr lang="en-IN" sz="4000" dirty="0"/>
              <a:t>Model of Perceptual Processing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7239000" cy="4267200"/>
          </a:xfrm>
        </p:spPr>
        <p:txBody>
          <a:bodyPr/>
          <a:lstStyle/>
          <a:p>
            <a:r>
              <a:rPr lang="en-IN" dirty="0"/>
              <a:t>In Stage 1, information is processed in parallel to extract basic features of the environment. </a:t>
            </a:r>
            <a:endParaRPr lang="en-IN" dirty="0" smtClean="0"/>
          </a:p>
          <a:p>
            <a:r>
              <a:rPr lang="en-IN" dirty="0" smtClean="0"/>
              <a:t>In </a:t>
            </a:r>
            <a:r>
              <a:rPr lang="en-IN" dirty="0"/>
              <a:t>Stage 2, active processes of pattern perception pull out structures and segment the visual scene into regions of different </a:t>
            </a:r>
            <a:r>
              <a:rPr lang="en-IN" dirty="0" err="1"/>
              <a:t>color</a:t>
            </a:r>
            <a:r>
              <a:rPr lang="en-IN" dirty="0"/>
              <a:t>, texture, and motion patterns. </a:t>
            </a:r>
            <a:endParaRPr lang="en-IN" dirty="0" smtClean="0"/>
          </a:p>
          <a:p>
            <a:r>
              <a:rPr lang="en-IN" dirty="0" smtClean="0"/>
              <a:t>In </a:t>
            </a:r>
            <a:r>
              <a:rPr lang="en-IN" dirty="0"/>
              <a:t>Stage 3, the information is reduced to only a few objects held in visual working memory by active </a:t>
            </a:r>
            <a:r>
              <a:rPr lang="en-IN" dirty="0" smtClean="0"/>
              <a:t>mechanisms </a:t>
            </a:r>
            <a:r>
              <a:rPr lang="en-IN" dirty="0"/>
              <a:t>of attention to form the basis of visual thinking. </a:t>
            </a:r>
          </a:p>
        </p:txBody>
      </p:sp>
    </p:spTree>
    <p:extLst>
      <p:ext uri="{BB962C8B-B14F-4D97-AF65-F5344CB8AC3E}">
        <p14:creationId xmlns:p14="http://schemas.microsoft.com/office/powerpoint/2010/main" val="1048179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7696200" cy="808038"/>
          </a:xfrm>
        </p:spPr>
        <p:txBody>
          <a:bodyPr/>
          <a:lstStyle/>
          <a:p>
            <a:pPr algn="ctr"/>
            <a:r>
              <a:rPr lang="en-IN" sz="2000" b="1" dirty="0"/>
              <a:t>Stage 1: Parallel Processing to Extract Low-Level Properties of the Visual Scene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305800" cy="4800600"/>
          </a:xfrm>
        </p:spPr>
        <p:txBody>
          <a:bodyPr>
            <a:normAutofit/>
          </a:bodyPr>
          <a:lstStyle/>
          <a:p>
            <a:r>
              <a:rPr lang="en-IN" dirty="0"/>
              <a:t>Visual information is first processed by large arrays of neurons in the eye and in the primary visual cortex at the back of the brain. </a:t>
            </a:r>
            <a:endParaRPr lang="en-IN" dirty="0" smtClean="0"/>
          </a:p>
          <a:p>
            <a:r>
              <a:rPr lang="en-IN" dirty="0"/>
              <a:t>Selective tuning of information for </a:t>
            </a:r>
            <a:r>
              <a:rPr lang="en-IN" dirty="0" smtClean="0"/>
              <a:t>a particular </a:t>
            </a:r>
            <a:r>
              <a:rPr lang="en-IN" dirty="0"/>
              <a:t>kind of </a:t>
            </a:r>
            <a:r>
              <a:rPr lang="en-IN" dirty="0" smtClean="0"/>
              <a:t>information </a:t>
            </a:r>
            <a:r>
              <a:rPr lang="en-IN" dirty="0"/>
              <a:t>such as the orientation of edges or the </a:t>
            </a:r>
            <a:r>
              <a:rPr lang="en-IN" dirty="0" err="1"/>
              <a:t>color</a:t>
            </a:r>
            <a:r>
              <a:rPr lang="en-IN" dirty="0"/>
              <a:t> of a patch of light</a:t>
            </a:r>
            <a:r>
              <a:rPr lang="en-IN" dirty="0" smtClean="0"/>
              <a:t>.</a:t>
            </a:r>
          </a:p>
          <a:p>
            <a:r>
              <a:rPr lang="en-IN" dirty="0" smtClean="0"/>
              <a:t>Important </a:t>
            </a:r>
            <a:r>
              <a:rPr lang="en-IN" dirty="0"/>
              <a:t>characteristics of Stage 1 processing include: </a:t>
            </a:r>
            <a:endParaRPr lang="en-IN" dirty="0" smtClean="0"/>
          </a:p>
          <a:p>
            <a:pPr marL="411480" lvl="1" indent="0">
              <a:buNone/>
            </a:pPr>
            <a:r>
              <a:rPr lang="en-IN" dirty="0"/>
              <a:t>	</a:t>
            </a:r>
            <a:r>
              <a:rPr lang="en-IN" dirty="0" smtClean="0"/>
              <a:t>Rapid </a:t>
            </a:r>
            <a:r>
              <a:rPr lang="en-IN" dirty="0"/>
              <a:t>parallel </a:t>
            </a:r>
            <a:r>
              <a:rPr lang="en-IN" dirty="0" smtClean="0"/>
              <a:t>processing</a:t>
            </a:r>
          </a:p>
          <a:p>
            <a:pPr marL="411480" lvl="1" indent="0">
              <a:buNone/>
            </a:pPr>
            <a:r>
              <a:rPr lang="en-IN" dirty="0"/>
              <a:t>	</a:t>
            </a:r>
            <a:r>
              <a:rPr lang="en-IN" dirty="0" smtClean="0"/>
              <a:t> </a:t>
            </a:r>
            <a:r>
              <a:rPr lang="en-IN" dirty="0"/>
              <a:t>Extraction of features, </a:t>
            </a:r>
            <a:endParaRPr lang="en-IN" dirty="0" smtClean="0"/>
          </a:p>
          <a:p>
            <a:pPr marL="411480" lvl="1" indent="0">
              <a:buNone/>
            </a:pPr>
            <a:r>
              <a:rPr lang="en-IN" dirty="0"/>
              <a:t>	</a:t>
            </a:r>
            <a:r>
              <a:rPr lang="en-IN" dirty="0" smtClean="0"/>
              <a:t>orientation</a:t>
            </a:r>
            <a:r>
              <a:rPr lang="en-IN" dirty="0"/>
              <a:t>, </a:t>
            </a:r>
            <a:r>
              <a:rPr lang="en-IN" dirty="0" err="1"/>
              <a:t>color</a:t>
            </a:r>
            <a:r>
              <a:rPr lang="en-IN" dirty="0"/>
              <a:t>, texture, and movement patterns </a:t>
            </a:r>
            <a:endParaRPr lang="en-IN" dirty="0" smtClean="0"/>
          </a:p>
          <a:p>
            <a:pPr marL="411480" lvl="1" indent="0">
              <a:buNone/>
            </a:pPr>
            <a:r>
              <a:rPr lang="en-IN" dirty="0" smtClean="0"/>
              <a:t>	Transitory </a:t>
            </a:r>
            <a:r>
              <a:rPr lang="en-IN" dirty="0"/>
              <a:t>nature of information, which is briefly held in an iconic store </a:t>
            </a:r>
            <a:endParaRPr lang="en-IN" dirty="0" smtClean="0"/>
          </a:p>
          <a:p>
            <a:pPr marL="411480" lvl="1" indent="0">
              <a:buNone/>
            </a:pPr>
            <a:r>
              <a:rPr lang="en-IN" dirty="0"/>
              <a:t>	</a:t>
            </a:r>
            <a:r>
              <a:rPr lang="en-IN" dirty="0" smtClean="0"/>
              <a:t>Bottom-up</a:t>
            </a:r>
            <a:r>
              <a:rPr lang="en-IN" dirty="0"/>
              <a:t>, data-driven model of processing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66094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533400"/>
            <a:ext cx="4038600" cy="350838"/>
          </a:xfrm>
        </p:spPr>
        <p:txBody>
          <a:bodyPr/>
          <a:lstStyle/>
          <a:p>
            <a:pPr algn="ctr"/>
            <a:r>
              <a:rPr lang="en-IN" sz="2400" dirty="0"/>
              <a:t>Model of Perceptual Processing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8382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2214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Stage 2: Pattern Perception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At the second stage, rapid active processes divide the visual field into regions and simple </a:t>
            </a:r>
            <a:r>
              <a:rPr lang="en-IN" dirty="0" smtClean="0"/>
              <a:t>patterns.</a:t>
            </a:r>
          </a:p>
          <a:p>
            <a:r>
              <a:rPr lang="en-IN" dirty="0"/>
              <a:t>The pattern-finding stage of visual processing is extremely flexible, influenced both by the massive amount of information available from Stage 1 parallel processing and by the top-down action of attention driven by visual queries. </a:t>
            </a:r>
            <a:endParaRPr lang="en-IN" dirty="0" smtClean="0"/>
          </a:p>
          <a:p>
            <a:r>
              <a:rPr lang="en-IN" dirty="0" smtClean="0"/>
              <a:t>Marr </a:t>
            </a:r>
            <a:r>
              <a:rPr lang="en-IN" dirty="0"/>
              <a:t>(1982) called this stage of processing the </a:t>
            </a:r>
            <a:r>
              <a:rPr lang="en-IN" dirty="0" smtClean="0"/>
              <a:t>2-1/2D </a:t>
            </a:r>
            <a:r>
              <a:rPr lang="en-IN" dirty="0"/>
              <a:t>sketch. </a:t>
            </a:r>
            <a:endParaRPr lang="en-IN" dirty="0" smtClean="0"/>
          </a:p>
          <a:p>
            <a:r>
              <a:rPr lang="en-IN" dirty="0" err="1" smtClean="0"/>
              <a:t>Triesman</a:t>
            </a:r>
            <a:r>
              <a:rPr lang="en-IN" dirty="0" smtClean="0"/>
              <a:t> </a:t>
            </a:r>
            <a:r>
              <a:rPr lang="en-IN" dirty="0"/>
              <a:t>(1985) called it a feature map. </a:t>
            </a:r>
            <a:endParaRPr lang="en-IN" dirty="0" smtClean="0"/>
          </a:p>
          <a:p>
            <a:r>
              <a:rPr lang="en-IN" dirty="0" err="1" smtClean="0"/>
              <a:t>Rensink</a:t>
            </a:r>
            <a:r>
              <a:rPr lang="en-IN" dirty="0" smtClean="0"/>
              <a:t> </a:t>
            </a:r>
            <a:r>
              <a:rPr lang="en-IN" dirty="0"/>
              <a:t>(2002) called it a proto-object flux to emphasize its dynamic nature</a:t>
            </a:r>
            <a:r>
              <a:rPr lang="en-IN" dirty="0" smtClean="0"/>
              <a:t>.</a:t>
            </a:r>
          </a:p>
          <a:p>
            <a:r>
              <a:rPr lang="en-IN" dirty="0" smtClean="0"/>
              <a:t> </a:t>
            </a:r>
            <a:r>
              <a:rPr lang="en-IN" dirty="0"/>
              <a:t>There is increasing evidence that tasks involving </a:t>
            </a:r>
            <a:r>
              <a:rPr lang="en-IN" dirty="0">
                <a:solidFill>
                  <a:srgbClr val="FF0000"/>
                </a:solidFill>
              </a:rPr>
              <a:t>eye-hand coordination </a:t>
            </a:r>
            <a:r>
              <a:rPr lang="en-IN" dirty="0"/>
              <a:t>and </a:t>
            </a:r>
            <a:r>
              <a:rPr lang="en-IN" dirty="0">
                <a:solidFill>
                  <a:srgbClr val="FF0000"/>
                </a:solidFill>
              </a:rPr>
              <a:t>locomotion </a:t>
            </a:r>
            <a:r>
              <a:rPr lang="en-IN" dirty="0"/>
              <a:t>may be processed in pathways distinct from those involved in object recognition. 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839622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Stage 2: Pattern Perception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This is the two-visual system hypothesis: one system for locomotion and action, called the </a:t>
            </a:r>
            <a:r>
              <a:rPr lang="en-IN" b="1" dirty="0">
                <a:solidFill>
                  <a:srgbClr val="FF0000"/>
                </a:solidFill>
              </a:rPr>
              <a:t>"action system,"</a:t>
            </a:r>
            <a:r>
              <a:rPr lang="en-IN" dirty="0"/>
              <a:t> and another for symbolic object manipulation, called the </a:t>
            </a:r>
            <a:r>
              <a:rPr lang="en-IN" b="1" dirty="0">
                <a:solidFill>
                  <a:srgbClr val="FF0000"/>
                </a:solidFill>
              </a:rPr>
              <a:t>"what system</a:t>
            </a:r>
            <a:r>
              <a:rPr lang="en-IN" b="1" dirty="0" smtClean="0">
                <a:solidFill>
                  <a:srgbClr val="FF0000"/>
                </a:solidFill>
              </a:rPr>
              <a:t>."</a:t>
            </a:r>
            <a:endParaRPr lang="en-IN" dirty="0"/>
          </a:p>
          <a:p>
            <a:r>
              <a:rPr lang="en-IN" dirty="0"/>
              <a:t>Important characteristics of Stage 2 processing include: </a:t>
            </a:r>
          </a:p>
          <a:p>
            <a:pPr lvl="1"/>
            <a:r>
              <a:rPr lang="en-IN" dirty="0"/>
              <a:t>Slow serial processing Involvement of both working memory and long-term memory </a:t>
            </a:r>
          </a:p>
          <a:p>
            <a:pPr lvl="1"/>
            <a:r>
              <a:rPr lang="en-IN" dirty="0"/>
              <a:t>More emphasis on arbitrary aspects of symbols </a:t>
            </a:r>
          </a:p>
          <a:p>
            <a:pPr lvl="1"/>
            <a:r>
              <a:rPr lang="en-IN" dirty="0"/>
              <a:t>In a state of flux, a combination of bottom-up feature processing and top-down </a:t>
            </a:r>
            <a:r>
              <a:rPr lang="en-IN" dirty="0" err="1"/>
              <a:t>attentional</a:t>
            </a:r>
            <a:r>
              <a:rPr lang="en-IN" dirty="0"/>
              <a:t> mechanisms </a:t>
            </a:r>
          </a:p>
          <a:p>
            <a:pPr lvl="1"/>
            <a:r>
              <a:rPr lang="en-IN" dirty="0"/>
              <a:t>Different pathways for object recognition and visually guided motion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1446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UNIT-1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199"/>
            <a:ext cx="7848600" cy="160020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FOUNDATIONS FOR AN APPLIED SCIENCE OF DATA VISUALIZATION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73322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800" b="1" dirty="0"/>
              <a:t>Stage 3: Sequential Goal-Directed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At the highest level of perception are the objects held in visual working memory by the demands of active attention.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At </a:t>
            </a:r>
            <a:r>
              <a:rPr lang="en-IN" dirty="0"/>
              <a:t>this level, only a few objects can be held at a time; they are constructed from the available patterns providing answers to the </a:t>
            </a:r>
            <a:r>
              <a:rPr lang="en-IN" b="1" dirty="0">
                <a:solidFill>
                  <a:srgbClr val="FF0000"/>
                </a:solidFill>
              </a:rPr>
              <a:t>visual queries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/>
              <a:t>The </a:t>
            </a:r>
            <a:r>
              <a:rPr lang="en-IN" b="1" dirty="0">
                <a:solidFill>
                  <a:srgbClr val="FF0000"/>
                </a:solidFill>
              </a:rPr>
              <a:t>visual object identification </a:t>
            </a:r>
            <a:r>
              <a:rPr lang="en-IN" dirty="0"/>
              <a:t>process interfaces with the </a:t>
            </a:r>
            <a:r>
              <a:rPr lang="en-IN" b="1" dirty="0">
                <a:solidFill>
                  <a:srgbClr val="FF0000"/>
                </a:solidFill>
              </a:rPr>
              <a:t>verbal linguistic </a:t>
            </a:r>
            <a:r>
              <a:rPr lang="en-IN" dirty="0"/>
              <a:t>subsystems of the brain so that words can be connected to images. 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perception-for-action subsystem interfaces with the motor systems that control muscle movements. </a:t>
            </a:r>
          </a:p>
        </p:txBody>
      </p:sp>
    </p:spTree>
    <p:extLst>
      <p:ext uri="{BB962C8B-B14F-4D97-AF65-F5344CB8AC3E}">
        <p14:creationId xmlns:p14="http://schemas.microsoft.com/office/powerpoint/2010/main" val="1124053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b="1" dirty="0" smtClean="0"/>
              <a:t>Types of Data- Entities, Relationships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Goal – transform data into perceptually visual format.</a:t>
            </a:r>
          </a:p>
          <a:p>
            <a:r>
              <a:rPr lang="en-IN" dirty="0"/>
              <a:t> </a:t>
            </a:r>
            <a:r>
              <a:rPr lang="en-IN" dirty="0" smtClean="0"/>
              <a:t>to make generalised statements-know about the existing types of data</a:t>
            </a:r>
          </a:p>
          <a:p>
            <a:r>
              <a:rPr lang="en-IN" dirty="0" smtClean="0"/>
              <a:t>Example: </a:t>
            </a:r>
            <a:r>
              <a:rPr lang="en-IN" dirty="0" err="1" smtClean="0"/>
              <a:t>colors</a:t>
            </a:r>
            <a:r>
              <a:rPr lang="en-IN" dirty="0" smtClean="0"/>
              <a:t> –stock market analysis, textures for geological maps</a:t>
            </a:r>
          </a:p>
          <a:p>
            <a:r>
              <a:rPr lang="en-IN" dirty="0" smtClean="0"/>
              <a:t>Define broad categories of data</a:t>
            </a:r>
          </a:p>
          <a:p>
            <a:pPr lvl="1"/>
            <a:r>
              <a:rPr lang="en-IN" dirty="0" smtClean="0"/>
              <a:t>Scalar-continuous height maps</a:t>
            </a:r>
            <a:endParaRPr lang="en-IN" dirty="0"/>
          </a:p>
          <a:p>
            <a:pPr lvl="1"/>
            <a:r>
              <a:rPr lang="en-IN" dirty="0" smtClean="0"/>
              <a:t>Vector – continuous flow</a:t>
            </a:r>
          </a:p>
          <a:p>
            <a:pPr lvl="1"/>
            <a:r>
              <a:rPr lang="en-IN" dirty="0" smtClean="0"/>
              <a:t>Category -  </a:t>
            </a:r>
            <a:r>
              <a:rPr lang="en-IN" dirty="0" err="1" smtClean="0"/>
              <a:t>Color</a:t>
            </a:r>
            <a:r>
              <a:rPr lang="en-IN" dirty="0" smtClean="0"/>
              <a:t> coding</a:t>
            </a:r>
          </a:p>
          <a:p>
            <a:pPr lvl="1"/>
            <a:r>
              <a:rPr lang="en-IN" dirty="0" smtClean="0"/>
              <a:t>Motion coding –highlighting selected data</a:t>
            </a:r>
          </a:p>
          <a:p>
            <a:pPr marL="114300" indent="0">
              <a:buNone/>
            </a:pP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4116936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dirty="0"/>
              <a:t>Types of Data- Entities, Relationships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err="1"/>
              <a:t>Bertin</a:t>
            </a:r>
            <a:r>
              <a:rPr lang="en-IN" dirty="0"/>
              <a:t> (1977) has suggested that there are two fundamental forms of data: </a:t>
            </a:r>
            <a:r>
              <a:rPr lang="en-IN" b="1" dirty="0">
                <a:solidFill>
                  <a:srgbClr val="FF0000"/>
                </a:solidFill>
              </a:rPr>
              <a:t>data values and data structures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b="1" dirty="0" smtClean="0">
                <a:solidFill>
                  <a:srgbClr val="FF0000"/>
                </a:solidFill>
              </a:rPr>
              <a:t>Entities</a:t>
            </a:r>
            <a:r>
              <a:rPr lang="en-IN" dirty="0" smtClean="0"/>
              <a:t> </a:t>
            </a:r>
            <a:r>
              <a:rPr lang="en-IN" dirty="0"/>
              <a:t>are the </a:t>
            </a:r>
            <a:r>
              <a:rPr lang="en-IN" dirty="0" smtClean="0"/>
              <a:t>visualized objects </a:t>
            </a:r>
          </a:p>
          <a:p>
            <a:r>
              <a:rPr lang="en-IN" b="1" dirty="0" smtClean="0">
                <a:solidFill>
                  <a:srgbClr val="FF0000"/>
                </a:solidFill>
              </a:rPr>
              <a:t>Relations</a:t>
            </a:r>
            <a:r>
              <a:rPr lang="en-IN" dirty="0" smtClean="0">
                <a:solidFill>
                  <a:srgbClr val="FF0000"/>
                </a:solidFill>
              </a:rPr>
              <a:t> </a:t>
            </a:r>
            <a:r>
              <a:rPr lang="en-IN" dirty="0"/>
              <a:t>define the structures and patterns that relate entities to one another</a:t>
            </a:r>
            <a:r>
              <a:rPr lang="en-IN" dirty="0" smtClean="0"/>
              <a:t>.</a:t>
            </a:r>
          </a:p>
          <a:p>
            <a:r>
              <a:rPr lang="en-IN" dirty="0" smtClean="0"/>
              <a:t>Concepts are related to relational database-</a:t>
            </a:r>
            <a:r>
              <a:rPr lang="en-IN" dirty="0" err="1" smtClean="0"/>
              <a:t>ERModel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>
                <a:solidFill>
                  <a:srgbClr val="00B0F0"/>
                </a:solidFill>
              </a:rPr>
              <a:t>Definitions</a:t>
            </a:r>
          </a:p>
          <a:p>
            <a:r>
              <a:rPr lang="en-IN" dirty="0" smtClean="0"/>
              <a:t>Entities-objects of interest</a:t>
            </a:r>
          </a:p>
          <a:p>
            <a:pPr lvl="1"/>
            <a:r>
              <a:rPr lang="en-IN" dirty="0" smtClean="0"/>
              <a:t>Example: School of fish, group of things, people, hurricanes</a:t>
            </a:r>
          </a:p>
          <a:p>
            <a:r>
              <a:rPr lang="en-IN" dirty="0"/>
              <a:t>Relationships- form the structures that relate </a:t>
            </a:r>
            <a:r>
              <a:rPr lang="en-IN" dirty="0" smtClean="0"/>
              <a:t>entities</a:t>
            </a:r>
          </a:p>
          <a:p>
            <a:pPr marL="114300" indent="0">
              <a:buNone/>
            </a:pPr>
            <a:r>
              <a:rPr lang="en-IN" dirty="0"/>
              <a:t>	</a:t>
            </a:r>
            <a:r>
              <a:rPr lang="en-IN" dirty="0" smtClean="0"/>
              <a:t>Structural </a:t>
            </a:r>
            <a:r>
              <a:rPr lang="en-IN" dirty="0"/>
              <a:t>and </a:t>
            </a:r>
            <a:r>
              <a:rPr lang="en-IN" dirty="0" smtClean="0"/>
              <a:t>Physical-house of component parts</a:t>
            </a:r>
          </a:p>
          <a:p>
            <a:pPr marL="114300" indent="0">
              <a:buNone/>
            </a:pPr>
            <a:r>
              <a:rPr lang="en-IN" dirty="0"/>
              <a:t>	</a:t>
            </a:r>
            <a:r>
              <a:rPr lang="en-IN" dirty="0" smtClean="0"/>
              <a:t>Conceptual - store and customers</a:t>
            </a:r>
          </a:p>
          <a:p>
            <a:pPr marL="114300" indent="0">
              <a:buNone/>
            </a:pPr>
            <a:r>
              <a:rPr lang="en-IN" dirty="0" smtClean="0"/>
              <a:t>	Casual – one event causes another</a:t>
            </a:r>
          </a:p>
          <a:p>
            <a:pPr marL="114300" indent="0">
              <a:buNone/>
            </a:pPr>
            <a:r>
              <a:rPr lang="en-IN" dirty="0" smtClean="0"/>
              <a:t>	Temporal – time interval between the events</a:t>
            </a:r>
          </a:p>
          <a:p>
            <a:pPr marL="114300" indent="0">
              <a:buNone/>
            </a:pPr>
            <a:endParaRPr lang="en-IN" dirty="0" smtClean="0"/>
          </a:p>
          <a:p>
            <a:pPr marL="114300" indent="0">
              <a:buNone/>
            </a:pPr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004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dirty="0"/>
              <a:t>Attributes of Entities or Relationships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Entities and Relationships have attributes.</a:t>
            </a:r>
          </a:p>
          <a:p>
            <a:r>
              <a:rPr lang="en-IN" dirty="0" smtClean="0"/>
              <a:t>Attribute it is property –cannot be thought independently</a:t>
            </a:r>
          </a:p>
          <a:p>
            <a:r>
              <a:rPr lang="en-IN" dirty="0" smtClean="0"/>
              <a:t>Examples:</a:t>
            </a:r>
          </a:p>
          <a:p>
            <a:pPr lvl="1"/>
            <a:r>
              <a:rPr lang="en-IN" dirty="0" err="1" smtClean="0"/>
              <a:t>Color</a:t>
            </a:r>
            <a:r>
              <a:rPr lang="en-IN" dirty="0" smtClean="0"/>
              <a:t>  -  Apple</a:t>
            </a:r>
          </a:p>
          <a:p>
            <a:pPr lvl="1"/>
            <a:r>
              <a:rPr lang="en-IN" dirty="0" smtClean="0"/>
              <a:t>Temperature – Water</a:t>
            </a:r>
          </a:p>
          <a:p>
            <a:pPr lvl="1"/>
            <a:r>
              <a:rPr lang="en-IN" dirty="0" smtClean="0"/>
              <a:t>Duration – Journey</a:t>
            </a:r>
          </a:p>
          <a:p>
            <a:pPr lvl="1"/>
            <a:r>
              <a:rPr lang="en-IN" dirty="0" smtClean="0"/>
              <a:t>Salary – Employee</a:t>
            </a:r>
          </a:p>
          <a:p>
            <a:endParaRPr lang="en-IN" dirty="0" smtClean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9526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Attribute Quality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The </a:t>
            </a:r>
            <a:r>
              <a:rPr lang="en-IN" dirty="0"/>
              <a:t>quality of data is the taxonomy of number scales defined by the statistician S.S. Stevens (1946). </a:t>
            </a:r>
            <a:endParaRPr lang="en-IN" dirty="0" smtClean="0"/>
          </a:p>
          <a:p>
            <a:pPr marL="114300" indent="0">
              <a:buNone/>
            </a:pPr>
            <a:r>
              <a:rPr lang="en-IN" dirty="0" smtClean="0"/>
              <a:t>According </a:t>
            </a:r>
            <a:r>
              <a:rPr lang="en-IN" dirty="0"/>
              <a:t>to Stevens, there are four levels of measurement: nominal, ordinal, interval, and ratio scales. </a:t>
            </a:r>
            <a:endParaRPr lang="en-IN" dirty="0" smtClean="0"/>
          </a:p>
          <a:p>
            <a:pPr marL="571500" indent="-457200">
              <a:buAutoNum type="arabicPeriod"/>
            </a:pPr>
            <a:r>
              <a:rPr lang="en-IN" dirty="0" smtClean="0"/>
              <a:t>Nominal</a:t>
            </a:r>
            <a:r>
              <a:rPr lang="en-IN" dirty="0" smtClean="0"/>
              <a:t>: </a:t>
            </a:r>
            <a:r>
              <a:rPr lang="en-IN" dirty="0"/>
              <a:t>This is the </a:t>
            </a:r>
            <a:r>
              <a:rPr lang="en-IN" dirty="0" err="1"/>
              <a:t>labeling</a:t>
            </a:r>
            <a:r>
              <a:rPr lang="en-IN" dirty="0"/>
              <a:t> function. </a:t>
            </a:r>
            <a:endParaRPr lang="en-IN" dirty="0" smtClean="0"/>
          </a:p>
          <a:p>
            <a:pPr marL="777240" lvl="2" indent="0">
              <a:buNone/>
            </a:pPr>
            <a:r>
              <a:rPr lang="en-IN" dirty="0"/>
              <a:t>	</a:t>
            </a:r>
            <a:r>
              <a:rPr lang="en-IN" dirty="0" smtClean="0"/>
              <a:t>Example: Fruit </a:t>
            </a:r>
            <a:r>
              <a:rPr lang="en-IN" dirty="0"/>
              <a:t>can be classified into apples, oranges, </a:t>
            </a:r>
            <a:r>
              <a:rPr lang="en-IN" dirty="0" smtClean="0"/>
              <a:t>bananas..</a:t>
            </a:r>
          </a:p>
          <a:p>
            <a:pPr marL="777240" lvl="2" indent="0">
              <a:buNone/>
            </a:pPr>
            <a:r>
              <a:rPr lang="en-IN" dirty="0"/>
              <a:t>	</a:t>
            </a:r>
            <a:r>
              <a:rPr lang="en-IN" dirty="0" smtClean="0"/>
              <a:t> No ordered </a:t>
            </a:r>
            <a:r>
              <a:rPr lang="en-IN" dirty="0"/>
              <a:t>sequence</a:t>
            </a:r>
            <a:endParaRPr lang="en-IN" dirty="0" smtClean="0"/>
          </a:p>
          <a:p>
            <a:pPr marL="571500" indent="-457200">
              <a:buAutoNum type="arabicPeriod"/>
            </a:pPr>
            <a:r>
              <a:rPr lang="en-IN" dirty="0" smtClean="0"/>
              <a:t>Ordinal</a:t>
            </a:r>
            <a:r>
              <a:rPr lang="en-IN" dirty="0" smtClean="0"/>
              <a:t>: u</a:t>
            </a:r>
            <a:r>
              <a:rPr lang="en-IN" dirty="0" smtClean="0"/>
              <a:t>sed </a:t>
            </a:r>
            <a:r>
              <a:rPr lang="en-IN" dirty="0"/>
              <a:t>for ordering things in a </a:t>
            </a:r>
            <a:r>
              <a:rPr lang="en-IN" dirty="0" smtClean="0"/>
              <a:t>sequence</a:t>
            </a:r>
          </a:p>
          <a:p>
            <a:pPr marL="777240" lvl="2" indent="0">
              <a:buNone/>
            </a:pPr>
            <a:r>
              <a:rPr lang="en-IN" dirty="0" smtClean="0"/>
              <a:t>Example: rank </a:t>
            </a:r>
            <a:r>
              <a:rPr lang="en-IN" dirty="0"/>
              <a:t>some group of things (films, political candidates, computers) in order of </a:t>
            </a:r>
            <a:r>
              <a:rPr lang="en-IN" dirty="0" smtClean="0"/>
              <a:t>preference.</a:t>
            </a:r>
            <a:endParaRPr lang="en-IN" dirty="0" smtClean="0"/>
          </a:p>
          <a:p>
            <a:pPr marL="571500" indent="-457200">
              <a:buAutoNum type="arabicPeriod"/>
            </a:pPr>
            <a:r>
              <a:rPr lang="en-IN" dirty="0" smtClean="0"/>
              <a:t>Interval: t</a:t>
            </a:r>
            <a:r>
              <a:rPr lang="en-IN" dirty="0" smtClean="0"/>
              <a:t>o </a:t>
            </a:r>
            <a:r>
              <a:rPr lang="en-IN" dirty="0"/>
              <a:t>derive the gap between data values</a:t>
            </a:r>
            <a:r>
              <a:rPr lang="en-IN" dirty="0" smtClean="0"/>
              <a:t>.</a:t>
            </a:r>
          </a:p>
          <a:p>
            <a:pPr marL="777240" lvl="2" indent="0">
              <a:buNone/>
            </a:pPr>
            <a:r>
              <a:rPr lang="en-IN" dirty="0" smtClean="0"/>
              <a:t>Example: The </a:t>
            </a:r>
            <a:r>
              <a:rPr lang="en-IN" dirty="0"/>
              <a:t>time of departure and the time of arrival of an aircraft are defined on an interval </a:t>
            </a:r>
            <a:r>
              <a:rPr lang="en-IN" dirty="0" smtClean="0"/>
              <a:t>scale.</a:t>
            </a:r>
          </a:p>
          <a:p>
            <a:pPr marL="571500" indent="-457200">
              <a:buAutoNum type="arabicPeriod" startAt="4"/>
            </a:pPr>
            <a:r>
              <a:rPr lang="en-IN" dirty="0" smtClean="0"/>
              <a:t>Ratio</a:t>
            </a:r>
            <a:r>
              <a:rPr lang="en-IN" dirty="0"/>
              <a:t>: </a:t>
            </a:r>
            <a:r>
              <a:rPr lang="en-IN" dirty="0" smtClean="0"/>
              <a:t>The </a:t>
            </a:r>
            <a:r>
              <a:rPr lang="en-IN" dirty="0"/>
              <a:t>full expressive power of a real </a:t>
            </a:r>
            <a:r>
              <a:rPr lang="en-IN" dirty="0" smtClean="0"/>
              <a:t>number.</a:t>
            </a:r>
          </a:p>
          <a:p>
            <a:pPr marL="777240" lvl="2" indent="0">
              <a:buNone/>
            </a:pPr>
            <a:r>
              <a:rPr lang="en-IN" dirty="0" smtClean="0"/>
              <a:t>Example: </a:t>
            </a:r>
            <a:r>
              <a:rPr lang="en-IN" dirty="0"/>
              <a:t>statements such as "Object A is twice as large as object B." </a:t>
            </a:r>
            <a:r>
              <a:rPr lang="en-IN" dirty="0" smtClean="0"/>
              <a:t>		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436921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dirty="0" smtClean="0"/>
              <a:t>Only three </a:t>
            </a:r>
            <a:r>
              <a:rPr lang="en-IN" dirty="0"/>
              <a:t>levels of measurement </a:t>
            </a:r>
            <a:r>
              <a:rPr lang="en-IN" dirty="0" smtClean="0"/>
              <a:t>are used:</a:t>
            </a:r>
          </a:p>
          <a:p>
            <a:r>
              <a:rPr lang="en-IN" dirty="0" smtClean="0"/>
              <a:t>Category </a:t>
            </a:r>
            <a:r>
              <a:rPr lang="en-IN" dirty="0"/>
              <a:t>data: </a:t>
            </a:r>
            <a:r>
              <a:rPr lang="en-IN" dirty="0" smtClean="0"/>
              <a:t> Nominal </a:t>
            </a:r>
            <a:r>
              <a:rPr lang="en-IN" dirty="0"/>
              <a:t>class</a:t>
            </a:r>
            <a:r>
              <a:rPr lang="en-IN" dirty="0" smtClean="0"/>
              <a:t>.</a:t>
            </a:r>
          </a:p>
          <a:p>
            <a:r>
              <a:rPr lang="en-IN" dirty="0" smtClean="0"/>
              <a:t> </a:t>
            </a:r>
            <a:r>
              <a:rPr lang="en-IN" dirty="0"/>
              <a:t>Integer data: </a:t>
            </a:r>
            <a:r>
              <a:rPr lang="en-IN" dirty="0" smtClean="0"/>
              <a:t>Ordinal </a:t>
            </a:r>
            <a:r>
              <a:rPr lang="en-IN" dirty="0"/>
              <a:t>class in that it is discrete and ordered. </a:t>
            </a:r>
            <a:endParaRPr lang="en-IN" dirty="0" smtClean="0"/>
          </a:p>
          <a:p>
            <a:r>
              <a:rPr lang="en-IN" dirty="0" smtClean="0"/>
              <a:t>Real-number </a:t>
            </a:r>
            <a:r>
              <a:rPr lang="en-IN" dirty="0"/>
              <a:t>data: This combines the properties of interval and </a:t>
            </a:r>
            <a:r>
              <a:rPr lang="en-IN" dirty="0" smtClean="0"/>
              <a:t>ratio</a:t>
            </a:r>
          </a:p>
          <a:p>
            <a:r>
              <a:rPr lang="en-IN" dirty="0"/>
              <a:t>Attribute Dimensions: 1 D, 2D, 3 D, . . .  </a:t>
            </a:r>
            <a:r>
              <a:rPr lang="en-IN" dirty="0" smtClean="0"/>
              <a:t>Scales:</a:t>
            </a:r>
          </a:p>
          <a:p>
            <a:r>
              <a:rPr lang="en-IN" dirty="0"/>
              <a:t>An attribute of an entity can have multiple dimensions. </a:t>
            </a:r>
          </a:p>
          <a:p>
            <a:pPr lvl="1"/>
            <a:r>
              <a:rPr lang="en-IN" dirty="0" smtClean="0"/>
              <a:t> </a:t>
            </a:r>
            <a:r>
              <a:rPr lang="en-IN" dirty="0"/>
              <a:t>single </a:t>
            </a:r>
            <a:r>
              <a:rPr lang="en-IN" dirty="0" smtClean="0"/>
              <a:t>scalar quantity</a:t>
            </a:r>
            <a:r>
              <a:rPr lang="en-IN" dirty="0"/>
              <a:t> </a:t>
            </a:r>
            <a:r>
              <a:rPr lang="en-IN" dirty="0" smtClean="0"/>
              <a:t>- </a:t>
            </a:r>
            <a:r>
              <a:rPr lang="en-IN" dirty="0"/>
              <a:t>weight of a person. </a:t>
            </a:r>
            <a:endParaRPr lang="en-IN" dirty="0" smtClean="0"/>
          </a:p>
          <a:p>
            <a:pPr lvl="1"/>
            <a:r>
              <a:rPr lang="en-IN" dirty="0" smtClean="0"/>
              <a:t> </a:t>
            </a:r>
            <a:r>
              <a:rPr lang="en-IN" dirty="0"/>
              <a:t>vector </a:t>
            </a:r>
            <a:r>
              <a:rPr lang="en-IN" dirty="0" smtClean="0"/>
              <a:t>quantity - the </a:t>
            </a:r>
            <a:r>
              <a:rPr lang="en-IN" dirty="0"/>
              <a:t>direction in which that person is traveling.</a:t>
            </a:r>
          </a:p>
        </p:txBody>
      </p:sp>
    </p:spTree>
    <p:extLst>
      <p:ext uri="{BB962C8B-B14F-4D97-AF65-F5344CB8AC3E}">
        <p14:creationId xmlns:p14="http://schemas.microsoft.com/office/powerpoint/2010/main" val="21494250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000" b="1" dirty="0"/>
              <a:t>Operations Considered as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Mathematical operations on </a:t>
            </a:r>
            <a:r>
              <a:rPr lang="en-IN" b="1" dirty="0"/>
              <a:t>numbers-multiplication, division</a:t>
            </a:r>
            <a:r>
              <a:rPr lang="en-IN" dirty="0"/>
              <a:t>, and so on </a:t>
            </a:r>
            <a:endParaRPr lang="en-IN" dirty="0" smtClean="0"/>
          </a:p>
          <a:p>
            <a:r>
              <a:rPr lang="en-IN" b="1" dirty="0" smtClean="0"/>
              <a:t>Merging</a:t>
            </a:r>
            <a:r>
              <a:rPr lang="en-IN" dirty="0" smtClean="0"/>
              <a:t> </a:t>
            </a:r>
            <a:r>
              <a:rPr lang="en-IN" dirty="0"/>
              <a:t>two lists to create a longer </a:t>
            </a:r>
            <a:r>
              <a:rPr lang="en-IN" dirty="0" smtClean="0"/>
              <a:t>list</a:t>
            </a:r>
          </a:p>
          <a:p>
            <a:r>
              <a:rPr lang="en-IN" dirty="0" smtClean="0"/>
              <a:t> </a:t>
            </a:r>
            <a:r>
              <a:rPr lang="en-IN" b="1" dirty="0"/>
              <a:t>Inverting</a:t>
            </a:r>
            <a:r>
              <a:rPr lang="en-IN" dirty="0"/>
              <a:t> a value to create its opposite </a:t>
            </a:r>
            <a:endParaRPr lang="en-IN" dirty="0" smtClean="0"/>
          </a:p>
          <a:p>
            <a:r>
              <a:rPr lang="en-IN" b="1" dirty="0" smtClean="0"/>
              <a:t>Bringing</a:t>
            </a:r>
            <a:r>
              <a:rPr lang="en-IN" dirty="0" smtClean="0"/>
              <a:t> </a:t>
            </a:r>
            <a:r>
              <a:rPr lang="en-IN" dirty="0"/>
              <a:t>an entity or relationship into existence (such as the mean of a set of numbers) </a:t>
            </a:r>
            <a:endParaRPr lang="en-IN" dirty="0" smtClean="0"/>
          </a:p>
          <a:p>
            <a:r>
              <a:rPr lang="en-IN" b="1" dirty="0" smtClean="0"/>
              <a:t>Deleting</a:t>
            </a:r>
            <a:r>
              <a:rPr lang="en-IN" dirty="0" smtClean="0"/>
              <a:t> </a:t>
            </a:r>
            <a:r>
              <a:rPr lang="en-IN" dirty="0"/>
              <a:t>an entity or relationship (a marriage breaks up) </a:t>
            </a:r>
            <a:endParaRPr lang="en-IN" dirty="0" smtClean="0"/>
          </a:p>
          <a:p>
            <a:r>
              <a:rPr lang="en-IN" b="1" dirty="0" smtClean="0"/>
              <a:t>Transforming</a:t>
            </a:r>
            <a:r>
              <a:rPr lang="en-IN" dirty="0" smtClean="0"/>
              <a:t> </a:t>
            </a:r>
            <a:r>
              <a:rPr lang="en-IN" dirty="0"/>
              <a:t>an entity in some way (the chrysalis turns into a butterfly) </a:t>
            </a:r>
            <a:endParaRPr lang="en-IN" dirty="0" smtClean="0"/>
          </a:p>
          <a:p>
            <a:r>
              <a:rPr lang="en-IN" b="1" dirty="0" smtClean="0"/>
              <a:t>Forming</a:t>
            </a:r>
            <a:r>
              <a:rPr lang="en-IN" dirty="0" smtClean="0"/>
              <a:t> </a:t>
            </a:r>
            <a:r>
              <a:rPr lang="en-IN" dirty="0"/>
              <a:t>a new object out of other objects (a pie is baked from apples and pastry) </a:t>
            </a:r>
            <a:endParaRPr lang="en-IN" dirty="0" smtClean="0"/>
          </a:p>
          <a:p>
            <a:r>
              <a:rPr lang="en-IN" b="1" dirty="0" smtClean="0"/>
              <a:t>Splitting</a:t>
            </a:r>
            <a:r>
              <a:rPr lang="en-IN" dirty="0" smtClean="0"/>
              <a:t> </a:t>
            </a:r>
            <a:r>
              <a:rPr lang="en-IN" dirty="0"/>
              <a:t>a single entity into its component parts (a machine is disassembled) </a:t>
            </a:r>
          </a:p>
        </p:txBody>
      </p:sp>
    </p:spTree>
    <p:extLst>
      <p:ext uri="{BB962C8B-B14F-4D97-AF65-F5344CB8AC3E}">
        <p14:creationId xmlns:p14="http://schemas.microsoft.com/office/powerpoint/2010/main" val="308756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Foundations for an Applied Science of data visualization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 </a:t>
            </a:r>
            <a:r>
              <a:rPr lang="en-US" dirty="0"/>
              <a:t>Visualization </a:t>
            </a:r>
            <a:r>
              <a:rPr lang="en-US" dirty="0" smtClean="0"/>
              <a:t>Stages</a:t>
            </a:r>
            <a:endParaRPr lang="en-IN" dirty="0"/>
          </a:p>
          <a:p>
            <a:r>
              <a:rPr lang="en-US" dirty="0"/>
              <a:t>The Study of Arbitrary Conventional Symbols: 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Gibson’s </a:t>
            </a:r>
            <a:r>
              <a:rPr lang="en-US" dirty="0"/>
              <a:t>Affordance theory, </a:t>
            </a:r>
            <a:endParaRPr lang="en-IN" dirty="0"/>
          </a:p>
          <a:p>
            <a:r>
              <a:rPr lang="en-US" dirty="0"/>
              <a:t>A Model of Perceptual Processing: </a:t>
            </a:r>
            <a:endParaRPr lang="en-IN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Stage 1: Parallel Processing to Extract Low-Level Properties of the Visual Scene, Stage 2: Pattern Perception, Stage 3: Sequential Goal-Directed Processing</a:t>
            </a:r>
            <a:endParaRPr lang="en-IN" dirty="0"/>
          </a:p>
          <a:p>
            <a:r>
              <a:rPr lang="en-US" dirty="0"/>
              <a:t>Types of   Data:  </a:t>
            </a:r>
            <a:endParaRPr lang="en-IN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Entities,   Relationships,   Attributes   of   entities   or Relationships, data dimensions, Operations considered as data.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226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Visualization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Why?</a:t>
            </a:r>
          </a:p>
          <a:p>
            <a:pPr lvl="1"/>
            <a:r>
              <a:rPr lang="en-IN" dirty="0" smtClean="0"/>
              <a:t>Acquire more information through vision </a:t>
            </a:r>
          </a:p>
          <a:p>
            <a:pPr lvl="1"/>
            <a:r>
              <a:rPr lang="en-IN" dirty="0" smtClean="0"/>
              <a:t>Provide high bandwidth channel from the computer and human</a:t>
            </a:r>
          </a:p>
          <a:p>
            <a:pPr lvl="1"/>
            <a:r>
              <a:rPr lang="en-IN" dirty="0" smtClean="0"/>
              <a:t>Constructing a visual image in the mind</a:t>
            </a:r>
          </a:p>
          <a:p>
            <a:pPr lvl="1"/>
            <a:r>
              <a:rPr lang="en-IN" dirty="0" smtClean="0"/>
              <a:t>An external </a:t>
            </a:r>
            <a:r>
              <a:rPr lang="en-IN" dirty="0" err="1" smtClean="0"/>
              <a:t>artifact</a:t>
            </a:r>
            <a:r>
              <a:rPr lang="en-IN" dirty="0" smtClean="0"/>
              <a:t> supporting decision making.</a:t>
            </a:r>
          </a:p>
          <a:p>
            <a:pPr marL="457200" lvl="1" indent="0">
              <a:buNone/>
            </a:pPr>
            <a:r>
              <a:rPr lang="en-IN" dirty="0" smtClean="0"/>
              <a:t>Major Advantage:</a:t>
            </a:r>
          </a:p>
          <a:p>
            <a:pPr marL="857250" lvl="2" indent="0">
              <a:buNone/>
            </a:pPr>
            <a:r>
              <a:rPr lang="en-IN" sz="2800" dirty="0"/>
              <a:t>Sheer quantity of information that can be rapidly interpreted if it is presented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210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0600"/>
            <a:ext cx="8229600" cy="1143000"/>
          </a:xfrm>
        </p:spPr>
        <p:txBody>
          <a:bodyPr>
            <a:normAutofit/>
          </a:bodyPr>
          <a:lstStyle/>
          <a:p>
            <a:r>
              <a:rPr lang="en-IN" sz="2800" dirty="0"/>
              <a:t>A pattern of features called pockmarks can immediately be seen, and it is easy to see how they form lines.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1"/>
            <a:ext cx="743729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1150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The </a:t>
            </a:r>
            <a:r>
              <a:rPr lang="en-IN" sz="3200" b="1" dirty="0" err="1">
                <a:solidFill>
                  <a:srgbClr val="FF0000"/>
                </a:solidFill>
              </a:rPr>
              <a:t>Passamoquoddy</a:t>
            </a:r>
            <a:r>
              <a:rPr lang="en-IN" sz="3200" b="1" dirty="0">
                <a:solidFill>
                  <a:srgbClr val="FF0000"/>
                </a:solidFill>
              </a:rPr>
              <a:t> Bay image highlights a number of the advantages of visualization: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Visualization provides an ability to comprehend huge amounts of </a:t>
            </a:r>
            <a:r>
              <a:rPr lang="en-IN" dirty="0" smtClean="0"/>
              <a:t>data</a:t>
            </a:r>
          </a:p>
          <a:p>
            <a:r>
              <a:rPr lang="en-IN" dirty="0"/>
              <a:t>Visualization allows the perception of emergent properties that were not anticipated</a:t>
            </a:r>
            <a:endParaRPr lang="en-IN" dirty="0" smtClean="0"/>
          </a:p>
          <a:p>
            <a:r>
              <a:rPr lang="en-IN" dirty="0"/>
              <a:t>Visualization often enables problems with the data itself to become immediately apparent. </a:t>
            </a:r>
            <a:endParaRPr lang="en-IN" dirty="0" smtClean="0"/>
          </a:p>
          <a:p>
            <a:r>
              <a:rPr lang="en-IN" dirty="0"/>
              <a:t>Visualization facilitates understanding of both large-scale and small-scale features of the data</a:t>
            </a:r>
            <a:r>
              <a:rPr lang="en-IN" dirty="0" smtClean="0"/>
              <a:t>.</a:t>
            </a:r>
          </a:p>
          <a:p>
            <a:r>
              <a:rPr lang="en-IN" dirty="0" smtClean="0"/>
              <a:t>It is valuable </a:t>
            </a:r>
            <a:r>
              <a:rPr lang="en-IN" dirty="0"/>
              <a:t>in allowing the perception of patterns linking local features</a:t>
            </a:r>
            <a:r>
              <a:rPr lang="en-IN" dirty="0" smtClean="0"/>
              <a:t>.</a:t>
            </a:r>
          </a:p>
          <a:p>
            <a:r>
              <a:rPr lang="en-IN" dirty="0"/>
              <a:t>Visualization facilitates hypothesis formation.</a:t>
            </a:r>
          </a:p>
        </p:txBody>
      </p:sp>
    </p:spTree>
    <p:extLst>
      <p:ext uri="{BB962C8B-B14F-4D97-AF65-F5344CB8AC3E}">
        <p14:creationId xmlns:p14="http://schemas.microsoft.com/office/powerpoint/2010/main" val="3005844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Visualization Stages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IN" dirty="0"/>
              <a:t>The process of data visualization includes four basic stages, combined in a number of feedback loops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51" y="2743200"/>
            <a:ext cx="7884417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38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Visualization stages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/>
              <a:t>The four stages consist of: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collection and storage of data itself </a:t>
            </a:r>
            <a:endParaRPr lang="en-IN" dirty="0" smtClean="0"/>
          </a:p>
          <a:p>
            <a:r>
              <a:rPr lang="en-IN" dirty="0" smtClean="0"/>
              <a:t>The pre-processing </a:t>
            </a:r>
            <a:r>
              <a:rPr lang="en-IN" dirty="0"/>
              <a:t>designed to transform the data into something we can understand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display hardware and the graphics algorithms that produce an image on the screen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human perceptual and cognitive system (the perceiver)</a:t>
            </a:r>
          </a:p>
        </p:txBody>
      </p:sp>
    </p:spTree>
    <p:extLst>
      <p:ext uri="{BB962C8B-B14F-4D97-AF65-F5344CB8AC3E}">
        <p14:creationId xmlns:p14="http://schemas.microsoft.com/office/powerpoint/2010/main" val="3212634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Visualization stages-</a:t>
            </a:r>
            <a:r>
              <a:rPr lang="en-IN" dirty="0"/>
              <a:t>Gathering data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 smtClean="0"/>
          </a:p>
          <a:p>
            <a:r>
              <a:rPr lang="en-IN" dirty="0"/>
              <a:t>The longest feedback loop involves gathering data. </a:t>
            </a:r>
            <a:endParaRPr lang="en-IN" dirty="0" smtClean="0"/>
          </a:p>
          <a:p>
            <a:r>
              <a:rPr lang="en-IN" dirty="0" smtClean="0"/>
              <a:t>A </a:t>
            </a:r>
            <a:r>
              <a:rPr lang="en-IN" dirty="0"/>
              <a:t>data seeker, such as a scientist or a stock-market analyst, may choose to gather more data to follow up on an interesting lead</a:t>
            </a:r>
            <a:r>
              <a:rPr lang="en-IN" dirty="0" smtClean="0"/>
              <a:t>.</a:t>
            </a:r>
          </a:p>
          <a:p>
            <a:r>
              <a:rPr lang="en-IN" dirty="0"/>
              <a:t>The physical environment </a:t>
            </a:r>
            <a:r>
              <a:rPr lang="en-IN" dirty="0" smtClean="0"/>
              <a:t>-- source </a:t>
            </a:r>
            <a:r>
              <a:rPr lang="en-IN" dirty="0"/>
              <a:t>of </a:t>
            </a:r>
            <a:r>
              <a:rPr lang="en-IN" dirty="0" smtClean="0"/>
              <a:t>data</a:t>
            </a:r>
          </a:p>
          <a:p>
            <a:r>
              <a:rPr lang="en-IN" dirty="0" smtClean="0"/>
              <a:t> The </a:t>
            </a:r>
            <a:r>
              <a:rPr lang="en-IN" dirty="0"/>
              <a:t>social environment determines in subtle and complex ways what is collected and how it is interpreted</a:t>
            </a:r>
          </a:p>
        </p:txBody>
      </p:sp>
    </p:spTree>
    <p:extLst>
      <p:ext uri="{BB962C8B-B14F-4D97-AF65-F5344CB8AC3E}">
        <p14:creationId xmlns:p14="http://schemas.microsoft.com/office/powerpoint/2010/main" val="34449189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398</TotalTime>
  <Words>1526</Words>
  <Application>Microsoft Office PowerPoint</Application>
  <PresentationFormat>On-screen Show (4:3)</PresentationFormat>
  <Paragraphs>166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Adjacency</vt:lpstr>
      <vt:lpstr>DATA VISUALIZATION</vt:lpstr>
      <vt:lpstr>UNIT-1</vt:lpstr>
      <vt:lpstr>Contents</vt:lpstr>
      <vt:lpstr>Visualization</vt:lpstr>
      <vt:lpstr>A pattern of features called pockmarks can immediately be seen, and it is easy to see how they form lines.</vt:lpstr>
      <vt:lpstr>The Passamoquoddy Bay image highlights a number of the advantages of visualization: </vt:lpstr>
      <vt:lpstr>Visualization Stages</vt:lpstr>
      <vt:lpstr>Visualization stages</vt:lpstr>
      <vt:lpstr> Visualization stages-Gathering data </vt:lpstr>
      <vt:lpstr>Visualization stages-  preprocessing</vt:lpstr>
      <vt:lpstr>Visualization stages- Visualization</vt:lpstr>
      <vt:lpstr>Visualization stages- Perception</vt:lpstr>
      <vt:lpstr>The Study of Arbitrary Conventional Symbols</vt:lpstr>
      <vt:lpstr>Gibson’s Affordance theory </vt:lpstr>
      <vt:lpstr>Model of Perceptual Processing </vt:lpstr>
      <vt:lpstr>Stage 1: Parallel Processing to Extract Low-Level Properties of the Visual Scene</vt:lpstr>
      <vt:lpstr>Model of Perceptual Processing</vt:lpstr>
      <vt:lpstr>Stage 2: Pattern Perception </vt:lpstr>
      <vt:lpstr>Stage 2: Pattern Perception</vt:lpstr>
      <vt:lpstr>Stage 3: Sequential Goal-Directed Processing</vt:lpstr>
      <vt:lpstr>Types of Data- Entities, Relationships</vt:lpstr>
      <vt:lpstr>Types of Data- Entities, Relationships</vt:lpstr>
      <vt:lpstr>Attributes of Entities or Relationships </vt:lpstr>
      <vt:lpstr>Attribute Quality</vt:lpstr>
      <vt:lpstr>PowerPoint Presentation</vt:lpstr>
      <vt:lpstr>Operations Considered as Data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VISUALIZATION</dc:title>
  <dc:creator>A.MADHURI</dc:creator>
  <cp:lastModifiedBy>A.MADHURI</cp:lastModifiedBy>
  <cp:revision>30</cp:revision>
  <dcterms:created xsi:type="dcterms:W3CDTF">2006-08-16T00:00:00Z</dcterms:created>
  <dcterms:modified xsi:type="dcterms:W3CDTF">2023-02-16T09:05:54Z</dcterms:modified>
</cp:coreProperties>
</file>