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3" r:id="rId2"/>
    <p:sldId id="262" r:id="rId3"/>
    <p:sldId id="261" r:id="rId4"/>
    <p:sldId id="264" r:id="rId5"/>
    <p:sldId id="265" r:id="rId6"/>
    <p:sldId id="266" r:id="rId7"/>
    <p:sldId id="268" r:id="rId8"/>
    <p:sldId id="274" r:id="rId9"/>
    <p:sldId id="267" r:id="rId10"/>
    <p:sldId id="269" r:id="rId11"/>
    <p:sldId id="272" r:id="rId12"/>
    <p:sldId id="273" r:id="rId13"/>
    <p:sldId id="270" r:id="rId14"/>
    <p:sldId id="276" r:id="rId15"/>
    <p:sldId id="277" r:id="rId16"/>
    <p:sldId id="271" r:id="rId17"/>
    <p:sldId id="275" r:id="rId18"/>
    <p:sldId id="26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121" autoAdjust="0"/>
    <p:restoredTop sz="94660"/>
  </p:normalViewPr>
  <p:slideViewPr>
    <p:cSldViewPr>
      <p:cViewPr>
        <p:scale>
          <a:sx n="66" d="100"/>
          <a:sy n="66" d="100"/>
        </p:scale>
        <p:origin x="-160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Need of complements</a:t>
            </a:r>
          </a:p>
          <a:p>
            <a:r>
              <a:rPr lang="en-US" dirty="0" smtClean="0"/>
              <a:t>What is a complement?</a:t>
            </a:r>
          </a:p>
          <a:p>
            <a:r>
              <a:rPr lang="en-US" dirty="0" smtClean="0"/>
              <a:t>Types of complements</a:t>
            </a:r>
          </a:p>
          <a:p>
            <a:r>
              <a:rPr lang="en-US" dirty="0" smtClean="0"/>
              <a:t>Decimal complements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10’s complement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9’s complement</a:t>
            </a:r>
          </a:p>
          <a:p>
            <a:r>
              <a:rPr lang="en-US" dirty="0" smtClean="0"/>
              <a:t>Binary complements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2’s complement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1’s complement</a:t>
            </a:r>
          </a:p>
          <a:p>
            <a:r>
              <a:rPr lang="en-US" dirty="0" smtClean="0"/>
              <a:t>Unsigned numbers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Direct method to calculate binary complements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To get 2’s complement of number, scan the number from right to left, subtract the </a:t>
            </a:r>
            <a:r>
              <a:rPr lang="en-US" b="1" dirty="0" smtClean="0"/>
              <a:t>first</a:t>
            </a:r>
            <a:r>
              <a:rPr lang="en-US" dirty="0" smtClean="0"/>
              <a:t> </a:t>
            </a:r>
            <a:r>
              <a:rPr lang="en-US" b="1" dirty="0" smtClean="0"/>
              <a:t>non-zero digit i.e., 1 </a:t>
            </a:r>
            <a:r>
              <a:rPr lang="en-US" dirty="0" smtClean="0"/>
              <a:t>from 2 and remaining digits from 1.</a:t>
            </a:r>
          </a:p>
          <a:p>
            <a:pPr algn="just"/>
            <a:r>
              <a:rPr lang="en-US" dirty="0" smtClean="0"/>
              <a:t>To get 1’s complement of number, change 0</a:t>
            </a:r>
            <a:r>
              <a:rPr lang="en-US" dirty="0" smtClean="0">
                <a:sym typeface="Wingdings" pitchFamily="2" charset="2"/>
              </a:rPr>
              <a:t>1 and 10</a:t>
            </a:r>
            <a:endParaRPr lang="en-US" dirty="0" smtClean="0"/>
          </a:p>
          <a:p>
            <a:pPr algn="just">
              <a:buNone/>
            </a:pPr>
            <a:r>
              <a:rPr lang="en-US" dirty="0" smtClean="0"/>
              <a:t>Ex: Complement of  10101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2’s complement   : 01011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1’s complement   : 01010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800105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8501122" cy="543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Direct method to calculate complements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To get </a:t>
            </a:r>
            <a:r>
              <a:rPr lang="en-US" dirty="0" err="1" smtClean="0"/>
              <a:t>r’s</a:t>
            </a:r>
            <a:r>
              <a:rPr lang="en-US" dirty="0" smtClean="0"/>
              <a:t> complement of number, scan the number from right to left, subtract the </a:t>
            </a:r>
            <a:r>
              <a:rPr lang="en-US" b="1" dirty="0" smtClean="0"/>
              <a:t>first</a:t>
            </a:r>
            <a:r>
              <a:rPr lang="en-US" dirty="0" smtClean="0"/>
              <a:t> </a:t>
            </a:r>
            <a:r>
              <a:rPr lang="en-US" b="1" dirty="0" smtClean="0"/>
              <a:t>non-zero digit </a:t>
            </a:r>
            <a:r>
              <a:rPr lang="en-US" dirty="0" smtClean="0"/>
              <a:t>from r and remaining digits from  r-1.</a:t>
            </a:r>
          </a:p>
          <a:p>
            <a:pPr algn="just"/>
            <a:r>
              <a:rPr lang="en-US" dirty="0" smtClean="0"/>
              <a:t>To get 1’s complement of number, subtract each digit of a number from r-1.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Some examples…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85860"/>
            <a:ext cx="835824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286808" cy="600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2">
                    <a:lumMod val="50000"/>
                  </a:schemeClr>
                </a:solidFill>
              </a:rPr>
              <a:t>Problems</a:t>
            </a:r>
            <a:endParaRPr lang="en-US" sz="5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sz="2800" dirty="0" smtClean="0"/>
              <a:t>Calculate 10’s and 9’s complements of the following:</a:t>
            </a:r>
          </a:p>
          <a:p>
            <a:pPr marL="971550" lvl="1" indent="-571500" algn="just">
              <a:buFont typeface="+mj-lt"/>
              <a:buAutoNum type="romanLcPeriod"/>
            </a:pPr>
            <a:r>
              <a:rPr lang="en-US" sz="2400" dirty="0" smtClean="0"/>
              <a:t>12349876</a:t>
            </a:r>
          </a:p>
          <a:p>
            <a:pPr marL="971550" lvl="1" indent="-571500" algn="just">
              <a:buFont typeface="+mj-lt"/>
              <a:buAutoNum type="romanLcPeriod"/>
            </a:pPr>
            <a:r>
              <a:rPr lang="en-US" sz="2400" dirty="0" smtClean="0"/>
              <a:t>00000000</a:t>
            </a:r>
          </a:p>
          <a:p>
            <a:pPr marL="971550" lvl="1" indent="-571500" algn="just">
              <a:buFont typeface="+mj-lt"/>
              <a:buAutoNum type="romanLcPeriod"/>
            </a:pPr>
            <a:r>
              <a:rPr lang="en-US" sz="2400" dirty="0" smtClean="0"/>
              <a:t>546700</a:t>
            </a:r>
          </a:p>
          <a:p>
            <a:pPr marL="971550" lvl="1" indent="-571500" algn="just">
              <a:buFont typeface="+mj-lt"/>
              <a:buAutoNum type="romanLcPeriod"/>
            </a:pPr>
            <a:r>
              <a:rPr lang="en-US" sz="2400" dirty="0" smtClean="0"/>
              <a:t>012398</a:t>
            </a:r>
          </a:p>
          <a:p>
            <a:pPr algn="just"/>
            <a:r>
              <a:rPr lang="en-US" sz="2800" dirty="0" smtClean="0"/>
              <a:t>Calculate 2’s and 1’s complements of the following:</a:t>
            </a:r>
          </a:p>
          <a:p>
            <a:pPr marL="971550" lvl="1" indent="-571500" algn="just">
              <a:buFont typeface="+mj-lt"/>
              <a:buAutoNum type="romanLcPeriod"/>
            </a:pPr>
            <a:r>
              <a:rPr lang="en-US" sz="2400" dirty="0" smtClean="0"/>
              <a:t>1011101</a:t>
            </a:r>
          </a:p>
          <a:p>
            <a:pPr marL="971550" lvl="1" indent="-571500" algn="just">
              <a:buFont typeface="+mj-lt"/>
              <a:buAutoNum type="romanLcPeriod"/>
            </a:pPr>
            <a:r>
              <a:rPr lang="en-US" sz="2400" dirty="0" smtClean="0"/>
              <a:t>11001011</a:t>
            </a:r>
          </a:p>
          <a:p>
            <a:pPr marL="971550" lvl="1" indent="-571500" algn="just">
              <a:buFont typeface="+mj-lt"/>
              <a:buAutoNum type="romanLcPeriod"/>
            </a:pPr>
            <a:r>
              <a:rPr lang="en-US" sz="2400" dirty="0" smtClean="0"/>
              <a:t>01010</a:t>
            </a:r>
          </a:p>
          <a:p>
            <a:pPr marL="971550" lvl="1" indent="-571500" algn="just">
              <a:buFont typeface="+mj-lt"/>
              <a:buAutoNum type="romanLcPeriod"/>
            </a:pPr>
            <a:r>
              <a:rPr lang="en-US" sz="2400" dirty="0" smtClean="0"/>
              <a:t>11110</a:t>
            </a:r>
          </a:p>
          <a:p>
            <a:pPr marL="971550" lvl="1" indent="-571500" algn="just">
              <a:buFont typeface="+mj-lt"/>
              <a:buAutoNum type="romanLcPeriod"/>
            </a:pPr>
            <a:r>
              <a:rPr lang="en-US" sz="2400" dirty="0" smtClean="0"/>
              <a:t>1011001</a:t>
            </a:r>
          </a:p>
          <a:p>
            <a:pPr marL="971550" lvl="1" indent="-571500" algn="just">
              <a:buFont typeface="+mj-lt"/>
              <a:buAutoNum type="romanLcPeriod"/>
            </a:pPr>
            <a:r>
              <a:rPr lang="en-US" sz="2400" dirty="0" smtClean="0"/>
              <a:t>001100</a:t>
            </a:r>
          </a:p>
          <a:p>
            <a:pPr marL="971550" lvl="1" indent="-571500" algn="just">
              <a:buFont typeface="+mj-lt"/>
              <a:buAutoNum type="romanLcPeriod"/>
            </a:pPr>
            <a:r>
              <a:rPr lang="en-US" sz="2400" dirty="0" smtClean="0"/>
              <a:t>000000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Unsigned Numbers</a:t>
            </a:r>
            <a:endParaRPr lang="en-US" sz="4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92500" lnSpcReduction="10000"/>
          </a:bodyPr>
          <a:lstStyle/>
          <a:p>
            <a:pPr lvl="0" algn="just"/>
            <a:r>
              <a:rPr lang="en-US" dirty="0" smtClean="0"/>
              <a:t>Unsigned binary numbers are, by definition, positive numbers and thus </a:t>
            </a:r>
            <a:r>
              <a:rPr lang="en-US" b="1" dirty="0" smtClean="0"/>
              <a:t>do not require an arithmetic sign. </a:t>
            </a:r>
          </a:p>
          <a:p>
            <a:pPr lvl="0" algn="just"/>
            <a:r>
              <a:rPr lang="en-US" dirty="0" smtClean="0"/>
              <a:t>An </a:t>
            </a:r>
            <a:r>
              <a:rPr lang="en-US" b="1" i="1" dirty="0" smtClean="0"/>
              <a:t>m</a:t>
            </a:r>
            <a:r>
              <a:rPr lang="en-US" b="1" dirty="0" smtClean="0"/>
              <a:t>-bit</a:t>
            </a:r>
            <a:r>
              <a:rPr lang="en-US" dirty="0" smtClean="0"/>
              <a:t> unsigned number represents all numbers in the range </a:t>
            </a:r>
            <a:r>
              <a:rPr lang="en-US" b="1" dirty="0" smtClean="0"/>
              <a:t>0 to 2</a:t>
            </a:r>
            <a:r>
              <a:rPr lang="en-US" b="1" i="1" baseline="30000" dirty="0" smtClean="0"/>
              <a:t>m</a:t>
            </a:r>
            <a:r>
              <a:rPr lang="en-US" b="1" dirty="0" smtClean="0"/>
              <a:t> − 1. </a:t>
            </a:r>
          </a:p>
          <a:p>
            <a:pPr lvl="0" algn="just"/>
            <a:r>
              <a:rPr lang="en-US" dirty="0" smtClean="0"/>
              <a:t>For example, the range of </a:t>
            </a:r>
            <a:r>
              <a:rPr lang="en-US" b="1" dirty="0" smtClean="0"/>
              <a:t>8-bit</a:t>
            </a:r>
            <a:r>
              <a:rPr lang="en-US" dirty="0" smtClean="0"/>
              <a:t> unsigned binary numbers is from </a:t>
            </a:r>
            <a:r>
              <a:rPr lang="en-US" b="1" dirty="0" smtClean="0"/>
              <a:t>0 to 255</a:t>
            </a:r>
            <a:r>
              <a:rPr lang="en-US" b="1" baseline="-25000" dirty="0" smtClean="0"/>
              <a:t>10</a:t>
            </a:r>
            <a:r>
              <a:rPr lang="en-US" dirty="0" smtClean="0"/>
              <a:t> in decimal and from </a:t>
            </a:r>
            <a:r>
              <a:rPr lang="en-US" b="1" dirty="0" smtClean="0"/>
              <a:t>00 to FF</a:t>
            </a:r>
            <a:r>
              <a:rPr lang="en-US" b="1" baseline="-25000" dirty="0" smtClean="0"/>
              <a:t>16</a:t>
            </a:r>
            <a:r>
              <a:rPr lang="en-US" b="1" dirty="0" smtClean="0"/>
              <a:t> </a:t>
            </a:r>
            <a:r>
              <a:rPr lang="en-US" dirty="0" smtClean="0"/>
              <a:t>in hexadecimal. </a:t>
            </a:r>
          </a:p>
          <a:p>
            <a:pPr lvl="0" algn="just"/>
            <a:r>
              <a:rPr lang="en-US" dirty="0" smtClean="0"/>
              <a:t>Similarly, the range of </a:t>
            </a:r>
            <a:r>
              <a:rPr lang="en-US" b="1" dirty="0" smtClean="0"/>
              <a:t>16-bit</a:t>
            </a:r>
            <a:r>
              <a:rPr lang="en-US" dirty="0" smtClean="0"/>
              <a:t> unsigned binary numbers is from </a:t>
            </a:r>
            <a:r>
              <a:rPr lang="en-US" b="1" dirty="0" smtClean="0"/>
              <a:t>0 to 65,535</a:t>
            </a:r>
            <a:r>
              <a:rPr lang="en-US" b="1" baseline="-25000" dirty="0" smtClean="0"/>
              <a:t>10</a:t>
            </a:r>
            <a:r>
              <a:rPr lang="en-US" dirty="0" smtClean="0"/>
              <a:t> in decimal and from </a:t>
            </a:r>
            <a:r>
              <a:rPr lang="en-US" b="1" dirty="0" smtClean="0"/>
              <a:t>0000 to FFFF</a:t>
            </a:r>
            <a:r>
              <a:rPr lang="en-US" b="1" baseline="-25000" dirty="0" smtClean="0"/>
              <a:t>16</a:t>
            </a:r>
            <a:r>
              <a:rPr lang="en-US" b="1" dirty="0" smtClean="0"/>
              <a:t> </a:t>
            </a:r>
            <a:r>
              <a:rPr lang="en-US" dirty="0" smtClean="0"/>
              <a:t>in hexadecimal.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85918" y="2357430"/>
            <a:ext cx="529170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 of complements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In mathematics and computing, the </a:t>
            </a:r>
            <a:r>
              <a:rPr lang="en-US" b="1" dirty="0" smtClean="0"/>
              <a:t>method</a:t>
            </a:r>
            <a:r>
              <a:rPr lang="en-US" dirty="0" smtClean="0"/>
              <a:t> of </a:t>
            </a:r>
            <a:r>
              <a:rPr lang="en-US" b="1" dirty="0" smtClean="0"/>
              <a:t>complements</a:t>
            </a:r>
            <a:r>
              <a:rPr lang="en-US" dirty="0" smtClean="0"/>
              <a:t> is implemented so that we can use the </a:t>
            </a:r>
            <a:r>
              <a:rPr lang="en-US" b="1" dirty="0" smtClean="0"/>
              <a:t>same algorithm </a:t>
            </a:r>
            <a:r>
              <a:rPr lang="en-US" dirty="0" smtClean="0"/>
              <a:t>(hardware) for addition throughout the whole range. </a:t>
            </a:r>
          </a:p>
          <a:p>
            <a:pPr algn="just"/>
            <a:r>
              <a:rPr lang="en-US" dirty="0" smtClean="0"/>
              <a:t>Mainly used for </a:t>
            </a:r>
            <a:r>
              <a:rPr lang="en-US" b="1" dirty="0" smtClean="0"/>
              <a:t>simplifying subtraction</a:t>
            </a:r>
            <a:r>
              <a:rPr lang="en-US" dirty="0" smtClean="0"/>
              <a:t>. Thus </a:t>
            </a:r>
            <a:r>
              <a:rPr lang="en-US" b="1" dirty="0" smtClean="0"/>
              <a:t>subtraction</a:t>
            </a:r>
            <a:r>
              <a:rPr lang="en-US" dirty="0" smtClean="0"/>
              <a:t> of any number is implemented by adding its </a:t>
            </a:r>
            <a:r>
              <a:rPr lang="en-US" b="1" dirty="0" smtClean="0"/>
              <a:t>complement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complement?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43536"/>
          </a:xfrm>
        </p:spPr>
        <p:txBody>
          <a:bodyPr>
            <a:normAutofit fontScale="92500"/>
          </a:bodyPr>
          <a:lstStyle/>
          <a:p>
            <a:pPr lvl="0" algn="just"/>
            <a:r>
              <a:rPr lang="en-US" sz="2800" dirty="0" smtClean="0"/>
              <a:t>Complements are used in the digital computers in order to simplify the subtraction operation and for the logical manipulations. </a:t>
            </a:r>
          </a:p>
          <a:p>
            <a:pPr lvl="0" algn="just"/>
            <a:r>
              <a:rPr lang="en-US" sz="2800" dirty="0" smtClean="0"/>
              <a:t>For each radix-r system (radix r represents base of number system) there are two types of complements:</a:t>
            </a:r>
          </a:p>
          <a:p>
            <a:pPr lvl="1" algn="just"/>
            <a:r>
              <a:rPr lang="en-US" sz="2400" b="1" dirty="0" smtClean="0"/>
              <a:t>Radix complement (or) </a:t>
            </a:r>
            <a:r>
              <a:rPr lang="en-US" sz="2400" b="1" dirty="0" err="1" smtClean="0"/>
              <a:t>r’s</a:t>
            </a:r>
            <a:r>
              <a:rPr lang="en-US" sz="2400" b="1" dirty="0" smtClean="0"/>
              <a:t> complement</a:t>
            </a:r>
          </a:p>
          <a:p>
            <a:pPr lvl="1" algn="just"/>
            <a:r>
              <a:rPr lang="en-US" sz="2400" b="1" dirty="0" err="1" smtClean="0"/>
              <a:t>Dimnished</a:t>
            </a:r>
            <a:r>
              <a:rPr lang="en-US" sz="2400" b="1" dirty="0" smtClean="0"/>
              <a:t> Radix complement (or) (r-1)’s complement</a:t>
            </a:r>
          </a:p>
          <a:p>
            <a:pPr lvl="0" algn="just"/>
            <a:r>
              <a:rPr lang="en-US" sz="2800" dirty="0" smtClean="0"/>
              <a:t>For example: </a:t>
            </a:r>
          </a:p>
          <a:p>
            <a:pPr lvl="0" algn="just">
              <a:buNone/>
            </a:pPr>
            <a:r>
              <a:rPr lang="en-US" sz="2800" dirty="0" smtClean="0"/>
              <a:t>	r=10, we have 10’s and 9’s complements</a:t>
            </a:r>
          </a:p>
          <a:p>
            <a:pPr lvl="0" algn="just">
              <a:buNone/>
            </a:pPr>
            <a:r>
              <a:rPr lang="en-US" sz="2800" dirty="0" smtClean="0"/>
              <a:t>     r=2, we have 2’s and 1’s complements</a:t>
            </a:r>
          </a:p>
          <a:p>
            <a:pPr lvl="0" algn="just">
              <a:buNone/>
            </a:pPr>
            <a:r>
              <a:rPr lang="en-US" sz="2800" dirty="0" smtClean="0"/>
              <a:t>     r=8, we have 8’s and 7’s complements</a:t>
            </a:r>
          </a:p>
          <a:p>
            <a:pPr lvl="0" algn="just"/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r’s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  and (r-1)’s complement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143536"/>
          </a:xfrm>
        </p:spPr>
        <p:txBody>
          <a:bodyPr>
            <a:normAutofit fontScale="70000" lnSpcReduction="20000"/>
          </a:bodyPr>
          <a:lstStyle/>
          <a:p>
            <a:r>
              <a:rPr lang="en-US" sz="4000" dirty="0" err="1" smtClean="0"/>
              <a:t>r’s</a:t>
            </a:r>
            <a:r>
              <a:rPr lang="en-US" sz="4000" dirty="0" smtClean="0"/>
              <a:t> complement of a </a:t>
            </a:r>
            <a:r>
              <a:rPr lang="en-US" sz="4000" b="1" dirty="0" smtClean="0"/>
              <a:t>number N</a:t>
            </a:r>
            <a:r>
              <a:rPr lang="en-US" sz="4000" dirty="0" smtClean="0"/>
              <a:t>, with </a:t>
            </a:r>
            <a:r>
              <a:rPr lang="en-US" sz="4000" b="1" dirty="0" smtClean="0"/>
              <a:t>n digits  </a:t>
            </a:r>
            <a:r>
              <a:rPr lang="en-US" sz="4000" dirty="0" smtClean="0"/>
              <a:t>in </a:t>
            </a:r>
            <a:r>
              <a:rPr lang="en-US" sz="4000" b="1" dirty="0" smtClean="0"/>
              <a:t>base r</a:t>
            </a:r>
            <a:r>
              <a:rPr lang="en-US" sz="4000" dirty="0" smtClean="0"/>
              <a:t> is calculated as: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4000" dirty="0" smtClean="0"/>
              <a:t>(r-1)’s complement of a </a:t>
            </a:r>
            <a:r>
              <a:rPr lang="en-US" sz="4000" b="1" dirty="0" smtClean="0"/>
              <a:t>number N</a:t>
            </a:r>
            <a:r>
              <a:rPr lang="en-US" sz="4000" dirty="0" smtClean="0"/>
              <a:t>, with </a:t>
            </a:r>
            <a:r>
              <a:rPr lang="en-US" sz="4000" b="1" dirty="0" smtClean="0"/>
              <a:t>n digits  </a:t>
            </a:r>
            <a:r>
              <a:rPr lang="en-US" sz="4000" dirty="0" smtClean="0"/>
              <a:t>in </a:t>
            </a:r>
            <a:r>
              <a:rPr lang="en-US" sz="4000" b="1" dirty="0" smtClean="0"/>
              <a:t>base r</a:t>
            </a:r>
            <a:r>
              <a:rPr lang="en-US" sz="4000" dirty="0" smtClean="0"/>
              <a:t> is calculated as: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just">
              <a:buNone/>
            </a:pPr>
            <a:endParaRPr lang="en-US" sz="3000" b="1" dirty="0" smtClean="0"/>
          </a:p>
          <a:p>
            <a:pPr algn="just">
              <a:buNone/>
            </a:pPr>
            <a:endParaRPr lang="en-US" sz="3000" b="1" dirty="0" smtClean="0"/>
          </a:p>
          <a:p>
            <a:pPr algn="just">
              <a:buNone/>
            </a:pPr>
            <a:r>
              <a:rPr lang="en-US" sz="3000" b="1" dirty="0" smtClean="0"/>
              <a:t>Note:</a:t>
            </a:r>
          </a:p>
          <a:p>
            <a:pPr algn="just">
              <a:buFont typeface="Wingdings" pitchFamily="2" charset="2"/>
              <a:buChar char="Ø"/>
            </a:pPr>
            <a:r>
              <a:rPr lang="en-US" sz="3000" b="1" dirty="0" smtClean="0"/>
              <a:t> </a:t>
            </a:r>
            <a:r>
              <a:rPr lang="en-US" sz="3100" dirty="0" smtClean="0"/>
              <a:t>(r-1)’s complement is obtained by subtracting 1 from </a:t>
            </a:r>
            <a:r>
              <a:rPr lang="en-US" sz="3100" dirty="0" err="1" smtClean="0"/>
              <a:t>r’s</a:t>
            </a:r>
            <a:r>
              <a:rPr lang="en-US" sz="3100" dirty="0" smtClean="0"/>
              <a:t> complement </a:t>
            </a:r>
          </a:p>
          <a:p>
            <a:pPr algn="ctr">
              <a:buNone/>
            </a:pPr>
            <a:r>
              <a:rPr lang="en-US" sz="3100" b="1" dirty="0" smtClean="0"/>
              <a:t>(or)</a:t>
            </a:r>
          </a:p>
          <a:p>
            <a:pPr algn="just">
              <a:buFont typeface="Wingdings" pitchFamily="2" charset="2"/>
              <a:buChar char="Ø"/>
            </a:pPr>
            <a:r>
              <a:rPr lang="en-US" sz="3100" dirty="0" err="1" smtClean="0"/>
              <a:t>r’s</a:t>
            </a:r>
            <a:r>
              <a:rPr lang="en-US" sz="3100" dirty="0" smtClean="0"/>
              <a:t> complement is obtained by adding 1 to (r-1)’s complement</a:t>
            </a:r>
          </a:p>
          <a:p>
            <a:pPr algn="just">
              <a:buNone/>
            </a:pPr>
            <a:endParaRPr lang="en-US" sz="3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357554" y="2000240"/>
            <a:ext cx="200026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en-US" sz="4000" dirty="0" err="1" smtClean="0">
                <a:solidFill>
                  <a:schemeClr val="accent2">
                    <a:lumMod val="75000"/>
                  </a:schemeClr>
                </a:solidFill>
              </a:rPr>
              <a:t>r</a:t>
            </a:r>
            <a:r>
              <a:rPr lang="en-US" sz="4000" baseline="30000" dirty="0" err="1" smtClean="0">
                <a:solidFill>
                  <a:schemeClr val="accent2">
                    <a:lumMod val="75000"/>
                  </a:schemeClr>
                </a:solidFill>
              </a:rPr>
              <a:t>n</a:t>
            </a: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-N)</a:t>
            </a:r>
          </a:p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357554" y="3714752"/>
            <a:ext cx="200026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(r</a:t>
            </a:r>
            <a:r>
              <a:rPr lang="en-US" sz="4000" baseline="30000" dirty="0" smtClean="0">
                <a:solidFill>
                  <a:schemeClr val="accent2">
                    <a:lumMod val="75000"/>
                  </a:schemeClr>
                </a:solidFill>
              </a:rPr>
              <a:t>n</a:t>
            </a: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</a:rPr>
              <a:t>-1)-N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Decimal System Complements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en-US" b="1" dirty="0" smtClean="0"/>
              <a:t>10's complement : </a:t>
            </a:r>
            <a:r>
              <a:rPr lang="en-US" dirty="0" smtClean="0"/>
              <a:t>(10</a:t>
            </a:r>
            <a:r>
              <a:rPr lang="en-US" baseline="30000" dirty="0" smtClean="0"/>
              <a:t>n</a:t>
            </a:r>
            <a:r>
              <a:rPr lang="en-US" dirty="0" smtClean="0"/>
              <a:t> – N) </a:t>
            </a:r>
          </a:p>
          <a:p>
            <a:pPr algn="just">
              <a:buNone/>
            </a:pPr>
            <a:r>
              <a:rPr lang="en-US" dirty="0" smtClean="0"/>
              <a:t>   </a:t>
            </a:r>
            <a:r>
              <a:rPr lang="en-US" sz="2800" dirty="0" smtClean="0"/>
              <a:t>where n = number of digits in the number. </a:t>
            </a:r>
          </a:p>
          <a:p>
            <a:pPr algn="just">
              <a:buNone/>
            </a:pPr>
            <a:r>
              <a:rPr lang="en-US" sz="2800" dirty="0" smtClean="0"/>
              <a:t>Ex: 10’s complement of 456: </a:t>
            </a:r>
          </a:p>
          <a:p>
            <a:pPr lvl="2">
              <a:buNone/>
            </a:pPr>
            <a:r>
              <a:rPr lang="en-US" dirty="0" smtClean="0"/>
              <a:t>=10</a:t>
            </a:r>
            <a:r>
              <a:rPr lang="en-US" baseline="30000" dirty="0" smtClean="0"/>
              <a:t>3</a:t>
            </a:r>
            <a:r>
              <a:rPr lang="en-US" dirty="0" smtClean="0"/>
              <a:t>-456</a:t>
            </a:r>
          </a:p>
          <a:p>
            <a:pPr lvl="2">
              <a:buNone/>
            </a:pPr>
            <a:r>
              <a:rPr lang="en-US" dirty="0" smtClean="0"/>
              <a:t>=1000-456</a:t>
            </a:r>
          </a:p>
          <a:p>
            <a:pPr lvl="2">
              <a:buNone/>
            </a:pPr>
            <a:r>
              <a:rPr lang="en-US" dirty="0" smtClean="0"/>
              <a:t>=544</a:t>
            </a:r>
          </a:p>
          <a:p>
            <a:pPr lvl="0" algn="just"/>
            <a:r>
              <a:rPr lang="en-US" b="1" dirty="0" smtClean="0"/>
              <a:t>9's complement : </a:t>
            </a:r>
            <a:r>
              <a:rPr lang="en-US" dirty="0" smtClean="0"/>
              <a:t>(10</a:t>
            </a:r>
            <a:r>
              <a:rPr lang="en-US" baseline="30000" dirty="0" smtClean="0"/>
              <a:t>n</a:t>
            </a:r>
            <a:r>
              <a:rPr lang="en-US" dirty="0" smtClean="0"/>
              <a:t> –1)-N </a:t>
            </a:r>
          </a:p>
          <a:p>
            <a:pPr algn="just">
              <a:buNone/>
            </a:pPr>
            <a:r>
              <a:rPr lang="en-US" dirty="0" smtClean="0"/>
              <a:t>   </a:t>
            </a:r>
            <a:r>
              <a:rPr lang="en-US" sz="2800" dirty="0" smtClean="0"/>
              <a:t>where n = number of digits in the number. </a:t>
            </a:r>
          </a:p>
          <a:p>
            <a:pPr algn="just">
              <a:buNone/>
            </a:pPr>
            <a:r>
              <a:rPr lang="en-US" sz="2800" dirty="0" smtClean="0"/>
              <a:t>Ex: 9’s complement of 456: </a:t>
            </a:r>
          </a:p>
          <a:p>
            <a:pPr lvl="2">
              <a:buNone/>
            </a:pPr>
            <a:r>
              <a:rPr lang="en-US" dirty="0" smtClean="0"/>
              <a:t>=(10</a:t>
            </a:r>
            <a:r>
              <a:rPr lang="en-US" baseline="30000" dirty="0" smtClean="0"/>
              <a:t>3</a:t>
            </a:r>
            <a:r>
              <a:rPr lang="en-US" dirty="0" smtClean="0"/>
              <a:t>-1)-456</a:t>
            </a:r>
          </a:p>
          <a:p>
            <a:pPr lvl="2">
              <a:buNone/>
            </a:pPr>
            <a:r>
              <a:rPr lang="en-US" dirty="0" smtClean="0"/>
              <a:t>=(1000-1)-456</a:t>
            </a:r>
          </a:p>
          <a:p>
            <a:pPr lvl="2">
              <a:buNone/>
            </a:pPr>
            <a:r>
              <a:rPr lang="en-US" dirty="0" smtClean="0"/>
              <a:t>=999-456</a:t>
            </a:r>
          </a:p>
          <a:p>
            <a:pPr lvl="2">
              <a:buNone/>
            </a:pPr>
            <a:r>
              <a:rPr lang="en-US" dirty="0" smtClean="0"/>
              <a:t>=543</a:t>
            </a:r>
          </a:p>
          <a:p>
            <a:pPr lvl="2">
              <a:buNone/>
            </a:pPr>
            <a:endParaRPr lang="en-US" baseline="30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Direct method to calculate decimal complements</a:t>
            </a:r>
            <a:endParaRPr lang="en-US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5214974"/>
          </a:xfrm>
        </p:spPr>
        <p:txBody>
          <a:bodyPr/>
          <a:lstStyle/>
          <a:p>
            <a:pPr algn="just"/>
            <a:r>
              <a:rPr lang="en-US" dirty="0" smtClean="0"/>
              <a:t>To get 10’s complement of number, scan the number from right to left, subtract the </a:t>
            </a:r>
            <a:r>
              <a:rPr lang="en-US" b="1" dirty="0" smtClean="0"/>
              <a:t>first</a:t>
            </a:r>
            <a:r>
              <a:rPr lang="en-US" dirty="0" smtClean="0"/>
              <a:t> </a:t>
            </a:r>
            <a:r>
              <a:rPr lang="en-US" b="1" dirty="0" smtClean="0"/>
              <a:t>non-zero digit </a:t>
            </a:r>
            <a:r>
              <a:rPr lang="en-US" dirty="0" smtClean="0"/>
              <a:t>from 10 and remaining digits from 9.</a:t>
            </a:r>
          </a:p>
          <a:p>
            <a:pPr algn="just"/>
            <a:r>
              <a:rPr lang="en-US" dirty="0" smtClean="0"/>
              <a:t>To get 9’s complement of number, subtract each digit of a number from 9.</a:t>
            </a:r>
          </a:p>
          <a:p>
            <a:pPr algn="just">
              <a:buNone/>
            </a:pPr>
            <a:r>
              <a:rPr lang="en-US" dirty="0" smtClean="0"/>
              <a:t>Ex: Complement of  12389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10’s complement : 87611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9’s complement    : 87610</a:t>
            </a:r>
          </a:p>
          <a:p>
            <a:pPr algn="just">
              <a:buNone/>
            </a:pPr>
            <a:endParaRPr lang="en-US" dirty="0" smtClean="0"/>
          </a:p>
          <a:p>
            <a:pPr algn="just">
              <a:buNone/>
            </a:pPr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Binary Subtraction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285860"/>
            <a:ext cx="242889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071810"/>
            <a:ext cx="235745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714348" y="5786454"/>
            <a:ext cx="81439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 smtClean="0"/>
              <a:t>Note: </a:t>
            </a:r>
            <a:r>
              <a:rPr lang="en-US" sz="2400" dirty="0" smtClean="0"/>
              <a:t>Subtracting a binary digit from 1 just complements it</a:t>
            </a:r>
            <a:endParaRPr lang="en-US" sz="2400" dirty="0"/>
          </a:p>
        </p:txBody>
      </p:sp>
      <p:sp>
        <p:nvSpPr>
          <p:cNvPr id="11" name="Explosion 1 10"/>
          <p:cNvSpPr/>
          <p:nvPr/>
        </p:nvSpPr>
        <p:spPr>
          <a:xfrm>
            <a:off x="7000892" y="2714620"/>
            <a:ext cx="1857388" cy="235745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1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-0=1</a:t>
            </a:r>
          </a:p>
          <a:p>
            <a:pPr algn="ctr"/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</a:rPr>
              <a:t>1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-1=0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14348" y="1428736"/>
            <a:ext cx="385765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Binary Addition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714488"/>
            <a:ext cx="5286412" cy="407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Binary System Complements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000660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en-US" b="1" dirty="0" smtClean="0"/>
              <a:t>2's complement : </a:t>
            </a:r>
            <a:r>
              <a:rPr lang="en-US" dirty="0" smtClean="0"/>
              <a:t>(2</a:t>
            </a:r>
            <a:r>
              <a:rPr lang="en-US" baseline="30000" dirty="0" smtClean="0"/>
              <a:t>n</a:t>
            </a:r>
            <a:r>
              <a:rPr lang="en-US" dirty="0" smtClean="0"/>
              <a:t> – N) </a:t>
            </a:r>
          </a:p>
          <a:p>
            <a:pPr algn="just">
              <a:buNone/>
            </a:pPr>
            <a:r>
              <a:rPr lang="en-US" dirty="0" smtClean="0"/>
              <a:t>   </a:t>
            </a:r>
            <a:r>
              <a:rPr lang="en-US" sz="2800" dirty="0" smtClean="0"/>
              <a:t>where n = number of digits in the number. </a:t>
            </a:r>
          </a:p>
          <a:p>
            <a:pPr algn="just">
              <a:buNone/>
            </a:pPr>
            <a:r>
              <a:rPr lang="en-US" sz="2800" dirty="0" smtClean="0"/>
              <a:t>Ex: 2’s complement of 101: </a:t>
            </a:r>
          </a:p>
          <a:p>
            <a:pPr lvl="2">
              <a:buNone/>
            </a:pPr>
            <a:r>
              <a:rPr lang="en-US" dirty="0" smtClean="0"/>
              <a:t>=2</a:t>
            </a:r>
            <a:r>
              <a:rPr lang="en-US" baseline="30000" dirty="0" smtClean="0"/>
              <a:t>3</a:t>
            </a:r>
            <a:r>
              <a:rPr lang="en-US" dirty="0" smtClean="0"/>
              <a:t>-101</a:t>
            </a:r>
          </a:p>
          <a:p>
            <a:pPr lvl="2">
              <a:buNone/>
            </a:pPr>
            <a:r>
              <a:rPr lang="en-US" dirty="0" smtClean="0"/>
              <a:t>=1000-101</a:t>
            </a:r>
          </a:p>
          <a:p>
            <a:pPr lvl="2">
              <a:buNone/>
            </a:pPr>
            <a:r>
              <a:rPr lang="en-US" dirty="0" smtClean="0"/>
              <a:t>=011</a:t>
            </a:r>
          </a:p>
          <a:p>
            <a:pPr lvl="0" algn="just"/>
            <a:r>
              <a:rPr lang="en-US" b="1" dirty="0" smtClean="0"/>
              <a:t>1's complement : </a:t>
            </a:r>
            <a:r>
              <a:rPr lang="en-US" dirty="0" smtClean="0"/>
              <a:t>(2</a:t>
            </a:r>
            <a:r>
              <a:rPr lang="en-US" baseline="30000" dirty="0" smtClean="0"/>
              <a:t>n</a:t>
            </a:r>
            <a:r>
              <a:rPr lang="en-US" dirty="0" smtClean="0"/>
              <a:t> –1)-N </a:t>
            </a:r>
          </a:p>
          <a:p>
            <a:pPr algn="just">
              <a:buNone/>
            </a:pPr>
            <a:r>
              <a:rPr lang="en-US" dirty="0" smtClean="0"/>
              <a:t>   </a:t>
            </a:r>
            <a:r>
              <a:rPr lang="en-US" sz="2800" dirty="0" smtClean="0"/>
              <a:t>where n = number of digits in the number. </a:t>
            </a:r>
          </a:p>
          <a:p>
            <a:pPr algn="just">
              <a:buNone/>
            </a:pPr>
            <a:r>
              <a:rPr lang="en-US" sz="2800" dirty="0" smtClean="0"/>
              <a:t>Ex: 1’s complement of 101: </a:t>
            </a:r>
          </a:p>
          <a:p>
            <a:pPr lvl="2">
              <a:buNone/>
            </a:pPr>
            <a:r>
              <a:rPr lang="en-US" dirty="0" smtClean="0"/>
              <a:t>=(2</a:t>
            </a:r>
            <a:r>
              <a:rPr lang="en-US" baseline="30000" dirty="0" smtClean="0"/>
              <a:t>3</a:t>
            </a:r>
            <a:r>
              <a:rPr lang="en-US" dirty="0" smtClean="0"/>
              <a:t>-1)-101</a:t>
            </a:r>
          </a:p>
          <a:p>
            <a:pPr lvl="2">
              <a:buNone/>
            </a:pPr>
            <a:r>
              <a:rPr lang="en-US" dirty="0" smtClean="0"/>
              <a:t>=(1000-1)-101</a:t>
            </a:r>
          </a:p>
          <a:p>
            <a:pPr lvl="2">
              <a:buNone/>
            </a:pPr>
            <a:r>
              <a:rPr lang="en-US" dirty="0" smtClean="0"/>
              <a:t>=111-101</a:t>
            </a:r>
          </a:p>
          <a:p>
            <a:pPr lvl="2">
              <a:buNone/>
            </a:pPr>
            <a:r>
              <a:rPr lang="en-US" dirty="0" smtClean="0"/>
              <a:t>=010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Cloud 4"/>
          <p:cNvSpPr/>
          <p:nvPr/>
        </p:nvSpPr>
        <p:spPr>
          <a:xfrm>
            <a:off x="5500694" y="1928802"/>
            <a:ext cx="3071834" cy="228601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How 2</a:t>
            </a:r>
            <a:r>
              <a:rPr lang="en-US" sz="2800" baseline="30000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=1000?</a:t>
            </a:r>
          </a:p>
          <a:p>
            <a:pPr algn="ctr"/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r>
              <a:rPr lang="en-US" sz="2800" baseline="30000" dirty="0" smtClean="0">
                <a:solidFill>
                  <a:schemeClr val="accent2">
                    <a:lumMod val="50000"/>
                  </a:schemeClr>
                </a:solidFill>
              </a:rPr>
              <a:t>4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=10000?</a:t>
            </a:r>
          </a:p>
          <a:p>
            <a:pPr algn="ctr"/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r>
              <a:rPr lang="en-US" sz="2800" baseline="30000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=100000?</a:t>
            </a:r>
          </a:p>
          <a:p>
            <a:pPr algn="ctr"/>
            <a:endParaRPr lang="en-US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1032</TotalTime>
  <Words>593</Words>
  <Application>Microsoft Office PowerPoint</Application>
  <PresentationFormat>On-screen Show (4:3)</PresentationFormat>
  <Paragraphs>129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Outline of today’s session</vt:lpstr>
      <vt:lpstr>Need of complements</vt:lpstr>
      <vt:lpstr>What is complement?</vt:lpstr>
      <vt:lpstr>r’s  and (r-1)’s complement</vt:lpstr>
      <vt:lpstr>Decimal System Complements</vt:lpstr>
      <vt:lpstr>Direct method to calculate decimal complements</vt:lpstr>
      <vt:lpstr>Binary Subtraction</vt:lpstr>
      <vt:lpstr>Binary Addition</vt:lpstr>
      <vt:lpstr>Binary System Complements</vt:lpstr>
      <vt:lpstr>Direct method to calculate binary complements</vt:lpstr>
      <vt:lpstr>Slide 11</vt:lpstr>
      <vt:lpstr>Slide 12</vt:lpstr>
      <vt:lpstr>Direct method to calculate complements</vt:lpstr>
      <vt:lpstr>Some examples…</vt:lpstr>
      <vt:lpstr>Slide 15</vt:lpstr>
      <vt:lpstr>Problems</vt:lpstr>
      <vt:lpstr>Unsigned Numbers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160</cp:revision>
  <dcterms:created xsi:type="dcterms:W3CDTF">2020-08-17T05:02:06Z</dcterms:created>
  <dcterms:modified xsi:type="dcterms:W3CDTF">2021-01-25T06:42:51Z</dcterms:modified>
</cp:coreProperties>
</file>