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98" r:id="rId3"/>
    <p:sldId id="399" r:id="rId4"/>
    <p:sldId id="400" r:id="rId5"/>
    <p:sldId id="401" r:id="rId6"/>
    <p:sldId id="402" r:id="rId7"/>
    <p:sldId id="423" r:id="rId8"/>
    <p:sldId id="422" r:id="rId9"/>
    <p:sldId id="421" r:id="rId10"/>
    <p:sldId id="424" r:id="rId11"/>
    <p:sldId id="425" r:id="rId12"/>
    <p:sldId id="426" r:id="rId13"/>
    <p:sldId id="304" r:id="rId14"/>
    <p:sldId id="403" r:id="rId15"/>
    <p:sldId id="306" r:id="rId16"/>
    <p:sldId id="404" r:id="rId17"/>
    <p:sldId id="405" r:id="rId18"/>
    <p:sldId id="406" r:id="rId19"/>
    <p:sldId id="312" r:id="rId20"/>
    <p:sldId id="313" r:id="rId21"/>
    <p:sldId id="314" r:id="rId22"/>
    <p:sldId id="315" r:id="rId23"/>
    <p:sldId id="316" r:id="rId24"/>
    <p:sldId id="317" r:id="rId25"/>
    <p:sldId id="318" r:id="rId26"/>
    <p:sldId id="319" r:id="rId27"/>
    <p:sldId id="320" r:id="rId28"/>
    <p:sldId id="321" r:id="rId29"/>
    <p:sldId id="407" r:id="rId30"/>
    <p:sldId id="408" r:id="rId31"/>
    <p:sldId id="324" r:id="rId32"/>
    <p:sldId id="409" r:id="rId33"/>
    <p:sldId id="326" r:id="rId34"/>
    <p:sldId id="410" r:id="rId35"/>
    <p:sldId id="411" r:id="rId36"/>
    <p:sldId id="412" r:id="rId37"/>
    <p:sldId id="413" r:id="rId38"/>
    <p:sldId id="297" r:id="rId39"/>
    <p:sldId id="414" r:id="rId40"/>
    <p:sldId id="415" r:id="rId41"/>
    <p:sldId id="416" r:id="rId42"/>
    <p:sldId id="301" r:id="rId43"/>
    <p:sldId id="417" r:id="rId44"/>
    <p:sldId id="427" r:id="rId45"/>
    <p:sldId id="428" r:id="rId46"/>
    <p:sldId id="429" r:id="rId47"/>
    <p:sldId id="430" r:id="rId48"/>
    <p:sldId id="431" r:id="rId49"/>
    <p:sldId id="432" r:id="rId50"/>
    <p:sldId id="433" r:id="rId51"/>
    <p:sldId id="418" r:id="rId52"/>
    <p:sldId id="419"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p:cViewPr varScale="1">
        <p:scale>
          <a:sx n="73" d="100"/>
          <a:sy n="73" d="100"/>
        </p:scale>
        <p:origin x="36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470E0D-B673-7DE4-FD02-B79E91C003F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FD4AEC79-0A29-E80E-1075-91A993698AC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17034A77-ABBD-0A31-DFC2-2ADF83FC3223}"/>
              </a:ext>
            </a:extLst>
          </p:cNvPr>
          <p:cNvSpPr>
            <a:spLocks noGrp="1"/>
          </p:cNvSpPr>
          <p:nvPr>
            <p:ph type="dt" sz="half" idx="10"/>
          </p:nvPr>
        </p:nvSpPr>
        <p:spPr/>
        <p:txBody>
          <a:bodyPr/>
          <a:lstStyle/>
          <a:p>
            <a:fld id="{187266D5-B0F6-4477-8A97-C6E51BDD51E8}" type="datetimeFigureOut">
              <a:rPr lang="en-IN" smtClean="0"/>
              <a:t>14-08-2025</a:t>
            </a:fld>
            <a:endParaRPr lang="en-IN"/>
          </a:p>
        </p:txBody>
      </p:sp>
      <p:sp>
        <p:nvSpPr>
          <p:cNvPr id="5" name="Footer Placeholder 4">
            <a:extLst>
              <a:ext uri="{FF2B5EF4-FFF2-40B4-BE49-F238E27FC236}">
                <a16:creationId xmlns:a16="http://schemas.microsoft.com/office/drawing/2014/main" id="{3A452567-7C62-D8A1-732D-E92F799EDB87}"/>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7F8B632D-BF0C-4467-5411-9AB628D49B63}"/>
              </a:ext>
            </a:extLst>
          </p:cNvPr>
          <p:cNvSpPr>
            <a:spLocks noGrp="1"/>
          </p:cNvSpPr>
          <p:nvPr>
            <p:ph type="sldNum" sz="quarter" idx="12"/>
          </p:nvPr>
        </p:nvSpPr>
        <p:spPr/>
        <p:txBody>
          <a:bodyPr/>
          <a:lstStyle/>
          <a:p>
            <a:fld id="{59CC86AB-AF5E-431B-8B17-BF058ABC8394}" type="slidenum">
              <a:rPr lang="en-IN" smtClean="0"/>
              <a:t>‹#›</a:t>
            </a:fld>
            <a:endParaRPr lang="en-IN"/>
          </a:p>
        </p:txBody>
      </p:sp>
    </p:spTree>
    <p:extLst>
      <p:ext uri="{BB962C8B-B14F-4D97-AF65-F5344CB8AC3E}">
        <p14:creationId xmlns:p14="http://schemas.microsoft.com/office/powerpoint/2010/main" val="3584152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B5E47B-50F5-6171-5E97-EF8DF3155C54}"/>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7C774C9E-59F5-A716-4391-E4421B3DDFB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7A9C33D9-A8FA-5813-2944-48F45F54440B}"/>
              </a:ext>
            </a:extLst>
          </p:cNvPr>
          <p:cNvSpPr>
            <a:spLocks noGrp="1"/>
          </p:cNvSpPr>
          <p:nvPr>
            <p:ph type="dt" sz="half" idx="10"/>
          </p:nvPr>
        </p:nvSpPr>
        <p:spPr/>
        <p:txBody>
          <a:bodyPr/>
          <a:lstStyle/>
          <a:p>
            <a:fld id="{187266D5-B0F6-4477-8A97-C6E51BDD51E8}" type="datetimeFigureOut">
              <a:rPr lang="en-IN" smtClean="0"/>
              <a:t>14-08-2025</a:t>
            </a:fld>
            <a:endParaRPr lang="en-IN"/>
          </a:p>
        </p:txBody>
      </p:sp>
      <p:sp>
        <p:nvSpPr>
          <p:cNvPr id="5" name="Footer Placeholder 4">
            <a:extLst>
              <a:ext uri="{FF2B5EF4-FFF2-40B4-BE49-F238E27FC236}">
                <a16:creationId xmlns:a16="http://schemas.microsoft.com/office/drawing/2014/main" id="{2CD79CC6-90F9-42E3-839D-39D86A8267AF}"/>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6223B5F2-9F09-09BE-1C14-51E06EE11A66}"/>
              </a:ext>
            </a:extLst>
          </p:cNvPr>
          <p:cNvSpPr>
            <a:spLocks noGrp="1"/>
          </p:cNvSpPr>
          <p:nvPr>
            <p:ph type="sldNum" sz="quarter" idx="12"/>
          </p:nvPr>
        </p:nvSpPr>
        <p:spPr/>
        <p:txBody>
          <a:bodyPr/>
          <a:lstStyle/>
          <a:p>
            <a:fld id="{59CC86AB-AF5E-431B-8B17-BF058ABC8394}" type="slidenum">
              <a:rPr lang="en-IN" smtClean="0"/>
              <a:t>‹#›</a:t>
            </a:fld>
            <a:endParaRPr lang="en-IN"/>
          </a:p>
        </p:txBody>
      </p:sp>
    </p:spTree>
    <p:extLst>
      <p:ext uri="{BB962C8B-B14F-4D97-AF65-F5344CB8AC3E}">
        <p14:creationId xmlns:p14="http://schemas.microsoft.com/office/powerpoint/2010/main" val="10313458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8E95E21-38F6-3C1A-5ABA-75F26FFE0BC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55CB8F2A-669D-3EA8-23BC-C7D8C38E5DC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290DDBA0-B97C-95CD-3054-5E5DC9021691}"/>
              </a:ext>
            </a:extLst>
          </p:cNvPr>
          <p:cNvSpPr>
            <a:spLocks noGrp="1"/>
          </p:cNvSpPr>
          <p:nvPr>
            <p:ph type="dt" sz="half" idx="10"/>
          </p:nvPr>
        </p:nvSpPr>
        <p:spPr/>
        <p:txBody>
          <a:bodyPr/>
          <a:lstStyle/>
          <a:p>
            <a:fld id="{187266D5-B0F6-4477-8A97-C6E51BDD51E8}" type="datetimeFigureOut">
              <a:rPr lang="en-IN" smtClean="0"/>
              <a:t>14-08-2025</a:t>
            </a:fld>
            <a:endParaRPr lang="en-IN"/>
          </a:p>
        </p:txBody>
      </p:sp>
      <p:sp>
        <p:nvSpPr>
          <p:cNvPr id="5" name="Footer Placeholder 4">
            <a:extLst>
              <a:ext uri="{FF2B5EF4-FFF2-40B4-BE49-F238E27FC236}">
                <a16:creationId xmlns:a16="http://schemas.microsoft.com/office/drawing/2014/main" id="{8E2A176F-7249-6A73-30B8-E49D71518C2D}"/>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EF8F447D-F34D-586B-0551-2DE198B4937B}"/>
              </a:ext>
            </a:extLst>
          </p:cNvPr>
          <p:cNvSpPr>
            <a:spLocks noGrp="1"/>
          </p:cNvSpPr>
          <p:nvPr>
            <p:ph type="sldNum" sz="quarter" idx="12"/>
          </p:nvPr>
        </p:nvSpPr>
        <p:spPr/>
        <p:txBody>
          <a:bodyPr/>
          <a:lstStyle/>
          <a:p>
            <a:fld id="{59CC86AB-AF5E-431B-8B17-BF058ABC8394}" type="slidenum">
              <a:rPr lang="en-IN" smtClean="0"/>
              <a:t>‹#›</a:t>
            </a:fld>
            <a:endParaRPr lang="en-IN"/>
          </a:p>
        </p:txBody>
      </p:sp>
    </p:spTree>
    <p:extLst>
      <p:ext uri="{BB962C8B-B14F-4D97-AF65-F5344CB8AC3E}">
        <p14:creationId xmlns:p14="http://schemas.microsoft.com/office/powerpoint/2010/main" val="32505502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1569C-F09E-238A-06A8-4012C5686E65}"/>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E2BD4824-668E-4E68-01E9-44B5EB00BE7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F6464FDB-4D0C-617B-6BB6-634F4082BF72}"/>
              </a:ext>
            </a:extLst>
          </p:cNvPr>
          <p:cNvSpPr>
            <a:spLocks noGrp="1"/>
          </p:cNvSpPr>
          <p:nvPr>
            <p:ph type="dt" sz="half" idx="10"/>
          </p:nvPr>
        </p:nvSpPr>
        <p:spPr/>
        <p:txBody>
          <a:bodyPr/>
          <a:lstStyle/>
          <a:p>
            <a:fld id="{187266D5-B0F6-4477-8A97-C6E51BDD51E8}" type="datetimeFigureOut">
              <a:rPr lang="en-IN" smtClean="0"/>
              <a:t>14-08-2025</a:t>
            </a:fld>
            <a:endParaRPr lang="en-IN"/>
          </a:p>
        </p:txBody>
      </p:sp>
      <p:sp>
        <p:nvSpPr>
          <p:cNvPr id="5" name="Footer Placeholder 4">
            <a:extLst>
              <a:ext uri="{FF2B5EF4-FFF2-40B4-BE49-F238E27FC236}">
                <a16:creationId xmlns:a16="http://schemas.microsoft.com/office/drawing/2014/main" id="{3C4F327F-224C-A230-12A5-63679BDEB509}"/>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5B6089DF-407F-DBD6-78E2-FC7982635F08}"/>
              </a:ext>
            </a:extLst>
          </p:cNvPr>
          <p:cNvSpPr>
            <a:spLocks noGrp="1"/>
          </p:cNvSpPr>
          <p:nvPr>
            <p:ph type="sldNum" sz="quarter" idx="12"/>
          </p:nvPr>
        </p:nvSpPr>
        <p:spPr/>
        <p:txBody>
          <a:bodyPr/>
          <a:lstStyle/>
          <a:p>
            <a:fld id="{59CC86AB-AF5E-431B-8B17-BF058ABC8394}" type="slidenum">
              <a:rPr lang="en-IN" smtClean="0"/>
              <a:t>‹#›</a:t>
            </a:fld>
            <a:endParaRPr lang="en-IN"/>
          </a:p>
        </p:txBody>
      </p:sp>
    </p:spTree>
    <p:extLst>
      <p:ext uri="{BB962C8B-B14F-4D97-AF65-F5344CB8AC3E}">
        <p14:creationId xmlns:p14="http://schemas.microsoft.com/office/powerpoint/2010/main" val="8636588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BD6BAD-359D-D712-9C3B-35CA265464E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0550EC44-B678-E57B-B6AF-56076EFEE6D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8AE19F8-34EC-99ED-C168-9F759BCDFA82}"/>
              </a:ext>
            </a:extLst>
          </p:cNvPr>
          <p:cNvSpPr>
            <a:spLocks noGrp="1"/>
          </p:cNvSpPr>
          <p:nvPr>
            <p:ph type="dt" sz="half" idx="10"/>
          </p:nvPr>
        </p:nvSpPr>
        <p:spPr/>
        <p:txBody>
          <a:bodyPr/>
          <a:lstStyle/>
          <a:p>
            <a:fld id="{187266D5-B0F6-4477-8A97-C6E51BDD51E8}" type="datetimeFigureOut">
              <a:rPr lang="en-IN" smtClean="0"/>
              <a:t>14-08-2025</a:t>
            </a:fld>
            <a:endParaRPr lang="en-IN"/>
          </a:p>
        </p:txBody>
      </p:sp>
      <p:sp>
        <p:nvSpPr>
          <p:cNvPr id="5" name="Footer Placeholder 4">
            <a:extLst>
              <a:ext uri="{FF2B5EF4-FFF2-40B4-BE49-F238E27FC236}">
                <a16:creationId xmlns:a16="http://schemas.microsoft.com/office/drawing/2014/main" id="{2D62385A-E4AF-4FA2-47CD-2A6D70781E4A}"/>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D74CD470-4AE4-986A-C1FD-7356A9FF7140}"/>
              </a:ext>
            </a:extLst>
          </p:cNvPr>
          <p:cNvSpPr>
            <a:spLocks noGrp="1"/>
          </p:cNvSpPr>
          <p:nvPr>
            <p:ph type="sldNum" sz="quarter" idx="12"/>
          </p:nvPr>
        </p:nvSpPr>
        <p:spPr/>
        <p:txBody>
          <a:bodyPr/>
          <a:lstStyle/>
          <a:p>
            <a:fld id="{59CC86AB-AF5E-431B-8B17-BF058ABC8394}" type="slidenum">
              <a:rPr lang="en-IN" smtClean="0"/>
              <a:t>‹#›</a:t>
            </a:fld>
            <a:endParaRPr lang="en-IN"/>
          </a:p>
        </p:txBody>
      </p:sp>
    </p:spTree>
    <p:extLst>
      <p:ext uri="{BB962C8B-B14F-4D97-AF65-F5344CB8AC3E}">
        <p14:creationId xmlns:p14="http://schemas.microsoft.com/office/powerpoint/2010/main" val="19162280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D6D00-AC66-0F0C-FEFA-95015824AB62}"/>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E57397BE-DC94-58EF-5CDC-4D149341CA9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E8BFBAE3-3365-F814-E9B8-5DA689CBB52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02D27B1F-EFEC-6515-6604-9037F362F864}"/>
              </a:ext>
            </a:extLst>
          </p:cNvPr>
          <p:cNvSpPr>
            <a:spLocks noGrp="1"/>
          </p:cNvSpPr>
          <p:nvPr>
            <p:ph type="dt" sz="half" idx="10"/>
          </p:nvPr>
        </p:nvSpPr>
        <p:spPr/>
        <p:txBody>
          <a:bodyPr/>
          <a:lstStyle/>
          <a:p>
            <a:fld id="{187266D5-B0F6-4477-8A97-C6E51BDD51E8}" type="datetimeFigureOut">
              <a:rPr lang="en-IN" smtClean="0"/>
              <a:t>14-08-2025</a:t>
            </a:fld>
            <a:endParaRPr lang="en-IN"/>
          </a:p>
        </p:txBody>
      </p:sp>
      <p:sp>
        <p:nvSpPr>
          <p:cNvPr id="6" name="Footer Placeholder 5">
            <a:extLst>
              <a:ext uri="{FF2B5EF4-FFF2-40B4-BE49-F238E27FC236}">
                <a16:creationId xmlns:a16="http://schemas.microsoft.com/office/drawing/2014/main" id="{2E0ABCE2-68FC-9226-A7F2-D654E02BD465}"/>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A59B1F1F-2F8A-E845-6310-9A2629B33F10}"/>
              </a:ext>
            </a:extLst>
          </p:cNvPr>
          <p:cNvSpPr>
            <a:spLocks noGrp="1"/>
          </p:cNvSpPr>
          <p:nvPr>
            <p:ph type="sldNum" sz="quarter" idx="12"/>
          </p:nvPr>
        </p:nvSpPr>
        <p:spPr/>
        <p:txBody>
          <a:bodyPr/>
          <a:lstStyle/>
          <a:p>
            <a:fld id="{59CC86AB-AF5E-431B-8B17-BF058ABC8394}" type="slidenum">
              <a:rPr lang="en-IN" smtClean="0"/>
              <a:t>‹#›</a:t>
            </a:fld>
            <a:endParaRPr lang="en-IN"/>
          </a:p>
        </p:txBody>
      </p:sp>
    </p:spTree>
    <p:extLst>
      <p:ext uri="{BB962C8B-B14F-4D97-AF65-F5344CB8AC3E}">
        <p14:creationId xmlns:p14="http://schemas.microsoft.com/office/powerpoint/2010/main" val="34576223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41B88B-4EC1-5B37-8F0C-D0A677FD46AB}"/>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7864167E-6C39-459C-13AD-BE4C9E53EEB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83DED7B-4262-204E-8DCD-601E6B24042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65FEFA87-5ABA-EC3B-5183-3EA3000E0EC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7DC6CB4-712C-6092-B0AD-92867D1C1DE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EE0B90F3-128D-3AB8-E2E4-4B89EBD830A5}"/>
              </a:ext>
            </a:extLst>
          </p:cNvPr>
          <p:cNvSpPr>
            <a:spLocks noGrp="1"/>
          </p:cNvSpPr>
          <p:nvPr>
            <p:ph type="dt" sz="half" idx="10"/>
          </p:nvPr>
        </p:nvSpPr>
        <p:spPr/>
        <p:txBody>
          <a:bodyPr/>
          <a:lstStyle/>
          <a:p>
            <a:fld id="{187266D5-B0F6-4477-8A97-C6E51BDD51E8}" type="datetimeFigureOut">
              <a:rPr lang="en-IN" smtClean="0"/>
              <a:t>14-08-2025</a:t>
            </a:fld>
            <a:endParaRPr lang="en-IN"/>
          </a:p>
        </p:txBody>
      </p:sp>
      <p:sp>
        <p:nvSpPr>
          <p:cNvPr id="8" name="Footer Placeholder 7">
            <a:extLst>
              <a:ext uri="{FF2B5EF4-FFF2-40B4-BE49-F238E27FC236}">
                <a16:creationId xmlns:a16="http://schemas.microsoft.com/office/drawing/2014/main" id="{6D6448DF-64B5-9121-D806-BC80BE401932}"/>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D33B7210-97F5-0700-1042-8B609C45C957}"/>
              </a:ext>
            </a:extLst>
          </p:cNvPr>
          <p:cNvSpPr>
            <a:spLocks noGrp="1"/>
          </p:cNvSpPr>
          <p:nvPr>
            <p:ph type="sldNum" sz="quarter" idx="12"/>
          </p:nvPr>
        </p:nvSpPr>
        <p:spPr/>
        <p:txBody>
          <a:bodyPr/>
          <a:lstStyle/>
          <a:p>
            <a:fld id="{59CC86AB-AF5E-431B-8B17-BF058ABC8394}" type="slidenum">
              <a:rPr lang="en-IN" smtClean="0"/>
              <a:t>‹#›</a:t>
            </a:fld>
            <a:endParaRPr lang="en-IN"/>
          </a:p>
        </p:txBody>
      </p:sp>
    </p:spTree>
    <p:extLst>
      <p:ext uri="{BB962C8B-B14F-4D97-AF65-F5344CB8AC3E}">
        <p14:creationId xmlns:p14="http://schemas.microsoft.com/office/powerpoint/2010/main" val="2043656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E8F51B-6CE6-BC4E-E2BA-5B29ACC03502}"/>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410233CA-CACF-D86F-985E-CB271460EEA0}"/>
              </a:ext>
            </a:extLst>
          </p:cNvPr>
          <p:cNvSpPr>
            <a:spLocks noGrp="1"/>
          </p:cNvSpPr>
          <p:nvPr>
            <p:ph type="dt" sz="half" idx="10"/>
          </p:nvPr>
        </p:nvSpPr>
        <p:spPr/>
        <p:txBody>
          <a:bodyPr/>
          <a:lstStyle/>
          <a:p>
            <a:fld id="{187266D5-B0F6-4477-8A97-C6E51BDD51E8}" type="datetimeFigureOut">
              <a:rPr lang="en-IN" smtClean="0"/>
              <a:t>14-08-2025</a:t>
            </a:fld>
            <a:endParaRPr lang="en-IN"/>
          </a:p>
        </p:txBody>
      </p:sp>
      <p:sp>
        <p:nvSpPr>
          <p:cNvPr id="4" name="Footer Placeholder 3">
            <a:extLst>
              <a:ext uri="{FF2B5EF4-FFF2-40B4-BE49-F238E27FC236}">
                <a16:creationId xmlns:a16="http://schemas.microsoft.com/office/drawing/2014/main" id="{6B396EB0-D141-A0FA-2588-113E00934487}"/>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3D8C807D-6B33-1C66-8D26-F0E41E61A8E6}"/>
              </a:ext>
            </a:extLst>
          </p:cNvPr>
          <p:cNvSpPr>
            <a:spLocks noGrp="1"/>
          </p:cNvSpPr>
          <p:nvPr>
            <p:ph type="sldNum" sz="quarter" idx="12"/>
          </p:nvPr>
        </p:nvSpPr>
        <p:spPr/>
        <p:txBody>
          <a:bodyPr/>
          <a:lstStyle/>
          <a:p>
            <a:fld id="{59CC86AB-AF5E-431B-8B17-BF058ABC8394}" type="slidenum">
              <a:rPr lang="en-IN" smtClean="0"/>
              <a:t>‹#›</a:t>
            </a:fld>
            <a:endParaRPr lang="en-IN"/>
          </a:p>
        </p:txBody>
      </p:sp>
    </p:spTree>
    <p:extLst>
      <p:ext uri="{BB962C8B-B14F-4D97-AF65-F5344CB8AC3E}">
        <p14:creationId xmlns:p14="http://schemas.microsoft.com/office/powerpoint/2010/main" val="15588042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9839835-3D19-1C26-84FE-28230369787B}"/>
              </a:ext>
            </a:extLst>
          </p:cNvPr>
          <p:cNvSpPr>
            <a:spLocks noGrp="1"/>
          </p:cNvSpPr>
          <p:nvPr>
            <p:ph type="dt" sz="half" idx="10"/>
          </p:nvPr>
        </p:nvSpPr>
        <p:spPr/>
        <p:txBody>
          <a:bodyPr/>
          <a:lstStyle/>
          <a:p>
            <a:fld id="{187266D5-B0F6-4477-8A97-C6E51BDD51E8}" type="datetimeFigureOut">
              <a:rPr lang="en-IN" smtClean="0"/>
              <a:t>14-08-2025</a:t>
            </a:fld>
            <a:endParaRPr lang="en-IN"/>
          </a:p>
        </p:txBody>
      </p:sp>
      <p:sp>
        <p:nvSpPr>
          <p:cNvPr id="3" name="Footer Placeholder 2">
            <a:extLst>
              <a:ext uri="{FF2B5EF4-FFF2-40B4-BE49-F238E27FC236}">
                <a16:creationId xmlns:a16="http://schemas.microsoft.com/office/drawing/2014/main" id="{8676C060-992C-DFEF-9AFA-046CB2051C1C}"/>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2872A819-7792-1C49-23F3-29015BE18F20}"/>
              </a:ext>
            </a:extLst>
          </p:cNvPr>
          <p:cNvSpPr>
            <a:spLocks noGrp="1"/>
          </p:cNvSpPr>
          <p:nvPr>
            <p:ph type="sldNum" sz="quarter" idx="12"/>
          </p:nvPr>
        </p:nvSpPr>
        <p:spPr/>
        <p:txBody>
          <a:bodyPr/>
          <a:lstStyle/>
          <a:p>
            <a:fld id="{59CC86AB-AF5E-431B-8B17-BF058ABC8394}" type="slidenum">
              <a:rPr lang="en-IN" smtClean="0"/>
              <a:t>‹#›</a:t>
            </a:fld>
            <a:endParaRPr lang="en-IN"/>
          </a:p>
        </p:txBody>
      </p:sp>
    </p:spTree>
    <p:extLst>
      <p:ext uri="{BB962C8B-B14F-4D97-AF65-F5344CB8AC3E}">
        <p14:creationId xmlns:p14="http://schemas.microsoft.com/office/powerpoint/2010/main" val="18374100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888D3C-66FD-CA32-D19E-1EE90762EF4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790BC561-0D7B-F185-F2E0-8006500BD6E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26580653-7375-3FCD-137E-CA47A962DBF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394BE66-1453-7DE6-FCE1-730AF3B43946}"/>
              </a:ext>
            </a:extLst>
          </p:cNvPr>
          <p:cNvSpPr>
            <a:spLocks noGrp="1"/>
          </p:cNvSpPr>
          <p:nvPr>
            <p:ph type="dt" sz="half" idx="10"/>
          </p:nvPr>
        </p:nvSpPr>
        <p:spPr/>
        <p:txBody>
          <a:bodyPr/>
          <a:lstStyle/>
          <a:p>
            <a:fld id="{187266D5-B0F6-4477-8A97-C6E51BDD51E8}" type="datetimeFigureOut">
              <a:rPr lang="en-IN" smtClean="0"/>
              <a:t>14-08-2025</a:t>
            </a:fld>
            <a:endParaRPr lang="en-IN"/>
          </a:p>
        </p:txBody>
      </p:sp>
      <p:sp>
        <p:nvSpPr>
          <p:cNvPr id="6" name="Footer Placeholder 5">
            <a:extLst>
              <a:ext uri="{FF2B5EF4-FFF2-40B4-BE49-F238E27FC236}">
                <a16:creationId xmlns:a16="http://schemas.microsoft.com/office/drawing/2014/main" id="{093CB28A-87D2-4865-5A66-BA9B38BA86C7}"/>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5A8419C8-041E-20B6-8E29-8E062FF0FADE}"/>
              </a:ext>
            </a:extLst>
          </p:cNvPr>
          <p:cNvSpPr>
            <a:spLocks noGrp="1"/>
          </p:cNvSpPr>
          <p:nvPr>
            <p:ph type="sldNum" sz="quarter" idx="12"/>
          </p:nvPr>
        </p:nvSpPr>
        <p:spPr/>
        <p:txBody>
          <a:bodyPr/>
          <a:lstStyle/>
          <a:p>
            <a:fld id="{59CC86AB-AF5E-431B-8B17-BF058ABC8394}" type="slidenum">
              <a:rPr lang="en-IN" smtClean="0"/>
              <a:t>‹#›</a:t>
            </a:fld>
            <a:endParaRPr lang="en-IN"/>
          </a:p>
        </p:txBody>
      </p:sp>
    </p:spTree>
    <p:extLst>
      <p:ext uri="{BB962C8B-B14F-4D97-AF65-F5344CB8AC3E}">
        <p14:creationId xmlns:p14="http://schemas.microsoft.com/office/powerpoint/2010/main" val="14815423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2F6636-3F79-FCF6-FA37-41B73EE6D56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E4D1A8CA-6139-7122-4FA2-2DB39247D8D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3F9CC25F-3772-C38B-1C48-9ED9947E8E6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2C38083-E763-2231-6570-817174826AE7}"/>
              </a:ext>
            </a:extLst>
          </p:cNvPr>
          <p:cNvSpPr>
            <a:spLocks noGrp="1"/>
          </p:cNvSpPr>
          <p:nvPr>
            <p:ph type="dt" sz="half" idx="10"/>
          </p:nvPr>
        </p:nvSpPr>
        <p:spPr/>
        <p:txBody>
          <a:bodyPr/>
          <a:lstStyle/>
          <a:p>
            <a:fld id="{187266D5-B0F6-4477-8A97-C6E51BDD51E8}" type="datetimeFigureOut">
              <a:rPr lang="en-IN" smtClean="0"/>
              <a:t>14-08-2025</a:t>
            </a:fld>
            <a:endParaRPr lang="en-IN"/>
          </a:p>
        </p:txBody>
      </p:sp>
      <p:sp>
        <p:nvSpPr>
          <p:cNvPr id="6" name="Footer Placeholder 5">
            <a:extLst>
              <a:ext uri="{FF2B5EF4-FFF2-40B4-BE49-F238E27FC236}">
                <a16:creationId xmlns:a16="http://schemas.microsoft.com/office/drawing/2014/main" id="{3DA1D44E-9693-8B4B-8640-0C0F7A51C421}"/>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9A9B8167-7FAB-D07E-77A4-E5062054FE36}"/>
              </a:ext>
            </a:extLst>
          </p:cNvPr>
          <p:cNvSpPr>
            <a:spLocks noGrp="1"/>
          </p:cNvSpPr>
          <p:nvPr>
            <p:ph type="sldNum" sz="quarter" idx="12"/>
          </p:nvPr>
        </p:nvSpPr>
        <p:spPr/>
        <p:txBody>
          <a:bodyPr/>
          <a:lstStyle/>
          <a:p>
            <a:fld id="{59CC86AB-AF5E-431B-8B17-BF058ABC8394}" type="slidenum">
              <a:rPr lang="en-IN" smtClean="0"/>
              <a:t>‹#›</a:t>
            </a:fld>
            <a:endParaRPr lang="en-IN"/>
          </a:p>
        </p:txBody>
      </p:sp>
    </p:spTree>
    <p:extLst>
      <p:ext uri="{BB962C8B-B14F-4D97-AF65-F5344CB8AC3E}">
        <p14:creationId xmlns:p14="http://schemas.microsoft.com/office/powerpoint/2010/main" val="15402533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DADA473-2F36-487C-CC3B-D500CC090C2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2041EB62-7207-0570-B6AB-A6C7114F93B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E500D45F-03B5-B045-A08B-32CB6FD57B3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7266D5-B0F6-4477-8A97-C6E51BDD51E8}" type="datetimeFigureOut">
              <a:rPr lang="en-IN" smtClean="0"/>
              <a:t>14-08-2025</a:t>
            </a:fld>
            <a:endParaRPr lang="en-IN"/>
          </a:p>
        </p:txBody>
      </p:sp>
      <p:sp>
        <p:nvSpPr>
          <p:cNvPr id="5" name="Footer Placeholder 4">
            <a:extLst>
              <a:ext uri="{FF2B5EF4-FFF2-40B4-BE49-F238E27FC236}">
                <a16:creationId xmlns:a16="http://schemas.microsoft.com/office/drawing/2014/main" id="{BEAFB7C4-02D6-FC49-5F27-513B161EC66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71C5AFA8-80AC-5799-96EF-B93438EEB7E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CC86AB-AF5E-431B-8B17-BF058ABC8394}" type="slidenum">
              <a:rPr lang="en-IN" smtClean="0"/>
              <a:t>‹#›</a:t>
            </a:fld>
            <a:endParaRPr lang="en-IN"/>
          </a:p>
        </p:txBody>
      </p:sp>
    </p:spTree>
    <p:extLst>
      <p:ext uri="{BB962C8B-B14F-4D97-AF65-F5344CB8AC3E}">
        <p14:creationId xmlns:p14="http://schemas.microsoft.com/office/powerpoint/2010/main" val="6680170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programiz.com/dsa/binary-search-tree" TargetMode="Externa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3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7828B-1409-70FF-1A09-4E585A2A3B60}"/>
              </a:ext>
            </a:extLst>
          </p:cNvPr>
          <p:cNvSpPr>
            <a:spLocks noGrp="1"/>
          </p:cNvSpPr>
          <p:nvPr>
            <p:ph type="ctrTitle"/>
          </p:nvPr>
        </p:nvSpPr>
        <p:spPr/>
        <p:txBody>
          <a:bodyPr/>
          <a:lstStyle/>
          <a:p>
            <a:r>
              <a:rPr lang="en-IN" dirty="0"/>
              <a:t>Unit-1</a:t>
            </a:r>
          </a:p>
        </p:txBody>
      </p:sp>
      <p:sp>
        <p:nvSpPr>
          <p:cNvPr id="3" name="Subtitle 2">
            <a:extLst>
              <a:ext uri="{FF2B5EF4-FFF2-40B4-BE49-F238E27FC236}">
                <a16:creationId xmlns:a16="http://schemas.microsoft.com/office/drawing/2014/main" id="{4BEDBE3E-E3D2-6307-3B0A-05DBC7C4CE66}"/>
              </a:ext>
            </a:extLst>
          </p:cNvPr>
          <p:cNvSpPr>
            <a:spLocks noGrp="1"/>
          </p:cNvSpPr>
          <p:nvPr>
            <p:ph type="subTitle" idx="1"/>
          </p:nvPr>
        </p:nvSpPr>
        <p:spPr/>
        <p:txBody>
          <a:bodyPr/>
          <a:lstStyle/>
          <a:p>
            <a:r>
              <a:rPr lang="en-IN"/>
              <a:t>B-Trees</a:t>
            </a:r>
          </a:p>
        </p:txBody>
      </p:sp>
    </p:spTree>
    <p:extLst>
      <p:ext uri="{BB962C8B-B14F-4D97-AF65-F5344CB8AC3E}">
        <p14:creationId xmlns:p14="http://schemas.microsoft.com/office/powerpoint/2010/main" val="22594039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4516A53-6AAD-2E17-24AF-6255839D6D25}"/>
              </a:ext>
            </a:extLst>
          </p:cNvPr>
          <p:cNvPicPr>
            <a:picLocks noChangeAspect="1"/>
          </p:cNvPicPr>
          <p:nvPr/>
        </p:nvPicPr>
        <p:blipFill>
          <a:blip r:embed="rId2"/>
          <a:stretch>
            <a:fillRect/>
          </a:stretch>
        </p:blipFill>
        <p:spPr>
          <a:xfrm>
            <a:off x="600890" y="0"/>
            <a:ext cx="10493829" cy="6858000"/>
          </a:xfrm>
          <a:prstGeom prst="rect">
            <a:avLst/>
          </a:prstGeom>
        </p:spPr>
      </p:pic>
    </p:spTree>
    <p:extLst>
      <p:ext uri="{BB962C8B-B14F-4D97-AF65-F5344CB8AC3E}">
        <p14:creationId xmlns:p14="http://schemas.microsoft.com/office/powerpoint/2010/main" val="36172154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E48A12A-A963-E90A-F5EB-0BF9AD6DC226}"/>
              </a:ext>
            </a:extLst>
          </p:cNvPr>
          <p:cNvPicPr>
            <a:picLocks noChangeAspect="1"/>
          </p:cNvPicPr>
          <p:nvPr/>
        </p:nvPicPr>
        <p:blipFill>
          <a:blip r:embed="rId2"/>
          <a:stretch>
            <a:fillRect/>
          </a:stretch>
        </p:blipFill>
        <p:spPr>
          <a:xfrm>
            <a:off x="775062" y="1938129"/>
            <a:ext cx="9553303" cy="4183997"/>
          </a:xfrm>
          <a:prstGeom prst="rect">
            <a:avLst/>
          </a:prstGeom>
        </p:spPr>
      </p:pic>
    </p:spTree>
    <p:extLst>
      <p:ext uri="{BB962C8B-B14F-4D97-AF65-F5344CB8AC3E}">
        <p14:creationId xmlns:p14="http://schemas.microsoft.com/office/powerpoint/2010/main" val="35596434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DF2CD66-062D-681C-A638-29429FA04F4E}"/>
              </a:ext>
            </a:extLst>
          </p:cNvPr>
          <p:cNvPicPr>
            <a:picLocks noChangeAspect="1"/>
          </p:cNvPicPr>
          <p:nvPr/>
        </p:nvPicPr>
        <p:blipFill>
          <a:blip r:embed="rId2"/>
          <a:stretch>
            <a:fillRect/>
          </a:stretch>
        </p:blipFill>
        <p:spPr>
          <a:xfrm>
            <a:off x="400594" y="339635"/>
            <a:ext cx="10328366" cy="6165668"/>
          </a:xfrm>
          <a:prstGeom prst="rect">
            <a:avLst/>
          </a:prstGeom>
        </p:spPr>
      </p:pic>
    </p:spTree>
    <p:extLst>
      <p:ext uri="{BB962C8B-B14F-4D97-AF65-F5344CB8AC3E}">
        <p14:creationId xmlns:p14="http://schemas.microsoft.com/office/powerpoint/2010/main" val="11150338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40054A2-D5E7-CBE4-0D42-26643040CDD5}"/>
              </a:ext>
            </a:extLst>
          </p:cNvPr>
          <p:cNvSpPr txBox="1"/>
          <p:nvPr/>
        </p:nvSpPr>
        <p:spPr>
          <a:xfrm>
            <a:off x="3048693" y="210191"/>
            <a:ext cx="6097384" cy="369332"/>
          </a:xfrm>
          <a:prstGeom prst="rect">
            <a:avLst/>
          </a:prstGeom>
          <a:noFill/>
        </p:spPr>
        <p:txBody>
          <a:bodyPr wrap="square">
            <a:spAutoFit/>
          </a:bodyPr>
          <a:lstStyle/>
          <a:p>
            <a:r>
              <a:rPr lang="en-US" b="0" i="0" dirty="0">
                <a:effectLst/>
                <a:latin typeface="euclid_circular_a"/>
              </a:rPr>
              <a:t>The elements to be inserted are 8, 9, 10, 11, 15, 20, 17.</a:t>
            </a:r>
            <a:endParaRPr lang="en-IN" dirty="0"/>
          </a:p>
        </p:txBody>
      </p:sp>
      <p:pic>
        <p:nvPicPr>
          <p:cNvPr id="11266" name="Picture 2" descr="Inserting elements into a B-tree">
            <a:extLst>
              <a:ext uri="{FF2B5EF4-FFF2-40B4-BE49-F238E27FC236}">
                <a16:creationId xmlns:a16="http://schemas.microsoft.com/office/drawing/2014/main" id="{6A721D29-26BB-A328-0697-DE12F46885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1767" y="903722"/>
            <a:ext cx="11454938" cy="5954278"/>
          </a:xfrm>
          <a:prstGeom prst="rect">
            <a:avLst/>
          </a:prstGeom>
          <a:noFill/>
          <a:extLst>
            <a:ext uri="{909E8E84-426E-40DD-AFC4-6F175D3DCCD1}">
              <a14:hiddenFill xmlns:a14="http://schemas.microsoft.com/office/drawing/2010/main">
                <a:solidFill>
                  <a:srgbClr val="FFFFFF"/>
                </a:solidFill>
              </a14:hiddenFill>
            </a:ext>
          </a:extLst>
        </p:spPr>
      </p:pic>
      <p:sp>
        <p:nvSpPr>
          <p:cNvPr id="2" name="Date Placeholder 1">
            <a:extLst>
              <a:ext uri="{FF2B5EF4-FFF2-40B4-BE49-F238E27FC236}">
                <a16:creationId xmlns:a16="http://schemas.microsoft.com/office/drawing/2014/main" id="{09778415-D0D7-AEA6-34C6-A93DFD65C528}"/>
              </a:ext>
            </a:extLst>
          </p:cNvPr>
          <p:cNvSpPr>
            <a:spLocks noGrp="1"/>
          </p:cNvSpPr>
          <p:nvPr>
            <p:ph type="dt" sz="half" idx="10"/>
          </p:nvPr>
        </p:nvSpPr>
        <p:spPr/>
        <p:txBody>
          <a:bodyPr/>
          <a:lstStyle/>
          <a:p>
            <a:fld id="{857FEED0-EF42-44ED-9FB4-434F8311A11A}" type="datetime1">
              <a:rPr lang="en-IN" smtClean="0"/>
              <a:t>14-08-2025</a:t>
            </a:fld>
            <a:endParaRPr lang="en-IN"/>
          </a:p>
        </p:txBody>
      </p:sp>
      <p:sp>
        <p:nvSpPr>
          <p:cNvPr id="4" name="Slide Number Placeholder 3">
            <a:extLst>
              <a:ext uri="{FF2B5EF4-FFF2-40B4-BE49-F238E27FC236}">
                <a16:creationId xmlns:a16="http://schemas.microsoft.com/office/drawing/2014/main" id="{37BC2DC6-FBB9-078E-0000-E2B059852FDF}"/>
              </a:ext>
            </a:extLst>
          </p:cNvPr>
          <p:cNvSpPr>
            <a:spLocks noGrp="1"/>
          </p:cNvSpPr>
          <p:nvPr>
            <p:ph type="sldNum" sz="quarter" idx="12"/>
          </p:nvPr>
        </p:nvSpPr>
        <p:spPr/>
        <p:txBody>
          <a:bodyPr/>
          <a:lstStyle/>
          <a:p>
            <a:fld id="{912593DB-F78A-4C10-9790-3219FB8F21C0}" type="slidenum">
              <a:rPr lang="en-IN" smtClean="0"/>
              <a:t>13</a:t>
            </a:fld>
            <a:endParaRPr lang="en-IN"/>
          </a:p>
        </p:txBody>
      </p:sp>
      <p:sp>
        <p:nvSpPr>
          <p:cNvPr id="5" name="Footer Placeholder 4">
            <a:extLst>
              <a:ext uri="{FF2B5EF4-FFF2-40B4-BE49-F238E27FC236}">
                <a16:creationId xmlns:a16="http://schemas.microsoft.com/office/drawing/2014/main" id="{E1D1C340-0C3D-F566-3B8D-806FF3D9D866}"/>
              </a:ext>
            </a:extLst>
          </p:cNvPr>
          <p:cNvSpPr>
            <a:spLocks noGrp="1"/>
          </p:cNvSpPr>
          <p:nvPr>
            <p:ph type="ftr" sz="quarter" idx="11"/>
          </p:nvPr>
        </p:nvSpPr>
        <p:spPr/>
        <p:txBody>
          <a:bodyPr/>
          <a:lstStyle/>
          <a:p>
            <a:r>
              <a:rPr lang="en-IN"/>
              <a:t>Dr. Jyothsna</a:t>
            </a:r>
          </a:p>
        </p:txBody>
      </p:sp>
    </p:spTree>
    <p:extLst>
      <p:ext uri="{BB962C8B-B14F-4D97-AF65-F5344CB8AC3E}">
        <p14:creationId xmlns:p14="http://schemas.microsoft.com/office/powerpoint/2010/main" val="10379975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CA5B4E1-A687-2E5D-0FC3-C9AAFCEE34AC}"/>
              </a:ext>
            </a:extLst>
          </p:cNvPr>
          <p:cNvSpPr txBox="1"/>
          <p:nvPr/>
        </p:nvSpPr>
        <p:spPr>
          <a:xfrm>
            <a:off x="274320" y="390942"/>
            <a:ext cx="11263746" cy="3139321"/>
          </a:xfrm>
          <a:prstGeom prst="rect">
            <a:avLst/>
          </a:prstGeom>
          <a:noFill/>
        </p:spPr>
        <p:txBody>
          <a:bodyPr wrap="square">
            <a:spAutoFit/>
          </a:bodyPr>
          <a:lstStyle/>
          <a:p>
            <a:pPr algn="l"/>
            <a:r>
              <a:rPr lang="en-US" b="1" i="0" dirty="0">
                <a:solidFill>
                  <a:srgbClr val="25265E"/>
                </a:solidFill>
                <a:effectLst/>
                <a:latin typeface="euclid_circular_a"/>
              </a:rPr>
              <a:t>Deletion from a B-tree</a:t>
            </a:r>
          </a:p>
          <a:p>
            <a:pPr algn="l"/>
            <a:r>
              <a:rPr lang="en-US" b="0" i="0" dirty="0">
                <a:solidFill>
                  <a:srgbClr val="25265E"/>
                </a:solidFill>
                <a:effectLst/>
                <a:latin typeface="euclid_circular_a"/>
              </a:rPr>
              <a:t>Deleting an element on a B-tree consists of three main events: </a:t>
            </a:r>
            <a:r>
              <a:rPr lang="en-US" b="1" i="0" dirty="0">
                <a:solidFill>
                  <a:srgbClr val="25265E"/>
                </a:solidFill>
                <a:effectLst/>
                <a:latin typeface="euclid_circular_a"/>
              </a:rPr>
              <a:t>searching the node where the key to be deleted exists</a:t>
            </a:r>
            <a:r>
              <a:rPr lang="en-US" b="0" i="0" dirty="0">
                <a:solidFill>
                  <a:srgbClr val="25265E"/>
                </a:solidFill>
                <a:effectLst/>
                <a:latin typeface="euclid_circular_a"/>
              </a:rPr>
              <a:t>, deleting the key and balancing the tree if required.</a:t>
            </a:r>
          </a:p>
          <a:p>
            <a:pPr algn="l"/>
            <a:r>
              <a:rPr lang="en-US" b="0" i="0" dirty="0">
                <a:solidFill>
                  <a:srgbClr val="25265E"/>
                </a:solidFill>
                <a:effectLst/>
                <a:latin typeface="euclid_circular_a"/>
              </a:rPr>
              <a:t>While deleting a tree, a condition called </a:t>
            </a:r>
            <a:r>
              <a:rPr lang="en-US" b="1" i="0" dirty="0">
                <a:solidFill>
                  <a:srgbClr val="25265E"/>
                </a:solidFill>
                <a:effectLst/>
                <a:latin typeface="euclid_circular_a"/>
              </a:rPr>
              <a:t>underflow</a:t>
            </a:r>
            <a:r>
              <a:rPr lang="en-US" b="0" i="0" dirty="0">
                <a:solidFill>
                  <a:srgbClr val="25265E"/>
                </a:solidFill>
                <a:effectLst/>
                <a:latin typeface="euclid_circular_a"/>
              </a:rPr>
              <a:t> may occur. Underflow occurs when a node contains less than the minimum number of keys it should hold.</a:t>
            </a:r>
          </a:p>
          <a:p>
            <a:pPr algn="l"/>
            <a:r>
              <a:rPr lang="en-US" b="0" i="0" dirty="0">
                <a:solidFill>
                  <a:srgbClr val="25265E"/>
                </a:solidFill>
                <a:effectLst/>
                <a:latin typeface="euclid_circular_a"/>
              </a:rPr>
              <a:t>The terms to be understood before studying deletion operation are:</a:t>
            </a:r>
          </a:p>
          <a:p>
            <a:pPr algn="l">
              <a:buFont typeface="+mj-lt"/>
              <a:buAutoNum type="arabicPeriod"/>
            </a:pPr>
            <a:r>
              <a:rPr lang="en-US" b="1" i="0" dirty="0" err="1">
                <a:solidFill>
                  <a:srgbClr val="25265E"/>
                </a:solidFill>
                <a:effectLst/>
                <a:latin typeface="euclid_circular_a"/>
              </a:rPr>
              <a:t>Inorder</a:t>
            </a:r>
            <a:r>
              <a:rPr lang="en-US" b="1" i="0" dirty="0">
                <a:solidFill>
                  <a:srgbClr val="25265E"/>
                </a:solidFill>
                <a:effectLst/>
                <a:latin typeface="euclid_circular_a"/>
              </a:rPr>
              <a:t> Predecessor</a:t>
            </a:r>
            <a:br>
              <a:rPr lang="en-US" b="0" i="0" dirty="0">
                <a:solidFill>
                  <a:srgbClr val="25265E"/>
                </a:solidFill>
                <a:effectLst/>
                <a:latin typeface="euclid_circular_a"/>
              </a:rPr>
            </a:br>
            <a:r>
              <a:rPr lang="en-US" b="0" i="0" dirty="0">
                <a:solidFill>
                  <a:srgbClr val="25265E"/>
                </a:solidFill>
                <a:effectLst/>
                <a:latin typeface="euclid_circular_a"/>
              </a:rPr>
              <a:t>The largest key on the left child of a node is called its </a:t>
            </a:r>
            <a:r>
              <a:rPr lang="en-US" b="0" i="0" dirty="0" err="1">
                <a:solidFill>
                  <a:srgbClr val="25265E"/>
                </a:solidFill>
                <a:effectLst/>
                <a:latin typeface="euclid_circular_a"/>
              </a:rPr>
              <a:t>inorder</a:t>
            </a:r>
            <a:r>
              <a:rPr lang="en-US" b="0" i="0" dirty="0">
                <a:solidFill>
                  <a:srgbClr val="25265E"/>
                </a:solidFill>
                <a:effectLst/>
                <a:latin typeface="euclid_circular_a"/>
              </a:rPr>
              <a:t> predecessor.</a:t>
            </a:r>
          </a:p>
          <a:p>
            <a:pPr algn="l">
              <a:buFont typeface="+mj-lt"/>
              <a:buAutoNum type="arabicPeriod"/>
            </a:pPr>
            <a:r>
              <a:rPr lang="en-US" b="1" i="0" dirty="0" err="1">
                <a:solidFill>
                  <a:srgbClr val="25265E"/>
                </a:solidFill>
                <a:effectLst/>
                <a:latin typeface="euclid_circular_a"/>
              </a:rPr>
              <a:t>Inorder</a:t>
            </a:r>
            <a:r>
              <a:rPr lang="en-US" b="1" i="0" dirty="0">
                <a:solidFill>
                  <a:srgbClr val="25265E"/>
                </a:solidFill>
                <a:effectLst/>
                <a:latin typeface="euclid_circular_a"/>
              </a:rPr>
              <a:t> Successor</a:t>
            </a:r>
            <a:br>
              <a:rPr lang="en-US" b="0" i="0" dirty="0">
                <a:solidFill>
                  <a:srgbClr val="25265E"/>
                </a:solidFill>
                <a:effectLst/>
                <a:latin typeface="euclid_circular_a"/>
              </a:rPr>
            </a:br>
            <a:r>
              <a:rPr lang="en-US" b="0" i="0" dirty="0">
                <a:solidFill>
                  <a:srgbClr val="25265E"/>
                </a:solidFill>
                <a:effectLst/>
                <a:latin typeface="euclid_circular_a"/>
              </a:rPr>
              <a:t>The smallest key on the right child of a node is called its </a:t>
            </a:r>
            <a:r>
              <a:rPr lang="en-US" b="0" i="0" dirty="0" err="1">
                <a:solidFill>
                  <a:srgbClr val="25265E"/>
                </a:solidFill>
                <a:effectLst/>
                <a:latin typeface="euclid_circular_a"/>
              </a:rPr>
              <a:t>inorder</a:t>
            </a:r>
            <a:r>
              <a:rPr lang="en-US" b="0" i="0" dirty="0">
                <a:solidFill>
                  <a:srgbClr val="25265E"/>
                </a:solidFill>
                <a:effectLst/>
                <a:latin typeface="euclid_circular_a"/>
              </a:rPr>
              <a:t> successor.</a:t>
            </a:r>
          </a:p>
          <a:p>
            <a:pPr algn="l">
              <a:buFont typeface="+mj-lt"/>
              <a:buAutoNum type="arabicPeriod"/>
            </a:pPr>
            <a:endParaRPr lang="en-US" b="0" i="0" dirty="0">
              <a:solidFill>
                <a:srgbClr val="25265E"/>
              </a:solidFill>
              <a:effectLst/>
              <a:latin typeface="euclid_circular_a"/>
            </a:endParaRPr>
          </a:p>
        </p:txBody>
      </p:sp>
      <p:sp>
        <p:nvSpPr>
          <p:cNvPr id="4" name="Rectangle 1">
            <a:extLst>
              <a:ext uri="{FF2B5EF4-FFF2-40B4-BE49-F238E27FC236}">
                <a16:creationId xmlns:a16="http://schemas.microsoft.com/office/drawing/2014/main" id="{E25BE9E0-5E48-7923-2FA5-AD950CEE6E4F}"/>
              </a:ext>
            </a:extLst>
          </p:cNvPr>
          <p:cNvSpPr>
            <a:spLocks noChangeArrowheads="1"/>
          </p:cNvSpPr>
          <p:nvPr/>
        </p:nvSpPr>
        <p:spPr bwMode="auto">
          <a:xfrm>
            <a:off x="224443" y="3529158"/>
            <a:ext cx="11981157" cy="2492990"/>
          </a:xfrm>
          <a:prstGeom prst="rect">
            <a:avLst/>
          </a:prstGeom>
          <a:solidFill>
            <a:srgbClr val="F9FAF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696" tIns="0" rIns="12696"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solidFill>
                  <a:srgbClr val="25265E"/>
                </a:solidFill>
                <a:effectLst/>
                <a:latin typeface="euclid_circular_a"/>
              </a:rPr>
              <a:t>Deletion Operation</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latin typeface="euclid_circular_a"/>
              </a:rPr>
              <a:t>Before going through the steps below, one must know these facts about a B tree of degree </a:t>
            </a:r>
            <a:r>
              <a:rPr kumimoji="0" lang="en-US" altLang="en-US" sz="2400" b="1" i="0" u="none" strike="noStrike" cap="none" normalizeH="0" baseline="0" dirty="0">
                <a:ln>
                  <a:noFill/>
                </a:ln>
                <a:solidFill>
                  <a:schemeClr val="tx1"/>
                </a:solidFill>
                <a:effectLst/>
                <a:latin typeface="euclid_circular_a"/>
              </a:rPr>
              <a:t>m=3</a:t>
            </a:r>
            <a:r>
              <a:rPr kumimoji="0" lang="en-US" altLang="en-US" sz="2400" b="0" i="0" u="none" strike="noStrike" cap="none" normalizeH="0" baseline="0" dirty="0">
                <a:ln>
                  <a:noFill/>
                </a:ln>
                <a:solidFill>
                  <a:schemeClr val="tx1"/>
                </a:solidFill>
                <a:effectLst/>
                <a:latin typeface="euclid_circular_a"/>
              </a:rPr>
              <a:t>.</a:t>
            </a:r>
            <a:endParaRPr kumimoji="0" lang="en-US" altLang="en-US" sz="2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AutoNum type="arabicPeriod"/>
              <a:tabLst/>
            </a:pPr>
            <a:r>
              <a:rPr kumimoji="0" lang="en-US" altLang="en-US" sz="2400" b="0" i="0" u="none" strike="noStrike" cap="none" normalizeH="0" baseline="0" dirty="0">
                <a:ln>
                  <a:noFill/>
                </a:ln>
                <a:solidFill>
                  <a:schemeClr val="tx1"/>
                </a:solidFill>
                <a:effectLst/>
                <a:latin typeface="euclid_circular_a"/>
              </a:rPr>
              <a:t>A node can have a maximum of m children. (i.e. 3)</a:t>
            </a:r>
          </a:p>
          <a:p>
            <a:pPr marL="0" marR="0" lvl="0" indent="0" algn="l" defTabSz="914400" rtl="0" eaLnBrk="0" fontAlgn="base" latinLnBrk="0" hangingPunct="0">
              <a:lnSpc>
                <a:spcPct val="100000"/>
              </a:lnSpc>
              <a:spcBef>
                <a:spcPct val="0"/>
              </a:spcBef>
              <a:spcAft>
                <a:spcPct val="0"/>
              </a:spcAft>
              <a:buClrTx/>
              <a:buSzTx/>
              <a:buFontTx/>
              <a:buAutoNum type="arabicPeriod" startAt="2"/>
              <a:tabLst/>
            </a:pPr>
            <a:r>
              <a:rPr kumimoji="0" lang="en-US" altLang="en-US" sz="2400" b="0" i="0" u="none" strike="noStrike" cap="none" normalizeH="0" baseline="0" dirty="0">
                <a:ln>
                  <a:noFill/>
                </a:ln>
                <a:solidFill>
                  <a:schemeClr val="tx1"/>
                </a:solidFill>
                <a:effectLst/>
                <a:latin typeface="euclid_circular_a"/>
              </a:rPr>
              <a:t>A node can contain a maximum of </a:t>
            </a:r>
            <a:r>
              <a:rPr kumimoji="0" lang="en-US" altLang="en-US" sz="2400" b="0" i="0" u="none" strike="noStrike" cap="none" normalizeH="0" baseline="0" dirty="0">
                <a:ln>
                  <a:noFill/>
                </a:ln>
                <a:solidFill>
                  <a:schemeClr val="tx1"/>
                </a:solidFill>
                <a:effectLst/>
                <a:latin typeface="Droid Sans Mono"/>
              </a:rPr>
              <a:t>m - 1</a:t>
            </a:r>
            <a:r>
              <a:rPr kumimoji="0" lang="en-US" altLang="en-US" sz="2400" b="0" i="0" u="none" strike="noStrike" cap="none" normalizeH="0" baseline="0" dirty="0">
                <a:ln>
                  <a:noFill/>
                </a:ln>
                <a:solidFill>
                  <a:schemeClr val="tx1"/>
                </a:solidFill>
                <a:effectLst/>
                <a:latin typeface="euclid_circular_a"/>
              </a:rPr>
              <a:t> keys. (i.e. 2)</a:t>
            </a:r>
          </a:p>
          <a:p>
            <a:pPr marL="0" marR="0" lvl="0" indent="0" algn="l" defTabSz="914400" rtl="0" eaLnBrk="0" fontAlgn="base" latinLnBrk="0" hangingPunct="0">
              <a:lnSpc>
                <a:spcPct val="100000"/>
              </a:lnSpc>
              <a:spcBef>
                <a:spcPct val="0"/>
              </a:spcBef>
              <a:spcAft>
                <a:spcPct val="0"/>
              </a:spcAft>
              <a:buClrTx/>
              <a:buSzTx/>
              <a:buFontTx/>
              <a:buAutoNum type="arabicPeriod" startAt="3"/>
              <a:tabLst/>
            </a:pPr>
            <a:r>
              <a:rPr kumimoji="0" lang="en-US" altLang="en-US" sz="2400" b="0" i="0" u="none" strike="noStrike" cap="none" normalizeH="0" baseline="0" dirty="0">
                <a:ln>
                  <a:noFill/>
                </a:ln>
                <a:solidFill>
                  <a:schemeClr val="tx1"/>
                </a:solidFill>
                <a:effectLst/>
                <a:latin typeface="euclid_circular_a"/>
              </a:rPr>
              <a:t>A node should have a minimum of </a:t>
            </a:r>
            <a:r>
              <a:rPr kumimoji="0" lang="en-US" altLang="en-US" sz="2400" b="0" i="0" u="none" strike="noStrike" cap="none" normalizeH="0" baseline="0" dirty="0">
                <a:ln>
                  <a:noFill/>
                </a:ln>
                <a:solidFill>
                  <a:schemeClr val="tx1"/>
                </a:solidFill>
                <a:effectLst/>
                <a:latin typeface="Droid Sans Mono"/>
              </a:rPr>
              <a:t>⌈m/2⌉</a:t>
            </a:r>
            <a:r>
              <a:rPr kumimoji="0" lang="en-US" altLang="en-US" sz="2400" b="0" i="0" u="none" strike="noStrike" cap="none" normalizeH="0" baseline="0" dirty="0">
                <a:ln>
                  <a:noFill/>
                </a:ln>
                <a:solidFill>
                  <a:schemeClr val="tx1"/>
                </a:solidFill>
                <a:effectLst/>
                <a:latin typeface="euclid_circular_a"/>
              </a:rPr>
              <a:t> children. (i.e. 2)</a:t>
            </a:r>
          </a:p>
          <a:p>
            <a:pPr marL="0" marR="0" lvl="0" indent="0" algn="l" defTabSz="914400" rtl="0" eaLnBrk="0" fontAlgn="base" latinLnBrk="0" hangingPunct="0">
              <a:lnSpc>
                <a:spcPct val="100000"/>
              </a:lnSpc>
              <a:spcBef>
                <a:spcPct val="0"/>
              </a:spcBef>
              <a:spcAft>
                <a:spcPct val="0"/>
              </a:spcAft>
              <a:buClrTx/>
              <a:buSzTx/>
              <a:buFontTx/>
              <a:buAutoNum type="arabicPeriod" startAt="4"/>
              <a:tabLst/>
            </a:pPr>
            <a:r>
              <a:rPr kumimoji="0" lang="en-US" altLang="en-US" sz="2400" b="0" i="0" u="none" strike="noStrike" cap="none" normalizeH="0" baseline="0" dirty="0">
                <a:ln>
                  <a:noFill/>
                </a:ln>
                <a:solidFill>
                  <a:schemeClr val="tx1"/>
                </a:solidFill>
                <a:effectLst/>
                <a:latin typeface="euclid_circular_a"/>
              </a:rPr>
              <a:t>A node (except root node) should contain a minimum of </a:t>
            </a:r>
            <a:r>
              <a:rPr kumimoji="0" lang="en-US" altLang="en-US" sz="2400" b="0" i="0" u="none" strike="noStrike" cap="none" normalizeH="0" baseline="0" dirty="0">
                <a:ln>
                  <a:noFill/>
                </a:ln>
                <a:solidFill>
                  <a:schemeClr val="tx1"/>
                </a:solidFill>
                <a:effectLst/>
                <a:latin typeface="Droid Sans Mono"/>
              </a:rPr>
              <a:t>⌈m/2⌉ - 1</a:t>
            </a:r>
            <a:r>
              <a:rPr kumimoji="0" lang="en-US" altLang="en-US" sz="2400" b="0" i="0" u="none" strike="noStrike" cap="none" normalizeH="0" baseline="0" dirty="0">
                <a:ln>
                  <a:noFill/>
                </a:ln>
                <a:solidFill>
                  <a:schemeClr val="tx1"/>
                </a:solidFill>
                <a:effectLst/>
                <a:latin typeface="euclid_circular_a"/>
              </a:rPr>
              <a:t> keys. (i.e. 1)</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 name="Date Placeholder 1">
            <a:extLst>
              <a:ext uri="{FF2B5EF4-FFF2-40B4-BE49-F238E27FC236}">
                <a16:creationId xmlns:a16="http://schemas.microsoft.com/office/drawing/2014/main" id="{370FE51A-0D79-AFD6-7ACB-A96806CDEED5}"/>
              </a:ext>
            </a:extLst>
          </p:cNvPr>
          <p:cNvSpPr>
            <a:spLocks noGrp="1"/>
          </p:cNvSpPr>
          <p:nvPr>
            <p:ph type="dt" sz="half" idx="10"/>
          </p:nvPr>
        </p:nvSpPr>
        <p:spPr/>
        <p:txBody>
          <a:bodyPr/>
          <a:lstStyle/>
          <a:p>
            <a:fld id="{927BFB60-49CD-4825-94A3-F1B590F0798F}" type="datetime1">
              <a:rPr lang="en-IN" smtClean="0"/>
              <a:t>14-08-2025</a:t>
            </a:fld>
            <a:endParaRPr lang="en-IN"/>
          </a:p>
        </p:txBody>
      </p:sp>
      <p:sp>
        <p:nvSpPr>
          <p:cNvPr id="5" name="Slide Number Placeholder 4">
            <a:extLst>
              <a:ext uri="{FF2B5EF4-FFF2-40B4-BE49-F238E27FC236}">
                <a16:creationId xmlns:a16="http://schemas.microsoft.com/office/drawing/2014/main" id="{6EA88471-0251-ACF8-E2D8-62371944C6FF}"/>
              </a:ext>
            </a:extLst>
          </p:cNvPr>
          <p:cNvSpPr>
            <a:spLocks noGrp="1"/>
          </p:cNvSpPr>
          <p:nvPr>
            <p:ph type="sldNum" sz="quarter" idx="12"/>
          </p:nvPr>
        </p:nvSpPr>
        <p:spPr/>
        <p:txBody>
          <a:bodyPr/>
          <a:lstStyle/>
          <a:p>
            <a:fld id="{912593DB-F78A-4C10-9790-3219FB8F21C0}" type="slidenum">
              <a:rPr lang="en-IN" smtClean="0"/>
              <a:t>14</a:t>
            </a:fld>
            <a:endParaRPr lang="en-IN"/>
          </a:p>
        </p:txBody>
      </p:sp>
      <p:sp>
        <p:nvSpPr>
          <p:cNvPr id="6" name="Footer Placeholder 5">
            <a:extLst>
              <a:ext uri="{FF2B5EF4-FFF2-40B4-BE49-F238E27FC236}">
                <a16:creationId xmlns:a16="http://schemas.microsoft.com/office/drawing/2014/main" id="{EF0DA49E-7B37-CAB3-EA81-AF00E2CB393C}"/>
              </a:ext>
            </a:extLst>
          </p:cNvPr>
          <p:cNvSpPr>
            <a:spLocks noGrp="1"/>
          </p:cNvSpPr>
          <p:nvPr>
            <p:ph type="ftr" sz="quarter" idx="11"/>
          </p:nvPr>
        </p:nvSpPr>
        <p:spPr/>
        <p:txBody>
          <a:bodyPr/>
          <a:lstStyle/>
          <a:p>
            <a:r>
              <a:rPr lang="en-IN"/>
              <a:t>Dr. Jyothsna</a:t>
            </a:r>
          </a:p>
        </p:txBody>
      </p:sp>
    </p:spTree>
    <p:extLst>
      <p:ext uri="{BB962C8B-B14F-4D97-AF65-F5344CB8AC3E}">
        <p14:creationId xmlns:p14="http://schemas.microsoft.com/office/powerpoint/2010/main" val="1330339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0EB5977-8C59-3062-537A-297F4E42B5D1}"/>
              </a:ext>
            </a:extLst>
          </p:cNvPr>
          <p:cNvSpPr txBox="1"/>
          <p:nvPr/>
        </p:nvSpPr>
        <p:spPr>
          <a:xfrm>
            <a:off x="324196" y="580145"/>
            <a:ext cx="11504815" cy="5909310"/>
          </a:xfrm>
          <a:prstGeom prst="rect">
            <a:avLst/>
          </a:prstGeom>
          <a:noFill/>
        </p:spPr>
        <p:txBody>
          <a:bodyPr wrap="square">
            <a:spAutoFit/>
          </a:bodyPr>
          <a:lstStyle/>
          <a:p>
            <a:pPr algn="just" fontAlgn="base"/>
            <a:r>
              <a:rPr lang="en-US" b="1" i="0" dirty="0">
                <a:solidFill>
                  <a:srgbClr val="273239"/>
                </a:solidFill>
                <a:effectLst/>
                <a:latin typeface="Nunito" pitchFamily="2" charset="0"/>
              </a:rPr>
              <a:t>Case 1:</a:t>
            </a:r>
            <a:r>
              <a:rPr lang="en-US" b="0" i="0" dirty="0">
                <a:solidFill>
                  <a:srgbClr val="273239"/>
                </a:solidFill>
                <a:effectLst/>
                <a:latin typeface="Nunito" pitchFamily="2" charset="0"/>
              </a:rPr>
              <a:t> If the key k is in node x and x is a leaf, delete the key k from x.</a:t>
            </a:r>
          </a:p>
          <a:p>
            <a:pPr algn="just" fontAlgn="base"/>
            <a:endParaRPr lang="en-US" b="0" i="0" dirty="0">
              <a:solidFill>
                <a:srgbClr val="273239"/>
              </a:solidFill>
              <a:effectLst/>
              <a:latin typeface="Nunito" pitchFamily="2" charset="0"/>
            </a:endParaRPr>
          </a:p>
          <a:p>
            <a:pPr algn="just" fontAlgn="base"/>
            <a:r>
              <a:rPr lang="en-US" b="1" i="0" dirty="0">
                <a:solidFill>
                  <a:srgbClr val="273239"/>
                </a:solidFill>
                <a:effectLst/>
                <a:latin typeface="Nunito" pitchFamily="2" charset="0"/>
              </a:rPr>
              <a:t>Case 2:</a:t>
            </a:r>
            <a:r>
              <a:rPr lang="en-US" b="0" i="0" dirty="0">
                <a:solidFill>
                  <a:srgbClr val="273239"/>
                </a:solidFill>
                <a:effectLst/>
                <a:latin typeface="Nunito" pitchFamily="2" charset="0"/>
              </a:rPr>
              <a:t> If the key k is in node x and x is an internal node, do the following.</a:t>
            </a:r>
          </a:p>
          <a:p>
            <a:pPr algn="just" fontAlgn="base"/>
            <a:endParaRPr lang="en-US" b="0" i="0" dirty="0">
              <a:solidFill>
                <a:srgbClr val="273239"/>
              </a:solidFill>
              <a:effectLst/>
              <a:latin typeface="Nunito" pitchFamily="2" charset="0"/>
            </a:endParaRPr>
          </a:p>
          <a:p>
            <a:pPr algn="just" fontAlgn="base">
              <a:buFont typeface="Arial" panose="020B0604020202020204" pitchFamily="34" charset="0"/>
              <a:buChar char="•"/>
            </a:pPr>
            <a:r>
              <a:rPr lang="en-US" b="0" i="0" dirty="0">
                <a:solidFill>
                  <a:srgbClr val="273239"/>
                </a:solidFill>
                <a:effectLst/>
                <a:latin typeface="Nunito" pitchFamily="2" charset="0"/>
              </a:rPr>
              <a:t>If the child y that precedes k in node x has at least t keys, then find the predecessor k0 of k in the sub-tree rooted at y. Recursively delete k0, and replace k with k0 in x. (We can find k0 and delete it in a single downward pass.)</a:t>
            </a:r>
          </a:p>
          <a:p>
            <a:pPr algn="just" fontAlgn="base">
              <a:buFont typeface="Arial" panose="020B0604020202020204" pitchFamily="34" charset="0"/>
              <a:buChar char="•"/>
            </a:pPr>
            <a:r>
              <a:rPr lang="en-US" b="0" i="0" dirty="0">
                <a:solidFill>
                  <a:srgbClr val="273239"/>
                </a:solidFill>
                <a:effectLst/>
                <a:latin typeface="Nunito" pitchFamily="2" charset="0"/>
              </a:rPr>
              <a:t>If y has fewer than t keys, then, symmetrically, examine the child z that follows k in node x. If z has at least t keys, then find the successor k0 of k in the subtree rooted at z. Recursively delete k0, and replace k with k0 in x. (We can find k0 and delete it in a single downward pass.)</a:t>
            </a:r>
          </a:p>
          <a:p>
            <a:pPr algn="just" fontAlgn="base">
              <a:buFont typeface="Arial" panose="020B0604020202020204" pitchFamily="34" charset="0"/>
              <a:buChar char="•"/>
            </a:pPr>
            <a:r>
              <a:rPr lang="en-US" b="0" i="0" dirty="0">
                <a:solidFill>
                  <a:srgbClr val="273239"/>
                </a:solidFill>
                <a:effectLst/>
                <a:latin typeface="Nunito" pitchFamily="2" charset="0"/>
              </a:rPr>
              <a:t>Otherwise, if both y and z have only t-1 keys, merge k and all of z into y, so that x loses both k and the pointer to z, and y now contains 2t-1 keys. Then free z and recursively delete k from y.</a:t>
            </a:r>
          </a:p>
          <a:p>
            <a:pPr algn="just" fontAlgn="base"/>
            <a:r>
              <a:rPr lang="en-US" b="1" i="0" dirty="0">
                <a:solidFill>
                  <a:srgbClr val="273239"/>
                </a:solidFill>
                <a:effectLst/>
                <a:latin typeface="Nunito" pitchFamily="2" charset="0"/>
              </a:rPr>
              <a:t>Case 3:</a:t>
            </a:r>
            <a:r>
              <a:rPr lang="en-US" b="0" i="0" dirty="0">
                <a:solidFill>
                  <a:srgbClr val="273239"/>
                </a:solidFill>
                <a:effectLst/>
                <a:latin typeface="Nunito" pitchFamily="2" charset="0"/>
              </a:rPr>
              <a:t> If the key k is not present in internal node x, determine the root </a:t>
            </a:r>
            <a:r>
              <a:rPr lang="en-US" b="0" i="0" dirty="0" err="1">
                <a:solidFill>
                  <a:srgbClr val="273239"/>
                </a:solidFill>
                <a:effectLst/>
                <a:latin typeface="Nunito" pitchFamily="2" charset="0"/>
              </a:rPr>
              <a:t>x.c</a:t>
            </a:r>
            <a:r>
              <a:rPr lang="en-US" b="0" i="0" dirty="0">
                <a:solidFill>
                  <a:srgbClr val="273239"/>
                </a:solidFill>
                <a:effectLst/>
                <a:latin typeface="Nunito" pitchFamily="2" charset="0"/>
              </a:rPr>
              <a:t>(</a:t>
            </a:r>
            <a:r>
              <a:rPr lang="en-US" b="0" i="0" dirty="0" err="1">
                <a:solidFill>
                  <a:srgbClr val="273239"/>
                </a:solidFill>
                <a:effectLst/>
                <a:latin typeface="Nunito" pitchFamily="2" charset="0"/>
              </a:rPr>
              <a:t>i</a:t>
            </a:r>
            <a:r>
              <a:rPr lang="en-US" b="0" i="0" dirty="0">
                <a:solidFill>
                  <a:srgbClr val="273239"/>
                </a:solidFill>
                <a:effectLst/>
                <a:latin typeface="Nunito" pitchFamily="2" charset="0"/>
              </a:rPr>
              <a:t>) of the appropriate subtree that must contain k, if k is in the tree at all. If </a:t>
            </a:r>
            <a:r>
              <a:rPr lang="en-US" b="0" i="0" dirty="0" err="1">
                <a:solidFill>
                  <a:srgbClr val="273239"/>
                </a:solidFill>
                <a:effectLst/>
                <a:latin typeface="Nunito" pitchFamily="2" charset="0"/>
              </a:rPr>
              <a:t>x.c</a:t>
            </a:r>
            <a:r>
              <a:rPr lang="en-US" b="0" i="0" dirty="0">
                <a:solidFill>
                  <a:srgbClr val="273239"/>
                </a:solidFill>
                <a:effectLst/>
                <a:latin typeface="Nunito" pitchFamily="2" charset="0"/>
              </a:rPr>
              <a:t>(</a:t>
            </a:r>
            <a:r>
              <a:rPr lang="en-US" b="0" i="0" dirty="0" err="1">
                <a:solidFill>
                  <a:srgbClr val="273239"/>
                </a:solidFill>
                <a:effectLst/>
                <a:latin typeface="Nunito" pitchFamily="2" charset="0"/>
              </a:rPr>
              <a:t>i</a:t>
            </a:r>
            <a:r>
              <a:rPr lang="en-US" b="0" i="0" dirty="0">
                <a:solidFill>
                  <a:srgbClr val="273239"/>
                </a:solidFill>
                <a:effectLst/>
                <a:latin typeface="Nunito" pitchFamily="2" charset="0"/>
              </a:rPr>
              <a:t>) has only t-1 keys, execute steps 3a or 3b as necessary to guarantee that we descend to a node containing at least t keys. Then finish by recursing on the appropriate child of x.</a:t>
            </a:r>
          </a:p>
          <a:p>
            <a:pPr algn="just" fontAlgn="base">
              <a:buFont typeface="Arial" panose="020B0604020202020204" pitchFamily="34" charset="0"/>
              <a:buChar char="•"/>
            </a:pPr>
            <a:r>
              <a:rPr lang="en-US" b="0" i="0" dirty="0">
                <a:solidFill>
                  <a:srgbClr val="273239"/>
                </a:solidFill>
                <a:effectLst/>
                <a:latin typeface="Nunito" pitchFamily="2" charset="0"/>
              </a:rPr>
              <a:t>If </a:t>
            </a:r>
            <a:r>
              <a:rPr lang="en-US" b="0" i="0" dirty="0" err="1">
                <a:solidFill>
                  <a:srgbClr val="273239"/>
                </a:solidFill>
                <a:effectLst/>
                <a:latin typeface="Nunito" pitchFamily="2" charset="0"/>
              </a:rPr>
              <a:t>x.c</a:t>
            </a:r>
            <a:r>
              <a:rPr lang="en-US" b="0" i="0" dirty="0">
                <a:solidFill>
                  <a:srgbClr val="273239"/>
                </a:solidFill>
                <a:effectLst/>
                <a:latin typeface="Nunito" pitchFamily="2" charset="0"/>
              </a:rPr>
              <a:t>(</a:t>
            </a:r>
            <a:r>
              <a:rPr lang="en-US" b="0" i="0" dirty="0" err="1">
                <a:solidFill>
                  <a:srgbClr val="273239"/>
                </a:solidFill>
                <a:effectLst/>
                <a:latin typeface="Nunito" pitchFamily="2" charset="0"/>
              </a:rPr>
              <a:t>i</a:t>
            </a:r>
            <a:r>
              <a:rPr lang="en-US" b="0" i="0" dirty="0">
                <a:solidFill>
                  <a:srgbClr val="273239"/>
                </a:solidFill>
                <a:effectLst/>
                <a:latin typeface="Nunito" pitchFamily="2" charset="0"/>
              </a:rPr>
              <a:t>) has only t-1 keys but has an immediate sibling with at least t keys, give </a:t>
            </a:r>
            <a:r>
              <a:rPr lang="en-US" b="0" i="0" dirty="0" err="1">
                <a:solidFill>
                  <a:srgbClr val="273239"/>
                </a:solidFill>
                <a:effectLst/>
                <a:latin typeface="Nunito" pitchFamily="2" charset="0"/>
              </a:rPr>
              <a:t>x.c</a:t>
            </a:r>
            <a:r>
              <a:rPr lang="en-US" b="0" i="0" dirty="0">
                <a:solidFill>
                  <a:srgbClr val="273239"/>
                </a:solidFill>
                <a:effectLst/>
                <a:latin typeface="Nunito" pitchFamily="2" charset="0"/>
              </a:rPr>
              <a:t>(</a:t>
            </a:r>
            <a:r>
              <a:rPr lang="en-US" b="0" i="0" dirty="0" err="1">
                <a:solidFill>
                  <a:srgbClr val="273239"/>
                </a:solidFill>
                <a:effectLst/>
                <a:latin typeface="Nunito" pitchFamily="2" charset="0"/>
              </a:rPr>
              <a:t>i</a:t>
            </a:r>
            <a:r>
              <a:rPr lang="en-US" b="0" i="0" dirty="0">
                <a:solidFill>
                  <a:srgbClr val="273239"/>
                </a:solidFill>
                <a:effectLst/>
                <a:latin typeface="Nunito" pitchFamily="2" charset="0"/>
              </a:rPr>
              <a:t>) an extra key by moving a key from x down into </a:t>
            </a:r>
            <a:r>
              <a:rPr lang="en-US" b="0" i="0" dirty="0" err="1">
                <a:solidFill>
                  <a:srgbClr val="273239"/>
                </a:solidFill>
                <a:effectLst/>
                <a:latin typeface="Nunito" pitchFamily="2" charset="0"/>
              </a:rPr>
              <a:t>x.c</a:t>
            </a:r>
            <a:r>
              <a:rPr lang="en-US" b="0" i="0" dirty="0">
                <a:solidFill>
                  <a:srgbClr val="273239"/>
                </a:solidFill>
                <a:effectLst/>
                <a:latin typeface="Nunito" pitchFamily="2" charset="0"/>
              </a:rPr>
              <a:t>(</a:t>
            </a:r>
            <a:r>
              <a:rPr lang="en-US" b="0" i="0" dirty="0" err="1">
                <a:solidFill>
                  <a:srgbClr val="273239"/>
                </a:solidFill>
                <a:effectLst/>
                <a:latin typeface="Nunito" pitchFamily="2" charset="0"/>
              </a:rPr>
              <a:t>i</a:t>
            </a:r>
            <a:r>
              <a:rPr lang="en-US" b="0" i="0" dirty="0">
                <a:solidFill>
                  <a:srgbClr val="273239"/>
                </a:solidFill>
                <a:effectLst/>
                <a:latin typeface="Nunito" pitchFamily="2" charset="0"/>
              </a:rPr>
              <a:t>), moving a key from </a:t>
            </a:r>
            <a:r>
              <a:rPr lang="en-US" b="0" i="0" dirty="0" err="1">
                <a:solidFill>
                  <a:srgbClr val="273239"/>
                </a:solidFill>
                <a:effectLst/>
                <a:latin typeface="Nunito" pitchFamily="2" charset="0"/>
              </a:rPr>
              <a:t>x.c</a:t>
            </a:r>
            <a:r>
              <a:rPr lang="en-US" b="0" i="0" dirty="0">
                <a:solidFill>
                  <a:srgbClr val="273239"/>
                </a:solidFill>
                <a:effectLst/>
                <a:latin typeface="Nunito" pitchFamily="2" charset="0"/>
              </a:rPr>
              <a:t>(</a:t>
            </a:r>
            <a:r>
              <a:rPr lang="en-US" b="0" i="0" dirty="0" err="1">
                <a:solidFill>
                  <a:srgbClr val="273239"/>
                </a:solidFill>
                <a:effectLst/>
                <a:latin typeface="Nunito" pitchFamily="2" charset="0"/>
              </a:rPr>
              <a:t>i</a:t>
            </a:r>
            <a:r>
              <a:rPr lang="en-US" b="0" i="0" dirty="0">
                <a:solidFill>
                  <a:srgbClr val="273239"/>
                </a:solidFill>
                <a:effectLst/>
                <a:latin typeface="Nunito" pitchFamily="2" charset="0"/>
              </a:rPr>
              <a:t>) ’s immediate left or right sibling up into x, and moving the appropriate child pointer from the sibling into </a:t>
            </a:r>
            <a:r>
              <a:rPr lang="en-US" b="0" i="0" dirty="0" err="1">
                <a:solidFill>
                  <a:srgbClr val="273239"/>
                </a:solidFill>
                <a:effectLst/>
                <a:latin typeface="Nunito" pitchFamily="2" charset="0"/>
              </a:rPr>
              <a:t>x.c</a:t>
            </a:r>
            <a:r>
              <a:rPr lang="en-US" b="0" i="0" dirty="0">
                <a:solidFill>
                  <a:srgbClr val="273239"/>
                </a:solidFill>
                <a:effectLst/>
                <a:latin typeface="Nunito" pitchFamily="2" charset="0"/>
              </a:rPr>
              <a:t>(</a:t>
            </a:r>
            <a:r>
              <a:rPr lang="en-US" b="0" i="0" dirty="0" err="1">
                <a:solidFill>
                  <a:srgbClr val="273239"/>
                </a:solidFill>
                <a:effectLst/>
                <a:latin typeface="Nunito" pitchFamily="2" charset="0"/>
              </a:rPr>
              <a:t>i</a:t>
            </a:r>
            <a:r>
              <a:rPr lang="en-US" b="0" i="0" dirty="0">
                <a:solidFill>
                  <a:srgbClr val="273239"/>
                </a:solidFill>
                <a:effectLst/>
                <a:latin typeface="Nunito" pitchFamily="2" charset="0"/>
              </a:rPr>
              <a:t>).</a:t>
            </a:r>
          </a:p>
          <a:p>
            <a:pPr algn="just" fontAlgn="base">
              <a:buFont typeface="Arial" panose="020B0604020202020204" pitchFamily="34" charset="0"/>
              <a:buChar char="•"/>
            </a:pPr>
            <a:r>
              <a:rPr lang="en-US" b="0" i="0" dirty="0">
                <a:solidFill>
                  <a:srgbClr val="273239"/>
                </a:solidFill>
                <a:effectLst/>
                <a:latin typeface="Nunito" pitchFamily="2" charset="0"/>
              </a:rPr>
              <a:t>If </a:t>
            </a:r>
            <a:r>
              <a:rPr lang="en-US" b="0" i="0" dirty="0" err="1">
                <a:solidFill>
                  <a:srgbClr val="273239"/>
                </a:solidFill>
                <a:effectLst/>
                <a:latin typeface="Nunito" pitchFamily="2" charset="0"/>
              </a:rPr>
              <a:t>x.c</a:t>
            </a:r>
            <a:r>
              <a:rPr lang="en-US" b="0" i="0" dirty="0">
                <a:solidFill>
                  <a:srgbClr val="273239"/>
                </a:solidFill>
                <a:effectLst/>
                <a:latin typeface="Nunito" pitchFamily="2" charset="0"/>
              </a:rPr>
              <a:t>(</a:t>
            </a:r>
            <a:r>
              <a:rPr lang="en-US" b="0" i="0" dirty="0" err="1">
                <a:solidFill>
                  <a:srgbClr val="273239"/>
                </a:solidFill>
                <a:effectLst/>
                <a:latin typeface="Nunito" pitchFamily="2" charset="0"/>
              </a:rPr>
              <a:t>i</a:t>
            </a:r>
            <a:r>
              <a:rPr lang="en-US" b="0" i="0" dirty="0">
                <a:solidFill>
                  <a:srgbClr val="273239"/>
                </a:solidFill>
                <a:effectLst/>
                <a:latin typeface="Nunito" pitchFamily="2" charset="0"/>
              </a:rPr>
              <a:t>) and both of </a:t>
            </a:r>
            <a:r>
              <a:rPr lang="en-US" b="0" i="0" dirty="0" err="1">
                <a:solidFill>
                  <a:srgbClr val="273239"/>
                </a:solidFill>
                <a:effectLst/>
                <a:latin typeface="Nunito" pitchFamily="2" charset="0"/>
              </a:rPr>
              <a:t>x.c</a:t>
            </a:r>
            <a:r>
              <a:rPr lang="en-US" b="0" i="0" dirty="0">
                <a:solidFill>
                  <a:srgbClr val="273239"/>
                </a:solidFill>
                <a:effectLst/>
                <a:latin typeface="Nunito" pitchFamily="2" charset="0"/>
              </a:rPr>
              <a:t>(</a:t>
            </a:r>
            <a:r>
              <a:rPr lang="en-US" b="0" i="0" dirty="0" err="1">
                <a:solidFill>
                  <a:srgbClr val="273239"/>
                </a:solidFill>
                <a:effectLst/>
                <a:latin typeface="Nunito" pitchFamily="2" charset="0"/>
              </a:rPr>
              <a:t>i</a:t>
            </a:r>
            <a:r>
              <a:rPr lang="en-US" b="0" i="0" dirty="0">
                <a:solidFill>
                  <a:srgbClr val="273239"/>
                </a:solidFill>
                <a:effectLst/>
                <a:latin typeface="Nunito" pitchFamily="2" charset="0"/>
              </a:rPr>
              <a:t>)’s immediate siblings have t-1 keys, merge </a:t>
            </a:r>
            <a:r>
              <a:rPr lang="en-US" b="0" i="0" dirty="0" err="1">
                <a:solidFill>
                  <a:srgbClr val="273239"/>
                </a:solidFill>
                <a:effectLst/>
                <a:latin typeface="Nunito" pitchFamily="2" charset="0"/>
              </a:rPr>
              <a:t>x.c</a:t>
            </a:r>
            <a:r>
              <a:rPr lang="en-US" b="0" i="0" dirty="0">
                <a:solidFill>
                  <a:srgbClr val="273239"/>
                </a:solidFill>
                <a:effectLst/>
                <a:latin typeface="Nunito" pitchFamily="2" charset="0"/>
              </a:rPr>
              <a:t>(</a:t>
            </a:r>
            <a:r>
              <a:rPr lang="en-US" b="0" i="0" dirty="0" err="1">
                <a:solidFill>
                  <a:srgbClr val="273239"/>
                </a:solidFill>
                <a:effectLst/>
                <a:latin typeface="Nunito" pitchFamily="2" charset="0"/>
              </a:rPr>
              <a:t>i</a:t>
            </a:r>
            <a:r>
              <a:rPr lang="en-US" b="0" i="0" dirty="0">
                <a:solidFill>
                  <a:srgbClr val="273239"/>
                </a:solidFill>
                <a:effectLst/>
                <a:latin typeface="Nunito" pitchFamily="2" charset="0"/>
              </a:rPr>
              <a:t>) with one sibling, which involves moving a key from x down into the new merged node to become the median key for that node.</a:t>
            </a:r>
          </a:p>
        </p:txBody>
      </p:sp>
      <p:sp>
        <p:nvSpPr>
          <p:cNvPr id="2" name="Date Placeholder 1">
            <a:extLst>
              <a:ext uri="{FF2B5EF4-FFF2-40B4-BE49-F238E27FC236}">
                <a16:creationId xmlns:a16="http://schemas.microsoft.com/office/drawing/2014/main" id="{AC27F43E-DA5E-7FEC-2246-58939ED8F009}"/>
              </a:ext>
            </a:extLst>
          </p:cNvPr>
          <p:cNvSpPr>
            <a:spLocks noGrp="1"/>
          </p:cNvSpPr>
          <p:nvPr>
            <p:ph type="dt" sz="half" idx="10"/>
          </p:nvPr>
        </p:nvSpPr>
        <p:spPr/>
        <p:txBody>
          <a:bodyPr/>
          <a:lstStyle/>
          <a:p>
            <a:fld id="{7EAB0DDC-620A-4FDB-AB3C-D3086F1BE399}" type="datetime1">
              <a:rPr lang="en-IN" smtClean="0"/>
              <a:t>14-08-2025</a:t>
            </a:fld>
            <a:endParaRPr lang="en-IN"/>
          </a:p>
        </p:txBody>
      </p:sp>
      <p:sp>
        <p:nvSpPr>
          <p:cNvPr id="4" name="Slide Number Placeholder 3">
            <a:extLst>
              <a:ext uri="{FF2B5EF4-FFF2-40B4-BE49-F238E27FC236}">
                <a16:creationId xmlns:a16="http://schemas.microsoft.com/office/drawing/2014/main" id="{86669F2C-C460-39DD-7AFD-5D33712B5B2C}"/>
              </a:ext>
            </a:extLst>
          </p:cNvPr>
          <p:cNvSpPr>
            <a:spLocks noGrp="1"/>
          </p:cNvSpPr>
          <p:nvPr>
            <p:ph type="sldNum" sz="quarter" idx="12"/>
          </p:nvPr>
        </p:nvSpPr>
        <p:spPr/>
        <p:txBody>
          <a:bodyPr/>
          <a:lstStyle/>
          <a:p>
            <a:fld id="{912593DB-F78A-4C10-9790-3219FB8F21C0}" type="slidenum">
              <a:rPr lang="en-IN" smtClean="0"/>
              <a:t>15</a:t>
            </a:fld>
            <a:endParaRPr lang="en-IN"/>
          </a:p>
        </p:txBody>
      </p:sp>
      <p:sp>
        <p:nvSpPr>
          <p:cNvPr id="5" name="Footer Placeholder 4">
            <a:extLst>
              <a:ext uri="{FF2B5EF4-FFF2-40B4-BE49-F238E27FC236}">
                <a16:creationId xmlns:a16="http://schemas.microsoft.com/office/drawing/2014/main" id="{C0EE9F74-9367-5D23-A206-E6F4A31477ED}"/>
              </a:ext>
            </a:extLst>
          </p:cNvPr>
          <p:cNvSpPr>
            <a:spLocks noGrp="1"/>
          </p:cNvSpPr>
          <p:nvPr>
            <p:ph type="ftr" sz="quarter" idx="11"/>
          </p:nvPr>
        </p:nvSpPr>
        <p:spPr/>
        <p:txBody>
          <a:bodyPr/>
          <a:lstStyle/>
          <a:p>
            <a:r>
              <a:rPr lang="en-IN"/>
              <a:t>Dr. Jyothsna</a:t>
            </a:r>
          </a:p>
        </p:txBody>
      </p:sp>
    </p:spTree>
    <p:extLst>
      <p:ext uri="{BB962C8B-B14F-4D97-AF65-F5344CB8AC3E}">
        <p14:creationId xmlns:p14="http://schemas.microsoft.com/office/powerpoint/2010/main" val="10516349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8292851-6EAD-3B83-C20B-9A1D1C16D536}"/>
              </a:ext>
            </a:extLst>
          </p:cNvPr>
          <p:cNvSpPr txBox="1"/>
          <p:nvPr/>
        </p:nvSpPr>
        <p:spPr>
          <a:xfrm>
            <a:off x="166254" y="435045"/>
            <a:ext cx="11612879" cy="5262979"/>
          </a:xfrm>
          <a:prstGeom prst="rect">
            <a:avLst/>
          </a:prstGeom>
          <a:noFill/>
        </p:spPr>
        <p:txBody>
          <a:bodyPr wrap="square">
            <a:spAutoFit/>
          </a:bodyPr>
          <a:lstStyle/>
          <a:p>
            <a:pPr algn="l"/>
            <a:r>
              <a:rPr lang="en-US" sz="2800" b="0" i="0" dirty="0">
                <a:solidFill>
                  <a:srgbClr val="000000"/>
                </a:solidFill>
                <a:effectLst/>
                <a:latin typeface="Muli"/>
              </a:rPr>
              <a:t>Rule 1: All leaf nodes must be at the same level. </a:t>
            </a:r>
          </a:p>
          <a:p>
            <a:pPr algn="l"/>
            <a:endParaRPr lang="en-US" sz="2800" b="0" i="0" dirty="0">
              <a:solidFill>
                <a:srgbClr val="7F7F7F"/>
              </a:solidFill>
              <a:effectLst/>
              <a:latin typeface="Muli"/>
            </a:endParaRPr>
          </a:p>
          <a:p>
            <a:pPr algn="l"/>
            <a:r>
              <a:rPr lang="en-US" sz="2800" b="0" i="0" dirty="0">
                <a:solidFill>
                  <a:srgbClr val="000000"/>
                </a:solidFill>
                <a:effectLst/>
                <a:latin typeface="Muli"/>
              </a:rPr>
              <a:t>Rule 2: All non-leaf nodes (except the root node) should have children at least [m/2]. </a:t>
            </a:r>
          </a:p>
          <a:p>
            <a:pPr algn="l"/>
            <a:endParaRPr lang="en-US" sz="2800" b="0" i="0" dirty="0">
              <a:solidFill>
                <a:srgbClr val="7F7F7F"/>
              </a:solidFill>
              <a:effectLst/>
              <a:latin typeface="Muli"/>
            </a:endParaRPr>
          </a:p>
          <a:p>
            <a:pPr algn="l"/>
            <a:r>
              <a:rPr lang="en-US" sz="2800" b="0" i="0" dirty="0">
                <a:solidFill>
                  <a:srgbClr val="000000"/>
                </a:solidFill>
                <a:effectLst/>
                <a:latin typeface="Muli"/>
              </a:rPr>
              <a:t>Rule 3: All nodes ( except the root node) should have at least [m/2] - 1 key. </a:t>
            </a:r>
          </a:p>
          <a:p>
            <a:pPr algn="l"/>
            <a:endParaRPr lang="en-US" sz="2800" b="0" i="0" dirty="0">
              <a:solidFill>
                <a:srgbClr val="7F7F7F"/>
              </a:solidFill>
              <a:effectLst/>
              <a:latin typeface="Muli"/>
            </a:endParaRPr>
          </a:p>
          <a:p>
            <a:pPr algn="l"/>
            <a:r>
              <a:rPr lang="en-US" sz="2800" b="0" i="0" dirty="0">
                <a:solidFill>
                  <a:srgbClr val="000000"/>
                </a:solidFill>
                <a:effectLst/>
                <a:latin typeface="Muli"/>
              </a:rPr>
              <a:t>Rule 4: If the root node is a leaf node(only node in the tree), it will have no children and at least one key. If the root node is a non-leaf node, it will have at least two children and one key. </a:t>
            </a:r>
          </a:p>
          <a:p>
            <a:pPr algn="l"/>
            <a:endParaRPr lang="en-US" sz="2800" b="0" i="0" dirty="0">
              <a:solidFill>
                <a:srgbClr val="7F7F7F"/>
              </a:solidFill>
              <a:effectLst/>
              <a:latin typeface="Muli"/>
            </a:endParaRPr>
          </a:p>
          <a:p>
            <a:pPr algn="l"/>
            <a:r>
              <a:rPr lang="en-US" sz="2800" b="0" i="0" dirty="0">
                <a:solidFill>
                  <a:srgbClr val="000000"/>
                </a:solidFill>
                <a:effectLst/>
                <a:latin typeface="Muli"/>
              </a:rPr>
              <a:t>Rule 5: A non-leaf node with n-1 key values should have n non-null children. </a:t>
            </a:r>
            <a:endParaRPr lang="en-US" sz="2800" b="0" i="0" dirty="0">
              <a:solidFill>
                <a:srgbClr val="7F7F7F"/>
              </a:solidFill>
              <a:effectLst/>
              <a:latin typeface="Muli"/>
            </a:endParaRPr>
          </a:p>
        </p:txBody>
      </p:sp>
      <p:sp>
        <p:nvSpPr>
          <p:cNvPr id="2" name="Date Placeholder 1">
            <a:extLst>
              <a:ext uri="{FF2B5EF4-FFF2-40B4-BE49-F238E27FC236}">
                <a16:creationId xmlns:a16="http://schemas.microsoft.com/office/drawing/2014/main" id="{D8BB360B-29CA-8038-8CCD-9D1EF4D647FC}"/>
              </a:ext>
            </a:extLst>
          </p:cNvPr>
          <p:cNvSpPr>
            <a:spLocks noGrp="1"/>
          </p:cNvSpPr>
          <p:nvPr>
            <p:ph type="dt" sz="half" idx="10"/>
          </p:nvPr>
        </p:nvSpPr>
        <p:spPr/>
        <p:txBody>
          <a:bodyPr/>
          <a:lstStyle/>
          <a:p>
            <a:fld id="{0675C1A5-0394-4D80-A791-235634C9E757}" type="datetime1">
              <a:rPr lang="en-IN" smtClean="0"/>
              <a:t>14-08-2025</a:t>
            </a:fld>
            <a:endParaRPr lang="en-IN"/>
          </a:p>
        </p:txBody>
      </p:sp>
      <p:sp>
        <p:nvSpPr>
          <p:cNvPr id="4" name="Slide Number Placeholder 3">
            <a:extLst>
              <a:ext uri="{FF2B5EF4-FFF2-40B4-BE49-F238E27FC236}">
                <a16:creationId xmlns:a16="http://schemas.microsoft.com/office/drawing/2014/main" id="{C845BBBF-3A62-C657-D8A1-C7305F20EBC4}"/>
              </a:ext>
            </a:extLst>
          </p:cNvPr>
          <p:cNvSpPr>
            <a:spLocks noGrp="1"/>
          </p:cNvSpPr>
          <p:nvPr>
            <p:ph type="sldNum" sz="quarter" idx="12"/>
          </p:nvPr>
        </p:nvSpPr>
        <p:spPr/>
        <p:txBody>
          <a:bodyPr/>
          <a:lstStyle/>
          <a:p>
            <a:fld id="{912593DB-F78A-4C10-9790-3219FB8F21C0}" type="slidenum">
              <a:rPr lang="en-IN" smtClean="0"/>
              <a:t>16</a:t>
            </a:fld>
            <a:endParaRPr lang="en-IN"/>
          </a:p>
        </p:txBody>
      </p:sp>
      <p:sp>
        <p:nvSpPr>
          <p:cNvPr id="5" name="Footer Placeholder 4">
            <a:extLst>
              <a:ext uri="{FF2B5EF4-FFF2-40B4-BE49-F238E27FC236}">
                <a16:creationId xmlns:a16="http://schemas.microsoft.com/office/drawing/2014/main" id="{7BE7EC5A-B446-3E2F-DB89-A1A76058E53A}"/>
              </a:ext>
            </a:extLst>
          </p:cNvPr>
          <p:cNvSpPr>
            <a:spLocks noGrp="1"/>
          </p:cNvSpPr>
          <p:nvPr>
            <p:ph type="ftr" sz="quarter" idx="11"/>
          </p:nvPr>
        </p:nvSpPr>
        <p:spPr/>
        <p:txBody>
          <a:bodyPr/>
          <a:lstStyle/>
          <a:p>
            <a:r>
              <a:rPr lang="en-IN"/>
              <a:t>Dr. Jyothsna</a:t>
            </a:r>
          </a:p>
        </p:txBody>
      </p:sp>
    </p:spTree>
    <p:extLst>
      <p:ext uri="{BB962C8B-B14F-4D97-AF65-F5344CB8AC3E}">
        <p14:creationId xmlns:p14="http://schemas.microsoft.com/office/powerpoint/2010/main" val="18765254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5F03053-E5D1-2FE5-CAFC-D049D6B61DE5}"/>
              </a:ext>
            </a:extLst>
          </p:cNvPr>
          <p:cNvPicPr>
            <a:picLocks noChangeAspect="1"/>
          </p:cNvPicPr>
          <p:nvPr/>
        </p:nvPicPr>
        <p:blipFill>
          <a:blip r:embed="rId2"/>
          <a:stretch>
            <a:fillRect/>
          </a:stretch>
        </p:blipFill>
        <p:spPr>
          <a:xfrm>
            <a:off x="1080655" y="382386"/>
            <a:ext cx="9792391" cy="5694218"/>
          </a:xfrm>
          <a:prstGeom prst="rect">
            <a:avLst/>
          </a:prstGeom>
        </p:spPr>
      </p:pic>
      <p:sp>
        <p:nvSpPr>
          <p:cNvPr id="2" name="Date Placeholder 1">
            <a:extLst>
              <a:ext uri="{FF2B5EF4-FFF2-40B4-BE49-F238E27FC236}">
                <a16:creationId xmlns:a16="http://schemas.microsoft.com/office/drawing/2014/main" id="{52576671-E50E-E0D6-2283-2DB9DCF58708}"/>
              </a:ext>
            </a:extLst>
          </p:cNvPr>
          <p:cNvSpPr>
            <a:spLocks noGrp="1"/>
          </p:cNvSpPr>
          <p:nvPr>
            <p:ph type="dt" sz="half" idx="10"/>
          </p:nvPr>
        </p:nvSpPr>
        <p:spPr/>
        <p:txBody>
          <a:bodyPr/>
          <a:lstStyle/>
          <a:p>
            <a:fld id="{C063F97D-6DCB-4533-BD94-CD5A138523AF}" type="datetime1">
              <a:rPr lang="en-IN" smtClean="0"/>
              <a:t>14-08-2025</a:t>
            </a:fld>
            <a:endParaRPr lang="en-IN"/>
          </a:p>
        </p:txBody>
      </p:sp>
      <p:sp>
        <p:nvSpPr>
          <p:cNvPr id="4" name="Slide Number Placeholder 3">
            <a:extLst>
              <a:ext uri="{FF2B5EF4-FFF2-40B4-BE49-F238E27FC236}">
                <a16:creationId xmlns:a16="http://schemas.microsoft.com/office/drawing/2014/main" id="{CEEA8336-28A2-0AAE-84A2-46408E557766}"/>
              </a:ext>
            </a:extLst>
          </p:cNvPr>
          <p:cNvSpPr>
            <a:spLocks noGrp="1"/>
          </p:cNvSpPr>
          <p:nvPr>
            <p:ph type="sldNum" sz="quarter" idx="12"/>
          </p:nvPr>
        </p:nvSpPr>
        <p:spPr/>
        <p:txBody>
          <a:bodyPr/>
          <a:lstStyle/>
          <a:p>
            <a:fld id="{912593DB-F78A-4C10-9790-3219FB8F21C0}" type="slidenum">
              <a:rPr lang="en-IN" smtClean="0"/>
              <a:t>17</a:t>
            </a:fld>
            <a:endParaRPr lang="en-IN"/>
          </a:p>
        </p:txBody>
      </p:sp>
      <p:sp>
        <p:nvSpPr>
          <p:cNvPr id="5" name="Footer Placeholder 4">
            <a:extLst>
              <a:ext uri="{FF2B5EF4-FFF2-40B4-BE49-F238E27FC236}">
                <a16:creationId xmlns:a16="http://schemas.microsoft.com/office/drawing/2014/main" id="{2FFE1B59-41B6-D405-257C-718DCD3B2B15}"/>
              </a:ext>
            </a:extLst>
          </p:cNvPr>
          <p:cNvSpPr>
            <a:spLocks noGrp="1"/>
          </p:cNvSpPr>
          <p:nvPr>
            <p:ph type="ftr" sz="quarter" idx="11"/>
          </p:nvPr>
        </p:nvSpPr>
        <p:spPr/>
        <p:txBody>
          <a:bodyPr/>
          <a:lstStyle/>
          <a:p>
            <a:r>
              <a:rPr lang="en-IN"/>
              <a:t>Dr. Jyothsna</a:t>
            </a:r>
          </a:p>
        </p:txBody>
      </p:sp>
    </p:spTree>
    <p:extLst>
      <p:ext uri="{BB962C8B-B14F-4D97-AF65-F5344CB8AC3E}">
        <p14:creationId xmlns:p14="http://schemas.microsoft.com/office/powerpoint/2010/main" val="16986090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36EAC65-87AA-59F9-5BDE-7CAF42D0EC51}"/>
              </a:ext>
            </a:extLst>
          </p:cNvPr>
          <p:cNvSpPr txBox="1"/>
          <p:nvPr/>
        </p:nvSpPr>
        <p:spPr>
          <a:xfrm>
            <a:off x="864524" y="1199679"/>
            <a:ext cx="11147367" cy="5262979"/>
          </a:xfrm>
          <a:prstGeom prst="rect">
            <a:avLst/>
          </a:prstGeom>
          <a:noFill/>
        </p:spPr>
        <p:txBody>
          <a:bodyPr wrap="square">
            <a:spAutoFit/>
          </a:bodyPr>
          <a:lstStyle/>
          <a:p>
            <a:r>
              <a:rPr lang="en-US" sz="2800" b="0" i="0" dirty="0">
                <a:solidFill>
                  <a:srgbClr val="7F7F7F"/>
                </a:solidFill>
                <a:effectLst/>
                <a:latin typeface="Muli"/>
              </a:rPr>
              <a:t>While inserting a key, we had to ensure that the number of keys should not exceed MAX. Similarly, while deleting, we must watch that the number of keys in a node should not become less than MIN. While inserting, when the keys exceed MAX, we split the node into two nodes, and the median key went to the parent node; while deleting when the keys will become less than MIN, we will combine two nodes into one. </a:t>
            </a:r>
          </a:p>
          <a:p>
            <a:endParaRPr lang="en-US" sz="2800" dirty="0">
              <a:solidFill>
                <a:srgbClr val="7F7F7F"/>
              </a:solidFill>
              <a:latin typeface="Muli"/>
            </a:endParaRPr>
          </a:p>
          <a:p>
            <a:pPr algn="l"/>
            <a:r>
              <a:rPr lang="en-US" sz="2800" b="0" i="0" dirty="0">
                <a:solidFill>
                  <a:srgbClr val="000000"/>
                </a:solidFill>
                <a:effectLst/>
                <a:latin typeface="Muli"/>
              </a:rPr>
              <a:t> Deletion in a B-Tree can be classified into two cases: </a:t>
            </a:r>
          </a:p>
          <a:p>
            <a:pPr algn="l"/>
            <a:endParaRPr lang="en-US" sz="2800" b="0" i="0" dirty="0">
              <a:solidFill>
                <a:srgbClr val="7F7F7F"/>
              </a:solidFill>
              <a:effectLst/>
              <a:latin typeface="Muli"/>
            </a:endParaRPr>
          </a:p>
          <a:p>
            <a:pPr algn="l">
              <a:buFont typeface="+mj-lt"/>
              <a:buAutoNum type="arabicPeriod"/>
            </a:pPr>
            <a:r>
              <a:rPr lang="en-US" sz="2800" b="0" i="0" dirty="0">
                <a:solidFill>
                  <a:srgbClr val="000000"/>
                </a:solidFill>
                <a:effectLst/>
                <a:latin typeface="Muli"/>
              </a:rPr>
              <a:t>Deletion from the leaf node. </a:t>
            </a:r>
            <a:endParaRPr lang="en-US" sz="2800" b="0" i="0" dirty="0">
              <a:solidFill>
                <a:srgbClr val="7F7F7F"/>
              </a:solidFill>
              <a:effectLst/>
              <a:latin typeface="Muli"/>
            </a:endParaRPr>
          </a:p>
          <a:p>
            <a:pPr algn="l">
              <a:buFont typeface="+mj-lt"/>
              <a:buAutoNum type="arabicPeriod"/>
            </a:pPr>
            <a:r>
              <a:rPr lang="en-US" sz="2800" b="0" i="0" dirty="0">
                <a:solidFill>
                  <a:srgbClr val="000000"/>
                </a:solidFill>
                <a:effectLst/>
                <a:latin typeface="Muli"/>
              </a:rPr>
              <a:t>Deletion from the non-leaf node.</a:t>
            </a:r>
            <a:endParaRPr lang="en-US" sz="2800" b="0" i="0" dirty="0">
              <a:solidFill>
                <a:srgbClr val="7F7F7F"/>
              </a:solidFill>
              <a:effectLst/>
              <a:latin typeface="Muli"/>
            </a:endParaRPr>
          </a:p>
          <a:p>
            <a:endParaRPr lang="en-IN" sz="2800" dirty="0"/>
          </a:p>
        </p:txBody>
      </p:sp>
      <p:sp>
        <p:nvSpPr>
          <p:cNvPr id="2" name="Date Placeholder 1">
            <a:extLst>
              <a:ext uri="{FF2B5EF4-FFF2-40B4-BE49-F238E27FC236}">
                <a16:creationId xmlns:a16="http://schemas.microsoft.com/office/drawing/2014/main" id="{7E585750-921E-3CE9-BFA1-76A7ED8B67AD}"/>
              </a:ext>
            </a:extLst>
          </p:cNvPr>
          <p:cNvSpPr>
            <a:spLocks noGrp="1"/>
          </p:cNvSpPr>
          <p:nvPr>
            <p:ph type="dt" sz="half" idx="10"/>
          </p:nvPr>
        </p:nvSpPr>
        <p:spPr/>
        <p:txBody>
          <a:bodyPr/>
          <a:lstStyle/>
          <a:p>
            <a:fld id="{F666CB71-64CD-4403-927F-1F1529B32575}" type="datetime1">
              <a:rPr lang="en-IN" smtClean="0"/>
              <a:t>14-08-2025</a:t>
            </a:fld>
            <a:endParaRPr lang="en-IN"/>
          </a:p>
        </p:txBody>
      </p:sp>
      <p:sp>
        <p:nvSpPr>
          <p:cNvPr id="4" name="Slide Number Placeholder 3">
            <a:extLst>
              <a:ext uri="{FF2B5EF4-FFF2-40B4-BE49-F238E27FC236}">
                <a16:creationId xmlns:a16="http://schemas.microsoft.com/office/drawing/2014/main" id="{190012ED-46C9-9A52-E272-9A0816371116}"/>
              </a:ext>
            </a:extLst>
          </p:cNvPr>
          <p:cNvSpPr>
            <a:spLocks noGrp="1"/>
          </p:cNvSpPr>
          <p:nvPr>
            <p:ph type="sldNum" sz="quarter" idx="12"/>
          </p:nvPr>
        </p:nvSpPr>
        <p:spPr/>
        <p:txBody>
          <a:bodyPr/>
          <a:lstStyle/>
          <a:p>
            <a:fld id="{912593DB-F78A-4C10-9790-3219FB8F21C0}" type="slidenum">
              <a:rPr lang="en-IN" smtClean="0"/>
              <a:t>18</a:t>
            </a:fld>
            <a:endParaRPr lang="en-IN"/>
          </a:p>
        </p:txBody>
      </p:sp>
      <p:sp>
        <p:nvSpPr>
          <p:cNvPr id="5" name="Footer Placeholder 4">
            <a:extLst>
              <a:ext uri="{FF2B5EF4-FFF2-40B4-BE49-F238E27FC236}">
                <a16:creationId xmlns:a16="http://schemas.microsoft.com/office/drawing/2014/main" id="{EA6D501E-3A9E-69AC-D66E-F3FCE0ABE92F}"/>
              </a:ext>
            </a:extLst>
          </p:cNvPr>
          <p:cNvSpPr>
            <a:spLocks noGrp="1"/>
          </p:cNvSpPr>
          <p:nvPr>
            <p:ph type="ftr" sz="quarter" idx="11"/>
          </p:nvPr>
        </p:nvSpPr>
        <p:spPr/>
        <p:txBody>
          <a:bodyPr/>
          <a:lstStyle/>
          <a:p>
            <a:r>
              <a:rPr lang="en-IN"/>
              <a:t>Dr. Jyothsna</a:t>
            </a:r>
          </a:p>
        </p:txBody>
      </p:sp>
    </p:spTree>
    <p:extLst>
      <p:ext uri="{BB962C8B-B14F-4D97-AF65-F5344CB8AC3E}">
        <p14:creationId xmlns:p14="http://schemas.microsoft.com/office/powerpoint/2010/main" val="7838425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ADEBB6B-5675-B6F5-002C-E6241A459427}"/>
              </a:ext>
            </a:extLst>
          </p:cNvPr>
          <p:cNvSpPr txBox="1"/>
          <p:nvPr/>
        </p:nvSpPr>
        <p:spPr>
          <a:xfrm>
            <a:off x="390698" y="1653600"/>
            <a:ext cx="11737571" cy="3539430"/>
          </a:xfrm>
          <a:prstGeom prst="rect">
            <a:avLst/>
          </a:prstGeom>
          <a:noFill/>
        </p:spPr>
        <p:txBody>
          <a:bodyPr wrap="square">
            <a:spAutoFit/>
          </a:bodyPr>
          <a:lstStyle/>
          <a:p>
            <a:pPr algn="l"/>
            <a:r>
              <a:rPr lang="en-US" b="1" i="0" dirty="0">
                <a:solidFill>
                  <a:srgbClr val="434343"/>
                </a:solidFill>
                <a:effectLst/>
                <a:latin typeface="Muli"/>
              </a:rPr>
              <a:t>1. </a:t>
            </a:r>
            <a:r>
              <a:rPr lang="en-US" sz="3200" b="1" i="0" dirty="0">
                <a:solidFill>
                  <a:srgbClr val="434343"/>
                </a:solidFill>
                <a:effectLst/>
                <a:latin typeface="Muli"/>
              </a:rPr>
              <a:t>Deletion From Leaf Node. </a:t>
            </a:r>
            <a:endParaRPr lang="en-US" sz="3200" b="1" i="0" dirty="0">
              <a:solidFill>
                <a:srgbClr val="616161"/>
              </a:solidFill>
              <a:effectLst/>
              <a:latin typeface="Muli"/>
            </a:endParaRPr>
          </a:p>
          <a:p>
            <a:pPr algn="l"/>
            <a:r>
              <a:rPr lang="en-US" sz="3200" b="0" i="0" dirty="0">
                <a:solidFill>
                  <a:srgbClr val="000000"/>
                </a:solidFill>
                <a:effectLst/>
                <a:latin typeface="Muli"/>
              </a:rPr>
              <a:t>It will be divided into various cases. Let us study every case in detail.</a:t>
            </a:r>
            <a:endParaRPr lang="en-US" sz="3200" b="0" i="0" dirty="0">
              <a:solidFill>
                <a:srgbClr val="7F7F7F"/>
              </a:solidFill>
              <a:effectLst/>
              <a:latin typeface="Muli"/>
            </a:endParaRPr>
          </a:p>
          <a:p>
            <a:pPr algn="l"/>
            <a:r>
              <a:rPr lang="en-US" sz="3200" b="1" i="0" dirty="0">
                <a:solidFill>
                  <a:srgbClr val="666666"/>
                </a:solidFill>
                <a:effectLst/>
                <a:latin typeface="Muli"/>
              </a:rPr>
              <a:t>If Node Has More Than MIN Keys, </a:t>
            </a:r>
            <a:endParaRPr lang="en-US" sz="3200" b="1" i="0" dirty="0">
              <a:solidFill>
                <a:srgbClr val="616161"/>
              </a:solidFill>
              <a:effectLst/>
              <a:latin typeface="Muli"/>
            </a:endParaRPr>
          </a:p>
          <a:p>
            <a:pPr algn="l"/>
            <a:r>
              <a:rPr lang="en-US" sz="3200" b="0" i="0" dirty="0">
                <a:solidFill>
                  <a:srgbClr val="000000"/>
                </a:solidFill>
                <a:effectLst/>
                <a:latin typeface="Muli"/>
              </a:rPr>
              <a:t>In this case, deletion is very straightforward, and the key can be very easily deleted from the node by shifting other keys of the node.</a:t>
            </a:r>
          </a:p>
          <a:p>
            <a:pPr algn="l"/>
            <a:endParaRPr lang="en-US" sz="3200" dirty="0">
              <a:solidFill>
                <a:srgbClr val="000000"/>
              </a:solidFill>
              <a:latin typeface="Muli"/>
            </a:endParaRPr>
          </a:p>
          <a:p>
            <a:pPr algn="l"/>
            <a:r>
              <a:rPr lang="en-US" sz="3200" b="0" i="0" dirty="0">
                <a:solidFill>
                  <a:srgbClr val="000000"/>
                </a:solidFill>
                <a:effectLst/>
                <a:latin typeface="Muli"/>
              </a:rPr>
              <a:t> </a:t>
            </a:r>
            <a:endParaRPr lang="en-US" sz="3200" b="0" i="0" dirty="0">
              <a:solidFill>
                <a:srgbClr val="7F7F7F"/>
              </a:solidFill>
              <a:effectLst/>
              <a:latin typeface="Muli"/>
            </a:endParaRPr>
          </a:p>
        </p:txBody>
      </p:sp>
      <p:sp>
        <p:nvSpPr>
          <p:cNvPr id="2" name="Date Placeholder 1">
            <a:extLst>
              <a:ext uri="{FF2B5EF4-FFF2-40B4-BE49-F238E27FC236}">
                <a16:creationId xmlns:a16="http://schemas.microsoft.com/office/drawing/2014/main" id="{E32B27CB-E39C-632B-7C23-D8D5E018FA3F}"/>
              </a:ext>
            </a:extLst>
          </p:cNvPr>
          <p:cNvSpPr>
            <a:spLocks noGrp="1"/>
          </p:cNvSpPr>
          <p:nvPr>
            <p:ph type="dt" sz="half" idx="10"/>
          </p:nvPr>
        </p:nvSpPr>
        <p:spPr/>
        <p:txBody>
          <a:bodyPr/>
          <a:lstStyle/>
          <a:p>
            <a:fld id="{941C1A1A-D06C-45B4-8113-C042F9B79A86}" type="datetime1">
              <a:rPr lang="en-IN" smtClean="0"/>
              <a:t>14-08-2025</a:t>
            </a:fld>
            <a:endParaRPr lang="en-IN"/>
          </a:p>
        </p:txBody>
      </p:sp>
      <p:sp>
        <p:nvSpPr>
          <p:cNvPr id="4" name="Slide Number Placeholder 3">
            <a:extLst>
              <a:ext uri="{FF2B5EF4-FFF2-40B4-BE49-F238E27FC236}">
                <a16:creationId xmlns:a16="http://schemas.microsoft.com/office/drawing/2014/main" id="{9632F684-FB3C-7A6B-0722-7DC75E366376}"/>
              </a:ext>
            </a:extLst>
          </p:cNvPr>
          <p:cNvSpPr>
            <a:spLocks noGrp="1"/>
          </p:cNvSpPr>
          <p:nvPr>
            <p:ph type="sldNum" sz="quarter" idx="12"/>
          </p:nvPr>
        </p:nvSpPr>
        <p:spPr/>
        <p:txBody>
          <a:bodyPr/>
          <a:lstStyle/>
          <a:p>
            <a:fld id="{912593DB-F78A-4C10-9790-3219FB8F21C0}" type="slidenum">
              <a:rPr lang="en-IN" smtClean="0"/>
              <a:t>19</a:t>
            </a:fld>
            <a:endParaRPr lang="en-IN"/>
          </a:p>
        </p:txBody>
      </p:sp>
      <p:sp>
        <p:nvSpPr>
          <p:cNvPr id="5" name="Footer Placeholder 4">
            <a:extLst>
              <a:ext uri="{FF2B5EF4-FFF2-40B4-BE49-F238E27FC236}">
                <a16:creationId xmlns:a16="http://schemas.microsoft.com/office/drawing/2014/main" id="{F9BCD907-C5D8-2A6D-BECF-F3288764B1EA}"/>
              </a:ext>
            </a:extLst>
          </p:cNvPr>
          <p:cNvSpPr>
            <a:spLocks noGrp="1"/>
          </p:cNvSpPr>
          <p:nvPr>
            <p:ph type="ftr" sz="quarter" idx="11"/>
          </p:nvPr>
        </p:nvSpPr>
        <p:spPr/>
        <p:txBody>
          <a:bodyPr/>
          <a:lstStyle/>
          <a:p>
            <a:r>
              <a:rPr lang="en-IN"/>
              <a:t>Dr. Jyothsna</a:t>
            </a:r>
          </a:p>
        </p:txBody>
      </p:sp>
    </p:spTree>
    <p:extLst>
      <p:ext uri="{BB962C8B-B14F-4D97-AF65-F5344CB8AC3E}">
        <p14:creationId xmlns:p14="http://schemas.microsoft.com/office/powerpoint/2010/main" val="20565910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FADE397-29D1-0985-9D16-44EBF4CCCF5B}"/>
              </a:ext>
            </a:extLst>
          </p:cNvPr>
          <p:cNvSpPr txBox="1"/>
          <p:nvPr/>
        </p:nvSpPr>
        <p:spPr>
          <a:xfrm>
            <a:off x="698269" y="1227296"/>
            <a:ext cx="10881360" cy="923330"/>
          </a:xfrm>
          <a:prstGeom prst="rect">
            <a:avLst/>
          </a:prstGeom>
          <a:noFill/>
        </p:spPr>
        <p:txBody>
          <a:bodyPr wrap="square">
            <a:spAutoFit/>
          </a:bodyPr>
          <a:lstStyle/>
          <a:p>
            <a:pPr algn="l"/>
            <a:r>
              <a:rPr lang="en-US" b="0" i="0" dirty="0">
                <a:effectLst/>
                <a:latin typeface="euclid_circular_a"/>
              </a:rPr>
              <a:t>B-tree is a special type of self-balancing search tree in which each node can contain more than one key and can have more than two children. It is a generalized form of the </a:t>
            </a:r>
            <a:r>
              <a:rPr lang="en-US" b="0" i="0" u="none" strike="noStrike" dirty="0">
                <a:solidFill>
                  <a:srgbClr val="0556F3"/>
                </a:solidFill>
                <a:effectLst/>
                <a:latin typeface="euclid_circular_a"/>
                <a:hlinkClick r:id="rId2"/>
              </a:rPr>
              <a:t>binary search tree</a:t>
            </a:r>
            <a:r>
              <a:rPr lang="en-US" b="0" i="0" dirty="0">
                <a:effectLst/>
                <a:latin typeface="euclid_circular_a"/>
              </a:rPr>
              <a:t>. It is also known as a height-balanced m-way tree.</a:t>
            </a:r>
          </a:p>
        </p:txBody>
      </p:sp>
      <p:sp>
        <p:nvSpPr>
          <p:cNvPr id="4" name="TextBox 3">
            <a:extLst>
              <a:ext uri="{FF2B5EF4-FFF2-40B4-BE49-F238E27FC236}">
                <a16:creationId xmlns:a16="http://schemas.microsoft.com/office/drawing/2014/main" id="{A743167B-C662-F0C1-17EB-E810987304A3}"/>
              </a:ext>
            </a:extLst>
          </p:cNvPr>
          <p:cNvSpPr txBox="1"/>
          <p:nvPr/>
        </p:nvSpPr>
        <p:spPr>
          <a:xfrm>
            <a:off x="2867891" y="241069"/>
            <a:ext cx="6841374" cy="646331"/>
          </a:xfrm>
          <a:prstGeom prst="rect">
            <a:avLst/>
          </a:prstGeom>
          <a:noFill/>
        </p:spPr>
        <p:txBody>
          <a:bodyPr wrap="square" rtlCol="0">
            <a:spAutoFit/>
          </a:bodyPr>
          <a:lstStyle/>
          <a:p>
            <a:pPr algn="ctr"/>
            <a:r>
              <a:rPr lang="en-US" sz="3600" dirty="0">
                <a:solidFill>
                  <a:srgbClr val="FF0000"/>
                </a:solidFill>
              </a:rPr>
              <a:t>B- Trees (Dynamic multilevel index)</a:t>
            </a:r>
            <a:endParaRPr lang="en-IN" sz="3600" dirty="0">
              <a:solidFill>
                <a:srgbClr val="FF0000"/>
              </a:solidFill>
            </a:endParaRPr>
          </a:p>
        </p:txBody>
      </p:sp>
      <p:pic>
        <p:nvPicPr>
          <p:cNvPr id="3074" name="Picture 2" descr="B-tree example">
            <a:extLst>
              <a:ext uri="{FF2B5EF4-FFF2-40B4-BE49-F238E27FC236}">
                <a16:creationId xmlns:a16="http://schemas.microsoft.com/office/drawing/2014/main" id="{09F2500E-C531-F6AA-499D-C892FF0729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 y="2826326"/>
            <a:ext cx="11201400" cy="3566161"/>
          </a:xfrm>
          <a:prstGeom prst="rect">
            <a:avLst/>
          </a:prstGeom>
          <a:noFill/>
          <a:extLst>
            <a:ext uri="{909E8E84-426E-40DD-AFC4-6F175D3DCCD1}">
              <a14:hiddenFill xmlns:a14="http://schemas.microsoft.com/office/drawing/2010/main">
                <a:solidFill>
                  <a:srgbClr val="FFFFFF"/>
                </a:solidFill>
              </a14:hiddenFill>
            </a:ext>
          </a:extLst>
        </p:spPr>
      </p:pic>
      <p:sp>
        <p:nvSpPr>
          <p:cNvPr id="2" name="Date Placeholder 1">
            <a:extLst>
              <a:ext uri="{FF2B5EF4-FFF2-40B4-BE49-F238E27FC236}">
                <a16:creationId xmlns:a16="http://schemas.microsoft.com/office/drawing/2014/main" id="{C2C39C07-0CBE-F16C-9AB9-F5DEFA52918D}"/>
              </a:ext>
            </a:extLst>
          </p:cNvPr>
          <p:cNvSpPr>
            <a:spLocks noGrp="1"/>
          </p:cNvSpPr>
          <p:nvPr>
            <p:ph type="dt" sz="half" idx="10"/>
          </p:nvPr>
        </p:nvSpPr>
        <p:spPr/>
        <p:txBody>
          <a:bodyPr/>
          <a:lstStyle/>
          <a:p>
            <a:fld id="{23D5C305-6CDF-43FA-A10D-5E4E940889AC}" type="datetime1">
              <a:rPr lang="en-IN" smtClean="0"/>
              <a:t>14-08-2025</a:t>
            </a:fld>
            <a:endParaRPr lang="en-IN"/>
          </a:p>
        </p:txBody>
      </p:sp>
      <p:sp>
        <p:nvSpPr>
          <p:cNvPr id="5" name="Slide Number Placeholder 4">
            <a:extLst>
              <a:ext uri="{FF2B5EF4-FFF2-40B4-BE49-F238E27FC236}">
                <a16:creationId xmlns:a16="http://schemas.microsoft.com/office/drawing/2014/main" id="{470298AD-1C7C-D5FA-D863-4126C175F3CF}"/>
              </a:ext>
            </a:extLst>
          </p:cNvPr>
          <p:cNvSpPr>
            <a:spLocks noGrp="1"/>
          </p:cNvSpPr>
          <p:nvPr>
            <p:ph type="sldNum" sz="quarter" idx="12"/>
          </p:nvPr>
        </p:nvSpPr>
        <p:spPr/>
        <p:txBody>
          <a:bodyPr/>
          <a:lstStyle/>
          <a:p>
            <a:fld id="{912593DB-F78A-4C10-9790-3219FB8F21C0}" type="slidenum">
              <a:rPr lang="en-IN" smtClean="0"/>
              <a:t>2</a:t>
            </a:fld>
            <a:endParaRPr lang="en-IN"/>
          </a:p>
        </p:txBody>
      </p:sp>
      <p:sp>
        <p:nvSpPr>
          <p:cNvPr id="6" name="Footer Placeholder 5">
            <a:extLst>
              <a:ext uri="{FF2B5EF4-FFF2-40B4-BE49-F238E27FC236}">
                <a16:creationId xmlns:a16="http://schemas.microsoft.com/office/drawing/2014/main" id="{C75F8064-4C23-3125-1170-A464B75B5444}"/>
              </a:ext>
            </a:extLst>
          </p:cNvPr>
          <p:cNvSpPr>
            <a:spLocks noGrp="1"/>
          </p:cNvSpPr>
          <p:nvPr>
            <p:ph type="ftr" sz="quarter" idx="11"/>
          </p:nvPr>
        </p:nvSpPr>
        <p:spPr/>
        <p:txBody>
          <a:bodyPr/>
          <a:lstStyle/>
          <a:p>
            <a:r>
              <a:rPr lang="en-IN"/>
              <a:t>Dr. Jyothsna</a:t>
            </a:r>
          </a:p>
        </p:txBody>
      </p:sp>
    </p:spTree>
    <p:extLst>
      <p:ext uri="{BB962C8B-B14F-4D97-AF65-F5344CB8AC3E}">
        <p14:creationId xmlns:p14="http://schemas.microsoft.com/office/powerpoint/2010/main" val="19946626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808F463-05C5-4E07-C2F8-819149FDC68A}"/>
              </a:ext>
            </a:extLst>
          </p:cNvPr>
          <p:cNvSpPr txBox="1"/>
          <p:nvPr/>
        </p:nvSpPr>
        <p:spPr>
          <a:xfrm>
            <a:off x="84220" y="462856"/>
            <a:ext cx="11778916" cy="6124754"/>
          </a:xfrm>
          <a:prstGeom prst="rect">
            <a:avLst/>
          </a:prstGeom>
          <a:noFill/>
        </p:spPr>
        <p:txBody>
          <a:bodyPr wrap="square">
            <a:spAutoFit/>
          </a:bodyPr>
          <a:lstStyle/>
          <a:p>
            <a:pPr algn="l"/>
            <a:r>
              <a:rPr lang="en-US" sz="2800" b="1" i="0" dirty="0">
                <a:solidFill>
                  <a:srgbClr val="666666"/>
                </a:solidFill>
                <a:effectLst/>
                <a:latin typeface="Muli"/>
              </a:rPr>
              <a:t>If Node Has MIN Keys </a:t>
            </a:r>
            <a:endParaRPr lang="en-US" sz="2800" b="1" i="0" dirty="0">
              <a:solidFill>
                <a:srgbClr val="616161"/>
              </a:solidFill>
              <a:effectLst/>
              <a:latin typeface="Muli"/>
            </a:endParaRPr>
          </a:p>
          <a:p>
            <a:pPr algn="l"/>
            <a:r>
              <a:rPr lang="en-US" sz="2800" b="0" i="0" dirty="0">
                <a:solidFill>
                  <a:srgbClr val="000000"/>
                </a:solidFill>
                <a:effectLst/>
                <a:latin typeface="Muli"/>
              </a:rPr>
              <a:t>After the deletion of a key, the node will have less than MIN keys and will become an underflow node. In such a case, we can borrow a key from the left or right sibling if any one of them has more than MIN keys. </a:t>
            </a:r>
            <a:endParaRPr lang="en-US" sz="2800" b="0" i="0" dirty="0">
              <a:solidFill>
                <a:srgbClr val="7F7F7F"/>
              </a:solidFill>
              <a:effectLst/>
              <a:latin typeface="Muli"/>
            </a:endParaRPr>
          </a:p>
          <a:p>
            <a:pPr algn="l"/>
            <a:r>
              <a:rPr lang="en-US" sz="2800" b="0" i="0" dirty="0">
                <a:solidFill>
                  <a:srgbClr val="000000"/>
                </a:solidFill>
                <a:effectLst/>
                <a:latin typeface="Muli"/>
              </a:rPr>
              <a:t>Now you must be wondering which sibling to start from? </a:t>
            </a:r>
            <a:endParaRPr lang="en-US" sz="2800" b="0" i="0" dirty="0">
              <a:solidFill>
                <a:srgbClr val="7F7F7F"/>
              </a:solidFill>
              <a:effectLst/>
              <a:latin typeface="Muli"/>
            </a:endParaRPr>
          </a:p>
          <a:p>
            <a:pPr algn="l"/>
            <a:r>
              <a:rPr lang="en-US" sz="2800" b="0" i="0" dirty="0">
                <a:solidFill>
                  <a:srgbClr val="000000"/>
                </a:solidFill>
                <a:effectLst/>
                <a:latin typeface="Muli"/>
              </a:rPr>
              <a:t>In our algorithm, we'll first try to borrow a key from the left sibling; if the left sibling has only MIN keys, then we'll try to borrow from the right sibling.</a:t>
            </a:r>
            <a:endParaRPr lang="en-US" sz="2800" b="0" i="0" dirty="0">
              <a:solidFill>
                <a:srgbClr val="7F7F7F"/>
              </a:solidFill>
              <a:effectLst/>
              <a:latin typeface="Muli"/>
            </a:endParaRPr>
          </a:p>
          <a:p>
            <a:pPr algn="l">
              <a:buFont typeface="Arial" panose="020B0604020202020204" pitchFamily="34" charset="0"/>
              <a:buChar char="•"/>
            </a:pPr>
            <a:r>
              <a:rPr lang="en-US" sz="2800" b="0" i="0" dirty="0">
                <a:solidFill>
                  <a:srgbClr val="000000"/>
                </a:solidFill>
                <a:effectLst/>
                <a:latin typeface="Muli"/>
              </a:rPr>
              <a:t>When a key is borrowed from the </a:t>
            </a:r>
            <a:r>
              <a:rPr lang="en-US" sz="2800" b="1" i="0" dirty="0">
                <a:solidFill>
                  <a:srgbClr val="000000"/>
                </a:solidFill>
                <a:effectLst/>
                <a:latin typeface="Muli"/>
              </a:rPr>
              <a:t>left </a:t>
            </a:r>
            <a:r>
              <a:rPr lang="en-US" sz="2800" b="0" i="0" dirty="0">
                <a:solidFill>
                  <a:srgbClr val="000000"/>
                </a:solidFill>
                <a:effectLst/>
                <a:latin typeface="Muli"/>
              </a:rPr>
              <a:t>sibling, the separator key in the parent is moved to the underflow node, and the </a:t>
            </a:r>
            <a:r>
              <a:rPr lang="en-US" sz="2800" b="1" i="0" dirty="0">
                <a:solidFill>
                  <a:srgbClr val="000000"/>
                </a:solidFill>
                <a:effectLst/>
                <a:latin typeface="Muli"/>
              </a:rPr>
              <a:t>last </a:t>
            </a:r>
            <a:r>
              <a:rPr lang="en-US" sz="2800" b="0" i="0" dirty="0">
                <a:solidFill>
                  <a:srgbClr val="000000"/>
                </a:solidFill>
                <a:effectLst/>
                <a:latin typeface="Muli"/>
              </a:rPr>
              <a:t>key from the left sibling is moved to the parent. </a:t>
            </a:r>
            <a:endParaRPr lang="en-US" sz="2800" b="0" i="0" dirty="0">
              <a:solidFill>
                <a:srgbClr val="7F7F7F"/>
              </a:solidFill>
              <a:effectLst/>
              <a:latin typeface="Muli"/>
            </a:endParaRPr>
          </a:p>
          <a:p>
            <a:pPr algn="l">
              <a:buFont typeface="Arial" panose="020B0604020202020204" pitchFamily="34" charset="0"/>
              <a:buChar char="•"/>
            </a:pPr>
            <a:r>
              <a:rPr lang="en-US" sz="2800" b="0" i="0" dirty="0">
                <a:solidFill>
                  <a:srgbClr val="000000"/>
                </a:solidFill>
                <a:effectLst/>
                <a:latin typeface="Muli"/>
              </a:rPr>
              <a:t>When a key is borrowed from the </a:t>
            </a:r>
            <a:r>
              <a:rPr lang="en-US" sz="2800" b="1" i="0" dirty="0">
                <a:solidFill>
                  <a:srgbClr val="000000"/>
                </a:solidFill>
                <a:effectLst/>
                <a:latin typeface="Muli"/>
              </a:rPr>
              <a:t>right </a:t>
            </a:r>
            <a:r>
              <a:rPr lang="en-US" sz="2800" b="0" i="0" dirty="0">
                <a:solidFill>
                  <a:srgbClr val="000000"/>
                </a:solidFill>
                <a:effectLst/>
                <a:latin typeface="Muli"/>
              </a:rPr>
              <a:t>sibling, the separator key in the parent is moved to the underflow node, and the </a:t>
            </a:r>
            <a:r>
              <a:rPr lang="en-US" sz="2800" b="1" i="0" dirty="0">
                <a:solidFill>
                  <a:srgbClr val="000000"/>
                </a:solidFill>
                <a:effectLst/>
                <a:latin typeface="Muli"/>
              </a:rPr>
              <a:t>first </a:t>
            </a:r>
            <a:r>
              <a:rPr lang="en-US" sz="2800" b="0" i="0" dirty="0">
                <a:solidFill>
                  <a:srgbClr val="000000"/>
                </a:solidFill>
                <a:effectLst/>
                <a:latin typeface="Muli"/>
              </a:rPr>
              <a:t>key from the right sibling is moved to the parent. All the remaining keys in the right sibling are moved from one position to the left. </a:t>
            </a:r>
            <a:endParaRPr lang="en-US" sz="2800" b="0" i="0" dirty="0">
              <a:solidFill>
                <a:srgbClr val="7F7F7F"/>
              </a:solidFill>
              <a:effectLst/>
              <a:latin typeface="Muli"/>
            </a:endParaRPr>
          </a:p>
        </p:txBody>
      </p:sp>
      <p:sp>
        <p:nvSpPr>
          <p:cNvPr id="2" name="Date Placeholder 1">
            <a:extLst>
              <a:ext uri="{FF2B5EF4-FFF2-40B4-BE49-F238E27FC236}">
                <a16:creationId xmlns:a16="http://schemas.microsoft.com/office/drawing/2014/main" id="{7C80323D-3FF1-043E-8AEB-BCB6949EF149}"/>
              </a:ext>
            </a:extLst>
          </p:cNvPr>
          <p:cNvSpPr>
            <a:spLocks noGrp="1"/>
          </p:cNvSpPr>
          <p:nvPr>
            <p:ph type="dt" sz="half" idx="10"/>
          </p:nvPr>
        </p:nvSpPr>
        <p:spPr/>
        <p:txBody>
          <a:bodyPr/>
          <a:lstStyle/>
          <a:p>
            <a:fld id="{A638D997-6330-466A-AB72-9DBBB3A24857}" type="datetime1">
              <a:rPr lang="en-IN" smtClean="0"/>
              <a:t>14-08-2025</a:t>
            </a:fld>
            <a:endParaRPr lang="en-IN"/>
          </a:p>
        </p:txBody>
      </p:sp>
      <p:sp>
        <p:nvSpPr>
          <p:cNvPr id="4" name="Slide Number Placeholder 3">
            <a:extLst>
              <a:ext uri="{FF2B5EF4-FFF2-40B4-BE49-F238E27FC236}">
                <a16:creationId xmlns:a16="http://schemas.microsoft.com/office/drawing/2014/main" id="{7BB614C5-E98F-3689-10B9-D8AD1C345795}"/>
              </a:ext>
            </a:extLst>
          </p:cNvPr>
          <p:cNvSpPr>
            <a:spLocks noGrp="1"/>
          </p:cNvSpPr>
          <p:nvPr>
            <p:ph type="sldNum" sz="quarter" idx="12"/>
          </p:nvPr>
        </p:nvSpPr>
        <p:spPr/>
        <p:txBody>
          <a:bodyPr/>
          <a:lstStyle/>
          <a:p>
            <a:fld id="{912593DB-F78A-4C10-9790-3219FB8F21C0}" type="slidenum">
              <a:rPr lang="en-IN" smtClean="0"/>
              <a:t>20</a:t>
            </a:fld>
            <a:endParaRPr lang="en-IN"/>
          </a:p>
        </p:txBody>
      </p:sp>
      <p:sp>
        <p:nvSpPr>
          <p:cNvPr id="5" name="Footer Placeholder 4">
            <a:extLst>
              <a:ext uri="{FF2B5EF4-FFF2-40B4-BE49-F238E27FC236}">
                <a16:creationId xmlns:a16="http://schemas.microsoft.com/office/drawing/2014/main" id="{A7F1B1E4-A4BB-0E7E-7E6D-2D5386E88587}"/>
              </a:ext>
            </a:extLst>
          </p:cNvPr>
          <p:cNvSpPr>
            <a:spLocks noGrp="1"/>
          </p:cNvSpPr>
          <p:nvPr>
            <p:ph type="ftr" sz="quarter" idx="11"/>
          </p:nvPr>
        </p:nvSpPr>
        <p:spPr/>
        <p:txBody>
          <a:bodyPr/>
          <a:lstStyle/>
          <a:p>
            <a:r>
              <a:rPr lang="en-IN"/>
              <a:t>Dr. Jyothsna</a:t>
            </a:r>
          </a:p>
        </p:txBody>
      </p:sp>
    </p:spTree>
    <p:extLst>
      <p:ext uri="{BB962C8B-B14F-4D97-AF65-F5344CB8AC3E}">
        <p14:creationId xmlns:p14="http://schemas.microsoft.com/office/powerpoint/2010/main" val="16814348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1DDE831-6933-D7AE-57A3-A08EA73B924B}"/>
              </a:ext>
            </a:extLst>
          </p:cNvPr>
          <p:cNvPicPr>
            <a:picLocks noChangeAspect="1"/>
          </p:cNvPicPr>
          <p:nvPr/>
        </p:nvPicPr>
        <p:blipFill>
          <a:blip r:embed="rId2"/>
          <a:stretch>
            <a:fillRect/>
          </a:stretch>
        </p:blipFill>
        <p:spPr>
          <a:xfrm>
            <a:off x="1118937" y="517640"/>
            <a:ext cx="9156031" cy="4559686"/>
          </a:xfrm>
          <a:prstGeom prst="rect">
            <a:avLst/>
          </a:prstGeom>
        </p:spPr>
      </p:pic>
      <p:sp>
        <p:nvSpPr>
          <p:cNvPr id="5" name="TextBox 4">
            <a:extLst>
              <a:ext uri="{FF2B5EF4-FFF2-40B4-BE49-F238E27FC236}">
                <a16:creationId xmlns:a16="http://schemas.microsoft.com/office/drawing/2014/main" id="{96C83070-CB5F-35D6-2A69-B585178D6BED}"/>
              </a:ext>
            </a:extLst>
          </p:cNvPr>
          <p:cNvSpPr txBox="1"/>
          <p:nvPr/>
        </p:nvSpPr>
        <p:spPr>
          <a:xfrm>
            <a:off x="3046997" y="5692762"/>
            <a:ext cx="6093994" cy="523220"/>
          </a:xfrm>
          <a:prstGeom prst="rect">
            <a:avLst/>
          </a:prstGeom>
          <a:noFill/>
        </p:spPr>
        <p:txBody>
          <a:bodyPr wrap="square">
            <a:spAutoFit/>
          </a:bodyPr>
          <a:lstStyle/>
          <a:p>
            <a:r>
              <a:rPr lang="en-US" sz="2800" b="0" i="0" dirty="0">
                <a:solidFill>
                  <a:srgbClr val="7F7F7F"/>
                </a:solidFill>
                <a:effectLst/>
                <a:latin typeface="Muli"/>
              </a:rPr>
              <a:t>Delete 15 from the tree:</a:t>
            </a:r>
            <a:endParaRPr lang="en-IN" sz="2800" dirty="0"/>
          </a:p>
        </p:txBody>
      </p:sp>
      <p:sp>
        <p:nvSpPr>
          <p:cNvPr id="6" name="TextBox 5">
            <a:extLst>
              <a:ext uri="{FF2B5EF4-FFF2-40B4-BE49-F238E27FC236}">
                <a16:creationId xmlns:a16="http://schemas.microsoft.com/office/drawing/2014/main" id="{22E78D47-D94B-0BE1-5C6F-69A9DEDCE082}"/>
              </a:ext>
            </a:extLst>
          </p:cNvPr>
          <p:cNvSpPr txBox="1"/>
          <p:nvPr/>
        </p:nvSpPr>
        <p:spPr>
          <a:xfrm>
            <a:off x="7880683" y="517640"/>
            <a:ext cx="3982453" cy="1569660"/>
          </a:xfrm>
          <a:prstGeom prst="rect">
            <a:avLst/>
          </a:prstGeom>
          <a:noFill/>
        </p:spPr>
        <p:txBody>
          <a:bodyPr wrap="square" rtlCol="0">
            <a:spAutoFit/>
          </a:bodyPr>
          <a:lstStyle/>
          <a:p>
            <a:r>
              <a:rPr lang="en-IN" sz="2400" dirty="0"/>
              <a:t>M=5</a:t>
            </a:r>
          </a:p>
          <a:p>
            <a:r>
              <a:rPr lang="en-IN" sz="2400" dirty="0"/>
              <a:t>Max no of keys= 4</a:t>
            </a:r>
          </a:p>
          <a:p>
            <a:r>
              <a:rPr lang="en-IN" sz="2400" dirty="0"/>
              <a:t>Min.no of keys= 2</a:t>
            </a:r>
          </a:p>
          <a:p>
            <a:endParaRPr lang="en-IN" sz="2400" dirty="0"/>
          </a:p>
        </p:txBody>
      </p:sp>
      <p:sp>
        <p:nvSpPr>
          <p:cNvPr id="2" name="Date Placeholder 1">
            <a:extLst>
              <a:ext uri="{FF2B5EF4-FFF2-40B4-BE49-F238E27FC236}">
                <a16:creationId xmlns:a16="http://schemas.microsoft.com/office/drawing/2014/main" id="{0FC17E29-EBB3-946F-CAD2-19CBCE7B8478}"/>
              </a:ext>
            </a:extLst>
          </p:cNvPr>
          <p:cNvSpPr>
            <a:spLocks noGrp="1"/>
          </p:cNvSpPr>
          <p:nvPr>
            <p:ph type="dt" sz="half" idx="10"/>
          </p:nvPr>
        </p:nvSpPr>
        <p:spPr/>
        <p:txBody>
          <a:bodyPr/>
          <a:lstStyle/>
          <a:p>
            <a:fld id="{6C5C032D-6B80-4A77-956D-F3F5F2F6BEDD}" type="datetime1">
              <a:rPr lang="en-IN" smtClean="0"/>
              <a:t>14-08-2025</a:t>
            </a:fld>
            <a:endParaRPr lang="en-IN"/>
          </a:p>
        </p:txBody>
      </p:sp>
      <p:sp>
        <p:nvSpPr>
          <p:cNvPr id="4" name="Slide Number Placeholder 3">
            <a:extLst>
              <a:ext uri="{FF2B5EF4-FFF2-40B4-BE49-F238E27FC236}">
                <a16:creationId xmlns:a16="http://schemas.microsoft.com/office/drawing/2014/main" id="{A908348D-32C4-D4D7-6FAF-706A0BDBBFE1}"/>
              </a:ext>
            </a:extLst>
          </p:cNvPr>
          <p:cNvSpPr>
            <a:spLocks noGrp="1"/>
          </p:cNvSpPr>
          <p:nvPr>
            <p:ph type="sldNum" sz="quarter" idx="12"/>
          </p:nvPr>
        </p:nvSpPr>
        <p:spPr/>
        <p:txBody>
          <a:bodyPr/>
          <a:lstStyle/>
          <a:p>
            <a:fld id="{912593DB-F78A-4C10-9790-3219FB8F21C0}" type="slidenum">
              <a:rPr lang="en-IN" smtClean="0"/>
              <a:t>21</a:t>
            </a:fld>
            <a:endParaRPr lang="en-IN"/>
          </a:p>
        </p:txBody>
      </p:sp>
      <p:sp>
        <p:nvSpPr>
          <p:cNvPr id="7" name="Footer Placeholder 6">
            <a:extLst>
              <a:ext uri="{FF2B5EF4-FFF2-40B4-BE49-F238E27FC236}">
                <a16:creationId xmlns:a16="http://schemas.microsoft.com/office/drawing/2014/main" id="{704AC847-8B16-B278-FFFD-46A985198ABF}"/>
              </a:ext>
            </a:extLst>
          </p:cNvPr>
          <p:cNvSpPr>
            <a:spLocks noGrp="1"/>
          </p:cNvSpPr>
          <p:nvPr>
            <p:ph type="ftr" sz="quarter" idx="11"/>
          </p:nvPr>
        </p:nvSpPr>
        <p:spPr/>
        <p:txBody>
          <a:bodyPr/>
          <a:lstStyle/>
          <a:p>
            <a:r>
              <a:rPr lang="en-IN"/>
              <a:t>Dr. Jyothsna</a:t>
            </a:r>
          </a:p>
        </p:txBody>
      </p:sp>
    </p:spTree>
    <p:extLst>
      <p:ext uri="{BB962C8B-B14F-4D97-AF65-F5344CB8AC3E}">
        <p14:creationId xmlns:p14="http://schemas.microsoft.com/office/powerpoint/2010/main" val="9131371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1609AC3-E134-D2E8-2A7C-F1FEC62C1BDA}"/>
              </a:ext>
            </a:extLst>
          </p:cNvPr>
          <p:cNvSpPr txBox="1"/>
          <p:nvPr/>
        </p:nvSpPr>
        <p:spPr>
          <a:xfrm>
            <a:off x="421105" y="175463"/>
            <a:ext cx="11550316" cy="2677656"/>
          </a:xfrm>
          <a:prstGeom prst="rect">
            <a:avLst/>
          </a:prstGeom>
          <a:noFill/>
        </p:spPr>
        <p:txBody>
          <a:bodyPr wrap="square">
            <a:spAutoFit/>
          </a:bodyPr>
          <a:lstStyle/>
          <a:p>
            <a:pPr marL="914400" indent="-457200" algn="l">
              <a:buFont typeface="Arial" panose="020B0604020202020204" pitchFamily="34" charset="0"/>
              <a:buChar char="•"/>
            </a:pPr>
            <a:r>
              <a:rPr lang="en-US" sz="2800" b="0" i="0" dirty="0">
                <a:solidFill>
                  <a:srgbClr val="000000"/>
                </a:solidFill>
                <a:effectLst/>
                <a:latin typeface="Muli"/>
              </a:rPr>
              <a:t>Here key 15 is to be deleted from the node [15, 19]. Since this node has only MIN keys, we will try to borrow from its left sibling[ 3,7,9,11], which has more than MIN keys. </a:t>
            </a:r>
            <a:endParaRPr lang="en-US" sz="2800" b="0" i="0" dirty="0">
              <a:solidFill>
                <a:srgbClr val="7F7F7F"/>
              </a:solidFill>
              <a:effectLst/>
              <a:latin typeface="Muli"/>
            </a:endParaRPr>
          </a:p>
          <a:p>
            <a:pPr marL="914400" indent="-457200" algn="l">
              <a:buFont typeface="Arial" panose="020B0604020202020204" pitchFamily="34" charset="0"/>
              <a:buChar char="•"/>
            </a:pPr>
            <a:r>
              <a:rPr lang="en-US" sz="2800" b="0" i="0" dirty="0">
                <a:solidFill>
                  <a:srgbClr val="000000"/>
                </a:solidFill>
                <a:effectLst/>
                <a:latin typeface="Muli"/>
              </a:rPr>
              <a:t>The parent of these nodes is node [12, 20], and the separator key is 12. Hence, the last key of the left sibling (11) is moved to the place of the separator key, which is moved to the underflow node.</a:t>
            </a:r>
            <a:endParaRPr lang="en-US" sz="2800" b="0" i="0" dirty="0">
              <a:solidFill>
                <a:srgbClr val="7F7F7F"/>
              </a:solidFill>
              <a:effectLst/>
              <a:latin typeface="Muli"/>
            </a:endParaRPr>
          </a:p>
        </p:txBody>
      </p:sp>
      <p:pic>
        <p:nvPicPr>
          <p:cNvPr id="5" name="Picture 4">
            <a:extLst>
              <a:ext uri="{FF2B5EF4-FFF2-40B4-BE49-F238E27FC236}">
                <a16:creationId xmlns:a16="http://schemas.microsoft.com/office/drawing/2014/main" id="{AAD1D21B-3525-B9AD-8D85-76CF7ED5F8DE}"/>
              </a:ext>
            </a:extLst>
          </p:cNvPr>
          <p:cNvPicPr>
            <a:picLocks noChangeAspect="1"/>
          </p:cNvPicPr>
          <p:nvPr/>
        </p:nvPicPr>
        <p:blipFill>
          <a:blip r:embed="rId2"/>
          <a:stretch>
            <a:fillRect/>
          </a:stretch>
        </p:blipFill>
        <p:spPr>
          <a:xfrm>
            <a:off x="914400" y="3804098"/>
            <a:ext cx="9456821" cy="2677656"/>
          </a:xfrm>
          <a:prstGeom prst="rect">
            <a:avLst/>
          </a:prstGeom>
        </p:spPr>
      </p:pic>
      <p:sp>
        <p:nvSpPr>
          <p:cNvPr id="2" name="Date Placeholder 1">
            <a:extLst>
              <a:ext uri="{FF2B5EF4-FFF2-40B4-BE49-F238E27FC236}">
                <a16:creationId xmlns:a16="http://schemas.microsoft.com/office/drawing/2014/main" id="{6601CCD3-BBE7-A9F9-1D86-F286A79301FE}"/>
              </a:ext>
            </a:extLst>
          </p:cNvPr>
          <p:cNvSpPr>
            <a:spLocks noGrp="1"/>
          </p:cNvSpPr>
          <p:nvPr>
            <p:ph type="dt" sz="half" idx="10"/>
          </p:nvPr>
        </p:nvSpPr>
        <p:spPr/>
        <p:txBody>
          <a:bodyPr/>
          <a:lstStyle/>
          <a:p>
            <a:fld id="{D66FAD85-88E9-4089-ABA3-042D9641CBA4}" type="datetime1">
              <a:rPr lang="en-IN" smtClean="0"/>
              <a:t>14-08-2025</a:t>
            </a:fld>
            <a:endParaRPr lang="en-IN"/>
          </a:p>
        </p:txBody>
      </p:sp>
      <p:sp>
        <p:nvSpPr>
          <p:cNvPr id="4" name="Slide Number Placeholder 3">
            <a:extLst>
              <a:ext uri="{FF2B5EF4-FFF2-40B4-BE49-F238E27FC236}">
                <a16:creationId xmlns:a16="http://schemas.microsoft.com/office/drawing/2014/main" id="{AA2E9144-AE77-EFFA-B7C7-06247C447645}"/>
              </a:ext>
            </a:extLst>
          </p:cNvPr>
          <p:cNvSpPr>
            <a:spLocks noGrp="1"/>
          </p:cNvSpPr>
          <p:nvPr>
            <p:ph type="sldNum" sz="quarter" idx="12"/>
          </p:nvPr>
        </p:nvSpPr>
        <p:spPr/>
        <p:txBody>
          <a:bodyPr/>
          <a:lstStyle/>
          <a:p>
            <a:fld id="{912593DB-F78A-4C10-9790-3219FB8F21C0}" type="slidenum">
              <a:rPr lang="en-IN" smtClean="0"/>
              <a:t>22</a:t>
            </a:fld>
            <a:endParaRPr lang="en-IN"/>
          </a:p>
        </p:txBody>
      </p:sp>
      <p:sp>
        <p:nvSpPr>
          <p:cNvPr id="6" name="Footer Placeholder 5">
            <a:extLst>
              <a:ext uri="{FF2B5EF4-FFF2-40B4-BE49-F238E27FC236}">
                <a16:creationId xmlns:a16="http://schemas.microsoft.com/office/drawing/2014/main" id="{F5C89FB5-1F15-6D5B-1BD8-7FFBFF04C3FB}"/>
              </a:ext>
            </a:extLst>
          </p:cNvPr>
          <p:cNvSpPr>
            <a:spLocks noGrp="1"/>
          </p:cNvSpPr>
          <p:nvPr>
            <p:ph type="ftr" sz="quarter" idx="11"/>
          </p:nvPr>
        </p:nvSpPr>
        <p:spPr/>
        <p:txBody>
          <a:bodyPr/>
          <a:lstStyle/>
          <a:p>
            <a:r>
              <a:rPr lang="en-IN"/>
              <a:t>Dr. Jyothsna</a:t>
            </a:r>
          </a:p>
        </p:txBody>
      </p:sp>
    </p:spTree>
    <p:extLst>
      <p:ext uri="{BB962C8B-B14F-4D97-AF65-F5344CB8AC3E}">
        <p14:creationId xmlns:p14="http://schemas.microsoft.com/office/powerpoint/2010/main" val="667204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8B971E2-CF3F-4BA1-EBAA-0743FF91FA5B}"/>
              </a:ext>
            </a:extLst>
          </p:cNvPr>
          <p:cNvPicPr>
            <a:picLocks noChangeAspect="1"/>
          </p:cNvPicPr>
          <p:nvPr/>
        </p:nvPicPr>
        <p:blipFill>
          <a:blip r:embed="rId2"/>
          <a:stretch>
            <a:fillRect/>
          </a:stretch>
        </p:blipFill>
        <p:spPr>
          <a:xfrm>
            <a:off x="709863" y="348916"/>
            <a:ext cx="10816390" cy="5883442"/>
          </a:xfrm>
          <a:prstGeom prst="rect">
            <a:avLst/>
          </a:prstGeom>
        </p:spPr>
      </p:pic>
      <p:sp>
        <p:nvSpPr>
          <p:cNvPr id="2" name="Date Placeholder 1">
            <a:extLst>
              <a:ext uri="{FF2B5EF4-FFF2-40B4-BE49-F238E27FC236}">
                <a16:creationId xmlns:a16="http://schemas.microsoft.com/office/drawing/2014/main" id="{9699EEAF-3728-338A-6C04-1CAC202428EB}"/>
              </a:ext>
            </a:extLst>
          </p:cNvPr>
          <p:cNvSpPr>
            <a:spLocks noGrp="1"/>
          </p:cNvSpPr>
          <p:nvPr>
            <p:ph type="dt" sz="half" idx="10"/>
          </p:nvPr>
        </p:nvSpPr>
        <p:spPr/>
        <p:txBody>
          <a:bodyPr/>
          <a:lstStyle/>
          <a:p>
            <a:fld id="{1E2015DC-386F-4A0B-AA3F-3914E001EC2D}" type="datetime1">
              <a:rPr lang="en-IN" smtClean="0"/>
              <a:t>14-08-2025</a:t>
            </a:fld>
            <a:endParaRPr lang="en-IN"/>
          </a:p>
        </p:txBody>
      </p:sp>
      <p:sp>
        <p:nvSpPr>
          <p:cNvPr id="4" name="Slide Number Placeholder 3">
            <a:extLst>
              <a:ext uri="{FF2B5EF4-FFF2-40B4-BE49-F238E27FC236}">
                <a16:creationId xmlns:a16="http://schemas.microsoft.com/office/drawing/2014/main" id="{9826BC54-DDAE-4450-7B4E-1EA7E0383F28}"/>
              </a:ext>
            </a:extLst>
          </p:cNvPr>
          <p:cNvSpPr>
            <a:spLocks noGrp="1"/>
          </p:cNvSpPr>
          <p:nvPr>
            <p:ph type="sldNum" sz="quarter" idx="12"/>
          </p:nvPr>
        </p:nvSpPr>
        <p:spPr/>
        <p:txBody>
          <a:bodyPr/>
          <a:lstStyle/>
          <a:p>
            <a:fld id="{912593DB-F78A-4C10-9790-3219FB8F21C0}" type="slidenum">
              <a:rPr lang="en-IN" smtClean="0"/>
              <a:t>23</a:t>
            </a:fld>
            <a:endParaRPr lang="en-IN"/>
          </a:p>
        </p:txBody>
      </p:sp>
      <p:sp>
        <p:nvSpPr>
          <p:cNvPr id="5" name="Footer Placeholder 4">
            <a:extLst>
              <a:ext uri="{FF2B5EF4-FFF2-40B4-BE49-F238E27FC236}">
                <a16:creationId xmlns:a16="http://schemas.microsoft.com/office/drawing/2014/main" id="{F152F671-5244-DE57-2714-14640D4AE6BA}"/>
              </a:ext>
            </a:extLst>
          </p:cNvPr>
          <p:cNvSpPr>
            <a:spLocks noGrp="1"/>
          </p:cNvSpPr>
          <p:nvPr>
            <p:ph type="ftr" sz="quarter" idx="11"/>
          </p:nvPr>
        </p:nvSpPr>
        <p:spPr/>
        <p:txBody>
          <a:bodyPr/>
          <a:lstStyle/>
          <a:p>
            <a:r>
              <a:rPr lang="en-IN"/>
              <a:t>Dr. Jyothsna</a:t>
            </a:r>
          </a:p>
        </p:txBody>
      </p:sp>
    </p:spTree>
    <p:extLst>
      <p:ext uri="{BB962C8B-B14F-4D97-AF65-F5344CB8AC3E}">
        <p14:creationId xmlns:p14="http://schemas.microsoft.com/office/powerpoint/2010/main" val="28775897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CAFC28A-AF75-58F9-14F5-C0712756B085}"/>
              </a:ext>
            </a:extLst>
          </p:cNvPr>
          <p:cNvPicPr>
            <a:picLocks noChangeAspect="1"/>
          </p:cNvPicPr>
          <p:nvPr/>
        </p:nvPicPr>
        <p:blipFill>
          <a:blip r:embed="rId2"/>
          <a:stretch>
            <a:fillRect/>
          </a:stretch>
        </p:blipFill>
        <p:spPr>
          <a:xfrm>
            <a:off x="144379" y="565484"/>
            <a:ext cx="11790947" cy="4981074"/>
          </a:xfrm>
          <a:prstGeom prst="rect">
            <a:avLst/>
          </a:prstGeom>
        </p:spPr>
      </p:pic>
      <p:sp>
        <p:nvSpPr>
          <p:cNvPr id="2" name="Date Placeholder 1">
            <a:extLst>
              <a:ext uri="{FF2B5EF4-FFF2-40B4-BE49-F238E27FC236}">
                <a16:creationId xmlns:a16="http://schemas.microsoft.com/office/drawing/2014/main" id="{7A74DAB5-71FA-B007-7C92-64863CCBC147}"/>
              </a:ext>
            </a:extLst>
          </p:cNvPr>
          <p:cNvSpPr>
            <a:spLocks noGrp="1"/>
          </p:cNvSpPr>
          <p:nvPr>
            <p:ph type="dt" sz="half" idx="10"/>
          </p:nvPr>
        </p:nvSpPr>
        <p:spPr/>
        <p:txBody>
          <a:bodyPr/>
          <a:lstStyle/>
          <a:p>
            <a:fld id="{8AA2B39D-A3C9-4DC9-BCA0-C5F6E644F187}" type="datetime1">
              <a:rPr lang="en-IN" smtClean="0"/>
              <a:t>14-08-2025</a:t>
            </a:fld>
            <a:endParaRPr lang="en-IN"/>
          </a:p>
        </p:txBody>
      </p:sp>
      <p:sp>
        <p:nvSpPr>
          <p:cNvPr id="4" name="Slide Number Placeholder 3">
            <a:extLst>
              <a:ext uri="{FF2B5EF4-FFF2-40B4-BE49-F238E27FC236}">
                <a16:creationId xmlns:a16="http://schemas.microsoft.com/office/drawing/2014/main" id="{5D894F32-48FA-6E89-25AB-5B339905F124}"/>
              </a:ext>
            </a:extLst>
          </p:cNvPr>
          <p:cNvSpPr>
            <a:spLocks noGrp="1"/>
          </p:cNvSpPr>
          <p:nvPr>
            <p:ph type="sldNum" sz="quarter" idx="12"/>
          </p:nvPr>
        </p:nvSpPr>
        <p:spPr/>
        <p:txBody>
          <a:bodyPr/>
          <a:lstStyle/>
          <a:p>
            <a:fld id="{912593DB-F78A-4C10-9790-3219FB8F21C0}" type="slidenum">
              <a:rPr lang="en-IN" smtClean="0"/>
              <a:t>24</a:t>
            </a:fld>
            <a:endParaRPr lang="en-IN"/>
          </a:p>
        </p:txBody>
      </p:sp>
      <p:sp>
        <p:nvSpPr>
          <p:cNvPr id="5" name="Footer Placeholder 4">
            <a:extLst>
              <a:ext uri="{FF2B5EF4-FFF2-40B4-BE49-F238E27FC236}">
                <a16:creationId xmlns:a16="http://schemas.microsoft.com/office/drawing/2014/main" id="{6CDA1B54-07D1-B387-1FE0-E8BD304AA8F8}"/>
              </a:ext>
            </a:extLst>
          </p:cNvPr>
          <p:cNvSpPr>
            <a:spLocks noGrp="1"/>
          </p:cNvSpPr>
          <p:nvPr>
            <p:ph type="ftr" sz="quarter" idx="11"/>
          </p:nvPr>
        </p:nvSpPr>
        <p:spPr/>
        <p:txBody>
          <a:bodyPr/>
          <a:lstStyle/>
          <a:p>
            <a:r>
              <a:rPr lang="en-IN"/>
              <a:t>Dr. Jyothsna</a:t>
            </a:r>
          </a:p>
        </p:txBody>
      </p:sp>
    </p:spTree>
    <p:extLst>
      <p:ext uri="{BB962C8B-B14F-4D97-AF65-F5344CB8AC3E}">
        <p14:creationId xmlns:p14="http://schemas.microsoft.com/office/powerpoint/2010/main" val="15503575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41ACB88-1FDF-4568-CFB9-EF657779AA3B}"/>
              </a:ext>
            </a:extLst>
          </p:cNvPr>
          <p:cNvPicPr>
            <a:picLocks noChangeAspect="1"/>
          </p:cNvPicPr>
          <p:nvPr/>
        </p:nvPicPr>
        <p:blipFill>
          <a:blip r:embed="rId2"/>
          <a:stretch>
            <a:fillRect/>
          </a:stretch>
        </p:blipFill>
        <p:spPr>
          <a:xfrm>
            <a:off x="481263" y="252663"/>
            <a:ext cx="11032957" cy="5486400"/>
          </a:xfrm>
          <a:prstGeom prst="rect">
            <a:avLst/>
          </a:prstGeom>
        </p:spPr>
      </p:pic>
      <p:sp>
        <p:nvSpPr>
          <p:cNvPr id="2" name="Date Placeholder 1">
            <a:extLst>
              <a:ext uri="{FF2B5EF4-FFF2-40B4-BE49-F238E27FC236}">
                <a16:creationId xmlns:a16="http://schemas.microsoft.com/office/drawing/2014/main" id="{F20C99B2-15A9-06B2-04ED-264B43E22444}"/>
              </a:ext>
            </a:extLst>
          </p:cNvPr>
          <p:cNvSpPr>
            <a:spLocks noGrp="1"/>
          </p:cNvSpPr>
          <p:nvPr>
            <p:ph type="dt" sz="half" idx="10"/>
          </p:nvPr>
        </p:nvSpPr>
        <p:spPr/>
        <p:txBody>
          <a:bodyPr/>
          <a:lstStyle/>
          <a:p>
            <a:fld id="{1E0336DA-8989-436F-B79E-B56BB80CFB76}" type="datetime1">
              <a:rPr lang="en-IN" smtClean="0"/>
              <a:t>14-08-2025</a:t>
            </a:fld>
            <a:endParaRPr lang="en-IN"/>
          </a:p>
        </p:txBody>
      </p:sp>
      <p:sp>
        <p:nvSpPr>
          <p:cNvPr id="4" name="Slide Number Placeholder 3">
            <a:extLst>
              <a:ext uri="{FF2B5EF4-FFF2-40B4-BE49-F238E27FC236}">
                <a16:creationId xmlns:a16="http://schemas.microsoft.com/office/drawing/2014/main" id="{48243FD2-033B-7A0A-B15E-672E40055747}"/>
              </a:ext>
            </a:extLst>
          </p:cNvPr>
          <p:cNvSpPr>
            <a:spLocks noGrp="1"/>
          </p:cNvSpPr>
          <p:nvPr>
            <p:ph type="sldNum" sz="quarter" idx="12"/>
          </p:nvPr>
        </p:nvSpPr>
        <p:spPr/>
        <p:txBody>
          <a:bodyPr/>
          <a:lstStyle/>
          <a:p>
            <a:fld id="{912593DB-F78A-4C10-9790-3219FB8F21C0}" type="slidenum">
              <a:rPr lang="en-IN" smtClean="0"/>
              <a:t>25</a:t>
            </a:fld>
            <a:endParaRPr lang="en-IN"/>
          </a:p>
        </p:txBody>
      </p:sp>
      <p:sp>
        <p:nvSpPr>
          <p:cNvPr id="5" name="Footer Placeholder 4">
            <a:extLst>
              <a:ext uri="{FF2B5EF4-FFF2-40B4-BE49-F238E27FC236}">
                <a16:creationId xmlns:a16="http://schemas.microsoft.com/office/drawing/2014/main" id="{E9D887A5-853A-30D4-CEC5-483B4A64DA6C}"/>
              </a:ext>
            </a:extLst>
          </p:cNvPr>
          <p:cNvSpPr>
            <a:spLocks noGrp="1"/>
          </p:cNvSpPr>
          <p:nvPr>
            <p:ph type="ftr" sz="quarter" idx="11"/>
          </p:nvPr>
        </p:nvSpPr>
        <p:spPr/>
        <p:txBody>
          <a:bodyPr/>
          <a:lstStyle/>
          <a:p>
            <a:r>
              <a:rPr lang="en-IN"/>
              <a:t>Dr. Jyothsna</a:t>
            </a:r>
          </a:p>
        </p:txBody>
      </p:sp>
    </p:spTree>
    <p:extLst>
      <p:ext uri="{BB962C8B-B14F-4D97-AF65-F5344CB8AC3E}">
        <p14:creationId xmlns:p14="http://schemas.microsoft.com/office/powerpoint/2010/main" val="26134634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5BDFCED-A100-5A71-585C-61E1912D4AEB}"/>
              </a:ext>
            </a:extLst>
          </p:cNvPr>
          <p:cNvPicPr>
            <a:picLocks noChangeAspect="1"/>
          </p:cNvPicPr>
          <p:nvPr/>
        </p:nvPicPr>
        <p:blipFill>
          <a:blip r:embed="rId2"/>
          <a:stretch>
            <a:fillRect/>
          </a:stretch>
        </p:blipFill>
        <p:spPr>
          <a:xfrm>
            <a:off x="328137" y="605080"/>
            <a:ext cx="4051358" cy="622141"/>
          </a:xfrm>
          <a:prstGeom prst="rect">
            <a:avLst/>
          </a:prstGeom>
        </p:spPr>
      </p:pic>
      <p:sp>
        <p:nvSpPr>
          <p:cNvPr id="5" name="TextBox 4">
            <a:extLst>
              <a:ext uri="{FF2B5EF4-FFF2-40B4-BE49-F238E27FC236}">
                <a16:creationId xmlns:a16="http://schemas.microsoft.com/office/drawing/2014/main" id="{8064CF8D-698B-FFCD-A804-C1413AB478C6}"/>
              </a:ext>
            </a:extLst>
          </p:cNvPr>
          <p:cNvSpPr txBox="1"/>
          <p:nvPr/>
        </p:nvSpPr>
        <p:spPr>
          <a:xfrm>
            <a:off x="328137" y="2172569"/>
            <a:ext cx="11510937" cy="3108543"/>
          </a:xfrm>
          <a:prstGeom prst="rect">
            <a:avLst/>
          </a:prstGeom>
          <a:noFill/>
        </p:spPr>
        <p:txBody>
          <a:bodyPr wrap="square">
            <a:spAutoFit/>
          </a:bodyPr>
          <a:lstStyle/>
          <a:p>
            <a:r>
              <a:rPr lang="en-US" sz="2800" b="0" i="0" dirty="0">
                <a:solidFill>
                  <a:srgbClr val="7F7F7F"/>
                </a:solidFill>
                <a:effectLst/>
                <a:latin typeface="Muli"/>
              </a:rPr>
              <a:t>As we can see in the diagram itself, the left sibling of the [45, 47] is [35, 38], which has only MIN keys, so we can't borrow from it. Thus, we will try to borrow from the right sibling, i.e., [65, 78, 80]. </a:t>
            </a:r>
          </a:p>
          <a:p>
            <a:r>
              <a:rPr lang="en-US" sz="2800" b="0" i="0" dirty="0">
                <a:solidFill>
                  <a:srgbClr val="7F7F7F"/>
                </a:solidFill>
                <a:effectLst/>
                <a:latin typeface="Muli"/>
              </a:rPr>
              <a:t>As discussed above, while borrowing from the right sibling, the first key of the node is moved to the parent node. In this case, the first key of the right sibling(65) will be moved to the parent node, and the separator key from the parent node(55) will be moved to the underflow node. </a:t>
            </a:r>
            <a:endParaRPr lang="en-IN" sz="2800" dirty="0"/>
          </a:p>
        </p:txBody>
      </p:sp>
      <p:sp>
        <p:nvSpPr>
          <p:cNvPr id="2" name="Date Placeholder 1">
            <a:extLst>
              <a:ext uri="{FF2B5EF4-FFF2-40B4-BE49-F238E27FC236}">
                <a16:creationId xmlns:a16="http://schemas.microsoft.com/office/drawing/2014/main" id="{528E76B2-B98D-00EE-8BC6-B2E99B0B29D9}"/>
              </a:ext>
            </a:extLst>
          </p:cNvPr>
          <p:cNvSpPr>
            <a:spLocks noGrp="1"/>
          </p:cNvSpPr>
          <p:nvPr>
            <p:ph type="dt" sz="half" idx="10"/>
          </p:nvPr>
        </p:nvSpPr>
        <p:spPr/>
        <p:txBody>
          <a:bodyPr/>
          <a:lstStyle/>
          <a:p>
            <a:fld id="{8B80B30A-072E-4EF4-8995-9610B70E55DE}" type="datetime1">
              <a:rPr lang="en-IN" smtClean="0"/>
              <a:t>14-08-2025</a:t>
            </a:fld>
            <a:endParaRPr lang="en-IN"/>
          </a:p>
        </p:txBody>
      </p:sp>
      <p:sp>
        <p:nvSpPr>
          <p:cNvPr id="4" name="Slide Number Placeholder 3">
            <a:extLst>
              <a:ext uri="{FF2B5EF4-FFF2-40B4-BE49-F238E27FC236}">
                <a16:creationId xmlns:a16="http://schemas.microsoft.com/office/drawing/2014/main" id="{FC92E729-DF0C-F5FE-6CAC-34FCACF421A4}"/>
              </a:ext>
            </a:extLst>
          </p:cNvPr>
          <p:cNvSpPr>
            <a:spLocks noGrp="1"/>
          </p:cNvSpPr>
          <p:nvPr>
            <p:ph type="sldNum" sz="quarter" idx="12"/>
          </p:nvPr>
        </p:nvSpPr>
        <p:spPr/>
        <p:txBody>
          <a:bodyPr/>
          <a:lstStyle/>
          <a:p>
            <a:fld id="{912593DB-F78A-4C10-9790-3219FB8F21C0}" type="slidenum">
              <a:rPr lang="en-IN" smtClean="0"/>
              <a:t>26</a:t>
            </a:fld>
            <a:endParaRPr lang="en-IN"/>
          </a:p>
        </p:txBody>
      </p:sp>
      <p:sp>
        <p:nvSpPr>
          <p:cNvPr id="6" name="Footer Placeholder 5">
            <a:extLst>
              <a:ext uri="{FF2B5EF4-FFF2-40B4-BE49-F238E27FC236}">
                <a16:creationId xmlns:a16="http://schemas.microsoft.com/office/drawing/2014/main" id="{C50844C4-93FE-B7C6-17ED-B0A248B69124}"/>
              </a:ext>
            </a:extLst>
          </p:cNvPr>
          <p:cNvSpPr>
            <a:spLocks noGrp="1"/>
          </p:cNvSpPr>
          <p:nvPr>
            <p:ph type="ftr" sz="quarter" idx="11"/>
          </p:nvPr>
        </p:nvSpPr>
        <p:spPr/>
        <p:txBody>
          <a:bodyPr/>
          <a:lstStyle/>
          <a:p>
            <a:r>
              <a:rPr lang="en-IN"/>
              <a:t>Dr. Jyothsna</a:t>
            </a:r>
          </a:p>
        </p:txBody>
      </p:sp>
    </p:spTree>
    <p:extLst>
      <p:ext uri="{BB962C8B-B14F-4D97-AF65-F5344CB8AC3E}">
        <p14:creationId xmlns:p14="http://schemas.microsoft.com/office/powerpoint/2010/main" val="5440437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061F6E1-718A-73BB-3678-CD7E8888327F}"/>
              </a:ext>
            </a:extLst>
          </p:cNvPr>
          <p:cNvPicPr>
            <a:picLocks noChangeAspect="1"/>
          </p:cNvPicPr>
          <p:nvPr/>
        </p:nvPicPr>
        <p:blipFill>
          <a:blip r:embed="rId2"/>
          <a:stretch>
            <a:fillRect/>
          </a:stretch>
        </p:blipFill>
        <p:spPr>
          <a:xfrm>
            <a:off x="1371600" y="529390"/>
            <a:ext cx="9276347" cy="4920916"/>
          </a:xfrm>
          <a:prstGeom prst="rect">
            <a:avLst/>
          </a:prstGeom>
        </p:spPr>
      </p:pic>
      <p:sp>
        <p:nvSpPr>
          <p:cNvPr id="2" name="Date Placeholder 1">
            <a:extLst>
              <a:ext uri="{FF2B5EF4-FFF2-40B4-BE49-F238E27FC236}">
                <a16:creationId xmlns:a16="http://schemas.microsoft.com/office/drawing/2014/main" id="{F83EEFD6-70FA-371B-6E18-1C7E07F29BE4}"/>
              </a:ext>
            </a:extLst>
          </p:cNvPr>
          <p:cNvSpPr>
            <a:spLocks noGrp="1"/>
          </p:cNvSpPr>
          <p:nvPr>
            <p:ph type="dt" sz="half" idx="10"/>
          </p:nvPr>
        </p:nvSpPr>
        <p:spPr/>
        <p:txBody>
          <a:bodyPr/>
          <a:lstStyle/>
          <a:p>
            <a:fld id="{F722FF75-1A51-42E9-81D9-E7A513CA1E75}" type="datetime1">
              <a:rPr lang="en-IN" smtClean="0"/>
              <a:t>14-08-2025</a:t>
            </a:fld>
            <a:endParaRPr lang="en-IN"/>
          </a:p>
        </p:txBody>
      </p:sp>
      <p:sp>
        <p:nvSpPr>
          <p:cNvPr id="4" name="Slide Number Placeholder 3">
            <a:extLst>
              <a:ext uri="{FF2B5EF4-FFF2-40B4-BE49-F238E27FC236}">
                <a16:creationId xmlns:a16="http://schemas.microsoft.com/office/drawing/2014/main" id="{1D985BCE-E663-A36B-93A0-54474C990B0C}"/>
              </a:ext>
            </a:extLst>
          </p:cNvPr>
          <p:cNvSpPr>
            <a:spLocks noGrp="1"/>
          </p:cNvSpPr>
          <p:nvPr>
            <p:ph type="sldNum" sz="quarter" idx="12"/>
          </p:nvPr>
        </p:nvSpPr>
        <p:spPr/>
        <p:txBody>
          <a:bodyPr/>
          <a:lstStyle/>
          <a:p>
            <a:fld id="{912593DB-F78A-4C10-9790-3219FB8F21C0}" type="slidenum">
              <a:rPr lang="en-IN" smtClean="0"/>
              <a:t>27</a:t>
            </a:fld>
            <a:endParaRPr lang="en-IN"/>
          </a:p>
        </p:txBody>
      </p:sp>
      <p:sp>
        <p:nvSpPr>
          <p:cNvPr id="5" name="Footer Placeholder 4">
            <a:extLst>
              <a:ext uri="{FF2B5EF4-FFF2-40B4-BE49-F238E27FC236}">
                <a16:creationId xmlns:a16="http://schemas.microsoft.com/office/drawing/2014/main" id="{E676D9B6-13E8-C65A-9430-15D04140F056}"/>
              </a:ext>
            </a:extLst>
          </p:cNvPr>
          <p:cNvSpPr>
            <a:spLocks noGrp="1"/>
          </p:cNvSpPr>
          <p:nvPr>
            <p:ph type="ftr" sz="quarter" idx="11"/>
          </p:nvPr>
        </p:nvSpPr>
        <p:spPr/>
        <p:txBody>
          <a:bodyPr/>
          <a:lstStyle/>
          <a:p>
            <a:r>
              <a:rPr lang="en-IN"/>
              <a:t>Dr. Jyothsna</a:t>
            </a:r>
          </a:p>
        </p:txBody>
      </p:sp>
    </p:spTree>
    <p:extLst>
      <p:ext uri="{BB962C8B-B14F-4D97-AF65-F5344CB8AC3E}">
        <p14:creationId xmlns:p14="http://schemas.microsoft.com/office/powerpoint/2010/main" val="34292769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A61B4D2-428C-3B8D-05E3-ED61FA558836}"/>
              </a:ext>
            </a:extLst>
          </p:cNvPr>
          <p:cNvPicPr>
            <a:picLocks noChangeAspect="1"/>
          </p:cNvPicPr>
          <p:nvPr/>
        </p:nvPicPr>
        <p:blipFill>
          <a:blip r:embed="rId2"/>
          <a:stretch>
            <a:fillRect/>
          </a:stretch>
        </p:blipFill>
        <p:spPr>
          <a:xfrm>
            <a:off x="1311442" y="505326"/>
            <a:ext cx="9384632" cy="5606716"/>
          </a:xfrm>
          <a:prstGeom prst="rect">
            <a:avLst/>
          </a:prstGeom>
        </p:spPr>
      </p:pic>
      <p:sp>
        <p:nvSpPr>
          <p:cNvPr id="2" name="Date Placeholder 1">
            <a:extLst>
              <a:ext uri="{FF2B5EF4-FFF2-40B4-BE49-F238E27FC236}">
                <a16:creationId xmlns:a16="http://schemas.microsoft.com/office/drawing/2014/main" id="{19BFD901-CAEA-461E-A18D-EC9EA251CA53}"/>
              </a:ext>
            </a:extLst>
          </p:cNvPr>
          <p:cNvSpPr>
            <a:spLocks noGrp="1"/>
          </p:cNvSpPr>
          <p:nvPr>
            <p:ph type="dt" sz="half" idx="10"/>
          </p:nvPr>
        </p:nvSpPr>
        <p:spPr/>
        <p:txBody>
          <a:bodyPr/>
          <a:lstStyle/>
          <a:p>
            <a:fld id="{758F83FF-63B1-426F-BFA0-32B1859865E3}" type="datetime1">
              <a:rPr lang="en-IN" smtClean="0"/>
              <a:t>14-08-2025</a:t>
            </a:fld>
            <a:endParaRPr lang="en-IN"/>
          </a:p>
        </p:txBody>
      </p:sp>
      <p:sp>
        <p:nvSpPr>
          <p:cNvPr id="4" name="Slide Number Placeholder 3">
            <a:extLst>
              <a:ext uri="{FF2B5EF4-FFF2-40B4-BE49-F238E27FC236}">
                <a16:creationId xmlns:a16="http://schemas.microsoft.com/office/drawing/2014/main" id="{7BA8267F-743C-22D4-D076-E001AA5AE576}"/>
              </a:ext>
            </a:extLst>
          </p:cNvPr>
          <p:cNvSpPr>
            <a:spLocks noGrp="1"/>
          </p:cNvSpPr>
          <p:nvPr>
            <p:ph type="sldNum" sz="quarter" idx="12"/>
          </p:nvPr>
        </p:nvSpPr>
        <p:spPr/>
        <p:txBody>
          <a:bodyPr/>
          <a:lstStyle/>
          <a:p>
            <a:fld id="{912593DB-F78A-4C10-9790-3219FB8F21C0}" type="slidenum">
              <a:rPr lang="en-IN" smtClean="0"/>
              <a:t>28</a:t>
            </a:fld>
            <a:endParaRPr lang="en-IN"/>
          </a:p>
        </p:txBody>
      </p:sp>
      <p:sp>
        <p:nvSpPr>
          <p:cNvPr id="5" name="Footer Placeholder 4">
            <a:extLst>
              <a:ext uri="{FF2B5EF4-FFF2-40B4-BE49-F238E27FC236}">
                <a16:creationId xmlns:a16="http://schemas.microsoft.com/office/drawing/2014/main" id="{FA081258-F409-402E-2049-B5DE04FD7944}"/>
              </a:ext>
            </a:extLst>
          </p:cNvPr>
          <p:cNvSpPr>
            <a:spLocks noGrp="1"/>
          </p:cNvSpPr>
          <p:nvPr>
            <p:ph type="ftr" sz="quarter" idx="11"/>
          </p:nvPr>
        </p:nvSpPr>
        <p:spPr/>
        <p:txBody>
          <a:bodyPr/>
          <a:lstStyle/>
          <a:p>
            <a:r>
              <a:rPr lang="en-IN"/>
              <a:t>Dr. Jyothsna</a:t>
            </a:r>
          </a:p>
        </p:txBody>
      </p:sp>
    </p:spTree>
    <p:extLst>
      <p:ext uri="{BB962C8B-B14F-4D97-AF65-F5344CB8AC3E}">
        <p14:creationId xmlns:p14="http://schemas.microsoft.com/office/powerpoint/2010/main" val="42301306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F703FDC-CB19-F077-5054-44C0A8189B3C}"/>
              </a:ext>
            </a:extLst>
          </p:cNvPr>
          <p:cNvSpPr txBox="1"/>
          <p:nvPr/>
        </p:nvSpPr>
        <p:spPr>
          <a:xfrm>
            <a:off x="421105" y="350329"/>
            <a:ext cx="11261558" cy="2800767"/>
          </a:xfrm>
          <a:prstGeom prst="rect">
            <a:avLst/>
          </a:prstGeom>
          <a:noFill/>
        </p:spPr>
        <p:txBody>
          <a:bodyPr wrap="square">
            <a:spAutoFit/>
          </a:bodyPr>
          <a:lstStyle/>
          <a:p>
            <a:r>
              <a:rPr lang="en-US" sz="4400" b="0" i="0" dirty="0">
                <a:solidFill>
                  <a:srgbClr val="7F7F7F"/>
                </a:solidFill>
                <a:effectLst/>
                <a:latin typeface="Muli"/>
              </a:rPr>
              <a:t>If both left and right siblings of the underflow node have MIN keys, then we can’t borrow from any of the siblings. In this case, the underflow node is combined with its left( or right ) sibling</a:t>
            </a:r>
            <a:r>
              <a:rPr lang="en-US" sz="2800" b="0" i="0" dirty="0">
                <a:solidFill>
                  <a:srgbClr val="7F7F7F"/>
                </a:solidFill>
                <a:effectLst/>
                <a:latin typeface="Muli"/>
              </a:rPr>
              <a:t>. </a:t>
            </a:r>
            <a:endParaRPr lang="en-IN" sz="2800" dirty="0"/>
          </a:p>
        </p:txBody>
      </p:sp>
      <p:sp>
        <p:nvSpPr>
          <p:cNvPr id="5" name="TextBox 4">
            <a:extLst>
              <a:ext uri="{FF2B5EF4-FFF2-40B4-BE49-F238E27FC236}">
                <a16:creationId xmlns:a16="http://schemas.microsoft.com/office/drawing/2014/main" id="{DD0B59E6-4B5B-48D2-0135-65C0009D18C8}"/>
              </a:ext>
            </a:extLst>
          </p:cNvPr>
          <p:cNvSpPr txBox="1"/>
          <p:nvPr/>
        </p:nvSpPr>
        <p:spPr>
          <a:xfrm>
            <a:off x="3046997" y="4676093"/>
            <a:ext cx="6093994" cy="646331"/>
          </a:xfrm>
          <a:prstGeom prst="rect">
            <a:avLst/>
          </a:prstGeom>
          <a:noFill/>
        </p:spPr>
        <p:txBody>
          <a:bodyPr wrap="square">
            <a:spAutoFit/>
          </a:bodyPr>
          <a:lstStyle/>
          <a:p>
            <a:pPr algn="l">
              <a:buFont typeface="Arial" panose="020B0604020202020204" pitchFamily="34" charset="0"/>
              <a:buChar char="•"/>
            </a:pPr>
            <a:r>
              <a:rPr lang="en-US" sz="3600" b="0" i="0" dirty="0">
                <a:solidFill>
                  <a:srgbClr val="000000"/>
                </a:solidFill>
                <a:effectLst/>
                <a:latin typeface="Muli"/>
              </a:rPr>
              <a:t>Delete 47 from the tree: </a:t>
            </a:r>
            <a:endParaRPr lang="en-US" sz="3600" b="0" i="0" dirty="0">
              <a:solidFill>
                <a:srgbClr val="7F7F7F"/>
              </a:solidFill>
              <a:effectLst/>
              <a:latin typeface="Muli"/>
            </a:endParaRPr>
          </a:p>
        </p:txBody>
      </p:sp>
      <p:sp>
        <p:nvSpPr>
          <p:cNvPr id="2" name="Date Placeholder 1">
            <a:extLst>
              <a:ext uri="{FF2B5EF4-FFF2-40B4-BE49-F238E27FC236}">
                <a16:creationId xmlns:a16="http://schemas.microsoft.com/office/drawing/2014/main" id="{D8D561B7-C65B-E291-2BC3-7742F77E9AC5}"/>
              </a:ext>
            </a:extLst>
          </p:cNvPr>
          <p:cNvSpPr>
            <a:spLocks noGrp="1"/>
          </p:cNvSpPr>
          <p:nvPr>
            <p:ph type="dt" sz="half" idx="10"/>
          </p:nvPr>
        </p:nvSpPr>
        <p:spPr/>
        <p:txBody>
          <a:bodyPr/>
          <a:lstStyle/>
          <a:p>
            <a:fld id="{3141E1C4-1575-4FCA-A3E2-405A1CAB5B7A}" type="datetime1">
              <a:rPr lang="en-IN" smtClean="0"/>
              <a:t>14-08-2025</a:t>
            </a:fld>
            <a:endParaRPr lang="en-IN"/>
          </a:p>
        </p:txBody>
      </p:sp>
      <p:sp>
        <p:nvSpPr>
          <p:cNvPr id="4" name="Slide Number Placeholder 3">
            <a:extLst>
              <a:ext uri="{FF2B5EF4-FFF2-40B4-BE49-F238E27FC236}">
                <a16:creationId xmlns:a16="http://schemas.microsoft.com/office/drawing/2014/main" id="{1F1E64B9-AE73-832B-714F-C4D5B4E50F77}"/>
              </a:ext>
            </a:extLst>
          </p:cNvPr>
          <p:cNvSpPr>
            <a:spLocks noGrp="1"/>
          </p:cNvSpPr>
          <p:nvPr>
            <p:ph type="sldNum" sz="quarter" idx="12"/>
          </p:nvPr>
        </p:nvSpPr>
        <p:spPr/>
        <p:txBody>
          <a:bodyPr/>
          <a:lstStyle/>
          <a:p>
            <a:fld id="{912593DB-F78A-4C10-9790-3219FB8F21C0}" type="slidenum">
              <a:rPr lang="en-IN" smtClean="0"/>
              <a:t>29</a:t>
            </a:fld>
            <a:endParaRPr lang="en-IN"/>
          </a:p>
        </p:txBody>
      </p:sp>
      <p:sp>
        <p:nvSpPr>
          <p:cNvPr id="6" name="Footer Placeholder 5">
            <a:extLst>
              <a:ext uri="{FF2B5EF4-FFF2-40B4-BE49-F238E27FC236}">
                <a16:creationId xmlns:a16="http://schemas.microsoft.com/office/drawing/2014/main" id="{E11C7E16-273F-CB3B-EA6A-794106BD2ADA}"/>
              </a:ext>
            </a:extLst>
          </p:cNvPr>
          <p:cNvSpPr>
            <a:spLocks noGrp="1"/>
          </p:cNvSpPr>
          <p:nvPr>
            <p:ph type="ftr" sz="quarter" idx="11"/>
          </p:nvPr>
        </p:nvSpPr>
        <p:spPr/>
        <p:txBody>
          <a:bodyPr/>
          <a:lstStyle/>
          <a:p>
            <a:r>
              <a:rPr lang="en-IN"/>
              <a:t>Dr. Jyothsna</a:t>
            </a:r>
          </a:p>
        </p:txBody>
      </p:sp>
    </p:spTree>
    <p:extLst>
      <p:ext uri="{BB962C8B-B14F-4D97-AF65-F5344CB8AC3E}">
        <p14:creationId xmlns:p14="http://schemas.microsoft.com/office/powerpoint/2010/main" val="42231997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8B22A89-393C-5232-B4A4-67AC88203D45}"/>
              </a:ext>
            </a:extLst>
          </p:cNvPr>
          <p:cNvPicPr>
            <a:picLocks noChangeAspect="1"/>
          </p:cNvPicPr>
          <p:nvPr/>
        </p:nvPicPr>
        <p:blipFill>
          <a:blip r:embed="rId2"/>
          <a:stretch>
            <a:fillRect/>
          </a:stretch>
        </p:blipFill>
        <p:spPr>
          <a:xfrm>
            <a:off x="440575" y="357447"/>
            <a:ext cx="11155680" cy="5893723"/>
          </a:xfrm>
          <a:prstGeom prst="rect">
            <a:avLst/>
          </a:prstGeom>
        </p:spPr>
      </p:pic>
      <p:sp>
        <p:nvSpPr>
          <p:cNvPr id="2" name="Date Placeholder 1">
            <a:extLst>
              <a:ext uri="{FF2B5EF4-FFF2-40B4-BE49-F238E27FC236}">
                <a16:creationId xmlns:a16="http://schemas.microsoft.com/office/drawing/2014/main" id="{628D24C7-5E45-4560-D1B4-AF045D3CDD5A}"/>
              </a:ext>
            </a:extLst>
          </p:cNvPr>
          <p:cNvSpPr>
            <a:spLocks noGrp="1"/>
          </p:cNvSpPr>
          <p:nvPr>
            <p:ph type="dt" sz="half" idx="10"/>
          </p:nvPr>
        </p:nvSpPr>
        <p:spPr/>
        <p:txBody>
          <a:bodyPr/>
          <a:lstStyle/>
          <a:p>
            <a:fld id="{17BF26E9-37CC-43D2-88C0-21A377F0FCBC}" type="datetime1">
              <a:rPr lang="en-IN" smtClean="0"/>
              <a:t>14-08-2025</a:t>
            </a:fld>
            <a:endParaRPr lang="en-IN"/>
          </a:p>
        </p:txBody>
      </p:sp>
      <p:sp>
        <p:nvSpPr>
          <p:cNvPr id="4" name="Slide Number Placeholder 3">
            <a:extLst>
              <a:ext uri="{FF2B5EF4-FFF2-40B4-BE49-F238E27FC236}">
                <a16:creationId xmlns:a16="http://schemas.microsoft.com/office/drawing/2014/main" id="{0F520889-B507-3995-BCED-87C5FA066537}"/>
              </a:ext>
            </a:extLst>
          </p:cNvPr>
          <p:cNvSpPr>
            <a:spLocks noGrp="1"/>
          </p:cNvSpPr>
          <p:nvPr>
            <p:ph type="sldNum" sz="quarter" idx="12"/>
          </p:nvPr>
        </p:nvSpPr>
        <p:spPr/>
        <p:txBody>
          <a:bodyPr/>
          <a:lstStyle/>
          <a:p>
            <a:fld id="{912593DB-F78A-4C10-9790-3219FB8F21C0}" type="slidenum">
              <a:rPr lang="en-IN" smtClean="0"/>
              <a:t>3</a:t>
            </a:fld>
            <a:endParaRPr lang="en-IN"/>
          </a:p>
        </p:txBody>
      </p:sp>
      <p:sp>
        <p:nvSpPr>
          <p:cNvPr id="5" name="Footer Placeholder 4">
            <a:extLst>
              <a:ext uri="{FF2B5EF4-FFF2-40B4-BE49-F238E27FC236}">
                <a16:creationId xmlns:a16="http://schemas.microsoft.com/office/drawing/2014/main" id="{FFD29EFA-9A33-7A72-6E2C-1380A3084045}"/>
              </a:ext>
            </a:extLst>
          </p:cNvPr>
          <p:cNvSpPr>
            <a:spLocks noGrp="1"/>
          </p:cNvSpPr>
          <p:nvPr>
            <p:ph type="ftr" sz="quarter" idx="11"/>
          </p:nvPr>
        </p:nvSpPr>
        <p:spPr/>
        <p:txBody>
          <a:bodyPr/>
          <a:lstStyle/>
          <a:p>
            <a:r>
              <a:rPr lang="en-IN"/>
              <a:t>Dr. Jyothsna</a:t>
            </a:r>
          </a:p>
        </p:txBody>
      </p:sp>
    </p:spTree>
    <p:extLst>
      <p:ext uri="{BB962C8B-B14F-4D97-AF65-F5344CB8AC3E}">
        <p14:creationId xmlns:p14="http://schemas.microsoft.com/office/powerpoint/2010/main" val="20876206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C163332-3669-036B-C8E6-EBE553D2EFD2}"/>
              </a:ext>
            </a:extLst>
          </p:cNvPr>
          <p:cNvSpPr txBox="1"/>
          <p:nvPr/>
        </p:nvSpPr>
        <p:spPr>
          <a:xfrm>
            <a:off x="-156412" y="1005098"/>
            <a:ext cx="12392525" cy="3970318"/>
          </a:xfrm>
          <a:prstGeom prst="rect">
            <a:avLst/>
          </a:prstGeom>
          <a:noFill/>
        </p:spPr>
        <p:txBody>
          <a:bodyPr wrap="square">
            <a:spAutoFit/>
          </a:bodyPr>
          <a:lstStyle/>
          <a:p>
            <a:pPr marL="457200" algn="l"/>
            <a:r>
              <a:rPr lang="en-US" sz="2800" b="0" i="0" dirty="0">
                <a:solidFill>
                  <a:srgbClr val="000000"/>
                </a:solidFill>
                <a:effectLst/>
                <a:latin typeface="Muli"/>
              </a:rPr>
              <a:t>We’ll combine the left sibling node with the key left in the current node. For combining these two nodes, the separator key(40) from the parent node will move down in the combined node. </a:t>
            </a:r>
            <a:endParaRPr lang="en-US" sz="2800" b="0" i="0" dirty="0">
              <a:solidFill>
                <a:srgbClr val="7F7F7F"/>
              </a:solidFill>
              <a:effectLst/>
              <a:latin typeface="Muli"/>
            </a:endParaRPr>
          </a:p>
          <a:p>
            <a:pPr marL="457200" algn="l"/>
            <a:r>
              <a:rPr lang="en-US" sz="2800" b="0" i="0" dirty="0">
                <a:solidFill>
                  <a:srgbClr val="000000"/>
                </a:solidFill>
                <a:effectLst/>
                <a:latin typeface="Muli"/>
              </a:rPr>
              <a:t>But the parent node also has only MIN keys. </a:t>
            </a:r>
            <a:endParaRPr lang="en-US" sz="2800" b="0" i="0" dirty="0">
              <a:solidFill>
                <a:srgbClr val="7F7F7F"/>
              </a:solidFill>
              <a:effectLst/>
              <a:latin typeface="Muli"/>
            </a:endParaRPr>
          </a:p>
          <a:p>
            <a:pPr marL="457200" algn="l"/>
            <a:r>
              <a:rPr lang="en-US" sz="2800" b="0" i="0" dirty="0">
                <a:solidFill>
                  <a:srgbClr val="000000"/>
                </a:solidFill>
                <a:effectLst/>
                <a:latin typeface="Muli"/>
              </a:rPr>
              <a:t>In this case, when the parent node becomes underflow, we will borrow a key from its left sibling. But if we look at its left sibling, it also has only MIN keys. </a:t>
            </a:r>
            <a:endParaRPr lang="en-US" sz="2800" b="0" i="0" dirty="0">
              <a:solidFill>
                <a:srgbClr val="7F7F7F"/>
              </a:solidFill>
              <a:effectLst/>
              <a:latin typeface="Muli"/>
            </a:endParaRPr>
          </a:p>
          <a:p>
            <a:pPr marL="457200" algn="l"/>
            <a:r>
              <a:rPr lang="en-US" sz="2800" b="0" i="0" dirty="0">
                <a:solidFill>
                  <a:srgbClr val="000000"/>
                </a:solidFill>
                <a:effectLst/>
                <a:latin typeface="Muli"/>
              </a:rPr>
              <a:t>Here, the separator key ( 30) the root node comes down in the combined node, which becomes the new root of the tree, and the height of the tree decreases by one. </a:t>
            </a:r>
            <a:endParaRPr lang="en-US" sz="2800" b="0" i="0" dirty="0">
              <a:solidFill>
                <a:srgbClr val="7F7F7F"/>
              </a:solidFill>
              <a:effectLst/>
              <a:latin typeface="Muli"/>
            </a:endParaRPr>
          </a:p>
        </p:txBody>
      </p:sp>
      <p:sp>
        <p:nvSpPr>
          <p:cNvPr id="2" name="Date Placeholder 1">
            <a:extLst>
              <a:ext uri="{FF2B5EF4-FFF2-40B4-BE49-F238E27FC236}">
                <a16:creationId xmlns:a16="http://schemas.microsoft.com/office/drawing/2014/main" id="{B65CD2B2-DCAD-C4B1-15DE-EEFB36BE379F}"/>
              </a:ext>
            </a:extLst>
          </p:cNvPr>
          <p:cNvSpPr>
            <a:spLocks noGrp="1"/>
          </p:cNvSpPr>
          <p:nvPr>
            <p:ph type="dt" sz="half" idx="10"/>
          </p:nvPr>
        </p:nvSpPr>
        <p:spPr/>
        <p:txBody>
          <a:bodyPr/>
          <a:lstStyle/>
          <a:p>
            <a:fld id="{65775FCC-7903-4267-B047-D0560E9B1C79}" type="datetime1">
              <a:rPr lang="en-IN" smtClean="0"/>
              <a:t>14-08-2025</a:t>
            </a:fld>
            <a:endParaRPr lang="en-IN"/>
          </a:p>
        </p:txBody>
      </p:sp>
      <p:sp>
        <p:nvSpPr>
          <p:cNvPr id="4" name="Slide Number Placeholder 3">
            <a:extLst>
              <a:ext uri="{FF2B5EF4-FFF2-40B4-BE49-F238E27FC236}">
                <a16:creationId xmlns:a16="http://schemas.microsoft.com/office/drawing/2014/main" id="{ACF22CFB-C1E3-35B1-A8CE-3A7A537ECB63}"/>
              </a:ext>
            </a:extLst>
          </p:cNvPr>
          <p:cNvSpPr>
            <a:spLocks noGrp="1"/>
          </p:cNvSpPr>
          <p:nvPr>
            <p:ph type="sldNum" sz="quarter" idx="12"/>
          </p:nvPr>
        </p:nvSpPr>
        <p:spPr/>
        <p:txBody>
          <a:bodyPr/>
          <a:lstStyle/>
          <a:p>
            <a:fld id="{912593DB-F78A-4C10-9790-3219FB8F21C0}" type="slidenum">
              <a:rPr lang="en-IN" smtClean="0"/>
              <a:t>30</a:t>
            </a:fld>
            <a:endParaRPr lang="en-IN"/>
          </a:p>
        </p:txBody>
      </p:sp>
      <p:sp>
        <p:nvSpPr>
          <p:cNvPr id="5" name="Footer Placeholder 4">
            <a:extLst>
              <a:ext uri="{FF2B5EF4-FFF2-40B4-BE49-F238E27FC236}">
                <a16:creationId xmlns:a16="http://schemas.microsoft.com/office/drawing/2014/main" id="{A5557629-4A25-5695-8297-7FE04ECAE799}"/>
              </a:ext>
            </a:extLst>
          </p:cNvPr>
          <p:cNvSpPr>
            <a:spLocks noGrp="1"/>
          </p:cNvSpPr>
          <p:nvPr>
            <p:ph type="ftr" sz="quarter" idx="11"/>
          </p:nvPr>
        </p:nvSpPr>
        <p:spPr/>
        <p:txBody>
          <a:bodyPr/>
          <a:lstStyle/>
          <a:p>
            <a:r>
              <a:rPr lang="en-IN"/>
              <a:t>Dr. Jyothsna</a:t>
            </a:r>
          </a:p>
        </p:txBody>
      </p:sp>
    </p:spTree>
    <p:extLst>
      <p:ext uri="{BB962C8B-B14F-4D97-AF65-F5344CB8AC3E}">
        <p14:creationId xmlns:p14="http://schemas.microsoft.com/office/powerpoint/2010/main" val="12887505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82EB3EF-132F-F579-1DA0-720B2831B9E0}"/>
              </a:ext>
            </a:extLst>
          </p:cNvPr>
          <p:cNvPicPr>
            <a:picLocks noChangeAspect="1"/>
          </p:cNvPicPr>
          <p:nvPr/>
        </p:nvPicPr>
        <p:blipFill>
          <a:blip r:embed="rId2"/>
          <a:stretch>
            <a:fillRect/>
          </a:stretch>
        </p:blipFill>
        <p:spPr>
          <a:xfrm>
            <a:off x="842211" y="517359"/>
            <a:ext cx="10226842" cy="4800600"/>
          </a:xfrm>
          <a:prstGeom prst="rect">
            <a:avLst/>
          </a:prstGeom>
        </p:spPr>
      </p:pic>
      <p:sp>
        <p:nvSpPr>
          <p:cNvPr id="2" name="Date Placeholder 1">
            <a:extLst>
              <a:ext uri="{FF2B5EF4-FFF2-40B4-BE49-F238E27FC236}">
                <a16:creationId xmlns:a16="http://schemas.microsoft.com/office/drawing/2014/main" id="{C7394E2B-27E8-DD8B-D7D8-CCF3520B2583}"/>
              </a:ext>
            </a:extLst>
          </p:cNvPr>
          <p:cNvSpPr>
            <a:spLocks noGrp="1"/>
          </p:cNvSpPr>
          <p:nvPr>
            <p:ph type="dt" sz="half" idx="10"/>
          </p:nvPr>
        </p:nvSpPr>
        <p:spPr/>
        <p:txBody>
          <a:bodyPr/>
          <a:lstStyle/>
          <a:p>
            <a:fld id="{C9F0E33C-7C93-46B7-8577-3497925A20EC}" type="datetime1">
              <a:rPr lang="en-IN" smtClean="0"/>
              <a:t>14-08-2025</a:t>
            </a:fld>
            <a:endParaRPr lang="en-IN"/>
          </a:p>
        </p:txBody>
      </p:sp>
      <p:sp>
        <p:nvSpPr>
          <p:cNvPr id="4" name="Slide Number Placeholder 3">
            <a:extLst>
              <a:ext uri="{FF2B5EF4-FFF2-40B4-BE49-F238E27FC236}">
                <a16:creationId xmlns:a16="http://schemas.microsoft.com/office/drawing/2014/main" id="{A594E5F5-00F2-66DD-E174-17C85E308F9B}"/>
              </a:ext>
            </a:extLst>
          </p:cNvPr>
          <p:cNvSpPr>
            <a:spLocks noGrp="1"/>
          </p:cNvSpPr>
          <p:nvPr>
            <p:ph type="sldNum" sz="quarter" idx="12"/>
          </p:nvPr>
        </p:nvSpPr>
        <p:spPr/>
        <p:txBody>
          <a:bodyPr/>
          <a:lstStyle/>
          <a:p>
            <a:fld id="{912593DB-F78A-4C10-9790-3219FB8F21C0}" type="slidenum">
              <a:rPr lang="en-IN" smtClean="0"/>
              <a:t>31</a:t>
            </a:fld>
            <a:endParaRPr lang="en-IN"/>
          </a:p>
        </p:txBody>
      </p:sp>
      <p:sp>
        <p:nvSpPr>
          <p:cNvPr id="5" name="Footer Placeholder 4">
            <a:extLst>
              <a:ext uri="{FF2B5EF4-FFF2-40B4-BE49-F238E27FC236}">
                <a16:creationId xmlns:a16="http://schemas.microsoft.com/office/drawing/2014/main" id="{D68B40B3-2938-D12B-873A-074E505931B4}"/>
              </a:ext>
            </a:extLst>
          </p:cNvPr>
          <p:cNvSpPr>
            <a:spLocks noGrp="1"/>
          </p:cNvSpPr>
          <p:nvPr>
            <p:ph type="ftr" sz="quarter" idx="11"/>
          </p:nvPr>
        </p:nvSpPr>
        <p:spPr/>
        <p:txBody>
          <a:bodyPr/>
          <a:lstStyle/>
          <a:p>
            <a:r>
              <a:rPr lang="en-IN"/>
              <a:t>Dr. Jyothsna</a:t>
            </a:r>
          </a:p>
        </p:txBody>
      </p:sp>
    </p:spTree>
    <p:extLst>
      <p:ext uri="{BB962C8B-B14F-4D97-AF65-F5344CB8AC3E}">
        <p14:creationId xmlns:p14="http://schemas.microsoft.com/office/powerpoint/2010/main" val="17082805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7ADA1E7-7743-9F9D-5ECD-F371A7D37716}"/>
              </a:ext>
            </a:extLst>
          </p:cNvPr>
          <p:cNvSpPr txBox="1"/>
          <p:nvPr/>
        </p:nvSpPr>
        <p:spPr>
          <a:xfrm>
            <a:off x="3046997" y="236434"/>
            <a:ext cx="6093994" cy="584775"/>
          </a:xfrm>
          <a:prstGeom prst="rect">
            <a:avLst/>
          </a:prstGeom>
          <a:noFill/>
        </p:spPr>
        <p:txBody>
          <a:bodyPr wrap="square">
            <a:spAutoFit/>
          </a:bodyPr>
          <a:lstStyle/>
          <a:p>
            <a:pPr algn="l"/>
            <a:r>
              <a:rPr lang="en-IN" sz="3200" b="1" i="0" dirty="0">
                <a:solidFill>
                  <a:srgbClr val="434343"/>
                </a:solidFill>
                <a:effectLst/>
                <a:latin typeface="Muli"/>
              </a:rPr>
              <a:t>Deletion From Non-Leaf Node</a:t>
            </a:r>
            <a:endParaRPr lang="en-IN" sz="3200" b="1" i="0" dirty="0">
              <a:solidFill>
                <a:srgbClr val="616161"/>
              </a:solidFill>
              <a:effectLst/>
              <a:latin typeface="Muli"/>
            </a:endParaRPr>
          </a:p>
        </p:txBody>
      </p:sp>
      <p:sp>
        <p:nvSpPr>
          <p:cNvPr id="5" name="TextBox 4">
            <a:extLst>
              <a:ext uri="{FF2B5EF4-FFF2-40B4-BE49-F238E27FC236}">
                <a16:creationId xmlns:a16="http://schemas.microsoft.com/office/drawing/2014/main" id="{8C9AFF6A-59EA-782D-73CF-D6E0CC040802}"/>
              </a:ext>
            </a:extLst>
          </p:cNvPr>
          <p:cNvSpPr txBox="1"/>
          <p:nvPr/>
        </p:nvSpPr>
        <p:spPr>
          <a:xfrm>
            <a:off x="433136" y="2828836"/>
            <a:ext cx="11758863" cy="2308324"/>
          </a:xfrm>
          <a:prstGeom prst="rect">
            <a:avLst/>
          </a:prstGeom>
          <a:noFill/>
        </p:spPr>
        <p:txBody>
          <a:bodyPr wrap="square">
            <a:spAutoFit/>
          </a:bodyPr>
          <a:lstStyle/>
          <a:p>
            <a:r>
              <a:rPr lang="en-US" sz="3600" b="0" i="0" dirty="0">
                <a:solidFill>
                  <a:srgbClr val="7F7F7F"/>
                </a:solidFill>
                <a:effectLst/>
                <a:latin typeface="Muli"/>
              </a:rPr>
              <a:t>In this case, the successor key is copied at the place of the key to be removed, and then the successor is deleted. The successor key is the smallest key in the right subtree and will always be in the leaf node.</a:t>
            </a:r>
            <a:endParaRPr lang="en-IN" sz="3600" dirty="0"/>
          </a:p>
        </p:txBody>
      </p:sp>
      <p:sp>
        <p:nvSpPr>
          <p:cNvPr id="2" name="Date Placeholder 1">
            <a:extLst>
              <a:ext uri="{FF2B5EF4-FFF2-40B4-BE49-F238E27FC236}">
                <a16:creationId xmlns:a16="http://schemas.microsoft.com/office/drawing/2014/main" id="{51E75E2B-BFCD-40B0-4A66-5FA6FE37E81B}"/>
              </a:ext>
            </a:extLst>
          </p:cNvPr>
          <p:cNvSpPr>
            <a:spLocks noGrp="1"/>
          </p:cNvSpPr>
          <p:nvPr>
            <p:ph type="dt" sz="half" idx="10"/>
          </p:nvPr>
        </p:nvSpPr>
        <p:spPr/>
        <p:txBody>
          <a:bodyPr/>
          <a:lstStyle/>
          <a:p>
            <a:fld id="{9F7FECD0-1AEF-4B1E-9971-2DEE5014CCEE}" type="datetime1">
              <a:rPr lang="en-IN" smtClean="0"/>
              <a:t>14-08-2025</a:t>
            </a:fld>
            <a:endParaRPr lang="en-IN"/>
          </a:p>
        </p:txBody>
      </p:sp>
      <p:sp>
        <p:nvSpPr>
          <p:cNvPr id="4" name="Slide Number Placeholder 3">
            <a:extLst>
              <a:ext uri="{FF2B5EF4-FFF2-40B4-BE49-F238E27FC236}">
                <a16:creationId xmlns:a16="http://schemas.microsoft.com/office/drawing/2014/main" id="{5EB97770-133E-ECF8-7C9D-B9F2949A1141}"/>
              </a:ext>
            </a:extLst>
          </p:cNvPr>
          <p:cNvSpPr>
            <a:spLocks noGrp="1"/>
          </p:cNvSpPr>
          <p:nvPr>
            <p:ph type="sldNum" sz="quarter" idx="12"/>
          </p:nvPr>
        </p:nvSpPr>
        <p:spPr/>
        <p:txBody>
          <a:bodyPr/>
          <a:lstStyle/>
          <a:p>
            <a:fld id="{912593DB-F78A-4C10-9790-3219FB8F21C0}" type="slidenum">
              <a:rPr lang="en-IN" smtClean="0"/>
              <a:t>32</a:t>
            </a:fld>
            <a:endParaRPr lang="en-IN"/>
          </a:p>
        </p:txBody>
      </p:sp>
      <p:sp>
        <p:nvSpPr>
          <p:cNvPr id="6" name="Footer Placeholder 5">
            <a:extLst>
              <a:ext uri="{FF2B5EF4-FFF2-40B4-BE49-F238E27FC236}">
                <a16:creationId xmlns:a16="http://schemas.microsoft.com/office/drawing/2014/main" id="{AAB07A84-6C5B-58F4-A013-ACB158F93989}"/>
              </a:ext>
            </a:extLst>
          </p:cNvPr>
          <p:cNvSpPr>
            <a:spLocks noGrp="1"/>
          </p:cNvSpPr>
          <p:nvPr>
            <p:ph type="ftr" sz="quarter" idx="11"/>
          </p:nvPr>
        </p:nvSpPr>
        <p:spPr/>
        <p:txBody>
          <a:bodyPr/>
          <a:lstStyle/>
          <a:p>
            <a:r>
              <a:rPr lang="en-IN"/>
              <a:t>Dr. Jyothsna</a:t>
            </a:r>
          </a:p>
        </p:txBody>
      </p:sp>
    </p:spTree>
    <p:extLst>
      <p:ext uri="{BB962C8B-B14F-4D97-AF65-F5344CB8AC3E}">
        <p14:creationId xmlns:p14="http://schemas.microsoft.com/office/powerpoint/2010/main" val="11821729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6C31960-39C5-85FB-CC90-D8B38FCFC76E}"/>
              </a:ext>
            </a:extLst>
          </p:cNvPr>
          <p:cNvPicPr>
            <a:picLocks noChangeAspect="1"/>
          </p:cNvPicPr>
          <p:nvPr/>
        </p:nvPicPr>
        <p:blipFill>
          <a:blip r:embed="rId2"/>
          <a:stretch>
            <a:fillRect/>
          </a:stretch>
        </p:blipFill>
        <p:spPr>
          <a:xfrm>
            <a:off x="757990" y="0"/>
            <a:ext cx="10046368" cy="5053263"/>
          </a:xfrm>
          <a:prstGeom prst="rect">
            <a:avLst/>
          </a:prstGeom>
        </p:spPr>
      </p:pic>
      <p:sp>
        <p:nvSpPr>
          <p:cNvPr id="5" name="TextBox 4">
            <a:extLst>
              <a:ext uri="{FF2B5EF4-FFF2-40B4-BE49-F238E27FC236}">
                <a16:creationId xmlns:a16="http://schemas.microsoft.com/office/drawing/2014/main" id="{22C6D988-D690-4E7F-4DCA-38797DF1AF4D}"/>
              </a:ext>
            </a:extLst>
          </p:cNvPr>
          <p:cNvSpPr txBox="1"/>
          <p:nvPr/>
        </p:nvSpPr>
        <p:spPr>
          <a:xfrm>
            <a:off x="0" y="4978198"/>
            <a:ext cx="12524873" cy="1569660"/>
          </a:xfrm>
          <a:prstGeom prst="rect">
            <a:avLst/>
          </a:prstGeom>
          <a:noFill/>
        </p:spPr>
        <p:txBody>
          <a:bodyPr wrap="square">
            <a:spAutoFit/>
          </a:bodyPr>
          <a:lstStyle/>
          <a:p>
            <a:pPr algn="l">
              <a:buFont typeface="Arial" panose="020B0604020202020204" pitchFamily="34" charset="0"/>
              <a:buChar char="•"/>
            </a:pPr>
            <a:r>
              <a:rPr lang="en-US" sz="2400" b="0" i="0" dirty="0">
                <a:solidFill>
                  <a:srgbClr val="000000"/>
                </a:solidFill>
                <a:effectLst/>
                <a:latin typeface="Muli"/>
              </a:rPr>
              <a:t>Delete 12 from the tree: </a:t>
            </a:r>
            <a:endParaRPr lang="en-US" sz="2400" b="0" i="0" dirty="0">
              <a:solidFill>
                <a:srgbClr val="7F7F7F"/>
              </a:solidFill>
              <a:effectLst/>
              <a:latin typeface="Muli"/>
            </a:endParaRPr>
          </a:p>
          <a:p>
            <a:pPr marL="457200" algn="l"/>
            <a:r>
              <a:rPr lang="en-US" sz="2400" b="0" i="0" dirty="0">
                <a:solidFill>
                  <a:srgbClr val="000000"/>
                </a:solidFill>
                <a:effectLst/>
                <a:latin typeface="Muli"/>
              </a:rPr>
              <a:t>The successor key of 12 is 15, this we’ll copy 15 at the place of 12, and now our task reduces to deletion of 15 from the leaf node. This deletion is performed by borrowing a key from the left sibling. </a:t>
            </a:r>
            <a:endParaRPr lang="en-US" sz="2400" b="0" i="0" dirty="0">
              <a:solidFill>
                <a:srgbClr val="7F7F7F"/>
              </a:solidFill>
              <a:effectLst/>
              <a:latin typeface="Muli"/>
            </a:endParaRPr>
          </a:p>
        </p:txBody>
      </p:sp>
      <p:sp>
        <p:nvSpPr>
          <p:cNvPr id="2" name="Date Placeholder 1">
            <a:extLst>
              <a:ext uri="{FF2B5EF4-FFF2-40B4-BE49-F238E27FC236}">
                <a16:creationId xmlns:a16="http://schemas.microsoft.com/office/drawing/2014/main" id="{350DEF10-88AE-CEF9-73FE-9FDC4E659D12}"/>
              </a:ext>
            </a:extLst>
          </p:cNvPr>
          <p:cNvSpPr>
            <a:spLocks noGrp="1"/>
          </p:cNvSpPr>
          <p:nvPr>
            <p:ph type="dt" sz="half" idx="10"/>
          </p:nvPr>
        </p:nvSpPr>
        <p:spPr/>
        <p:txBody>
          <a:bodyPr/>
          <a:lstStyle/>
          <a:p>
            <a:fld id="{F7A15FED-723B-4A93-BE9A-BB2FB9B8A71B}" type="datetime1">
              <a:rPr lang="en-IN" smtClean="0"/>
              <a:t>14-08-2025</a:t>
            </a:fld>
            <a:endParaRPr lang="en-IN"/>
          </a:p>
        </p:txBody>
      </p:sp>
      <p:sp>
        <p:nvSpPr>
          <p:cNvPr id="4" name="Slide Number Placeholder 3">
            <a:extLst>
              <a:ext uri="{FF2B5EF4-FFF2-40B4-BE49-F238E27FC236}">
                <a16:creationId xmlns:a16="http://schemas.microsoft.com/office/drawing/2014/main" id="{1873540E-7A62-91AC-D98E-5DA4A1E46A5D}"/>
              </a:ext>
            </a:extLst>
          </p:cNvPr>
          <p:cNvSpPr>
            <a:spLocks noGrp="1"/>
          </p:cNvSpPr>
          <p:nvPr>
            <p:ph type="sldNum" sz="quarter" idx="12"/>
          </p:nvPr>
        </p:nvSpPr>
        <p:spPr/>
        <p:txBody>
          <a:bodyPr/>
          <a:lstStyle/>
          <a:p>
            <a:fld id="{912593DB-F78A-4C10-9790-3219FB8F21C0}" type="slidenum">
              <a:rPr lang="en-IN" smtClean="0"/>
              <a:t>33</a:t>
            </a:fld>
            <a:endParaRPr lang="en-IN"/>
          </a:p>
        </p:txBody>
      </p:sp>
      <p:sp>
        <p:nvSpPr>
          <p:cNvPr id="6" name="Footer Placeholder 5">
            <a:extLst>
              <a:ext uri="{FF2B5EF4-FFF2-40B4-BE49-F238E27FC236}">
                <a16:creationId xmlns:a16="http://schemas.microsoft.com/office/drawing/2014/main" id="{C170DDF7-662D-3BED-B93B-7972CC22A4A7}"/>
              </a:ext>
            </a:extLst>
          </p:cNvPr>
          <p:cNvSpPr>
            <a:spLocks noGrp="1"/>
          </p:cNvSpPr>
          <p:nvPr>
            <p:ph type="ftr" sz="quarter" idx="11"/>
          </p:nvPr>
        </p:nvSpPr>
        <p:spPr/>
        <p:txBody>
          <a:bodyPr/>
          <a:lstStyle/>
          <a:p>
            <a:r>
              <a:rPr lang="en-IN"/>
              <a:t>Dr. Jyothsna</a:t>
            </a:r>
          </a:p>
        </p:txBody>
      </p:sp>
    </p:spTree>
    <p:extLst>
      <p:ext uri="{BB962C8B-B14F-4D97-AF65-F5344CB8AC3E}">
        <p14:creationId xmlns:p14="http://schemas.microsoft.com/office/powerpoint/2010/main" val="13218020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304A074-4924-9246-3C92-51763ABD27E8}"/>
              </a:ext>
            </a:extLst>
          </p:cNvPr>
          <p:cNvPicPr>
            <a:picLocks noChangeAspect="1"/>
          </p:cNvPicPr>
          <p:nvPr/>
        </p:nvPicPr>
        <p:blipFill>
          <a:blip r:embed="rId2"/>
          <a:stretch>
            <a:fillRect/>
          </a:stretch>
        </p:blipFill>
        <p:spPr>
          <a:xfrm>
            <a:off x="476430" y="207495"/>
            <a:ext cx="5969307" cy="2571800"/>
          </a:xfrm>
          <a:prstGeom prst="rect">
            <a:avLst/>
          </a:prstGeom>
        </p:spPr>
      </p:pic>
      <p:pic>
        <p:nvPicPr>
          <p:cNvPr id="5" name="Picture 4">
            <a:extLst>
              <a:ext uri="{FF2B5EF4-FFF2-40B4-BE49-F238E27FC236}">
                <a16:creationId xmlns:a16="http://schemas.microsoft.com/office/drawing/2014/main" id="{B50BC6BB-3FB8-56A1-BB2F-EC13DEAD499B}"/>
              </a:ext>
            </a:extLst>
          </p:cNvPr>
          <p:cNvPicPr>
            <a:picLocks noChangeAspect="1"/>
          </p:cNvPicPr>
          <p:nvPr/>
        </p:nvPicPr>
        <p:blipFill>
          <a:blip r:embed="rId3"/>
          <a:stretch>
            <a:fillRect/>
          </a:stretch>
        </p:blipFill>
        <p:spPr>
          <a:xfrm>
            <a:off x="6096000" y="597130"/>
            <a:ext cx="6096000" cy="4051508"/>
          </a:xfrm>
          <a:prstGeom prst="rect">
            <a:avLst/>
          </a:prstGeom>
        </p:spPr>
      </p:pic>
      <p:sp>
        <p:nvSpPr>
          <p:cNvPr id="2" name="Date Placeholder 1">
            <a:extLst>
              <a:ext uri="{FF2B5EF4-FFF2-40B4-BE49-F238E27FC236}">
                <a16:creationId xmlns:a16="http://schemas.microsoft.com/office/drawing/2014/main" id="{93788714-552F-31E3-639D-A055D3DE0824}"/>
              </a:ext>
            </a:extLst>
          </p:cNvPr>
          <p:cNvSpPr>
            <a:spLocks noGrp="1"/>
          </p:cNvSpPr>
          <p:nvPr>
            <p:ph type="dt" sz="half" idx="10"/>
          </p:nvPr>
        </p:nvSpPr>
        <p:spPr/>
        <p:txBody>
          <a:bodyPr/>
          <a:lstStyle/>
          <a:p>
            <a:fld id="{849296A1-E031-40CE-8755-D9435D57FBB1}" type="datetime1">
              <a:rPr lang="en-IN" smtClean="0"/>
              <a:t>14-08-2025</a:t>
            </a:fld>
            <a:endParaRPr lang="en-IN"/>
          </a:p>
        </p:txBody>
      </p:sp>
      <p:sp>
        <p:nvSpPr>
          <p:cNvPr id="4" name="Slide Number Placeholder 3">
            <a:extLst>
              <a:ext uri="{FF2B5EF4-FFF2-40B4-BE49-F238E27FC236}">
                <a16:creationId xmlns:a16="http://schemas.microsoft.com/office/drawing/2014/main" id="{5C873312-5786-A859-3C1A-64BA3ABDD8FC}"/>
              </a:ext>
            </a:extLst>
          </p:cNvPr>
          <p:cNvSpPr>
            <a:spLocks noGrp="1"/>
          </p:cNvSpPr>
          <p:nvPr>
            <p:ph type="sldNum" sz="quarter" idx="12"/>
          </p:nvPr>
        </p:nvSpPr>
        <p:spPr/>
        <p:txBody>
          <a:bodyPr/>
          <a:lstStyle/>
          <a:p>
            <a:fld id="{912593DB-F78A-4C10-9790-3219FB8F21C0}" type="slidenum">
              <a:rPr lang="en-IN" smtClean="0"/>
              <a:t>34</a:t>
            </a:fld>
            <a:endParaRPr lang="en-IN"/>
          </a:p>
        </p:txBody>
      </p:sp>
      <p:sp>
        <p:nvSpPr>
          <p:cNvPr id="6" name="Footer Placeholder 5">
            <a:extLst>
              <a:ext uri="{FF2B5EF4-FFF2-40B4-BE49-F238E27FC236}">
                <a16:creationId xmlns:a16="http://schemas.microsoft.com/office/drawing/2014/main" id="{46C77414-2FFF-05B6-297A-7D978B48FE6E}"/>
              </a:ext>
            </a:extLst>
          </p:cNvPr>
          <p:cNvSpPr>
            <a:spLocks noGrp="1"/>
          </p:cNvSpPr>
          <p:nvPr>
            <p:ph type="ftr" sz="quarter" idx="11"/>
          </p:nvPr>
        </p:nvSpPr>
        <p:spPr/>
        <p:txBody>
          <a:bodyPr/>
          <a:lstStyle/>
          <a:p>
            <a:r>
              <a:rPr lang="en-IN"/>
              <a:t>Dr. Jyothsna</a:t>
            </a:r>
          </a:p>
        </p:txBody>
      </p:sp>
    </p:spTree>
    <p:extLst>
      <p:ext uri="{BB962C8B-B14F-4D97-AF65-F5344CB8AC3E}">
        <p14:creationId xmlns:p14="http://schemas.microsoft.com/office/powerpoint/2010/main" val="653072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5E66A8CE-CF08-DB7F-AEAA-2D772853C0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6589" y="-1"/>
            <a:ext cx="10286999" cy="7002379"/>
          </a:xfrm>
          <a:prstGeom prst="rect">
            <a:avLst/>
          </a:prstGeom>
          <a:noFill/>
          <a:extLst>
            <a:ext uri="{909E8E84-426E-40DD-AFC4-6F175D3DCCD1}">
              <a14:hiddenFill xmlns:a14="http://schemas.microsoft.com/office/drawing/2010/main">
                <a:solidFill>
                  <a:srgbClr val="FFFFFF"/>
                </a:solidFill>
              </a14:hiddenFill>
            </a:ext>
          </a:extLst>
        </p:spPr>
      </p:pic>
      <p:sp>
        <p:nvSpPr>
          <p:cNvPr id="2" name="Date Placeholder 1">
            <a:extLst>
              <a:ext uri="{FF2B5EF4-FFF2-40B4-BE49-F238E27FC236}">
                <a16:creationId xmlns:a16="http://schemas.microsoft.com/office/drawing/2014/main" id="{374E55E7-ABE2-4A2E-3BC5-619DBA00206A}"/>
              </a:ext>
            </a:extLst>
          </p:cNvPr>
          <p:cNvSpPr>
            <a:spLocks noGrp="1"/>
          </p:cNvSpPr>
          <p:nvPr>
            <p:ph type="dt" sz="half" idx="10"/>
          </p:nvPr>
        </p:nvSpPr>
        <p:spPr/>
        <p:txBody>
          <a:bodyPr/>
          <a:lstStyle/>
          <a:p>
            <a:fld id="{D51728AD-F670-4477-92D9-EACAB1CF1431}" type="datetime1">
              <a:rPr lang="en-IN" smtClean="0"/>
              <a:t>14-08-2025</a:t>
            </a:fld>
            <a:endParaRPr lang="en-IN"/>
          </a:p>
        </p:txBody>
      </p:sp>
      <p:sp>
        <p:nvSpPr>
          <p:cNvPr id="3" name="Slide Number Placeholder 2">
            <a:extLst>
              <a:ext uri="{FF2B5EF4-FFF2-40B4-BE49-F238E27FC236}">
                <a16:creationId xmlns:a16="http://schemas.microsoft.com/office/drawing/2014/main" id="{C788AA04-E701-40CB-B7C2-83808E46D3BE}"/>
              </a:ext>
            </a:extLst>
          </p:cNvPr>
          <p:cNvSpPr>
            <a:spLocks noGrp="1"/>
          </p:cNvSpPr>
          <p:nvPr>
            <p:ph type="sldNum" sz="quarter" idx="12"/>
          </p:nvPr>
        </p:nvSpPr>
        <p:spPr/>
        <p:txBody>
          <a:bodyPr/>
          <a:lstStyle/>
          <a:p>
            <a:fld id="{912593DB-F78A-4C10-9790-3219FB8F21C0}" type="slidenum">
              <a:rPr lang="en-IN" smtClean="0"/>
              <a:t>35</a:t>
            </a:fld>
            <a:endParaRPr lang="en-IN"/>
          </a:p>
        </p:txBody>
      </p:sp>
      <p:sp>
        <p:nvSpPr>
          <p:cNvPr id="4" name="Footer Placeholder 3">
            <a:extLst>
              <a:ext uri="{FF2B5EF4-FFF2-40B4-BE49-F238E27FC236}">
                <a16:creationId xmlns:a16="http://schemas.microsoft.com/office/drawing/2014/main" id="{4255CB89-114D-D1C9-6E83-D708D025C0F2}"/>
              </a:ext>
            </a:extLst>
          </p:cNvPr>
          <p:cNvSpPr>
            <a:spLocks noGrp="1"/>
          </p:cNvSpPr>
          <p:nvPr>
            <p:ph type="ftr" sz="quarter" idx="11"/>
          </p:nvPr>
        </p:nvSpPr>
        <p:spPr/>
        <p:txBody>
          <a:bodyPr/>
          <a:lstStyle/>
          <a:p>
            <a:r>
              <a:rPr lang="en-IN"/>
              <a:t>Dr. Jyothsna</a:t>
            </a:r>
          </a:p>
        </p:txBody>
      </p:sp>
    </p:spTree>
    <p:extLst>
      <p:ext uri="{BB962C8B-B14F-4D97-AF65-F5344CB8AC3E}">
        <p14:creationId xmlns:p14="http://schemas.microsoft.com/office/powerpoint/2010/main" val="24250768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FB3F730-1ED5-4719-F38B-2ED1B471BD65}"/>
              </a:ext>
            </a:extLst>
          </p:cNvPr>
          <p:cNvPicPr>
            <a:picLocks noChangeAspect="1"/>
          </p:cNvPicPr>
          <p:nvPr/>
        </p:nvPicPr>
        <p:blipFill>
          <a:blip r:embed="rId2"/>
          <a:stretch>
            <a:fillRect/>
          </a:stretch>
        </p:blipFill>
        <p:spPr>
          <a:xfrm>
            <a:off x="524459" y="334259"/>
            <a:ext cx="5892965" cy="2558569"/>
          </a:xfrm>
          <a:prstGeom prst="rect">
            <a:avLst/>
          </a:prstGeom>
        </p:spPr>
      </p:pic>
      <p:pic>
        <p:nvPicPr>
          <p:cNvPr id="5" name="Picture 4">
            <a:extLst>
              <a:ext uri="{FF2B5EF4-FFF2-40B4-BE49-F238E27FC236}">
                <a16:creationId xmlns:a16="http://schemas.microsoft.com/office/drawing/2014/main" id="{628FFE7A-2300-3B59-8FCA-5AB080835F56}"/>
              </a:ext>
            </a:extLst>
          </p:cNvPr>
          <p:cNvPicPr>
            <a:picLocks noChangeAspect="1"/>
          </p:cNvPicPr>
          <p:nvPr/>
        </p:nvPicPr>
        <p:blipFill>
          <a:blip r:embed="rId3"/>
          <a:stretch>
            <a:fillRect/>
          </a:stretch>
        </p:blipFill>
        <p:spPr>
          <a:xfrm>
            <a:off x="524459" y="3225966"/>
            <a:ext cx="2293556" cy="614514"/>
          </a:xfrm>
          <a:prstGeom prst="rect">
            <a:avLst/>
          </a:prstGeom>
        </p:spPr>
      </p:pic>
      <p:pic>
        <p:nvPicPr>
          <p:cNvPr id="7" name="Picture 6">
            <a:extLst>
              <a:ext uri="{FF2B5EF4-FFF2-40B4-BE49-F238E27FC236}">
                <a16:creationId xmlns:a16="http://schemas.microsoft.com/office/drawing/2014/main" id="{D5261325-2083-D11C-1A39-8770C2C6E0E5}"/>
              </a:ext>
            </a:extLst>
          </p:cNvPr>
          <p:cNvPicPr>
            <a:picLocks noChangeAspect="1"/>
          </p:cNvPicPr>
          <p:nvPr/>
        </p:nvPicPr>
        <p:blipFill>
          <a:blip r:embed="rId4"/>
          <a:stretch>
            <a:fillRect/>
          </a:stretch>
        </p:blipFill>
        <p:spPr>
          <a:xfrm>
            <a:off x="798022" y="4426546"/>
            <a:ext cx="5527963" cy="1999191"/>
          </a:xfrm>
          <a:prstGeom prst="rect">
            <a:avLst/>
          </a:prstGeom>
        </p:spPr>
      </p:pic>
      <p:pic>
        <p:nvPicPr>
          <p:cNvPr id="9" name="Picture 8">
            <a:extLst>
              <a:ext uri="{FF2B5EF4-FFF2-40B4-BE49-F238E27FC236}">
                <a16:creationId xmlns:a16="http://schemas.microsoft.com/office/drawing/2014/main" id="{893F3D8E-8A23-5246-6660-4F0A0BDBE4E6}"/>
              </a:ext>
            </a:extLst>
          </p:cNvPr>
          <p:cNvPicPr>
            <a:picLocks noChangeAspect="1"/>
          </p:cNvPicPr>
          <p:nvPr/>
        </p:nvPicPr>
        <p:blipFill>
          <a:blip r:embed="rId5"/>
          <a:stretch>
            <a:fillRect/>
          </a:stretch>
        </p:blipFill>
        <p:spPr>
          <a:xfrm>
            <a:off x="6659962" y="334259"/>
            <a:ext cx="1954891" cy="387107"/>
          </a:xfrm>
          <a:prstGeom prst="rect">
            <a:avLst/>
          </a:prstGeom>
        </p:spPr>
      </p:pic>
      <p:pic>
        <p:nvPicPr>
          <p:cNvPr id="11" name="Picture 10">
            <a:extLst>
              <a:ext uri="{FF2B5EF4-FFF2-40B4-BE49-F238E27FC236}">
                <a16:creationId xmlns:a16="http://schemas.microsoft.com/office/drawing/2014/main" id="{901406E6-4A55-00FB-B886-BFE664E7A486}"/>
              </a:ext>
            </a:extLst>
          </p:cNvPr>
          <p:cNvPicPr>
            <a:picLocks noChangeAspect="1"/>
          </p:cNvPicPr>
          <p:nvPr/>
        </p:nvPicPr>
        <p:blipFill>
          <a:blip r:embed="rId6"/>
          <a:stretch>
            <a:fillRect/>
          </a:stretch>
        </p:blipFill>
        <p:spPr>
          <a:xfrm>
            <a:off x="7001286" y="876905"/>
            <a:ext cx="4993979" cy="2148928"/>
          </a:xfrm>
          <a:prstGeom prst="rect">
            <a:avLst/>
          </a:prstGeom>
        </p:spPr>
      </p:pic>
      <p:pic>
        <p:nvPicPr>
          <p:cNvPr id="13" name="Picture 12">
            <a:extLst>
              <a:ext uri="{FF2B5EF4-FFF2-40B4-BE49-F238E27FC236}">
                <a16:creationId xmlns:a16="http://schemas.microsoft.com/office/drawing/2014/main" id="{B171A9B1-F62C-7C70-1EDE-A52E7A9167D8}"/>
              </a:ext>
            </a:extLst>
          </p:cNvPr>
          <p:cNvPicPr>
            <a:picLocks noChangeAspect="1"/>
          </p:cNvPicPr>
          <p:nvPr/>
        </p:nvPicPr>
        <p:blipFill>
          <a:blip r:embed="rId7"/>
          <a:stretch>
            <a:fillRect/>
          </a:stretch>
        </p:blipFill>
        <p:spPr>
          <a:xfrm>
            <a:off x="6719690" y="3765665"/>
            <a:ext cx="4993979" cy="2215430"/>
          </a:xfrm>
          <a:prstGeom prst="rect">
            <a:avLst/>
          </a:prstGeom>
        </p:spPr>
      </p:pic>
      <p:pic>
        <p:nvPicPr>
          <p:cNvPr id="15" name="Picture 14">
            <a:extLst>
              <a:ext uri="{FF2B5EF4-FFF2-40B4-BE49-F238E27FC236}">
                <a16:creationId xmlns:a16="http://schemas.microsoft.com/office/drawing/2014/main" id="{EFC0C089-2619-5805-6C0C-C78FD2EA46F8}"/>
              </a:ext>
            </a:extLst>
          </p:cNvPr>
          <p:cNvPicPr>
            <a:picLocks noChangeAspect="1"/>
          </p:cNvPicPr>
          <p:nvPr/>
        </p:nvPicPr>
        <p:blipFill>
          <a:blip r:embed="rId8"/>
          <a:stretch>
            <a:fillRect/>
          </a:stretch>
        </p:blipFill>
        <p:spPr>
          <a:xfrm>
            <a:off x="7110388" y="3025833"/>
            <a:ext cx="1276416" cy="614514"/>
          </a:xfrm>
          <a:prstGeom prst="rect">
            <a:avLst/>
          </a:prstGeom>
        </p:spPr>
      </p:pic>
      <p:sp>
        <p:nvSpPr>
          <p:cNvPr id="2" name="Date Placeholder 1">
            <a:extLst>
              <a:ext uri="{FF2B5EF4-FFF2-40B4-BE49-F238E27FC236}">
                <a16:creationId xmlns:a16="http://schemas.microsoft.com/office/drawing/2014/main" id="{7C224D93-5A38-6680-E844-06221F057578}"/>
              </a:ext>
            </a:extLst>
          </p:cNvPr>
          <p:cNvSpPr>
            <a:spLocks noGrp="1"/>
          </p:cNvSpPr>
          <p:nvPr>
            <p:ph type="dt" sz="half" idx="10"/>
          </p:nvPr>
        </p:nvSpPr>
        <p:spPr/>
        <p:txBody>
          <a:bodyPr/>
          <a:lstStyle/>
          <a:p>
            <a:fld id="{5B56526C-3B57-474F-B37F-44E6E5319789}" type="datetime1">
              <a:rPr lang="en-IN" smtClean="0"/>
              <a:t>14-08-2025</a:t>
            </a:fld>
            <a:endParaRPr lang="en-IN"/>
          </a:p>
        </p:txBody>
      </p:sp>
      <p:sp>
        <p:nvSpPr>
          <p:cNvPr id="4" name="Slide Number Placeholder 3">
            <a:extLst>
              <a:ext uri="{FF2B5EF4-FFF2-40B4-BE49-F238E27FC236}">
                <a16:creationId xmlns:a16="http://schemas.microsoft.com/office/drawing/2014/main" id="{61257CEE-63F0-916F-D269-E7DB84221606}"/>
              </a:ext>
            </a:extLst>
          </p:cNvPr>
          <p:cNvSpPr>
            <a:spLocks noGrp="1"/>
          </p:cNvSpPr>
          <p:nvPr>
            <p:ph type="sldNum" sz="quarter" idx="12"/>
          </p:nvPr>
        </p:nvSpPr>
        <p:spPr/>
        <p:txBody>
          <a:bodyPr/>
          <a:lstStyle/>
          <a:p>
            <a:fld id="{912593DB-F78A-4C10-9790-3219FB8F21C0}" type="slidenum">
              <a:rPr lang="en-IN" smtClean="0"/>
              <a:t>36</a:t>
            </a:fld>
            <a:endParaRPr lang="en-IN"/>
          </a:p>
        </p:txBody>
      </p:sp>
      <p:sp>
        <p:nvSpPr>
          <p:cNvPr id="6" name="Footer Placeholder 5">
            <a:extLst>
              <a:ext uri="{FF2B5EF4-FFF2-40B4-BE49-F238E27FC236}">
                <a16:creationId xmlns:a16="http://schemas.microsoft.com/office/drawing/2014/main" id="{AF8A6EA4-7B07-E040-6C60-C07129525F77}"/>
              </a:ext>
            </a:extLst>
          </p:cNvPr>
          <p:cNvSpPr>
            <a:spLocks noGrp="1"/>
          </p:cNvSpPr>
          <p:nvPr>
            <p:ph type="ftr" sz="quarter" idx="11"/>
          </p:nvPr>
        </p:nvSpPr>
        <p:spPr/>
        <p:txBody>
          <a:bodyPr/>
          <a:lstStyle/>
          <a:p>
            <a:r>
              <a:rPr lang="en-IN"/>
              <a:t>Dr. Jyothsna</a:t>
            </a:r>
          </a:p>
        </p:txBody>
      </p:sp>
    </p:spTree>
    <p:extLst>
      <p:ext uri="{BB962C8B-B14F-4D97-AF65-F5344CB8AC3E}">
        <p14:creationId xmlns:p14="http://schemas.microsoft.com/office/powerpoint/2010/main" val="2409837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38F8139-DA19-FB37-8990-8A5963BA968C}"/>
              </a:ext>
            </a:extLst>
          </p:cNvPr>
          <p:cNvSpPr txBox="1"/>
          <p:nvPr/>
        </p:nvSpPr>
        <p:spPr>
          <a:xfrm>
            <a:off x="263933" y="368272"/>
            <a:ext cx="11016437" cy="923330"/>
          </a:xfrm>
          <a:prstGeom prst="rect">
            <a:avLst/>
          </a:prstGeom>
          <a:noFill/>
        </p:spPr>
        <p:txBody>
          <a:bodyPr wrap="square">
            <a:spAutoFit/>
          </a:bodyPr>
          <a:lstStyle/>
          <a:p>
            <a:pPr algn="l"/>
            <a:r>
              <a:rPr lang="en-US" b="1" i="0" dirty="0">
                <a:solidFill>
                  <a:srgbClr val="25265E"/>
                </a:solidFill>
                <a:effectLst/>
                <a:latin typeface="euclid_circular_a"/>
              </a:rPr>
              <a:t>Case I</a:t>
            </a:r>
          </a:p>
          <a:p>
            <a:pPr algn="l"/>
            <a:r>
              <a:rPr lang="en-US" b="0" i="0" dirty="0">
                <a:effectLst/>
                <a:latin typeface="euclid_circular_a"/>
              </a:rPr>
              <a:t>The key to be deleted lies in the leaf. There are two cases for it.</a:t>
            </a:r>
          </a:p>
          <a:p>
            <a:pPr algn="l">
              <a:buFont typeface="+mj-lt"/>
              <a:buAutoNum type="arabicPeriod"/>
            </a:pPr>
            <a:r>
              <a:rPr lang="en-US" b="0" i="0" dirty="0">
                <a:effectLst/>
                <a:latin typeface="euclid_circular_a"/>
              </a:rPr>
              <a:t>The deletion of the key does not violate the property of the minimum number of keys a node should hold.</a:t>
            </a:r>
          </a:p>
        </p:txBody>
      </p:sp>
      <p:pic>
        <p:nvPicPr>
          <p:cNvPr id="5" name="Picture 4">
            <a:extLst>
              <a:ext uri="{FF2B5EF4-FFF2-40B4-BE49-F238E27FC236}">
                <a16:creationId xmlns:a16="http://schemas.microsoft.com/office/drawing/2014/main" id="{698ACE49-296A-95EA-3D42-9B0FF1A1DDF9}"/>
              </a:ext>
            </a:extLst>
          </p:cNvPr>
          <p:cNvPicPr>
            <a:picLocks noChangeAspect="1"/>
          </p:cNvPicPr>
          <p:nvPr/>
        </p:nvPicPr>
        <p:blipFill>
          <a:blip r:embed="rId2"/>
          <a:stretch>
            <a:fillRect/>
          </a:stretch>
        </p:blipFill>
        <p:spPr>
          <a:xfrm>
            <a:off x="2236124" y="2040790"/>
            <a:ext cx="7888778" cy="4019188"/>
          </a:xfrm>
          <a:prstGeom prst="rect">
            <a:avLst/>
          </a:prstGeom>
        </p:spPr>
      </p:pic>
      <p:sp>
        <p:nvSpPr>
          <p:cNvPr id="2" name="Date Placeholder 1">
            <a:extLst>
              <a:ext uri="{FF2B5EF4-FFF2-40B4-BE49-F238E27FC236}">
                <a16:creationId xmlns:a16="http://schemas.microsoft.com/office/drawing/2014/main" id="{2BFFFC8D-B4E3-17A6-F0F3-163051B01A18}"/>
              </a:ext>
            </a:extLst>
          </p:cNvPr>
          <p:cNvSpPr>
            <a:spLocks noGrp="1"/>
          </p:cNvSpPr>
          <p:nvPr>
            <p:ph type="dt" sz="half" idx="10"/>
          </p:nvPr>
        </p:nvSpPr>
        <p:spPr/>
        <p:txBody>
          <a:bodyPr/>
          <a:lstStyle/>
          <a:p>
            <a:fld id="{248C2076-0927-4C73-B4C3-D29246773AED}" type="datetime1">
              <a:rPr lang="en-IN" smtClean="0"/>
              <a:t>14-08-2025</a:t>
            </a:fld>
            <a:endParaRPr lang="en-IN"/>
          </a:p>
        </p:txBody>
      </p:sp>
      <p:sp>
        <p:nvSpPr>
          <p:cNvPr id="4" name="Slide Number Placeholder 3">
            <a:extLst>
              <a:ext uri="{FF2B5EF4-FFF2-40B4-BE49-F238E27FC236}">
                <a16:creationId xmlns:a16="http://schemas.microsoft.com/office/drawing/2014/main" id="{06EB0F0F-0080-BFCC-5EAE-017F2DA33559}"/>
              </a:ext>
            </a:extLst>
          </p:cNvPr>
          <p:cNvSpPr>
            <a:spLocks noGrp="1"/>
          </p:cNvSpPr>
          <p:nvPr>
            <p:ph type="sldNum" sz="quarter" idx="12"/>
          </p:nvPr>
        </p:nvSpPr>
        <p:spPr/>
        <p:txBody>
          <a:bodyPr/>
          <a:lstStyle/>
          <a:p>
            <a:fld id="{912593DB-F78A-4C10-9790-3219FB8F21C0}" type="slidenum">
              <a:rPr lang="en-IN" smtClean="0"/>
              <a:t>37</a:t>
            </a:fld>
            <a:endParaRPr lang="en-IN"/>
          </a:p>
        </p:txBody>
      </p:sp>
      <p:sp>
        <p:nvSpPr>
          <p:cNvPr id="6" name="Footer Placeholder 5">
            <a:extLst>
              <a:ext uri="{FF2B5EF4-FFF2-40B4-BE49-F238E27FC236}">
                <a16:creationId xmlns:a16="http://schemas.microsoft.com/office/drawing/2014/main" id="{8BB59991-4DA2-5A7F-818F-023A5899917E}"/>
              </a:ext>
            </a:extLst>
          </p:cNvPr>
          <p:cNvSpPr>
            <a:spLocks noGrp="1"/>
          </p:cNvSpPr>
          <p:nvPr>
            <p:ph type="ftr" sz="quarter" idx="11"/>
          </p:nvPr>
        </p:nvSpPr>
        <p:spPr/>
        <p:txBody>
          <a:bodyPr/>
          <a:lstStyle/>
          <a:p>
            <a:r>
              <a:rPr lang="en-IN"/>
              <a:t>Dr. Jyothsna</a:t>
            </a:r>
          </a:p>
        </p:txBody>
      </p:sp>
    </p:spTree>
    <p:extLst>
      <p:ext uri="{BB962C8B-B14F-4D97-AF65-F5344CB8AC3E}">
        <p14:creationId xmlns:p14="http://schemas.microsoft.com/office/powerpoint/2010/main" val="397394578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F0C7038-2ACE-1ADA-A714-8B719BF22127}"/>
              </a:ext>
            </a:extLst>
          </p:cNvPr>
          <p:cNvSpPr txBox="1"/>
          <p:nvPr/>
        </p:nvSpPr>
        <p:spPr>
          <a:xfrm>
            <a:off x="307571" y="146919"/>
            <a:ext cx="11820698" cy="5693866"/>
          </a:xfrm>
          <a:prstGeom prst="rect">
            <a:avLst/>
          </a:prstGeom>
          <a:noFill/>
        </p:spPr>
        <p:txBody>
          <a:bodyPr wrap="square">
            <a:spAutoFit/>
          </a:bodyPr>
          <a:lstStyle/>
          <a:p>
            <a:r>
              <a:rPr lang="en-US" sz="2800" b="0" i="0" dirty="0">
                <a:effectLst/>
                <a:latin typeface="euclid_circular_a"/>
              </a:rPr>
              <a:t>The deletion of the key violates the property of the minimum number of keys a node should hold. In this case, we borrow a key from its immediate neighboring sibling node in the order of left to right.</a:t>
            </a:r>
            <a:br>
              <a:rPr lang="en-US" sz="2800" dirty="0"/>
            </a:br>
            <a:br>
              <a:rPr lang="en-US" sz="2800" dirty="0"/>
            </a:br>
            <a:r>
              <a:rPr lang="en-US" sz="2800" b="0" i="0" dirty="0">
                <a:effectLst/>
                <a:latin typeface="euclid_circular_a"/>
              </a:rPr>
              <a:t>First, visit the immediate left sibling. If the left sibling node has more than a minimum number of keys, then borrow a key from this node.</a:t>
            </a:r>
            <a:br>
              <a:rPr lang="en-US" sz="2800" dirty="0"/>
            </a:br>
            <a:br>
              <a:rPr lang="en-US" sz="2800" dirty="0"/>
            </a:br>
            <a:r>
              <a:rPr lang="en-US" sz="2800" b="0" i="0" dirty="0">
                <a:effectLst/>
                <a:latin typeface="euclid_circular_a"/>
              </a:rPr>
              <a:t>Else, check to borrow from the immediate right sibling node.</a:t>
            </a:r>
          </a:p>
          <a:p>
            <a:endParaRPr lang="en-US" sz="2800" dirty="0">
              <a:latin typeface="euclid_circular_a"/>
            </a:endParaRPr>
          </a:p>
          <a:p>
            <a:endParaRPr lang="en-US" sz="2800" dirty="0">
              <a:latin typeface="euclid_circular_a"/>
            </a:endParaRPr>
          </a:p>
          <a:p>
            <a:r>
              <a:rPr lang="en-US" sz="2800" b="0" i="0" dirty="0">
                <a:effectLst/>
                <a:latin typeface="euclid_circular_a"/>
              </a:rPr>
              <a:t>In the tree below, deleting 31 results in the above condition. Let us borrow a key from the left sibling node</a:t>
            </a:r>
            <a:br>
              <a:rPr lang="en-US" sz="2800" dirty="0"/>
            </a:br>
            <a:endParaRPr lang="en-IN" sz="2800" dirty="0"/>
          </a:p>
        </p:txBody>
      </p:sp>
      <p:sp>
        <p:nvSpPr>
          <p:cNvPr id="2" name="Date Placeholder 1">
            <a:extLst>
              <a:ext uri="{FF2B5EF4-FFF2-40B4-BE49-F238E27FC236}">
                <a16:creationId xmlns:a16="http://schemas.microsoft.com/office/drawing/2014/main" id="{C6BD227A-6090-1970-FEA7-AAEB978F6F47}"/>
              </a:ext>
            </a:extLst>
          </p:cNvPr>
          <p:cNvSpPr>
            <a:spLocks noGrp="1"/>
          </p:cNvSpPr>
          <p:nvPr>
            <p:ph type="dt" sz="half" idx="10"/>
          </p:nvPr>
        </p:nvSpPr>
        <p:spPr/>
        <p:txBody>
          <a:bodyPr/>
          <a:lstStyle/>
          <a:p>
            <a:fld id="{33477B83-5D23-4285-9D4B-E603BB454B0F}" type="datetime1">
              <a:rPr lang="en-IN" smtClean="0"/>
              <a:t>14-08-2025</a:t>
            </a:fld>
            <a:endParaRPr lang="en-IN"/>
          </a:p>
        </p:txBody>
      </p:sp>
      <p:sp>
        <p:nvSpPr>
          <p:cNvPr id="4" name="Slide Number Placeholder 3">
            <a:extLst>
              <a:ext uri="{FF2B5EF4-FFF2-40B4-BE49-F238E27FC236}">
                <a16:creationId xmlns:a16="http://schemas.microsoft.com/office/drawing/2014/main" id="{86CD2C7D-74D0-4C82-5F01-EEDBCA56F17F}"/>
              </a:ext>
            </a:extLst>
          </p:cNvPr>
          <p:cNvSpPr>
            <a:spLocks noGrp="1"/>
          </p:cNvSpPr>
          <p:nvPr>
            <p:ph type="sldNum" sz="quarter" idx="12"/>
          </p:nvPr>
        </p:nvSpPr>
        <p:spPr/>
        <p:txBody>
          <a:bodyPr/>
          <a:lstStyle/>
          <a:p>
            <a:fld id="{912593DB-F78A-4C10-9790-3219FB8F21C0}" type="slidenum">
              <a:rPr lang="en-IN" smtClean="0"/>
              <a:t>38</a:t>
            </a:fld>
            <a:endParaRPr lang="en-IN"/>
          </a:p>
        </p:txBody>
      </p:sp>
      <p:sp>
        <p:nvSpPr>
          <p:cNvPr id="5" name="Footer Placeholder 4">
            <a:extLst>
              <a:ext uri="{FF2B5EF4-FFF2-40B4-BE49-F238E27FC236}">
                <a16:creationId xmlns:a16="http://schemas.microsoft.com/office/drawing/2014/main" id="{608975D6-408E-3C0C-84BB-B799DEBDB5F2}"/>
              </a:ext>
            </a:extLst>
          </p:cNvPr>
          <p:cNvSpPr>
            <a:spLocks noGrp="1"/>
          </p:cNvSpPr>
          <p:nvPr>
            <p:ph type="ftr" sz="quarter" idx="11"/>
          </p:nvPr>
        </p:nvSpPr>
        <p:spPr/>
        <p:txBody>
          <a:bodyPr/>
          <a:lstStyle/>
          <a:p>
            <a:r>
              <a:rPr lang="en-IN"/>
              <a:t>Dr. Jyothsna</a:t>
            </a:r>
          </a:p>
        </p:txBody>
      </p:sp>
    </p:spTree>
    <p:extLst>
      <p:ext uri="{BB962C8B-B14F-4D97-AF65-F5344CB8AC3E}">
        <p14:creationId xmlns:p14="http://schemas.microsoft.com/office/powerpoint/2010/main" val="283016523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Delete a key from a B-tree">
            <a:extLst>
              <a:ext uri="{FF2B5EF4-FFF2-40B4-BE49-F238E27FC236}">
                <a16:creationId xmlns:a16="http://schemas.microsoft.com/office/drawing/2014/main" id="{F03C2593-EC60-EFEF-42BF-5DBC348C47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9338" y="0"/>
            <a:ext cx="963445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Date Placeholder 1">
            <a:extLst>
              <a:ext uri="{FF2B5EF4-FFF2-40B4-BE49-F238E27FC236}">
                <a16:creationId xmlns:a16="http://schemas.microsoft.com/office/drawing/2014/main" id="{678E7266-8618-E3F3-2C58-28EA98D61508}"/>
              </a:ext>
            </a:extLst>
          </p:cNvPr>
          <p:cNvSpPr>
            <a:spLocks noGrp="1"/>
          </p:cNvSpPr>
          <p:nvPr>
            <p:ph type="dt" sz="half" idx="10"/>
          </p:nvPr>
        </p:nvSpPr>
        <p:spPr/>
        <p:txBody>
          <a:bodyPr/>
          <a:lstStyle/>
          <a:p>
            <a:fld id="{21FEDCC1-2E08-4B71-AC0B-ACA61A8E1CF8}" type="datetime1">
              <a:rPr lang="en-IN" smtClean="0"/>
              <a:t>14-08-2025</a:t>
            </a:fld>
            <a:endParaRPr lang="en-IN"/>
          </a:p>
        </p:txBody>
      </p:sp>
      <p:sp>
        <p:nvSpPr>
          <p:cNvPr id="3" name="Slide Number Placeholder 2">
            <a:extLst>
              <a:ext uri="{FF2B5EF4-FFF2-40B4-BE49-F238E27FC236}">
                <a16:creationId xmlns:a16="http://schemas.microsoft.com/office/drawing/2014/main" id="{E1CB9CC6-FC84-E9AC-A4C4-DFB5D326139D}"/>
              </a:ext>
            </a:extLst>
          </p:cNvPr>
          <p:cNvSpPr>
            <a:spLocks noGrp="1"/>
          </p:cNvSpPr>
          <p:nvPr>
            <p:ph type="sldNum" sz="quarter" idx="12"/>
          </p:nvPr>
        </p:nvSpPr>
        <p:spPr/>
        <p:txBody>
          <a:bodyPr/>
          <a:lstStyle/>
          <a:p>
            <a:fld id="{912593DB-F78A-4C10-9790-3219FB8F21C0}" type="slidenum">
              <a:rPr lang="en-IN" smtClean="0"/>
              <a:t>39</a:t>
            </a:fld>
            <a:endParaRPr lang="en-IN"/>
          </a:p>
        </p:txBody>
      </p:sp>
      <p:sp>
        <p:nvSpPr>
          <p:cNvPr id="4" name="Footer Placeholder 3">
            <a:extLst>
              <a:ext uri="{FF2B5EF4-FFF2-40B4-BE49-F238E27FC236}">
                <a16:creationId xmlns:a16="http://schemas.microsoft.com/office/drawing/2014/main" id="{21CD6953-918B-9E78-0A7E-D6C5921733F7}"/>
              </a:ext>
            </a:extLst>
          </p:cNvPr>
          <p:cNvSpPr>
            <a:spLocks noGrp="1"/>
          </p:cNvSpPr>
          <p:nvPr>
            <p:ph type="ftr" sz="quarter" idx="11"/>
          </p:nvPr>
        </p:nvSpPr>
        <p:spPr/>
        <p:txBody>
          <a:bodyPr/>
          <a:lstStyle/>
          <a:p>
            <a:r>
              <a:rPr lang="en-IN"/>
              <a:t>Dr. Jyothsna</a:t>
            </a:r>
          </a:p>
        </p:txBody>
      </p:sp>
    </p:spTree>
    <p:extLst>
      <p:ext uri="{BB962C8B-B14F-4D97-AF65-F5344CB8AC3E}">
        <p14:creationId xmlns:p14="http://schemas.microsoft.com/office/powerpoint/2010/main" val="32473713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7523A58-36E3-43D3-1803-2B680574DF4F}"/>
              </a:ext>
            </a:extLst>
          </p:cNvPr>
          <p:cNvSpPr txBox="1"/>
          <p:nvPr/>
        </p:nvSpPr>
        <p:spPr>
          <a:xfrm>
            <a:off x="91440" y="1088797"/>
            <a:ext cx="11795760" cy="4524315"/>
          </a:xfrm>
          <a:prstGeom prst="rect">
            <a:avLst/>
          </a:prstGeom>
          <a:noFill/>
        </p:spPr>
        <p:txBody>
          <a:bodyPr wrap="square">
            <a:spAutoFit/>
          </a:bodyPr>
          <a:lstStyle/>
          <a:p>
            <a:pPr algn="l" fontAlgn="base"/>
            <a:r>
              <a:rPr lang="en-US" b="1" i="0" dirty="0">
                <a:solidFill>
                  <a:srgbClr val="273239"/>
                </a:solidFill>
                <a:effectLst/>
                <a:latin typeface="Nunito" pitchFamily="2" charset="0"/>
              </a:rPr>
              <a:t>Characteristics of B-Tree</a:t>
            </a:r>
          </a:p>
          <a:p>
            <a:pPr algn="l" fontAlgn="base"/>
            <a:r>
              <a:rPr lang="en-US" b="0" i="0" dirty="0">
                <a:solidFill>
                  <a:srgbClr val="273239"/>
                </a:solidFill>
                <a:effectLst/>
                <a:latin typeface="Nunito" pitchFamily="2" charset="0"/>
              </a:rPr>
              <a:t>B-trees have several important characteristics that make them useful for storing and retrieving large amounts of data efficiently. Some of the key characteristics of B-trees are:</a:t>
            </a:r>
          </a:p>
          <a:p>
            <a:pPr algn="l" fontAlgn="base"/>
            <a:endParaRPr lang="en-US" b="0" i="0" dirty="0">
              <a:solidFill>
                <a:srgbClr val="273239"/>
              </a:solidFill>
              <a:effectLst/>
              <a:latin typeface="Nunito" pitchFamily="2" charset="0"/>
            </a:endParaRPr>
          </a:p>
          <a:p>
            <a:pPr algn="l" fontAlgn="base">
              <a:buFont typeface="Arial" panose="020B0604020202020204" pitchFamily="34" charset="0"/>
              <a:buChar char="•"/>
            </a:pPr>
            <a:r>
              <a:rPr lang="en-US" b="1" i="0" dirty="0">
                <a:solidFill>
                  <a:srgbClr val="273239"/>
                </a:solidFill>
                <a:effectLst/>
                <a:latin typeface="Nunito" pitchFamily="2" charset="0"/>
              </a:rPr>
              <a:t>Balanced:</a:t>
            </a:r>
            <a:r>
              <a:rPr lang="en-US" b="0" i="0" dirty="0">
                <a:solidFill>
                  <a:srgbClr val="273239"/>
                </a:solidFill>
                <a:effectLst/>
                <a:latin typeface="Nunito" pitchFamily="2" charset="0"/>
              </a:rPr>
              <a:t> B-trees are balanced, meaning that all leaf nodes are at the same level. This ensures that the time required to access data in the tree remains constant, regardless of the size of the data set.</a:t>
            </a:r>
          </a:p>
          <a:p>
            <a:pPr algn="l" fontAlgn="base">
              <a:buFont typeface="Arial" panose="020B0604020202020204" pitchFamily="34" charset="0"/>
              <a:buChar char="•"/>
            </a:pPr>
            <a:r>
              <a:rPr lang="en-US" b="1" i="0" dirty="0">
                <a:solidFill>
                  <a:srgbClr val="273239"/>
                </a:solidFill>
                <a:effectLst/>
                <a:latin typeface="Nunito" pitchFamily="2" charset="0"/>
              </a:rPr>
              <a:t>Self-balancing:</a:t>
            </a:r>
            <a:r>
              <a:rPr lang="en-US" b="0" i="0" dirty="0">
                <a:solidFill>
                  <a:srgbClr val="273239"/>
                </a:solidFill>
                <a:effectLst/>
                <a:latin typeface="Nunito" pitchFamily="2" charset="0"/>
              </a:rPr>
              <a:t> B-trees are self-balancing, which means that as new data is inserted or old data is deleted, the tree automatically adjusts to maintain its balance.</a:t>
            </a:r>
          </a:p>
          <a:p>
            <a:pPr algn="l" fontAlgn="base">
              <a:buFont typeface="Arial" panose="020B0604020202020204" pitchFamily="34" charset="0"/>
              <a:buChar char="•"/>
            </a:pPr>
            <a:r>
              <a:rPr lang="en-US" b="1" i="0" dirty="0">
                <a:solidFill>
                  <a:srgbClr val="273239"/>
                </a:solidFill>
                <a:effectLst/>
                <a:latin typeface="Nunito" pitchFamily="2" charset="0"/>
              </a:rPr>
              <a:t>Multiple keys per node:</a:t>
            </a:r>
            <a:r>
              <a:rPr lang="en-US" b="0" i="0" dirty="0">
                <a:solidFill>
                  <a:srgbClr val="273239"/>
                </a:solidFill>
                <a:effectLst/>
                <a:latin typeface="Nunito" pitchFamily="2" charset="0"/>
              </a:rPr>
              <a:t> B-trees allow multiple keys to be stored in each node. This allows for efficient use of memory and reduces the height of the tree, which in turn reduces the number of disk accesses required to retrieve data.</a:t>
            </a:r>
          </a:p>
          <a:p>
            <a:pPr algn="l" fontAlgn="base">
              <a:buFont typeface="Arial" panose="020B0604020202020204" pitchFamily="34" charset="0"/>
              <a:buChar char="•"/>
            </a:pPr>
            <a:r>
              <a:rPr lang="en-US" b="1" i="0" dirty="0">
                <a:solidFill>
                  <a:srgbClr val="273239"/>
                </a:solidFill>
                <a:effectLst/>
                <a:latin typeface="Nunito" pitchFamily="2" charset="0"/>
              </a:rPr>
              <a:t>Ordered: </a:t>
            </a:r>
            <a:r>
              <a:rPr lang="en-US" b="0" i="0" dirty="0">
                <a:solidFill>
                  <a:srgbClr val="273239"/>
                </a:solidFill>
                <a:effectLst/>
                <a:latin typeface="Nunito" pitchFamily="2" charset="0"/>
              </a:rPr>
              <a:t>B-trees maintain the order of the keys, which makes searching and range queries efficient.</a:t>
            </a:r>
          </a:p>
          <a:p>
            <a:pPr algn="l" fontAlgn="base">
              <a:buFont typeface="Arial" panose="020B0604020202020204" pitchFamily="34" charset="0"/>
              <a:buChar char="•"/>
            </a:pPr>
            <a:r>
              <a:rPr lang="en-US" b="1" i="0" dirty="0">
                <a:solidFill>
                  <a:srgbClr val="273239"/>
                </a:solidFill>
                <a:effectLst/>
                <a:latin typeface="Nunito" pitchFamily="2" charset="0"/>
              </a:rPr>
              <a:t>Efficient for large data sets:</a:t>
            </a:r>
            <a:r>
              <a:rPr lang="en-US" b="0" i="0" dirty="0">
                <a:solidFill>
                  <a:srgbClr val="273239"/>
                </a:solidFill>
                <a:effectLst/>
                <a:latin typeface="Nunito" pitchFamily="2" charset="0"/>
              </a:rPr>
              <a:t> B-trees are particularly useful for storing and retrieving large amounts of data, as they minimize the number of disk accesses required to find a particular piece of data.</a:t>
            </a:r>
          </a:p>
          <a:p>
            <a:pPr algn="l" fontAlgn="base"/>
            <a:endParaRPr lang="en-US" b="0" dirty="0">
              <a:solidFill>
                <a:srgbClr val="273239"/>
              </a:solidFill>
              <a:effectLst/>
              <a:latin typeface="Nunito" pitchFamily="2" charset="0"/>
            </a:endParaRPr>
          </a:p>
          <a:p>
            <a:pPr algn="l" fontAlgn="base"/>
            <a:endParaRPr lang="en-US" b="0" i="1" dirty="0">
              <a:solidFill>
                <a:srgbClr val="273239"/>
              </a:solidFill>
              <a:effectLst/>
              <a:latin typeface="Nunito" pitchFamily="2" charset="0"/>
            </a:endParaRPr>
          </a:p>
        </p:txBody>
      </p:sp>
      <p:pic>
        <p:nvPicPr>
          <p:cNvPr id="2050" name="Picture 2" descr="Image result for b trees">
            <a:extLst>
              <a:ext uri="{FF2B5EF4-FFF2-40B4-BE49-F238E27FC236}">
                <a16:creationId xmlns:a16="http://schemas.microsoft.com/office/drawing/2014/main" id="{30B60957-3595-674A-70F8-44A2874026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7174" y="5129659"/>
            <a:ext cx="4711065" cy="1487272"/>
          </a:xfrm>
          <a:prstGeom prst="rect">
            <a:avLst/>
          </a:prstGeom>
          <a:noFill/>
          <a:extLst>
            <a:ext uri="{909E8E84-426E-40DD-AFC4-6F175D3DCCD1}">
              <a14:hiddenFill xmlns:a14="http://schemas.microsoft.com/office/drawing/2010/main">
                <a:solidFill>
                  <a:srgbClr val="FFFFFF"/>
                </a:solidFill>
              </a14:hiddenFill>
            </a:ext>
          </a:extLst>
        </p:spPr>
      </p:pic>
      <p:sp>
        <p:nvSpPr>
          <p:cNvPr id="2" name="Date Placeholder 1">
            <a:extLst>
              <a:ext uri="{FF2B5EF4-FFF2-40B4-BE49-F238E27FC236}">
                <a16:creationId xmlns:a16="http://schemas.microsoft.com/office/drawing/2014/main" id="{16B65361-78FB-4048-0B7D-471F460E6DD9}"/>
              </a:ext>
            </a:extLst>
          </p:cNvPr>
          <p:cNvSpPr>
            <a:spLocks noGrp="1"/>
          </p:cNvSpPr>
          <p:nvPr>
            <p:ph type="dt" sz="half" idx="10"/>
          </p:nvPr>
        </p:nvSpPr>
        <p:spPr/>
        <p:txBody>
          <a:bodyPr/>
          <a:lstStyle/>
          <a:p>
            <a:fld id="{48848F3F-5BC1-4AF4-B852-6D49BDF82B88}" type="datetime1">
              <a:rPr lang="en-IN" smtClean="0"/>
              <a:t>14-08-2025</a:t>
            </a:fld>
            <a:endParaRPr lang="en-IN"/>
          </a:p>
        </p:txBody>
      </p:sp>
      <p:sp>
        <p:nvSpPr>
          <p:cNvPr id="3" name="Slide Number Placeholder 2">
            <a:extLst>
              <a:ext uri="{FF2B5EF4-FFF2-40B4-BE49-F238E27FC236}">
                <a16:creationId xmlns:a16="http://schemas.microsoft.com/office/drawing/2014/main" id="{B9D4A132-C770-75B3-D590-A8F5145FD918}"/>
              </a:ext>
            </a:extLst>
          </p:cNvPr>
          <p:cNvSpPr>
            <a:spLocks noGrp="1"/>
          </p:cNvSpPr>
          <p:nvPr>
            <p:ph type="sldNum" sz="quarter" idx="12"/>
          </p:nvPr>
        </p:nvSpPr>
        <p:spPr/>
        <p:txBody>
          <a:bodyPr/>
          <a:lstStyle/>
          <a:p>
            <a:fld id="{912593DB-F78A-4C10-9790-3219FB8F21C0}" type="slidenum">
              <a:rPr lang="en-IN" smtClean="0"/>
              <a:t>4</a:t>
            </a:fld>
            <a:endParaRPr lang="en-IN"/>
          </a:p>
        </p:txBody>
      </p:sp>
      <p:sp>
        <p:nvSpPr>
          <p:cNvPr id="5" name="Footer Placeholder 4">
            <a:extLst>
              <a:ext uri="{FF2B5EF4-FFF2-40B4-BE49-F238E27FC236}">
                <a16:creationId xmlns:a16="http://schemas.microsoft.com/office/drawing/2014/main" id="{AC0332CA-201C-67AE-37FC-6EA8065035CE}"/>
              </a:ext>
            </a:extLst>
          </p:cNvPr>
          <p:cNvSpPr>
            <a:spLocks noGrp="1"/>
          </p:cNvSpPr>
          <p:nvPr>
            <p:ph type="ftr" sz="quarter" idx="11"/>
          </p:nvPr>
        </p:nvSpPr>
        <p:spPr/>
        <p:txBody>
          <a:bodyPr/>
          <a:lstStyle/>
          <a:p>
            <a:r>
              <a:rPr lang="en-IN"/>
              <a:t>Dr. Jyothsna</a:t>
            </a:r>
          </a:p>
        </p:txBody>
      </p:sp>
    </p:spTree>
    <p:extLst>
      <p:ext uri="{BB962C8B-B14F-4D97-AF65-F5344CB8AC3E}">
        <p14:creationId xmlns:p14="http://schemas.microsoft.com/office/powerpoint/2010/main" val="142112687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3494AD6-A933-FBB8-D82E-0CB7C90F0E21}"/>
              </a:ext>
            </a:extLst>
          </p:cNvPr>
          <p:cNvSpPr txBox="1"/>
          <p:nvPr/>
        </p:nvSpPr>
        <p:spPr>
          <a:xfrm>
            <a:off x="540327" y="451399"/>
            <a:ext cx="11288684" cy="646331"/>
          </a:xfrm>
          <a:prstGeom prst="rect">
            <a:avLst/>
          </a:prstGeom>
          <a:noFill/>
        </p:spPr>
        <p:txBody>
          <a:bodyPr wrap="square">
            <a:spAutoFit/>
          </a:bodyPr>
          <a:lstStyle/>
          <a:p>
            <a:r>
              <a:rPr lang="en-US" b="0" i="0" dirty="0">
                <a:effectLst/>
                <a:latin typeface="euclid_circular_a"/>
              </a:rPr>
              <a:t>If both the immediate sibling nodes already have a minimum number of keys, then merge the node with either the left sibling node or the right sibling node. </a:t>
            </a:r>
            <a:r>
              <a:rPr lang="en-US" b="1" i="0" dirty="0">
                <a:effectLst/>
                <a:latin typeface="euclid_circular_a"/>
              </a:rPr>
              <a:t>This merging is done through the parent node.</a:t>
            </a:r>
            <a:endParaRPr lang="en-IN" dirty="0"/>
          </a:p>
        </p:txBody>
      </p:sp>
      <p:pic>
        <p:nvPicPr>
          <p:cNvPr id="7170" name="Picture 2" descr="Delete a key from a B-tree">
            <a:extLst>
              <a:ext uri="{FF2B5EF4-FFF2-40B4-BE49-F238E27FC236}">
                <a16:creationId xmlns:a16="http://schemas.microsoft.com/office/drawing/2014/main" id="{2B869B03-5A20-A72A-355A-2093645EF8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6211" y="1504604"/>
            <a:ext cx="9717577" cy="535339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4C95E049-839C-5DD7-9B51-1624F3CA5795}"/>
              </a:ext>
            </a:extLst>
          </p:cNvPr>
          <p:cNvSpPr txBox="1"/>
          <p:nvPr/>
        </p:nvSpPr>
        <p:spPr>
          <a:xfrm>
            <a:off x="5935287" y="6392485"/>
            <a:ext cx="640080" cy="369332"/>
          </a:xfrm>
          <a:prstGeom prst="rect">
            <a:avLst/>
          </a:prstGeom>
          <a:solidFill>
            <a:schemeClr val="accent1">
              <a:lumMod val="40000"/>
              <a:lumOff val="60000"/>
            </a:schemeClr>
          </a:solidFill>
        </p:spPr>
        <p:txBody>
          <a:bodyPr wrap="square" rtlCol="0">
            <a:spAutoFit/>
          </a:bodyPr>
          <a:lstStyle/>
          <a:p>
            <a:pPr algn="ctr"/>
            <a:r>
              <a:rPr lang="en-IN" dirty="0"/>
              <a:t>35</a:t>
            </a:r>
          </a:p>
        </p:txBody>
      </p:sp>
      <p:sp>
        <p:nvSpPr>
          <p:cNvPr id="4" name="Date Placeholder 3">
            <a:extLst>
              <a:ext uri="{FF2B5EF4-FFF2-40B4-BE49-F238E27FC236}">
                <a16:creationId xmlns:a16="http://schemas.microsoft.com/office/drawing/2014/main" id="{414E205F-877C-260C-EAF2-F8024CB9F1B6}"/>
              </a:ext>
            </a:extLst>
          </p:cNvPr>
          <p:cNvSpPr>
            <a:spLocks noGrp="1"/>
          </p:cNvSpPr>
          <p:nvPr>
            <p:ph type="dt" sz="half" idx="10"/>
          </p:nvPr>
        </p:nvSpPr>
        <p:spPr/>
        <p:txBody>
          <a:bodyPr/>
          <a:lstStyle/>
          <a:p>
            <a:fld id="{6C31A45F-F921-4FE3-BED9-C6A153B4B1D2}" type="datetime1">
              <a:rPr lang="en-IN" smtClean="0"/>
              <a:t>14-08-2025</a:t>
            </a:fld>
            <a:endParaRPr lang="en-IN"/>
          </a:p>
        </p:txBody>
      </p:sp>
      <p:sp>
        <p:nvSpPr>
          <p:cNvPr id="5" name="Slide Number Placeholder 4">
            <a:extLst>
              <a:ext uri="{FF2B5EF4-FFF2-40B4-BE49-F238E27FC236}">
                <a16:creationId xmlns:a16="http://schemas.microsoft.com/office/drawing/2014/main" id="{4AB2DF0F-581B-DC17-B824-0886E1A46517}"/>
              </a:ext>
            </a:extLst>
          </p:cNvPr>
          <p:cNvSpPr>
            <a:spLocks noGrp="1"/>
          </p:cNvSpPr>
          <p:nvPr>
            <p:ph type="sldNum" sz="quarter" idx="12"/>
          </p:nvPr>
        </p:nvSpPr>
        <p:spPr/>
        <p:txBody>
          <a:bodyPr/>
          <a:lstStyle/>
          <a:p>
            <a:fld id="{912593DB-F78A-4C10-9790-3219FB8F21C0}" type="slidenum">
              <a:rPr lang="en-IN" smtClean="0"/>
              <a:t>40</a:t>
            </a:fld>
            <a:endParaRPr lang="en-IN"/>
          </a:p>
        </p:txBody>
      </p:sp>
      <p:sp>
        <p:nvSpPr>
          <p:cNvPr id="6" name="Footer Placeholder 5">
            <a:extLst>
              <a:ext uri="{FF2B5EF4-FFF2-40B4-BE49-F238E27FC236}">
                <a16:creationId xmlns:a16="http://schemas.microsoft.com/office/drawing/2014/main" id="{79B865BC-2D78-76A6-A941-DA3C61AC355A}"/>
              </a:ext>
            </a:extLst>
          </p:cNvPr>
          <p:cNvSpPr>
            <a:spLocks noGrp="1"/>
          </p:cNvSpPr>
          <p:nvPr>
            <p:ph type="ftr" sz="quarter" idx="11"/>
          </p:nvPr>
        </p:nvSpPr>
        <p:spPr/>
        <p:txBody>
          <a:bodyPr/>
          <a:lstStyle/>
          <a:p>
            <a:r>
              <a:rPr lang="en-IN"/>
              <a:t>Dr. Jyothsna</a:t>
            </a:r>
          </a:p>
        </p:txBody>
      </p:sp>
    </p:spTree>
    <p:extLst>
      <p:ext uri="{BB962C8B-B14F-4D97-AF65-F5344CB8AC3E}">
        <p14:creationId xmlns:p14="http://schemas.microsoft.com/office/powerpoint/2010/main" val="164063787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2834178-2DA6-D0C3-94B2-C825B96CF43E}"/>
              </a:ext>
            </a:extLst>
          </p:cNvPr>
          <p:cNvSpPr txBox="1"/>
          <p:nvPr/>
        </p:nvSpPr>
        <p:spPr>
          <a:xfrm>
            <a:off x="133004" y="257527"/>
            <a:ext cx="11629505" cy="1200329"/>
          </a:xfrm>
          <a:prstGeom prst="rect">
            <a:avLst/>
          </a:prstGeom>
          <a:noFill/>
        </p:spPr>
        <p:txBody>
          <a:bodyPr wrap="square">
            <a:spAutoFit/>
          </a:bodyPr>
          <a:lstStyle/>
          <a:p>
            <a:pPr algn="l"/>
            <a:r>
              <a:rPr lang="en-US" b="1" i="0" dirty="0">
                <a:solidFill>
                  <a:srgbClr val="25265E"/>
                </a:solidFill>
                <a:effectLst/>
                <a:latin typeface="euclid_circular_a"/>
              </a:rPr>
              <a:t>Case II</a:t>
            </a:r>
          </a:p>
          <a:p>
            <a:pPr algn="l"/>
            <a:r>
              <a:rPr lang="en-US" b="0" i="0" dirty="0">
                <a:effectLst/>
                <a:latin typeface="euclid_circular_a"/>
              </a:rPr>
              <a:t>If the key to be deleted lies in the internal node, the following cases occur.</a:t>
            </a:r>
          </a:p>
          <a:p>
            <a:pPr algn="l">
              <a:buFont typeface="+mj-lt"/>
              <a:buAutoNum type="arabicPeriod"/>
            </a:pPr>
            <a:r>
              <a:rPr lang="en-US" b="0" i="0" dirty="0">
                <a:effectLst/>
                <a:latin typeface="euclid_circular_a"/>
              </a:rPr>
              <a:t>The internal node, which is deleted, is replaced by an </a:t>
            </a:r>
            <a:r>
              <a:rPr lang="en-US" b="0" i="0" dirty="0" err="1">
                <a:effectLst/>
                <a:latin typeface="euclid_circular_a"/>
              </a:rPr>
              <a:t>inorder</a:t>
            </a:r>
            <a:r>
              <a:rPr lang="en-US" b="0" i="0" dirty="0">
                <a:effectLst/>
                <a:latin typeface="euclid_circular_a"/>
              </a:rPr>
              <a:t> predecessor if the left child has more than the minimum number of keys.</a:t>
            </a:r>
          </a:p>
        </p:txBody>
      </p:sp>
      <p:pic>
        <p:nvPicPr>
          <p:cNvPr id="8194" name="Picture 2" descr="Deleting an internal node">
            <a:extLst>
              <a:ext uri="{FF2B5EF4-FFF2-40B4-BE49-F238E27FC236}">
                <a16:creationId xmlns:a16="http://schemas.microsoft.com/office/drawing/2014/main" id="{24A776F8-7601-2B0C-B649-7E32653A76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8596" y="1637606"/>
            <a:ext cx="9883833" cy="5220393"/>
          </a:xfrm>
          <a:prstGeom prst="rect">
            <a:avLst/>
          </a:prstGeom>
          <a:noFill/>
          <a:extLst>
            <a:ext uri="{909E8E84-426E-40DD-AFC4-6F175D3DCCD1}">
              <a14:hiddenFill xmlns:a14="http://schemas.microsoft.com/office/drawing/2010/main">
                <a:solidFill>
                  <a:srgbClr val="FFFFFF"/>
                </a:solidFill>
              </a14:hiddenFill>
            </a:ext>
          </a:extLst>
        </p:spPr>
      </p:pic>
      <p:sp>
        <p:nvSpPr>
          <p:cNvPr id="2" name="Date Placeholder 1">
            <a:extLst>
              <a:ext uri="{FF2B5EF4-FFF2-40B4-BE49-F238E27FC236}">
                <a16:creationId xmlns:a16="http://schemas.microsoft.com/office/drawing/2014/main" id="{31E8E617-03FB-02A1-2ADD-ACB10D088F61}"/>
              </a:ext>
            </a:extLst>
          </p:cNvPr>
          <p:cNvSpPr>
            <a:spLocks noGrp="1"/>
          </p:cNvSpPr>
          <p:nvPr>
            <p:ph type="dt" sz="half" idx="10"/>
          </p:nvPr>
        </p:nvSpPr>
        <p:spPr/>
        <p:txBody>
          <a:bodyPr/>
          <a:lstStyle/>
          <a:p>
            <a:fld id="{62892D5B-8B4F-4A82-8B93-5C0EEE487BFB}" type="datetime1">
              <a:rPr lang="en-IN" smtClean="0"/>
              <a:t>14-08-2025</a:t>
            </a:fld>
            <a:endParaRPr lang="en-IN"/>
          </a:p>
        </p:txBody>
      </p:sp>
      <p:sp>
        <p:nvSpPr>
          <p:cNvPr id="4" name="Slide Number Placeholder 3">
            <a:extLst>
              <a:ext uri="{FF2B5EF4-FFF2-40B4-BE49-F238E27FC236}">
                <a16:creationId xmlns:a16="http://schemas.microsoft.com/office/drawing/2014/main" id="{79D33CFF-79D0-D5F9-FF21-BB62AEF6CA33}"/>
              </a:ext>
            </a:extLst>
          </p:cNvPr>
          <p:cNvSpPr>
            <a:spLocks noGrp="1"/>
          </p:cNvSpPr>
          <p:nvPr>
            <p:ph type="sldNum" sz="quarter" idx="12"/>
          </p:nvPr>
        </p:nvSpPr>
        <p:spPr/>
        <p:txBody>
          <a:bodyPr/>
          <a:lstStyle/>
          <a:p>
            <a:fld id="{912593DB-F78A-4C10-9790-3219FB8F21C0}" type="slidenum">
              <a:rPr lang="en-IN" smtClean="0"/>
              <a:t>41</a:t>
            </a:fld>
            <a:endParaRPr lang="en-IN"/>
          </a:p>
        </p:txBody>
      </p:sp>
      <p:sp>
        <p:nvSpPr>
          <p:cNvPr id="5" name="Footer Placeholder 4">
            <a:extLst>
              <a:ext uri="{FF2B5EF4-FFF2-40B4-BE49-F238E27FC236}">
                <a16:creationId xmlns:a16="http://schemas.microsoft.com/office/drawing/2014/main" id="{EB5D1B66-72A9-C9AD-132A-2300310484B0}"/>
              </a:ext>
            </a:extLst>
          </p:cNvPr>
          <p:cNvSpPr>
            <a:spLocks noGrp="1"/>
          </p:cNvSpPr>
          <p:nvPr>
            <p:ph type="ftr" sz="quarter" idx="11"/>
          </p:nvPr>
        </p:nvSpPr>
        <p:spPr/>
        <p:txBody>
          <a:bodyPr/>
          <a:lstStyle/>
          <a:p>
            <a:r>
              <a:rPr lang="en-IN"/>
              <a:t>Dr. Jyothsna</a:t>
            </a:r>
          </a:p>
        </p:txBody>
      </p:sp>
    </p:spTree>
    <p:extLst>
      <p:ext uri="{BB962C8B-B14F-4D97-AF65-F5344CB8AC3E}">
        <p14:creationId xmlns:p14="http://schemas.microsoft.com/office/powerpoint/2010/main" val="267736153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4824324-CF7D-A528-5240-7EFED918B9F9}"/>
              </a:ext>
            </a:extLst>
          </p:cNvPr>
          <p:cNvSpPr txBox="1"/>
          <p:nvPr/>
        </p:nvSpPr>
        <p:spPr>
          <a:xfrm>
            <a:off x="515389" y="396026"/>
            <a:ext cx="9925396" cy="923330"/>
          </a:xfrm>
          <a:prstGeom prst="rect">
            <a:avLst/>
          </a:prstGeom>
          <a:noFill/>
        </p:spPr>
        <p:txBody>
          <a:bodyPr wrap="square">
            <a:spAutoFit/>
          </a:bodyPr>
          <a:lstStyle/>
          <a:p>
            <a:pPr algn="l"/>
            <a:r>
              <a:rPr lang="en-US" b="0" i="0" dirty="0">
                <a:effectLst/>
                <a:latin typeface="euclid_circular_a"/>
              </a:rPr>
              <a:t>2. The internal node, which is deleted, is replaced by an </a:t>
            </a:r>
            <a:r>
              <a:rPr lang="en-US" b="0" i="0" dirty="0" err="1">
                <a:effectLst/>
                <a:latin typeface="euclid_circular_a"/>
              </a:rPr>
              <a:t>inorder</a:t>
            </a:r>
            <a:r>
              <a:rPr lang="en-US" b="0" i="0" dirty="0">
                <a:effectLst/>
                <a:latin typeface="euclid_circular_a"/>
              </a:rPr>
              <a:t> successor if the right child has more than the minimum number of keys.</a:t>
            </a:r>
          </a:p>
          <a:p>
            <a:pPr algn="l"/>
            <a:r>
              <a:rPr lang="en-US" dirty="0">
                <a:latin typeface="euclid_circular_a"/>
              </a:rPr>
              <a:t>3. </a:t>
            </a:r>
            <a:r>
              <a:rPr lang="en-US" b="0" i="0" dirty="0">
                <a:effectLst/>
                <a:latin typeface="euclid_circular_a"/>
              </a:rPr>
              <a:t>If either child has exactly a minimum number of keys then, merge the left and the right children.</a:t>
            </a:r>
          </a:p>
        </p:txBody>
      </p:sp>
      <p:pic>
        <p:nvPicPr>
          <p:cNvPr id="9218" name="Picture 2" descr="Deleting an internal node">
            <a:extLst>
              <a:ext uri="{FF2B5EF4-FFF2-40B4-BE49-F238E27FC236}">
                <a16:creationId xmlns:a16="http://schemas.microsoft.com/office/drawing/2014/main" id="{B07BED71-1A68-97CA-3963-A22DF2963D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8022" y="1845424"/>
            <a:ext cx="10681854" cy="5012575"/>
          </a:xfrm>
          <a:prstGeom prst="rect">
            <a:avLst/>
          </a:prstGeom>
          <a:noFill/>
          <a:extLst>
            <a:ext uri="{909E8E84-426E-40DD-AFC4-6F175D3DCCD1}">
              <a14:hiddenFill xmlns:a14="http://schemas.microsoft.com/office/drawing/2010/main">
                <a:solidFill>
                  <a:srgbClr val="FFFFFF"/>
                </a:solidFill>
              </a14:hiddenFill>
            </a:ext>
          </a:extLst>
        </p:spPr>
      </p:pic>
      <p:sp>
        <p:nvSpPr>
          <p:cNvPr id="2" name="Date Placeholder 1">
            <a:extLst>
              <a:ext uri="{FF2B5EF4-FFF2-40B4-BE49-F238E27FC236}">
                <a16:creationId xmlns:a16="http://schemas.microsoft.com/office/drawing/2014/main" id="{ED5BEDD5-7076-EC37-76A0-0F40F4A464BE}"/>
              </a:ext>
            </a:extLst>
          </p:cNvPr>
          <p:cNvSpPr>
            <a:spLocks noGrp="1"/>
          </p:cNvSpPr>
          <p:nvPr>
            <p:ph type="dt" sz="half" idx="10"/>
          </p:nvPr>
        </p:nvSpPr>
        <p:spPr/>
        <p:txBody>
          <a:bodyPr/>
          <a:lstStyle/>
          <a:p>
            <a:fld id="{10512567-E1EF-4DFF-AA1A-B1A2603FF5D1}" type="datetime1">
              <a:rPr lang="en-IN" smtClean="0"/>
              <a:t>14-08-2025</a:t>
            </a:fld>
            <a:endParaRPr lang="en-IN"/>
          </a:p>
        </p:txBody>
      </p:sp>
      <p:sp>
        <p:nvSpPr>
          <p:cNvPr id="4" name="Slide Number Placeholder 3">
            <a:extLst>
              <a:ext uri="{FF2B5EF4-FFF2-40B4-BE49-F238E27FC236}">
                <a16:creationId xmlns:a16="http://schemas.microsoft.com/office/drawing/2014/main" id="{2C6E120C-2DB8-E1AD-FA95-BAB60703F100}"/>
              </a:ext>
            </a:extLst>
          </p:cNvPr>
          <p:cNvSpPr>
            <a:spLocks noGrp="1"/>
          </p:cNvSpPr>
          <p:nvPr>
            <p:ph type="sldNum" sz="quarter" idx="12"/>
          </p:nvPr>
        </p:nvSpPr>
        <p:spPr/>
        <p:txBody>
          <a:bodyPr/>
          <a:lstStyle/>
          <a:p>
            <a:fld id="{912593DB-F78A-4C10-9790-3219FB8F21C0}" type="slidenum">
              <a:rPr lang="en-IN" smtClean="0"/>
              <a:t>42</a:t>
            </a:fld>
            <a:endParaRPr lang="en-IN"/>
          </a:p>
        </p:txBody>
      </p:sp>
      <p:sp>
        <p:nvSpPr>
          <p:cNvPr id="5" name="Footer Placeholder 4">
            <a:extLst>
              <a:ext uri="{FF2B5EF4-FFF2-40B4-BE49-F238E27FC236}">
                <a16:creationId xmlns:a16="http://schemas.microsoft.com/office/drawing/2014/main" id="{D2101C13-07B3-D81B-9040-D74BCDC9452A}"/>
              </a:ext>
            </a:extLst>
          </p:cNvPr>
          <p:cNvSpPr>
            <a:spLocks noGrp="1"/>
          </p:cNvSpPr>
          <p:nvPr>
            <p:ph type="ftr" sz="quarter" idx="11"/>
          </p:nvPr>
        </p:nvSpPr>
        <p:spPr/>
        <p:txBody>
          <a:bodyPr/>
          <a:lstStyle/>
          <a:p>
            <a:r>
              <a:rPr lang="en-IN"/>
              <a:t>Dr. Jyothsna</a:t>
            </a:r>
          </a:p>
        </p:txBody>
      </p:sp>
    </p:spTree>
    <p:extLst>
      <p:ext uri="{BB962C8B-B14F-4D97-AF65-F5344CB8AC3E}">
        <p14:creationId xmlns:p14="http://schemas.microsoft.com/office/powerpoint/2010/main" val="34179042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CB2F6EF-53E1-0DD3-2BAC-3046382D71F3}"/>
              </a:ext>
            </a:extLst>
          </p:cNvPr>
          <p:cNvSpPr txBox="1"/>
          <p:nvPr/>
        </p:nvSpPr>
        <p:spPr>
          <a:xfrm>
            <a:off x="241068" y="174673"/>
            <a:ext cx="11829012" cy="2031325"/>
          </a:xfrm>
          <a:prstGeom prst="rect">
            <a:avLst/>
          </a:prstGeom>
          <a:noFill/>
        </p:spPr>
        <p:txBody>
          <a:bodyPr wrap="square">
            <a:spAutoFit/>
          </a:bodyPr>
          <a:lstStyle/>
          <a:p>
            <a:pPr algn="l"/>
            <a:r>
              <a:rPr lang="en-US" b="1" i="0" dirty="0">
                <a:solidFill>
                  <a:srgbClr val="25265E"/>
                </a:solidFill>
                <a:effectLst/>
                <a:latin typeface="euclid_circular_a"/>
              </a:rPr>
              <a:t>Case III</a:t>
            </a:r>
          </a:p>
          <a:p>
            <a:pPr algn="l"/>
            <a:r>
              <a:rPr lang="en-US" b="0" i="0" dirty="0">
                <a:effectLst/>
                <a:latin typeface="euclid_circular_a"/>
              </a:rPr>
              <a:t>In this case, the height of the tree shrinks. If the target key lies in an internal node, and the deletion of the key leads to a fewer number of keys in the node (i.e. less than the minimum required), then look for the </a:t>
            </a:r>
            <a:r>
              <a:rPr lang="en-US" b="0" i="0" dirty="0" err="1">
                <a:effectLst/>
                <a:latin typeface="euclid_circular_a"/>
              </a:rPr>
              <a:t>inorder</a:t>
            </a:r>
            <a:r>
              <a:rPr lang="en-US" b="0" i="0" dirty="0">
                <a:effectLst/>
                <a:latin typeface="euclid_circular_a"/>
              </a:rPr>
              <a:t> predecessor and the </a:t>
            </a:r>
            <a:r>
              <a:rPr lang="en-US" b="0" i="0" dirty="0" err="1">
                <a:effectLst/>
                <a:latin typeface="euclid_circular_a"/>
              </a:rPr>
              <a:t>inorder</a:t>
            </a:r>
            <a:r>
              <a:rPr lang="en-US" b="0" i="0" dirty="0">
                <a:effectLst/>
                <a:latin typeface="euclid_circular_a"/>
              </a:rPr>
              <a:t> successor. If both the children contain a minimum number of keys then, borrowing cannot take place. This leads to Case II(3) i.e. merging the children.</a:t>
            </a:r>
          </a:p>
          <a:p>
            <a:pPr algn="l"/>
            <a:r>
              <a:rPr lang="en-US" b="0" i="0" dirty="0">
                <a:effectLst/>
                <a:latin typeface="euclid_circular_a"/>
              </a:rPr>
              <a:t>Again, look for the sibling to borrow a key. But, if the sibling also has only a minimum number of keys then, merge the node with the sibling along with the parent. Arrange the children accordingly (increasing order).</a:t>
            </a:r>
          </a:p>
        </p:txBody>
      </p:sp>
      <p:pic>
        <p:nvPicPr>
          <p:cNvPr id="10242" name="Picture 2" descr="Deleting an internal node">
            <a:extLst>
              <a:ext uri="{FF2B5EF4-FFF2-40B4-BE49-F238E27FC236}">
                <a16:creationId xmlns:a16="http://schemas.microsoft.com/office/drawing/2014/main" id="{6D13728E-38F0-62E1-DB72-FF04ED2DA3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5019" y="2419004"/>
            <a:ext cx="9737870" cy="4438996"/>
          </a:xfrm>
          <a:prstGeom prst="rect">
            <a:avLst/>
          </a:prstGeom>
          <a:noFill/>
          <a:extLst>
            <a:ext uri="{909E8E84-426E-40DD-AFC4-6F175D3DCCD1}">
              <a14:hiddenFill xmlns:a14="http://schemas.microsoft.com/office/drawing/2010/main">
                <a:solidFill>
                  <a:srgbClr val="FFFFFF"/>
                </a:solidFill>
              </a14:hiddenFill>
            </a:ext>
          </a:extLst>
        </p:spPr>
      </p:pic>
      <p:sp>
        <p:nvSpPr>
          <p:cNvPr id="2" name="Date Placeholder 1">
            <a:extLst>
              <a:ext uri="{FF2B5EF4-FFF2-40B4-BE49-F238E27FC236}">
                <a16:creationId xmlns:a16="http://schemas.microsoft.com/office/drawing/2014/main" id="{9B1D10EC-07FE-59EE-E553-FC02DAC49864}"/>
              </a:ext>
            </a:extLst>
          </p:cNvPr>
          <p:cNvSpPr>
            <a:spLocks noGrp="1"/>
          </p:cNvSpPr>
          <p:nvPr>
            <p:ph type="dt" sz="half" idx="10"/>
          </p:nvPr>
        </p:nvSpPr>
        <p:spPr/>
        <p:txBody>
          <a:bodyPr/>
          <a:lstStyle/>
          <a:p>
            <a:fld id="{7EBFB7B5-B5E0-40CA-B2F8-A7C5DA82788D}" type="datetime1">
              <a:rPr lang="en-IN" smtClean="0"/>
              <a:t>14-08-2025</a:t>
            </a:fld>
            <a:endParaRPr lang="en-IN"/>
          </a:p>
        </p:txBody>
      </p:sp>
      <p:sp>
        <p:nvSpPr>
          <p:cNvPr id="4" name="Slide Number Placeholder 3">
            <a:extLst>
              <a:ext uri="{FF2B5EF4-FFF2-40B4-BE49-F238E27FC236}">
                <a16:creationId xmlns:a16="http://schemas.microsoft.com/office/drawing/2014/main" id="{E2934A7D-A7DD-6B55-9029-8B39BBB0DB17}"/>
              </a:ext>
            </a:extLst>
          </p:cNvPr>
          <p:cNvSpPr>
            <a:spLocks noGrp="1"/>
          </p:cNvSpPr>
          <p:nvPr>
            <p:ph type="sldNum" sz="quarter" idx="12"/>
          </p:nvPr>
        </p:nvSpPr>
        <p:spPr/>
        <p:txBody>
          <a:bodyPr/>
          <a:lstStyle/>
          <a:p>
            <a:fld id="{912593DB-F78A-4C10-9790-3219FB8F21C0}" type="slidenum">
              <a:rPr lang="en-IN" smtClean="0"/>
              <a:t>43</a:t>
            </a:fld>
            <a:endParaRPr lang="en-IN"/>
          </a:p>
        </p:txBody>
      </p:sp>
      <p:sp>
        <p:nvSpPr>
          <p:cNvPr id="5" name="Footer Placeholder 4">
            <a:extLst>
              <a:ext uri="{FF2B5EF4-FFF2-40B4-BE49-F238E27FC236}">
                <a16:creationId xmlns:a16="http://schemas.microsoft.com/office/drawing/2014/main" id="{968CA381-E52A-306B-598C-F4C78B6B3849}"/>
              </a:ext>
            </a:extLst>
          </p:cNvPr>
          <p:cNvSpPr>
            <a:spLocks noGrp="1"/>
          </p:cNvSpPr>
          <p:nvPr>
            <p:ph type="ftr" sz="quarter" idx="11"/>
          </p:nvPr>
        </p:nvSpPr>
        <p:spPr/>
        <p:txBody>
          <a:bodyPr/>
          <a:lstStyle/>
          <a:p>
            <a:r>
              <a:rPr lang="en-IN"/>
              <a:t>Dr. Jyothsna</a:t>
            </a:r>
          </a:p>
        </p:txBody>
      </p:sp>
    </p:spTree>
    <p:extLst>
      <p:ext uri="{BB962C8B-B14F-4D97-AF65-F5344CB8AC3E}">
        <p14:creationId xmlns:p14="http://schemas.microsoft.com/office/powerpoint/2010/main" val="367720924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E05C3D6-8971-C5A1-7264-E20636C37625}"/>
              </a:ext>
            </a:extLst>
          </p:cNvPr>
          <p:cNvPicPr>
            <a:picLocks noChangeAspect="1"/>
          </p:cNvPicPr>
          <p:nvPr/>
        </p:nvPicPr>
        <p:blipFill>
          <a:blip r:embed="rId2"/>
          <a:stretch>
            <a:fillRect/>
          </a:stretch>
        </p:blipFill>
        <p:spPr>
          <a:xfrm>
            <a:off x="1384663" y="627017"/>
            <a:ext cx="8969827" cy="5477692"/>
          </a:xfrm>
          <a:prstGeom prst="rect">
            <a:avLst/>
          </a:prstGeom>
        </p:spPr>
      </p:pic>
    </p:spTree>
    <p:extLst>
      <p:ext uri="{BB962C8B-B14F-4D97-AF65-F5344CB8AC3E}">
        <p14:creationId xmlns:p14="http://schemas.microsoft.com/office/powerpoint/2010/main" val="1419014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83978B5-0BD1-C0F2-4E35-A8D43F89FE52}"/>
              </a:ext>
            </a:extLst>
          </p:cNvPr>
          <p:cNvPicPr>
            <a:picLocks noChangeAspect="1"/>
          </p:cNvPicPr>
          <p:nvPr/>
        </p:nvPicPr>
        <p:blipFill>
          <a:blip r:embed="rId2"/>
          <a:stretch>
            <a:fillRect/>
          </a:stretch>
        </p:blipFill>
        <p:spPr>
          <a:xfrm>
            <a:off x="574767" y="0"/>
            <a:ext cx="10937964" cy="6858000"/>
          </a:xfrm>
          <a:prstGeom prst="rect">
            <a:avLst/>
          </a:prstGeom>
        </p:spPr>
      </p:pic>
    </p:spTree>
    <p:extLst>
      <p:ext uri="{BB962C8B-B14F-4D97-AF65-F5344CB8AC3E}">
        <p14:creationId xmlns:p14="http://schemas.microsoft.com/office/powerpoint/2010/main" val="347451391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31715FF-E0FA-063F-A465-26436A4731FE}"/>
              </a:ext>
            </a:extLst>
          </p:cNvPr>
          <p:cNvPicPr>
            <a:picLocks noChangeAspect="1"/>
          </p:cNvPicPr>
          <p:nvPr/>
        </p:nvPicPr>
        <p:blipFill>
          <a:blip r:embed="rId2"/>
          <a:stretch>
            <a:fillRect/>
          </a:stretch>
        </p:blipFill>
        <p:spPr>
          <a:xfrm>
            <a:off x="235130" y="113837"/>
            <a:ext cx="11007635" cy="6630325"/>
          </a:xfrm>
          <a:prstGeom prst="rect">
            <a:avLst/>
          </a:prstGeom>
        </p:spPr>
      </p:pic>
    </p:spTree>
    <p:extLst>
      <p:ext uri="{BB962C8B-B14F-4D97-AF65-F5344CB8AC3E}">
        <p14:creationId xmlns:p14="http://schemas.microsoft.com/office/powerpoint/2010/main" val="370208531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A83F751-5C3D-6DAB-A9CE-FBA516CA786A}"/>
              </a:ext>
            </a:extLst>
          </p:cNvPr>
          <p:cNvPicPr>
            <a:picLocks noChangeAspect="1"/>
          </p:cNvPicPr>
          <p:nvPr/>
        </p:nvPicPr>
        <p:blipFill>
          <a:blip r:embed="rId2"/>
          <a:stretch>
            <a:fillRect/>
          </a:stretch>
        </p:blipFill>
        <p:spPr>
          <a:xfrm>
            <a:off x="801189" y="437732"/>
            <a:ext cx="8971974" cy="6302702"/>
          </a:xfrm>
          <a:prstGeom prst="rect">
            <a:avLst/>
          </a:prstGeom>
        </p:spPr>
      </p:pic>
    </p:spTree>
    <p:extLst>
      <p:ext uri="{BB962C8B-B14F-4D97-AF65-F5344CB8AC3E}">
        <p14:creationId xmlns:p14="http://schemas.microsoft.com/office/powerpoint/2010/main" val="362109608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52D2081-94BC-17A9-5998-C67DB1DF8301}"/>
              </a:ext>
            </a:extLst>
          </p:cNvPr>
          <p:cNvPicPr>
            <a:picLocks noChangeAspect="1"/>
          </p:cNvPicPr>
          <p:nvPr/>
        </p:nvPicPr>
        <p:blipFill>
          <a:blip r:embed="rId2"/>
          <a:stretch>
            <a:fillRect/>
          </a:stretch>
        </p:blipFill>
        <p:spPr>
          <a:xfrm>
            <a:off x="2880864" y="823549"/>
            <a:ext cx="6430272" cy="5210902"/>
          </a:xfrm>
          <a:prstGeom prst="rect">
            <a:avLst/>
          </a:prstGeom>
        </p:spPr>
      </p:pic>
    </p:spTree>
    <p:extLst>
      <p:ext uri="{BB962C8B-B14F-4D97-AF65-F5344CB8AC3E}">
        <p14:creationId xmlns:p14="http://schemas.microsoft.com/office/powerpoint/2010/main" val="313202809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4F9BC54-1F0B-7596-FF8C-B6234CB32CF1}"/>
              </a:ext>
            </a:extLst>
          </p:cNvPr>
          <p:cNvPicPr>
            <a:picLocks noChangeAspect="1"/>
          </p:cNvPicPr>
          <p:nvPr/>
        </p:nvPicPr>
        <p:blipFill>
          <a:blip r:embed="rId2"/>
          <a:stretch>
            <a:fillRect/>
          </a:stretch>
        </p:blipFill>
        <p:spPr>
          <a:xfrm>
            <a:off x="3342891" y="1133154"/>
            <a:ext cx="5506218" cy="4591691"/>
          </a:xfrm>
          <a:prstGeom prst="rect">
            <a:avLst/>
          </a:prstGeom>
        </p:spPr>
      </p:pic>
    </p:spTree>
    <p:extLst>
      <p:ext uri="{BB962C8B-B14F-4D97-AF65-F5344CB8AC3E}">
        <p14:creationId xmlns:p14="http://schemas.microsoft.com/office/powerpoint/2010/main" val="40455062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B673640-CEE2-1A47-C1C3-FAA0B08DD1A9}"/>
              </a:ext>
            </a:extLst>
          </p:cNvPr>
          <p:cNvSpPr>
            <a:spLocks noChangeArrowheads="1"/>
          </p:cNvSpPr>
          <p:nvPr/>
        </p:nvSpPr>
        <p:spPr bwMode="auto">
          <a:xfrm>
            <a:off x="648392" y="1012129"/>
            <a:ext cx="11745884" cy="3570208"/>
          </a:xfrm>
          <a:prstGeom prst="rect">
            <a:avLst/>
          </a:prstGeom>
          <a:solidFill>
            <a:srgbClr val="F9FAF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tabLst/>
            </a:pPr>
            <a:r>
              <a:rPr kumimoji="0" lang="en-US" altLang="en-US" sz="2800" b="0" i="0" u="none" strike="noStrike" cap="none" normalizeH="0" baseline="0" dirty="0">
                <a:ln>
                  <a:noFill/>
                </a:ln>
                <a:solidFill>
                  <a:schemeClr val="tx1"/>
                </a:solidFill>
                <a:effectLst/>
                <a:latin typeface="euclid_circular_a"/>
              </a:rPr>
              <a:t>1. If </a:t>
            </a:r>
            <a:r>
              <a:rPr lang="en-US" altLang="en-US" sz="2800" dirty="0">
                <a:latin typeface="Droid Sans Mono"/>
              </a:rPr>
              <a:t>m</a:t>
            </a:r>
            <a:r>
              <a:rPr kumimoji="0" lang="en-US" altLang="en-US" sz="2800" b="0" i="0" u="none" strike="noStrike" cap="none" normalizeH="0" baseline="0" dirty="0">
                <a:ln>
                  <a:noFill/>
                </a:ln>
                <a:solidFill>
                  <a:schemeClr val="tx1"/>
                </a:solidFill>
                <a:effectLst/>
                <a:latin typeface="euclid_circular_a"/>
              </a:rPr>
              <a:t> is the order of the tree, each internal node can contain at most </a:t>
            </a:r>
            <a:r>
              <a:rPr lang="en-US" altLang="en-US" sz="2800" dirty="0">
                <a:latin typeface="Droid Sans Mono"/>
              </a:rPr>
              <a:t>m</a:t>
            </a:r>
            <a:r>
              <a:rPr kumimoji="0" lang="en-US" altLang="en-US" sz="2800" b="0" i="0" u="none" strike="noStrike" cap="none" normalizeH="0" baseline="0" dirty="0">
                <a:ln>
                  <a:noFill/>
                </a:ln>
                <a:solidFill>
                  <a:schemeClr val="tx1"/>
                </a:solidFill>
                <a:effectLst/>
                <a:latin typeface="Droid Sans Mono"/>
              </a:rPr>
              <a:t> - 1</a:t>
            </a:r>
            <a:r>
              <a:rPr kumimoji="0" lang="en-US" altLang="en-US" sz="2800" b="0" i="0" u="none" strike="noStrike" cap="none" normalizeH="0" baseline="0" dirty="0">
                <a:ln>
                  <a:noFill/>
                </a:ln>
                <a:solidFill>
                  <a:schemeClr val="tx1"/>
                </a:solidFill>
                <a:effectLst/>
                <a:latin typeface="euclid_circular_a"/>
              </a:rPr>
              <a:t> keys along with a pointer to each child.</a:t>
            </a:r>
          </a:p>
          <a:p>
            <a:pPr marL="0" marR="0" lvl="0" indent="0" algn="l" defTabSz="914400" rtl="0" eaLnBrk="0" fontAlgn="base" latinLnBrk="0" hangingPunct="0">
              <a:lnSpc>
                <a:spcPct val="100000"/>
              </a:lnSpc>
              <a:spcBef>
                <a:spcPct val="0"/>
              </a:spcBef>
              <a:spcAft>
                <a:spcPct val="0"/>
              </a:spcAft>
              <a:buClrTx/>
              <a:buSzTx/>
              <a:tabLst/>
            </a:pPr>
            <a:r>
              <a:rPr kumimoji="0" lang="en-US" altLang="en-US" sz="2800" b="0" i="0" u="none" strike="noStrike" cap="none" normalizeH="0" baseline="0" dirty="0">
                <a:ln>
                  <a:noFill/>
                </a:ln>
                <a:solidFill>
                  <a:schemeClr val="tx1"/>
                </a:solidFill>
                <a:effectLst/>
                <a:latin typeface="euclid_circular_a"/>
              </a:rPr>
              <a:t>2. Each node except root can have at most m children and at least </a:t>
            </a:r>
            <a:r>
              <a:rPr lang="en-US" altLang="en-US" sz="2800" dirty="0">
                <a:latin typeface="Droid Sans Mono"/>
              </a:rPr>
              <a:t>m</a:t>
            </a:r>
            <a:r>
              <a:rPr kumimoji="0" lang="en-US" altLang="en-US" sz="2800" b="0" i="0" u="none" strike="noStrike" cap="none" normalizeH="0" baseline="0" dirty="0">
                <a:ln>
                  <a:noFill/>
                </a:ln>
                <a:solidFill>
                  <a:schemeClr val="tx1"/>
                </a:solidFill>
                <a:effectLst/>
                <a:latin typeface="Droid Sans Mono"/>
              </a:rPr>
              <a:t>/2</a:t>
            </a:r>
            <a:r>
              <a:rPr kumimoji="0" lang="en-US" altLang="en-US" sz="2800" b="0" i="0" u="none" strike="noStrike" cap="none" normalizeH="0" baseline="0" dirty="0">
                <a:ln>
                  <a:noFill/>
                </a:ln>
                <a:solidFill>
                  <a:schemeClr val="tx1"/>
                </a:solidFill>
                <a:effectLst/>
                <a:latin typeface="euclid_circular_a"/>
              </a:rPr>
              <a:t> children.</a:t>
            </a:r>
          </a:p>
          <a:p>
            <a:pPr marL="0" marR="0" lvl="0" indent="0" algn="l" defTabSz="914400" rtl="0" eaLnBrk="0" fontAlgn="base" latinLnBrk="0" hangingPunct="0">
              <a:lnSpc>
                <a:spcPct val="100000"/>
              </a:lnSpc>
              <a:spcBef>
                <a:spcPct val="0"/>
              </a:spcBef>
              <a:spcAft>
                <a:spcPct val="0"/>
              </a:spcAft>
              <a:buClrTx/>
              <a:buSzTx/>
              <a:tabLst/>
            </a:pPr>
            <a:r>
              <a:rPr kumimoji="0" lang="en-US" altLang="en-US" sz="2800" b="0" i="0" u="none" strike="noStrike" cap="none" normalizeH="0" baseline="0" dirty="0">
                <a:ln>
                  <a:noFill/>
                </a:ln>
                <a:solidFill>
                  <a:schemeClr val="tx1"/>
                </a:solidFill>
                <a:effectLst/>
                <a:latin typeface="euclid_circular_a"/>
              </a:rPr>
              <a:t>3. All leaves have the same depth (i.e. height-h of the tree).</a:t>
            </a:r>
          </a:p>
          <a:p>
            <a:pPr marL="0" marR="0" lvl="0" indent="0" algn="l" defTabSz="914400" rtl="0" eaLnBrk="0" fontAlgn="base" latinLnBrk="0" hangingPunct="0">
              <a:lnSpc>
                <a:spcPct val="100000"/>
              </a:lnSpc>
              <a:spcBef>
                <a:spcPct val="0"/>
              </a:spcBef>
              <a:spcAft>
                <a:spcPct val="0"/>
              </a:spcAft>
              <a:buClrTx/>
              <a:buSzTx/>
              <a:buFontTx/>
              <a:buAutoNum type="arabicPeriod" startAt="6"/>
              <a:tabLst/>
            </a:pPr>
            <a:r>
              <a:rPr kumimoji="0" lang="en-US" altLang="en-US" sz="2800" b="0" i="0" u="none" strike="noStrike" cap="none" normalizeH="0" baseline="0" dirty="0">
                <a:ln>
                  <a:noFill/>
                </a:ln>
                <a:solidFill>
                  <a:schemeClr val="tx1"/>
                </a:solidFill>
                <a:effectLst/>
                <a:latin typeface="euclid_circular_a"/>
              </a:rPr>
              <a:t>The root has at least 2 children and contains a minimum of 1 key.</a:t>
            </a:r>
          </a:p>
          <a:p>
            <a:pPr marL="0" marR="0" lvl="0" indent="0" algn="l" defTabSz="914400" rtl="0" eaLnBrk="0" fontAlgn="base" latinLnBrk="0" hangingPunct="0">
              <a:lnSpc>
                <a:spcPct val="100000"/>
              </a:lnSpc>
              <a:spcBef>
                <a:spcPct val="0"/>
              </a:spcBef>
              <a:spcAft>
                <a:spcPct val="0"/>
              </a:spcAft>
              <a:buClrTx/>
              <a:buSzTx/>
              <a:buFontTx/>
              <a:buAutoNum type="arabicPeriod" startAt="7"/>
              <a:tabLst/>
            </a:pPr>
            <a:r>
              <a:rPr kumimoji="0" lang="en-US" altLang="en-US" sz="2800" b="0" i="0" u="none" strike="noStrike" cap="none" normalizeH="0" baseline="0" dirty="0">
                <a:ln>
                  <a:noFill/>
                </a:ln>
                <a:solidFill>
                  <a:schemeClr val="tx1"/>
                </a:solidFill>
                <a:effectLst/>
                <a:latin typeface="euclid_circular_a"/>
              </a:rPr>
              <a:t>If </a:t>
            </a:r>
            <a:r>
              <a:rPr lang="en-US" altLang="en-US" sz="2800" dirty="0">
                <a:latin typeface="Droid Sans Mono"/>
              </a:rPr>
              <a:t>m</a:t>
            </a:r>
            <a:r>
              <a:rPr kumimoji="0" lang="en-US" altLang="en-US" sz="2800" b="0" i="0" u="none" strike="noStrike" cap="none" normalizeH="0" baseline="0" dirty="0">
                <a:ln>
                  <a:noFill/>
                </a:ln>
                <a:solidFill>
                  <a:schemeClr val="tx1"/>
                </a:solidFill>
                <a:effectLst/>
                <a:latin typeface="Droid Sans Mono"/>
              </a:rPr>
              <a:t> ≥ 1</a:t>
            </a:r>
            <a:r>
              <a:rPr kumimoji="0" lang="en-US" altLang="en-US" sz="2800" b="0" i="0" u="none" strike="noStrike" cap="none" normalizeH="0" baseline="0" dirty="0">
                <a:ln>
                  <a:noFill/>
                </a:ln>
                <a:solidFill>
                  <a:schemeClr val="tx1"/>
                </a:solidFill>
                <a:effectLst/>
                <a:latin typeface="euclid_circular_a"/>
              </a:rPr>
              <a:t>, then for any m-key B-tree of height h and minimum degree </a:t>
            </a:r>
            <a:r>
              <a:rPr kumimoji="0" lang="en-US" altLang="en-US" sz="2800" b="0" i="0" u="none" strike="noStrike" cap="none" normalizeH="0" baseline="0" dirty="0">
                <a:ln>
                  <a:noFill/>
                </a:ln>
                <a:solidFill>
                  <a:schemeClr val="tx1"/>
                </a:solidFill>
                <a:effectLst/>
                <a:latin typeface="Droid Sans Mono"/>
              </a:rPr>
              <a:t>t ≥ 2</a:t>
            </a:r>
            <a:r>
              <a:rPr kumimoji="0" lang="en-US" altLang="en-US" sz="2800" b="0" i="0" u="none" strike="noStrike" cap="none" normalizeH="0" baseline="0" dirty="0">
                <a:ln>
                  <a:noFill/>
                </a:ln>
                <a:solidFill>
                  <a:schemeClr val="tx1"/>
                </a:solidFill>
                <a:effectLst/>
                <a:latin typeface="euclid_circular_a"/>
              </a:rPr>
              <a:t>, </a:t>
            </a:r>
            <a:r>
              <a:rPr kumimoji="0" lang="en-US" altLang="en-US" sz="2800" b="0" i="0" u="none" strike="noStrike" cap="none" normalizeH="0" baseline="0" dirty="0">
                <a:ln>
                  <a:noFill/>
                </a:ln>
                <a:solidFill>
                  <a:schemeClr val="tx1"/>
                </a:solidFill>
                <a:effectLst/>
                <a:latin typeface="Droid Sans Mono"/>
              </a:rPr>
              <a:t>h ≥ </a:t>
            </a:r>
            <a:r>
              <a:rPr kumimoji="0" lang="en-US" altLang="en-US" sz="2800" b="0" i="0" u="none" strike="noStrike" cap="none" normalizeH="0" baseline="0" dirty="0" err="1">
                <a:ln>
                  <a:noFill/>
                </a:ln>
                <a:solidFill>
                  <a:schemeClr val="tx1"/>
                </a:solidFill>
                <a:effectLst/>
                <a:latin typeface="Droid Sans Mono"/>
              </a:rPr>
              <a:t>log</a:t>
            </a:r>
            <a:r>
              <a:rPr kumimoji="0" lang="en-US" altLang="en-US" sz="2800" b="0" i="0" u="none" strike="noStrike" cap="none" normalizeH="0" baseline="-30000" dirty="0" err="1">
                <a:ln>
                  <a:noFill/>
                </a:ln>
                <a:solidFill>
                  <a:schemeClr val="tx1"/>
                </a:solidFill>
                <a:effectLst/>
                <a:latin typeface="Droid Sans Mono"/>
              </a:rPr>
              <a:t>t</a:t>
            </a:r>
            <a:r>
              <a:rPr kumimoji="0" lang="en-US" altLang="en-US" sz="2800" b="0" i="0" u="none" strike="noStrike" cap="none" normalizeH="0" baseline="0" dirty="0">
                <a:ln>
                  <a:noFill/>
                </a:ln>
                <a:solidFill>
                  <a:schemeClr val="tx1"/>
                </a:solidFill>
                <a:effectLst/>
                <a:latin typeface="Droid Sans Mono"/>
              </a:rPr>
              <a:t> (m+1)/2</a:t>
            </a:r>
            <a:r>
              <a:rPr kumimoji="0" lang="en-US" altLang="en-US" sz="2800" b="0" i="0" u="none" strike="noStrike" cap="none" normalizeH="0" baseline="0" dirty="0">
                <a:ln>
                  <a:noFill/>
                </a:ln>
                <a:solidFill>
                  <a:schemeClr val="tx1"/>
                </a:solidFill>
                <a:effectLst/>
                <a:latin typeface="euclid_circular_a"/>
              </a:rPr>
              <a: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 name="Date Placeholder 2">
            <a:extLst>
              <a:ext uri="{FF2B5EF4-FFF2-40B4-BE49-F238E27FC236}">
                <a16:creationId xmlns:a16="http://schemas.microsoft.com/office/drawing/2014/main" id="{EEF55F34-4C05-23F2-EF97-94EDA2C3D029}"/>
              </a:ext>
            </a:extLst>
          </p:cNvPr>
          <p:cNvSpPr>
            <a:spLocks noGrp="1"/>
          </p:cNvSpPr>
          <p:nvPr>
            <p:ph type="dt" sz="half" idx="10"/>
          </p:nvPr>
        </p:nvSpPr>
        <p:spPr/>
        <p:txBody>
          <a:bodyPr/>
          <a:lstStyle/>
          <a:p>
            <a:fld id="{52CB5EC9-5EF7-490E-A4B0-EEA8AF46B59F}" type="datetime1">
              <a:rPr lang="en-IN" smtClean="0"/>
              <a:t>14-08-2025</a:t>
            </a:fld>
            <a:endParaRPr lang="en-IN"/>
          </a:p>
        </p:txBody>
      </p:sp>
      <p:sp>
        <p:nvSpPr>
          <p:cNvPr id="4" name="Slide Number Placeholder 3">
            <a:extLst>
              <a:ext uri="{FF2B5EF4-FFF2-40B4-BE49-F238E27FC236}">
                <a16:creationId xmlns:a16="http://schemas.microsoft.com/office/drawing/2014/main" id="{99278F82-8556-32ED-9983-1B9958A394ED}"/>
              </a:ext>
            </a:extLst>
          </p:cNvPr>
          <p:cNvSpPr>
            <a:spLocks noGrp="1"/>
          </p:cNvSpPr>
          <p:nvPr>
            <p:ph type="sldNum" sz="quarter" idx="12"/>
          </p:nvPr>
        </p:nvSpPr>
        <p:spPr/>
        <p:txBody>
          <a:bodyPr/>
          <a:lstStyle/>
          <a:p>
            <a:fld id="{912593DB-F78A-4C10-9790-3219FB8F21C0}" type="slidenum">
              <a:rPr lang="en-IN" smtClean="0"/>
              <a:t>5</a:t>
            </a:fld>
            <a:endParaRPr lang="en-IN"/>
          </a:p>
        </p:txBody>
      </p:sp>
      <p:sp>
        <p:nvSpPr>
          <p:cNvPr id="5" name="Footer Placeholder 4">
            <a:extLst>
              <a:ext uri="{FF2B5EF4-FFF2-40B4-BE49-F238E27FC236}">
                <a16:creationId xmlns:a16="http://schemas.microsoft.com/office/drawing/2014/main" id="{89CB14F8-A9D9-4955-375B-F71ADF8129B6}"/>
              </a:ext>
            </a:extLst>
          </p:cNvPr>
          <p:cNvSpPr>
            <a:spLocks noGrp="1"/>
          </p:cNvSpPr>
          <p:nvPr>
            <p:ph type="ftr" sz="quarter" idx="11"/>
          </p:nvPr>
        </p:nvSpPr>
        <p:spPr/>
        <p:txBody>
          <a:bodyPr/>
          <a:lstStyle/>
          <a:p>
            <a:r>
              <a:rPr lang="en-IN"/>
              <a:t>Dr. Jyothsna</a:t>
            </a:r>
          </a:p>
        </p:txBody>
      </p:sp>
    </p:spTree>
    <p:extLst>
      <p:ext uri="{BB962C8B-B14F-4D97-AF65-F5344CB8AC3E}">
        <p14:creationId xmlns:p14="http://schemas.microsoft.com/office/powerpoint/2010/main" val="67184896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71E212B-CCDF-B742-C636-08B8815BC460}"/>
              </a:ext>
            </a:extLst>
          </p:cNvPr>
          <p:cNvPicPr>
            <a:picLocks noChangeAspect="1"/>
          </p:cNvPicPr>
          <p:nvPr/>
        </p:nvPicPr>
        <p:blipFill>
          <a:blip r:embed="rId2"/>
          <a:stretch>
            <a:fillRect/>
          </a:stretch>
        </p:blipFill>
        <p:spPr>
          <a:xfrm>
            <a:off x="3018995" y="918812"/>
            <a:ext cx="6154009" cy="5020376"/>
          </a:xfrm>
          <a:prstGeom prst="rect">
            <a:avLst/>
          </a:prstGeom>
        </p:spPr>
      </p:pic>
    </p:spTree>
    <p:extLst>
      <p:ext uri="{BB962C8B-B14F-4D97-AF65-F5344CB8AC3E}">
        <p14:creationId xmlns:p14="http://schemas.microsoft.com/office/powerpoint/2010/main" val="272346576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682FEC4-3CBC-937D-F234-59A206A11468}"/>
              </a:ext>
            </a:extLst>
          </p:cNvPr>
          <p:cNvSpPr txBox="1"/>
          <p:nvPr/>
        </p:nvSpPr>
        <p:spPr>
          <a:xfrm>
            <a:off x="446813" y="2375"/>
            <a:ext cx="6097384" cy="369332"/>
          </a:xfrm>
          <a:prstGeom prst="rect">
            <a:avLst/>
          </a:prstGeom>
          <a:noFill/>
        </p:spPr>
        <p:txBody>
          <a:bodyPr wrap="square">
            <a:spAutoFit/>
          </a:bodyPr>
          <a:lstStyle/>
          <a:p>
            <a:pPr algn="l" fontAlgn="base"/>
            <a:r>
              <a:rPr lang="en-IN" b="1" i="0" dirty="0">
                <a:solidFill>
                  <a:srgbClr val="273239"/>
                </a:solidFill>
                <a:effectLst/>
                <a:latin typeface="Nunito" pitchFamily="2" charset="0"/>
              </a:rPr>
              <a:t>Application of B-Tree:</a:t>
            </a:r>
          </a:p>
        </p:txBody>
      </p:sp>
      <p:sp>
        <p:nvSpPr>
          <p:cNvPr id="5" name="TextBox 4">
            <a:extLst>
              <a:ext uri="{FF2B5EF4-FFF2-40B4-BE49-F238E27FC236}">
                <a16:creationId xmlns:a16="http://schemas.microsoft.com/office/drawing/2014/main" id="{F58CB507-020C-340D-2DD3-689A91BC8EA3}"/>
              </a:ext>
            </a:extLst>
          </p:cNvPr>
          <p:cNvSpPr txBox="1"/>
          <p:nvPr/>
        </p:nvSpPr>
        <p:spPr>
          <a:xfrm>
            <a:off x="133002" y="292425"/>
            <a:ext cx="12169833" cy="6740307"/>
          </a:xfrm>
          <a:prstGeom prst="rect">
            <a:avLst/>
          </a:prstGeom>
          <a:noFill/>
        </p:spPr>
        <p:txBody>
          <a:bodyPr wrap="square">
            <a:spAutoFit/>
          </a:bodyPr>
          <a:lstStyle/>
          <a:p>
            <a:pPr algn="l" fontAlgn="base">
              <a:buFont typeface="Arial" panose="020B0604020202020204" pitchFamily="34" charset="0"/>
              <a:buChar char="•"/>
            </a:pPr>
            <a:r>
              <a:rPr lang="en-US" b="1" i="0" dirty="0">
                <a:solidFill>
                  <a:srgbClr val="273239"/>
                </a:solidFill>
                <a:effectLst/>
                <a:latin typeface="Nunito" pitchFamily="2" charset="0"/>
              </a:rPr>
              <a:t>Databases:</a:t>
            </a:r>
            <a:r>
              <a:rPr lang="en-US" b="0" i="0" dirty="0">
                <a:solidFill>
                  <a:srgbClr val="273239"/>
                </a:solidFill>
                <a:effectLst/>
                <a:latin typeface="Nunito" pitchFamily="2" charset="0"/>
              </a:rPr>
              <a:t> B-trees are widely used in databases to store indexes that allow for efficient searching and retrieval of data.</a:t>
            </a:r>
          </a:p>
          <a:p>
            <a:pPr algn="l" fontAlgn="base">
              <a:buFont typeface="Arial" panose="020B0604020202020204" pitchFamily="34" charset="0"/>
              <a:buChar char="•"/>
            </a:pPr>
            <a:r>
              <a:rPr lang="en-US" b="1" i="0" dirty="0">
                <a:solidFill>
                  <a:srgbClr val="273239"/>
                </a:solidFill>
                <a:effectLst/>
                <a:latin typeface="Nunito" pitchFamily="2" charset="0"/>
              </a:rPr>
              <a:t>File systems:</a:t>
            </a:r>
            <a:r>
              <a:rPr lang="en-US" b="0" i="0" dirty="0">
                <a:solidFill>
                  <a:srgbClr val="273239"/>
                </a:solidFill>
                <a:effectLst/>
                <a:latin typeface="Nunito" pitchFamily="2" charset="0"/>
              </a:rPr>
              <a:t> B-trees are used in file systems to organize and store files efficiently.</a:t>
            </a:r>
          </a:p>
          <a:p>
            <a:pPr algn="l" fontAlgn="base">
              <a:buFont typeface="Arial" panose="020B0604020202020204" pitchFamily="34" charset="0"/>
              <a:buChar char="•"/>
            </a:pPr>
            <a:r>
              <a:rPr lang="en-US" b="1" i="0" dirty="0">
                <a:solidFill>
                  <a:srgbClr val="273239"/>
                </a:solidFill>
                <a:effectLst/>
                <a:latin typeface="Nunito" pitchFamily="2" charset="0"/>
              </a:rPr>
              <a:t>Operating systems:</a:t>
            </a:r>
            <a:r>
              <a:rPr lang="en-US" b="0" i="0" dirty="0">
                <a:solidFill>
                  <a:srgbClr val="273239"/>
                </a:solidFill>
                <a:effectLst/>
                <a:latin typeface="Nunito" pitchFamily="2" charset="0"/>
              </a:rPr>
              <a:t> B-trees are used in operating systems to manage memory efficiently.</a:t>
            </a:r>
          </a:p>
          <a:p>
            <a:pPr algn="l" fontAlgn="base">
              <a:buFont typeface="Arial" panose="020B0604020202020204" pitchFamily="34" charset="0"/>
              <a:buChar char="•"/>
            </a:pPr>
            <a:r>
              <a:rPr lang="en-US" b="1" i="0" dirty="0">
                <a:solidFill>
                  <a:srgbClr val="273239"/>
                </a:solidFill>
                <a:effectLst/>
                <a:latin typeface="Nunito" pitchFamily="2" charset="0"/>
              </a:rPr>
              <a:t>Network routers:</a:t>
            </a:r>
            <a:r>
              <a:rPr lang="en-US" b="0" i="0" dirty="0">
                <a:solidFill>
                  <a:srgbClr val="273239"/>
                </a:solidFill>
                <a:effectLst/>
                <a:latin typeface="Nunito" pitchFamily="2" charset="0"/>
              </a:rPr>
              <a:t> B-trees are used in network routers to efficiently route packets through the network.</a:t>
            </a:r>
          </a:p>
          <a:p>
            <a:pPr algn="l" fontAlgn="base">
              <a:buFont typeface="Arial" panose="020B0604020202020204" pitchFamily="34" charset="0"/>
              <a:buChar char="•"/>
            </a:pPr>
            <a:r>
              <a:rPr lang="en-US" b="1" i="0" dirty="0">
                <a:solidFill>
                  <a:srgbClr val="273239"/>
                </a:solidFill>
                <a:effectLst/>
                <a:latin typeface="Nunito" pitchFamily="2" charset="0"/>
              </a:rPr>
              <a:t>DNS servers:</a:t>
            </a:r>
            <a:r>
              <a:rPr lang="en-US" b="0" i="0" dirty="0">
                <a:solidFill>
                  <a:srgbClr val="273239"/>
                </a:solidFill>
                <a:effectLst/>
                <a:latin typeface="Nunito" pitchFamily="2" charset="0"/>
              </a:rPr>
              <a:t> B-trees are used in Domain Name System (DNS) servers to store and retrieve information about domain names.</a:t>
            </a:r>
          </a:p>
          <a:p>
            <a:pPr algn="l" fontAlgn="base">
              <a:buFont typeface="Arial" panose="020B0604020202020204" pitchFamily="34" charset="0"/>
              <a:buChar char="•"/>
            </a:pPr>
            <a:r>
              <a:rPr lang="en-US" b="1" i="0" dirty="0">
                <a:solidFill>
                  <a:srgbClr val="273239"/>
                </a:solidFill>
                <a:effectLst/>
                <a:latin typeface="Nunito" pitchFamily="2" charset="0"/>
              </a:rPr>
              <a:t>Compiler symbol tables:</a:t>
            </a:r>
            <a:r>
              <a:rPr lang="en-US" b="0" i="0" dirty="0">
                <a:solidFill>
                  <a:srgbClr val="273239"/>
                </a:solidFill>
                <a:effectLst/>
                <a:latin typeface="Nunito" pitchFamily="2" charset="0"/>
              </a:rPr>
              <a:t> B-trees are used in compilers to store symbol tables that allow for efficient compilation of code.</a:t>
            </a:r>
          </a:p>
          <a:p>
            <a:pPr algn="l" fontAlgn="base"/>
            <a:r>
              <a:rPr lang="en-US" b="1" i="0" dirty="0">
                <a:solidFill>
                  <a:srgbClr val="273239"/>
                </a:solidFill>
                <a:effectLst/>
                <a:latin typeface="Nunito" pitchFamily="2" charset="0"/>
              </a:rPr>
              <a:t>Advantages of B-Tree:</a:t>
            </a:r>
          </a:p>
          <a:p>
            <a:pPr algn="l" fontAlgn="base"/>
            <a:r>
              <a:rPr lang="en-US" b="0" i="0" dirty="0">
                <a:solidFill>
                  <a:srgbClr val="273239"/>
                </a:solidFill>
                <a:effectLst/>
                <a:latin typeface="Nunito" pitchFamily="2" charset="0"/>
              </a:rPr>
              <a:t>B-trees have several advantages over other data structures for storing and retrieving large amounts of data. Some of the key advantages of B-trees include:</a:t>
            </a:r>
          </a:p>
          <a:p>
            <a:pPr algn="l" fontAlgn="base">
              <a:buFont typeface="Arial" panose="020B0604020202020204" pitchFamily="34" charset="0"/>
              <a:buChar char="•"/>
            </a:pPr>
            <a:r>
              <a:rPr lang="en-US" b="1" i="0" dirty="0">
                <a:solidFill>
                  <a:srgbClr val="273239"/>
                </a:solidFill>
                <a:effectLst/>
                <a:latin typeface="Nunito" pitchFamily="2" charset="0"/>
              </a:rPr>
              <a:t>Sequential Traversing:</a:t>
            </a:r>
            <a:r>
              <a:rPr lang="en-US" b="0" i="0" dirty="0">
                <a:solidFill>
                  <a:srgbClr val="273239"/>
                </a:solidFill>
                <a:effectLst/>
                <a:latin typeface="Nunito" pitchFamily="2" charset="0"/>
              </a:rPr>
              <a:t> As the keys are kept in sorted order, the tree can be traversed sequentially.</a:t>
            </a:r>
          </a:p>
          <a:p>
            <a:pPr algn="l" fontAlgn="base">
              <a:buFont typeface="Arial" panose="020B0604020202020204" pitchFamily="34" charset="0"/>
              <a:buChar char="•"/>
            </a:pPr>
            <a:r>
              <a:rPr lang="en-US" b="1" i="0" dirty="0">
                <a:solidFill>
                  <a:srgbClr val="273239"/>
                </a:solidFill>
                <a:effectLst/>
                <a:latin typeface="Nunito" pitchFamily="2" charset="0"/>
              </a:rPr>
              <a:t>Minimize disk reads:</a:t>
            </a:r>
            <a:r>
              <a:rPr lang="en-US" b="0" i="0" dirty="0">
                <a:solidFill>
                  <a:srgbClr val="273239"/>
                </a:solidFill>
                <a:effectLst/>
                <a:latin typeface="Nunito" pitchFamily="2" charset="0"/>
              </a:rPr>
              <a:t> It is a hierarchical structure and thus minimizes disk reads.</a:t>
            </a:r>
          </a:p>
          <a:p>
            <a:pPr algn="l" fontAlgn="base">
              <a:buFont typeface="Arial" panose="020B0604020202020204" pitchFamily="34" charset="0"/>
              <a:buChar char="•"/>
            </a:pPr>
            <a:r>
              <a:rPr lang="en-US" b="1" i="0" dirty="0">
                <a:solidFill>
                  <a:srgbClr val="273239"/>
                </a:solidFill>
                <a:effectLst/>
                <a:latin typeface="Nunito" pitchFamily="2" charset="0"/>
              </a:rPr>
              <a:t>Partially full blocks:</a:t>
            </a:r>
            <a:r>
              <a:rPr lang="en-US" b="0" i="0" dirty="0">
                <a:solidFill>
                  <a:srgbClr val="273239"/>
                </a:solidFill>
                <a:effectLst/>
                <a:latin typeface="Nunito" pitchFamily="2" charset="0"/>
              </a:rPr>
              <a:t> The B-tree has partially full blocks which speed up insertion and deletion.</a:t>
            </a:r>
          </a:p>
          <a:p>
            <a:pPr algn="l" fontAlgn="base"/>
            <a:r>
              <a:rPr lang="en-US" b="1" i="0" dirty="0">
                <a:solidFill>
                  <a:srgbClr val="273239"/>
                </a:solidFill>
                <a:effectLst/>
                <a:latin typeface="Nunito" pitchFamily="2" charset="0"/>
              </a:rPr>
              <a:t>Disadvantages of B-Tree:</a:t>
            </a:r>
          </a:p>
          <a:p>
            <a:pPr algn="l" fontAlgn="base">
              <a:buFont typeface="Arial" panose="020B0604020202020204" pitchFamily="34" charset="0"/>
              <a:buChar char="•"/>
            </a:pPr>
            <a:r>
              <a:rPr lang="en-US" b="1" i="0" dirty="0">
                <a:solidFill>
                  <a:srgbClr val="273239"/>
                </a:solidFill>
                <a:effectLst/>
                <a:latin typeface="Nunito" pitchFamily="2" charset="0"/>
              </a:rPr>
              <a:t>Complexity:</a:t>
            </a:r>
            <a:r>
              <a:rPr lang="en-US" b="0" i="0" dirty="0">
                <a:solidFill>
                  <a:srgbClr val="273239"/>
                </a:solidFill>
                <a:effectLst/>
                <a:latin typeface="Nunito" pitchFamily="2" charset="0"/>
              </a:rPr>
              <a:t> B-trees can be complex to implement and can require a significant amount of programming effort to create and maintain.</a:t>
            </a:r>
          </a:p>
          <a:p>
            <a:pPr algn="l" fontAlgn="base">
              <a:buFont typeface="Arial" panose="020B0604020202020204" pitchFamily="34" charset="0"/>
              <a:buChar char="•"/>
            </a:pPr>
            <a:r>
              <a:rPr lang="en-US" b="1" i="0" dirty="0">
                <a:solidFill>
                  <a:srgbClr val="273239"/>
                </a:solidFill>
                <a:effectLst/>
                <a:latin typeface="Nunito" pitchFamily="2" charset="0"/>
              </a:rPr>
              <a:t>Overhead: </a:t>
            </a:r>
            <a:r>
              <a:rPr lang="en-US" b="0" i="0" dirty="0">
                <a:solidFill>
                  <a:srgbClr val="273239"/>
                </a:solidFill>
                <a:effectLst/>
                <a:latin typeface="Nunito" pitchFamily="2" charset="0"/>
              </a:rPr>
              <a:t>B-trees can have significant overhead, both in terms of memory usage and processing time. This is because B-trees require additional metadata to maintain the tree structure and balance.</a:t>
            </a:r>
          </a:p>
          <a:p>
            <a:pPr algn="l" fontAlgn="base">
              <a:buFont typeface="Arial" panose="020B0604020202020204" pitchFamily="34" charset="0"/>
              <a:buChar char="•"/>
            </a:pPr>
            <a:r>
              <a:rPr lang="en-US" b="1" i="0" dirty="0">
                <a:solidFill>
                  <a:srgbClr val="273239"/>
                </a:solidFill>
                <a:effectLst/>
                <a:latin typeface="Nunito" pitchFamily="2" charset="0"/>
              </a:rPr>
              <a:t>Not optimal for small data sets: </a:t>
            </a:r>
            <a:r>
              <a:rPr lang="en-US" b="0" i="0" dirty="0">
                <a:solidFill>
                  <a:srgbClr val="273239"/>
                </a:solidFill>
                <a:effectLst/>
                <a:latin typeface="Nunito" pitchFamily="2" charset="0"/>
              </a:rPr>
              <a:t>B-trees are most effective for storing and retrieving large amounts of data. For small data sets, other data structures may be more efficient.</a:t>
            </a:r>
          </a:p>
          <a:p>
            <a:pPr algn="l" fontAlgn="base">
              <a:buFont typeface="Arial" panose="020B0604020202020204" pitchFamily="34" charset="0"/>
              <a:buChar char="•"/>
            </a:pPr>
            <a:r>
              <a:rPr lang="en-US" b="1" i="0" dirty="0">
                <a:solidFill>
                  <a:srgbClr val="273239"/>
                </a:solidFill>
                <a:effectLst/>
                <a:latin typeface="Nunito" pitchFamily="2" charset="0"/>
              </a:rPr>
              <a:t>Limited branching factor: </a:t>
            </a:r>
            <a:r>
              <a:rPr lang="en-US" b="0" i="0" dirty="0">
                <a:solidFill>
                  <a:srgbClr val="273239"/>
                </a:solidFill>
                <a:effectLst/>
                <a:latin typeface="Nunito" pitchFamily="2" charset="0"/>
              </a:rPr>
              <a:t>The branching factor of a B-tree determines the number of child nodes that each node can have. B-trees typically have a fixed branching factor, which can limit their performance for certain types of data.</a:t>
            </a:r>
          </a:p>
        </p:txBody>
      </p:sp>
      <p:sp>
        <p:nvSpPr>
          <p:cNvPr id="2" name="Date Placeholder 1">
            <a:extLst>
              <a:ext uri="{FF2B5EF4-FFF2-40B4-BE49-F238E27FC236}">
                <a16:creationId xmlns:a16="http://schemas.microsoft.com/office/drawing/2014/main" id="{5372500A-0F5C-AEC8-81D8-D310C1C5E442}"/>
              </a:ext>
            </a:extLst>
          </p:cNvPr>
          <p:cNvSpPr>
            <a:spLocks noGrp="1"/>
          </p:cNvSpPr>
          <p:nvPr>
            <p:ph type="dt" sz="half" idx="10"/>
          </p:nvPr>
        </p:nvSpPr>
        <p:spPr/>
        <p:txBody>
          <a:bodyPr/>
          <a:lstStyle/>
          <a:p>
            <a:fld id="{AAC01D9D-CB7A-4D98-845E-CAEF5F432B4A}" type="datetime1">
              <a:rPr lang="en-IN" smtClean="0"/>
              <a:t>14-08-2025</a:t>
            </a:fld>
            <a:endParaRPr lang="en-IN"/>
          </a:p>
        </p:txBody>
      </p:sp>
      <p:sp>
        <p:nvSpPr>
          <p:cNvPr id="4" name="Slide Number Placeholder 3">
            <a:extLst>
              <a:ext uri="{FF2B5EF4-FFF2-40B4-BE49-F238E27FC236}">
                <a16:creationId xmlns:a16="http://schemas.microsoft.com/office/drawing/2014/main" id="{6AD8A5CA-ACA3-96B0-8F39-C7A4A60707E1}"/>
              </a:ext>
            </a:extLst>
          </p:cNvPr>
          <p:cNvSpPr>
            <a:spLocks noGrp="1"/>
          </p:cNvSpPr>
          <p:nvPr>
            <p:ph type="sldNum" sz="quarter" idx="12"/>
          </p:nvPr>
        </p:nvSpPr>
        <p:spPr/>
        <p:txBody>
          <a:bodyPr/>
          <a:lstStyle/>
          <a:p>
            <a:fld id="{912593DB-F78A-4C10-9790-3219FB8F21C0}" type="slidenum">
              <a:rPr lang="en-IN" smtClean="0"/>
              <a:t>51</a:t>
            </a:fld>
            <a:endParaRPr lang="en-IN"/>
          </a:p>
        </p:txBody>
      </p:sp>
      <p:sp>
        <p:nvSpPr>
          <p:cNvPr id="6" name="Footer Placeholder 5">
            <a:extLst>
              <a:ext uri="{FF2B5EF4-FFF2-40B4-BE49-F238E27FC236}">
                <a16:creationId xmlns:a16="http://schemas.microsoft.com/office/drawing/2014/main" id="{8258F74A-65EE-1B26-8E2E-F241D9F45178}"/>
              </a:ext>
            </a:extLst>
          </p:cNvPr>
          <p:cNvSpPr>
            <a:spLocks noGrp="1"/>
          </p:cNvSpPr>
          <p:nvPr>
            <p:ph type="ftr" sz="quarter" idx="11"/>
          </p:nvPr>
        </p:nvSpPr>
        <p:spPr/>
        <p:txBody>
          <a:bodyPr/>
          <a:lstStyle/>
          <a:p>
            <a:r>
              <a:rPr lang="en-IN"/>
              <a:t>Dr. Jyothsna</a:t>
            </a:r>
          </a:p>
        </p:txBody>
      </p:sp>
    </p:spTree>
    <p:extLst>
      <p:ext uri="{BB962C8B-B14F-4D97-AF65-F5344CB8AC3E}">
        <p14:creationId xmlns:p14="http://schemas.microsoft.com/office/powerpoint/2010/main" val="162081413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007A32C-21E9-336B-44F8-D00E265A7706}"/>
              </a:ext>
            </a:extLst>
          </p:cNvPr>
          <p:cNvSpPr txBox="1"/>
          <p:nvPr/>
        </p:nvSpPr>
        <p:spPr>
          <a:xfrm>
            <a:off x="307570" y="811661"/>
            <a:ext cx="10823171" cy="954107"/>
          </a:xfrm>
          <a:prstGeom prst="rect">
            <a:avLst/>
          </a:prstGeom>
          <a:noFill/>
        </p:spPr>
        <p:txBody>
          <a:bodyPr wrap="square">
            <a:spAutoFit/>
          </a:bodyPr>
          <a:lstStyle/>
          <a:p>
            <a:r>
              <a:rPr lang="en-US" sz="2800" b="0" i="0" dirty="0">
                <a:solidFill>
                  <a:srgbClr val="34495E"/>
                </a:solidFill>
                <a:effectLst/>
                <a:latin typeface="ubuntu" panose="020B0504030602030204" pitchFamily="34" charset="0"/>
              </a:rPr>
              <a:t>Create B-Tree of order 5 from the following list of data items:  </a:t>
            </a:r>
          </a:p>
          <a:p>
            <a:r>
              <a:rPr lang="en-US" sz="2800" b="0" i="0" dirty="0">
                <a:solidFill>
                  <a:srgbClr val="34495E"/>
                </a:solidFill>
                <a:effectLst/>
                <a:latin typeface="ubuntu" panose="020B0504030602030204" pitchFamily="34" charset="0"/>
              </a:rPr>
              <a:t>20, 30, 35, 85, 10, 55, 60, </a:t>
            </a:r>
            <a:endParaRPr lang="en-IN" sz="2800" dirty="0"/>
          </a:p>
        </p:txBody>
      </p:sp>
      <p:pic>
        <p:nvPicPr>
          <p:cNvPr id="5" name="Picture 4">
            <a:extLst>
              <a:ext uri="{FF2B5EF4-FFF2-40B4-BE49-F238E27FC236}">
                <a16:creationId xmlns:a16="http://schemas.microsoft.com/office/drawing/2014/main" id="{84FE1F0F-2AFC-F5C2-B704-A323D2C9E927}"/>
              </a:ext>
            </a:extLst>
          </p:cNvPr>
          <p:cNvPicPr>
            <a:picLocks noChangeAspect="1"/>
          </p:cNvPicPr>
          <p:nvPr/>
        </p:nvPicPr>
        <p:blipFill>
          <a:blip r:embed="rId2"/>
          <a:stretch>
            <a:fillRect/>
          </a:stretch>
        </p:blipFill>
        <p:spPr>
          <a:xfrm>
            <a:off x="1903615" y="2654260"/>
            <a:ext cx="8138160" cy="3472220"/>
          </a:xfrm>
          <a:prstGeom prst="rect">
            <a:avLst/>
          </a:prstGeom>
        </p:spPr>
      </p:pic>
      <p:sp>
        <p:nvSpPr>
          <p:cNvPr id="2" name="Date Placeholder 1">
            <a:extLst>
              <a:ext uri="{FF2B5EF4-FFF2-40B4-BE49-F238E27FC236}">
                <a16:creationId xmlns:a16="http://schemas.microsoft.com/office/drawing/2014/main" id="{31063CB5-3D6D-23F7-0497-730AD2671958}"/>
              </a:ext>
            </a:extLst>
          </p:cNvPr>
          <p:cNvSpPr>
            <a:spLocks noGrp="1"/>
          </p:cNvSpPr>
          <p:nvPr>
            <p:ph type="dt" sz="half" idx="10"/>
          </p:nvPr>
        </p:nvSpPr>
        <p:spPr/>
        <p:txBody>
          <a:bodyPr/>
          <a:lstStyle/>
          <a:p>
            <a:fld id="{20408CB2-68C9-46DA-8FAA-D73208A73849}" type="datetime1">
              <a:rPr lang="en-IN" smtClean="0"/>
              <a:t>14-08-2025</a:t>
            </a:fld>
            <a:endParaRPr lang="en-IN"/>
          </a:p>
        </p:txBody>
      </p:sp>
      <p:sp>
        <p:nvSpPr>
          <p:cNvPr id="4" name="Slide Number Placeholder 3">
            <a:extLst>
              <a:ext uri="{FF2B5EF4-FFF2-40B4-BE49-F238E27FC236}">
                <a16:creationId xmlns:a16="http://schemas.microsoft.com/office/drawing/2014/main" id="{2F882913-1216-DBEE-0B1B-460D73BFAE30}"/>
              </a:ext>
            </a:extLst>
          </p:cNvPr>
          <p:cNvSpPr>
            <a:spLocks noGrp="1"/>
          </p:cNvSpPr>
          <p:nvPr>
            <p:ph type="sldNum" sz="quarter" idx="12"/>
          </p:nvPr>
        </p:nvSpPr>
        <p:spPr/>
        <p:txBody>
          <a:bodyPr/>
          <a:lstStyle/>
          <a:p>
            <a:fld id="{912593DB-F78A-4C10-9790-3219FB8F21C0}" type="slidenum">
              <a:rPr lang="en-IN" smtClean="0"/>
              <a:t>52</a:t>
            </a:fld>
            <a:endParaRPr lang="en-IN"/>
          </a:p>
        </p:txBody>
      </p:sp>
      <p:sp>
        <p:nvSpPr>
          <p:cNvPr id="6" name="Footer Placeholder 5">
            <a:extLst>
              <a:ext uri="{FF2B5EF4-FFF2-40B4-BE49-F238E27FC236}">
                <a16:creationId xmlns:a16="http://schemas.microsoft.com/office/drawing/2014/main" id="{F6482728-52CC-3F6A-5288-5F305D85E1EA}"/>
              </a:ext>
            </a:extLst>
          </p:cNvPr>
          <p:cNvSpPr>
            <a:spLocks noGrp="1"/>
          </p:cNvSpPr>
          <p:nvPr>
            <p:ph type="ftr" sz="quarter" idx="11"/>
          </p:nvPr>
        </p:nvSpPr>
        <p:spPr/>
        <p:txBody>
          <a:bodyPr/>
          <a:lstStyle/>
          <a:p>
            <a:r>
              <a:rPr lang="en-IN"/>
              <a:t>Dr. Jyothsna</a:t>
            </a:r>
          </a:p>
        </p:txBody>
      </p:sp>
    </p:spTree>
    <p:extLst>
      <p:ext uri="{BB962C8B-B14F-4D97-AF65-F5344CB8AC3E}">
        <p14:creationId xmlns:p14="http://schemas.microsoft.com/office/powerpoint/2010/main" val="2847251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78AF45C-9579-D7F1-AF1E-5787F1E59939}"/>
              </a:ext>
            </a:extLst>
          </p:cNvPr>
          <p:cNvSpPr txBox="1"/>
          <p:nvPr/>
        </p:nvSpPr>
        <p:spPr>
          <a:xfrm>
            <a:off x="374072" y="312899"/>
            <a:ext cx="11563003" cy="5632311"/>
          </a:xfrm>
          <a:prstGeom prst="rect">
            <a:avLst/>
          </a:prstGeom>
          <a:noFill/>
        </p:spPr>
        <p:txBody>
          <a:bodyPr wrap="square">
            <a:spAutoFit/>
          </a:bodyPr>
          <a:lstStyle/>
          <a:p>
            <a:pPr algn="ctr"/>
            <a:r>
              <a:rPr lang="en-US" sz="2400" b="1" i="0" dirty="0">
                <a:solidFill>
                  <a:srgbClr val="25265E"/>
                </a:solidFill>
                <a:effectLst/>
                <a:latin typeface="euclid_circular_a"/>
              </a:rPr>
              <a:t>Insertion into a B-tree</a:t>
            </a:r>
          </a:p>
          <a:p>
            <a:pPr algn="l"/>
            <a:r>
              <a:rPr lang="en-US" sz="2400" b="0" i="0" dirty="0">
                <a:solidFill>
                  <a:srgbClr val="25265E"/>
                </a:solidFill>
                <a:effectLst/>
                <a:latin typeface="euclid_circular_a"/>
              </a:rPr>
              <a:t>Inserting an element on a B-tree consists of two events:</a:t>
            </a:r>
          </a:p>
          <a:p>
            <a:pPr algn="l"/>
            <a:r>
              <a:rPr lang="en-US" sz="2400" b="0" i="0" dirty="0">
                <a:solidFill>
                  <a:srgbClr val="25265E"/>
                </a:solidFill>
                <a:effectLst/>
                <a:latin typeface="euclid_circular_a"/>
              </a:rPr>
              <a:t> </a:t>
            </a:r>
            <a:r>
              <a:rPr lang="en-US" sz="2400" b="1" i="0" dirty="0">
                <a:solidFill>
                  <a:srgbClr val="25265E"/>
                </a:solidFill>
                <a:effectLst/>
                <a:latin typeface="euclid_circular_a"/>
              </a:rPr>
              <a:t>searching the appropriate node</a:t>
            </a:r>
            <a:r>
              <a:rPr lang="en-US" sz="2400" b="0" i="0" dirty="0">
                <a:solidFill>
                  <a:srgbClr val="25265E"/>
                </a:solidFill>
                <a:effectLst/>
                <a:latin typeface="euclid_circular_a"/>
              </a:rPr>
              <a:t> to insert the element and </a:t>
            </a:r>
            <a:r>
              <a:rPr lang="en-US" sz="2400" b="1" i="0" dirty="0">
                <a:solidFill>
                  <a:srgbClr val="25265E"/>
                </a:solidFill>
                <a:effectLst/>
                <a:latin typeface="euclid_circular_a"/>
              </a:rPr>
              <a:t>splitting the node</a:t>
            </a:r>
            <a:r>
              <a:rPr lang="en-US" sz="2400" b="0" i="0" dirty="0">
                <a:solidFill>
                  <a:srgbClr val="25265E"/>
                </a:solidFill>
                <a:effectLst/>
                <a:latin typeface="euclid_circular_a"/>
              </a:rPr>
              <a:t> if required.</a:t>
            </a:r>
          </a:p>
          <a:p>
            <a:pPr algn="l"/>
            <a:r>
              <a:rPr lang="en-US" sz="2400" b="0" i="0" dirty="0">
                <a:solidFill>
                  <a:srgbClr val="25265E"/>
                </a:solidFill>
                <a:effectLst/>
                <a:latin typeface="euclid_circular_a"/>
              </a:rPr>
              <a:t>Insertion operation always takes place in the bottom-up approach.</a:t>
            </a:r>
          </a:p>
          <a:p>
            <a:pPr algn="l">
              <a:buFont typeface="+mj-lt"/>
              <a:buAutoNum type="arabicPeriod"/>
            </a:pPr>
            <a:r>
              <a:rPr lang="en-US" sz="2400" b="0" i="0" dirty="0">
                <a:effectLst/>
                <a:latin typeface="euclid_circular_a"/>
              </a:rPr>
              <a:t>If the tree is empty, allocate a root node and insert the key.</a:t>
            </a:r>
          </a:p>
          <a:p>
            <a:pPr algn="l">
              <a:buFont typeface="+mj-lt"/>
              <a:buAutoNum type="arabicPeriod"/>
            </a:pPr>
            <a:r>
              <a:rPr lang="en-US" sz="2400" b="0" i="0" dirty="0">
                <a:effectLst/>
                <a:latin typeface="euclid_circular_a"/>
              </a:rPr>
              <a:t>Update the allowed number of keys in the node.</a:t>
            </a:r>
          </a:p>
          <a:p>
            <a:pPr algn="l">
              <a:buFont typeface="+mj-lt"/>
              <a:buAutoNum type="arabicPeriod"/>
            </a:pPr>
            <a:r>
              <a:rPr lang="en-US" sz="2400" b="0" i="0" dirty="0">
                <a:effectLst/>
                <a:latin typeface="euclid_circular_a"/>
              </a:rPr>
              <a:t>Search the appropriate node for insertion.</a:t>
            </a:r>
          </a:p>
          <a:p>
            <a:pPr algn="l">
              <a:buFont typeface="+mj-lt"/>
              <a:buAutoNum type="arabicPeriod"/>
            </a:pPr>
            <a:r>
              <a:rPr lang="en-US" sz="2400" b="0" i="0" dirty="0">
                <a:effectLst/>
                <a:latin typeface="euclid_circular_a"/>
              </a:rPr>
              <a:t>If the node is full, follow the steps below.</a:t>
            </a:r>
          </a:p>
          <a:p>
            <a:pPr lvl="1">
              <a:buFont typeface="+mj-lt"/>
              <a:buAutoNum type="arabicPeriod"/>
            </a:pPr>
            <a:r>
              <a:rPr lang="en-US" sz="2400" b="0" i="0" dirty="0">
                <a:effectLst/>
                <a:latin typeface="euclid_circular_a"/>
              </a:rPr>
              <a:t>Insert the elements in increasing order.</a:t>
            </a:r>
          </a:p>
          <a:p>
            <a:pPr lvl="1">
              <a:buFont typeface="+mj-lt"/>
              <a:buAutoNum type="arabicPeriod"/>
            </a:pPr>
            <a:r>
              <a:rPr lang="en-US" sz="2400" b="0" i="0" dirty="0">
                <a:effectLst/>
                <a:latin typeface="euclid_circular_a"/>
              </a:rPr>
              <a:t>Now, there are elements greater than its limit. So, split at the median.</a:t>
            </a:r>
          </a:p>
          <a:p>
            <a:pPr lvl="1">
              <a:buFont typeface="+mj-lt"/>
              <a:buAutoNum type="arabicPeriod"/>
            </a:pPr>
            <a:r>
              <a:rPr lang="en-US" sz="2400" b="0" i="0" dirty="0">
                <a:effectLst/>
                <a:latin typeface="euclid_circular_a"/>
              </a:rPr>
              <a:t>Push the median key upwards and make the left keys as a left child and the right keys as a right child.</a:t>
            </a:r>
          </a:p>
          <a:p>
            <a:pPr lvl="1">
              <a:buFont typeface="+mj-lt"/>
              <a:buAutoNum type="arabicPeriod"/>
            </a:pPr>
            <a:r>
              <a:rPr lang="en-US" sz="2400" b="0" i="0" dirty="0">
                <a:effectLst/>
                <a:latin typeface="euclid_circular_a"/>
              </a:rPr>
              <a:t>If the node is not full, follow the steps below.</a:t>
            </a:r>
          </a:p>
          <a:p>
            <a:pPr lvl="2">
              <a:buFont typeface="+mj-lt"/>
              <a:buAutoNum type="arabicPeriod"/>
            </a:pPr>
            <a:r>
              <a:rPr lang="en-US" sz="2400" b="0" i="0" dirty="0">
                <a:effectLst/>
                <a:latin typeface="euclid_circular_a"/>
              </a:rPr>
              <a:t>Insert the node in increasing order.</a:t>
            </a:r>
          </a:p>
          <a:p>
            <a:pPr algn="l"/>
            <a:endParaRPr lang="en-US" sz="2400" b="0" i="0" dirty="0">
              <a:solidFill>
                <a:srgbClr val="25265E"/>
              </a:solidFill>
              <a:effectLst/>
              <a:latin typeface="euclid_circular_a"/>
            </a:endParaRPr>
          </a:p>
        </p:txBody>
      </p:sp>
      <p:sp>
        <p:nvSpPr>
          <p:cNvPr id="2" name="TextBox 1">
            <a:extLst>
              <a:ext uri="{FF2B5EF4-FFF2-40B4-BE49-F238E27FC236}">
                <a16:creationId xmlns:a16="http://schemas.microsoft.com/office/drawing/2014/main" id="{2118E110-F103-453F-75FB-23C4CED0292E}"/>
              </a:ext>
            </a:extLst>
          </p:cNvPr>
          <p:cNvSpPr txBox="1"/>
          <p:nvPr/>
        </p:nvSpPr>
        <p:spPr>
          <a:xfrm>
            <a:off x="7306887" y="4696691"/>
            <a:ext cx="3424844" cy="369332"/>
          </a:xfrm>
          <a:prstGeom prst="rect">
            <a:avLst/>
          </a:prstGeom>
          <a:noFill/>
        </p:spPr>
        <p:txBody>
          <a:bodyPr wrap="square" rtlCol="0">
            <a:spAutoFit/>
          </a:bodyPr>
          <a:lstStyle/>
          <a:p>
            <a:r>
              <a:rPr lang="en-IN" dirty="0"/>
              <a:t>Max </a:t>
            </a:r>
            <a:r>
              <a:rPr lang="en-IN" dirty="0" err="1"/>
              <a:t>No.of</a:t>
            </a:r>
            <a:r>
              <a:rPr lang="en-IN" dirty="0"/>
              <a:t> kays=m-1</a:t>
            </a:r>
          </a:p>
        </p:txBody>
      </p:sp>
      <p:sp>
        <p:nvSpPr>
          <p:cNvPr id="4" name="Date Placeholder 3">
            <a:extLst>
              <a:ext uri="{FF2B5EF4-FFF2-40B4-BE49-F238E27FC236}">
                <a16:creationId xmlns:a16="http://schemas.microsoft.com/office/drawing/2014/main" id="{167ECCD1-F3F1-8471-7525-88A9837D988B}"/>
              </a:ext>
            </a:extLst>
          </p:cNvPr>
          <p:cNvSpPr>
            <a:spLocks noGrp="1"/>
          </p:cNvSpPr>
          <p:nvPr>
            <p:ph type="dt" sz="half" idx="10"/>
          </p:nvPr>
        </p:nvSpPr>
        <p:spPr/>
        <p:txBody>
          <a:bodyPr/>
          <a:lstStyle/>
          <a:p>
            <a:fld id="{C9D699C4-38E9-4558-81B2-391DB03FCD90}" type="datetime1">
              <a:rPr lang="en-IN" smtClean="0"/>
              <a:t>14-08-2025</a:t>
            </a:fld>
            <a:endParaRPr lang="en-IN"/>
          </a:p>
        </p:txBody>
      </p:sp>
      <p:sp>
        <p:nvSpPr>
          <p:cNvPr id="5" name="Slide Number Placeholder 4">
            <a:extLst>
              <a:ext uri="{FF2B5EF4-FFF2-40B4-BE49-F238E27FC236}">
                <a16:creationId xmlns:a16="http://schemas.microsoft.com/office/drawing/2014/main" id="{727C6EAF-E624-E918-54F4-FA6D6625D883}"/>
              </a:ext>
            </a:extLst>
          </p:cNvPr>
          <p:cNvSpPr>
            <a:spLocks noGrp="1"/>
          </p:cNvSpPr>
          <p:nvPr>
            <p:ph type="sldNum" sz="quarter" idx="12"/>
          </p:nvPr>
        </p:nvSpPr>
        <p:spPr/>
        <p:txBody>
          <a:bodyPr/>
          <a:lstStyle/>
          <a:p>
            <a:fld id="{912593DB-F78A-4C10-9790-3219FB8F21C0}" type="slidenum">
              <a:rPr lang="en-IN" smtClean="0"/>
              <a:t>6</a:t>
            </a:fld>
            <a:endParaRPr lang="en-IN"/>
          </a:p>
        </p:txBody>
      </p:sp>
      <p:sp>
        <p:nvSpPr>
          <p:cNvPr id="6" name="Footer Placeholder 5">
            <a:extLst>
              <a:ext uri="{FF2B5EF4-FFF2-40B4-BE49-F238E27FC236}">
                <a16:creationId xmlns:a16="http://schemas.microsoft.com/office/drawing/2014/main" id="{9D5581B9-1EA4-BEE9-39A0-67E5424C06C3}"/>
              </a:ext>
            </a:extLst>
          </p:cNvPr>
          <p:cNvSpPr>
            <a:spLocks noGrp="1"/>
          </p:cNvSpPr>
          <p:nvPr>
            <p:ph type="ftr" sz="quarter" idx="11"/>
          </p:nvPr>
        </p:nvSpPr>
        <p:spPr/>
        <p:txBody>
          <a:bodyPr/>
          <a:lstStyle/>
          <a:p>
            <a:r>
              <a:rPr lang="en-IN"/>
              <a:t>Dr. Jyothsna</a:t>
            </a:r>
          </a:p>
        </p:txBody>
      </p:sp>
    </p:spTree>
    <p:extLst>
      <p:ext uri="{BB962C8B-B14F-4D97-AF65-F5344CB8AC3E}">
        <p14:creationId xmlns:p14="http://schemas.microsoft.com/office/powerpoint/2010/main" val="39084715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60C9F18-11E0-75D5-AC18-47CA8B3E877C}"/>
              </a:ext>
            </a:extLst>
          </p:cNvPr>
          <p:cNvPicPr>
            <a:picLocks noChangeAspect="1"/>
          </p:cNvPicPr>
          <p:nvPr/>
        </p:nvPicPr>
        <p:blipFill>
          <a:blip r:embed="rId2"/>
          <a:stretch>
            <a:fillRect/>
          </a:stretch>
        </p:blipFill>
        <p:spPr>
          <a:xfrm>
            <a:off x="400594" y="442495"/>
            <a:ext cx="10537372" cy="5973009"/>
          </a:xfrm>
          <a:prstGeom prst="rect">
            <a:avLst/>
          </a:prstGeom>
        </p:spPr>
      </p:pic>
    </p:spTree>
    <p:extLst>
      <p:ext uri="{BB962C8B-B14F-4D97-AF65-F5344CB8AC3E}">
        <p14:creationId xmlns:p14="http://schemas.microsoft.com/office/powerpoint/2010/main" val="12534497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B860FB4-3035-79D5-08AD-5CBB42C37481}"/>
              </a:ext>
            </a:extLst>
          </p:cNvPr>
          <p:cNvPicPr>
            <a:picLocks noChangeAspect="1"/>
          </p:cNvPicPr>
          <p:nvPr/>
        </p:nvPicPr>
        <p:blipFill>
          <a:blip r:embed="rId2"/>
          <a:stretch>
            <a:fillRect/>
          </a:stretch>
        </p:blipFill>
        <p:spPr>
          <a:xfrm>
            <a:off x="1358538" y="374470"/>
            <a:ext cx="9405256" cy="6061164"/>
          </a:xfrm>
          <a:prstGeom prst="rect">
            <a:avLst/>
          </a:prstGeom>
        </p:spPr>
      </p:pic>
    </p:spTree>
    <p:extLst>
      <p:ext uri="{BB962C8B-B14F-4D97-AF65-F5344CB8AC3E}">
        <p14:creationId xmlns:p14="http://schemas.microsoft.com/office/powerpoint/2010/main" val="13785499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448F0D8-616A-18A5-2F1C-D8EC1A9A829E}"/>
              </a:ext>
            </a:extLst>
          </p:cNvPr>
          <p:cNvPicPr>
            <a:picLocks noChangeAspect="1"/>
          </p:cNvPicPr>
          <p:nvPr/>
        </p:nvPicPr>
        <p:blipFill>
          <a:blip r:embed="rId2"/>
          <a:stretch>
            <a:fillRect/>
          </a:stretch>
        </p:blipFill>
        <p:spPr>
          <a:xfrm>
            <a:off x="914401" y="356759"/>
            <a:ext cx="9683930" cy="6144482"/>
          </a:xfrm>
          <a:prstGeom prst="rect">
            <a:avLst/>
          </a:prstGeom>
        </p:spPr>
      </p:pic>
    </p:spTree>
    <p:extLst>
      <p:ext uri="{BB962C8B-B14F-4D97-AF65-F5344CB8AC3E}">
        <p14:creationId xmlns:p14="http://schemas.microsoft.com/office/powerpoint/2010/main" val="32476971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3190</Words>
  <Application>Microsoft Office PowerPoint</Application>
  <PresentationFormat>Widescreen</PresentationFormat>
  <Paragraphs>250</Paragraphs>
  <Slides>52</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52</vt:i4>
      </vt:variant>
    </vt:vector>
  </HeadingPairs>
  <TitlesOfParts>
    <vt:vector size="61" baseType="lpstr">
      <vt:lpstr>Arial</vt:lpstr>
      <vt:lpstr>Calibri</vt:lpstr>
      <vt:lpstr>Calibri Light</vt:lpstr>
      <vt:lpstr>Droid Sans Mono</vt:lpstr>
      <vt:lpstr>euclid_circular_a</vt:lpstr>
      <vt:lpstr>Muli</vt:lpstr>
      <vt:lpstr>Nunito</vt:lpstr>
      <vt:lpstr>ubuntu</vt:lpstr>
      <vt:lpstr>Office Theme</vt:lpstr>
      <vt:lpstr>Unit-1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Jyothsna Kilari</dc:creator>
  <cp:lastModifiedBy>Jyothsna Kilari</cp:lastModifiedBy>
  <cp:revision>1</cp:revision>
  <dcterms:created xsi:type="dcterms:W3CDTF">2025-08-14T07:54:48Z</dcterms:created>
  <dcterms:modified xsi:type="dcterms:W3CDTF">2025-08-14T07:55:09Z</dcterms:modified>
</cp:coreProperties>
</file>