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8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" y="70104"/>
            <a:ext cx="9012936" cy="66918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532" y="70104"/>
            <a:ext cx="9013190" cy="6692265"/>
          </a:xfrm>
          <a:custGeom>
            <a:avLst/>
            <a:gdLst/>
            <a:ahLst/>
            <a:cxn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26"/>
                </a:lnTo>
                <a:lnTo>
                  <a:pt x="9009359" y="6410769"/>
                </a:lnTo>
                <a:lnTo>
                  <a:pt x="8998968" y="6457290"/>
                </a:lnTo>
                <a:lnTo>
                  <a:pt x="8982275" y="6501081"/>
                </a:lnTo>
                <a:lnTo>
                  <a:pt x="8959791" y="6541631"/>
                </a:lnTo>
                <a:lnTo>
                  <a:pt x="8932024" y="6578430"/>
                </a:lnTo>
                <a:lnTo>
                  <a:pt x="8899487" y="6610967"/>
                </a:lnTo>
                <a:lnTo>
                  <a:pt x="8862690" y="6638733"/>
                </a:lnTo>
                <a:lnTo>
                  <a:pt x="8822144" y="6661216"/>
                </a:lnTo>
                <a:lnTo>
                  <a:pt x="8778359" y="6677908"/>
                </a:lnTo>
                <a:lnTo>
                  <a:pt x="8731847" y="6688297"/>
                </a:lnTo>
                <a:lnTo>
                  <a:pt x="8683117" y="6691873"/>
                </a:lnTo>
                <a:lnTo>
                  <a:pt x="329844" y="6691873"/>
                </a:lnTo>
                <a:lnTo>
                  <a:pt x="281102" y="6688297"/>
                </a:lnTo>
                <a:lnTo>
                  <a:pt x="234580" y="6677908"/>
                </a:lnTo>
                <a:lnTo>
                  <a:pt x="190789" y="6661216"/>
                </a:lnTo>
                <a:lnTo>
                  <a:pt x="150240" y="6638733"/>
                </a:lnTo>
                <a:lnTo>
                  <a:pt x="113441" y="6610967"/>
                </a:lnTo>
                <a:lnTo>
                  <a:pt x="80905" y="6578430"/>
                </a:lnTo>
                <a:lnTo>
                  <a:pt x="53139" y="6541631"/>
                </a:lnTo>
                <a:lnTo>
                  <a:pt x="30656" y="6501081"/>
                </a:lnTo>
                <a:lnTo>
                  <a:pt x="13965" y="6457290"/>
                </a:lnTo>
                <a:lnTo>
                  <a:pt x="3576" y="6410769"/>
                </a:lnTo>
                <a:lnTo>
                  <a:pt x="0" y="6362026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484" y="1395983"/>
            <a:ext cx="9022080" cy="121920"/>
          </a:xfrm>
          <a:custGeom>
            <a:avLst/>
            <a:gdLst/>
            <a:ahLst/>
            <a:cxnLst/>
            <a:rect l="l" t="t" r="r" b="b"/>
            <a:pathLst>
              <a:path w="9022080" h="121919">
                <a:moveTo>
                  <a:pt x="9022080" y="0"/>
                </a:moveTo>
                <a:lnTo>
                  <a:pt x="0" y="0"/>
                </a:lnTo>
                <a:lnTo>
                  <a:pt x="0" y="121920"/>
                </a:lnTo>
                <a:lnTo>
                  <a:pt x="9022080" y="121920"/>
                </a:lnTo>
                <a:lnTo>
                  <a:pt x="9022080" y="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484" y="2976372"/>
            <a:ext cx="9022080" cy="111760"/>
          </a:xfrm>
          <a:custGeom>
            <a:avLst/>
            <a:gdLst/>
            <a:ahLst/>
            <a:cxnLst/>
            <a:rect l="l" t="t" r="r" b="b"/>
            <a:pathLst>
              <a:path w="9022080" h="111760">
                <a:moveTo>
                  <a:pt x="9022080" y="0"/>
                </a:moveTo>
                <a:lnTo>
                  <a:pt x="0" y="0"/>
                </a:lnTo>
                <a:lnTo>
                  <a:pt x="0" y="111251"/>
                </a:lnTo>
                <a:lnTo>
                  <a:pt x="9022080" y="111251"/>
                </a:lnTo>
                <a:lnTo>
                  <a:pt x="902208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35" y="1517903"/>
            <a:ext cx="9025128" cy="145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055" y="688974"/>
            <a:ext cx="744788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69636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12240"/>
            <a:ext cx="8071484" cy="383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a.gov/mstc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346" y="3186811"/>
            <a:ext cx="11703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65" dirty="0">
                <a:solidFill>
                  <a:srgbClr val="696363"/>
                </a:solidFill>
                <a:latin typeface="Times New Roman"/>
                <a:cs typeface="Times New Roman"/>
              </a:rPr>
              <a:t>M</a:t>
            </a:r>
            <a:r>
              <a:rPr sz="2600" spc="-160" dirty="0">
                <a:solidFill>
                  <a:srgbClr val="696363"/>
                </a:solidFill>
                <a:latin typeface="Times New Roman"/>
                <a:cs typeface="Times New Roman"/>
              </a:rPr>
              <a:t>o</a:t>
            </a:r>
            <a:r>
              <a:rPr sz="2600" spc="-110" dirty="0">
                <a:solidFill>
                  <a:srgbClr val="696363"/>
                </a:solidFill>
                <a:latin typeface="Times New Roman"/>
                <a:cs typeface="Times New Roman"/>
              </a:rPr>
              <a:t>d</a:t>
            </a:r>
            <a:r>
              <a:rPr sz="2600" spc="-125" dirty="0">
                <a:solidFill>
                  <a:srgbClr val="696363"/>
                </a:solidFill>
                <a:latin typeface="Times New Roman"/>
                <a:cs typeface="Times New Roman"/>
              </a:rPr>
              <a:t>u</a:t>
            </a:r>
            <a:r>
              <a:rPr sz="2600" spc="-80" dirty="0">
                <a:solidFill>
                  <a:srgbClr val="696363"/>
                </a:solidFill>
                <a:latin typeface="Times New Roman"/>
                <a:cs typeface="Times New Roman"/>
              </a:rPr>
              <a:t>l</a:t>
            </a:r>
            <a:r>
              <a:rPr sz="2600" spc="-120" dirty="0">
                <a:solidFill>
                  <a:srgbClr val="696363"/>
                </a:solidFill>
                <a:latin typeface="Times New Roman"/>
                <a:cs typeface="Times New Roman"/>
              </a:rPr>
              <a:t>e</a:t>
            </a:r>
            <a:r>
              <a:rPr sz="2600" spc="-80" dirty="0">
                <a:solidFill>
                  <a:srgbClr val="696363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696363"/>
                </a:solidFill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84" y="1517903"/>
            <a:ext cx="9022080" cy="145859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79730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2990"/>
              </a:spcBef>
            </a:pPr>
            <a:r>
              <a:rPr sz="40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Smart </a:t>
            </a:r>
            <a:r>
              <a:rPr sz="4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Objects:</a:t>
            </a:r>
            <a:r>
              <a:rPr sz="4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4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“Things”</a:t>
            </a:r>
            <a:r>
              <a:rPr sz="4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in</a:t>
            </a:r>
            <a:r>
              <a:rPr sz="4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IoT</a:t>
            </a:r>
            <a:endParaRPr sz="4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856488"/>
            <a:ext cx="8131225" cy="5073396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99045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requires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devices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support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unique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64-bit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x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0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ess,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EU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6</a:t>
            </a:r>
            <a:r>
              <a:rPr sz="2600" spc="-125" dirty="0">
                <a:latin typeface="Times New Roman"/>
                <a:cs typeface="Times New Roman"/>
              </a:rPr>
              <a:t>4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H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60" dirty="0">
                <a:latin typeface="Times New Roman"/>
                <a:cs typeface="Times New Roman"/>
              </a:rPr>
              <a:t>aus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50" dirty="0">
                <a:latin typeface="Times New Roman"/>
                <a:cs typeface="Times New Roman"/>
              </a:rPr>
              <a:t>x</a:t>
            </a:r>
            <a:r>
              <a:rPr sz="2600" spc="-75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um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31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yl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1</a:t>
            </a:r>
            <a:r>
              <a:rPr sz="2600" spc="-110" dirty="0">
                <a:latin typeface="Times New Roman"/>
                <a:cs typeface="Times New Roman"/>
              </a:rPr>
              <a:t>27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14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es,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160" dirty="0">
                <a:latin typeface="Times New Roman"/>
                <a:cs typeface="Times New Roman"/>
              </a:rPr>
              <a:t>also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defines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how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16-bit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“short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address”</a:t>
            </a:r>
            <a:r>
              <a:rPr sz="2600" spc="-165" dirty="0">
                <a:latin typeface="Times New Roman"/>
                <a:cs typeface="Times New Roman"/>
              </a:rPr>
              <a:t> 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assigned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devices.</a:t>
            </a:r>
            <a:endParaRPr sz="2600">
              <a:latin typeface="Times New Roman"/>
              <a:cs typeface="Times New Roman"/>
            </a:endParaRPr>
          </a:p>
          <a:p>
            <a:pPr marL="286385" marR="28003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short </a:t>
            </a:r>
            <a:r>
              <a:rPr sz="2600" spc="-135" dirty="0">
                <a:latin typeface="Times New Roman"/>
                <a:cs typeface="Times New Roman"/>
              </a:rPr>
              <a:t>address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local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PAN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substantially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50" dirty="0">
                <a:latin typeface="Times New Roman"/>
                <a:cs typeface="Times New Roman"/>
              </a:rPr>
              <a:t>ces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114" dirty="0">
                <a:latin typeface="Times New Roman"/>
                <a:cs typeface="Times New Roman"/>
              </a:rPr>
              <a:t>ram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10" dirty="0">
                <a:latin typeface="Times New Roman"/>
                <a:cs typeface="Times New Roman"/>
              </a:rPr>
              <a:t>erhead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mpa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6</a:t>
            </a:r>
            <a:r>
              <a:rPr sz="2600" spc="-125" dirty="0">
                <a:latin typeface="Times New Roman"/>
                <a:cs typeface="Times New Roman"/>
              </a:rPr>
              <a:t>4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75" dirty="0">
                <a:latin typeface="Times New Roman"/>
                <a:cs typeface="Times New Roman"/>
              </a:rPr>
              <a:t>bit</a:t>
            </a:r>
            <a:r>
              <a:rPr sz="2600" spc="-65" dirty="0">
                <a:latin typeface="Times New Roman"/>
                <a:cs typeface="Times New Roman"/>
              </a:rPr>
              <a:t> ex</a:t>
            </a:r>
            <a:r>
              <a:rPr sz="2600" spc="-5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ed 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d</a:t>
            </a:r>
            <a:r>
              <a:rPr sz="2600" spc="-50" dirty="0">
                <a:latin typeface="Times New Roman"/>
                <a:cs typeface="Times New Roman"/>
              </a:rPr>
              <a:t>d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ess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883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85" dirty="0">
                <a:latin typeface="Franklin Gothic Medium"/>
                <a:cs typeface="Franklin Gothic Medium"/>
              </a:rPr>
              <a:t>Topology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37755" cy="389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 </a:t>
            </a:r>
            <a:r>
              <a:rPr sz="2600" spc="-90" dirty="0">
                <a:latin typeface="Times New Roman"/>
                <a:cs typeface="Times New Roman"/>
              </a:rPr>
              <a:t>802.15.4–based </a:t>
            </a:r>
            <a:r>
              <a:rPr sz="2600" spc="-110" dirty="0">
                <a:latin typeface="Times New Roman"/>
                <a:cs typeface="Times New Roman"/>
              </a:rPr>
              <a:t>networks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95" dirty="0">
                <a:latin typeface="Times New Roman"/>
                <a:cs typeface="Times New Roman"/>
              </a:rPr>
              <a:t>built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95" dirty="0">
                <a:latin typeface="Times New Roman"/>
                <a:cs typeface="Times New Roman"/>
              </a:rPr>
              <a:t>star, </a:t>
            </a:r>
            <a:r>
              <a:rPr sz="2600" spc="-60" dirty="0">
                <a:latin typeface="Times New Roman"/>
                <a:cs typeface="Times New Roman"/>
              </a:rPr>
              <a:t>peer-to-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pe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200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mes</a:t>
            </a:r>
            <a:r>
              <a:rPr sz="2600" spc="-145" dirty="0">
                <a:latin typeface="Times New Roman"/>
                <a:cs typeface="Times New Roman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0" dirty="0">
                <a:latin typeface="Times New Roman"/>
                <a:cs typeface="Times New Roman"/>
              </a:rPr>
              <a:t>ie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Mesh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10" dirty="0">
                <a:latin typeface="Times New Roman"/>
                <a:cs typeface="Times New Roman"/>
              </a:rPr>
              <a:t>orks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tie 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ge</a:t>
            </a:r>
            <a:r>
              <a:rPr sz="2600" spc="-80" dirty="0">
                <a:latin typeface="Times New Roman"/>
                <a:cs typeface="Times New Roman"/>
              </a:rPr>
              <a:t>ther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9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60" dirty="0">
                <a:latin typeface="Times New Roman"/>
                <a:cs typeface="Times New Roman"/>
              </a:rPr>
              <a:t>e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6799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 </a:t>
            </a:r>
            <a:r>
              <a:rPr sz="2600" spc="-160" dirty="0">
                <a:latin typeface="Times New Roman"/>
                <a:cs typeface="Times New Roman"/>
              </a:rPr>
              <a:t>allows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135" dirty="0">
                <a:latin typeface="Times New Roman"/>
                <a:cs typeface="Times New Roman"/>
              </a:rPr>
              <a:t>would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65" dirty="0">
                <a:latin typeface="Times New Roman"/>
                <a:cs typeface="Times New Roman"/>
              </a:rPr>
              <a:t>out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25" dirty="0">
                <a:latin typeface="Times New Roman"/>
                <a:cs typeface="Times New Roman"/>
              </a:rPr>
              <a:t>range </a:t>
            </a:r>
            <a:r>
              <a:rPr sz="2600" spc="-160" dirty="0">
                <a:latin typeface="Times New Roman"/>
                <a:cs typeface="Times New Roman"/>
              </a:rPr>
              <a:t>if </a:t>
            </a:r>
            <a:r>
              <a:rPr sz="2600" spc="-100" dirty="0">
                <a:latin typeface="Times New Roman"/>
                <a:cs typeface="Times New Roman"/>
              </a:rPr>
              <a:t>trying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communicate </a:t>
            </a:r>
            <a:r>
              <a:rPr sz="2600" spc="-105" dirty="0">
                <a:latin typeface="Times New Roman"/>
                <a:cs typeface="Times New Roman"/>
              </a:rPr>
              <a:t>directly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40" dirty="0">
                <a:latin typeface="Times New Roman"/>
                <a:cs typeface="Times New Roman"/>
              </a:rPr>
              <a:t>leverage </a:t>
            </a:r>
            <a:r>
              <a:rPr sz="2600" spc="-90" dirty="0">
                <a:latin typeface="Times New Roman"/>
                <a:cs typeface="Times New Roman"/>
              </a:rPr>
              <a:t>intermediary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transfer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communications.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Every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270" dirty="0">
                <a:latin typeface="Times New Roman"/>
                <a:cs typeface="Times New Roman"/>
              </a:rPr>
              <a:t>PAN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should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unique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ID.</a:t>
            </a:r>
            <a:endParaRPr sz="2600">
              <a:latin typeface="Times New Roman"/>
              <a:cs typeface="Times New Roman"/>
            </a:endParaRPr>
          </a:p>
          <a:p>
            <a:pPr marL="286385" marR="140335" indent="-274320" algn="just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0" dirty="0">
                <a:latin typeface="Times New Roman"/>
                <a:cs typeface="Times New Roman"/>
              </a:rPr>
              <a:t>All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65" dirty="0">
                <a:latin typeface="Times New Roman"/>
                <a:cs typeface="Times New Roman"/>
              </a:rPr>
              <a:t>same </a:t>
            </a: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95" dirty="0">
                <a:latin typeface="Times New Roman"/>
                <a:cs typeface="Times New Roman"/>
              </a:rPr>
              <a:t>network </a:t>
            </a:r>
            <a:r>
              <a:rPr sz="2600" spc="-135" dirty="0">
                <a:latin typeface="Times New Roman"/>
                <a:cs typeface="Times New Roman"/>
              </a:rPr>
              <a:t>should use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40" dirty="0">
                <a:latin typeface="Times New Roman"/>
                <a:cs typeface="Times New Roman"/>
              </a:rPr>
              <a:t>P</a:t>
            </a:r>
            <a:r>
              <a:rPr sz="2600" spc="-240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2142744"/>
            <a:ext cx="5856732" cy="3287267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67900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 </a:t>
            </a:r>
            <a:r>
              <a:rPr sz="2600" spc="-140" dirty="0">
                <a:latin typeface="Times New Roman"/>
                <a:cs typeface="Times New Roman"/>
              </a:rPr>
              <a:t>minimum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05" dirty="0">
                <a:latin typeface="Times New Roman"/>
                <a:cs typeface="Times New Roman"/>
              </a:rPr>
              <a:t>one </a:t>
            </a:r>
            <a:r>
              <a:rPr sz="2600" spc="-225" dirty="0">
                <a:latin typeface="Times New Roman"/>
                <a:cs typeface="Times New Roman"/>
              </a:rPr>
              <a:t>FFD </a:t>
            </a:r>
            <a:r>
              <a:rPr sz="2600" spc="-135" dirty="0">
                <a:latin typeface="Times New Roman"/>
                <a:cs typeface="Times New Roman"/>
              </a:rPr>
              <a:t>acting </a:t>
            </a:r>
            <a:r>
              <a:rPr sz="2600" spc="-204" dirty="0">
                <a:latin typeface="Times New Roman"/>
                <a:cs typeface="Times New Roman"/>
              </a:rPr>
              <a:t>as a </a:t>
            </a:r>
            <a:r>
              <a:rPr sz="2600" spc="-270" dirty="0">
                <a:latin typeface="Times New Roman"/>
                <a:cs typeface="Times New Roman"/>
              </a:rPr>
              <a:t>PAN </a:t>
            </a:r>
            <a:r>
              <a:rPr sz="2600" spc="-95" dirty="0">
                <a:latin typeface="Times New Roman"/>
                <a:cs typeface="Times New Roman"/>
              </a:rPr>
              <a:t>coordinator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120" dirty="0">
                <a:latin typeface="Times New Roman"/>
                <a:cs typeface="Times New Roman"/>
              </a:rPr>
              <a:t>li</a:t>
            </a:r>
            <a:r>
              <a:rPr sz="2600" spc="-265" dirty="0">
                <a:latin typeface="Times New Roman"/>
                <a:cs typeface="Times New Roman"/>
              </a:rPr>
              <a:t>v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all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ot</a:t>
            </a:r>
            <a:r>
              <a:rPr sz="2600" spc="-105" dirty="0">
                <a:latin typeface="Times New Roman"/>
                <a:cs typeface="Times New Roman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to  </a:t>
            </a:r>
            <a:r>
              <a:rPr sz="2600" spc="-180" dirty="0">
                <a:latin typeface="Times New Roman"/>
                <a:cs typeface="Times New Roman"/>
              </a:rPr>
              <a:t>asso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35" dirty="0">
                <a:latin typeface="Times New Roman"/>
                <a:cs typeface="Times New Roman"/>
              </a:rPr>
              <a:t>e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30" dirty="0">
                <a:latin typeface="Times New Roman"/>
                <a:cs typeface="Times New Roman"/>
              </a:rPr>
              <a:t>P</a:t>
            </a:r>
            <a:r>
              <a:rPr sz="2600" spc="-340" dirty="0">
                <a:latin typeface="Times New Roman"/>
                <a:cs typeface="Times New Roman"/>
              </a:rPr>
              <a:t>A</a:t>
            </a:r>
            <a:r>
              <a:rPr sz="2600" spc="-300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single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PAN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coordinator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identified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PAN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ID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1.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5" dirty="0">
                <a:latin typeface="Times New Roman"/>
                <a:cs typeface="Times New Roman"/>
              </a:rPr>
              <a:t>FFD </a:t>
            </a:r>
            <a:r>
              <a:rPr sz="2600" spc="-150" dirty="0">
                <a:latin typeface="Times New Roman"/>
                <a:cs typeface="Times New Roman"/>
              </a:rPr>
              <a:t>devices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30" dirty="0">
                <a:latin typeface="Times New Roman"/>
                <a:cs typeface="Times New Roman"/>
              </a:rPr>
              <a:t>communicate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195" dirty="0">
                <a:latin typeface="Times New Roman"/>
                <a:cs typeface="Times New Roman"/>
              </a:rPr>
              <a:t>any </a:t>
            </a:r>
            <a:r>
              <a:rPr sz="2600" spc="-65" dirty="0">
                <a:latin typeface="Times New Roman"/>
                <a:cs typeface="Times New Roman"/>
              </a:rPr>
              <a:t>other </a:t>
            </a:r>
            <a:r>
              <a:rPr sz="2600" spc="-120" dirty="0">
                <a:latin typeface="Times New Roman"/>
                <a:cs typeface="Times New Roman"/>
              </a:rPr>
              <a:t>devices,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whereas </a:t>
            </a:r>
            <a:r>
              <a:rPr sz="2600" spc="-200" dirty="0">
                <a:latin typeface="Times New Roman"/>
                <a:cs typeface="Times New Roman"/>
              </a:rPr>
              <a:t>RFD </a:t>
            </a:r>
            <a:r>
              <a:rPr sz="2600" spc="-150" dirty="0">
                <a:latin typeface="Times New Roman"/>
                <a:cs typeface="Times New Roman"/>
              </a:rPr>
              <a:t>devices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30" dirty="0">
                <a:latin typeface="Times New Roman"/>
                <a:cs typeface="Times New Roman"/>
              </a:rPr>
              <a:t>communicate </a:t>
            </a:r>
            <a:r>
              <a:rPr sz="2600" spc="-150" dirty="0">
                <a:latin typeface="Times New Roman"/>
                <a:cs typeface="Times New Roman"/>
              </a:rPr>
              <a:t>only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220" dirty="0">
                <a:latin typeface="Times New Roman"/>
                <a:cs typeface="Times New Roman"/>
              </a:rPr>
              <a:t>FFD 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devices.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63459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4991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60" dirty="0">
                <a:latin typeface="Times New Roman"/>
                <a:cs typeface="Times New Roman"/>
              </a:rPr>
              <a:t> 802.15.4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specification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does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define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path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selection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within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mesh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topology.</a:t>
            </a:r>
            <a:endParaRPr sz="2600">
              <a:latin typeface="Times New Roman"/>
              <a:cs typeface="Times New Roman"/>
            </a:endParaRPr>
          </a:p>
          <a:p>
            <a:pPr marL="286385" marR="13906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function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done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Layer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known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i="1" spc="-280" dirty="0">
                <a:latin typeface="Times New Roman"/>
                <a:cs typeface="Times New Roman"/>
              </a:rPr>
              <a:t>mesh- </a:t>
            </a:r>
            <a:r>
              <a:rPr sz="2600" i="1" spc="-63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under</a:t>
            </a:r>
            <a:r>
              <a:rPr sz="2600" spc="-204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routing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function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occur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Layer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3,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using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routing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protocol,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IPv6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Routing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Protocol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Low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Power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Lossy</a:t>
            </a:r>
            <a:r>
              <a:rPr sz="2600" spc="-80" dirty="0">
                <a:latin typeface="Times New Roman"/>
                <a:cs typeface="Times New Roman"/>
              </a:rPr>
              <a:t> Net</a:t>
            </a:r>
            <a:r>
              <a:rPr sz="2600" spc="-215" dirty="0">
                <a:latin typeface="Times New Roman"/>
                <a:cs typeface="Times New Roman"/>
              </a:rPr>
              <a:t>w</a:t>
            </a:r>
            <a:r>
              <a:rPr sz="2600" spc="-110" dirty="0">
                <a:latin typeface="Times New Roman"/>
                <a:cs typeface="Times New Roman"/>
              </a:rPr>
              <a:t>orks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(R</a:t>
            </a:r>
            <a:r>
              <a:rPr sz="2600" spc="-135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L).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efe</a:t>
            </a:r>
            <a:r>
              <a:rPr sz="2600" spc="-40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i="1" spc="-335" dirty="0">
                <a:latin typeface="Times New Roman"/>
                <a:cs typeface="Times New Roman"/>
              </a:rPr>
              <a:t>mesh</a:t>
            </a:r>
            <a:r>
              <a:rPr sz="2600" i="1" spc="-55" dirty="0">
                <a:latin typeface="Times New Roman"/>
                <a:cs typeface="Times New Roman"/>
              </a:rPr>
              <a:t>-</a:t>
            </a:r>
            <a:r>
              <a:rPr sz="2600" i="1" spc="-390" dirty="0">
                <a:latin typeface="Times New Roman"/>
                <a:cs typeface="Times New Roman"/>
              </a:rPr>
              <a:t>o</a:t>
            </a:r>
            <a:r>
              <a:rPr sz="2600" i="1" spc="-305" dirty="0">
                <a:latin typeface="Times New Roman"/>
                <a:cs typeface="Times New Roman"/>
              </a:rPr>
              <a:t>v</a:t>
            </a:r>
            <a:r>
              <a:rPr sz="2600" i="1" spc="-310" dirty="0">
                <a:latin typeface="Times New Roman"/>
                <a:cs typeface="Times New Roman"/>
              </a:rPr>
              <a:t>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74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latin typeface="Franklin Gothic Medium"/>
                <a:cs typeface="Franklin Gothic Medium"/>
              </a:rPr>
              <a:t>S</a:t>
            </a:r>
            <a:r>
              <a:rPr sz="4000" i="0" spc="-15" dirty="0">
                <a:latin typeface="Franklin Gothic Medium"/>
                <a:cs typeface="Franklin Gothic Medium"/>
              </a:rPr>
              <a:t>e</a:t>
            </a:r>
            <a:r>
              <a:rPr sz="4000" i="0" dirty="0">
                <a:latin typeface="Franklin Gothic Medium"/>
                <a:cs typeface="Franklin Gothic Medium"/>
              </a:rPr>
              <a:t>c</a:t>
            </a:r>
            <a:r>
              <a:rPr sz="4000" i="0" spc="-30" dirty="0">
                <a:latin typeface="Franklin Gothic Medium"/>
                <a:cs typeface="Franklin Gothic Medium"/>
              </a:rPr>
              <a:t>ur</a:t>
            </a:r>
            <a:r>
              <a:rPr sz="4000" i="0" spc="-5" dirty="0">
                <a:latin typeface="Franklin Gothic Medium"/>
                <a:cs typeface="Franklin Gothic Medium"/>
              </a:rPr>
              <a:t>i</a:t>
            </a:r>
            <a:r>
              <a:rPr sz="4000" i="0" spc="-85" dirty="0">
                <a:latin typeface="Franklin Gothic Medium"/>
                <a:cs typeface="Franklin Gothic Medium"/>
              </a:rPr>
              <a:t>ty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586345" cy="43180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302895" indent="-274320">
              <a:lnSpc>
                <a:spcPct val="901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229" dirty="0">
                <a:latin typeface="Times New Roman"/>
                <a:cs typeface="Times New Roman"/>
              </a:rPr>
              <a:t>IEEE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802.15.4 </a:t>
            </a:r>
            <a:r>
              <a:rPr sz="2400" spc="-125" dirty="0">
                <a:latin typeface="Times New Roman"/>
                <a:cs typeface="Times New Roman"/>
              </a:rPr>
              <a:t>specification </a:t>
            </a:r>
            <a:r>
              <a:rPr sz="2400" spc="-140" dirty="0">
                <a:latin typeface="Times New Roman"/>
                <a:cs typeface="Times New Roman"/>
              </a:rPr>
              <a:t>uses </a:t>
            </a:r>
            <a:r>
              <a:rPr sz="2400" spc="-170" dirty="0">
                <a:latin typeface="Times New Roman"/>
                <a:cs typeface="Times New Roman"/>
              </a:rPr>
              <a:t>Advanced </a:t>
            </a:r>
            <a:r>
              <a:rPr sz="2400" spc="-105" dirty="0">
                <a:latin typeface="Times New Roman"/>
                <a:cs typeface="Times New Roman"/>
              </a:rPr>
              <a:t>Encryption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Standard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(AES)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128-bit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key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length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base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encryption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algo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ithm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secu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its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00" dirty="0">
                <a:latin typeface="Times New Roman"/>
                <a:cs typeface="Times New Roman"/>
              </a:rPr>
              <a:t>AES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block </a:t>
            </a:r>
            <a:r>
              <a:rPr sz="2400" spc="-100" dirty="0">
                <a:latin typeface="Times New Roman"/>
                <a:cs typeface="Times New Roman"/>
              </a:rPr>
              <a:t>cipher, </a:t>
            </a:r>
            <a:r>
              <a:rPr sz="2400" spc="-130" dirty="0">
                <a:latin typeface="Times New Roman"/>
                <a:cs typeface="Times New Roman"/>
              </a:rPr>
              <a:t>which </a:t>
            </a:r>
            <a:r>
              <a:rPr sz="2400" spc="-145" dirty="0">
                <a:latin typeface="Times New Roman"/>
                <a:cs typeface="Times New Roman"/>
              </a:rPr>
              <a:t>means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90" dirty="0">
                <a:latin typeface="Times New Roman"/>
                <a:cs typeface="Times New Roman"/>
              </a:rPr>
              <a:t>operates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125" dirty="0">
                <a:latin typeface="Times New Roman"/>
                <a:cs typeface="Times New Roman"/>
              </a:rPr>
              <a:t>fixed-size </a:t>
            </a:r>
            <a:r>
              <a:rPr sz="2400" spc="-135" dirty="0">
                <a:latin typeface="Times New Roman"/>
                <a:cs typeface="Times New Roman"/>
              </a:rPr>
              <a:t>blocks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endParaRPr sz="2400">
              <a:latin typeface="Times New Roman"/>
              <a:cs typeface="Times New Roman"/>
            </a:endParaRPr>
          </a:p>
          <a:p>
            <a:pPr marL="286385" marR="621665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symmetric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key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means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same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key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both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enc</a:t>
            </a:r>
            <a:r>
              <a:rPr sz="2400" spc="-35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yption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dec</a:t>
            </a:r>
            <a:r>
              <a:rPr sz="2400" spc="-35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yption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endParaRPr sz="2400">
              <a:latin typeface="Times New Roman"/>
              <a:cs typeface="Times New Roman"/>
            </a:endParaRPr>
          </a:p>
          <a:p>
            <a:pPr marL="286385" marR="194310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addition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encrypting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data,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AES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802.15.4 </a:t>
            </a:r>
            <a:r>
              <a:rPr sz="2400" spc="-145" dirty="0">
                <a:latin typeface="Times New Roman"/>
                <a:cs typeface="Times New Roman"/>
              </a:rPr>
              <a:t>also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validates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180" dirty="0">
                <a:latin typeface="Times New Roman"/>
                <a:cs typeface="Times New Roman"/>
              </a:rPr>
              <a:t>ha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sen</a:t>
            </a:r>
            <a:r>
              <a:rPr sz="2400" spc="65" dirty="0">
                <a:latin typeface="Times New Roman"/>
                <a:cs typeface="Times New Roman"/>
              </a:rPr>
              <a:t>t.</a:t>
            </a:r>
            <a:endParaRPr sz="2400">
              <a:latin typeface="Times New Roman"/>
              <a:cs typeface="Times New Roman"/>
            </a:endParaRPr>
          </a:p>
          <a:p>
            <a:pPr marL="286385" marR="55880" indent="-274320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accomplished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message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integrity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code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(MIC),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which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calculated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entire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using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same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AES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key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enc</a:t>
            </a:r>
            <a:r>
              <a:rPr sz="2400" spc="-35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yption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4504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335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Using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Security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Enabled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Control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-75" dirty="0">
                <a:latin typeface="Times New Roman"/>
                <a:cs typeface="Times New Roman"/>
              </a:rPr>
              <a:t>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8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hea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step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ena</a:t>
            </a:r>
            <a:r>
              <a:rPr sz="2600" spc="-175" dirty="0">
                <a:latin typeface="Times New Roman"/>
                <a:cs typeface="Times New Roman"/>
              </a:rPr>
              <a:t>b</a:t>
            </a:r>
            <a:r>
              <a:rPr sz="2600" spc="-125" dirty="0">
                <a:latin typeface="Times New Roman"/>
                <a:cs typeface="Times New Roman"/>
              </a:rPr>
              <a:t>ling  </a:t>
            </a:r>
            <a:r>
              <a:rPr sz="2600" spc="-345" dirty="0">
                <a:latin typeface="Times New Roman"/>
                <a:cs typeface="Times New Roman"/>
              </a:rPr>
              <a:t>AE</a:t>
            </a:r>
            <a:r>
              <a:rPr sz="2600" spc="-28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enc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single</a:t>
            </a:r>
            <a:r>
              <a:rPr sz="2600" spc="-75" dirty="0">
                <a:latin typeface="Times New Roman"/>
                <a:cs typeface="Times New Roman"/>
              </a:rPr>
              <a:t> bit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set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security.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0" dirty="0">
                <a:latin typeface="Times New Roman"/>
                <a:cs typeface="Times New Roman"/>
              </a:rPr>
              <a:t>Once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75" dirty="0">
                <a:latin typeface="Times New Roman"/>
                <a:cs typeface="Times New Roman"/>
              </a:rPr>
              <a:t>bit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40" dirty="0">
                <a:latin typeface="Times New Roman"/>
                <a:cs typeface="Times New Roman"/>
              </a:rPr>
              <a:t>set,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 </a:t>
            </a:r>
            <a:r>
              <a:rPr sz="2600" spc="-130" dirty="0">
                <a:latin typeface="Times New Roman"/>
                <a:cs typeface="Times New Roman"/>
              </a:rPr>
              <a:t>called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50" dirty="0">
                <a:latin typeface="Times New Roman"/>
                <a:cs typeface="Times New Roman"/>
              </a:rPr>
              <a:t>Auxiliary </a:t>
            </a:r>
            <a:r>
              <a:rPr sz="2600" spc="-125" dirty="0">
                <a:latin typeface="Times New Roman"/>
                <a:cs typeface="Times New Roman"/>
              </a:rPr>
              <a:t>Security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Header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c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af</a:t>
            </a:r>
            <a:r>
              <a:rPr sz="2600" spc="-11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-24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urce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Ad</a:t>
            </a:r>
            <a:r>
              <a:rPr sz="2600" spc="-17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ess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fiel</a:t>
            </a:r>
            <a:r>
              <a:rPr sz="2600" spc="-180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114" dirty="0">
                <a:latin typeface="Times New Roman"/>
                <a:cs typeface="Times New Roman"/>
              </a:rPr>
              <a:t>e</a:t>
            </a:r>
            <a:r>
              <a:rPr sz="2600" spc="-140" dirty="0">
                <a:latin typeface="Times New Roman"/>
                <a:cs typeface="Times New Roman"/>
              </a:rPr>
              <a:t>aling  some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14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05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om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P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yl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field.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Frame</a:t>
            </a:r>
            <a:r>
              <a:rPr spc="-50" dirty="0"/>
              <a:t> </a:t>
            </a:r>
            <a:r>
              <a:rPr spc="-20" dirty="0"/>
              <a:t>Format</a:t>
            </a:r>
            <a:r>
              <a:rPr spc="-40" dirty="0"/>
              <a:t> </a:t>
            </a:r>
            <a:r>
              <a:rPr spc="-20" dirty="0"/>
              <a:t>with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5" dirty="0"/>
              <a:t>Auxiliary</a:t>
            </a:r>
            <a:r>
              <a:rPr spc="-45" dirty="0"/>
              <a:t> </a:t>
            </a:r>
            <a:r>
              <a:rPr spc="-10" dirty="0"/>
              <a:t>Security</a:t>
            </a:r>
            <a:r>
              <a:rPr spc="-50" dirty="0"/>
              <a:t> </a:t>
            </a:r>
            <a:r>
              <a:rPr dirty="0"/>
              <a:t>Header</a:t>
            </a:r>
            <a:r>
              <a:rPr spc="-35" dirty="0"/>
              <a:t> </a:t>
            </a:r>
            <a:r>
              <a:rPr spc="-10" dirty="0"/>
              <a:t>Field</a:t>
            </a:r>
            <a:r>
              <a:rPr spc="-35" dirty="0"/>
              <a:t> </a:t>
            </a:r>
            <a:r>
              <a:rPr spc="-20" dirty="0"/>
              <a:t>for</a:t>
            </a:r>
            <a:r>
              <a:rPr spc="-40" dirty="0"/>
              <a:t> </a:t>
            </a:r>
            <a:r>
              <a:rPr dirty="0"/>
              <a:t>802.15.4- </a:t>
            </a:r>
            <a:r>
              <a:rPr spc="-484" dirty="0"/>
              <a:t> </a:t>
            </a:r>
            <a:r>
              <a:rPr spc="5" dirty="0"/>
              <a:t>2006</a:t>
            </a:r>
            <a:r>
              <a:rPr spc="-5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-10" dirty="0"/>
              <a:t>Later</a:t>
            </a:r>
            <a:r>
              <a:rPr spc="-40" dirty="0"/>
              <a:t> </a:t>
            </a:r>
            <a:r>
              <a:rPr spc="-15" dirty="0"/>
              <a:t>Versions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642872"/>
            <a:ext cx="8072628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731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15" dirty="0">
                <a:latin typeface="Franklin Gothic Medium"/>
                <a:cs typeface="Franklin Gothic Medium"/>
              </a:rPr>
              <a:t>IEEE</a:t>
            </a:r>
            <a:r>
              <a:rPr sz="4000" i="0" spc="-35" dirty="0">
                <a:latin typeface="Franklin Gothic Medium"/>
                <a:cs typeface="Franklin Gothic Medium"/>
              </a:rPr>
              <a:t> </a:t>
            </a:r>
            <a:r>
              <a:rPr sz="4000" i="0" spc="-30" dirty="0">
                <a:latin typeface="Franklin Gothic Medium"/>
                <a:cs typeface="Franklin Gothic Medium"/>
              </a:rPr>
              <a:t>802.15.4g</a:t>
            </a:r>
            <a:r>
              <a:rPr sz="4000" i="0" spc="-45" dirty="0">
                <a:latin typeface="Franklin Gothic Medium"/>
                <a:cs typeface="Franklin Gothic Medium"/>
              </a:rPr>
              <a:t> </a:t>
            </a:r>
            <a:r>
              <a:rPr sz="4000" i="0" spc="-15" dirty="0">
                <a:latin typeface="Franklin Gothic Medium"/>
                <a:cs typeface="Franklin Gothic Medium"/>
              </a:rPr>
              <a:t>and</a:t>
            </a:r>
            <a:r>
              <a:rPr sz="4000" i="0" spc="-10" dirty="0">
                <a:latin typeface="Franklin Gothic Medium"/>
                <a:cs typeface="Franklin Gothic Medium"/>
              </a:rPr>
              <a:t> </a:t>
            </a:r>
            <a:r>
              <a:rPr sz="4000" i="0" spc="-20" dirty="0">
                <a:latin typeface="Franklin Gothic Medium"/>
                <a:cs typeface="Franklin Gothic Medium"/>
              </a:rPr>
              <a:t>802.15.4e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49184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4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amend</a:t>
            </a:r>
            <a:r>
              <a:rPr sz="2600" spc="-100" dirty="0">
                <a:latin typeface="Times New Roman"/>
                <a:cs typeface="Times New Roman"/>
              </a:rPr>
              <a:t>men</a:t>
            </a:r>
            <a:r>
              <a:rPr sz="2600" spc="-45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8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11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145" dirty="0">
                <a:latin typeface="Times New Roman"/>
                <a:cs typeface="Times New Roman"/>
              </a:rPr>
              <a:t>an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s 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0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1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</a:t>
            </a:r>
            <a:r>
              <a:rPr sz="2600" spc="-175" dirty="0">
                <a:latin typeface="Times New Roman"/>
                <a:cs typeface="Times New Roman"/>
              </a:rPr>
              <a:t>e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u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eme</a:t>
            </a:r>
            <a:r>
              <a:rPr sz="2600" spc="-155" dirty="0">
                <a:latin typeface="Times New Roman"/>
                <a:cs typeface="Times New Roman"/>
              </a:rPr>
              <a:t>d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isa</a:t>
            </a:r>
            <a:r>
              <a:rPr sz="2600" spc="-245" dirty="0">
                <a:latin typeface="Times New Roman"/>
                <a:cs typeface="Times New Roman"/>
              </a:rPr>
              <a:t>d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14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60" dirty="0">
                <a:latin typeface="Times New Roman"/>
                <a:cs typeface="Times New Roman"/>
              </a:rPr>
              <a:t>e</a:t>
            </a:r>
            <a:r>
              <a:rPr sz="2600" spc="-150" dirty="0">
                <a:latin typeface="Times New Roman"/>
                <a:cs typeface="Times New Roman"/>
              </a:rPr>
              <a:t>s  </a:t>
            </a:r>
            <a:r>
              <a:rPr sz="2600" spc="-145" dirty="0">
                <a:latin typeface="Times New Roman"/>
                <a:cs typeface="Times New Roman"/>
              </a:rPr>
              <a:t>associated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45" dirty="0">
                <a:latin typeface="Times New Roman"/>
                <a:cs typeface="Times New Roman"/>
              </a:rPr>
              <a:t>802.15.4, </a:t>
            </a:r>
            <a:r>
              <a:rPr sz="2600" spc="-130" dirty="0">
                <a:latin typeface="Times New Roman"/>
                <a:cs typeface="Times New Roman"/>
              </a:rPr>
              <a:t>including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reliability, </a:t>
            </a:r>
            <a:r>
              <a:rPr sz="2600" spc="-110" dirty="0">
                <a:latin typeface="Times New Roman"/>
                <a:cs typeface="Times New Roman"/>
              </a:rPr>
              <a:t> 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bo</a:t>
            </a:r>
            <a:r>
              <a:rPr sz="2600" spc="-135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65" dirty="0">
                <a:latin typeface="Times New Roman"/>
                <a:cs typeface="Times New Roman"/>
              </a:rPr>
              <a:t>ul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ip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f</a:t>
            </a:r>
            <a:r>
              <a:rPr sz="2600" spc="-135" dirty="0">
                <a:latin typeface="Times New Roman"/>
                <a:cs typeface="Times New Roman"/>
              </a:rPr>
              <a:t>adi</a:t>
            </a:r>
            <a:r>
              <a:rPr sz="2600" spc="-170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endParaRPr sz="2600">
              <a:latin typeface="Times New Roman"/>
              <a:cs typeface="Times New Roman"/>
            </a:endParaRPr>
          </a:p>
          <a:p>
            <a:pPr marL="286385" marR="196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Also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made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improvements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better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cope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certain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application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domains,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factory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process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automation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sma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20" dirty="0">
                <a:latin typeface="Times New Roman"/>
                <a:cs typeface="Times New Roman"/>
              </a:rPr>
              <a:t>id</a:t>
            </a:r>
            <a:endParaRPr sz="2600">
              <a:latin typeface="Times New Roman"/>
              <a:cs typeface="Times New Roman"/>
            </a:endParaRPr>
          </a:p>
          <a:p>
            <a:pPr marL="286385" marR="36512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802.15.4e-2012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enhanced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60" dirty="0">
                <a:latin typeface="Times New Roman"/>
                <a:cs typeface="Times New Roman"/>
              </a:rPr>
              <a:t> 802.15.4 </a:t>
            </a:r>
            <a:r>
              <a:rPr sz="2600" spc="-305" dirty="0">
                <a:latin typeface="Times New Roman"/>
                <a:cs typeface="Times New Roman"/>
              </a:rPr>
              <a:t>MAC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capabilities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40" dirty="0">
                <a:latin typeface="Times New Roman"/>
                <a:cs typeface="Times New Roman"/>
              </a:rPr>
              <a:t>areas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format,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security,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determinism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mechanism,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hopping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093584" cy="2556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77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4</a:t>
            </a:r>
            <a:r>
              <a:rPr sz="2600" spc="-220" dirty="0">
                <a:latin typeface="Times New Roman"/>
                <a:cs typeface="Times New Roman"/>
              </a:rPr>
              <a:t>g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12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ame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dmen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IEEE  </a:t>
            </a:r>
            <a:r>
              <a:rPr sz="2600" spc="-80" dirty="0">
                <a:latin typeface="Times New Roman"/>
                <a:cs typeface="Times New Roman"/>
              </a:rPr>
              <a:t>802.15.4-2011 </a:t>
            </a:r>
            <a:r>
              <a:rPr sz="2600" spc="-114" dirty="0">
                <a:latin typeface="Times New Roman"/>
                <a:cs typeface="Times New Roman"/>
              </a:rPr>
              <a:t>standard</a:t>
            </a:r>
            <a:endParaRPr sz="2600">
              <a:latin typeface="Times New Roman"/>
              <a:cs typeface="Times New Roman"/>
            </a:endParaRPr>
          </a:p>
          <a:p>
            <a:pPr marL="286385" marR="1606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focus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specification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grid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or,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more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specifically, </a:t>
            </a:r>
            <a:r>
              <a:rPr sz="2600" spc="-80" dirty="0">
                <a:latin typeface="Times New Roman"/>
                <a:cs typeface="Times New Roman"/>
              </a:rPr>
              <a:t>smart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utility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communication.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802.15.4g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seeks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optimize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large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outdoor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wireless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mesh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networks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area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networks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(FANs)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643127"/>
            <a:ext cx="8072628" cy="5428488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04874"/>
            <a:ext cx="7363459" cy="45231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97726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ap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30" dirty="0">
                <a:latin typeface="Times New Roman"/>
                <a:cs typeface="Times New Roman"/>
              </a:rPr>
              <a:t>lie</a:t>
            </a:r>
            <a:r>
              <a:rPr sz="2600" spc="-145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use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85" dirty="0">
                <a:latin typeface="Times New Roman"/>
                <a:cs typeface="Times New Roman"/>
              </a:rPr>
              <a:t>ase</a:t>
            </a:r>
            <a:r>
              <a:rPr sz="2600" spc="-165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</a:t>
            </a:r>
            <a:r>
              <a:rPr sz="2600" spc="-114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  </a:t>
            </a:r>
            <a:r>
              <a:rPr sz="2600" spc="-130" dirty="0">
                <a:latin typeface="Times New Roman"/>
                <a:cs typeface="Times New Roman"/>
              </a:rPr>
              <a:t>following: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dirty="0"/>
              <a:t>	</a:t>
            </a:r>
            <a:r>
              <a:rPr sz="2600" spc="-90" dirty="0">
                <a:latin typeface="Times New Roman"/>
                <a:cs typeface="Times New Roman"/>
              </a:rPr>
              <a:t>Distribution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automation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industrial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supervisory</a:t>
            </a:r>
            <a:r>
              <a:rPr sz="2600" spc="-80" dirty="0">
                <a:latin typeface="Times New Roman"/>
                <a:cs typeface="Times New Roman"/>
              </a:rPr>
              <a:t> control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acq</a:t>
            </a:r>
            <a:r>
              <a:rPr sz="2600" spc="-170" dirty="0">
                <a:latin typeface="Times New Roman"/>
                <a:cs typeface="Times New Roman"/>
              </a:rPr>
              <a:t>u</a:t>
            </a:r>
            <a:r>
              <a:rPr sz="2600" spc="-160" dirty="0">
                <a:latin typeface="Times New Roman"/>
                <a:cs typeface="Times New Roman"/>
              </a:rPr>
              <a:t>is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(SCA</a:t>
            </a:r>
            <a:r>
              <a:rPr sz="2600" spc="-260" dirty="0">
                <a:latin typeface="Times New Roman"/>
                <a:cs typeface="Times New Roman"/>
              </a:rPr>
              <a:t>D</a:t>
            </a:r>
            <a:r>
              <a:rPr sz="2600" spc="-270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vi</a:t>
            </a:r>
            <a:r>
              <a:rPr sz="2600" spc="-12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men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emo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e  </a:t>
            </a:r>
            <a:r>
              <a:rPr sz="2600" spc="-140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ito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ol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130" dirty="0">
                <a:latin typeface="Times New Roman"/>
                <a:cs typeface="Times New Roman"/>
              </a:rPr>
              <a:t>Pu</a:t>
            </a:r>
            <a:r>
              <a:rPr sz="2600" spc="-170" dirty="0">
                <a:latin typeface="Times New Roman"/>
                <a:cs typeface="Times New Roman"/>
              </a:rPr>
              <a:t>b</a:t>
            </a:r>
            <a:r>
              <a:rPr sz="2600" spc="-110" dirty="0">
                <a:latin typeface="Times New Roman"/>
                <a:cs typeface="Times New Roman"/>
              </a:rPr>
              <a:t>li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ligh</a:t>
            </a:r>
            <a:r>
              <a:rPr sz="2600" spc="-10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130" dirty="0">
                <a:latin typeface="Times New Roman"/>
                <a:cs typeface="Times New Roman"/>
              </a:rPr>
              <a:t>Environmental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wireless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sensors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cities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125" dirty="0">
                <a:latin typeface="Times New Roman"/>
                <a:cs typeface="Times New Roman"/>
              </a:rPr>
              <a:t>Elec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ical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25" dirty="0">
                <a:latin typeface="Times New Roman"/>
                <a:cs typeface="Times New Roman"/>
              </a:rPr>
              <a:t>ehicle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35" dirty="0">
                <a:latin typeface="Times New Roman"/>
                <a:cs typeface="Times New Roman"/>
              </a:rPr>
              <a:t>har</a:t>
            </a:r>
            <a:r>
              <a:rPr sz="2600" spc="-114" dirty="0">
                <a:latin typeface="Times New Roman"/>
                <a:cs typeface="Times New Roman"/>
              </a:rPr>
              <a:t>g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270" dirty="0">
                <a:latin typeface="Times New Roman"/>
                <a:cs typeface="Times New Roman"/>
              </a:rPr>
              <a:t>Sm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parking</a:t>
            </a:r>
            <a:r>
              <a:rPr sz="2600" spc="-65" dirty="0">
                <a:latin typeface="Times New Roman"/>
                <a:cs typeface="Times New Roman"/>
              </a:rPr>
              <a:t> mete</a:t>
            </a:r>
            <a:r>
              <a:rPr sz="2600" spc="-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125" dirty="0">
                <a:latin typeface="Times New Roman"/>
                <a:cs typeface="Times New Roman"/>
              </a:rPr>
              <a:t>Microgrids</a:t>
            </a:r>
            <a:endParaRPr sz="26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1950" algn="l"/>
              </a:tabLst>
            </a:pPr>
            <a:r>
              <a:rPr sz="2600" spc="-135" dirty="0">
                <a:latin typeface="Times New Roman"/>
                <a:cs typeface="Times New Roman"/>
              </a:rPr>
              <a:t>Ren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165" dirty="0">
                <a:latin typeface="Times New Roman"/>
                <a:cs typeface="Times New Roman"/>
              </a:rPr>
              <a:t>a</a:t>
            </a:r>
            <a:r>
              <a:rPr sz="2600" spc="-225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ener</a:t>
            </a:r>
            <a:r>
              <a:rPr sz="2600" spc="-120" dirty="0">
                <a:latin typeface="Times New Roman"/>
                <a:cs typeface="Times New Roman"/>
              </a:rPr>
              <a:t>g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6874509" cy="1367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5" dirty="0">
                <a:latin typeface="Times New Roman"/>
                <a:cs typeface="Times New Roman"/>
              </a:rPr>
              <a:t>Stan</a:t>
            </a:r>
            <a:r>
              <a:rPr sz="2600" b="1" spc="-75" dirty="0">
                <a:latin typeface="Times New Roman"/>
                <a:cs typeface="Times New Roman"/>
              </a:rPr>
              <a:t>d</a:t>
            </a:r>
            <a:r>
              <a:rPr sz="2600" b="1" spc="-55" dirty="0">
                <a:latin typeface="Times New Roman"/>
                <a:cs typeface="Times New Roman"/>
              </a:rPr>
              <a:t>ar</a:t>
            </a:r>
            <a:r>
              <a:rPr sz="2600" b="1" spc="-75" dirty="0">
                <a:latin typeface="Times New Roman"/>
                <a:cs typeface="Times New Roman"/>
              </a:rPr>
              <a:t>d</a:t>
            </a:r>
            <a:r>
              <a:rPr sz="2600" b="1" spc="25" dirty="0">
                <a:latin typeface="Times New Roman"/>
                <a:cs typeface="Times New Roman"/>
              </a:rPr>
              <a:t>i</a:t>
            </a:r>
            <a:r>
              <a:rPr sz="2600" b="1" spc="35" dirty="0">
                <a:latin typeface="Times New Roman"/>
                <a:cs typeface="Times New Roman"/>
              </a:rPr>
              <a:t>z</a:t>
            </a:r>
            <a:r>
              <a:rPr sz="2600" b="1" spc="-140" dirty="0">
                <a:latin typeface="Times New Roman"/>
                <a:cs typeface="Times New Roman"/>
              </a:rPr>
              <a:t>a</a:t>
            </a:r>
            <a:r>
              <a:rPr sz="2600" b="1" spc="35" dirty="0">
                <a:latin typeface="Times New Roman"/>
                <a:cs typeface="Times New Roman"/>
              </a:rPr>
              <a:t>tio</a:t>
            </a:r>
            <a:r>
              <a:rPr sz="2600" b="1" spc="65" dirty="0">
                <a:latin typeface="Times New Roman"/>
                <a:cs typeface="Times New Roman"/>
              </a:rPr>
              <a:t>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1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All</a:t>
            </a:r>
            <a:r>
              <a:rPr sz="2600" b="1" spc="-20" dirty="0">
                <a:latin typeface="Times New Roman"/>
                <a:cs typeface="Times New Roman"/>
              </a:rPr>
              <a:t>i</a:t>
            </a:r>
            <a:r>
              <a:rPr sz="2600" b="1" spc="-5" dirty="0">
                <a:latin typeface="Times New Roman"/>
                <a:cs typeface="Times New Roman"/>
              </a:rPr>
              <a:t>ances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85" dirty="0">
                <a:latin typeface="Times New Roman"/>
                <a:cs typeface="Times New Roman"/>
              </a:rPr>
              <a:t>To </a:t>
            </a:r>
            <a:r>
              <a:rPr sz="2600" spc="-114" dirty="0">
                <a:latin typeface="Times New Roman"/>
                <a:cs typeface="Times New Roman"/>
              </a:rPr>
              <a:t>guarantee </a:t>
            </a:r>
            <a:r>
              <a:rPr sz="2600" spc="-100" dirty="0">
                <a:latin typeface="Times New Roman"/>
                <a:cs typeface="Times New Roman"/>
              </a:rPr>
              <a:t>interoperability,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Wi-SUN </a:t>
            </a:r>
            <a:r>
              <a:rPr sz="2600" spc="-160" dirty="0">
                <a:latin typeface="Times New Roman"/>
                <a:cs typeface="Times New Roman"/>
              </a:rPr>
              <a:t>Alliance </a:t>
            </a:r>
            <a:r>
              <a:rPr sz="2600" spc="-195" dirty="0">
                <a:latin typeface="Times New Roman"/>
                <a:cs typeface="Times New Roman"/>
              </a:rPr>
              <a:t>was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med</a:t>
            </a:r>
            <a:r>
              <a:rPr sz="2600" spc="-35" dirty="0">
                <a:latin typeface="Times New Roman"/>
                <a:cs typeface="Times New Roman"/>
              </a:rPr>
              <a:t>.</a:t>
            </a:r>
            <a:r>
              <a:rPr sz="2600" spc="-175" dirty="0">
                <a:latin typeface="Times New Roman"/>
                <a:cs typeface="Times New Roman"/>
              </a:rPr>
              <a:t> (SUN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stan</a:t>
            </a:r>
            <a:r>
              <a:rPr sz="2600" spc="-155" dirty="0">
                <a:latin typeface="Times New Roman"/>
                <a:cs typeface="Times New Roman"/>
              </a:rPr>
              <a:t>d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i="1" spc="-350" dirty="0">
                <a:latin typeface="Times New Roman"/>
                <a:cs typeface="Times New Roman"/>
              </a:rPr>
              <a:t>sma</a:t>
            </a:r>
            <a:r>
              <a:rPr sz="2600" i="1" spc="-195" dirty="0">
                <a:latin typeface="Times New Roman"/>
                <a:cs typeface="Times New Roman"/>
              </a:rPr>
              <a:t>r</a:t>
            </a:r>
            <a:r>
              <a:rPr sz="2600" i="1" spc="-50" dirty="0">
                <a:latin typeface="Times New Roman"/>
                <a:cs typeface="Times New Roman"/>
              </a:rPr>
              <a:t>t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25" dirty="0">
                <a:latin typeface="Times New Roman"/>
                <a:cs typeface="Times New Roman"/>
              </a:rPr>
              <a:t>u</a:t>
            </a:r>
            <a:r>
              <a:rPr sz="2600" i="1" spc="-85" dirty="0">
                <a:latin typeface="Times New Roman"/>
                <a:cs typeface="Times New Roman"/>
              </a:rPr>
              <a:t>til</a:t>
            </a:r>
            <a:r>
              <a:rPr sz="2600" i="1" spc="-95" dirty="0">
                <a:latin typeface="Times New Roman"/>
                <a:cs typeface="Times New Roman"/>
              </a:rPr>
              <a:t>i</a:t>
            </a:r>
            <a:r>
              <a:rPr sz="2600" i="1" spc="-125" dirty="0">
                <a:latin typeface="Times New Roman"/>
                <a:cs typeface="Times New Roman"/>
              </a:rPr>
              <a:t>ty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20" dirty="0">
                <a:latin typeface="Times New Roman"/>
                <a:cs typeface="Times New Roman"/>
              </a:rPr>
              <a:t>net</a:t>
            </a:r>
            <a:r>
              <a:rPr sz="2600" i="1" spc="-385" dirty="0">
                <a:latin typeface="Times New Roman"/>
                <a:cs typeface="Times New Roman"/>
              </a:rPr>
              <a:t>w</a:t>
            </a:r>
            <a:r>
              <a:rPr sz="2600" i="1" spc="-360" dirty="0">
                <a:latin typeface="Times New Roman"/>
                <a:cs typeface="Times New Roman"/>
              </a:rPr>
              <a:t>o</a:t>
            </a:r>
            <a:r>
              <a:rPr sz="2600" i="1" spc="-310" dirty="0">
                <a:latin typeface="Times New Roman"/>
                <a:cs typeface="Times New Roman"/>
              </a:rPr>
              <a:t>r</a:t>
            </a:r>
            <a:r>
              <a:rPr sz="2600" i="1" spc="-210" dirty="0">
                <a:latin typeface="Times New Roman"/>
                <a:cs typeface="Times New Roman"/>
              </a:rPr>
              <a:t>k</a:t>
            </a:r>
            <a:r>
              <a:rPr sz="2600" spc="25" dirty="0">
                <a:latin typeface="Times New Roman"/>
                <a:cs typeface="Times New Roman"/>
              </a:rPr>
              <a:t>.)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2857500"/>
            <a:ext cx="7501128" cy="2071116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032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60" dirty="0">
                <a:latin typeface="Franklin Gothic Medium"/>
                <a:cs typeface="Franklin Gothic Medium"/>
              </a:rPr>
              <a:t>Physical</a:t>
            </a:r>
            <a:r>
              <a:rPr sz="4000" i="0" spc="-95" dirty="0">
                <a:latin typeface="Franklin Gothic Medium"/>
                <a:cs typeface="Franklin Gothic Medium"/>
              </a:rPr>
              <a:t> </a:t>
            </a:r>
            <a:r>
              <a:rPr sz="4000" i="0" spc="-70" dirty="0">
                <a:latin typeface="Franklin Gothic Medium"/>
                <a:cs typeface="Franklin Gothic Medium"/>
              </a:rPr>
              <a:t>Layer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313930" cy="389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536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PSDU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payload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size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127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bytes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was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increased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SUN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PHY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47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b</a:t>
            </a:r>
            <a:r>
              <a:rPr sz="2600" spc="-114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286385" marR="37211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provides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better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match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greater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packet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sizes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9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65" dirty="0">
                <a:latin typeface="Times New Roman"/>
                <a:cs typeface="Times New Roman"/>
              </a:rPr>
              <a:t>pe</a:t>
            </a:r>
            <a:r>
              <a:rPr sz="2600" spc="-45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35" dirty="0">
                <a:latin typeface="Times New Roman"/>
                <a:cs typeface="Times New Roman"/>
              </a:rPr>
              <a:t>ol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example,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default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IPv6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MTU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setting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is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1280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bytes.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0" dirty="0">
                <a:latin typeface="Times New Roman"/>
                <a:cs typeface="Times New Roman"/>
              </a:rPr>
              <a:t>Fragmentation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longer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necessary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Layer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IPv6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packets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transmitted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over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Times New Roman"/>
                <a:cs typeface="Times New Roman"/>
              </a:rPr>
              <a:t>IEEE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802.15.4g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frames.</a:t>
            </a:r>
            <a:endParaRPr sz="2600">
              <a:latin typeface="Times New Roman"/>
              <a:cs typeface="Times New Roman"/>
            </a:endParaRPr>
          </a:p>
          <a:p>
            <a:pPr marL="286385" marR="17526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ec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14" dirty="0">
                <a:latin typeface="Times New Roman"/>
                <a:cs typeface="Times New Roman"/>
              </a:rPr>
              <a:t>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imp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4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ol</a:t>
            </a:r>
            <a:r>
              <a:rPr sz="2600" spc="-180" dirty="0">
                <a:latin typeface="Times New Roman"/>
                <a:cs typeface="Times New Roman"/>
              </a:rPr>
              <a:t>v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CR</a:t>
            </a:r>
            <a:r>
              <a:rPr sz="2600" spc="-150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16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32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bits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414655"/>
            <a:ext cx="748538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215" dirty="0">
                <a:latin typeface="Times New Roman"/>
                <a:cs typeface="Times New Roman"/>
              </a:rPr>
              <a:t>SUN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PHY,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described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802.15.4g-2012,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supports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multiple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rates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bands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ranging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from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169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MHz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2.4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GHz.</a:t>
            </a:r>
            <a:endParaRPr sz="2600">
              <a:latin typeface="Times New Roman"/>
              <a:cs typeface="Times New Roman"/>
            </a:endParaRPr>
          </a:p>
          <a:p>
            <a:pPr marL="286385" marR="40830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These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ds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lice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I</a:t>
            </a:r>
            <a:r>
              <a:rPr sz="2600" spc="-355" dirty="0">
                <a:latin typeface="Times New Roman"/>
                <a:cs typeface="Times New Roman"/>
              </a:rPr>
              <a:t>S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95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90" dirty="0">
                <a:latin typeface="Times New Roman"/>
                <a:cs typeface="Times New Roman"/>
              </a:rPr>
              <a:t>spectrum</a:t>
            </a:r>
            <a:endParaRPr sz="2600">
              <a:latin typeface="Times New Roman"/>
              <a:cs typeface="Times New Roman"/>
            </a:endParaRPr>
          </a:p>
          <a:p>
            <a:pPr marL="286385" marR="8369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0" dirty="0">
                <a:latin typeface="Times New Roman"/>
                <a:cs typeface="Times New Roman"/>
              </a:rPr>
              <a:t>Within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these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bands,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must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modulated</a:t>
            </a:r>
            <a:r>
              <a:rPr sz="2600" spc="-75" dirty="0">
                <a:latin typeface="Times New Roman"/>
                <a:cs typeface="Times New Roman"/>
              </a:rPr>
              <a:t> onto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using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least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following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PHY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mechanisms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802.15.4g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compliant:</a:t>
            </a:r>
            <a:endParaRPr sz="2600">
              <a:latin typeface="Times New Roman"/>
              <a:cs typeface="Times New Roman"/>
            </a:endParaRPr>
          </a:p>
          <a:p>
            <a:pPr marL="286385" marR="51180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Multi-Rate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Multi-Regional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Frequency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Shift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Keying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20" dirty="0">
                <a:latin typeface="Times New Roman"/>
                <a:cs typeface="Times New Roman"/>
              </a:rPr>
              <a:t>(MR-FSK)</a:t>
            </a:r>
            <a:endParaRPr sz="2600">
              <a:latin typeface="Times New Roman"/>
              <a:cs typeface="Times New Roman"/>
            </a:endParaRPr>
          </a:p>
          <a:p>
            <a:pPr marL="286385" marR="29591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f</a:t>
            </a:r>
            <a:r>
              <a:rPr sz="2600" spc="-125" dirty="0">
                <a:latin typeface="Times New Roman"/>
                <a:cs typeface="Times New Roman"/>
              </a:rPr>
              <a:t>f</a:t>
            </a:r>
            <a:r>
              <a:rPr sz="2600" spc="-175" dirty="0">
                <a:latin typeface="Times New Roman"/>
                <a:cs typeface="Times New Roman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g</a:t>
            </a:r>
            <a:r>
              <a:rPr sz="2600" spc="-17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od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tra</a:t>
            </a:r>
            <a:r>
              <a:rPr sz="2600" spc="-9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smit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35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e</a:t>
            </a:r>
            <a:r>
              <a:rPr sz="2600" spc="-135" dirty="0">
                <a:latin typeface="Times New Roman"/>
                <a:cs typeface="Times New Roman"/>
              </a:rPr>
              <a:t>ffi</a:t>
            </a:r>
            <a:r>
              <a:rPr sz="2600" spc="-210" dirty="0">
                <a:latin typeface="Times New Roman"/>
                <a:cs typeface="Times New Roman"/>
              </a:rPr>
              <a:t>c</a:t>
            </a:r>
            <a:r>
              <a:rPr sz="2600" spc="-120" dirty="0">
                <a:latin typeface="Times New Roman"/>
                <a:cs typeface="Times New Roman"/>
              </a:rPr>
              <a:t>ien</a:t>
            </a:r>
            <a:r>
              <a:rPr sz="2600" spc="-11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due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ns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35" dirty="0">
                <a:latin typeface="Times New Roman"/>
                <a:cs typeface="Times New Roman"/>
              </a:rPr>
              <a:t>t 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elo</a:t>
            </a:r>
            <a:r>
              <a:rPr sz="2600" spc="-130" dirty="0">
                <a:latin typeface="Times New Roman"/>
                <a:cs typeface="Times New Roman"/>
              </a:rPr>
              <a:t>p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transmit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al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99973"/>
            <a:ext cx="7350759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895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Multi-Rate and </a:t>
            </a:r>
            <a:r>
              <a:rPr sz="2600" b="1" spc="10" dirty="0">
                <a:latin typeface="Times New Roman"/>
                <a:cs typeface="Times New Roman"/>
              </a:rPr>
              <a:t>Multi-Regional </a:t>
            </a:r>
            <a:r>
              <a:rPr sz="2600" b="1" spc="5" dirty="0">
                <a:latin typeface="Times New Roman"/>
                <a:cs typeface="Times New Roman"/>
              </a:rPr>
              <a:t>Orthogonal 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Frequency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Division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Multiplexing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70" dirty="0">
                <a:latin typeface="Times New Roman"/>
                <a:cs typeface="Times New Roman"/>
              </a:rPr>
              <a:t>(MR-OFDM)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Provides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higher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may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too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complex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low-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286385" marR="4699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Multi-Rate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Multi-Regional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Offset </a:t>
            </a:r>
            <a:r>
              <a:rPr sz="2600" b="1" spc="-50" dirty="0">
                <a:latin typeface="Times New Roman"/>
                <a:cs typeface="Times New Roman"/>
              </a:rPr>
              <a:t>Quadrature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Phase-Shift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Keying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95" dirty="0">
                <a:latin typeface="Times New Roman"/>
                <a:cs typeface="Times New Roman"/>
              </a:rPr>
              <a:t>(MR-O-QPSK)</a:t>
            </a:r>
            <a:endParaRPr sz="2600">
              <a:latin typeface="Times New Roman"/>
              <a:cs typeface="Times New Roman"/>
            </a:endParaRPr>
          </a:p>
          <a:p>
            <a:pPr marL="286385" marR="11112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4" dirty="0">
                <a:latin typeface="Times New Roman"/>
                <a:cs typeface="Times New Roman"/>
              </a:rPr>
              <a:t>Sh</a:t>
            </a:r>
            <a:r>
              <a:rPr sz="2600" spc="-22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14" dirty="0">
                <a:latin typeface="Times New Roman"/>
                <a:cs typeface="Times New Roman"/>
              </a:rPr>
              <a:t>harac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istics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.4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95" dirty="0">
                <a:latin typeface="Times New Roman"/>
                <a:cs typeface="Times New Roman"/>
              </a:rPr>
              <a:t>2006  </a:t>
            </a:r>
            <a:r>
              <a:rPr sz="2600" spc="15" dirty="0">
                <a:latin typeface="Times New Roman"/>
                <a:cs typeface="Times New Roman"/>
              </a:rPr>
              <a:t>O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95" dirty="0">
                <a:latin typeface="Times New Roman"/>
                <a:cs typeface="Times New Roman"/>
              </a:rPr>
              <a:t>QPS</a:t>
            </a:r>
            <a:r>
              <a:rPr sz="2600" spc="-225" dirty="0">
                <a:latin typeface="Times New Roman"/>
                <a:cs typeface="Times New Roman"/>
              </a:rPr>
              <a:t>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55" dirty="0">
                <a:latin typeface="Times New Roman"/>
                <a:cs typeface="Times New Roman"/>
              </a:rPr>
              <a:t>H</a:t>
            </a:r>
            <a:r>
              <a:rPr sz="2600" spc="-78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maki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</a:t>
            </a:r>
            <a:r>
              <a:rPr sz="2600" spc="-65" dirty="0">
                <a:latin typeface="Times New Roman"/>
                <a:cs typeface="Times New Roman"/>
              </a:rPr>
              <a:t>ul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35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sys</a:t>
            </a:r>
            <a:r>
              <a:rPr sz="2600" spc="-12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ems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m</a:t>
            </a: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95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45" dirty="0">
                <a:latin typeface="Times New Roman"/>
                <a:cs typeface="Times New Roman"/>
              </a:rPr>
              <a:t>-  </a:t>
            </a:r>
            <a:r>
              <a:rPr sz="2600" spc="-170" dirty="0">
                <a:latin typeface="Times New Roman"/>
                <a:cs typeface="Times New Roman"/>
              </a:rPr>
              <a:t>ef</a:t>
            </a:r>
            <a:r>
              <a:rPr sz="2600" spc="-155" dirty="0">
                <a:latin typeface="Times New Roman"/>
                <a:cs typeface="Times New Roman"/>
              </a:rPr>
              <a:t>f</a:t>
            </a:r>
            <a:r>
              <a:rPr sz="2600" spc="-85" dirty="0">
                <a:latin typeface="Times New Roman"/>
                <a:cs typeface="Times New Roman"/>
              </a:rPr>
              <a:t>ec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easier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165" dirty="0">
                <a:latin typeface="Times New Roman"/>
                <a:cs typeface="Times New Roman"/>
              </a:rPr>
              <a:t>sign</a:t>
            </a:r>
            <a:endParaRPr sz="2600">
              <a:latin typeface="Times New Roman"/>
              <a:cs typeface="Times New Roman"/>
            </a:endParaRPr>
          </a:p>
          <a:p>
            <a:pPr marL="286385" marR="12509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Enhanced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rates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greater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channels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channel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hopping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available,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depending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ba</a:t>
            </a:r>
            <a:r>
              <a:rPr sz="2600" spc="-170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ds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m</a:t>
            </a: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2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262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10" dirty="0">
                <a:latin typeface="Franklin Gothic Medium"/>
                <a:cs typeface="Franklin Gothic Medium"/>
              </a:rPr>
              <a:t>MAC</a:t>
            </a:r>
            <a:r>
              <a:rPr sz="4000" i="0" spc="-95" dirty="0">
                <a:latin typeface="Franklin Gothic Medium"/>
                <a:cs typeface="Franklin Gothic Medium"/>
              </a:rPr>
              <a:t> </a:t>
            </a:r>
            <a:r>
              <a:rPr sz="4000" i="0" spc="-70" dirty="0">
                <a:latin typeface="Franklin Gothic Medium"/>
                <a:cs typeface="Franklin Gothic Medium"/>
              </a:rPr>
              <a:t>Layer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69245"/>
            <a:ext cx="7560945" cy="43300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Time-Slotted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Channel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Hopping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30" dirty="0">
                <a:latin typeface="Times New Roman"/>
                <a:cs typeface="Times New Roman"/>
              </a:rPr>
              <a:t>(TSCH):</a:t>
            </a:r>
            <a:endParaRPr sz="2600">
              <a:latin typeface="Times New Roman"/>
              <a:cs typeface="Times New Roman"/>
            </a:endParaRPr>
          </a:p>
          <a:p>
            <a:pPr marL="286385" marR="59817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Times New Roman"/>
                <a:cs typeface="Times New Roman"/>
              </a:rPr>
              <a:t>It </a:t>
            </a:r>
            <a:r>
              <a:rPr sz="2600" spc="-165" dirty="0">
                <a:latin typeface="Times New Roman"/>
                <a:cs typeface="Times New Roman"/>
              </a:rPr>
              <a:t>is an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802.15.4e-2012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operation </a:t>
            </a:r>
            <a:r>
              <a:rPr sz="2600" spc="-125" dirty="0">
                <a:latin typeface="Times New Roman"/>
                <a:cs typeface="Times New Roman"/>
              </a:rPr>
              <a:t>mode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works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guarantee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media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access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channel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diversity.</a:t>
            </a:r>
            <a:endParaRPr sz="2600">
              <a:latin typeface="Times New Roman"/>
              <a:cs typeface="Times New Roman"/>
            </a:endParaRPr>
          </a:p>
          <a:p>
            <a:pPr marL="286385" marR="17653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Channel </a:t>
            </a:r>
            <a:r>
              <a:rPr sz="2600" spc="-114" dirty="0">
                <a:latin typeface="Times New Roman"/>
                <a:cs typeface="Times New Roman"/>
              </a:rPr>
              <a:t>hopping, </a:t>
            </a:r>
            <a:r>
              <a:rPr sz="2600" spc="-155" dirty="0">
                <a:latin typeface="Times New Roman"/>
                <a:cs typeface="Times New Roman"/>
              </a:rPr>
              <a:t>also </a:t>
            </a:r>
            <a:r>
              <a:rPr sz="2600" spc="-145" dirty="0">
                <a:latin typeface="Times New Roman"/>
                <a:cs typeface="Times New Roman"/>
              </a:rPr>
              <a:t>known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 </a:t>
            </a:r>
            <a:r>
              <a:rPr sz="2600" spc="-114" dirty="0">
                <a:latin typeface="Times New Roman"/>
                <a:cs typeface="Times New Roman"/>
              </a:rPr>
              <a:t>hopping, </a:t>
            </a:r>
            <a:r>
              <a:rPr sz="2600" spc="-120" dirty="0">
                <a:latin typeface="Times New Roman"/>
                <a:cs typeface="Times New Roman"/>
              </a:rPr>
              <a:t>utilizes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different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channels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transmission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different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times.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ts val="2965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4" dirty="0">
                <a:latin typeface="Times New Roman"/>
                <a:cs typeface="Times New Roman"/>
              </a:rPr>
              <a:t>T</a:t>
            </a:r>
            <a:r>
              <a:rPr sz="2600" spc="-245" dirty="0">
                <a:latin typeface="Times New Roman"/>
                <a:cs typeface="Times New Roman"/>
              </a:rPr>
              <a:t>S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di</a:t>
            </a:r>
            <a:r>
              <a:rPr sz="2600" spc="-190" dirty="0">
                <a:latin typeface="Times New Roman"/>
                <a:cs typeface="Times New Roman"/>
              </a:rPr>
              <a:t>v</a:t>
            </a:r>
            <a:r>
              <a:rPr sz="2600" spc="-135" dirty="0">
                <a:latin typeface="Times New Roman"/>
                <a:cs typeface="Times New Roman"/>
              </a:rPr>
              <a:t>ides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time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85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x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time</a:t>
            </a:r>
            <a:r>
              <a:rPr sz="2600" spc="-65" dirty="0">
                <a:latin typeface="Times New Roman"/>
                <a:cs typeface="Times New Roman"/>
              </a:rPr>
              <a:t> pe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io</a:t>
            </a:r>
            <a:r>
              <a:rPr sz="2600" spc="-145" dirty="0">
                <a:latin typeface="Times New Roman"/>
                <a:cs typeface="Times New Roman"/>
              </a:rPr>
              <a:t>d</a:t>
            </a:r>
            <a:r>
              <a:rPr sz="2600" spc="-45" dirty="0">
                <a:latin typeface="Times New Roman"/>
                <a:cs typeface="Times New Roman"/>
              </a:rPr>
              <a:t>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“time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sl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ts</a:t>
            </a:r>
            <a:r>
              <a:rPr sz="2600" spc="-105" dirty="0">
                <a:latin typeface="Times New Roman"/>
                <a:cs typeface="Times New Roman"/>
              </a:rPr>
              <a:t>,</a:t>
            </a:r>
            <a:r>
              <a:rPr sz="2600" spc="-340" dirty="0">
                <a:latin typeface="Times New Roman"/>
                <a:cs typeface="Times New Roman"/>
              </a:rPr>
              <a:t>”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ts val="2965"/>
              </a:lnSpc>
            </a:pPr>
            <a:r>
              <a:rPr sz="2600" spc="-150" dirty="0">
                <a:latin typeface="Times New Roman"/>
                <a:cs typeface="Times New Roman"/>
              </a:rPr>
              <a:t>whi</a:t>
            </a:r>
            <a:r>
              <a:rPr sz="2600" spc="-95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30" dirty="0">
                <a:latin typeface="Times New Roman"/>
                <a:cs typeface="Times New Roman"/>
              </a:rPr>
              <a:t>f</a:t>
            </a:r>
            <a:r>
              <a:rPr sz="2600" spc="-90" dirty="0">
                <a:latin typeface="Times New Roman"/>
                <a:cs typeface="Times New Roman"/>
              </a:rPr>
              <a:t>fer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aran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7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70" dirty="0">
                <a:latin typeface="Times New Roman"/>
                <a:cs typeface="Times New Roman"/>
              </a:rPr>
              <a:t>d</a:t>
            </a:r>
            <a:r>
              <a:rPr sz="2600" spc="-100" dirty="0">
                <a:latin typeface="Times New Roman"/>
                <a:cs typeface="Times New Roman"/>
              </a:rPr>
              <a:t>width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20" dirty="0">
                <a:latin typeface="Times New Roman"/>
                <a:cs typeface="Times New Roman"/>
              </a:rPr>
              <a:t>edi</a:t>
            </a:r>
            <a:r>
              <a:rPr sz="2600" spc="-140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ta</a:t>
            </a:r>
            <a:r>
              <a:rPr sz="2600" spc="-170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time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slo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pa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30" dirty="0">
                <a:latin typeface="Times New Roman"/>
                <a:cs typeface="Times New Roman"/>
              </a:rPr>
              <a:t>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kn</a:t>
            </a:r>
            <a:r>
              <a:rPr sz="2600" spc="-21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wled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85" dirty="0">
                <a:latin typeface="Times New Roman"/>
                <a:cs typeface="Times New Roman"/>
              </a:rPr>
              <a:t>ement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be  </a:t>
            </a:r>
            <a:r>
              <a:rPr sz="2600" spc="-65" dirty="0">
                <a:latin typeface="Times New Roman"/>
                <a:cs typeface="Times New Roman"/>
              </a:rPr>
              <a:t>transmitted,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increasing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capacity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because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multiple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communicate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time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slot,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using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different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channels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497445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time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slots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defined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“slot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frame,”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which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regularly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repeated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provide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“guaranteed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access.”</a:t>
            </a:r>
            <a:endParaRPr sz="2600">
              <a:latin typeface="Times New Roman"/>
              <a:cs typeface="Times New Roman"/>
            </a:endParaRPr>
          </a:p>
          <a:p>
            <a:pPr marL="286385" marR="2095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transmitter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receiver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agree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channels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timing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s</a:t>
            </a:r>
            <a:r>
              <a:rPr sz="2600" spc="-95" dirty="0">
                <a:latin typeface="Times New Roman"/>
                <a:cs typeface="Times New Roman"/>
              </a:rPr>
              <a:t>wit</a:t>
            </a:r>
            <a:r>
              <a:rPr sz="2600" spc="-60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hing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bet</a:t>
            </a:r>
            <a:r>
              <a:rPr sz="2600" spc="-220" dirty="0">
                <a:latin typeface="Times New Roman"/>
                <a:cs typeface="Times New Roman"/>
              </a:rPr>
              <a:t>w</a:t>
            </a:r>
            <a:r>
              <a:rPr sz="2600" spc="-105" dirty="0">
                <a:latin typeface="Times New Roman"/>
                <a:cs typeface="Times New Roman"/>
              </a:rPr>
              <a:t>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han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els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th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90" dirty="0">
                <a:latin typeface="Times New Roman"/>
                <a:cs typeface="Times New Roman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the  </a:t>
            </a:r>
            <a:r>
              <a:rPr sz="2600" spc="-125" dirty="0">
                <a:latin typeface="Times New Roman"/>
                <a:cs typeface="Times New Roman"/>
              </a:rPr>
              <a:t>combination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global </a:t>
            </a:r>
            <a:r>
              <a:rPr sz="2600" spc="-85" dirty="0">
                <a:latin typeface="Times New Roman"/>
                <a:cs typeface="Times New Roman"/>
              </a:rPr>
              <a:t>time </a:t>
            </a:r>
            <a:r>
              <a:rPr sz="2600" spc="-95" dirty="0">
                <a:latin typeface="Times New Roman"/>
                <a:cs typeface="Times New Roman"/>
              </a:rPr>
              <a:t>slot </a:t>
            </a:r>
            <a:r>
              <a:rPr sz="2600" spc="-80" dirty="0">
                <a:latin typeface="Times New Roman"/>
                <a:cs typeface="Times New Roman"/>
              </a:rPr>
              <a:t>counter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global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ha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ho</a:t>
            </a:r>
            <a:r>
              <a:rPr sz="2600" spc="-140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pi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se</a:t>
            </a:r>
            <a:r>
              <a:rPr sz="2600" spc="-175" dirty="0">
                <a:latin typeface="Times New Roman"/>
                <a:cs typeface="Times New Roman"/>
              </a:rPr>
              <a:t>q</a:t>
            </a:r>
            <a:r>
              <a:rPr sz="2600" spc="-110" dirty="0">
                <a:latin typeface="Times New Roman"/>
                <a:cs typeface="Times New Roman"/>
              </a:rPr>
              <a:t>ue</a:t>
            </a:r>
            <a:r>
              <a:rPr sz="2600" spc="-140" dirty="0">
                <a:latin typeface="Times New Roman"/>
                <a:cs typeface="Times New Roman"/>
              </a:rPr>
              <a:t>nc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list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69245"/>
            <a:ext cx="7544434" cy="42538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Information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elements: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ele</a:t>
            </a:r>
            <a:r>
              <a:rPr sz="2600" spc="-185" dirty="0">
                <a:latin typeface="Times New Roman"/>
                <a:cs typeface="Times New Roman"/>
              </a:rPr>
              <a:t>m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ts </a:t>
            </a:r>
            <a:r>
              <a:rPr sz="2600" spc="-150" dirty="0">
                <a:latin typeface="Times New Roman"/>
                <a:cs typeface="Times New Roman"/>
              </a:rPr>
              <a:t>(IEs)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all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xc</a:t>
            </a:r>
            <a:r>
              <a:rPr sz="2600" spc="-155" dirty="0">
                <a:latin typeface="Times New Roman"/>
                <a:cs typeface="Times New Roman"/>
              </a:rPr>
              <a:t>ha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ge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105" dirty="0">
                <a:latin typeface="Times New Roman"/>
                <a:cs typeface="Times New Roman"/>
              </a:rPr>
              <a:t>information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extensible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manner,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either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header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IEs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(standardized)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and/or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payload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IEs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(private).</a:t>
            </a:r>
            <a:endParaRPr sz="2600">
              <a:latin typeface="Times New Roman"/>
              <a:cs typeface="Times New Roman"/>
            </a:endParaRPr>
          </a:p>
          <a:p>
            <a:pPr marL="286385" marR="179705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-240" dirty="0">
                <a:latin typeface="Times New Roman"/>
                <a:cs typeface="Times New Roman"/>
              </a:rPr>
              <a:t>p</a:t>
            </a:r>
            <a:r>
              <a:rPr sz="2600" spc="-150" dirty="0">
                <a:latin typeface="Times New Roman"/>
                <a:cs typeface="Times New Roman"/>
              </a:rPr>
              <a:t>eci</a:t>
            </a:r>
            <a:r>
              <a:rPr sz="2600" spc="-140" dirty="0">
                <a:latin typeface="Times New Roman"/>
                <a:cs typeface="Times New Roman"/>
              </a:rPr>
              <a:t>f</a:t>
            </a:r>
            <a:r>
              <a:rPr sz="2600" spc="-114" dirty="0">
                <a:latin typeface="Times New Roman"/>
                <a:cs typeface="Times New Roman"/>
              </a:rPr>
              <a:t>ied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ta</a:t>
            </a:r>
            <a:r>
              <a:rPr sz="2600" spc="-210" dirty="0">
                <a:latin typeface="Times New Roman"/>
                <a:cs typeface="Times New Roman"/>
              </a:rPr>
              <a:t>g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len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5" dirty="0">
                <a:latin typeface="Times New Roman"/>
                <a:cs typeface="Times New Roman"/>
              </a:rPr>
              <a:t>th,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al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(T</a:t>
            </a:r>
            <a:r>
              <a:rPr sz="2600" spc="-490" dirty="0">
                <a:latin typeface="Times New Roman"/>
                <a:cs typeface="Times New Roman"/>
              </a:rPr>
              <a:t>L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25" dirty="0">
                <a:latin typeface="Times New Roman"/>
                <a:cs typeface="Times New Roman"/>
              </a:rPr>
              <a:t>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f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t,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field  </a:t>
            </a:r>
            <a:r>
              <a:rPr sz="2600" spc="-120" dirty="0">
                <a:latin typeface="Times New Roman"/>
                <a:cs typeface="Times New Roman"/>
              </a:rPr>
              <a:t>all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ws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55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itio</a:t>
            </a:r>
            <a:r>
              <a:rPr sz="2600" spc="-135" dirty="0">
                <a:latin typeface="Times New Roman"/>
                <a:cs typeface="Times New Roman"/>
              </a:rPr>
              <a:t>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d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su</a:t>
            </a:r>
            <a:r>
              <a:rPr sz="2600" spc="-165" dirty="0">
                <a:latin typeface="Times New Roman"/>
                <a:cs typeface="Times New Roman"/>
              </a:rPr>
              <a:t>p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M</a:t>
            </a:r>
            <a:r>
              <a:rPr sz="2600" spc="-46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C 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286385" marR="20955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These</a:t>
            </a:r>
            <a:r>
              <a:rPr sz="2600" spc="-95" dirty="0">
                <a:latin typeface="Times New Roman"/>
                <a:cs typeface="Times New Roman"/>
              </a:rPr>
              <a:t> se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ma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inc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.9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man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gem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,  </a:t>
            </a:r>
            <a:r>
              <a:rPr sz="2600" spc="-190" dirty="0">
                <a:latin typeface="Times New Roman"/>
                <a:cs typeface="Times New Roman"/>
              </a:rPr>
              <a:t>W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215" dirty="0">
                <a:latin typeface="Times New Roman"/>
                <a:cs typeface="Times New Roman"/>
              </a:rPr>
              <a:t>SUN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1.0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IEs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b</a:t>
            </a:r>
            <a:r>
              <a:rPr sz="2600" spc="-7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oa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30" dirty="0">
                <a:latin typeface="Times New Roman"/>
                <a:cs typeface="Times New Roman"/>
              </a:rPr>
              <a:t>icast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20" dirty="0">
                <a:latin typeface="Times New Roman"/>
                <a:cs typeface="Times New Roman"/>
              </a:rPr>
              <a:t>hed</a:t>
            </a:r>
            <a:r>
              <a:rPr sz="2600" spc="-140" dirty="0">
                <a:latin typeface="Times New Roman"/>
                <a:cs typeface="Times New Roman"/>
              </a:rPr>
              <a:t>u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timing  </a:t>
            </a:r>
            <a:r>
              <a:rPr sz="2600" spc="-90" dirty="0">
                <a:latin typeface="Times New Roman"/>
                <a:cs typeface="Times New Roman"/>
              </a:rPr>
              <a:t>information,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hopping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synchronization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information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6TiSCH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architecture.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23480" cy="31045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Enhanced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beacons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(EBs):</a:t>
            </a:r>
            <a:endParaRPr sz="2600">
              <a:latin typeface="Times New Roman"/>
              <a:cs typeface="Times New Roman"/>
            </a:endParaRPr>
          </a:p>
          <a:p>
            <a:pPr marL="286385" marR="3937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90" dirty="0">
                <a:latin typeface="Times New Roman"/>
                <a:cs typeface="Times New Roman"/>
              </a:rPr>
              <a:t>EBs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extend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flexibility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150" dirty="0">
                <a:latin typeface="Times New Roman"/>
                <a:cs typeface="Times New Roman"/>
              </a:rPr>
              <a:t>beacons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allow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st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uc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ap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40" dirty="0">
                <a:latin typeface="Times New Roman"/>
                <a:cs typeface="Times New Roman"/>
              </a:rPr>
              <a:t>lic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90" dirty="0">
                <a:latin typeface="Times New Roman"/>
                <a:cs typeface="Times New Roman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45" dirty="0">
                <a:latin typeface="Times New Roman"/>
                <a:cs typeface="Times New Roman"/>
              </a:rPr>
              <a:t>specific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beacon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25" dirty="0">
                <a:latin typeface="Times New Roman"/>
                <a:cs typeface="Times New Roman"/>
              </a:rPr>
              <a:t>ntent.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accomplished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including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relevant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IEs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35" dirty="0">
                <a:latin typeface="Times New Roman"/>
                <a:cs typeface="Times New Roman"/>
              </a:rPr>
              <a:t>EB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frames.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-240" dirty="0">
                <a:latin typeface="Times New Roman"/>
                <a:cs typeface="Times New Roman"/>
              </a:rPr>
              <a:t>o</a:t>
            </a:r>
            <a:r>
              <a:rPr sz="2600" spc="-165" dirty="0">
                <a:latin typeface="Times New Roman"/>
                <a:cs typeface="Times New Roman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90" dirty="0">
                <a:latin typeface="Times New Roman"/>
                <a:cs typeface="Times New Roman"/>
              </a:rPr>
              <a:t>EBs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lu</a:t>
            </a:r>
            <a:r>
              <a:rPr sz="2600" spc="-140" dirty="0">
                <a:latin typeface="Times New Roman"/>
                <a:cs typeface="Times New Roman"/>
              </a:rPr>
              <a:t>d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ics,  </a:t>
            </a:r>
            <a:r>
              <a:rPr sz="2600" spc="-125" dirty="0">
                <a:latin typeface="Times New Roman"/>
                <a:cs typeface="Times New Roman"/>
              </a:rPr>
              <a:t>frequency </a:t>
            </a:r>
            <a:r>
              <a:rPr sz="2600" spc="-140" dirty="0">
                <a:latin typeface="Times New Roman"/>
                <a:cs typeface="Times New Roman"/>
              </a:rPr>
              <a:t>hopping </a:t>
            </a:r>
            <a:r>
              <a:rPr sz="2600" spc="-125" dirty="0">
                <a:latin typeface="Times New Roman"/>
                <a:cs typeface="Times New Roman"/>
              </a:rPr>
              <a:t>broadcast </a:t>
            </a:r>
            <a:r>
              <a:rPr sz="2600" spc="-105" dirty="0">
                <a:latin typeface="Times New Roman"/>
                <a:cs typeface="Times New Roman"/>
              </a:rPr>
              <a:t>schedule,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270" dirty="0">
                <a:latin typeface="Times New Roman"/>
                <a:cs typeface="Times New Roman"/>
              </a:rPr>
              <a:t>PAN </a:t>
            </a:r>
            <a:r>
              <a:rPr sz="2600" spc="-105" dirty="0">
                <a:latin typeface="Times New Roman"/>
                <a:cs typeface="Times New Roman"/>
              </a:rPr>
              <a:t>information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version.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400290" cy="4369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Enhanced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beacon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requests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20" dirty="0">
                <a:latin typeface="Times New Roman"/>
                <a:cs typeface="Times New Roman"/>
              </a:rPr>
              <a:t>(EBRs):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0" dirty="0">
                <a:latin typeface="Times New Roman"/>
                <a:cs typeface="Times New Roman"/>
              </a:rPr>
              <a:t>Like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enhanced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beacons,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enhanced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beacon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request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(EBRs)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65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erages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IE</a:t>
            </a:r>
            <a:r>
              <a:rPr sz="2600" spc="-24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20955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IEs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E</a:t>
            </a:r>
            <a:r>
              <a:rPr sz="2600" spc="-345" dirty="0">
                <a:latin typeface="Times New Roman"/>
                <a:cs typeface="Times New Roman"/>
              </a:rPr>
              <a:t>B</a:t>
            </a:r>
            <a:r>
              <a:rPr sz="2600" spc="-250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ll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sen</a:t>
            </a:r>
            <a:r>
              <a:rPr sz="2600" spc="-155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sele</a:t>
            </a:r>
            <a:r>
              <a:rPr sz="2600" spc="-160" dirty="0">
                <a:latin typeface="Times New Roman"/>
                <a:cs typeface="Times New Roman"/>
              </a:rPr>
              <a:t>c</a:t>
            </a:r>
            <a:r>
              <a:rPr sz="2600" spc="-80" dirty="0">
                <a:latin typeface="Times New Roman"/>
                <a:cs typeface="Times New Roman"/>
              </a:rPr>
              <a:t>ti</a:t>
            </a:r>
            <a:r>
              <a:rPr sz="2600" spc="-200" dirty="0">
                <a:latin typeface="Times New Roman"/>
                <a:cs typeface="Times New Roman"/>
              </a:rPr>
              <a:t>v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cif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 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est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inf</a:t>
            </a:r>
            <a:r>
              <a:rPr sz="2600" spc="-175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63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5" dirty="0">
                <a:latin typeface="Times New Roman"/>
                <a:cs typeface="Times New Roman"/>
              </a:rPr>
              <a:t>Beacon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responses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then </a:t>
            </a:r>
            <a:r>
              <a:rPr sz="2600" spc="-100" dirty="0">
                <a:latin typeface="Times New Roman"/>
                <a:cs typeface="Times New Roman"/>
              </a:rPr>
              <a:t>limited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what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requested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EBR.</a:t>
            </a:r>
            <a:endParaRPr sz="2600">
              <a:latin typeface="Times New Roman"/>
              <a:cs typeface="Times New Roman"/>
            </a:endParaRPr>
          </a:p>
          <a:p>
            <a:pPr marL="286385" marR="16446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 </a:t>
            </a:r>
            <a:r>
              <a:rPr sz="2600" spc="-105" dirty="0">
                <a:latin typeface="Times New Roman"/>
                <a:cs typeface="Times New Roman"/>
              </a:rPr>
              <a:t>example,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45" dirty="0">
                <a:latin typeface="Times New Roman"/>
                <a:cs typeface="Times New Roman"/>
              </a:rPr>
              <a:t>device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05" dirty="0">
                <a:latin typeface="Times New Roman"/>
                <a:cs typeface="Times New Roman"/>
              </a:rPr>
              <a:t>query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70" dirty="0">
                <a:latin typeface="Times New Roman"/>
                <a:cs typeface="Times New Roman"/>
              </a:rPr>
              <a:t>PAN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50" dirty="0">
                <a:latin typeface="Times New Roman"/>
                <a:cs typeface="Times New Roman"/>
              </a:rPr>
              <a:t>allowing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40" dirty="0">
                <a:latin typeface="Times New Roman"/>
                <a:cs typeface="Times New Roman"/>
              </a:rPr>
              <a:t>w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join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35" dirty="0">
                <a:latin typeface="Times New Roman"/>
                <a:cs typeface="Times New Roman"/>
              </a:rPr>
              <a:t>P</a:t>
            </a:r>
            <a:r>
              <a:rPr sz="2600" spc="-240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60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14" dirty="0">
                <a:latin typeface="Times New Roman"/>
                <a:cs typeface="Times New Roman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set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310" dirty="0">
                <a:latin typeface="Times New Roman"/>
                <a:cs typeface="Times New Roman"/>
              </a:rPr>
              <a:t>C</a:t>
            </a:r>
            <a:r>
              <a:rPr sz="2600" spc="135" dirty="0">
                <a:latin typeface="Times New Roman"/>
                <a:cs typeface="Times New Roman"/>
              </a:rPr>
              <a:t>/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415" dirty="0">
                <a:latin typeface="Times New Roman"/>
                <a:cs typeface="Times New Roman"/>
              </a:rPr>
              <a:t>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pa</a:t>
            </a:r>
            <a:r>
              <a:rPr sz="2600" spc="-170" dirty="0">
                <a:latin typeface="Times New Roman"/>
                <a:cs typeface="Times New Roman"/>
              </a:rPr>
              <a:t>b</a:t>
            </a:r>
            <a:r>
              <a:rPr sz="2600" spc="-105" dirty="0">
                <a:latin typeface="Times New Roman"/>
                <a:cs typeface="Times New Roman"/>
              </a:rPr>
              <a:t>ilities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61873"/>
            <a:ext cx="7844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Precision</a:t>
            </a:r>
            <a:r>
              <a:rPr sz="4000" i="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4000" i="0" spc="-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agriculture</a:t>
            </a:r>
            <a:r>
              <a:rPr sz="4000" i="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4000" i="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(smart</a:t>
            </a:r>
            <a:r>
              <a:rPr sz="4000" i="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4000" i="0" spc="-7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farming)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55649"/>
            <a:ext cx="8098790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222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spc="-125" dirty="0">
                <a:latin typeface="Times New Roman"/>
                <a:cs typeface="Times New Roman"/>
              </a:rPr>
              <a:t>which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uses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a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variety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of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technical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advances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to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improve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the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efficiency,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sustainability,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and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profitability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of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traditional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farming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practices.</a:t>
            </a:r>
            <a:endParaRPr sz="2200">
              <a:latin typeface="Times New Roman"/>
              <a:cs typeface="Times New Roman"/>
            </a:endParaRPr>
          </a:p>
          <a:p>
            <a:pPr marL="286385" marR="2984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spc="-135" dirty="0">
                <a:latin typeface="Times New Roman"/>
                <a:cs typeface="Times New Roman"/>
              </a:rPr>
              <a:t>This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includes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i="1" spc="-265" dirty="0">
                <a:solidFill>
                  <a:srgbClr val="6F2F9F"/>
                </a:solidFill>
                <a:latin typeface="Times New Roman"/>
                <a:cs typeface="Times New Roman"/>
              </a:rPr>
              <a:t>use</a:t>
            </a:r>
            <a:r>
              <a:rPr sz="2200" i="1" spc="-2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200" i="1" spc="-1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355" dirty="0">
                <a:solidFill>
                  <a:srgbClr val="6F2F9F"/>
                </a:solidFill>
                <a:latin typeface="Times New Roman"/>
                <a:cs typeface="Times New Roman"/>
              </a:rPr>
              <a:t>GPS</a:t>
            </a:r>
            <a:r>
              <a:rPr sz="2200" i="1" spc="-3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1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200" i="1" spc="-2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65" dirty="0">
                <a:solidFill>
                  <a:srgbClr val="6F2F9F"/>
                </a:solidFill>
                <a:latin typeface="Times New Roman"/>
                <a:cs typeface="Times New Roman"/>
              </a:rPr>
              <a:t>satellite</a:t>
            </a:r>
            <a:r>
              <a:rPr sz="2200" i="1" spc="-1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90" dirty="0">
                <a:solidFill>
                  <a:srgbClr val="6F2F9F"/>
                </a:solidFill>
                <a:latin typeface="Times New Roman"/>
                <a:cs typeface="Times New Roman"/>
              </a:rPr>
              <a:t>aerial</a:t>
            </a:r>
            <a:r>
              <a:rPr sz="2200" i="1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45" dirty="0">
                <a:solidFill>
                  <a:srgbClr val="6F2F9F"/>
                </a:solidFill>
                <a:latin typeface="Times New Roman"/>
                <a:cs typeface="Times New Roman"/>
              </a:rPr>
              <a:t>imagery</a:t>
            </a:r>
            <a:r>
              <a:rPr sz="2200" i="1" spc="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6F2F9F"/>
                </a:solidFill>
                <a:latin typeface="Times New Roman"/>
                <a:cs typeface="Times New Roman"/>
              </a:rPr>
              <a:t>for</a:t>
            </a:r>
            <a:r>
              <a:rPr sz="2200" i="1" spc="-2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00" dirty="0">
                <a:solidFill>
                  <a:srgbClr val="6F2F9F"/>
                </a:solidFill>
                <a:latin typeface="Times New Roman"/>
                <a:cs typeface="Times New Roman"/>
              </a:rPr>
              <a:t>determining</a:t>
            </a:r>
            <a:r>
              <a:rPr sz="2200" i="1" spc="1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60" dirty="0">
                <a:solidFill>
                  <a:srgbClr val="6F2F9F"/>
                </a:solidFill>
                <a:latin typeface="Times New Roman"/>
                <a:cs typeface="Times New Roman"/>
              </a:rPr>
              <a:t>field </a:t>
            </a:r>
            <a:r>
              <a:rPr sz="2200" i="1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viability; </a:t>
            </a:r>
            <a:r>
              <a:rPr sz="2200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robots</a:t>
            </a:r>
            <a:r>
              <a:rPr sz="2200" i="1" spc="-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200" i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204" dirty="0">
                <a:solidFill>
                  <a:srgbClr val="FF0000"/>
                </a:solidFill>
                <a:latin typeface="Times New Roman"/>
                <a:cs typeface="Times New Roman"/>
              </a:rPr>
              <a:t>high-precision</a:t>
            </a:r>
            <a:r>
              <a:rPr sz="2200" i="1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FF0000"/>
                </a:solidFill>
                <a:latin typeface="Times New Roman"/>
                <a:cs typeface="Times New Roman"/>
              </a:rPr>
              <a:t>planting, </a:t>
            </a:r>
            <a:r>
              <a:rPr sz="2200" i="1" spc="-190" dirty="0">
                <a:solidFill>
                  <a:srgbClr val="FF0000"/>
                </a:solidFill>
                <a:latin typeface="Times New Roman"/>
                <a:cs typeface="Times New Roman"/>
              </a:rPr>
              <a:t>harvesting, </a:t>
            </a:r>
            <a:r>
              <a:rPr sz="2200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irrigation, </a:t>
            </a:r>
            <a:r>
              <a:rPr sz="2200" i="1" spc="-21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200" i="1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305" dirty="0">
                <a:solidFill>
                  <a:srgbClr val="FF0000"/>
                </a:solidFill>
                <a:latin typeface="Times New Roman"/>
                <a:cs typeface="Times New Roman"/>
              </a:rPr>
              <a:t>so</a:t>
            </a:r>
            <a:r>
              <a:rPr sz="2200" i="1" spc="-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220" dirty="0">
                <a:solidFill>
                  <a:srgbClr val="FF0000"/>
                </a:solidFill>
                <a:latin typeface="Times New Roman"/>
                <a:cs typeface="Times New Roman"/>
              </a:rPr>
              <a:t>on;</a:t>
            </a:r>
            <a:r>
              <a:rPr sz="2200" i="1" spc="-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140" dirty="0">
                <a:latin typeface="Times New Roman"/>
                <a:cs typeface="Times New Roman"/>
              </a:rPr>
              <a:t>nd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i="1" spc="-185" dirty="0">
                <a:solidFill>
                  <a:srgbClr val="6F2F9F"/>
                </a:solidFill>
                <a:latin typeface="Times New Roman"/>
                <a:cs typeface="Times New Roman"/>
              </a:rPr>
              <a:t>real-time</a:t>
            </a:r>
            <a:r>
              <a:rPr sz="2200" i="1" spc="-1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90" dirty="0">
                <a:solidFill>
                  <a:srgbClr val="6F2F9F"/>
                </a:solidFill>
                <a:latin typeface="Times New Roman"/>
                <a:cs typeface="Times New Roman"/>
              </a:rPr>
              <a:t>analytics</a:t>
            </a:r>
            <a:r>
              <a:rPr sz="2200" i="1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1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200" i="1" spc="-2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6F2F9F"/>
                </a:solidFill>
                <a:latin typeface="Times New Roman"/>
                <a:cs typeface="Times New Roman"/>
              </a:rPr>
              <a:t>artificial </a:t>
            </a:r>
            <a:r>
              <a:rPr sz="2200" i="1" spc="-190" dirty="0">
                <a:solidFill>
                  <a:srgbClr val="6F2F9F"/>
                </a:solidFill>
                <a:latin typeface="Times New Roman"/>
                <a:cs typeface="Times New Roman"/>
              </a:rPr>
              <a:t>intelligence</a:t>
            </a:r>
            <a:r>
              <a:rPr sz="2200" i="1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70" dirty="0">
                <a:solidFill>
                  <a:srgbClr val="6F2F9F"/>
                </a:solidFill>
                <a:latin typeface="Times New Roman"/>
                <a:cs typeface="Times New Roman"/>
              </a:rPr>
              <a:t>to</a:t>
            </a:r>
            <a:r>
              <a:rPr sz="2200" i="1" spc="-1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15" dirty="0">
                <a:solidFill>
                  <a:srgbClr val="6F2F9F"/>
                </a:solidFill>
                <a:latin typeface="Times New Roman"/>
                <a:cs typeface="Times New Roman"/>
              </a:rPr>
              <a:t>predict</a:t>
            </a:r>
            <a:r>
              <a:rPr sz="2200" i="1" spc="-2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90" dirty="0">
                <a:solidFill>
                  <a:srgbClr val="6F2F9F"/>
                </a:solidFill>
                <a:latin typeface="Times New Roman"/>
                <a:cs typeface="Times New Roman"/>
              </a:rPr>
              <a:t>optimal</a:t>
            </a:r>
            <a:r>
              <a:rPr sz="2200" i="1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75" dirty="0">
                <a:solidFill>
                  <a:srgbClr val="6F2F9F"/>
                </a:solidFill>
                <a:latin typeface="Times New Roman"/>
                <a:cs typeface="Times New Roman"/>
              </a:rPr>
              <a:t>crop</a:t>
            </a:r>
            <a:r>
              <a:rPr sz="2200" i="1" spc="-2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6F2F9F"/>
                </a:solidFill>
                <a:latin typeface="Times New Roman"/>
                <a:cs typeface="Times New Roman"/>
              </a:rPr>
              <a:t>yield, </a:t>
            </a:r>
            <a:r>
              <a:rPr sz="2200" i="1" spc="-240" dirty="0">
                <a:solidFill>
                  <a:srgbClr val="6F2F9F"/>
                </a:solidFill>
                <a:latin typeface="Times New Roman"/>
                <a:cs typeface="Times New Roman"/>
              </a:rPr>
              <a:t>weather </a:t>
            </a:r>
            <a:r>
              <a:rPr sz="2200" i="1" spc="-2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6F2F9F"/>
                </a:solidFill>
                <a:latin typeface="Times New Roman"/>
                <a:cs typeface="Times New Roman"/>
              </a:rPr>
              <a:t>imp</a:t>
            </a:r>
            <a:r>
              <a:rPr sz="2200" i="1" spc="-229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200" i="1" spc="-215" dirty="0">
                <a:solidFill>
                  <a:srgbClr val="6F2F9F"/>
                </a:solidFill>
                <a:latin typeface="Times New Roman"/>
                <a:cs typeface="Times New Roman"/>
              </a:rPr>
              <a:t>ct</a:t>
            </a:r>
            <a:r>
              <a:rPr sz="2200" i="1" spc="-290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200" i="1" spc="20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2200" i="1" spc="-2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1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200" i="1" spc="-220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2200" i="1" spc="-235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2200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6F2F9F"/>
                </a:solidFill>
                <a:latin typeface="Times New Roman"/>
                <a:cs typeface="Times New Roman"/>
              </a:rPr>
              <a:t>soil</a:t>
            </a:r>
            <a:r>
              <a:rPr sz="2200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i="1" spc="-220" dirty="0">
                <a:solidFill>
                  <a:srgbClr val="6F2F9F"/>
                </a:solidFill>
                <a:latin typeface="Times New Roman"/>
                <a:cs typeface="Times New Roman"/>
              </a:rPr>
              <a:t>q</a:t>
            </a:r>
            <a:r>
              <a:rPr sz="2200" i="1" spc="-229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200" i="1" spc="-125" dirty="0">
                <a:solidFill>
                  <a:srgbClr val="6F2F9F"/>
                </a:solidFill>
                <a:latin typeface="Times New Roman"/>
                <a:cs typeface="Times New Roman"/>
              </a:rPr>
              <a:t>ality</a:t>
            </a:r>
            <a:r>
              <a:rPr sz="2200" spc="9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spc="-160" dirty="0">
                <a:latin typeface="Times New Roman"/>
                <a:cs typeface="Times New Roman"/>
              </a:rPr>
              <a:t>Among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90" dirty="0">
                <a:latin typeface="Times New Roman"/>
                <a:cs typeface="Times New Roman"/>
              </a:rPr>
              <a:t>most </a:t>
            </a:r>
            <a:r>
              <a:rPr sz="2200" spc="-120" dirty="0">
                <a:latin typeface="Times New Roman"/>
                <a:cs typeface="Times New Roman"/>
              </a:rPr>
              <a:t>significant </a:t>
            </a:r>
            <a:r>
              <a:rPr sz="2200" spc="-114" dirty="0">
                <a:latin typeface="Times New Roman"/>
                <a:cs typeface="Times New Roman"/>
              </a:rPr>
              <a:t>impacts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100" dirty="0">
                <a:latin typeface="Times New Roman"/>
                <a:cs typeface="Times New Roman"/>
              </a:rPr>
              <a:t>precision </a:t>
            </a:r>
            <a:r>
              <a:rPr sz="2200" spc="-75" dirty="0">
                <a:latin typeface="Times New Roman"/>
                <a:cs typeface="Times New Roman"/>
              </a:rPr>
              <a:t>agriculture </a:t>
            </a:r>
            <a:r>
              <a:rPr sz="2200" spc="-90" dirty="0">
                <a:latin typeface="Times New Roman"/>
                <a:cs typeface="Times New Roman"/>
              </a:rPr>
              <a:t>are </a:t>
            </a:r>
            <a:r>
              <a:rPr sz="2200" spc="-95" dirty="0">
                <a:latin typeface="Times New Roman"/>
                <a:cs typeface="Times New Roman"/>
              </a:rPr>
              <a:t>those </a:t>
            </a:r>
            <a:r>
              <a:rPr sz="2200" spc="-120" dirty="0">
                <a:latin typeface="Times New Roman"/>
                <a:cs typeface="Times New Roman"/>
              </a:rPr>
              <a:t>dealing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with </a:t>
            </a:r>
            <a:r>
              <a:rPr sz="2200" b="1" spc="-10" dirty="0">
                <a:latin typeface="Times New Roman"/>
                <a:cs typeface="Times New Roman"/>
              </a:rPr>
              <a:t>sensor </a:t>
            </a:r>
            <a:r>
              <a:rPr sz="2200" b="1" spc="-20" dirty="0">
                <a:latin typeface="Times New Roman"/>
                <a:cs typeface="Times New Roman"/>
              </a:rPr>
              <a:t>measurement </a:t>
            </a:r>
            <a:r>
              <a:rPr sz="2200" b="1" spc="20" dirty="0">
                <a:latin typeface="Times New Roman"/>
                <a:cs typeface="Times New Roman"/>
              </a:rPr>
              <a:t>of </a:t>
            </a:r>
            <a:r>
              <a:rPr sz="2200" b="1" spc="-95" dirty="0">
                <a:latin typeface="Times New Roman"/>
                <a:cs typeface="Times New Roman"/>
              </a:rPr>
              <a:t>a </a:t>
            </a:r>
            <a:r>
              <a:rPr sz="2200" b="1" spc="-10" dirty="0">
                <a:latin typeface="Times New Roman"/>
                <a:cs typeface="Times New Roman"/>
              </a:rPr>
              <a:t>variety </a:t>
            </a:r>
            <a:r>
              <a:rPr sz="2200" b="1" spc="20" dirty="0">
                <a:latin typeface="Times New Roman"/>
                <a:cs typeface="Times New Roman"/>
              </a:rPr>
              <a:t>of soil </a:t>
            </a:r>
            <a:r>
              <a:rPr sz="2200" b="1" dirty="0">
                <a:latin typeface="Times New Roman"/>
                <a:cs typeface="Times New Roman"/>
              </a:rPr>
              <a:t>characteristics</a:t>
            </a:r>
            <a:r>
              <a:rPr sz="2200" dirty="0">
                <a:latin typeface="Times New Roman"/>
                <a:cs typeface="Times New Roman"/>
              </a:rPr>
              <a:t>. </a:t>
            </a:r>
            <a:r>
              <a:rPr sz="22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These </a:t>
            </a:r>
            <a:r>
              <a:rPr sz="2200" i="1" spc="-2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00" dirty="0">
                <a:solidFill>
                  <a:srgbClr val="00AFEF"/>
                </a:solidFill>
                <a:latin typeface="Times New Roman"/>
                <a:cs typeface="Times New Roman"/>
              </a:rPr>
              <a:t>include</a:t>
            </a:r>
            <a:r>
              <a:rPr sz="2200" i="1" spc="-19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85" dirty="0">
                <a:solidFill>
                  <a:srgbClr val="00AFEF"/>
                </a:solidFill>
                <a:latin typeface="Times New Roman"/>
                <a:cs typeface="Times New Roman"/>
              </a:rPr>
              <a:t>real-</a:t>
            </a:r>
            <a:r>
              <a:rPr sz="2200" i="1" spc="-18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85" dirty="0">
                <a:solidFill>
                  <a:srgbClr val="00AFEF"/>
                </a:solidFill>
                <a:latin typeface="Times New Roman"/>
                <a:cs typeface="Times New Roman"/>
              </a:rPr>
              <a:t>time</a:t>
            </a:r>
            <a:r>
              <a:rPr sz="2200" i="1" spc="-18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54" dirty="0">
                <a:solidFill>
                  <a:srgbClr val="00AFEF"/>
                </a:solidFill>
                <a:latin typeface="Times New Roman"/>
                <a:cs typeface="Times New Roman"/>
              </a:rPr>
              <a:t>measurement</a:t>
            </a:r>
            <a:r>
              <a:rPr sz="22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00AFEF"/>
                </a:solidFill>
                <a:latin typeface="Times New Roman"/>
                <a:cs typeface="Times New Roman"/>
              </a:rPr>
              <a:t>of</a:t>
            </a:r>
            <a:r>
              <a:rPr sz="2200" i="1" spc="-1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00AFEF"/>
                </a:solidFill>
                <a:latin typeface="Times New Roman"/>
                <a:cs typeface="Times New Roman"/>
              </a:rPr>
              <a:t>soil</a:t>
            </a:r>
            <a:r>
              <a:rPr sz="2200" i="1" spc="-1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50" dirty="0">
                <a:solidFill>
                  <a:srgbClr val="00AFEF"/>
                </a:solidFill>
                <a:latin typeface="Times New Roman"/>
                <a:cs typeface="Times New Roman"/>
              </a:rPr>
              <a:t>quality,</a:t>
            </a:r>
            <a:r>
              <a:rPr sz="2200" i="1" spc="-1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40" dirty="0">
                <a:solidFill>
                  <a:srgbClr val="00AFEF"/>
                </a:solidFill>
                <a:latin typeface="Times New Roman"/>
                <a:cs typeface="Times New Roman"/>
              </a:rPr>
              <a:t>pH</a:t>
            </a:r>
            <a:r>
              <a:rPr sz="22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00AFEF"/>
                </a:solidFill>
                <a:latin typeface="Times New Roman"/>
                <a:cs typeface="Times New Roman"/>
              </a:rPr>
              <a:t>levels,</a:t>
            </a:r>
            <a:r>
              <a:rPr sz="2200" i="1" spc="1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50" dirty="0">
                <a:solidFill>
                  <a:srgbClr val="00AFEF"/>
                </a:solidFill>
                <a:latin typeface="Times New Roman"/>
                <a:cs typeface="Times New Roman"/>
              </a:rPr>
              <a:t>salinity, </a:t>
            </a:r>
            <a:r>
              <a:rPr sz="2200" i="1" spc="-170" dirty="0">
                <a:solidFill>
                  <a:srgbClr val="00AFEF"/>
                </a:solidFill>
                <a:latin typeface="Times New Roman"/>
                <a:cs typeface="Times New Roman"/>
              </a:rPr>
              <a:t>toxicity</a:t>
            </a:r>
            <a:r>
              <a:rPr sz="2200" i="1" spc="2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00AFEF"/>
                </a:solidFill>
                <a:latin typeface="Times New Roman"/>
                <a:cs typeface="Times New Roman"/>
              </a:rPr>
              <a:t>levels, </a:t>
            </a:r>
            <a:r>
              <a:rPr sz="2200" i="1" spc="-1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29" dirty="0">
                <a:solidFill>
                  <a:srgbClr val="00AFEF"/>
                </a:solidFill>
                <a:latin typeface="Times New Roman"/>
                <a:cs typeface="Times New Roman"/>
              </a:rPr>
              <a:t>moisture</a:t>
            </a:r>
            <a:r>
              <a:rPr sz="2200" i="1" spc="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00AFEF"/>
                </a:solidFill>
                <a:latin typeface="Times New Roman"/>
                <a:cs typeface="Times New Roman"/>
              </a:rPr>
              <a:t>levels</a:t>
            </a:r>
            <a:r>
              <a:rPr sz="2200" i="1" spc="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00AFEF"/>
                </a:solidFill>
                <a:latin typeface="Times New Roman"/>
                <a:cs typeface="Times New Roman"/>
              </a:rPr>
              <a:t>for</a:t>
            </a:r>
            <a:r>
              <a:rPr sz="2200" i="1" spc="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75" dirty="0">
                <a:solidFill>
                  <a:srgbClr val="00AFEF"/>
                </a:solidFill>
                <a:latin typeface="Times New Roman"/>
                <a:cs typeface="Times New Roman"/>
              </a:rPr>
              <a:t>irrigation</a:t>
            </a:r>
            <a:r>
              <a:rPr sz="2200" i="1" spc="2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60" dirty="0">
                <a:solidFill>
                  <a:srgbClr val="00AFEF"/>
                </a:solidFill>
                <a:latin typeface="Times New Roman"/>
                <a:cs typeface="Times New Roman"/>
              </a:rPr>
              <a:t>planning, </a:t>
            </a:r>
            <a:r>
              <a:rPr sz="2200" i="1" spc="-155" dirty="0">
                <a:solidFill>
                  <a:srgbClr val="00AFEF"/>
                </a:solidFill>
                <a:latin typeface="Times New Roman"/>
                <a:cs typeface="Times New Roman"/>
              </a:rPr>
              <a:t>nutrient</a:t>
            </a:r>
            <a:r>
              <a:rPr sz="2200" i="1" spc="2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00AFEF"/>
                </a:solidFill>
                <a:latin typeface="Times New Roman"/>
                <a:cs typeface="Times New Roman"/>
              </a:rPr>
              <a:t>levels</a:t>
            </a:r>
            <a:r>
              <a:rPr sz="2200" i="1" spc="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00AFEF"/>
                </a:solidFill>
                <a:latin typeface="Times New Roman"/>
                <a:cs typeface="Times New Roman"/>
              </a:rPr>
              <a:t>for</a:t>
            </a:r>
            <a:r>
              <a:rPr sz="2200" i="1" spc="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00AFEF"/>
                </a:solidFill>
                <a:latin typeface="Times New Roman"/>
                <a:cs typeface="Times New Roman"/>
              </a:rPr>
              <a:t>fertilization </a:t>
            </a:r>
            <a:r>
              <a:rPr sz="2200" i="1" spc="-160" dirty="0">
                <a:solidFill>
                  <a:srgbClr val="00AFEF"/>
                </a:solidFill>
                <a:latin typeface="Times New Roman"/>
                <a:cs typeface="Times New Roman"/>
              </a:rPr>
              <a:t>planning, </a:t>
            </a:r>
            <a:r>
              <a:rPr sz="2200" i="1" spc="-215" dirty="0">
                <a:solidFill>
                  <a:srgbClr val="00AFEF"/>
                </a:solidFill>
                <a:latin typeface="Times New Roman"/>
                <a:cs typeface="Times New Roman"/>
              </a:rPr>
              <a:t>and </a:t>
            </a:r>
            <a:r>
              <a:rPr sz="2200" i="1" spc="-2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305" dirty="0">
                <a:solidFill>
                  <a:srgbClr val="00AFEF"/>
                </a:solidFill>
                <a:latin typeface="Times New Roman"/>
                <a:cs typeface="Times New Roman"/>
              </a:rPr>
              <a:t>so</a:t>
            </a:r>
            <a:r>
              <a:rPr sz="2200" i="1" spc="-3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i="1" spc="-135" dirty="0">
                <a:solidFill>
                  <a:srgbClr val="00AFEF"/>
                </a:solidFill>
                <a:latin typeface="Times New Roman"/>
                <a:cs typeface="Times New Roman"/>
              </a:rPr>
              <a:t>on</a:t>
            </a:r>
            <a:r>
              <a:rPr sz="2200" spc="-13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Font typeface="Segoe UI Symbol"/>
              <a:buChar char="⚫"/>
            </a:pPr>
            <a:endParaRPr sz="3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spc="-155" dirty="0">
                <a:latin typeface="Times New Roman"/>
                <a:cs typeface="Times New Roman"/>
              </a:rPr>
              <a:t>All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this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detailed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sensor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data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can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be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analyzed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to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provide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highly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valuable</a:t>
            </a:r>
            <a:r>
              <a:rPr sz="2200" spc="18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200" spc="-110" dirty="0">
                <a:latin typeface="Times New Roman"/>
                <a:cs typeface="Times New Roman"/>
              </a:rPr>
              <a:t>actionable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insight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to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boost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productivity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crop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yield.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285990" cy="26320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Enhanced</a:t>
            </a:r>
            <a:r>
              <a:rPr sz="2600" b="1" spc="-19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Ackn</a:t>
            </a:r>
            <a:r>
              <a:rPr sz="2600" b="1" spc="-60" dirty="0">
                <a:latin typeface="Times New Roman"/>
                <a:cs typeface="Times New Roman"/>
              </a:rPr>
              <a:t>o</a:t>
            </a:r>
            <a:r>
              <a:rPr sz="2600" b="1" spc="15" dirty="0">
                <a:latin typeface="Times New Roman"/>
                <a:cs typeface="Times New Roman"/>
              </a:rPr>
              <a:t>wledgement:</a:t>
            </a:r>
            <a:endParaRPr sz="2600">
              <a:latin typeface="Times New Roman"/>
              <a:cs typeface="Times New Roman"/>
            </a:endParaRPr>
          </a:p>
          <a:p>
            <a:pPr marL="286385" marR="55562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Enhanced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Acknowledgement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frame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allows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inte</a:t>
            </a:r>
            <a:r>
              <a:rPr sz="2600" spc="-100" dirty="0">
                <a:latin typeface="Times New Roman"/>
                <a:cs typeface="Times New Roman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b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125" dirty="0">
                <a:latin typeface="Times New Roman"/>
                <a:cs typeface="Times New Roman"/>
              </a:rPr>
              <a:t>ing  </a:t>
            </a:r>
            <a:r>
              <a:rPr sz="2600" spc="-120" dirty="0">
                <a:latin typeface="Times New Roman"/>
                <a:cs typeface="Times New Roman"/>
              </a:rPr>
              <a:t>acknowledged.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feature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helps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protect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against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certain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attacks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occur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when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kn</a:t>
            </a:r>
            <a:r>
              <a:rPr sz="2600" spc="-21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wled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85" dirty="0">
                <a:latin typeface="Times New Roman"/>
                <a:cs typeface="Times New Roman"/>
              </a:rPr>
              <a:t>ement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spo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fe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51459"/>
            <a:ext cx="7342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/>
              <a:t>IEEE</a:t>
            </a:r>
            <a:r>
              <a:rPr sz="3600" spc="-20" dirty="0"/>
              <a:t> </a:t>
            </a:r>
            <a:r>
              <a:rPr sz="3600" spc="-10" dirty="0"/>
              <a:t>802.15.4g/e</a:t>
            </a:r>
            <a:r>
              <a:rPr sz="3600" spc="-20" dirty="0"/>
              <a:t> </a:t>
            </a:r>
            <a:r>
              <a:rPr sz="3600" spc="-75" dirty="0"/>
              <a:t>MAC</a:t>
            </a:r>
            <a:r>
              <a:rPr sz="3600" spc="-15" dirty="0"/>
              <a:t> </a:t>
            </a:r>
            <a:r>
              <a:rPr sz="3600" spc="-50" dirty="0"/>
              <a:t>Frame</a:t>
            </a:r>
            <a:r>
              <a:rPr sz="3600" spc="-15" dirty="0"/>
              <a:t> </a:t>
            </a:r>
            <a:r>
              <a:rPr sz="3600" spc="-40" dirty="0"/>
              <a:t>Format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1999488"/>
            <a:ext cx="7716011" cy="343052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6539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7876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mai</a:t>
            </a:r>
            <a:r>
              <a:rPr sz="2600" spc="-150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70" dirty="0">
                <a:latin typeface="Times New Roman"/>
                <a:cs typeface="Times New Roman"/>
              </a:rPr>
              <a:t>han</a:t>
            </a:r>
            <a:r>
              <a:rPr sz="2600" spc="-195" dirty="0">
                <a:latin typeface="Times New Roman"/>
                <a:cs typeface="Times New Roman"/>
              </a:rPr>
              <a:t>g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sh</a:t>
            </a:r>
            <a:r>
              <a:rPr sz="2600" spc="-25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260" dirty="0">
                <a:latin typeface="Times New Roman"/>
                <a:cs typeface="Times New Roman"/>
              </a:rPr>
              <a:t>E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8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05" dirty="0">
                <a:latin typeface="Times New Roman"/>
                <a:cs typeface="Times New Roman"/>
              </a:rPr>
              <a:t>4e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hea</a:t>
            </a:r>
            <a:r>
              <a:rPr sz="2600" spc="-60" dirty="0">
                <a:latin typeface="Times New Roman"/>
                <a:cs typeface="Times New Roman"/>
              </a:rPr>
              <a:t>der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e 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presence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Auxiliary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Security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Header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Elemen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fiel</a:t>
            </a:r>
            <a:r>
              <a:rPr sz="2600" spc="-180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0096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409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x</a:t>
            </a:r>
            <a:r>
              <a:rPr sz="2600" spc="-105" dirty="0">
                <a:latin typeface="Times New Roman"/>
                <a:cs typeface="Times New Roman"/>
              </a:rPr>
              <a:t>ilia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80" dirty="0">
                <a:latin typeface="Times New Roman"/>
                <a:cs typeface="Times New Roman"/>
              </a:rPr>
              <a:t>S</a:t>
            </a:r>
            <a:r>
              <a:rPr sz="2600" spc="-114" dirty="0">
                <a:latin typeface="Times New Roman"/>
                <a:cs typeface="Times New Roman"/>
              </a:rPr>
              <a:t>ec</a:t>
            </a:r>
            <a:r>
              <a:rPr sz="2600" spc="-145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hea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vid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enc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rame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</a:t>
            </a:r>
            <a:r>
              <a:rPr sz="2600" spc="-145" dirty="0">
                <a:latin typeface="Times New Roman"/>
                <a:cs typeface="Times New Roman"/>
              </a:rPr>
              <a:t>h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IE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70" dirty="0">
                <a:latin typeface="Times New Roman"/>
                <a:cs typeface="Times New Roman"/>
              </a:rPr>
              <a:t>ain</a:t>
            </a:r>
            <a:r>
              <a:rPr sz="2600" spc="-155" dirty="0">
                <a:latin typeface="Times New Roman"/>
                <a:cs typeface="Times New Roman"/>
              </a:rPr>
              <a:t>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mo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inf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eleme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ts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  </a:t>
            </a:r>
            <a:r>
              <a:rPr sz="2600" spc="-150" dirty="0">
                <a:latin typeface="Times New Roman"/>
                <a:cs typeface="Times New Roman"/>
              </a:rPr>
              <a:t>allow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additional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information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exchanged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305" dirty="0">
                <a:latin typeface="Times New Roman"/>
                <a:cs typeface="Times New Roman"/>
              </a:rPr>
              <a:t>MAC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883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85" dirty="0">
                <a:latin typeface="Franklin Gothic Medium"/>
                <a:cs typeface="Franklin Gothic Medium"/>
              </a:rPr>
              <a:t>Topology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38084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8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Depl</a:t>
            </a:r>
            <a:r>
              <a:rPr sz="2600" spc="-200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yme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ts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4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12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mos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  </a:t>
            </a:r>
            <a:r>
              <a:rPr sz="2600" spc="-160" dirty="0">
                <a:latin typeface="Times New Roman"/>
                <a:cs typeface="Times New Roman"/>
              </a:rPr>
              <a:t>mes</a:t>
            </a:r>
            <a:r>
              <a:rPr sz="2600" spc="-145" dirty="0">
                <a:latin typeface="Times New Roman"/>
                <a:cs typeface="Times New Roman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Mesh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topology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typically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best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choice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use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cases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ind</a:t>
            </a:r>
            <a:r>
              <a:rPr sz="2600" spc="-145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st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ial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sma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ities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70" dirty="0">
                <a:latin typeface="Times New Roman"/>
                <a:cs typeface="Times New Roman"/>
              </a:rPr>
              <a:t>eas</a:t>
            </a:r>
            <a:endParaRPr sz="2600">
              <a:latin typeface="Times New Roman"/>
              <a:cs typeface="Times New Roman"/>
            </a:endParaRPr>
          </a:p>
          <a:p>
            <a:pPr marL="286385" marR="749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mesh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topology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allows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deployments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done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urban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rural </a:t>
            </a:r>
            <a:r>
              <a:rPr sz="2600" spc="-100" dirty="0">
                <a:latin typeface="Times New Roman"/>
                <a:cs typeface="Times New Roman"/>
              </a:rPr>
              <a:t>areas,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expanding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distance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between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traf</a:t>
            </a:r>
            <a:r>
              <a:rPr sz="2600" spc="-114" dirty="0">
                <a:latin typeface="Times New Roman"/>
                <a:cs typeface="Times New Roman"/>
              </a:rPr>
              <a:t>f</a:t>
            </a:r>
            <a:r>
              <a:rPr sz="2600" spc="-140" dirty="0">
                <a:latin typeface="Times New Roman"/>
                <a:cs typeface="Times New Roman"/>
              </a:rPr>
              <a:t>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oth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node</a:t>
            </a: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74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latin typeface="Franklin Gothic Medium"/>
                <a:cs typeface="Franklin Gothic Medium"/>
              </a:rPr>
              <a:t>S</a:t>
            </a:r>
            <a:r>
              <a:rPr sz="4000" i="0" spc="-15" dirty="0">
                <a:latin typeface="Franklin Gothic Medium"/>
                <a:cs typeface="Franklin Gothic Medium"/>
              </a:rPr>
              <a:t>e</a:t>
            </a:r>
            <a:r>
              <a:rPr sz="4000" i="0" dirty="0">
                <a:latin typeface="Franklin Gothic Medium"/>
                <a:cs typeface="Franklin Gothic Medium"/>
              </a:rPr>
              <a:t>c</a:t>
            </a:r>
            <a:r>
              <a:rPr sz="4000" i="0" spc="-30" dirty="0">
                <a:latin typeface="Franklin Gothic Medium"/>
                <a:cs typeface="Franklin Gothic Medium"/>
              </a:rPr>
              <a:t>ur</a:t>
            </a:r>
            <a:r>
              <a:rPr sz="4000" i="0" spc="-5" dirty="0">
                <a:latin typeface="Franklin Gothic Medium"/>
                <a:cs typeface="Franklin Gothic Medium"/>
              </a:rPr>
              <a:t>i</a:t>
            </a:r>
            <a:r>
              <a:rPr sz="4000" i="0" spc="-85" dirty="0">
                <a:latin typeface="Franklin Gothic Medium"/>
                <a:cs typeface="Franklin Gothic Medium"/>
              </a:rPr>
              <a:t>ty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0537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36854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Both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802.15.4g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65" dirty="0">
                <a:latin typeface="Times New Roman"/>
                <a:cs typeface="Times New Roman"/>
              </a:rPr>
              <a:t>802.15.4e </a:t>
            </a:r>
            <a:r>
              <a:rPr sz="2600" spc="-75" dirty="0">
                <a:latin typeface="Times New Roman"/>
                <a:cs typeface="Times New Roman"/>
              </a:rPr>
              <a:t>inherit </a:t>
            </a:r>
            <a:r>
              <a:rPr sz="2600" spc="-65" dirty="0">
                <a:latin typeface="Times New Roman"/>
                <a:cs typeface="Times New Roman"/>
              </a:rPr>
              <a:t>their </a:t>
            </a:r>
            <a:r>
              <a:rPr sz="2600" spc="-100" dirty="0">
                <a:latin typeface="Times New Roman"/>
                <a:cs typeface="Times New Roman"/>
              </a:rPr>
              <a:t>security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attributes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802.15.4-2006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specification.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Enc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vid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Times New Roman"/>
                <a:cs typeface="Times New Roman"/>
              </a:rPr>
              <a:t>AES</a:t>
            </a:r>
            <a:r>
              <a:rPr sz="2600" spc="-10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128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75" dirty="0">
                <a:latin typeface="Times New Roman"/>
                <a:cs typeface="Times New Roman"/>
              </a:rPr>
              <a:t>bit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90" dirty="0">
                <a:latin typeface="Times New Roman"/>
                <a:cs typeface="Times New Roman"/>
              </a:rPr>
              <a:t>ition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409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x</a:t>
            </a:r>
            <a:r>
              <a:rPr sz="2600" spc="-105" dirty="0">
                <a:latin typeface="Times New Roman"/>
                <a:cs typeface="Times New Roman"/>
              </a:rPr>
              <a:t>ilia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80" dirty="0">
                <a:latin typeface="Times New Roman"/>
                <a:cs typeface="Times New Roman"/>
              </a:rPr>
              <a:t>S</a:t>
            </a:r>
            <a:r>
              <a:rPr sz="2600" spc="-114" dirty="0">
                <a:latin typeface="Times New Roman"/>
                <a:cs typeface="Times New Roman"/>
              </a:rPr>
              <a:t>ec</a:t>
            </a:r>
            <a:r>
              <a:rPr sz="2600" spc="-145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Header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initial</a:t>
            </a:r>
            <a:r>
              <a:rPr sz="2600" spc="-140" dirty="0">
                <a:latin typeface="Times New Roman"/>
                <a:cs typeface="Times New Roman"/>
              </a:rPr>
              <a:t>l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25" dirty="0">
                <a:latin typeface="Times New Roman"/>
                <a:cs typeface="Times New Roman"/>
              </a:rPr>
              <a:t>defined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802.15.4-2006,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secure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acknowledgement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secure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Enhanced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Beacon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complete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security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55" y="4428744"/>
            <a:ext cx="6871716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8402"/>
            <a:ext cx="7308215" cy="435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381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full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gets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authenticated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through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MIC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frame.</a:t>
            </a:r>
            <a:endParaRPr sz="2400">
              <a:latin typeface="Times New Roman"/>
              <a:cs typeface="Times New Roman"/>
            </a:endParaRPr>
          </a:p>
          <a:p>
            <a:pPr marL="286385" marR="1219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195" dirty="0">
                <a:latin typeface="Times New Roman"/>
                <a:cs typeface="Times New Roman"/>
              </a:rPr>
              <a:t>MIC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unique </a:t>
            </a:r>
            <a:r>
              <a:rPr sz="2400" spc="-150" dirty="0">
                <a:latin typeface="Times New Roman"/>
                <a:cs typeface="Times New Roman"/>
              </a:rPr>
              <a:t>value </a:t>
            </a:r>
            <a:r>
              <a:rPr sz="2400" spc="-75" dirty="0">
                <a:latin typeface="Times New Roman"/>
                <a:cs typeface="Times New Roman"/>
              </a:rPr>
              <a:t>that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14" dirty="0">
                <a:latin typeface="Times New Roman"/>
                <a:cs typeface="Times New Roman"/>
              </a:rPr>
              <a:t>calculated </a:t>
            </a:r>
            <a:r>
              <a:rPr sz="2400" spc="-140" dirty="0">
                <a:latin typeface="Times New Roman"/>
                <a:cs typeface="Times New Roman"/>
              </a:rPr>
              <a:t>based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frame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contents.</a:t>
            </a:r>
            <a:endParaRPr sz="2400">
              <a:latin typeface="Times New Roman"/>
              <a:cs typeface="Times New Roman"/>
            </a:endParaRPr>
          </a:p>
          <a:p>
            <a:pPr marL="286385" marR="450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Security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Header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field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denoted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composed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Auxiliary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40" dirty="0">
                <a:latin typeface="Times New Roman"/>
                <a:cs typeface="Times New Roman"/>
              </a:rPr>
              <a:t>S</a:t>
            </a:r>
            <a:r>
              <a:rPr sz="2400" spc="-200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cu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ity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field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one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m</a:t>
            </a:r>
            <a:r>
              <a:rPr sz="2400" spc="-9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Info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215" dirty="0">
                <a:latin typeface="Times New Roman"/>
                <a:cs typeface="Times New Roman"/>
              </a:rPr>
              <a:t>m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Elem</a:t>
            </a:r>
            <a:r>
              <a:rPr sz="2400" spc="-125" dirty="0">
                <a:latin typeface="Times New Roman"/>
                <a:cs typeface="Times New Roman"/>
              </a:rPr>
              <a:t>e</a:t>
            </a:r>
            <a:r>
              <a:rPr sz="2400" spc="-85" dirty="0">
                <a:latin typeface="Times New Roman"/>
                <a:cs typeface="Times New Roman"/>
              </a:rPr>
              <a:t>nts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field</a:t>
            </a:r>
            <a:r>
              <a:rPr sz="2400" spc="-18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41211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Inte</a:t>
            </a:r>
            <a:r>
              <a:rPr sz="2400" spc="-95" dirty="0">
                <a:latin typeface="Times New Roman"/>
                <a:cs typeface="Times New Roman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12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Inf</a:t>
            </a:r>
            <a:r>
              <a:rPr sz="2400" spc="-165" dirty="0">
                <a:latin typeface="Times New Roman"/>
                <a:cs typeface="Times New Roman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r</a:t>
            </a:r>
            <a:r>
              <a:rPr sz="2400" spc="-215" dirty="0">
                <a:latin typeface="Times New Roman"/>
                <a:cs typeface="Times New Roman"/>
              </a:rPr>
              <a:t>m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Elements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fiel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all</a:t>
            </a:r>
            <a:r>
              <a:rPr sz="2400" spc="-229" dirty="0">
                <a:latin typeface="Times New Roman"/>
                <a:cs typeface="Times New Roman"/>
              </a:rPr>
              <a:t>o</a:t>
            </a:r>
            <a:r>
              <a:rPr sz="2400" spc="-160" dirty="0">
                <a:latin typeface="Times New Roman"/>
                <a:cs typeface="Times New Roman"/>
              </a:rPr>
              <a:t>ws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  </a:t>
            </a:r>
            <a:r>
              <a:rPr sz="2400" spc="-100" dirty="0">
                <a:latin typeface="Times New Roman"/>
                <a:cs typeface="Times New Roman"/>
              </a:rPr>
              <a:t>adoption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additional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security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capabilities,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such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IEEE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105" dirty="0">
                <a:latin typeface="Times New Roman"/>
                <a:cs typeface="Times New Roman"/>
              </a:rPr>
              <a:t>8</a:t>
            </a:r>
            <a:r>
              <a:rPr sz="2400" spc="-100" dirty="0">
                <a:latin typeface="Times New Roman"/>
                <a:cs typeface="Times New Roman"/>
              </a:rPr>
              <a:t>0</a:t>
            </a:r>
            <a:r>
              <a:rPr sz="2400" spc="-50" dirty="0">
                <a:latin typeface="Times New Roman"/>
                <a:cs typeface="Times New Roman"/>
              </a:rPr>
              <a:t>2.1</a:t>
            </a:r>
            <a:r>
              <a:rPr sz="2400" spc="-55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.9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25" dirty="0">
                <a:latin typeface="Times New Roman"/>
                <a:cs typeface="Times New Roman"/>
              </a:rPr>
              <a:t>K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Management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otoc</a:t>
            </a:r>
            <a:r>
              <a:rPr sz="2400" spc="-90" dirty="0">
                <a:latin typeface="Times New Roman"/>
                <a:cs typeface="Times New Roman"/>
              </a:rPr>
              <a:t>o</a:t>
            </a:r>
            <a:r>
              <a:rPr sz="2400" spc="-95" dirty="0">
                <a:latin typeface="Times New Roman"/>
                <a:cs typeface="Times New Roman"/>
              </a:rPr>
              <a:t>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(KMP)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p</a:t>
            </a:r>
            <a:r>
              <a:rPr sz="2400" spc="-140" dirty="0">
                <a:latin typeface="Times New Roman"/>
                <a:cs typeface="Times New Roman"/>
              </a:rPr>
              <a:t>ecific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54" dirty="0">
                <a:latin typeface="Times New Roman"/>
                <a:cs typeface="Times New Roman"/>
              </a:rPr>
              <a:t>KM</a:t>
            </a:r>
            <a:r>
              <a:rPr sz="2400" spc="-175" dirty="0">
                <a:latin typeface="Times New Roman"/>
                <a:cs typeface="Times New Roman"/>
              </a:rPr>
              <a:t>P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140" dirty="0">
                <a:latin typeface="Times New Roman"/>
                <a:cs typeface="Times New Roman"/>
              </a:rPr>
              <a:t>vides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mean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esta</a:t>
            </a:r>
            <a:r>
              <a:rPr sz="2400" spc="-175" dirty="0">
                <a:latin typeface="Times New Roman"/>
                <a:cs typeface="Times New Roman"/>
              </a:rPr>
              <a:t>b</a:t>
            </a:r>
            <a:r>
              <a:rPr sz="2400" spc="-125" dirty="0">
                <a:latin typeface="Times New Roman"/>
                <a:cs typeface="Times New Roman"/>
              </a:rPr>
              <a:t>lis</a:t>
            </a:r>
            <a:r>
              <a:rPr sz="2400" spc="-185" dirty="0">
                <a:latin typeface="Times New Roman"/>
                <a:cs typeface="Times New Roman"/>
              </a:rPr>
              <a:t>h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k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ys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14" dirty="0">
                <a:latin typeface="Times New Roman"/>
                <a:cs typeface="Times New Roman"/>
              </a:rPr>
              <a:t>o</a:t>
            </a:r>
            <a:r>
              <a:rPr sz="2400" spc="-135" dirty="0">
                <a:latin typeface="Times New Roman"/>
                <a:cs typeface="Times New Roman"/>
              </a:rPr>
              <a:t>b</a:t>
            </a:r>
            <a:r>
              <a:rPr sz="2400" spc="-145" dirty="0">
                <a:latin typeface="Times New Roman"/>
                <a:cs typeface="Times New Roman"/>
              </a:rPr>
              <a:t>us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-105" dirty="0">
                <a:latin typeface="Times New Roman"/>
                <a:cs typeface="Times New Roman"/>
              </a:rPr>
              <a:t>ta</a:t>
            </a:r>
            <a:r>
              <a:rPr sz="2400" spc="-114" dirty="0">
                <a:latin typeface="Times New Roman"/>
                <a:cs typeface="Times New Roman"/>
              </a:rPr>
              <a:t>g</a:t>
            </a:r>
            <a:r>
              <a:rPr sz="2400" spc="-105" dirty="0">
                <a:latin typeface="Times New Roman"/>
                <a:cs typeface="Times New Roman"/>
              </a:rPr>
              <a:t>ram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95" dirty="0">
                <a:latin typeface="Times New Roman"/>
                <a:cs typeface="Times New Roman"/>
              </a:rPr>
              <a:t>security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973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15" dirty="0">
                <a:latin typeface="Franklin Gothic Medium"/>
                <a:cs typeface="Franklin Gothic Medium"/>
              </a:rPr>
              <a:t>IEEE</a:t>
            </a:r>
            <a:r>
              <a:rPr sz="4000" i="0" spc="-105" dirty="0">
                <a:latin typeface="Franklin Gothic Medium"/>
                <a:cs typeface="Franklin Gothic Medium"/>
              </a:rPr>
              <a:t> </a:t>
            </a:r>
            <a:r>
              <a:rPr sz="4000" i="0" spc="-30" dirty="0">
                <a:latin typeface="Franklin Gothic Medium"/>
                <a:cs typeface="Franklin Gothic Medium"/>
              </a:rPr>
              <a:t>1901.2a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901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1901.2a-2013 </a:t>
            </a:r>
            <a:r>
              <a:rPr sz="2600" spc="-160" dirty="0">
                <a:latin typeface="Times New Roman"/>
                <a:cs typeface="Times New Roman"/>
              </a:rPr>
              <a:t>is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wired </a:t>
            </a:r>
            <a:r>
              <a:rPr sz="2600" spc="-120" dirty="0">
                <a:latin typeface="Times New Roman"/>
                <a:cs typeface="Times New Roman"/>
              </a:rPr>
              <a:t>technology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105" dirty="0">
                <a:latin typeface="Times New Roman"/>
                <a:cs typeface="Times New Roman"/>
              </a:rPr>
              <a:t>update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135" dirty="0">
                <a:latin typeface="Times New Roman"/>
                <a:cs typeface="Times New Roman"/>
              </a:rPr>
              <a:t>inal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9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.2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ific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8237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stan</a:t>
            </a:r>
            <a:r>
              <a:rPr sz="2600" spc="-150" dirty="0">
                <a:latin typeface="Times New Roman"/>
                <a:cs typeface="Times New Roman"/>
              </a:rPr>
              <a:t>d</a:t>
            </a:r>
            <a:r>
              <a:rPr sz="2600" spc="-95" dirty="0">
                <a:latin typeface="Times New Roman"/>
                <a:cs typeface="Times New Roman"/>
              </a:rPr>
              <a:t>ar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wband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Line  Com</a:t>
            </a:r>
            <a:r>
              <a:rPr sz="2600" spc="-180" dirty="0">
                <a:latin typeface="Times New Roman"/>
                <a:cs typeface="Times New Roman"/>
              </a:rPr>
              <a:t>m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(N</a:t>
            </a:r>
            <a:r>
              <a:rPr sz="2600" spc="-220" dirty="0">
                <a:latin typeface="Times New Roman"/>
                <a:cs typeface="Times New Roman"/>
              </a:rPr>
              <a:t>B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204" dirty="0">
                <a:latin typeface="Times New Roman"/>
                <a:cs typeface="Times New Roman"/>
              </a:rPr>
              <a:t>P</a:t>
            </a:r>
            <a:r>
              <a:rPr sz="2600" spc="-220" dirty="0">
                <a:latin typeface="Times New Roman"/>
                <a:cs typeface="Times New Roman"/>
              </a:rPr>
              <a:t>L</a:t>
            </a:r>
            <a:r>
              <a:rPr sz="2600" spc="-30" dirty="0">
                <a:latin typeface="Times New Roman"/>
                <a:cs typeface="Times New Roman"/>
              </a:rPr>
              <a:t>C).</a:t>
            </a:r>
            <a:endParaRPr sz="2600">
              <a:latin typeface="Times New Roman"/>
              <a:cs typeface="Times New Roman"/>
            </a:endParaRPr>
          </a:p>
          <a:p>
            <a:pPr marL="286385" marR="37719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5" dirty="0">
                <a:latin typeface="Times New Roman"/>
                <a:cs typeface="Times New Roman"/>
              </a:rPr>
              <a:t>NB-PLC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leverages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narrowband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spectrum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low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lo</a:t>
            </a:r>
            <a:r>
              <a:rPr sz="2600" spc="-140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0" dirty="0">
                <a:latin typeface="Times New Roman"/>
                <a:cs typeface="Times New Roman"/>
              </a:rPr>
              <a:t>ge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esistan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interfe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same  </a:t>
            </a:r>
            <a:r>
              <a:rPr sz="2600" spc="-90" dirty="0">
                <a:latin typeface="Times New Roman"/>
                <a:cs typeface="Times New Roman"/>
              </a:rPr>
              <a:t>wi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ele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30" dirty="0">
                <a:latin typeface="Times New Roman"/>
                <a:cs typeface="Times New Roman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ic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107555" cy="35769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 algn="just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75" dirty="0">
                <a:latin typeface="Times New Roman"/>
                <a:cs typeface="Times New Roman"/>
              </a:rPr>
              <a:t>NB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204" dirty="0">
                <a:latin typeface="Times New Roman"/>
                <a:cs typeface="Times New Roman"/>
              </a:rPr>
              <a:t>P</a:t>
            </a:r>
            <a:r>
              <a:rPr sz="2600" spc="-220" dirty="0">
                <a:latin typeface="Times New Roman"/>
                <a:cs typeface="Times New Roman"/>
              </a:rPr>
              <a:t>L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oft</a:t>
            </a:r>
            <a:r>
              <a:rPr sz="2600" spc="-114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use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ses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ll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114" dirty="0">
                <a:latin typeface="Times New Roman"/>
                <a:cs typeface="Times New Roman"/>
              </a:rPr>
              <a:t>wing: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35" dirty="0">
                <a:latin typeface="Times New Roman"/>
                <a:cs typeface="Times New Roman"/>
              </a:rPr>
              <a:t>S</a:t>
            </a:r>
            <a:r>
              <a:rPr sz="2600" b="1" spc="-210" dirty="0">
                <a:latin typeface="Times New Roman"/>
                <a:cs typeface="Times New Roman"/>
              </a:rPr>
              <a:t>m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90" dirty="0">
                <a:latin typeface="Times New Roman"/>
                <a:cs typeface="Times New Roman"/>
              </a:rPr>
              <a:t>m</a:t>
            </a:r>
            <a:r>
              <a:rPr sz="2600" b="1" spc="10" dirty="0">
                <a:latin typeface="Times New Roman"/>
                <a:cs typeface="Times New Roman"/>
              </a:rPr>
              <a:t>ete</a:t>
            </a:r>
            <a:r>
              <a:rPr sz="2600" b="1" spc="60" dirty="0">
                <a:latin typeface="Times New Roman"/>
                <a:cs typeface="Times New Roman"/>
              </a:rPr>
              <a:t>r</a:t>
            </a:r>
            <a:r>
              <a:rPr sz="2600" b="1" spc="20" dirty="0">
                <a:latin typeface="Times New Roman"/>
                <a:cs typeface="Times New Roman"/>
              </a:rPr>
              <a:t>i</a:t>
            </a:r>
            <a:r>
              <a:rPr sz="2600" b="1" spc="30" dirty="0">
                <a:latin typeface="Times New Roman"/>
                <a:cs typeface="Times New Roman"/>
              </a:rPr>
              <a:t>n</a:t>
            </a:r>
            <a:r>
              <a:rPr sz="2600" b="1" spc="-85" dirty="0">
                <a:latin typeface="Times New Roman"/>
                <a:cs typeface="Times New Roman"/>
              </a:rPr>
              <a:t>g:</a:t>
            </a:r>
            <a:endParaRPr sz="2600">
              <a:latin typeface="Times New Roman"/>
              <a:cs typeface="Times New Roman"/>
            </a:endParaRPr>
          </a:p>
          <a:p>
            <a:pPr marL="286385" marR="34163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5" dirty="0">
                <a:latin typeface="Times New Roman"/>
                <a:cs typeface="Times New Roman"/>
              </a:rPr>
              <a:t>NB-PLC </a:t>
            </a:r>
            <a:r>
              <a:rPr sz="2600" spc="-160" dirty="0">
                <a:latin typeface="Times New Roman"/>
                <a:cs typeface="Times New Roman"/>
              </a:rPr>
              <a:t>can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130" dirty="0">
                <a:latin typeface="Times New Roman"/>
                <a:cs typeface="Times New Roman"/>
              </a:rPr>
              <a:t>used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10" dirty="0">
                <a:latin typeface="Times New Roman"/>
                <a:cs typeface="Times New Roman"/>
              </a:rPr>
              <a:t>automate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reading </a:t>
            </a:r>
            <a:r>
              <a:rPr sz="2600" spc="-160" dirty="0">
                <a:latin typeface="Times New Roman"/>
                <a:cs typeface="Times New Roman"/>
              </a:rPr>
              <a:t>of </a:t>
            </a:r>
            <a:r>
              <a:rPr sz="2600" spc="-90" dirty="0">
                <a:latin typeface="Times New Roman"/>
                <a:cs typeface="Times New Roman"/>
              </a:rPr>
              <a:t>utility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meters,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electric,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gas,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water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meters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10" dirty="0">
                <a:latin typeface="Times New Roman"/>
                <a:cs typeface="Times New Roman"/>
              </a:rPr>
              <a:t>Distribution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automation:</a:t>
            </a:r>
            <a:endParaRPr sz="2600">
              <a:latin typeface="Times New Roman"/>
              <a:cs typeface="Times New Roman"/>
            </a:endParaRPr>
          </a:p>
          <a:p>
            <a:pPr marL="286385" marR="698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75" dirty="0">
                <a:latin typeface="Times New Roman"/>
                <a:cs typeface="Times New Roman"/>
              </a:rPr>
              <a:t>NB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204" dirty="0">
                <a:latin typeface="Times New Roman"/>
                <a:cs typeface="Times New Roman"/>
              </a:rPr>
              <a:t>P</a:t>
            </a:r>
            <a:r>
              <a:rPr sz="2600" spc="-220" dirty="0">
                <a:latin typeface="Times New Roman"/>
                <a:cs typeface="Times New Roman"/>
              </a:rPr>
              <a:t>L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35" dirty="0">
                <a:latin typeface="Times New Roman"/>
                <a:cs typeface="Times New Roman"/>
              </a:rPr>
              <a:t>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dist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i</a:t>
            </a:r>
            <a:r>
              <a:rPr sz="2600" spc="-195" dirty="0">
                <a:latin typeface="Times New Roman"/>
                <a:cs typeface="Times New Roman"/>
              </a:rPr>
              <a:t>b</a:t>
            </a:r>
            <a:r>
              <a:rPr sz="2600" spc="-45" dirty="0">
                <a:latin typeface="Times New Roman"/>
                <a:cs typeface="Times New Roman"/>
              </a:rPr>
              <a:t>u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14" dirty="0">
                <a:latin typeface="Times New Roman"/>
                <a:cs typeface="Times New Roman"/>
              </a:rPr>
              <a:t>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au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om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whi</a:t>
            </a:r>
            <a:r>
              <a:rPr sz="2600" spc="-95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h  </a:t>
            </a:r>
            <a:r>
              <a:rPr sz="2600" spc="-170" dirty="0">
                <a:latin typeface="Times New Roman"/>
                <a:cs typeface="Times New Roman"/>
              </a:rPr>
              <a:t>involves </a:t>
            </a:r>
            <a:r>
              <a:rPr sz="2600" spc="-100" dirty="0">
                <a:latin typeface="Times New Roman"/>
                <a:cs typeface="Times New Roman"/>
              </a:rPr>
              <a:t>monitoring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00" dirty="0">
                <a:latin typeface="Times New Roman"/>
                <a:cs typeface="Times New Roman"/>
              </a:rPr>
              <a:t>controlling </a:t>
            </a:r>
            <a:r>
              <a:rPr sz="2600" spc="-140" dirty="0">
                <a:latin typeface="Times New Roman"/>
                <a:cs typeface="Times New Roman"/>
              </a:rPr>
              <a:t>all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0" dirty="0">
                <a:latin typeface="Times New Roman"/>
                <a:cs typeface="Times New Roman"/>
              </a:rPr>
              <a:t>devices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id.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83538"/>
            <a:ext cx="760412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Public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lighting: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80100"/>
              </a:lnSpc>
              <a:spcBef>
                <a:spcPts val="59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10" dirty="0">
                <a:latin typeface="Times New Roman"/>
                <a:cs typeface="Times New Roman"/>
              </a:rPr>
              <a:t>A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common </a:t>
            </a:r>
            <a:r>
              <a:rPr sz="2400" spc="-125" dirty="0">
                <a:latin typeface="Times New Roman"/>
                <a:cs typeface="Times New Roman"/>
              </a:rPr>
              <a:t>use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85" dirty="0">
                <a:latin typeface="Times New Roman"/>
                <a:cs typeface="Times New Roman"/>
              </a:rPr>
              <a:t>NB-PLC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20" dirty="0">
                <a:latin typeface="Times New Roman"/>
                <a:cs typeface="Times New Roman"/>
              </a:rPr>
              <a:t>public </a:t>
            </a:r>
            <a:r>
              <a:rPr sz="2400" spc="-100" dirty="0">
                <a:latin typeface="Times New Roman"/>
                <a:cs typeface="Times New Roman"/>
              </a:rPr>
              <a:t>lighting—the </a:t>
            </a:r>
            <a:r>
              <a:rPr sz="2400" spc="-120" dirty="0">
                <a:latin typeface="Times New Roman"/>
                <a:cs typeface="Times New Roman"/>
              </a:rPr>
              <a:t>lights </a:t>
            </a:r>
            <a:r>
              <a:rPr sz="2400" spc="-114" dirty="0">
                <a:latin typeface="Times New Roman"/>
                <a:cs typeface="Times New Roman"/>
              </a:rPr>
              <a:t> found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cities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along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streets,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highways,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public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areas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such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parks.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Electric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vehicle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charging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stations:</a:t>
            </a:r>
            <a:endParaRPr sz="2400">
              <a:latin typeface="Times New Roman"/>
              <a:cs typeface="Times New Roman"/>
            </a:endParaRPr>
          </a:p>
          <a:p>
            <a:pPr marL="286385" marR="17843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85" dirty="0">
                <a:latin typeface="Times New Roman"/>
                <a:cs typeface="Times New Roman"/>
              </a:rPr>
              <a:t>NB-PLC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electric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vehicle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charging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stations,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where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b</a:t>
            </a:r>
            <a:r>
              <a:rPr sz="2400" spc="-18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15" dirty="0">
                <a:latin typeface="Times New Roman"/>
                <a:cs typeface="Times New Roman"/>
              </a:rPr>
              <a:t>t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ies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elec</a:t>
            </a:r>
            <a:r>
              <a:rPr sz="2400" spc="-75" dirty="0">
                <a:latin typeface="Times New Roman"/>
                <a:cs typeface="Times New Roman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125" dirty="0">
                <a:latin typeface="Times New Roman"/>
                <a:cs typeface="Times New Roman"/>
              </a:rPr>
              <a:t>ehicles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20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c</a:t>
            </a:r>
            <a:r>
              <a:rPr sz="2400" spc="-85" dirty="0">
                <a:latin typeface="Times New Roman"/>
                <a:cs typeface="Times New Roman"/>
              </a:rPr>
              <a:t>harged.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Microgrids:</a:t>
            </a:r>
            <a:endParaRPr sz="2400">
              <a:latin typeface="Times New Roman"/>
              <a:cs typeface="Times New Roman"/>
            </a:endParaRPr>
          </a:p>
          <a:p>
            <a:pPr marL="286385" marR="343535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70" dirty="0">
                <a:latin typeface="Times New Roman"/>
                <a:cs typeface="Times New Roman"/>
              </a:rPr>
              <a:t>N</a:t>
            </a:r>
            <a:r>
              <a:rPr sz="2400" spc="-245" dirty="0">
                <a:latin typeface="Times New Roman"/>
                <a:cs typeface="Times New Roman"/>
              </a:rPr>
              <a:t>B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175" dirty="0">
                <a:latin typeface="Times New Roman"/>
                <a:cs typeface="Times New Roman"/>
              </a:rPr>
              <a:t>PLC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mic</a:t>
            </a:r>
            <a:r>
              <a:rPr sz="2400" spc="-90" dirty="0">
                <a:latin typeface="Times New Roman"/>
                <a:cs typeface="Times New Roman"/>
              </a:rPr>
              <a:t>r</a:t>
            </a:r>
            <a:r>
              <a:rPr sz="2400" spc="-150" dirty="0">
                <a:latin typeface="Times New Roman"/>
                <a:cs typeface="Times New Roman"/>
              </a:rPr>
              <a:t>o</a:t>
            </a:r>
            <a:r>
              <a:rPr sz="2400" spc="-105" dirty="0">
                <a:latin typeface="Times New Roman"/>
                <a:cs typeface="Times New Roman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id</a:t>
            </a:r>
            <a:r>
              <a:rPr sz="2400" spc="-114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loca</a:t>
            </a:r>
            <a:r>
              <a:rPr sz="2400" spc="-90" dirty="0">
                <a:latin typeface="Times New Roman"/>
                <a:cs typeface="Times New Roman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ergy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ids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can  </a:t>
            </a:r>
            <a:r>
              <a:rPr sz="2400" spc="-105" dirty="0">
                <a:latin typeface="Times New Roman"/>
                <a:cs typeface="Times New Roman"/>
              </a:rPr>
              <a:t>disconnect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from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traditional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grid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operate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independently.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Renewable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energy:</a:t>
            </a:r>
            <a:endParaRPr sz="2400">
              <a:latin typeface="Times New Roman"/>
              <a:cs typeface="Times New Roman"/>
            </a:endParaRPr>
          </a:p>
          <a:p>
            <a:pPr marL="286385" marR="473709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70" dirty="0">
                <a:latin typeface="Times New Roman"/>
                <a:cs typeface="Times New Roman"/>
              </a:rPr>
              <a:t>N</a:t>
            </a:r>
            <a:r>
              <a:rPr sz="2400" spc="-245" dirty="0">
                <a:latin typeface="Times New Roman"/>
                <a:cs typeface="Times New Roman"/>
              </a:rPr>
              <a:t>B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175" dirty="0">
                <a:latin typeface="Times New Roman"/>
                <a:cs typeface="Times New Roman"/>
              </a:rPr>
              <a:t>PLC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en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165" dirty="0">
                <a:latin typeface="Times New Roman"/>
                <a:cs typeface="Times New Roman"/>
              </a:rPr>
              <a:t>w</a:t>
            </a:r>
            <a:r>
              <a:rPr sz="2400" spc="-155" dirty="0">
                <a:latin typeface="Times New Roman"/>
                <a:cs typeface="Times New Roman"/>
              </a:rPr>
              <a:t>a</a:t>
            </a:r>
            <a:r>
              <a:rPr sz="2400" spc="-204" dirty="0">
                <a:latin typeface="Times New Roman"/>
                <a:cs typeface="Times New Roman"/>
              </a:rPr>
              <a:t>b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14" dirty="0">
                <a:latin typeface="Times New Roman"/>
                <a:cs typeface="Times New Roman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energy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app</a:t>
            </a:r>
            <a:r>
              <a:rPr sz="2400" spc="-130" dirty="0">
                <a:latin typeface="Times New Roman"/>
                <a:cs typeface="Times New Roman"/>
              </a:rPr>
              <a:t>lic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45" dirty="0">
                <a:latin typeface="Times New Roman"/>
                <a:cs typeface="Times New Roman"/>
              </a:rPr>
              <a:t>s,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as  </a:t>
            </a: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o</a:t>
            </a:r>
            <a:r>
              <a:rPr sz="2400" spc="-145" dirty="0">
                <a:latin typeface="Times New Roman"/>
                <a:cs typeface="Times New Roman"/>
              </a:rPr>
              <a:t>la</a:t>
            </a:r>
            <a:r>
              <a:rPr sz="2400" spc="-190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wind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h</a:t>
            </a:r>
            <a:r>
              <a:rPr sz="2400" spc="-105" dirty="0">
                <a:latin typeface="Times New Roman"/>
                <a:cs typeface="Times New Roman"/>
              </a:rPr>
              <a:t>yd</a:t>
            </a:r>
            <a:r>
              <a:rPr sz="2400" spc="-95" dirty="0">
                <a:latin typeface="Times New Roman"/>
                <a:cs typeface="Times New Roman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oelect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i</a:t>
            </a:r>
            <a:r>
              <a:rPr sz="2400" spc="-140" dirty="0">
                <a:latin typeface="Times New Roman"/>
                <a:cs typeface="Times New Roman"/>
              </a:rPr>
              <a:t>c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geo</a:t>
            </a:r>
            <a:r>
              <a:rPr sz="2400" spc="-70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he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ma</a:t>
            </a:r>
            <a:r>
              <a:rPr sz="2400" spc="-80" dirty="0">
                <a:latin typeface="Times New Roman"/>
                <a:cs typeface="Times New Roman"/>
              </a:rPr>
              <a:t>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he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12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65" dirty="0">
                <a:latin typeface="Franklin Gothic Medium"/>
                <a:cs typeface="Franklin Gothic Medium"/>
              </a:rPr>
              <a:t>LoRa</a:t>
            </a:r>
            <a:r>
              <a:rPr sz="4000" i="0" spc="-385" dirty="0">
                <a:latin typeface="Franklin Gothic Medium"/>
                <a:cs typeface="Franklin Gothic Medium"/>
              </a:rPr>
              <a:t>W</a:t>
            </a:r>
            <a:r>
              <a:rPr sz="4000" i="0" spc="-125" dirty="0">
                <a:latin typeface="Franklin Gothic Medium"/>
                <a:cs typeface="Franklin Gothic Medium"/>
              </a:rPr>
              <a:t>AN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85709" cy="350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9875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Low-Power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Wide-Area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(LPWA)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adapted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long-range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9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35" dirty="0">
                <a:latin typeface="Times New Roman"/>
                <a:cs typeface="Times New Roman"/>
              </a:rPr>
              <a:t>w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oi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ts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14" dirty="0">
                <a:latin typeface="Times New Roman"/>
                <a:cs typeface="Times New Roman"/>
              </a:rPr>
              <a:t>nli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20" dirty="0">
                <a:latin typeface="Times New Roman"/>
                <a:cs typeface="Times New Roman"/>
              </a:rPr>
              <a:t>ense</a:t>
            </a:r>
            <a:r>
              <a:rPr sz="2600" spc="-145" dirty="0">
                <a:latin typeface="Times New Roman"/>
                <a:cs typeface="Times New Roman"/>
              </a:rPr>
              <a:t>d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50" dirty="0">
                <a:latin typeface="Times New Roman"/>
                <a:cs typeface="Times New Roman"/>
              </a:rPr>
              <a:t>ba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P</a:t>
            </a:r>
            <a:r>
              <a:rPr sz="2600" spc="-335" dirty="0">
                <a:latin typeface="Times New Roman"/>
                <a:cs typeface="Times New Roman"/>
              </a:rPr>
              <a:t>WA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  <a:p>
            <a:pPr marL="286385" marR="3797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physical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Layer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was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elo</a:t>
            </a:r>
            <a:r>
              <a:rPr sz="2600" spc="-130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</a:t>
            </a:r>
            <a:r>
              <a:rPr sz="2600" spc="-114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85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mpa</a:t>
            </a:r>
            <a:r>
              <a:rPr sz="2600" spc="-19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nam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Cycl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Later,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Cycleo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was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acquired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by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Semtech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Times New Roman"/>
                <a:cs typeface="Times New Roman"/>
              </a:rPr>
              <a:t>Op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135" dirty="0">
                <a:latin typeface="Times New Roman"/>
                <a:cs typeface="Times New Roman"/>
              </a:rPr>
              <a:t>imized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long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0" dirty="0">
                <a:latin typeface="Times New Roman"/>
                <a:cs typeface="Times New Roman"/>
              </a:rPr>
              <a:t>ge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w</a:t>
            </a: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65" dirty="0">
                <a:latin typeface="Times New Roman"/>
                <a:cs typeface="Times New Roman"/>
              </a:rPr>
              <a:t>w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</a:t>
            </a:r>
            <a:r>
              <a:rPr sz="2600" spc="-204" dirty="0">
                <a:latin typeface="Times New Roman"/>
                <a:cs typeface="Times New Roman"/>
              </a:rPr>
              <a:t>m</a:t>
            </a:r>
            <a:r>
              <a:rPr sz="2600" spc="-140" dirty="0">
                <a:latin typeface="Times New Roman"/>
                <a:cs typeface="Times New Roman"/>
              </a:rPr>
              <a:t>unic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tions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w 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sum</a:t>
            </a:r>
            <a:r>
              <a:rPr sz="2600" spc="-14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32359"/>
            <a:ext cx="81603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latin typeface="Franklin Gothic Medium"/>
                <a:cs typeface="Franklin Gothic Medium"/>
              </a:rPr>
              <a:t>IoT</a:t>
            </a:r>
            <a:r>
              <a:rPr sz="3600" i="0" dirty="0">
                <a:latin typeface="Franklin Gothic Medium"/>
                <a:cs typeface="Franklin Gothic Medium"/>
              </a:rPr>
              <a:t> </a:t>
            </a:r>
            <a:r>
              <a:rPr sz="3600" i="0" spc="20" dirty="0">
                <a:latin typeface="Franklin Gothic Medium"/>
                <a:cs typeface="Franklin Gothic Medium"/>
              </a:rPr>
              <a:t>Use</a:t>
            </a:r>
            <a:r>
              <a:rPr sz="3600" i="0" spc="10" dirty="0">
                <a:latin typeface="Franklin Gothic Medium"/>
                <a:cs typeface="Franklin Gothic Medium"/>
              </a:rPr>
              <a:t> </a:t>
            </a:r>
            <a:r>
              <a:rPr sz="3600" i="0" spc="-5" dirty="0">
                <a:latin typeface="Franklin Gothic Medium"/>
                <a:cs typeface="Franklin Gothic Medium"/>
              </a:rPr>
              <a:t>Case: </a:t>
            </a:r>
            <a:r>
              <a:rPr sz="3600" i="0" spc="-75" dirty="0">
                <a:latin typeface="Franklin Gothic Medium"/>
                <a:cs typeface="Franklin Gothic Medium"/>
              </a:rPr>
              <a:t>Area</a:t>
            </a:r>
            <a:r>
              <a:rPr sz="3600" i="0" dirty="0">
                <a:latin typeface="Franklin Gothic Medium"/>
                <a:cs typeface="Franklin Gothic Medium"/>
              </a:rPr>
              <a:t> </a:t>
            </a:r>
            <a:r>
              <a:rPr sz="3600" i="0" spc="-45" dirty="0">
                <a:latin typeface="Franklin Gothic Medium"/>
                <a:cs typeface="Franklin Gothic Medium"/>
              </a:rPr>
              <a:t>of</a:t>
            </a:r>
            <a:r>
              <a:rPr sz="3600" i="0" dirty="0">
                <a:latin typeface="Franklin Gothic Medium"/>
                <a:cs typeface="Franklin Gothic Medium"/>
              </a:rPr>
              <a:t> </a:t>
            </a:r>
            <a:r>
              <a:rPr sz="3600" i="0" spc="-20" dirty="0">
                <a:latin typeface="Franklin Gothic Medium"/>
                <a:cs typeface="Franklin Gothic Medium"/>
              </a:rPr>
              <a:t>precision</a:t>
            </a:r>
            <a:r>
              <a:rPr sz="3600" i="0" dirty="0">
                <a:latin typeface="Franklin Gothic Medium"/>
                <a:cs typeface="Franklin Gothic Medium"/>
              </a:rPr>
              <a:t> </a:t>
            </a:r>
            <a:r>
              <a:rPr sz="3600" i="0" spc="-35" dirty="0">
                <a:latin typeface="Franklin Gothic Medium"/>
                <a:cs typeface="Franklin Gothic Medium"/>
              </a:rPr>
              <a:t>agriculture </a:t>
            </a:r>
            <a:r>
              <a:rPr sz="3600" i="0" spc="-885" dirty="0">
                <a:latin typeface="Franklin Gothic Medium"/>
                <a:cs typeface="Franklin Gothic Medium"/>
              </a:rPr>
              <a:t> </a:t>
            </a:r>
            <a:r>
              <a:rPr sz="3600" i="0" spc="-30" dirty="0">
                <a:latin typeface="Franklin Gothic Medium"/>
                <a:cs typeface="Franklin Gothic Medium"/>
              </a:rPr>
              <a:t>(smart</a:t>
            </a:r>
            <a:r>
              <a:rPr sz="3600" i="0" spc="-5" dirty="0">
                <a:latin typeface="Franklin Gothic Medium"/>
                <a:cs typeface="Franklin Gothic Medium"/>
              </a:rPr>
              <a:t> </a:t>
            </a:r>
            <a:r>
              <a:rPr sz="3600" i="0" spc="-65" dirty="0">
                <a:latin typeface="Franklin Gothic Medium"/>
                <a:cs typeface="Franklin Gothic Medium"/>
              </a:rPr>
              <a:t>farming)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8402"/>
            <a:ext cx="761555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biodegradable,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passive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microsensors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measure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soil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crop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These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sensors,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developed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North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Dakota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State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University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(NDSU),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95" dirty="0">
                <a:latin typeface="Times New Roman"/>
                <a:cs typeface="Times New Roman"/>
              </a:rPr>
              <a:t>planted </a:t>
            </a:r>
            <a:r>
              <a:rPr sz="2400" spc="-100" dirty="0">
                <a:latin typeface="Times New Roman"/>
                <a:cs typeface="Times New Roman"/>
              </a:rPr>
              <a:t>directly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soil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left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ground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bi</a:t>
            </a:r>
            <a:r>
              <a:rPr sz="2400" spc="-130" dirty="0">
                <a:latin typeface="Times New Roman"/>
                <a:cs typeface="Times New Roman"/>
              </a:rPr>
              <a:t>ode</a:t>
            </a:r>
            <a:r>
              <a:rPr sz="2400" spc="-95" dirty="0">
                <a:latin typeface="Times New Roman"/>
                <a:cs typeface="Times New Roman"/>
              </a:rPr>
              <a:t>grade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wi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25" dirty="0">
                <a:latin typeface="Times New Roman"/>
                <a:cs typeface="Times New Roman"/>
              </a:rPr>
              <a:t>ho</a:t>
            </a:r>
            <a:r>
              <a:rPr sz="2400" spc="-35" dirty="0">
                <a:latin typeface="Times New Roman"/>
                <a:cs typeface="Times New Roman"/>
              </a:rPr>
              <a:t>ut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204" dirty="0">
                <a:latin typeface="Times New Roman"/>
                <a:cs typeface="Times New Roman"/>
              </a:rPr>
              <a:t>n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ha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140" dirty="0">
                <a:latin typeface="Times New Roman"/>
                <a:cs typeface="Times New Roman"/>
              </a:rPr>
              <a:t>m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so</a:t>
            </a:r>
            <a:r>
              <a:rPr sz="2400" spc="-105" dirty="0">
                <a:latin typeface="Times New Roman"/>
                <a:cs typeface="Times New Roman"/>
              </a:rPr>
              <a:t>il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q</a:t>
            </a:r>
            <a:r>
              <a:rPr sz="2400" spc="-110" dirty="0">
                <a:latin typeface="Times New Roman"/>
                <a:cs typeface="Times New Roman"/>
              </a:rPr>
              <a:t>u</a:t>
            </a:r>
            <a:r>
              <a:rPr sz="2400" spc="-95" dirty="0">
                <a:latin typeface="Times New Roman"/>
                <a:cs typeface="Times New Roman"/>
              </a:rPr>
              <a:t>alit</a:t>
            </a:r>
            <a:r>
              <a:rPr sz="2400" spc="-450" dirty="0">
                <a:latin typeface="Times New Roman"/>
                <a:cs typeface="Times New Roman"/>
              </a:rPr>
              <a:t>y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688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/>
              <a:t>LoRaWAN</a:t>
            </a:r>
            <a:r>
              <a:rPr sz="4000" spc="-15" dirty="0"/>
              <a:t> </a:t>
            </a:r>
            <a:r>
              <a:rPr sz="4000" spc="-35" dirty="0"/>
              <a:t>Layers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127" y="1786127"/>
            <a:ext cx="5237987" cy="3643884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032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60" dirty="0">
                <a:latin typeface="Franklin Gothic Medium"/>
                <a:cs typeface="Franklin Gothic Medium"/>
              </a:rPr>
              <a:t>Physical</a:t>
            </a:r>
            <a:r>
              <a:rPr sz="4000" i="0" spc="-95" dirty="0">
                <a:latin typeface="Franklin Gothic Medium"/>
                <a:cs typeface="Franklin Gothic Medium"/>
              </a:rPr>
              <a:t> </a:t>
            </a:r>
            <a:r>
              <a:rPr sz="4000" i="0" spc="-70" dirty="0">
                <a:latin typeface="Franklin Gothic Medium"/>
                <a:cs typeface="Franklin Gothic Medium"/>
              </a:rPr>
              <a:t>Layer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65390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Semtech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chirp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spread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spectrum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modulation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5" dirty="0">
                <a:latin typeface="Times New Roman"/>
                <a:cs typeface="Times New Roman"/>
              </a:rPr>
              <a:t>Chirp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Compressed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High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Intensity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Radar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Pulse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Lower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rate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increase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communication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distance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04874"/>
            <a:ext cx="7332980" cy="4218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5" dirty="0">
                <a:latin typeface="Times New Roman"/>
                <a:cs typeface="Times New Roman"/>
              </a:rPr>
              <a:t>Unde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sta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40" dirty="0">
                <a:latin typeface="Times New Roman"/>
                <a:cs typeface="Times New Roman"/>
              </a:rPr>
              <a:t>ding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g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210" dirty="0">
                <a:latin typeface="Times New Roman"/>
                <a:cs typeface="Times New Roman"/>
              </a:rPr>
              <a:t>ys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c</a:t>
            </a:r>
            <a:r>
              <a:rPr sz="2600" spc="-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itical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de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sta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40" dirty="0">
                <a:latin typeface="Times New Roman"/>
                <a:cs typeface="Times New Roman"/>
              </a:rPr>
              <a:t>ding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  </a:t>
            </a:r>
            <a:r>
              <a:rPr sz="2600" spc="-195" dirty="0">
                <a:latin typeface="Times New Roman"/>
                <a:cs typeface="Times New Roman"/>
              </a:rPr>
              <a:t>LoRa</a:t>
            </a:r>
            <a:r>
              <a:rPr sz="2600" spc="-340" dirty="0">
                <a:latin typeface="Times New Roman"/>
                <a:cs typeface="Times New Roman"/>
              </a:rPr>
              <a:t>W</a:t>
            </a:r>
            <a:r>
              <a:rPr sz="2600" spc="-240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sys</a:t>
            </a:r>
            <a:r>
              <a:rPr sz="2600" spc="-120" dirty="0">
                <a:latin typeface="Times New Roman"/>
                <a:cs typeface="Times New Roman"/>
              </a:rPr>
              <a:t>t</a:t>
            </a:r>
            <a:r>
              <a:rPr sz="2600" spc="-45" dirty="0">
                <a:latin typeface="Times New Roman"/>
                <a:cs typeface="Times New Roman"/>
              </a:rPr>
              <a:t>em.</a:t>
            </a:r>
            <a:endParaRPr sz="2600">
              <a:latin typeface="Times New Roman"/>
              <a:cs typeface="Times New Roman"/>
            </a:endParaRPr>
          </a:p>
          <a:p>
            <a:pPr marL="286385" marR="60007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gateway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deployed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center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hub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star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architecture.</a:t>
            </a:r>
            <a:endParaRPr sz="2600">
              <a:latin typeface="Times New Roman"/>
              <a:cs typeface="Times New Roman"/>
            </a:endParaRPr>
          </a:p>
          <a:p>
            <a:pPr marL="286385" marR="107314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uses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65" dirty="0">
                <a:latin typeface="Times New Roman"/>
                <a:cs typeface="Times New Roman"/>
              </a:rPr>
              <a:t>ul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iple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tra</a:t>
            </a:r>
            <a:r>
              <a:rPr sz="2600" spc="-90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scei</a:t>
            </a:r>
            <a:r>
              <a:rPr sz="2600" spc="-254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han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els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can  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135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m</a:t>
            </a:r>
            <a:r>
              <a:rPr sz="2600" spc="-65" dirty="0">
                <a:latin typeface="Times New Roman"/>
                <a:cs typeface="Times New Roman"/>
              </a:rPr>
              <a:t>ul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iple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ha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130" dirty="0">
                <a:latin typeface="Times New Roman"/>
                <a:cs typeface="Times New Roman"/>
              </a:rPr>
              <a:t>l</a:t>
            </a:r>
            <a:r>
              <a:rPr sz="2600" spc="-175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nc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135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te  </a:t>
            </a:r>
            <a:r>
              <a:rPr sz="2600" spc="-100" dirty="0">
                <a:latin typeface="Times New Roman"/>
                <a:cs typeface="Times New Roman"/>
              </a:rPr>
              <a:t>multiple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signals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channel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simultaneously.</a:t>
            </a:r>
            <a:endParaRPr sz="2600">
              <a:latin typeface="Times New Roman"/>
              <a:cs typeface="Times New Roman"/>
            </a:endParaRPr>
          </a:p>
          <a:p>
            <a:pPr marL="286385" marR="24892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g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210" dirty="0">
                <a:latin typeface="Times New Roman"/>
                <a:cs typeface="Times New Roman"/>
              </a:rPr>
              <a:t>ys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trans</a:t>
            </a:r>
            <a:r>
              <a:rPr sz="2600" spc="-130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b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idge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170" dirty="0">
                <a:latin typeface="Times New Roman"/>
                <a:cs typeface="Times New Roman"/>
              </a:rPr>
              <a:t>ying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ta  </a:t>
            </a:r>
            <a:r>
              <a:rPr sz="2600" spc="-110" dirty="0">
                <a:latin typeface="Times New Roman"/>
                <a:cs typeface="Times New Roman"/>
              </a:rPr>
              <a:t>between </a:t>
            </a:r>
            <a:r>
              <a:rPr sz="2600" spc="-85" dirty="0">
                <a:latin typeface="Times New Roman"/>
                <a:cs typeface="Times New Roman"/>
              </a:rPr>
              <a:t>endpoints,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endpoints </a:t>
            </a:r>
            <a:r>
              <a:rPr sz="2600" spc="-135" dirty="0">
                <a:latin typeface="Times New Roman"/>
                <a:cs typeface="Times New Roman"/>
              </a:rPr>
              <a:t>use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single-hop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wireless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connection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communicate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many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gateways.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0970"/>
            <a:ext cx="7546340" cy="4318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412115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LoRaWAN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varies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depending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frequency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band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adapti</a:t>
            </a:r>
            <a:r>
              <a:rPr sz="2400" spc="-210" dirty="0">
                <a:latin typeface="Times New Roman"/>
                <a:cs typeface="Times New Roman"/>
              </a:rPr>
              <a:t>v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(ADR).</a:t>
            </a:r>
            <a:endParaRPr sz="2400">
              <a:latin typeface="Times New Roman"/>
              <a:cs typeface="Times New Roman"/>
            </a:endParaRPr>
          </a:p>
          <a:p>
            <a:pPr marL="286385" marR="310515" indent="-274320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10" dirty="0">
                <a:latin typeface="Times New Roman"/>
                <a:cs typeface="Times New Roman"/>
              </a:rPr>
              <a:t>ADR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algorithm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manages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radio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signal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ea</a:t>
            </a:r>
            <a:r>
              <a:rPr sz="2400" spc="-105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00" dirty="0">
                <a:latin typeface="Times New Roman"/>
                <a:cs typeface="Times New Roman"/>
              </a:rPr>
              <a:t>poi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t.</a:t>
            </a:r>
            <a:endParaRPr sz="2400">
              <a:latin typeface="Times New Roman"/>
              <a:cs typeface="Times New Roman"/>
            </a:endParaRPr>
          </a:p>
          <a:p>
            <a:pPr marL="286385" marR="133985" indent="-274320">
              <a:lnSpc>
                <a:spcPts val="259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ADR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algorithm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ensures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packets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delivered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best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pos</a:t>
            </a:r>
            <a:r>
              <a:rPr sz="2400" spc="-150" dirty="0">
                <a:latin typeface="Times New Roman"/>
                <a:cs typeface="Times New Roman"/>
              </a:rPr>
              <a:t>si</a:t>
            </a:r>
            <a:r>
              <a:rPr sz="2400" spc="-165" dirty="0">
                <a:latin typeface="Times New Roman"/>
                <a:cs typeface="Times New Roman"/>
              </a:rPr>
              <a:t>b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14" dirty="0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10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perf</a:t>
            </a:r>
            <a:r>
              <a:rPr sz="2400" spc="-100" dirty="0">
                <a:latin typeface="Times New Roman"/>
                <a:cs typeface="Times New Roman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r</a:t>
            </a:r>
            <a:r>
              <a:rPr sz="2400" spc="-160" dirty="0">
                <a:latin typeface="Times New Roman"/>
                <a:cs typeface="Times New Roman"/>
              </a:rPr>
              <a:t>ma</a:t>
            </a:r>
            <a:r>
              <a:rPr sz="2400" spc="-125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ce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b</a:t>
            </a:r>
            <a:r>
              <a:rPr sz="2400" spc="-11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p</a:t>
            </a:r>
            <a:r>
              <a:rPr sz="2400" spc="-90" dirty="0">
                <a:latin typeface="Times New Roman"/>
                <a:cs typeface="Times New Roman"/>
              </a:rPr>
              <a:t>timal 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scala</a:t>
            </a:r>
            <a:r>
              <a:rPr sz="2400" spc="-215" dirty="0">
                <a:latin typeface="Times New Roman"/>
                <a:cs typeface="Times New Roman"/>
              </a:rPr>
              <a:t>b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198120" indent="-274320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14" dirty="0">
                <a:latin typeface="Times New Roman"/>
                <a:cs typeface="Times New Roman"/>
              </a:rPr>
              <a:t>Endpoints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close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gateways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good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signal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values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transmit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highest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rate,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which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enables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shorter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transmission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time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over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wireless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network,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lowest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transmit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power.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Meanwhile,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endpoints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edge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link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budget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communicate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lowest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highest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transmit </a:t>
            </a:r>
            <a:r>
              <a:rPr sz="2400" spc="-114" dirty="0">
                <a:latin typeface="Times New Roman"/>
                <a:cs typeface="Times New Roman"/>
              </a:rPr>
              <a:t>power.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6856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0256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5" dirty="0">
                <a:latin typeface="Times New Roman"/>
                <a:cs typeface="Times New Roman"/>
              </a:rPr>
              <a:t>An</a:t>
            </a:r>
            <a:r>
              <a:rPr sz="2600" spc="-70" dirty="0">
                <a:latin typeface="Times New Roman"/>
                <a:cs typeface="Times New Roman"/>
              </a:rPr>
              <a:t> important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feature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ability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handle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various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tes </a:t>
            </a:r>
            <a:r>
              <a:rPr sz="2600" spc="-185" dirty="0">
                <a:latin typeface="Times New Roman"/>
                <a:cs typeface="Times New Roman"/>
              </a:rPr>
              <a:t>via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sp</a:t>
            </a:r>
            <a:r>
              <a:rPr sz="2600" spc="-105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ea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f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o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Devices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low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spreading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factor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(SF)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achieve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less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distance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their </a:t>
            </a:r>
            <a:r>
              <a:rPr sz="2600" spc="-135" dirty="0">
                <a:latin typeface="Times New Roman"/>
                <a:cs typeface="Times New Roman"/>
              </a:rPr>
              <a:t>communications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transmit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faster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speeds,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esul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less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ai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tim</a:t>
            </a:r>
            <a:r>
              <a:rPr sz="2600" spc="-135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762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higher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Times New Roman"/>
                <a:cs typeface="Times New Roman"/>
              </a:rPr>
              <a:t>SF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provides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slower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transmission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rates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achieves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higher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reliability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longer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distances.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18948"/>
            <a:ext cx="2040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95" dirty="0">
                <a:latin typeface="Franklin Gothic Medium"/>
                <a:cs typeface="Franklin Gothic Medium"/>
              </a:rPr>
              <a:t>MAC</a:t>
            </a:r>
            <a:r>
              <a:rPr sz="3600" i="0" spc="-114" dirty="0">
                <a:latin typeface="Franklin Gothic Medium"/>
                <a:cs typeface="Franklin Gothic Medium"/>
              </a:rPr>
              <a:t> </a:t>
            </a:r>
            <a:r>
              <a:rPr sz="3600" i="0" spc="-60" dirty="0">
                <a:latin typeface="Franklin Gothic Medium"/>
                <a:cs typeface="Franklin Gothic Medium"/>
              </a:rPr>
              <a:t>Layer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778567"/>
            <a:ext cx="7394575" cy="511937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defined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ific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takes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advantage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LoRa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physical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classifies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endpoints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14" dirty="0">
                <a:latin typeface="Times New Roman"/>
                <a:cs typeface="Times New Roman"/>
              </a:rPr>
              <a:t>optimize </a:t>
            </a:r>
            <a:r>
              <a:rPr sz="2600" spc="-65" dirty="0">
                <a:latin typeface="Times New Roman"/>
                <a:cs typeface="Times New Roman"/>
              </a:rPr>
              <a:t>their </a:t>
            </a:r>
            <a:r>
              <a:rPr sz="2600" spc="-85" dirty="0">
                <a:latin typeface="Times New Roman"/>
                <a:cs typeface="Times New Roman"/>
              </a:rPr>
              <a:t>battery </a:t>
            </a:r>
            <a:r>
              <a:rPr sz="2600" spc="-135" dirty="0">
                <a:latin typeface="Times New Roman"/>
                <a:cs typeface="Times New Roman"/>
              </a:rPr>
              <a:t>life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ensure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downstream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communications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endpoints.</a:t>
            </a:r>
            <a:endParaRPr sz="2600">
              <a:latin typeface="Times New Roman"/>
              <a:cs typeface="Times New Roman"/>
            </a:endParaRPr>
          </a:p>
          <a:p>
            <a:pPr marL="286385" marR="467359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specification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documents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three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classes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es: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5" dirty="0">
                <a:latin typeface="Times New Roman"/>
                <a:cs typeface="Times New Roman"/>
              </a:rPr>
              <a:t>Clas</a:t>
            </a:r>
            <a:r>
              <a:rPr sz="2600" b="1" spc="-80" dirty="0">
                <a:latin typeface="Times New Roman"/>
                <a:cs typeface="Times New Roman"/>
              </a:rPr>
              <a:t>s</a:t>
            </a:r>
            <a:r>
              <a:rPr sz="2600" b="1" spc="-180" dirty="0">
                <a:latin typeface="Times New Roman"/>
                <a:cs typeface="Times New Roman"/>
              </a:rPr>
              <a:t> </a:t>
            </a:r>
            <a:r>
              <a:rPr sz="2600" b="1" spc="-170" dirty="0">
                <a:latin typeface="Times New Roman"/>
                <a:cs typeface="Times New Roman"/>
              </a:rPr>
              <a:t>A:</a:t>
            </a:r>
            <a:endParaRPr sz="2600">
              <a:latin typeface="Times New Roman"/>
              <a:cs typeface="Times New Roman"/>
            </a:endParaRPr>
          </a:p>
          <a:p>
            <a:pPr marL="286385" marR="55753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class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default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implementation.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Optimized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9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35" dirty="0">
                <a:latin typeface="Times New Roman"/>
                <a:cs typeface="Times New Roman"/>
              </a:rPr>
              <a:t>w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45" dirty="0">
                <a:latin typeface="Times New Roman"/>
                <a:cs typeface="Times New Roman"/>
              </a:rPr>
              <a:t>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all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ws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bidi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al  </a:t>
            </a:r>
            <a:r>
              <a:rPr sz="2600" spc="-120" dirty="0">
                <a:latin typeface="Times New Roman"/>
                <a:cs typeface="Times New Roman"/>
              </a:rPr>
              <a:t>communications, </a:t>
            </a:r>
            <a:r>
              <a:rPr sz="2600" spc="-100" dirty="0">
                <a:latin typeface="Times New Roman"/>
                <a:cs typeface="Times New Roman"/>
              </a:rPr>
              <a:t>where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given </a:t>
            </a:r>
            <a:r>
              <a:rPr sz="2600" spc="-114" dirty="0">
                <a:latin typeface="Times New Roman"/>
                <a:cs typeface="Times New Roman"/>
              </a:rPr>
              <a:t>node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50" dirty="0">
                <a:latin typeface="Times New Roman"/>
                <a:cs typeface="Times New Roman"/>
              </a:rPr>
              <a:t>able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receive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downstream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traffic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after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transmitting.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9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20" dirty="0">
                <a:latin typeface="Times New Roman"/>
                <a:cs typeface="Times New Roman"/>
              </a:rPr>
              <a:t>ec</a:t>
            </a:r>
            <a:r>
              <a:rPr sz="2600" spc="-130" dirty="0">
                <a:latin typeface="Times New Roman"/>
                <a:cs typeface="Times New Roman"/>
              </a:rPr>
              <a:t>e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wind</a:t>
            </a:r>
            <a:r>
              <a:rPr sz="2600" spc="-200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ws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50" dirty="0">
                <a:latin typeface="Times New Roman"/>
                <a:cs typeface="Times New Roman"/>
              </a:rPr>
              <a:t>aila</a:t>
            </a:r>
            <a:r>
              <a:rPr sz="2600" spc="-245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af</a:t>
            </a:r>
            <a:r>
              <a:rPr sz="2600" spc="-11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ea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transmission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19034" cy="4445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5" dirty="0">
                <a:latin typeface="Times New Roman"/>
                <a:cs typeface="Times New Roman"/>
              </a:rPr>
              <a:t>Clas</a:t>
            </a:r>
            <a:r>
              <a:rPr sz="2600" b="1" spc="-80" dirty="0">
                <a:latin typeface="Times New Roman"/>
                <a:cs typeface="Times New Roman"/>
              </a:rPr>
              <a:t>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70" dirty="0">
                <a:latin typeface="Times New Roman"/>
                <a:cs typeface="Times New Roman"/>
              </a:rPr>
              <a:t>B:</a:t>
            </a:r>
            <a:endParaRPr sz="2600">
              <a:latin typeface="Times New Roman"/>
              <a:cs typeface="Times New Roman"/>
            </a:endParaRPr>
          </a:p>
          <a:p>
            <a:pPr marL="286385" marR="82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class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was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designated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“experimental”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1.0.1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til 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b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defin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d.</a:t>
            </a:r>
            <a:endParaRPr sz="2600">
              <a:latin typeface="Times New Roman"/>
              <a:cs typeface="Times New Roman"/>
            </a:endParaRPr>
          </a:p>
          <a:p>
            <a:pPr marL="286385" marR="49974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Class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09" dirty="0">
                <a:latin typeface="Times New Roman"/>
                <a:cs typeface="Times New Roman"/>
              </a:rPr>
              <a:t>B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node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endpoint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should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get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additional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receive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wind</a:t>
            </a:r>
            <a:r>
              <a:rPr sz="2600" spc="-200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ws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135" dirty="0">
                <a:latin typeface="Times New Roman"/>
                <a:cs typeface="Times New Roman"/>
              </a:rPr>
              <a:t>om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Clas</a:t>
            </a:r>
            <a:r>
              <a:rPr sz="2600" spc="-150" dirty="0">
                <a:latin typeface="Times New Roman"/>
                <a:cs typeface="Times New Roman"/>
              </a:rPr>
              <a:t>s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b</a:t>
            </a:r>
            <a:r>
              <a:rPr sz="2600" spc="-35" dirty="0">
                <a:latin typeface="Times New Roman"/>
                <a:cs typeface="Times New Roman"/>
              </a:rPr>
              <a:t>ut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g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210" dirty="0">
                <a:latin typeface="Times New Roman"/>
                <a:cs typeface="Times New Roman"/>
              </a:rPr>
              <a:t>ys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ust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be  </a:t>
            </a:r>
            <a:r>
              <a:rPr sz="2600" spc="-170" dirty="0">
                <a:latin typeface="Times New Roman"/>
                <a:cs typeface="Times New Roman"/>
              </a:rPr>
              <a:t>sy</a:t>
            </a:r>
            <a:r>
              <a:rPr sz="2600" spc="-204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80" dirty="0">
                <a:latin typeface="Times New Roman"/>
                <a:cs typeface="Times New Roman"/>
              </a:rPr>
              <a:t>hr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ized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th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90" dirty="0">
                <a:latin typeface="Times New Roman"/>
                <a:cs typeface="Times New Roman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beac</a:t>
            </a:r>
            <a:r>
              <a:rPr sz="2600" spc="-160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ning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65" dirty="0">
                <a:latin typeface="Times New Roman"/>
                <a:cs typeface="Times New Roman"/>
              </a:rPr>
              <a:t>ess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5" dirty="0">
                <a:latin typeface="Times New Roman"/>
                <a:cs typeface="Times New Roman"/>
              </a:rPr>
              <a:t>Clas</a:t>
            </a:r>
            <a:r>
              <a:rPr sz="2600" b="1" spc="-80" dirty="0">
                <a:latin typeface="Times New Roman"/>
                <a:cs typeface="Times New Roman"/>
              </a:rPr>
              <a:t>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240" dirty="0">
                <a:latin typeface="Times New Roman"/>
                <a:cs typeface="Times New Roman"/>
              </a:rPr>
              <a:t>C: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class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particularly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adapted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nodes.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classification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enables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node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continuously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listening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105" dirty="0">
                <a:latin typeface="Times New Roman"/>
                <a:cs typeface="Times New Roman"/>
              </a:rPr>
              <a:t>eepi</a:t>
            </a:r>
            <a:r>
              <a:rPr sz="2600" spc="-13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20" dirty="0">
                <a:latin typeface="Times New Roman"/>
                <a:cs typeface="Times New Roman"/>
              </a:rPr>
              <a:t>ec</a:t>
            </a:r>
            <a:r>
              <a:rPr sz="2600" spc="-130" dirty="0">
                <a:latin typeface="Times New Roman"/>
                <a:cs typeface="Times New Roman"/>
              </a:rPr>
              <a:t>e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wind</a:t>
            </a:r>
            <a:r>
              <a:rPr sz="2600" spc="-200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pen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tra</a:t>
            </a:r>
            <a:r>
              <a:rPr sz="2600" spc="-95" dirty="0">
                <a:latin typeface="Times New Roman"/>
                <a:cs typeface="Times New Roman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smittin</a:t>
            </a:r>
            <a:r>
              <a:rPr sz="2600" spc="-455" dirty="0">
                <a:latin typeface="Times New Roman"/>
                <a:cs typeface="Times New Roman"/>
              </a:rPr>
              <a:t>g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02525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messages, </a:t>
            </a:r>
            <a:r>
              <a:rPr sz="2600" spc="-70" dirty="0">
                <a:latin typeface="Times New Roman"/>
                <a:cs typeface="Times New Roman"/>
              </a:rPr>
              <a:t>either </a:t>
            </a:r>
            <a:r>
              <a:rPr sz="2600" spc="-120" dirty="0">
                <a:latin typeface="Times New Roman"/>
                <a:cs typeface="Times New Roman"/>
              </a:rPr>
              <a:t>uplink </a:t>
            </a:r>
            <a:r>
              <a:rPr sz="2600" spc="-50" dirty="0">
                <a:latin typeface="Times New Roman"/>
                <a:cs typeface="Times New Roman"/>
              </a:rPr>
              <a:t>or </a:t>
            </a:r>
            <a:r>
              <a:rPr sz="2600" spc="-105" dirty="0">
                <a:latin typeface="Times New Roman"/>
                <a:cs typeface="Times New Roman"/>
              </a:rPr>
              <a:t>downlink, </a:t>
            </a:r>
            <a:r>
              <a:rPr sz="2600" spc="-204" dirty="0">
                <a:latin typeface="Times New Roman"/>
                <a:cs typeface="Times New Roman"/>
              </a:rPr>
              <a:t>have a </a:t>
            </a:r>
            <a:r>
              <a:rPr sz="2600" spc="-235" dirty="0">
                <a:latin typeface="Times New Roman"/>
                <a:cs typeface="Times New Roman"/>
              </a:rPr>
              <a:t>PHY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payload </a:t>
            </a:r>
            <a:r>
              <a:rPr sz="2600" spc="-135" dirty="0">
                <a:latin typeface="Times New Roman"/>
                <a:cs typeface="Times New Roman"/>
              </a:rPr>
              <a:t>composed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1-byte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header,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variable-byte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30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yl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ad</a:t>
            </a:r>
            <a:r>
              <a:rPr sz="2600" spc="-45" dirty="0">
                <a:latin typeface="Times New Roman"/>
                <a:cs typeface="Times New Roman"/>
              </a:rPr>
              <a:t>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60" dirty="0">
                <a:latin typeface="Times New Roman"/>
                <a:cs typeface="Times New Roman"/>
              </a:rPr>
              <a:t>M</a:t>
            </a:r>
            <a:r>
              <a:rPr sz="2600" spc="-145" dirty="0">
                <a:latin typeface="Times New Roman"/>
                <a:cs typeface="Times New Roman"/>
              </a:rPr>
              <a:t>I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h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14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len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5" dirty="0">
                <a:latin typeface="Times New Roman"/>
                <a:cs typeface="Times New Roman"/>
              </a:rPr>
              <a:t>th.</a:t>
            </a:r>
            <a:endParaRPr sz="2600">
              <a:latin typeface="Times New Roman"/>
              <a:cs typeface="Times New Roman"/>
            </a:endParaRPr>
          </a:p>
          <a:p>
            <a:pPr marL="286385" marR="939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payload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size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depends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rate,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ranging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59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230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bytes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863–870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MHz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19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250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bytes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902–928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MHz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band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4428744"/>
            <a:ext cx="6858000" cy="1214628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352171"/>
            <a:ext cx="7581265" cy="51682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v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15" dirty="0">
                <a:latin typeface="Times New Roman"/>
                <a:cs typeface="Times New Roman"/>
              </a:rPr>
              <a:t>r</a:t>
            </a:r>
            <a:r>
              <a:rPr sz="2400" spc="-150" dirty="0">
                <a:latin typeface="Times New Roman"/>
                <a:cs typeface="Times New Roman"/>
              </a:rPr>
              <a:t>si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1.0.x,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LoR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400" spc="-315" dirty="0">
                <a:latin typeface="Times New Roman"/>
                <a:cs typeface="Times New Roman"/>
              </a:rPr>
              <a:t>W</a:t>
            </a:r>
            <a:r>
              <a:rPr sz="2400" spc="-225" dirty="0">
                <a:latin typeface="Times New Roman"/>
                <a:cs typeface="Times New Roman"/>
              </a:rPr>
              <a:t>A</a:t>
            </a:r>
            <a:r>
              <a:rPr sz="2400" spc="-220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utilizes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</a:t>
            </a:r>
            <a:r>
              <a:rPr sz="2400" spc="-105" dirty="0">
                <a:latin typeface="Times New Roman"/>
                <a:cs typeface="Times New Roman"/>
              </a:rPr>
              <a:t>x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M</a:t>
            </a:r>
            <a:r>
              <a:rPr sz="2400" spc="-430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mes</a:t>
            </a:r>
            <a:r>
              <a:rPr sz="2400" spc="-114" dirty="0">
                <a:latin typeface="Times New Roman"/>
                <a:cs typeface="Times New Roman"/>
              </a:rPr>
              <a:t>s</a:t>
            </a:r>
            <a:r>
              <a:rPr sz="2400" spc="-170" dirty="0">
                <a:latin typeface="Times New Roman"/>
                <a:cs typeface="Times New Roman"/>
              </a:rPr>
              <a:t>ag</a:t>
            </a:r>
            <a:r>
              <a:rPr sz="2400" spc="-155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y</a:t>
            </a:r>
            <a:r>
              <a:rPr sz="2400" spc="-135" dirty="0">
                <a:latin typeface="Times New Roman"/>
                <a:cs typeface="Times New Roman"/>
              </a:rPr>
              <a:t>pe</a:t>
            </a:r>
            <a:r>
              <a:rPr sz="2400" spc="-155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25463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15" dirty="0">
                <a:latin typeface="Times New Roman"/>
                <a:cs typeface="Times New Roman"/>
              </a:rPr>
              <a:t>LoRaWAN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devices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use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request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accept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messages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acti</a:t>
            </a:r>
            <a:r>
              <a:rPr sz="2400" spc="-204" dirty="0">
                <a:latin typeface="Times New Roman"/>
                <a:cs typeface="Times New Roman"/>
              </a:rPr>
              <a:t>v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jo</a:t>
            </a:r>
            <a:r>
              <a:rPr sz="2400" spc="-85" dirty="0">
                <a:latin typeface="Times New Roman"/>
                <a:cs typeface="Times New Roman"/>
              </a:rPr>
              <a:t>i</a:t>
            </a:r>
            <a:r>
              <a:rPr sz="2400" spc="-100" dirty="0">
                <a:latin typeface="Times New Roman"/>
                <a:cs typeface="Times New Roman"/>
              </a:rPr>
              <a:t>ni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-200" dirty="0">
                <a:latin typeface="Times New Roman"/>
                <a:cs typeface="Times New Roman"/>
              </a:rPr>
              <a:t>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k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ts val="2735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other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message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types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are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unconfirmed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up/down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-90" dirty="0">
                <a:latin typeface="Times New Roman"/>
                <a:cs typeface="Times New Roman"/>
              </a:rPr>
              <a:t>fi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me</a:t>
            </a:r>
            <a:r>
              <a:rPr sz="2400" spc="-100" dirty="0">
                <a:latin typeface="Times New Roman"/>
                <a:cs typeface="Times New Roman"/>
              </a:rPr>
              <a:t>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up/</a:t>
            </a:r>
            <a:r>
              <a:rPr sz="2400" spc="65" dirty="0">
                <a:latin typeface="Times New Roman"/>
                <a:cs typeface="Times New Roman"/>
              </a:rPr>
              <a:t>d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wn.</a:t>
            </a:r>
            <a:endParaRPr sz="2400">
              <a:latin typeface="Times New Roman"/>
              <a:cs typeface="Times New Roman"/>
            </a:endParaRPr>
          </a:p>
          <a:p>
            <a:pPr marL="286385" marR="46672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10" dirty="0">
                <a:latin typeface="Times New Roman"/>
                <a:cs typeface="Times New Roman"/>
              </a:rPr>
              <a:t>A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“c</a:t>
            </a:r>
            <a:r>
              <a:rPr sz="2400" spc="-200" dirty="0">
                <a:latin typeface="Times New Roman"/>
                <a:cs typeface="Times New Roman"/>
              </a:rPr>
              <a:t>o</a:t>
            </a:r>
            <a:r>
              <a:rPr sz="2400" spc="-135" dirty="0">
                <a:latin typeface="Times New Roman"/>
                <a:cs typeface="Times New Roman"/>
              </a:rPr>
              <a:t>nfi</a:t>
            </a:r>
            <a:r>
              <a:rPr sz="2400" spc="95" dirty="0">
                <a:latin typeface="Times New Roman"/>
                <a:cs typeface="Times New Roman"/>
              </a:rPr>
              <a:t>r</a:t>
            </a:r>
            <a:r>
              <a:rPr sz="2400" spc="-180" dirty="0">
                <a:latin typeface="Times New Roman"/>
                <a:cs typeface="Times New Roman"/>
              </a:rPr>
              <a:t>med</a:t>
            </a:r>
            <a:r>
              <a:rPr sz="2400" spc="-135" dirty="0">
                <a:latin typeface="Times New Roman"/>
                <a:cs typeface="Times New Roman"/>
              </a:rPr>
              <a:t>”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mes</a:t>
            </a:r>
            <a:r>
              <a:rPr sz="2400" spc="-114" dirty="0">
                <a:latin typeface="Times New Roman"/>
                <a:cs typeface="Times New Roman"/>
              </a:rPr>
              <a:t>s</a:t>
            </a:r>
            <a:r>
              <a:rPr sz="2400" spc="-170" dirty="0">
                <a:latin typeface="Times New Roman"/>
                <a:cs typeface="Times New Roman"/>
              </a:rPr>
              <a:t>ag</a:t>
            </a:r>
            <a:r>
              <a:rPr sz="2400" spc="-155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180" dirty="0">
                <a:latin typeface="Times New Roman"/>
                <a:cs typeface="Times New Roman"/>
              </a:rPr>
              <a:t>ha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m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ck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120" dirty="0">
                <a:latin typeface="Times New Roman"/>
                <a:cs typeface="Times New Roman"/>
              </a:rPr>
              <a:t>wledge</a:t>
            </a:r>
            <a:r>
              <a:rPr sz="2400" dirty="0">
                <a:latin typeface="Times New Roman"/>
                <a:cs typeface="Times New Roman"/>
              </a:rPr>
              <a:t>d,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and  </a:t>
            </a:r>
            <a:r>
              <a:rPr sz="2400" spc="-135" dirty="0">
                <a:latin typeface="Times New Roman"/>
                <a:cs typeface="Times New Roman"/>
              </a:rPr>
              <a:t>“unconfirmed”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signifies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device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does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not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need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acknowledge.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90" dirty="0">
                <a:latin typeface="Times New Roman"/>
                <a:cs typeface="Times New Roman"/>
              </a:rPr>
              <a:t>“up/down”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simply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directional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notation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identifying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whether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160" dirty="0">
                <a:latin typeface="Times New Roman"/>
                <a:cs typeface="Times New Roman"/>
              </a:rPr>
              <a:t>message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flows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uplink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downlink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path.</a:t>
            </a:r>
            <a:endParaRPr sz="2400">
              <a:latin typeface="Times New Roman"/>
              <a:cs typeface="Times New Roman"/>
            </a:endParaRPr>
          </a:p>
          <a:p>
            <a:pPr marL="286385" marR="340360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14" dirty="0">
                <a:latin typeface="Times New Roman"/>
                <a:cs typeface="Times New Roman"/>
              </a:rPr>
              <a:t>Uplink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messages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sent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from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endpoints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network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server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14" dirty="0">
                <a:latin typeface="Times New Roman"/>
                <a:cs typeface="Times New Roman"/>
              </a:rPr>
              <a:t>el</a:t>
            </a:r>
            <a:r>
              <a:rPr sz="2400" spc="-235" dirty="0">
                <a:latin typeface="Times New Roman"/>
                <a:cs typeface="Times New Roman"/>
              </a:rPr>
              <a:t>a</a:t>
            </a:r>
            <a:r>
              <a:rPr sz="2400" spc="-245" dirty="0">
                <a:latin typeface="Times New Roman"/>
                <a:cs typeface="Times New Roman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b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mo</a:t>
            </a:r>
            <a:r>
              <a:rPr sz="2400" spc="-7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LoR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400" spc="-315" dirty="0">
                <a:latin typeface="Times New Roman"/>
                <a:cs typeface="Times New Roman"/>
              </a:rPr>
              <a:t>W</a:t>
            </a:r>
            <a:r>
              <a:rPr sz="2400" spc="-225" dirty="0">
                <a:latin typeface="Times New Roman"/>
                <a:cs typeface="Times New Roman"/>
              </a:rPr>
              <a:t>A</a:t>
            </a:r>
            <a:r>
              <a:rPr sz="2400" spc="-220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g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85" dirty="0">
                <a:latin typeface="Times New Roman"/>
                <a:cs typeface="Times New Roman"/>
              </a:rPr>
              <a:t>e</a:t>
            </a:r>
            <a:r>
              <a:rPr sz="2400" spc="-165" dirty="0">
                <a:latin typeface="Times New Roman"/>
                <a:cs typeface="Times New Roman"/>
              </a:rPr>
              <a:t>w</a:t>
            </a:r>
            <a:r>
              <a:rPr sz="2400" spc="-275" dirty="0">
                <a:latin typeface="Times New Roman"/>
                <a:cs typeface="Times New Roman"/>
              </a:rPr>
              <a:t>a</a:t>
            </a:r>
            <a:r>
              <a:rPr sz="2400" spc="-215" dirty="0">
                <a:latin typeface="Times New Roman"/>
                <a:cs typeface="Times New Roman"/>
              </a:rPr>
              <a:t>y</a:t>
            </a:r>
            <a:r>
              <a:rPr sz="2400" spc="-22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639445" indent="-274320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Downlink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messages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flow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from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network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server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single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endpoint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relayed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only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single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gateway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50759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3147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0" dirty="0">
                <a:latin typeface="Times New Roman"/>
                <a:cs typeface="Times New Roman"/>
              </a:rPr>
              <a:t>ints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ique</a:t>
            </a:r>
            <a:r>
              <a:rPr sz="2600" spc="-13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essa</a:t>
            </a:r>
            <a:r>
              <a:rPr sz="2600" spc="-240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th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90" dirty="0">
                <a:latin typeface="Times New Roman"/>
                <a:cs typeface="Times New Roman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  </a:t>
            </a:r>
            <a:r>
              <a:rPr sz="2600" spc="-114" dirty="0">
                <a:latin typeface="Times New Roman"/>
                <a:cs typeface="Times New Roman"/>
              </a:rPr>
              <a:t>variety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methods,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including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following:</a:t>
            </a:r>
            <a:endParaRPr sz="2600">
              <a:latin typeface="Times New Roman"/>
              <a:cs typeface="Times New Roman"/>
            </a:endParaRPr>
          </a:p>
          <a:p>
            <a:pPr marL="286385" marR="42164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6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int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260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gl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bal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ID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vEUI 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ep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esen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260" dirty="0">
                <a:latin typeface="Times New Roman"/>
                <a:cs typeface="Times New Roman"/>
              </a:rPr>
              <a:t>E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EU</a:t>
            </a:r>
            <a:r>
              <a:rPr sz="2600" spc="-114" dirty="0">
                <a:latin typeface="Times New Roman"/>
                <a:cs typeface="Times New Roman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64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70" dirty="0">
                <a:latin typeface="Times New Roman"/>
                <a:cs typeface="Times New Roman"/>
              </a:rPr>
              <a:t>es</a:t>
            </a:r>
            <a:r>
              <a:rPr sz="2600" spc="-21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6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int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260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gl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bal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114" dirty="0">
                <a:latin typeface="Times New Roman"/>
                <a:cs typeface="Times New Roman"/>
              </a:rPr>
              <a:t>pli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ID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AppEUI 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ep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esen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260" dirty="0">
                <a:latin typeface="Times New Roman"/>
                <a:cs typeface="Times New Roman"/>
              </a:rPr>
              <a:t>E</a:t>
            </a:r>
            <a:r>
              <a:rPr sz="2600" spc="-26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EU</a:t>
            </a:r>
            <a:r>
              <a:rPr sz="2600" spc="-114" dirty="0">
                <a:latin typeface="Times New Roman"/>
                <a:cs typeface="Times New Roman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64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nique</a:t>
            </a:r>
            <a:r>
              <a:rPr sz="2600" spc="-135" dirty="0">
                <a:latin typeface="Times New Roman"/>
                <a:cs typeface="Times New Roman"/>
              </a:rPr>
              <a:t>l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20" dirty="0">
                <a:latin typeface="Times New Roman"/>
                <a:cs typeface="Times New Roman"/>
              </a:rPr>
              <a:t>identifies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application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provider,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owner,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29600" cy="502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140" y="5810199"/>
            <a:ext cx="674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Figure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3-1 </a:t>
            </a:r>
            <a:r>
              <a:rPr sz="1800" i="1" spc="-5" dirty="0">
                <a:latin typeface="Calibri"/>
                <a:cs typeface="Calibri"/>
              </a:rPr>
              <a:t>Biodegradable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Sensors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Developed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by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NDSU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for</a:t>
            </a:r>
            <a:r>
              <a:rPr sz="1800" i="1" spc="-5" dirty="0">
                <a:latin typeface="Calibri"/>
                <a:cs typeface="Calibri"/>
              </a:rPr>
              <a:t> Smart</a:t>
            </a:r>
            <a:r>
              <a:rPr sz="1800" i="1" spc="-10" dirty="0">
                <a:latin typeface="Calibri"/>
                <a:cs typeface="Calibri"/>
              </a:rPr>
              <a:t> Farming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67270" cy="2556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ork,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0" dirty="0">
                <a:latin typeface="Times New Roman"/>
                <a:cs typeface="Times New Roman"/>
              </a:rPr>
              <a:t>ints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k</a:t>
            </a:r>
            <a:r>
              <a:rPr sz="2600" spc="-150" dirty="0">
                <a:latin typeface="Times New Roman"/>
                <a:cs typeface="Times New Roman"/>
              </a:rPr>
              <a:t>n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heir  </a:t>
            </a:r>
            <a:r>
              <a:rPr sz="2600" spc="-110" dirty="0">
                <a:latin typeface="Times New Roman"/>
                <a:cs typeface="Times New Roman"/>
              </a:rPr>
              <a:t>end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device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address,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known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DevAddr,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32-bit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address.</a:t>
            </a:r>
            <a:endParaRPr sz="2600">
              <a:latin typeface="Times New Roman"/>
              <a:cs typeface="Times New Roman"/>
            </a:endParaRPr>
          </a:p>
          <a:p>
            <a:pPr marL="286385" marR="81406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7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mos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signifi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114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bits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iden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ifier  </a:t>
            </a:r>
            <a:r>
              <a:rPr sz="2600" spc="-100" dirty="0">
                <a:latin typeface="Times New Roman"/>
                <a:cs typeface="Times New Roman"/>
              </a:rPr>
              <a:t>(NwkID),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which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identifies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network.</a:t>
            </a:r>
            <a:endParaRPr sz="2600">
              <a:latin typeface="Times New Roman"/>
              <a:cs typeface="Times New Roman"/>
            </a:endParaRPr>
          </a:p>
          <a:p>
            <a:pPr marL="286385" marR="241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25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leas</a:t>
            </a:r>
            <a:r>
              <a:rPr sz="2600" spc="-85" dirty="0">
                <a:latin typeface="Times New Roman"/>
                <a:cs typeface="Times New Roman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sig</a:t>
            </a:r>
            <a:r>
              <a:rPr sz="2600" spc="-210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ifica</a:t>
            </a:r>
            <a:r>
              <a:rPr sz="2600" spc="-215" dirty="0">
                <a:latin typeface="Times New Roman"/>
                <a:cs typeface="Times New Roman"/>
              </a:rPr>
              <a:t>n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bits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ess  </a:t>
            </a:r>
            <a:r>
              <a:rPr sz="2600" spc="-120" dirty="0">
                <a:latin typeface="Times New Roman"/>
                <a:cs typeface="Times New Roman"/>
              </a:rPr>
              <a:t>(NwkAddr)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identify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endpoint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network.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18948"/>
            <a:ext cx="156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5" dirty="0">
                <a:latin typeface="Franklin Gothic Medium"/>
                <a:cs typeface="Franklin Gothic Medium"/>
              </a:rPr>
              <a:t>Securi</a:t>
            </a:r>
            <a:r>
              <a:rPr sz="3600" i="0" spc="-35" dirty="0">
                <a:latin typeface="Franklin Gothic Medium"/>
                <a:cs typeface="Franklin Gothic Medium"/>
              </a:rPr>
              <a:t>t</a:t>
            </a:r>
            <a:r>
              <a:rPr sz="3600" i="0" spc="-100" dirty="0">
                <a:latin typeface="Franklin Gothic Medium"/>
                <a:cs typeface="Franklin Gothic Medium"/>
              </a:rPr>
              <a:t>y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856488"/>
            <a:ext cx="7572756" cy="5644896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68565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endpoints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must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implement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two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security,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protecting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communications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privacy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across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network.</a:t>
            </a:r>
            <a:endParaRPr sz="2600">
              <a:latin typeface="Times New Roman"/>
              <a:cs typeface="Times New Roman"/>
            </a:endParaRPr>
          </a:p>
          <a:p>
            <a:pPr marL="286385" marR="3619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first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called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“network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security”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applied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guarantees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authentication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endpoints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95" dirty="0">
                <a:latin typeface="Times New Roman"/>
                <a:cs typeface="Times New Roman"/>
              </a:rPr>
              <a:t>LoRa</a:t>
            </a:r>
            <a:r>
              <a:rPr sz="2600" spc="-340" dirty="0">
                <a:latin typeface="Times New Roman"/>
                <a:cs typeface="Times New Roman"/>
              </a:rPr>
              <a:t>W</a:t>
            </a:r>
            <a:r>
              <a:rPr sz="2600" spc="-240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200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23571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Also,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80" dirty="0">
                <a:latin typeface="Times New Roman"/>
                <a:cs typeface="Times New Roman"/>
              </a:rPr>
              <a:t>protects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packets </a:t>
            </a:r>
            <a:r>
              <a:rPr sz="2600" spc="-204" dirty="0">
                <a:latin typeface="Times New Roman"/>
                <a:cs typeface="Times New Roman"/>
              </a:rPr>
              <a:t>by </a:t>
            </a:r>
            <a:r>
              <a:rPr sz="2600" spc="-105" dirty="0">
                <a:latin typeface="Times New Roman"/>
                <a:cs typeface="Times New Roman"/>
              </a:rPr>
              <a:t>performing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325" dirty="0">
                <a:latin typeface="Times New Roman"/>
                <a:cs typeface="Times New Roman"/>
              </a:rPr>
              <a:t>AES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83805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6510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Each </a:t>
            </a:r>
            <a:r>
              <a:rPr sz="2600" spc="-95" dirty="0">
                <a:latin typeface="Times New Roman"/>
                <a:cs typeface="Times New Roman"/>
              </a:rPr>
              <a:t>endpoint </a:t>
            </a:r>
            <a:r>
              <a:rPr sz="2600" spc="-114" dirty="0">
                <a:latin typeface="Times New Roman"/>
                <a:cs typeface="Times New Roman"/>
              </a:rPr>
              <a:t>implements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 </a:t>
            </a:r>
            <a:r>
              <a:rPr sz="2600" spc="-150" dirty="0">
                <a:latin typeface="Times New Roman"/>
                <a:cs typeface="Times New Roman"/>
              </a:rPr>
              <a:t>session </a:t>
            </a:r>
            <a:r>
              <a:rPr sz="2600" spc="-185" dirty="0">
                <a:latin typeface="Times New Roman"/>
                <a:cs typeface="Times New Roman"/>
              </a:rPr>
              <a:t>key 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(NwkSKey),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both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itself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server.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215" dirty="0">
                <a:latin typeface="Times New Roman"/>
                <a:cs typeface="Times New Roman"/>
              </a:rPr>
              <a:t>NwkSKey </a:t>
            </a:r>
            <a:r>
              <a:rPr sz="2600" spc="-120" dirty="0">
                <a:latin typeface="Times New Roman"/>
                <a:cs typeface="Times New Roman"/>
              </a:rPr>
              <a:t>ensures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80" dirty="0">
                <a:latin typeface="Times New Roman"/>
                <a:cs typeface="Times New Roman"/>
              </a:rPr>
              <a:t>integrity </a:t>
            </a:r>
            <a:r>
              <a:rPr sz="2600" spc="-105" dirty="0">
                <a:latin typeface="Times New Roman"/>
                <a:cs typeface="Times New Roman"/>
              </a:rPr>
              <a:t>through </a:t>
            </a:r>
            <a:r>
              <a:rPr sz="2600" spc="-120" dirty="0">
                <a:latin typeface="Times New Roman"/>
                <a:cs typeface="Times New Roman"/>
              </a:rPr>
              <a:t>computing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latin typeface="Times New Roman"/>
                <a:cs typeface="Times New Roman"/>
              </a:rPr>
              <a:t> checking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210" dirty="0">
                <a:latin typeface="Times New Roman"/>
                <a:cs typeface="Times New Roman"/>
              </a:rPr>
              <a:t>MIC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35" dirty="0">
                <a:latin typeface="Times New Roman"/>
                <a:cs typeface="Times New Roman"/>
              </a:rPr>
              <a:t>every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170" dirty="0">
                <a:latin typeface="Times New Roman"/>
                <a:cs typeface="Times New Roman"/>
              </a:rPr>
              <a:t>message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35" dirty="0">
                <a:latin typeface="Times New Roman"/>
                <a:cs typeface="Times New Roman"/>
              </a:rPr>
              <a:t>well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10" dirty="0">
                <a:latin typeface="Times New Roman"/>
                <a:cs typeface="Times New Roman"/>
              </a:rPr>
              <a:t>encrypting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y</a:t>
            </a:r>
            <a:r>
              <a:rPr sz="2600" spc="-175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0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messa</a:t>
            </a:r>
            <a:r>
              <a:rPr sz="2600" spc="-195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y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165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ads</a:t>
            </a:r>
            <a:endParaRPr sz="2600">
              <a:latin typeface="Times New Roman"/>
              <a:cs typeface="Times New Roman"/>
            </a:endParaRPr>
          </a:p>
          <a:p>
            <a:pPr marL="286385" marR="46545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second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application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session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key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(AppSKey),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which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performs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encryption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decryption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functions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be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05" dirty="0">
                <a:latin typeface="Times New Roman"/>
                <a:cs typeface="Times New Roman"/>
              </a:rPr>
              <a:t>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oint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app</a:t>
            </a:r>
            <a:r>
              <a:rPr sz="2600" spc="-95" dirty="0">
                <a:latin typeface="Times New Roman"/>
                <a:cs typeface="Times New Roman"/>
              </a:rPr>
              <a:t>l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04874"/>
            <a:ext cx="7577455" cy="42945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0" dirty="0">
                <a:latin typeface="Times New Roman"/>
                <a:cs typeface="Times New Roman"/>
              </a:rPr>
              <a:t>ints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LoRa</a:t>
            </a:r>
            <a:r>
              <a:rPr sz="2600" spc="-335" dirty="0">
                <a:latin typeface="Times New Roman"/>
                <a:cs typeface="Times New Roman"/>
              </a:rPr>
              <a:t>W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80" dirty="0">
                <a:latin typeface="Times New Roman"/>
                <a:cs typeface="Times New Roman"/>
              </a:rPr>
              <a:t>ust  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60" dirty="0">
                <a:latin typeface="Times New Roman"/>
                <a:cs typeface="Times New Roman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75" dirty="0">
                <a:latin typeface="Times New Roman"/>
                <a:cs typeface="Times New Roman"/>
              </a:rPr>
              <a:t>iste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50939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achieved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through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two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join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mechanisms: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4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Activation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by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personalization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80" dirty="0">
                <a:latin typeface="Times New Roman"/>
                <a:cs typeface="Times New Roman"/>
              </a:rPr>
              <a:t>(ABP):</a:t>
            </a:r>
            <a:endParaRPr sz="2600">
              <a:latin typeface="Times New Roman"/>
              <a:cs typeface="Times New Roman"/>
            </a:endParaRPr>
          </a:p>
          <a:p>
            <a:pPr marL="286385" marR="138430" indent="-274320">
              <a:lnSpc>
                <a:spcPct val="9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5" dirty="0">
                <a:latin typeface="Times New Roman"/>
                <a:cs typeface="Times New Roman"/>
              </a:rPr>
              <a:t>En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0" dirty="0">
                <a:latin typeface="Times New Roman"/>
                <a:cs typeface="Times New Roman"/>
              </a:rPr>
              <a:t>ints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250" dirty="0">
                <a:latin typeface="Times New Roman"/>
                <a:cs typeface="Times New Roman"/>
              </a:rPr>
              <a:t>’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un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join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45" dirty="0">
                <a:latin typeface="Times New Roman"/>
                <a:cs typeface="Times New Roman"/>
              </a:rPr>
              <a:t>u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h</a:t>
            </a:r>
            <a:r>
              <a:rPr sz="2600" spc="-60" dirty="0">
                <a:latin typeface="Times New Roman"/>
                <a:cs typeface="Times New Roman"/>
              </a:rPr>
              <a:t>eir  </a:t>
            </a:r>
            <a:r>
              <a:rPr sz="2600" spc="-135" dirty="0">
                <a:latin typeface="Times New Roman"/>
                <a:cs typeface="Times New Roman"/>
              </a:rPr>
              <a:t>individual </a:t>
            </a:r>
            <a:r>
              <a:rPr sz="2600" spc="-90" dirty="0">
                <a:latin typeface="Times New Roman"/>
                <a:cs typeface="Times New Roman"/>
              </a:rPr>
              <a:t>details, </a:t>
            </a:r>
            <a:r>
              <a:rPr sz="2600" spc="-130" dirty="0">
                <a:latin typeface="Times New Roman"/>
                <a:cs typeface="Times New Roman"/>
              </a:rPr>
              <a:t>including </a:t>
            </a:r>
            <a:r>
              <a:rPr sz="2600" spc="-150" dirty="0">
                <a:latin typeface="Times New Roman"/>
                <a:cs typeface="Times New Roman"/>
              </a:rPr>
              <a:t>DevAddr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215" dirty="0">
                <a:latin typeface="Times New Roman"/>
                <a:cs typeface="Times New Roman"/>
              </a:rPr>
              <a:t>NwkSKey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AppSKey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session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keys,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preconfigured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stored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940435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information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registered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LoRaWAN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server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62582"/>
            <a:ext cx="7480934" cy="4430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Over-the-air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activation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35" dirty="0">
                <a:latin typeface="Times New Roman"/>
                <a:cs typeface="Times New Roman"/>
              </a:rPr>
              <a:t>(OTAA):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14" dirty="0">
                <a:latin typeface="Times New Roman"/>
                <a:cs typeface="Times New Roman"/>
              </a:rPr>
              <a:t>Endpoints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allowed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dynamically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particular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LoRaWAN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aft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135" dirty="0">
                <a:latin typeface="Times New Roman"/>
                <a:cs typeface="Times New Roman"/>
              </a:rPr>
              <a:t>ucces</a:t>
            </a:r>
            <a:r>
              <a:rPr sz="2400" spc="-140" dirty="0">
                <a:latin typeface="Times New Roman"/>
                <a:cs typeface="Times New Roman"/>
              </a:rPr>
              <a:t>sf</a:t>
            </a:r>
            <a:r>
              <a:rPr sz="2400" spc="-18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l</a:t>
            </a:r>
            <a:r>
              <a:rPr sz="2400" spc="-145" dirty="0">
                <a:latin typeface="Times New Roman"/>
                <a:cs typeface="Times New Roman"/>
              </a:rPr>
              <a:t>l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goin</a:t>
            </a:r>
            <a:r>
              <a:rPr sz="2400" spc="-200" dirty="0">
                <a:latin typeface="Times New Roman"/>
                <a:cs typeface="Times New Roman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th</a:t>
            </a:r>
            <a:r>
              <a:rPr sz="2400" spc="-55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175" dirty="0">
                <a:latin typeface="Times New Roman"/>
                <a:cs typeface="Times New Roman"/>
              </a:rPr>
              <a:t>gh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10" dirty="0">
                <a:latin typeface="Times New Roman"/>
                <a:cs typeface="Times New Roman"/>
              </a:rPr>
              <a:t>oced</a:t>
            </a:r>
            <a:r>
              <a:rPr sz="2400" spc="-45" dirty="0">
                <a:latin typeface="Times New Roman"/>
                <a:cs typeface="Times New Roman"/>
              </a:rPr>
              <a:t>u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45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1460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procedure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must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done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every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time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session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context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renewed.</a:t>
            </a:r>
            <a:endParaRPr sz="2400">
              <a:latin typeface="Times New Roman"/>
              <a:cs typeface="Times New Roman"/>
            </a:endParaRPr>
          </a:p>
          <a:p>
            <a:pPr marL="286385" marR="1524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0" dirty="0">
                <a:latin typeface="Times New Roman"/>
                <a:cs typeface="Times New Roman"/>
              </a:rPr>
              <a:t>During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process,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which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involves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sending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receiving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MAC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request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join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accept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messages,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node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establishes </a:t>
            </a:r>
            <a:r>
              <a:rPr sz="2400" spc="-90" dirty="0">
                <a:latin typeface="Times New Roman"/>
                <a:cs typeface="Times New Roman"/>
              </a:rPr>
              <a:t>its </a:t>
            </a:r>
            <a:r>
              <a:rPr sz="2400" spc="-100" dirty="0">
                <a:latin typeface="Times New Roman"/>
                <a:cs typeface="Times New Roman"/>
              </a:rPr>
              <a:t>credentials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LoRaWAN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network </a:t>
            </a:r>
            <a:r>
              <a:rPr sz="2400" spc="-85" dirty="0">
                <a:latin typeface="Times New Roman"/>
                <a:cs typeface="Times New Roman"/>
              </a:rPr>
              <a:t>server,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ex</a:t>
            </a:r>
            <a:r>
              <a:rPr sz="2400" spc="-65" dirty="0">
                <a:latin typeface="Times New Roman"/>
                <a:cs typeface="Times New Roman"/>
              </a:rPr>
              <a:t>c</a:t>
            </a:r>
            <a:r>
              <a:rPr sz="2400" spc="-145" dirty="0">
                <a:latin typeface="Times New Roman"/>
                <a:cs typeface="Times New Roman"/>
              </a:rPr>
              <a:t>ha</a:t>
            </a:r>
            <a:r>
              <a:rPr sz="2400" spc="-150" dirty="0">
                <a:latin typeface="Times New Roman"/>
                <a:cs typeface="Times New Roman"/>
              </a:rPr>
              <a:t>n</a:t>
            </a:r>
            <a:r>
              <a:rPr sz="2400" spc="-160" dirty="0">
                <a:latin typeface="Times New Roman"/>
                <a:cs typeface="Times New Roman"/>
              </a:rPr>
              <a:t>g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glob</a:t>
            </a:r>
            <a:r>
              <a:rPr sz="2400" spc="-140" dirty="0">
                <a:latin typeface="Times New Roman"/>
                <a:cs typeface="Times New Roman"/>
              </a:rPr>
              <a:t>al</a:t>
            </a:r>
            <a:r>
              <a:rPr sz="2400" spc="-155" dirty="0">
                <a:latin typeface="Times New Roman"/>
                <a:cs typeface="Times New Roman"/>
              </a:rPr>
              <a:t>l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iq</a:t>
            </a:r>
            <a:r>
              <a:rPr sz="2400" spc="-130" dirty="0">
                <a:latin typeface="Times New Roman"/>
                <a:cs typeface="Times New Roman"/>
              </a:rPr>
              <a:t>u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175" dirty="0">
                <a:latin typeface="Times New Roman"/>
                <a:cs typeface="Times New Roman"/>
              </a:rPr>
              <a:t>vE</a:t>
            </a:r>
            <a:r>
              <a:rPr sz="2400" spc="-240" dirty="0">
                <a:latin typeface="Times New Roman"/>
                <a:cs typeface="Times New Roman"/>
              </a:rPr>
              <a:t>U</a:t>
            </a:r>
            <a:r>
              <a:rPr sz="2400" spc="-180" dirty="0">
                <a:latin typeface="Times New Roman"/>
                <a:cs typeface="Times New Roman"/>
              </a:rPr>
              <a:t>I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A</a:t>
            </a:r>
            <a:r>
              <a:rPr sz="2400" spc="-170" dirty="0">
                <a:latin typeface="Times New Roman"/>
                <a:cs typeface="Times New Roman"/>
              </a:rPr>
              <a:t>p</a:t>
            </a:r>
            <a:r>
              <a:rPr sz="2400" spc="-165" dirty="0">
                <a:latin typeface="Times New Roman"/>
                <a:cs typeface="Times New Roman"/>
              </a:rPr>
              <a:t>pEUI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A</a:t>
            </a:r>
            <a:r>
              <a:rPr sz="2400" spc="-170" dirty="0">
                <a:latin typeface="Times New Roman"/>
                <a:cs typeface="Times New Roman"/>
              </a:rPr>
              <a:t>p</a:t>
            </a:r>
            <a:r>
              <a:rPr sz="2400" spc="-150" dirty="0">
                <a:latin typeface="Times New Roman"/>
                <a:cs typeface="Times New Roman"/>
              </a:rPr>
              <a:t>p</a:t>
            </a:r>
            <a:r>
              <a:rPr sz="2400" spc="-275" dirty="0">
                <a:latin typeface="Times New Roman"/>
                <a:cs typeface="Times New Roman"/>
              </a:rPr>
              <a:t>K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445" dirty="0">
                <a:latin typeface="Times New Roman"/>
                <a:cs typeface="Times New Roman"/>
              </a:rPr>
              <a:t>y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AppKey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derive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session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NwkSKey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250" dirty="0">
                <a:latin typeface="Times New Roman"/>
                <a:cs typeface="Times New Roman"/>
              </a:rPr>
              <a:t>A</a:t>
            </a:r>
            <a:r>
              <a:rPr sz="2400" spc="-170" dirty="0">
                <a:latin typeface="Times New Roman"/>
                <a:cs typeface="Times New Roman"/>
              </a:rPr>
              <a:t>p</a:t>
            </a:r>
            <a:r>
              <a:rPr sz="2400" spc="-210" dirty="0">
                <a:latin typeface="Times New Roman"/>
                <a:cs typeface="Times New Roman"/>
              </a:rPr>
              <a:t>pS</a:t>
            </a:r>
            <a:r>
              <a:rPr sz="2400" spc="-345" dirty="0">
                <a:latin typeface="Times New Roman"/>
                <a:cs typeface="Times New Roman"/>
              </a:rPr>
              <a:t>K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k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ys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812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latin typeface="Franklin Gothic Medium"/>
                <a:cs typeface="Franklin Gothic Medium"/>
              </a:rPr>
              <a:t>NB-IoT</a:t>
            </a:r>
            <a:r>
              <a:rPr sz="4000" i="0" spc="-40" dirty="0">
                <a:latin typeface="Franklin Gothic Medium"/>
                <a:cs typeface="Franklin Gothic Medium"/>
              </a:rPr>
              <a:t> </a:t>
            </a:r>
            <a:r>
              <a:rPr sz="4000" i="0" spc="-15" dirty="0">
                <a:latin typeface="Franklin Gothic Medium"/>
                <a:cs typeface="Franklin Gothic Medium"/>
              </a:rPr>
              <a:t>and</a:t>
            </a:r>
            <a:r>
              <a:rPr sz="4000" i="0" spc="-10" dirty="0">
                <a:latin typeface="Franklin Gothic Medium"/>
                <a:cs typeface="Franklin Gothic Medium"/>
              </a:rPr>
              <a:t> </a:t>
            </a:r>
            <a:r>
              <a:rPr sz="4000" i="0" spc="-30" dirty="0">
                <a:latin typeface="Franklin Gothic Medium"/>
                <a:cs typeface="Franklin Gothic Medium"/>
              </a:rPr>
              <a:t>Other</a:t>
            </a:r>
            <a:r>
              <a:rPr sz="4000" i="0" spc="-5" dirty="0">
                <a:latin typeface="Franklin Gothic Medium"/>
                <a:cs typeface="Franklin Gothic Medium"/>
              </a:rPr>
              <a:t> </a:t>
            </a:r>
            <a:r>
              <a:rPr sz="4000" i="0" spc="-80" dirty="0">
                <a:latin typeface="Franklin Gothic Medium"/>
                <a:cs typeface="Franklin Gothic Medium"/>
              </a:rPr>
              <a:t>LTE</a:t>
            </a:r>
            <a:r>
              <a:rPr sz="4000" i="0" spc="-45" dirty="0">
                <a:latin typeface="Franklin Gothic Medium"/>
                <a:cs typeface="Franklin Gothic Medium"/>
              </a:rPr>
              <a:t> </a:t>
            </a:r>
            <a:r>
              <a:rPr sz="4000" i="0" spc="-40" dirty="0">
                <a:latin typeface="Franklin Gothic Medium"/>
                <a:cs typeface="Franklin Gothic Medium"/>
              </a:rPr>
              <a:t>Variations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51420" cy="382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193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Existing </a:t>
            </a:r>
            <a:r>
              <a:rPr sz="2600" spc="-110" dirty="0">
                <a:latin typeface="Times New Roman"/>
                <a:cs typeface="Times New Roman"/>
              </a:rPr>
              <a:t>cellular </a:t>
            </a:r>
            <a:r>
              <a:rPr sz="2600" spc="-100" dirty="0">
                <a:latin typeface="Times New Roman"/>
                <a:cs typeface="Times New Roman"/>
              </a:rPr>
              <a:t>technologies, </a:t>
            </a:r>
            <a:r>
              <a:rPr sz="2600" spc="-150" dirty="0">
                <a:latin typeface="Times New Roman"/>
                <a:cs typeface="Times New Roman"/>
              </a:rPr>
              <a:t>such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GPRS, </a:t>
            </a:r>
            <a:r>
              <a:rPr sz="2600" spc="-125" dirty="0">
                <a:latin typeface="Times New Roman"/>
                <a:cs typeface="Times New Roman"/>
              </a:rPr>
              <a:t>Edge, </a:t>
            </a:r>
            <a:r>
              <a:rPr sz="2600" spc="-105" dirty="0">
                <a:latin typeface="Times New Roman"/>
                <a:cs typeface="Times New Roman"/>
              </a:rPr>
              <a:t>3G,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4G/LTE,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not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particularly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well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adapted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battery-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devices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small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objects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specifically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developed</a:t>
            </a:r>
            <a:r>
              <a:rPr sz="2600" spc="-95" dirty="0">
                <a:latin typeface="Times New Roman"/>
                <a:cs typeface="Times New Roman"/>
              </a:rPr>
              <a:t> for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Internet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3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Things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465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new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LTE-M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device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category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was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not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sufficiently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close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P</a:t>
            </a:r>
            <a:r>
              <a:rPr sz="2600" spc="-335" dirty="0">
                <a:latin typeface="Times New Roman"/>
                <a:cs typeface="Times New Roman"/>
              </a:rPr>
              <a:t>WA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pa</a:t>
            </a:r>
            <a:r>
              <a:rPr sz="2600" spc="-170" dirty="0">
                <a:latin typeface="Times New Roman"/>
                <a:cs typeface="Times New Roman"/>
              </a:rPr>
              <a:t>b</a:t>
            </a:r>
            <a:r>
              <a:rPr sz="2600" spc="-105" dirty="0">
                <a:latin typeface="Times New Roman"/>
                <a:cs typeface="Times New Roman"/>
              </a:rPr>
              <a:t>ilities</a:t>
            </a:r>
            <a:endParaRPr sz="2600">
              <a:latin typeface="Times New Roman"/>
              <a:cs typeface="Times New Roman"/>
            </a:endParaRPr>
          </a:p>
          <a:p>
            <a:pPr marL="286385" marR="134366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new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narrowband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radio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technology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called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Na</a:t>
            </a:r>
            <a:r>
              <a:rPr sz="2600" spc="-25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wban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(N</a:t>
            </a:r>
            <a:r>
              <a:rPr sz="2600" spc="-229" dirty="0">
                <a:latin typeface="Times New Roman"/>
                <a:cs typeface="Times New Roman"/>
              </a:rPr>
              <a:t>B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5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20598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addresses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requirements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massive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low-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throughput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devices,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low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device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consumption,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imp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ind</a:t>
            </a:r>
            <a:r>
              <a:rPr sz="2600" spc="-145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20" dirty="0">
                <a:latin typeface="Times New Roman"/>
                <a:cs typeface="Times New Roman"/>
              </a:rPr>
              <a:t>erag</a:t>
            </a:r>
            <a:r>
              <a:rPr sz="2600" spc="-175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op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135" dirty="0">
                <a:latin typeface="Times New Roman"/>
                <a:cs typeface="Times New Roman"/>
              </a:rPr>
              <a:t>imized</a:t>
            </a:r>
            <a:r>
              <a:rPr sz="2600" spc="-65" dirty="0">
                <a:latin typeface="Times New Roman"/>
                <a:cs typeface="Times New Roman"/>
              </a:rPr>
              <a:t> 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ork  </a:t>
            </a:r>
            <a:r>
              <a:rPr sz="2600" spc="-85" dirty="0">
                <a:latin typeface="Times New Roman"/>
                <a:cs typeface="Times New Roman"/>
              </a:rPr>
              <a:t>architecture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0345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80" dirty="0">
                <a:latin typeface="Franklin Gothic Medium"/>
                <a:cs typeface="Franklin Gothic Medium"/>
              </a:rPr>
              <a:t>LTE</a:t>
            </a:r>
            <a:r>
              <a:rPr sz="4000" i="0" spc="-65" dirty="0">
                <a:latin typeface="Franklin Gothic Medium"/>
                <a:cs typeface="Franklin Gothic Medium"/>
              </a:rPr>
              <a:t> </a:t>
            </a:r>
            <a:r>
              <a:rPr sz="4000" i="0" spc="-35" dirty="0">
                <a:latin typeface="Franklin Gothic Medium"/>
                <a:cs typeface="Franklin Gothic Medium"/>
              </a:rPr>
              <a:t>Cat</a:t>
            </a:r>
            <a:r>
              <a:rPr sz="4000" i="0" spc="-60" dirty="0">
                <a:latin typeface="Franklin Gothic Medium"/>
                <a:cs typeface="Franklin Gothic Medium"/>
              </a:rPr>
              <a:t> </a:t>
            </a:r>
            <a:r>
              <a:rPr sz="4000" i="0" spc="-5" dirty="0">
                <a:latin typeface="Franklin Gothic Medium"/>
                <a:cs typeface="Franklin Gothic Medium"/>
              </a:rPr>
              <a:t>0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0504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2382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fi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enha</a:t>
            </a:r>
            <a:r>
              <a:rPr sz="2600" spc="-140" dirty="0">
                <a:latin typeface="Times New Roman"/>
                <a:cs typeface="Times New Roman"/>
              </a:rPr>
              <a:t>nc</a:t>
            </a:r>
            <a:r>
              <a:rPr sz="2600" spc="-95" dirty="0">
                <a:latin typeface="Times New Roman"/>
                <a:cs typeface="Times New Roman"/>
              </a:rPr>
              <a:t>emen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be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ter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su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in  </a:t>
            </a:r>
            <a:r>
              <a:rPr sz="2600" spc="-114" dirty="0">
                <a:latin typeface="Times New Roman"/>
                <a:cs typeface="Times New Roman"/>
              </a:rPr>
              <a:t>3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145" dirty="0">
                <a:latin typeface="Times New Roman"/>
                <a:cs typeface="Times New Roman"/>
              </a:rPr>
              <a:t>PP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Rele</a:t>
            </a:r>
            <a:r>
              <a:rPr sz="2600" spc="-150" dirty="0">
                <a:latin typeface="Times New Roman"/>
                <a:cs typeface="Times New Roman"/>
              </a:rPr>
              <a:t>ase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new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user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equipment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(UE)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category,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Category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0,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was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ad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ed,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</a:t>
            </a:r>
            <a:r>
              <a:rPr sz="2600" spc="-70" dirty="0">
                <a:latin typeface="Times New Roman"/>
                <a:cs typeface="Times New Roman"/>
              </a:rPr>
              <a:t>i</a:t>
            </a:r>
            <a:r>
              <a:rPr sz="2600" spc="-65" dirty="0">
                <a:latin typeface="Times New Roman"/>
                <a:cs typeface="Times New Roman"/>
              </a:rPr>
              <a:t>th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40" dirty="0">
                <a:latin typeface="Times New Roman"/>
                <a:cs typeface="Times New Roman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50" dirty="0">
                <a:latin typeface="Times New Roman"/>
                <a:cs typeface="Times New Roman"/>
              </a:rPr>
              <a:t>x</a:t>
            </a:r>
            <a:r>
              <a:rPr sz="2600" spc="-75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um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r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9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1  </a:t>
            </a:r>
            <a:r>
              <a:rPr sz="2600" spc="-190" dirty="0">
                <a:latin typeface="Times New Roman"/>
                <a:cs typeface="Times New Roman"/>
              </a:rPr>
              <a:t>Mbps</a:t>
            </a:r>
            <a:endParaRPr sz="2600">
              <a:latin typeface="Times New Roman"/>
              <a:cs typeface="Times New Roman"/>
            </a:endParaRPr>
          </a:p>
          <a:p>
            <a:pPr marL="286385" marR="66103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lu</a:t>
            </a:r>
            <a:r>
              <a:rPr sz="2600" spc="-140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impo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130" dirty="0">
                <a:latin typeface="Times New Roman"/>
                <a:cs typeface="Times New Roman"/>
              </a:rPr>
              <a:t>n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14" dirty="0">
                <a:latin typeface="Times New Roman"/>
                <a:cs typeface="Times New Roman"/>
              </a:rPr>
              <a:t>harac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istics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be  </a:t>
            </a:r>
            <a:r>
              <a:rPr sz="2600" spc="-135" dirty="0">
                <a:latin typeface="Times New Roman"/>
                <a:cs typeface="Times New Roman"/>
              </a:rPr>
              <a:t>su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b</a:t>
            </a:r>
            <a:r>
              <a:rPr sz="2600" spc="-135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th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0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352171"/>
            <a:ext cx="7401559" cy="51682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55" dirty="0">
                <a:latin typeface="Times New Roman"/>
                <a:cs typeface="Times New Roman"/>
              </a:rPr>
              <a:t>Power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saving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mode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(PSM)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new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device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status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minimizes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energy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consumption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54" dirty="0">
                <a:latin typeface="Times New Roman"/>
                <a:cs typeface="Times New Roman"/>
              </a:rPr>
              <a:t>PSM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defined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being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similar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“powered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off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315" dirty="0">
                <a:latin typeface="Times New Roman"/>
                <a:cs typeface="Times New Roman"/>
              </a:rPr>
              <a:t>”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mode,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but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30" dirty="0">
                <a:latin typeface="Times New Roman"/>
                <a:cs typeface="Times New Roman"/>
              </a:rPr>
              <a:t>e</a:t>
            </a:r>
            <a:r>
              <a:rPr sz="2400" spc="-140" dirty="0">
                <a:latin typeface="Times New Roman"/>
                <a:cs typeface="Times New Roman"/>
              </a:rPr>
              <a:t>vice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st</a:t>
            </a:r>
            <a:r>
              <a:rPr sz="2400" spc="-225" dirty="0">
                <a:latin typeface="Times New Roman"/>
                <a:cs typeface="Times New Roman"/>
              </a:rPr>
              <a:t>a</a:t>
            </a:r>
            <a:r>
              <a:rPr sz="2400" spc="-195" dirty="0">
                <a:latin typeface="Times New Roman"/>
                <a:cs typeface="Times New Roman"/>
              </a:rPr>
              <a:t>ys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0" dirty="0">
                <a:latin typeface="Times New Roman"/>
                <a:cs typeface="Times New Roman"/>
              </a:rPr>
              <a:t>e</a:t>
            </a:r>
            <a:r>
              <a:rPr sz="2400" spc="-120" dirty="0">
                <a:latin typeface="Times New Roman"/>
                <a:cs typeface="Times New Roman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iste</a:t>
            </a:r>
            <a:r>
              <a:rPr sz="2400" spc="-95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wi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ne</a:t>
            </a:r>
            <a:r>
              <a:rPr sz="2400" spc="-50" dirty="0">
                <a:latin typeface="Times New Roman"/>
                <a:cs typeface="Times New Roman"/>
              </a:rPr>
              <a:t>t</a:t>
            </a:r>
            <a:r>
              <a:rPr sz="2400" spc="-229" dirty="0">
                <a:latin typeface="Times New Roman"/>
                <a:cs typeface="Times New Roman"/>
              </a:rPr>
              <a:t>w</a:t>
            </a:r>
            <a:r>
              <a:rPr sz="2400" spc="-7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k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13017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90" dirty="0">
                <a:latin typeface="Times New Roman"/>
                <a:cs typeface="Times New Roman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staying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registered,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device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avoids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having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reattach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re-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esta</a:t>
            </a:r>
            <a:r>
              <a:rPr sz="2400" spc="-170" dirty="0">
                <a:latin typeface="Times New Roman"/>
                <a:cs typeface="Times New Roman"/>
              </a:rPr>
              <a:t>b</a:t>
            </a:r>
            <a:r>
              <a:rPr sz="2400" spc="-120" dirty="0">
                <a:latin typeface="Times New Roman"/>
                <a:cs typeface="Times New Roman"/>
              </a:rPr>
              <a:t>li</a:t>
            </a:r>
            <a:r>
              <a:rPr sz="2400" spc="-165" dirty="0">
                <a:latin typeface="Times New Roman"/>
                <a:cs typeface="Times New Roman"/>
              </a:rPr>
              <a:t>s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et</a:t>
            </a:r>
            <a:r>
              <a:rPr sz="2400" spc="-195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-90" dirty="0">
                <a:latin typeface="Times New Roman"/>
                <a:cs typeface="Times New Roman"/>
              </a:rPr>
              <a:t>nection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30" dirty="0">
                <a:latin typeface="Times New Roman"/>
                <a:cs typeface="Times New Roman"/>
              </a:rPr>
              <a:t>e</a:t>
            </a:r>
            <a:r>
              <a:rPr sz="2400" spc="-140" dirty="0">
                <a:latin typeface="Times New Roman"/>
                <a:cs typeface="Times New Roman"/>
              </a:rPr>
              <a:t>vice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ne</a:t>
            </a:r>
            <a:r>
              <a:rPr sz="2400" spc="-150" dirty="0">
                <a:latin typeface="Times New Roman"/>
                <a:cs typeface="Times New Roman"/>
              </a:rPr>
              <a:t>g</a:t>
            </a:r>
            <a:r>
              <a:rPr sz="2400" spc="-90" dirty="0">
                <a:latin typeface="Times New Roman"/>
                <a:cs typeface="Times New Roman"/>
              </a:rPr>
              <a:t>oti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tes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wi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et</a:t>
            </a:r>
            <a:r>
              <a:rPr sz="2400" spc="-195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idle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time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af</a:t>
            </a:r>
            <a:r>
              <a:rPr sz="2400" spc="-100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whi</a:t>
            </a:r>
            <a:r>
              <a:rPr sz="2400" spc="-80" dirty="0">
                <a:latin typeface="Times New Roman"/>
                <a:cs typeface="Times New Roman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h 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w</a:t>
            </a:r>
            <a:r>
              <a:rPr sz="2400" spc="-100" dirty="0">
                <a:latin typeface="Times New Roman"/>
                <a:cs typeface="Times New Roman"/>
              </a:rPr>
              <a:t>ill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w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-215" dirty="0">
                <a:latin typeface="Times New Roman"/>
                <a:cs typeface="Times New Roman"/>
              </a:rPr>
              <a:t>k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220" dirty="0">
                <a:latin typeface="Times New Roman"/>
                <a:cs typeface="Times New Roman"/>
              </a:rPr>
              <a:t>p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15240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When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wakes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up,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initiates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tracking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area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update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(TAU),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which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stays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available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configured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time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then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switches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ba</a:t>
            </a:r>
            <a:r>
              <a:rPr sz="2400" spc="-100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sleep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mod</a:t>
            </a:r>
            <a:r>
              <a:rPr sz="2400" spc="-90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P</a:t>
            </a:r>
            <a:r>
              <a:rPr sz="2400" spc="-245" dirty="0">
                <a:latin typeface="Times New Roman"/>
                <a:cs typeface="Times New Roman"/>
              </a:rPr>
              <a:t>S</a:t>
            </a:r>
            <a:r>
              <a:rPr sz="2400" spc="-95" dirty="0">
                <a:latin typeface="Times New Roman"/>
                <a:cs typeface="Times New Roman"/>
              </a:rPr>
              <a:t>M.</a:t>
            </a:r>
            <a:endParaRPr sz="2400">
              <a:latin typeface="Times New Roman"/>
              <a:cs typeface="Times New Roman"/>
            </a:endParaRPr>
          </a:p>
          <a:p>
            <a:pPr marL="286385" marR="97155" indent="-274320">
              <a:lnSpc>
                <a:spcPct val="90000"/>
              </a:lnSpc>
              <a:spcBef>
                <a:spcPts val="57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10" dirty="0">
                <a:latin typeface="Times New Roman"/>
                <a:cs typeface="Times New Roman"/>
              </a:rPr>
              <a:t>A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-305" dirty="0">
                <a:latin typeface="Times New Roman"/>
                <a:cs typeface="Times New Roman"/>
              </a:rPr>
              <a:t>T</a:t>
            </a:r>
            <a:r>
              <a:rPr sz="2400" spc="-455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U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10" dirty="0">
                <a:latin typeface="Times New Roman"/>
                <a:cs typeface="Times New Roman"/>
              </a:rPr>
              <a:t>oced</a:t>
            </a:r>
            <a:r>
              <a:rPr sz="2400" spc="-45" dirty="0">
                <a:latin typeface="Times New Roman"/>
                <a:cs typeface="Times New Roman"/>
              </a:rPr>
              <a:t>u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155" dirty="0">
                <a:latin typeface="Times New Roman"/>
                <a:cs typeface="Times New Roman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40" dirty="0">
                <a:latin typeface="Times New Roman"/>
                <a:cs typeface="Times New Roman"/>
              </a:rPr>
              <a:t>L</a:t>
            </a:r>
            <a:r>
              <a:rPr sz="2400" spc="-180" dirty="0">
                <a:latin typeface="Times New Roman"/>
                <a:cs typeface="Times New Roman"/>
              </a:rPr>
              <a:t>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evice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uses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le</a:t>
            </a:r>
            <a:r>
              <a:rPr sz="2400" spc="-45" dirty="0">
                <a:latin typeface="Times New Roman"/>
                <a:cs typeface="Times New Roman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65" dirty="0">
                <a:latin typeface="Times New Roman"/>
                <a:cs typeface="Times New Roman"/>
              </a:rPr>
              <a:t>ork  </a:t>
            </a:r>
            <a:r>
              <a:rPr sz="2400" spc="-140" dirty="0">
                <a:latin typeface="Times New Roman"/>
                <a:cs typeface="Times New Roman"/>
              </a:rPr>
              <a:t>know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its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current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tracking</a:t>
            </a:r>
            <a:r>
              <a:rPr sz="2400" spc="-75" dirty="0">
                <a:latin typeface="Times New Roman"/>
                <a:cs typeface="Times New Roman"/>
              </a:rPr>
              <a:t> area,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group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towers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ork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om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w</a:t>
            </a:r>
            <a:r>
              <a:rPr sz="2400" spc="-130" dirty="0">
                <a:latin typeface="Times New Roman"/>
                <a:cs typeface="Times New Roman"/>
              </a:rPr>
              <a:t>hi</a:t>
            </a:r>
            <a:r>
              <a:rPr sz="2400" spc="-100" dirty="0">
                <a:latin typeface="Times New Roman"/>
                <a:cs typeface="Times New Roman"/>
              </a:rPr>
              <a:t>c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b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5" dirty="0">
                <a:latin typeface="Times New Roman"/>
                <a:cs typeface="Times New Roman"/>
              </a:rPr>
              <a:t>ea</a:t>
            </a:r>
            <a:r>
              <a:rPr sz="2400" spc="-105" dirty="0">
                <a:latin typeface="Times New Roman"/>
                <a:cs typeface="Times New Roman"/>
              </a:rPr>
              <a:t>c</a:t>
            </a:r>
            <a:r>
              <a:rPr sz="2400" spc="-114" dirty="0">
                <a:latin typeface="Times New Roman"/>
                <a:cs typeface="Times New Roman"/>
              </a:rPr>
              <a:t>hed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622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/>
              <a:t>Sensors</a:t>
            </a:r>
            <a:r>
              <a:rPr sz="4000" spc="-5" dirty="0"/>
              <a:t> </a:t>
            </a:r>
            <a:r>
              <a:rPr sz="4000" spc="-20" dirty="0"/>
              <a:t>in </a:t>
            </a:r>
            <a:r>
              <a:rPr sz="4000" spc="-5" dirty="0"/>
              <a:t>a</a:t>
            </a:r>
            <a:r>
              <a:rPr sz="4000" spc="-20" dirty="0"/>
              <a:t> </a:t>
            </a:r>
            <a:r>
              <a:rPr sz="4000" spc="-15" dirty="0"/>
              <a:t>Smart </a:t>
            </a:r>
            <a:r>
              <a:rPr sz="4000" spc="-30" dirty="0"/>
              <a:t>Phone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1571244"/>
            <a:ext cx="5786628" cy="483434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075805" cy="26320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20" dirty="0">
                <a:latin typeface="Times New Roman"/>
                <a:cs typeface="Times New Roman"/>
              </a:rPr>
              <a:t>Half-duplex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mode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reduces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cost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complexity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device’s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120" dirty="0">
                <a:latin typeface="Times New Roman"/>
                <a:cs typeface="Times New Roman"/>
              </a:rPr>
              <a:t>impleme</a:t>
            </a:r>
            <a:r>
              <a:rPr sz="2600" spc="-13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60" dirty="0">
                <a:latin typeface="Times New Roman"/>
                <a:cs typeface="Times New Roman"/>
              </a:rPr>
              <a:t>aus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plex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filt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not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nee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ed.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65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0" dirty="0">
                <a:latin typeface="Times New Roman"/>
                <a:cs typeface="Times New Roman"/>
              </a:rPr>
              <a:t>ints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senso</a:t>
            </a:r>
            <a:r>
              <a:rPr sz="2600" spc="-5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40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110" dirty="0">
                <a:latin typeface="Times New Roman"/>
                <a:cs typeface="Times New Roman"/>
              </a:rPr>
              <a:t>do </a:t>
            </a:r>
            <a:r>
              <a:rPr sz="2600" spc="-65" dirty="0">
                <a:latin typeface="Times New Roman"/>
                <a:cs typeface="Times New Roman"/>
              </a:rPr>
              <a:t>not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full </a:t>
            </a:r>
            <a:r>
              <a:rPr sz="2600" spc="-110" dirty="0">
                <a:latin typeface="Times New Roman"/>
                <a:cs typeface="Times New Roman"/>
              </a:rPr>
              <a:t>duplex </a:t>
            </a:r>
            <a:r>
              <a:rPr sz="2600" spc="-130" dirty="0">
                <a:latin typeface="Times New Roman"/>
                <a:cs typeface="Times New Roman"/>
              </a:rPr>
              <a:t>communication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requirement.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66025" cy="36531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60" dirty="0">
                <a:latin typeface="Times New Roman"/>
                <a:cs typeface="Times New Roman"/>
              </a:rPr>
              <a:t>LTE-M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45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Rele</a:t>
            </a:r>
            <a:r>
              <a:rPr sz="2600" spc="-150" dirty="0">
                <a:latin typeface="Times New Roman"/>
                <a:cs typeface="Times New Roman"/>
              </a:rPr>
              <a:t>ase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13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70" dirty="0">
                <a:latin typeface="Times New Roman"/>
                <a:cs typeface="Times New Roman"/>
              </a:rPr>
              <a:t>L</a:t>
            </a:r>
            <a:r>
              <a:rPr sz="2600" b="1" spc="-195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rece</a:t>
            </a:r>
            <a:r>
              <a:rPr sz="2600" b="1" spc="-20" dirty="0">
                <a:latin typeface="Times New Roman"/>
                <a:cs typeface="Times New Roman"/>
              </a:rPr>
              <a:t>i</a:t>
            </a:r>
            <a:r>
              <a:rPr sz="2600" b="1" spc="-45" dirty="0">
                <a:latin typeface="Times New Roman"/>
                <a:cs typeface="Times New Roman"/>
              </a:rPr>
              <a:t>v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ban</a:t>
            </a:r>
            <a:r>
              <a:rPr sz="2600" b="1" spc="-60" dirty="0">
                <a:latin typeface="Times New Roman"/>
                <a:cs typeface="Times New Roman"/>
              </a:rPr>
              <a:t>d</a:t>
            </a:r>
            <a:r>
              <a:rPr sz="2600" b="1" spc="45" dirty="0">
                <a:latin typeface="Times New Roman"/>
                <a:cs typeface="Times New Roman"/>
              </a:rPr>
              <a:t>width</a:t>
            </a:r>
            <a:endParaRPr sz="2600">
              <a:latin typeface="Times New Roman"/>
              <a:cs typeface="Times New Roman"/>
            </a:endParaRPr>
          </a:p>
          <a:p>
            <a:pPr marL="286385" marR="9334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0" dirty="0">
                <a:latin typeface="Times New Roman"/>
                <a:cs typeface="Times New Roman"/>
              </a:rPr>
              <a:t>Ban</a:t>
            </a:r>
            <a:r>
              <a:rPr sz="2600" spc="-254" dirty="0">
                <a:latin typeface="Times New Roman"/>
                <a:cs typeface="Times New Roman"/>
              </a:rPr>
              <a:t>d</a:t>
            </a:r>
            <a:r>
              <a:rPr sz="2600" spc="-100" dirty="0">
                <a:latin typeface="Times New Roman"/>
                <a:cs typeface="Times New Roman"/>
              </a:rPr>
              <a:t>width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has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MHz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70" dirty="0">
                <a:latin typeface="Times New Roman"/>
                <a:cs typeface="Times New Roman"/>
              </a:rPr>
              <a:t>sus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55" dirty="0">
                <a:latin typeface="Times New Roman"/>
                <a:cs typeface="Times New Roman"/>
              </a:rPr>
              <a:t>sual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spc="-75" dirty="0">
                <a:latin typeface="Times New Roman"/>
                <a:cs typeface="Times New Roman"/>
              </a:rPr>
              <a:t>0  </a:t>
            </a:r>
            <a:r>
              <a:rPr sz="2600" spc="-160" dirty="0">
                <a:latin typeface="Times New Roman"/>
                <a:cs typeface="Times New Roman"/>
              </a:rPr>
              <a:t>MHz</a:t>
            </a:r>
            <a:r>
              <a:rPr sz="2600" spc="95" dirty="0">
                <a:latin typeface="Times New Roman"/>
                <a:cs typeface="Times New Roman"/>
              </a:rPr>
              <a:t>.</a:t>
            </a: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u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sim</a:t>
            </a:r>
            <a:r>
              <a:rPr sz="2600" spc="-165" dirty="0">
                <a:latin typeface="Times New Roman"/>
                <a:cs typeface="Times New Roman"/>
              </a:rPr>
              <a:t>p</a:t>
            </a:r>
            <a:r>
              <a:rPr sz="2600" spc="-140" dirty="0">
                <a:latin typeface="Times New Roman"/>
                <a:cs typeface="Times New Roman"/>
              </a:rPr>
              <a:t>lifie</a:t>
            </a:r>
            <a:r>
              <a:rPr sz="2600" spc="-165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h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05" dirty="0">
                <a:latin typeface="Times New Roman"/>
                <a:cs typeface="Times New Roman"/>
              </a:rPr>
              <a:t>oi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70" dirty="0">
                <a:latin typeface="Times New Roman"/>
                <a:cs typeface="Times New Roman"/>
              </a:rPr>
              <a:t>L</a:t>
            </a:r>
            <a:r>
              <a:rPr sz="2600" b="1" spc="-195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d</a:t>
            </a:r>
            <a:r>
              <a:rPr sz="2600" b="1" spc="-65" dirty="0">
                <a:latin typeface="Times New Roman"/>
                <a:cs typeface="Times New Roman"/>
              </a:rPr>
              <a:t>a</a:t>
            </a:r>
            <a:r>
              <a:rPr sz="2600" b="1" spc="-40" dirty="0">
                <a:latin typeface="Times New Roman"/>
                <a:cs typeface="Times New Roman"/>
              </a:rPr>
              <a:t>t</a:t>
            </a:r>
            <a:r>
              <a:rPr sz="2600" b="1" spc="-50" dirty="0">
                <a:latin typeface="Times New Roman"/>
                <a:cs typeface="Times New Roman"/>
              </a:rPr>
              <a:t>a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0" dirty="0">
                <a:latin typeface="Times New Roman"/>
                <a:cs typeface="Times New Roman"/>
              </a:rPr>
              <a:t>r</a:t>
            </a:r>
            <a:r>
              <a:rPr sz="2600" b="1" spc="-140" dirty="0">
                <a:latin typeface="Times New Roman"/>
                <a:cs typeface="Times New Roman"/>
              </a:rPr>
              <a:t>a</a:t>
            </a:r>
            <a:r>
              <a:rPr sz="2600" b="1" spc="40" dirty="0">
                <a:latin typeface="Times New Roman"/>
                <a:cs typeface="Times New Roman"/>
              </a:rPr>
              <a:t>te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5" dirty="0">
                <a:latin typeface="Times New Roman"/>
                <a:cs typeface="Times New Roman"/>
              </a:rPr>
              <a:t>D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200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kbps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</a:t>
            </a:r>
            <a:r>
              <a:rPr sz="2600" spc="-185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00" dirty="0">
                <a:latin typeface="Times New Roman"/>
                <a:cs typeface="Times New Roman"/>
              </a:rPr>
              <a:t>M,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mpa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M</a:t>
            </a:r>
            <a:r>
              <a:rPr sz="2600" spc="-150" dirty="0">
                <a:latin typeface="Times New Roman"/>
                <a:cs typeface="Times New Roman"/>
              </a:rPr>
              <a:t>bps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35" dirty="0">
                <a:latin typeface="Times New Roman"/>
                <a:cs typeface="Times New Roman"/>
              </a:rPr>
              <a:t>or  </a:t>
            </a:r>
            <a:r>
              <a:rPr sz="2600" spc="-21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0.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83170" cy="27082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20" dirty="0">
                <a:latin typeface="Times New Roman"/>
                <a:cs typeface="Times New Roman"/>
              </a:rPr>
              <a:t>Half-duplex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mode</a:t>
            </a:r>
            <a:endParaRPr sz="2600">
              <a:latin typeface="Times New Roman"/>
              <a:cs typeface="Times New Roman"/>
            </a:endParaRPr>
          </a:p>
          <a:p>
            <a:pPr marL="286385" marR="5397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Just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0,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LTE-M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offers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half-duplex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mode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eases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de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35" dirty="0">
                <a:latin typeface="Times New Roman"/>
                <a:cs typeface="Times New Roman"/>
              </a:rPr>
              <a:t>om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100" dirty="0">
                <a:latin typeface="Times New Roman"/>
                <a:cs typeface="Times New Roman"/>
              </a:rPr>
              <a:t>lexit</a:t>
            </a:r>
            <a:r>
              <a:rPr sz="2600" spc="-135" dirty="0">
                <a:latin typeface="Times New Roman"/>
                <a:cs typeface="Times New Roman"/>
              </a:rPr>
              <a:t>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st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Enhanced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discontinuous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reception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(eDRX)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capability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increases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seconds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minutes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amount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time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endpoint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can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“sleep” </a:t>
            </a:r>
            <a:r>
              <a:rPr sz="2600" spc="-110" dirty="0">
                <a:latin typeface="Times New Roman"/>
                <a:cs typeface="Times New Roman"/>
              </a:rPr>
              <a:t>between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paging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cycles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467600" cy="50718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5732" y="5943091"/>
            <a:ext cx="5143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latin typeface="Times New Roman"/>
                <a:cs typeface="Times New Roman"/>
              </a:rPr>
              <a:t>Figure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85" dirty="0">
                <a:latin typeface="Times New Roman"/>
                <a:cs typeface="Times New Roman"/>
              </a:rPr>
              <a:t>3</a:t>
            </a:r>
            <a:r>
              <a:rPr sz="2000" b="1" spc="65" dirty="0">
                <a:latin typeface="Times New Roman"/>
                <a:cs typeface="Times New Roman"/>
              </a:rPr>
              <a:t>-</a:t>
            </a:r>
            <a:r>
              <a:rPr sz="2000" b="1" spc="-85" dirty="0">
                <a:latin typeface="Times New Roman"/>
                <a:cs typeface="Times New Roman"/>
              </a:rPr>
              <a:t>3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i="1" spc="-290" dirty="0">
                <a:latin typeface="Times New Roman"/>
                <a:cs typeface="Times New Roman"/>
              </a:rPr>
              <a:t>Gr</a:t>
            </a:r>
            <a:r>
              <a:rPr sz="2000" i="1" spc="-310" dirty="0">
                <a:latin typeface="Times New Roman"/>
                <a:cs typeface="Times New Roman"/>
              </a:rPr>
              <a:t>o</a:t>
            </a:r>
            <a:r>
              <a:rPr sz="2000" i="1" spc="-250" dirty="0">
                <a:latin typeface="Times New Roman"/>
                <a:cs typeface="Times New Roman"/>
              </a:rPr>
              <a:t>w</a:t>
            </a:r>
            <a:r>
              <a:rPr sz="2000" i="1" spc="-114" dirty="0">
                <a:latin typeface="Times New Roman"/>
                <a:cs typeface="Times New Roman"/>
              </a:rPr>
              <a:t>t</a:t>
            </a:r>
            <a:r>
              <a:rPr sz="2000" i="1" spc="-165" dirty="0">
                <a:latin typeface="Times New Roman"/>
                <a:cs typeface="Times New Roman"/>
              </a:rPr>
              <a:t>h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195" dirty="0">
                <a:latin typeface="Times New Roman"/>
                <a:cs typeface="Times New Roman"/>
              </a:rPr>
              <a:t>and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spc="-385" dirty="0">
                <a:latin typeface="Times New Roman"/>
                <a:cs typeface="Times New Roman"/>
              </a:rPr>
              <a:t>P</a:t>
            </a:r>
            <a:r>
              <a:rPr sz="2000" i="1" spc="-265" dirty="0">
                <a:latin typeface="Times New Roman"/>
                <a:cs typeface="Times New Roman"/>
              </a:rPr>
              <a:t>r</a:t>
            </a:r>
            <a:r>
              <a:rPr sz="2000" i="1" spc="-204" dirty="0">
                <a:latin typeface="Times New Roman"/>
                <a:cs typeface="Times New Roman"/>
              </a:rPr>
              <a:t>edi</a:t>
            </a:r>
            <a:r>
              <a:rPr sz="2000" i="1" spc="-229" dirty="0">
                <a:latin typeface="Times New Roman"/>
                <a:cs typeface="Times New Roman"/>
              </a:rPr>
              <a:t>c</a:t>
            </a:r>
            <a:r>
              <a:rPr sz="2000" i="1" spc="-165" dirty="0">
                <a:latin typeface="Times New Roman"/>
                <a:cs typeface="Times New Roman"/>
              </a:rPr>
              <a:t>tions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95" dirty="0">
                <a:latin typeface="Times New Roman"/>
                <a:cs typeface="Times New Roman"/>
              </a:rPr>
              <a:t>i</a:t>
            </a:r>
            <a:r>
              <a:rPr sz="2000" i="1" spc="-155" dirty="0">
                <a:latin typeface="Times New Roman"/>
                <a:cs typeface="Times New Roman"/>
              </a:rPr>
              <a:t>n</a:t>
            </a:r>
            <a:r>
              <a:rPr sz="2000" i="1" spc="-50" dirty="0">
                <a:latin typeface="Times New Roman"/>
                <a:cs typeface="Times New Roman"/>
              </a:rPr>
              <a:t> t</a:t>
            </a:r>
            <a:r>
              <a:rPr sz="2000" i="1" spc="-215" dirty="0">
                <a:latin typeface="Times New Roman"/>
                <a:cs typeface="Times New Roman"/>
              </a:rPr>
              <a:t>he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85" dirty="0">
                <a:latin typeface="Times New Roman"/>
                <a:cs typeface="Times New Roman"/>
              </a:rPr>
              <a:t>Nu</a:t>
            </a:r>
            <a:r>
              <a:rPr sz="2000" i="1" spc="-220" dirty="0">
                <a:latin typeface="Times New Roman"/>
                <a:cs typeface="Times New Roman"/>
              </a:rPr>
              <a:t>m</a:t>
            </a:r>
            <a:r>
              <a:rPr sz="2000" i="1" spc="-270" dirty="0">
                <a:latin typeface="Times New Roman"/>
                <a:cs typeface="Times New Roman"/>
              </a:rPr>
              <a:t>be</a:t>
            </a:r>
            <a:r>
              <a:rPr sz="2000" i="1" spc="-220" dirty="0">
                <a:latin typeface="Times New Roman"/>
                <a:cs typeface="Times New Roman"/>
              </a:rPr>
              <a:t>r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spc="-225" dirty="0">
                <a:latin typeface="Times New Roman"/>
                <a:cs typeface="Times New Roman"/>
              </a:rPr>
              <a:t>o</a:t>
            </a:r>
            <a:r>
              <a:rPr sz="2000" i="1" spc="-125" dirty="0">
                <a:latin typeface="Times New Roman"/>
                <a:cs typeface="Times New Roman"/>
              </a:rPr>
              <a:t>f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spc="-225" dirty="0">
                <a:latin typeface="Times New Roman"/>
                <a:cs typeface="Times New Roman"/>
              </a:rPr>
              <a:t>Sens</a:t>
            </a:r>
            <a:r>
              <a:rPr sz="2000" i="1" spc="-280" dirty="0">
                <a:latin typeface="Times New Roman"/>
                <a:cs typeface="Times New Roman"/>
              </a:rPr>
              <a:t>o</a:t>
            </a:r>
            <a:r>
              <a:rPr sz="2000" i="1" spc="-204" dirty="0">
                <a:latin typeface="Times New Roman"/>
                <a:cs typeface="Times New Roman"/>
              </a:rPr>
              <a:t>r</a:t>
            </a:r>
            <a:r>
              <a:rPr sz="2000" i="1" spc="-28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90880"/>
            <a:ext cx="1851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70" dirty="0">
                <a:latin typeface="Franklin Gothic Medium"/>
                <a:cs typeface="Franklin Gothic Medium"/>
              </a:rPr>
              <a:t>A</a:t>
            </a:r>
            <a:r>
              <a:rPr sz="3600" i="0" spc="10" dirty="0">
                <a:latin typeface="Franklin Gothic Medium"/>
                <a:cs typeface="Franklin Gothic Medium"/>
              </a:rPr>
              <a:t>c</a:t>
            </a:r>
            <a:r>
              <a:rPr sz="3600" i="0" spc="-40" dirty="0">
                <a:latin typeface="Franklin Gothic Medium"/>
                <a:cs typeface="Franklin Gothic Medium"/>
              </a:rPr>
              <a:t>tua</a:t>
            </a:r>
            <a:r>
              <a:rPr sz="3600" i="0" spc="-80" dirty="0">
                <a:latin typeface="Franklin Gothic Medium"/>
                <a:cs typeface="Franklin Gothic Medium"/>
              </a:rPr>
              <a:t>t</a:t>
            </a:r>
            <a:r>
              <a:rPr sz="3600" i="0" spc="-25" dirty="0">
                <a:latin typeface="Franklin Gothic Medium"/>
                <a:cs typeface="Franklin Gothic Medium"/>
              </a:rPr>
              <a:t>o</a:t>
            </a:r>
            <a:r>
              <a:rPr sz="3600" i="0" dirty="0">
                <a:latin typeface="Franklin Gothic Medium"/>
                <a:cs typeface="Franklin Gothic Medium"/>
              </a:rPr>
              <a:t>r</a:t>
            </a:r>
            <a:r>
              <a:rPr sz="3600" i="0" spc="35" dirty="0">
                <a:latin typeface="Franklin Gothic Medium"/>
                <a:cs typeface="Franklin Gothic Medium"/>
              </a:rPr>
              <a:t>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767181"/>
            <a:ext cx="7471409" cy="5163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5" dirty="0">
                <a:latin typeface="Times New Roman"/>
                <a:cs typeface="Times New Roman"/>
              </a:rPr>
              <a:t>Ac</a:t>
            </a:r>
            <a:r>
              <a:rPr sz="2600" spc="-105" dirty="0">
                <a:latin typeface="Times New Roman"/>
                <a:cs typeface="Times New Roman"/>
              </a:rPr>
              <a:t>t</a:t>
            </a:r>
            <a:r>
              <a:rPr sz="2600" spc="-165" dirty="0">
                <a:latin typeface="Times New Roman"/>
                <a:cs typeface="Times New Roman"/>
              </a:rPr>
              <a:t>u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ra</a:t>
            </a:r>
            <a:r>
              <a:rPr sz="2600" spc="-75" dirty="0">
                <a:latin typeface="Times New Roman"/>
                <a:cs typeface="Times New Roman"/>
              </a:rPr>
              <a:t>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30" dirty="0">
                <a:latin typeface="Times New Roman"/>
                <a:cs typeface="Times New Roman"/>
              </a:rPr>
              <a:t>mplem</a:t>
            </a:r>
            <a:r>
              <a:rPr sz="2600" spc="-110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286385" marR="36766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Se</a:t>
            </a:r>
            <a:r>
              <a:rPr sz="2600" spc="-204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desig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sense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measu</a:t>
            </a:r>
            <a:r>
              <a:rPr sz="2600" spc="-114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pra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tic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225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40" dirty="0">
                <a:latin typeface="Times New Roman"/>
                <a:cs typeface="Times New Roman"/>
              </a:rPr>
              <a:t>measura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ia</a:t>
            </a:r>
            <a:r>
              <a:rPr sz="2600" spc="-229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175" dirty="0">
                <a:latin typeface="Times New Roman"/>
                <a:cs typeface="Times New Roman"/>
              </a:rPr>
              <a:t>ysic</a:t>
            </a:r>
            <a:r>
              <a:rPr sz="2600" spc="-210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orld.</a:t>
            </a:r>
            <a:endParaRPr sz="2600">
              <a:latin typeface="Times New Roman"/>
              <a:cs typeface="Times New Roman"/>
            </a:endParaRPr>
          </a:p>
          <a:p>
            <a:pPr marL="286385" marR="50419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They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convert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their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measurements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(typically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analog)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into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electric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signals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digital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representations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consumed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intelligent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agent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(a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device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human).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60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d,</a:t>
            </a:r>
            <a:r>
              <a:rPr sz="26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rec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ome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pe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control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signal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(commonly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electric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signal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6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ital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comma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d)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igge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ysical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effec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,  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some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ion,</a:t>
            </a:r>
            <a:r>
              <a:rPr sz="260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6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n.</a:t>
            </a:r>
            <a:endParaRPr sz="2600">
              <a:latin typeface="Times New Roman"/>
              <a:cs typeface="Times New Roman"/>
            </a:endParaRPr>
          </a:p>
          <a:p>
            <a:pPr marL="286385" marR="28257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Sensors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provide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information,</a:t>
            </a:r>
            <a:r>
              <a:rPr sz="2600" b="1" i="1" spc="-3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actuators</a:t>
            </a:r>
            <a:r>
              <a:rPr sz="2600" b="1" i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provide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2600" b="1" i="1" spc="-6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action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1427988"/>
            <a:ext cx="7431023" cy="4201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086600" cy="4585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616825" cy="38969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Sensors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fundamental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building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blocks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networks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Sensors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foundational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elements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found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obje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0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—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“thin</a:t>
            </a:r>
            <a:r>
              <a:rPr sz="2600" spc="-200" dirty="0">
                <a:latin typeface="Times New Roman"/>
                <a:cs typeface="Times New Roman"/>
              </a:rPr>
              <a:t>g</a:t>
            </a:r>
            <a:r>
              <a:rPr sz="2600" spc="-270" dirty="0">
                <a:latin typeface="Times New Roman"/>
                <a:cs typeface="Times New Roman"/>
              </a:rPr>
              <a:t>s”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10" dirty="0">
                <a:latin typeface="Times New Roman"/>
                <a:cs typeface="Times New Roman"/>
              </a:rPr>
              <a:t>te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net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Thin</a:t>
            </a:r>
            <a:r>
              <a:rPr sz="2600" spc="-170" dirty="0">
                <a:latin typeface="Times New Roman"/>
                <a:cs typeface="Times New Roman"/>
              </a:rPr>
              <a:t>g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Smart</a:t>
            </a:r>
            <a:r>
              <a:rPr sz="2600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objects</a:t>
            </a:r>
            <a:r>
              <a:rPr sz="2600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any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physical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objects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contain </a:t>
            </a:r>
            <a:r>
              <a:rPr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embedded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technology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sense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and/or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interact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2600" b="1" spc="-6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their environment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meaningful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way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being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interconnected</a:t>
            </a:r>
            <a:r>
              <a:rPr sz="26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enabling</a:t>
            </a:r>
            <a:r>
              <a:rPr sz="2600" b="1" spc="6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communication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among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themselves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external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agent.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423761"/>
            <a:ext cx="7562850" cy="51682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Actuators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also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vary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greatly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function,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size,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design,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ts val="2735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70" dirty="0">
                <a:latin typeface="Times New Roman"/>
                <a:cs typeface="Times New Roman"/>
              </a:rPr>
              <a:t>Some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common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ways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they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classified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include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114" dirty="0">
                <a:latin typeface="Times New Roman"/>
                <a:cs typeface="Times New Roman"/>
              </a:rPr>
              <a:t>following:</a:t>
            </a:r>
            <a:endParaRPr sz="2400">
              <a:latin typeface="Times New Roman"/>
              <a:cs typeface="Times New Roman"/>
            </a:endParaRPr>
          </a:p>
          <a:p>
            <a:pPr marL="286385" marR="11430" indent="-274320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spc="-125" dirty="0">
                <a:latin typeface="Times New Roman"/>
                <a:cs typeface="Times New Roman"/>
              </a:rPr>
              <a:t>Type </a:t>
            </a:r>
            <a:r>
              <a:rPr sz="2400" b="1" spc="25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motion: </a:t>
            </a:r>
            <a:r>
              <a:rPr sz="2400" spc="-105" dirty="0">
                <a:latin typeface="Times New Roman"/>
                <a:cs typeface="Times New Roman"/>
              </a:rPr>
              <a:t>Actuators </a:t>
            </a:r>
            <a:r>
              <a:rPr sz="2400" spc="-145" dirty="0">
                <a:latin typeface="Times New Roman"/>
                <a:cs typeface="Times New Roman"/>
              </a:rPr>
              <a:t>can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40" dirty="0">
                <a:latin typeface="Times New Roman"/>
                <a:cs typeface="Times New Roman"/>
              </a:rPr>
              <a:t>classified based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type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motio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t</a:t>
            </a:r>
            <a:r>
              <a:rPr sz="2400" spc="-130" dirty="0">
                <a:latin typeface="Times New Roman"/>
                <a:cs typeface="Times New Roman"/>
              </a:rPr>
              <a:t>h</a:t>
            </a:r>
            <a:r>
              <a:rPr sz="2400" spc="-150" dirty="0">
                <a:latin typeface="Times New Roman"/>
                <a:cs typeface="Times New Roman"/>
              </a:rPr>
              <a:t>e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</a:t>
            </a:r>
            <a:r>
              <a:rPr sz="2400" spc="-55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d</a:t>
            </a:r>
            <a:r>
              <a:rPr sz="2400" spc="-114" dirty="0">
                <a:latin typeface="Times New Roman"/>
                <a:cs typeface="Times New Roman"/>
              </a:rPr>
              <a:t>uce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(f</a:t>
            </a:r>
            <a:r>
              <a:rPr sz="2400" spc="-135" dirty="0">
                <a:latin typeface="Times New Roman"/>
                <a:cs typeface="Times New Roman"/>
              </a:rPr>
              <a:t>o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exam</a:t>
            </a:r>
            <a:r>
              <a:rPr sz="2400" spc="-114" dirty="0">
                <a:latin typeface="Times New Roman"/>
                <a:cs typeface="Times New Roman"/>
              </a:rPr>
              <a:t>p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li</a:t>
            </a:r>
            <a:r>
              <a:rPr sz="2400" spc="-150" dirty="0">
                <a:latin typeface="Times New Roman"/>
                <a:cs typeface="Times New Roman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ea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ota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spc="-445" dirty="0">
                <a:latin typeface="Times New Roman"/>
                <a:cs typeface="Times New Roman"/>
              </a:rPr>
              <a:t>y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170" dirty="0">
                <a:latin typeface="Times New Roman"/>
                <a:cs typeface="Times New Roman"/>
              </a:rPr>
              <a:t>e/</a:t>
            </a:r>
            <a:r>
              <a:rPr sz="2400" spc="120" dirty="0">
                <a:latin typeface="Times New Roman"/>
                <a:cs typeface="Times New Roman"/>
              </a:rPr>
              <a:t>t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o/th</a:t>
            </a:r>
            <a:r>
              <a:rPr sz="2400" spc="4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-  </a:t>
            </a:r>
            <a:r>
              <a:rPr sz="2400" spc="-95" dirty="0">
                <a:latin typeface="Times New Roman"/>
                <a:cs typeface="Times New Roman"/>
              </a:rPr>
              <a:t>axes).</a:t>
            </a:r>
            <a:endParaRPr sz="2400">
              <a:latin typeface="Times New Roman"/>
              <a:cs typeface="Times New Roman"/>
            </a:endParaRPr>
          </a:p>
          <a:p>
            <a:pPr marL="286385" marR="215265" indent="-274320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b="1" spc="-70" dirty="0">
                <a:latin typeface="Times New Roman"/>
                <a:cs typeface="Times New Roman"/>
              </a:rPr>
              <a:t>Power:</a:t>
            </a:r>
            <a:r>
              <a:rPr sz="2400" b="1" spc="-24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Actuators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classified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based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their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power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output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(f</a:t>
            </a:r>
            <a:r>
              <a:rPr sz="2400" spc="-135" dirty="0">
                <a:latin typeface="Times New Roman"/>
                <a:cs typeface="Times New Roman"/>
              </a:rPr>
              <a:t>o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exam</a:t>
            </a:r>
            <a:r>
              <a:rPr sz="2400" spc="-114" dirty="0">
                <a:latin typeface="Times New Roman"/>
                <a:cs typeface="Times New Roman"/>
              </a:rPr>
              <a:t>p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high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95" dirty="0">
                <a:latin typeface="Times New Roman"/>
                <a:cs typeface="Times New Roman"/>
              </a:rPr>
              <a:t>o</a:t>
            </a:r>
            <a:r>
              <a:rPr sz="2400" spc="-135" dirty="0">
                <a:latin typeface="Times New Roman"/>
                <a:cs typeface="Times New Roman"/>
              </a:rPr>
              <a:t>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mic</a:t>
            </a:r>
            <a:r>
              <a:rPr sz="2400" spc="-9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40" dirty="0">
                <a:latin typeface="Times New Roman"/>
                <a:cs typeface="Times New Roman"/>
              </a:rPr>
              <a:t>er)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b="1" spc="-45" dirty="0">
                <a:latin typeface="Times New Roman"/>
                <a:cs typeface="Times New Roman"/>
              </a:rPr>
              <a:t>Binary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continuous: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Actuators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classified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number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stable-state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outputs.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Area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application: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Actuators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classified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p</a:t>
            </a:r>
            <a:r>
              <a:rPr sz="2400" spc="-135" dirty="0">
                <a:latin typeface="Times New Roman"/>
                <a:cs typeface="Times New Roman"/>
              </a:rPr>
              <a:t>ecific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in</a:t>
            </a:r>
            <a:r>
              <a:rPr sz="2400" spc="-120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v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5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tical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w</a:t>
            </a:r>
            <a:r>
              <a:rPr sz="2400" spc="-80" dirty="0">
                <a:latin typeface="Times New Roman"/>
                <a:cs typeface="Times New Roman"/>
              </a:rPr>
              <a:t>her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130" dirty="0">
                <a:latin typeface="Times New Roman"/>
                <a:cs typeface="Times New Roman"/>
              </a:rPr>
              <a:t>h</a:t>
            </a:r>
            <a:r>
              <a:rPr sz="2400" spc="-150" dirty="0">
                <a:latin typeface="Times New Roman"/>
                <a:cs typeface="Times New Roman"/>
              </a:rPr>
              <a:t>e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us</a:t>
            </a:r>
            <a:r>
              <a:rPr sz="2400" spc="-35" dirty="0">
                <a:latin typeface="Times New Roman"/>
                <a:cs typeface="Times New Roman"/>
              </a:rPr>
              <a:t>ed.</a:t>
            </a:r>
            <a:endParaRPr sz="2400">
              <a:latin typeface="Times New Roman"/>
              <a:cs typeface="Times New Roman"/>
            </a:endParaRPr>
          </a:p>
          <a:p>
            <a:pPr marL="286385" marR="70040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b="1" spc="-585" dirty="0">
                <a:latin typeface="Times New Roman"/>
                <a:cs typeface="Times New Roman"/>
              </a:rPr>
              <a:t>T</a:t>
            </a:r>
            <a:r>
              <a:rPr sz="2400" b="1" spc="30" dirty="0">
                <a:latin typeface="Times New Roman"/>
                <a:cs typeface="Times New Roman"/>
              </a:rPr>
              <a:t>ype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e</a:t>
            </a:r>
            <a:r>
              <a:rPr sz="2400" b="1" spc="40" dirty="0">
                <a:latin typeface="Times New Roman"/>
                <a:cs typeface="Times New Roman"/>
              </a:rPr>
              <a:t>n</a:t>
            </a:r>
            <a:r>
              <a:rPr sz="2400" b="1" spc="-45" dirty="0">
                <a:latin typeface="Times New Roman"/>
                <a:cs typeface="Times New Roman"/>
              </a:rPr>
              <a:t>ergy</a:t>
            </a:r>
            <a:r>
              <a:rPr sz="2400" b="1" spc="-30" dirty="0">
                <a:latin typeface="Times New Roman"/>
                <a:cs typeface="Times New Roman"/>
              </a:rPr>
              <a:t>: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Actu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class</a:t>
            </a:r>
            <a:r>
              <a:rPr sz="2400" spc="-110" dirty="0">
                <a:latin typeface="Times New Roman"/>
                <a:cs typeface="Times New Roman"/>
              </a:rPr>
              <a:t>i</a:t>
            </a:r>
            <a:r>
              <a:rPr sz="2400" spc="-125" dirty="0">
                <a:latin typeface="Times New Roman"/>
                <a:cs typeface="Times New Roman"/>
              </a:rPr>
              <a:t>fied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ba</a:t>
            </a:r>
            <a:r>
              <a:rPr sz="2400" spc="-145" dirty="0">
                <a:latin typeface="Times New Roman"/>
                <a:cs typeface="Times New Roman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their  </a:t>
            </a:r>
            <a:r>
              <a:rPr sz="2400" spc="-110" dirty="0">
                <a:latin typeface="Times New Roman"/>
                <a:cs typeface="Times New Roman"/>
              </a:rPr>
              <a:t>energy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y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45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90880"/>
            <a:ext cx="682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0" dirty="0">
                <a:latin typeface="Franklin Gothic Medium"/>
                <a:cs typeface="Franklin Gothic Medium"/>
              </a:rPr>
              <a:t>Classification</a:t>
            </a:r>
            <a:r>
              <a:rPr sz="3600" i="0" spc="-40" dirty="0">
                <a:latin typeface="Franklin Gothic Medium"/>
                <a:cs typeface="Franklin Gothic Medium"/>
              </a:rPr>
              <a:t> </a:t>
            </a:r>
            <a:r>
              <a:rPr sz="3600" i="0" spc="-10" dirty="0">
                <a:latin typeface="Franklin Gothic Medium"/>
                <a:cs typeface="Franklin Gothic Medium"/>
              </a:rPr>
              <a:t>based</a:t>
            </a:r>
            <a:r>
              <a:rPr sz="3600" i="0" spc="-20" dirty="0">
                <a:latin typeface="Franklin Gothic Medium"/>
                <a:cs typeface="Franklin Gothic Medium"/>
              </a:rPr>
              <a:t> on</a:t>
            </a:r>
            <a:r>
              <a:rPr sz="3600" i="0" spc="-15" dirty="0">
                <a:latin typeface="Franklin Gothic Medium"/>
                <a:cs typeface="Franklin Gothic Medium"/>
              </a:rPr>
              <a:t> </a:t>
            </a:r>
            <a:r>
              <a:rPr sz="3600" i="0" spc="-40" dirty="0">
                <a:latin typeface="Franklin Gothic Medium"/>
                <a:cs typeface="Franklin Gothic Medium"/>
              </a:rPr>
              <a:t>energy</a:t>
            </a:r>
            <a:r>
              <a:rPr sz="3600" i="0" spc="-15" dirty="0">
                <a:latin typeface="Franklin Gothic Medium"/>
                <a:cs typeface="Franklin Gothic Medium"/>
              </a:rPr>
              <a:t> </a:t>
            </a:r>
            <a:r>
              <a:rPr sz="3600" i="0" spc="-45" dirty="0">
                <a:latin typeface="Franklin Gothic Medium"/>
                <a:cs typeface="Franklin Gothic Medium"/>
              </a:rPr>
              <a:t>type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1143000"/>
            <a:ext cx="7786116" cy="48585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823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Micro-Electro-Mechanical</a:t>
            </a:r>
            <a:r>
              <a:rPr sz="3600" i="0" spc="-6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3600" i="0" spc="-5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Systems</a:t>
            </a:r>
            <a:r>
              <a:rPr sz="3600" i="0" spc="-2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3600" i="0" spc="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(MEMS)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616190" cy="439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90" dirty="0">
                <a:latin typeface="Times New Roman"/>
                <a:cs typeface="Times New Roman"/>
              </a:rPr>
              <a:t>Interesting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advances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sensor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actuator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technologies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how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they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packaged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deployed</a:t>
            </a:r>
            <a:r>
              <a:rPr sz="2400" spc="3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Segoe UI Symbol"/>
              <a:buChar char="⚫"/>
            </a:pPr>
            <a:endParaRPr sz="32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Micro-electro-mechanical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systems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(MEMS),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sometimes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simply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efe</a:t>
            </a:r>
            <a:r>
              <a:rPr sz="2400" spc="-3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o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a</a:t>
            </a:r>
            <a:r>
              <a:rPr sz="2400" spc="-17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400" spc="-180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6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nes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</a:t>
            </a:r>
            <a:r>
              <a:rPr sz="2400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i="1" spc="-3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18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40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2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combine</a:t>
            </a:r>
            <a:r>
              <a:rPr sz="2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ele</a:t>
            </a:r>
            <a:r>
              <a:rPr sz="2400" i="1" spc="-30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spc="-17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i="1" spc="-27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2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i="1" spc="-170" dirty="0">
                <a:solidFill>
                  <a:srgbClr val="FF0000"/>
                </a:solidFill>
                <a:latin typeface="Times New Roman"/>
                <a:cs typeface="Times New Roman"/>
              </a:rPr>
              <a:t>d  </a:t>
            </a:r>
            <a:r>
              <a:rPr sz="2400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mechanical</a:t>
            </a:r>
            <a:r>
              <a:rPr sz="2400" i="1" spc="-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elements,</a:t>
            </a:r>
            <a:r>
              <a:rPr sz="2400" i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75" dirty="0">
                <a:solidFill>
                  <a:srgbClr val="FF0000"/>
                </a:solidFill>
                <a:latin typeface="Times New Roman"/>
                <a:cs typeface="Times New Roman"/>
              </a:rPr>
              <a:t>such</a:t>
            </a:r>
            <a:r>
              <a:rPr sz="2400" i="1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9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400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300" dirty="0">
                <a:solidFill>
                  <a:srgbClr val="FF0000"/>
                </a:solidFill>
                <a:latin typeface="Times New Roman"/>
                <a:cs typeface="Times New Roman"/>
              </a:rPr>
              <a:t>sensors</a:t>
            </a:r>
            <a:r>
              <a:rPr sz="2400" i="1" spc="-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i="1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15" dirty="0">
                <a:solidFill>
                  <a:srgbClr val="FF0000"/>
                </a:solidFill>
                <a:latin typeface="Times New Roman"/>
                <a:cs typeface="Times New Roman"/>
              </a:rPr>
              <a:t>actuators,</a:t>
            </a:r>
            <a:r>
              <a:rPr sz="2400" i="1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spc="-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very</a:t>
            </a:r>
            <a:r>
              <a:rPr sz="24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small </a:t>
            </a:r>
            <a:r>
              <a:rPr sz="2400" i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(milli</a:t>
            </a:r>
            <a:r>
              <a:rPr sz="2400" i="1" spc="-3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i="1" spc="-210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4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33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less</a:t>
            </a:r>
            <a:r>
              <a:rPr sz="2400" i="1" spc="-229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sca</a:t>
            </a:r>
            <a:r>
              <a:rPr sz="2400" i="1" spc="-18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i="1" spc="-3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Segoe UI Symbol"/>
              <a:buChar char="⚫"/>
            </a:pPr>
            <a:endParaRPr sz="3300">
              <a:latin typeface="Times New Roman"/>
              <a:cs typeface="Times New Roman"/>
            </a:endParaRPr>
          </a:p>
          <a:p>
            <a:pPr marL="286385" marR="783590" indent="-274320">
              <a:lnSpc>
                <a:spcPts val="259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45" dirty="0">
                <a:latin typeface="Times New Roman"/>
                <a:cs typeface="Times New Roman"/>
              </a:rPr>
              <a:t>On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k</a:t>
            </a:r>
            <a:r>
              <a:rPr sz="2400" b="1" spc="25" dirty="0">
                <a:latin typeface="Times New Roman"/>
                <a:cs typeface="Times New Roman"/>
              </a:rPr>
              <a:t>e</a:t>
            </a:r>
            <a:r>
              <a:rPr sz="2400" b="1" spc="-30" dirty="0">
                <a:latin typeface="Times New Roman"/>
                <a:cs typeface="Times New Roman"/>
              </a:rPr>
              <a:t>ys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this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te</a:t>
            </a:r>
            <a:r>
              <a:rPr sz="2400" spc="-45" dirty="0">
                <a:latin typeface="Times New Roman"/>
                <a:cs typeface="Times New Roman"/>
              </a:rPr>
              <a:t>c</a:t>
            </a:r>
            <a:r>
              <a:rPr sz="2400" spc="-125" dirty="0">
                <a:latin typeface="Times New Roman"/>
                <a:cs typeface="Times New Roman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n</a:t>
            </a:r>
            <a:r>
              <a:rPr sz="2400" spc="-90" dirty="0">
                <a:latin typeface="Times New Roman"/>
                <a:cs typeface="Times New Roman"/>
              </a:rPr>
              <a:t>ol</a:t>
            </a:r>
            <a:r>
              <a:rPr sz="2400" spc="-110" dirty="0">
                <a:latin typeface="Times New Roman"/>
                <a:cs typeface="Times New Roman"/>
              </a:rPr>
              <a:t>o</a:t>
            </a:r>
            <a:r>
              <a:rPr sz="2400" spc="-200" dirty="0">
                <a:latin typeface="Times New Roman"/>
                <a:cs typeface="Times New Roman"/>
              </a:rPr>
              <a:t>gy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m</a:t>
            </a:r>
            <a:r>
              <a:rPr sz="2400" b="1" spc="-2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cro</a:t>
            </a:r>
            <a:r>
              <a:rPr sz="2400" b="1" spc="45" dirty="0">
                <a:latin typeface="Times New Roman"/>
                <a:cs typeface="Times New Roman"/>
              </a:rPr>
              <a:t>f</a:t>
            </a:r>
            <a:r>
              <a:rPr sz="2400" b="1" spc="-140" dirty="0">
                <a:latin typeface="Times New Roman"/>
                <a:cs typeface="Times New Roman"/>
              </a:rPr>
              <a:t>a</a:t>
            </a:r>
            <a:r>
              <a:rPr sz="2400" b="1" spc="-60" dirty="0">
                <a:latin typeface="Times New Roman"/>
                <a:cs typeface="Times New Roman"/>
              </a:rPr>
              <a:t>b</a:t>
            </a:r>
            <a:r>
              <a:rPr sz="2400" b="1" spc="-1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ic</a:t>
            </a:r>
            <a:r>
              <a:rPr sz="2400" b="1" spc="-30" dirty="0">
                <a:latin typeface="Times New Roman"/>
                <a:cs typeface="Times New Roman"/>
              </a:rPr>
              <a:t>a</a:t>
            </a:r>
            <a:r>
              <a:rPr sz="2400" b="1" spc="35" dirty="0">
                <a:latin typeface="Times New Roman"/>
                <a:cs typeface="Times New Roman"/>
              </a:rPr>
              <a:t>ti</a:t>
            </a:r>
            <a:r>
              <a:rPr sz="2400" b="1" spc="60" dirty="0">
                <a:latin typeface="Times New Roman"/>
                <a:cs typeface="Times New Roman"/>
              </a:rPr>
              <a:t>o</a:t>
            </a:r>
            <a:r>
              <a:rPr sz="2400" b="1" spc="10" dirty="0">
                <a:latin typeface="Times New Roman"/>
                <a:cs typeface="Times New Roman"/>
              </a:rPr>
              <a:t>n  </a:t>
            </a:r>
            <a:r>
              <a:rPr sz="2400" b="1" spc="35" dirty="0">
                <a:latin typeface="Times New Roman"/>
                <a:cs typeface="Times New Roman"/>
              </a:rPr>
              <a:t>technique </a:t>
            </a:r>
            <a:r>
              <a:rPr sz="2400" spc="-75" dirty="0">
                <a:latin typeface="Times New Roman"/>
                <a:cs typeface="Times New Roman"/>
              </a:rPr>
              <a:t>that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20" dirty="0">
                <a:latin typeface="Times New Roman"/>
                <a:cs typeface="Times New Roman"/>
              </a:rPr>
              <a:t>similar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what </a:t>
            </a:r>
            <a:r>
              <a:rPr sz="2400" i="1" spc="-215" dirty="0">
                <a:solidFill>
                  <a:srgbClr val="00AFEF"/>
                </a:solidFill>
                <a:latin typeface="Times New Roman"/>
                <a:cs typeface="Times New Roman"/>
              </a:rPr>
              <a:t>is </a:t>
            </a:r>
            <a:r>
              <a:rPr sz="2400" i="1" spc="-275" dirty="0">
                <a:solidFill>
                  <a:srgbClr val="00AFEF"/>
                </a:solidFill>
                <a:latin typeface="Times New Roman"/>
                <a:cs typeface="Times New Roman"/>
              </a:rPr>
              <a:t>used</a:t>
            </a:r>
            <a:r>
              <a:rPr sz="2400" i="1" spc="-2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00AFEF"/>
                </a:solidFill>
                <a:latin typeface="Times New Roman"/>
                <a:cs typeface="Times New Roman"/>
              </a:rPr>
              <a:t>for</a:t>
            </a:r>
            <a:r>
              <a:rPr sz="24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54" dirty="0">
                <a:solidFill>
                  <a:srgbClr val="00AFEF"/>
                </a:solidFill>
                <a:latin typeface="Times New Roman"/>
                <a:cs typeface="Times New Roman"/>
              </a:rPr>
              <a:t>microelectronic </a:t>
            </a:r>
            <a:r>
              <a:rPr sz="24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180" dirty="0">
                <a:solidFill>
                  <a:srgbClr val="00AFEF"/>
                </a:solidFill>
                <a:latin typeface="Times New Roman"/>
                <a:cs typeface="Times New Roman"/>
              </a:rPr>
              <a:t>inte</a:t>
            </a:r>
            <a:r>
              <a:rPr sz="2400" i="1" spc="-215" dirty="0">
                <a:solidFill>
                  <a:srgbClr val="00AFEF"/>
                </a:solidFill>
                <a:latin typeface="Times New Roman"/>
                <a:cs typeface="Times New Roman"/>
              </a:rPr>
              <a:t>g</a:t>
            </a:r>
            <a:r>
              <a:rPr sz="2400" i="1" spc="-335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2400" i="1" spc="-280" dirty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2400" i="1" spc="-204" dirty="0">
                <a:solidFill>
                  <a:srgbClr val="00AFEF"/>
                </a:solidFill>
                <a:latin typeface="Times New Roman"/>
                <a:cs typeface="Times New Roman"/>
              </a:rPr>
              <a:t>ted</a:t>
            </a:r>
            <a:r>
              <a:rPr sz="2400" i="1" spc="-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00AFEF"/>
                </a:solidFill>
                <a:latin typeface="Times New Roman"/>
                <a:cs typeface="Times New Roman"/>
              </a:rPr>
              <a:t>ci</a:t>
            </a:r>
            <a:r>
              <a:rPr sz="2400" i="1" spc="-254" dirty="0">
                <a:solidFill>
                  <a:srgbClr val="00AFEF"/>
                </a:solidFill>
                <a:latin typeface="Times New Roman"/>
                <a:cs typeface="Times New Roman"/>
              </a:rPr>
              <a:t>rc</a:t>
            </a:r>
            <a:r>
              <a:rPr sz="2400" i="1" spc="-305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400" i="1" spc="-145" dirty="0">
                <a:solidFill>
                  <a:srgbClr val="00AFEF"/>
                </a:solidFill>
                <a:latin typeface="Times New Roman"/>
                <a:cs typeface="Times New Roman"/>
              </a:rPr>
              <a:t>it</a:t>
            </a:r>
            <a:r>
              <a:rPr sz="24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2400" i="1" spc="20" dirty="0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approach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allows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mass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production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very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low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0970"/>
            <a:ext cx="7618730" cy="43180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6985" indent="-274320" algn="just">
              <a:lnSpc>
                <a:spcPct val="901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combination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tiny size, </a:t>
            </a:r>
            <a:r>
              <a:rPr sz="2400" spc="-135" dirty="0">
                <a:latin typeface="Times New Roman"/>
                <a:cs typeface="Times New Roman"/>
              </a:rPr>
              <a:t>low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cost,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20" dirty="0">
                <a:latin typeface="Times New Roman"/>
                <a:cs typeface="Times New Roman"/>
              </a:rPr>
              <a:t>ability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80" dirty="0">
                <a:latin typeface="Times New Roman"/>
                <a:cs typeface="Times New Roman"/>
              </a:rPr>
              <a:t>mass 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produce </a:t>
            </a:r>
            <a:r>
              <a:rPr sz="2400" spc="-165" dirty="0">
                <a:latin typeface="Times New Roman"/>
                <a:cs typeface="Times New Roman"/>
              </a:rPr>
              <a:t>makes </a:t>
            </a:r>
            <a:r>
              <a:rPr sz="2400" spc="-290" dirty="0">
                <a:latin typeface="Times New Roman"/>
                <a:cs typeface="Times New Roman"/>
              </a:rPr>
              <a:t>MEMS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95" dirty="0">
                <a:latin typeface="Times New Roman"/>
                <a:cs typeface="Times New Roman"/>
              </a:rPr>
              <a:t>attractive </a:t>
            </a:r>
            <a:r>
              <a:rPr sz="2400" spc="-85" dirty="0">
                <a:latin typeface="Times New Roman"/>
                <a:cs typeface="Times New Roman"/>
              </a:rPr>
              <a:t>option for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35" dirty="0">
                <a:latin typeface="Times New Roman"/>
                <a:cs typeface="Times New Roman"/>
              </a:rPr>
              <a:t>huge </a:t>
            </a:r>
            <a:r>
              <a:rPr sz="2400" spc="-90" dirty="0">
                <a:latin typeface="Times New Roman"/>
                <a:cs typeface="Times New Roman"/>
              </a:rPr>
              <a:t>number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5" dirty="0">
                <a:latin typeface="Times New Roman"/>
                <a:cs typeface="Times New Roman"/>
              </a:rPr>
              <a:t> IoT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app</a:t>
            </a:r>
            <a:r>
              <a:rPr sz="2400" spc="-130" dirty="0">
                <a:latin typeface="Times New Roman"/>
                <a:cs typeface="Times New Roman"/>
              </a:rPr>
              <a:t>lic</a:t>
            </a:r>
            <a:r>
              <a:rPr sz="2400" spc="-19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22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8255" indent="-274320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290" dirty="0">
                <a:latin typeface="Times New Roman"/>
                <a:cs typeface="Times New Roman"/>
              </a:rPr>
              <a:t>MEMS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devices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have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already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been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widely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used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variety </a:t>
            </a:r>
            <a:r>
              <a:rPr sz="2400" b="1" spc="20" dirty="0">
                <a:latin typeface="Times New Roman"/>
                <a:cs typeface="Times New Roman"/>
              </a:rPr>
              <a:t>of 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different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applications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can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found</a:t>
            </a:r>
            <a:r>
              <a:rPr sz="2400" spc="-110" dirty="0">
                <a:latin typeface="Times New Roman"/>
                <a:cs typeface="Times New Roman"/>
              </a:rPr>
              <a:t> in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very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familiar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e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yd</a:t>
            </a:r>
            <a:r>
              <a:rPr sz="2400" spc="-240" dirty="0">
                <a:latin typeface="Times New Roman"/>
                <a:cs typeface="Times New Roman"/>
              </a:rPr>
              <a:t>a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30" dirty="0">
                <a:latin typeface="Times New Roman"/>
                <a:cs typeface="Times New Roman"/>
              </a:rPr>
              <a:t>e</a:t>
            </a:r>
            <a:r>
              <a:rPr sz="2400" spc="-150" dirty="0">
                <a:latin typeface="Times New Roman"/>
                <a:cs typeface="Times New Roman"/>
              </a:rPr>
              <a:t>vice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For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example</a:t>
            </a:r>
            <a:r>
              <a:rPr sz="2400" b="1" spc="-100" dirty="0">
                <a:latin typeface="Times New Roman"/>
                <a:cs typeface="Times New Roman"/>
              </a:rPr>
              <a:t>,</a:t>
            </a:r>
            <a:r>
              <a:rPr sz="2400" b="1" spc="-165" dirty="0"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00AFEF"/>
                </a:solidFill>
                <a:latin typeface="Times New Roman"/>
                <a:cs typeface="Times New Roman"/>
              </a:rPr>
              <a:t>inkjet</a:t>
            </a:r>
            <a:r>
              <a:rPr sz="24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00AFEF"/>
                </a:solidFill>
                <a:latin typeface="Times New Roman"/>
                <a:cs typeface="Times New Roman"/>
              </a:rPr>
              <a:t>printers</a:t>
            </a:r>
            <a:r>
              <a:rPr sz="2400" b="1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85" dirty="0">
                <a:solidFill>
                  <a:srgbClr val="00AFEF"/>
                </a:solidFill>
                <a:latin typeface="Times New Roman"/>
                <a:cs typeface="Times New Roman"/>
              </a:rPr>
              <a:t>use</a:t>
            </a:r>
            <a:r>
              <a:rPr sz="2400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80" dirty="0">
                <a:solidFill>
                  <a:srgbClr val="00AFEF"/>
                </a:solidFill>
                <a:latin typeface="Times New Roman"/>
                <a:cs typeface="Times New Roman"/>
              </a:rPr>
              <a:t>micropump</a:t>
            </a:r>
            <a:r>
              <a:rPr sz="2400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i="1" spc="-290" dirty="0">
                <a:solidFill>
                  <a:srgbClr val="00AFEF"/>
                </a:solidFill>
                <a:latin typeface="Times New Roman"/>
                <a:cs typeface="Times New Roman"/>
              </a:rPr>
              <a:t>MEMS.</a:t>
            </a:r>
            <a:endParaRPr sz="2400">
              <a:latin typeface="Times New Roman"/>
              <a:cs typeface="Times New Roman"/>
            </a:endParaRPr>
          </a:p>
          <a:p>
            <a:pPr marL="286385" marR="8890" indent="-274320" algn="just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b="1" spc="-80" dirty="0">
                <a:solidFill>
                  <a:srgbClr val="00AFEF"/>
                </a:solidFill>
                <a:latin typeface="Times New Roman"/>
                <a:cs typeface="Times New Roman"/>
              </a:rPr>
              <a:t>Smart</a:t>
            </a:r>
            <a:r>
              <a:rPr sz="2400" b="1" spc="-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phones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also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use </a:t>
            </a:r>
            <a:r>
              <a:rPr sz="2400" b="1" spc="-200" dirty="0">
                <a:solidFill>
                  <a:srgbClr val="00AFEF"/>
                </a:solidFill>
                <a:latin typeface="Times New Roman"/>
                <a:cs typeface="Times New Roman"/>
              </a:rPr>
              <a:t>MEMS</a:t>
            </a:r>
            <a:r>
              <a:rPr sz="2400" b="1" spc="2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technologies 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for 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things </a:t>
            </a:r>
            <a:r>
              <a:rPr sz="24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00AFEF"/>
                </a:solidFill>
                <a:latin typeface="Times New Roman"/>
                <a:cs typeface="Times New Roman"/>
              </a:rPr>
              <a:t>like</a:t>
            </a:r>
            <a:r>
              <a:rPr sz="2400" b="1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accelerometers</a:t>
            </a:r>
            <a:r>
              <a:rPr sz="24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r>
              <a:rPr sz="2400" b="1" spc="-8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gyroscopes.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In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fact</a:t>
            </a:r>
            <a:r>
              <a:rPr sz="2400" spc="-85" dirty="0">
                <a:solidFill>
                  <a:srgbClr val="855D5D"/>
                </a:solidFill>
                <a:latin typeface="Times New Roman"/>
                <a:cs typeface="Times New Roman"/>
              </a:rPr>
              <a:t>,</a:t>
            </a:r>
            <a:r>
              <a:rPr sz="2400" spc="-80" dirty="0">
                <a:solidFill>
                  <a:srgbClr val="855D5D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automobiles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were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among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first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commercially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introduce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MEMS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into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mass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market,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with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airbag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accelerometers.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315200" cy="5145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" y="6038799"/>
            <a:ext cx="742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Figure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3-6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Torsional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Ratcheting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Actuator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(TRA)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MEMS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(Courtesy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Sandia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National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Laboratories,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SUMMiT™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Technologies,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u="heavy" spc="-1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3"/>
              </a:rPr>
              <a:t>www.sandia.gov/mstc</a:t>
            </a:r>
            <a:r>
              <a:rPr sz="1800" i="1" spc="-15" dirty="0">
                <a:latin typeface="Calibri"/>
                <a:cs typeface="Calibri"/>
              </a:rPr>
              <a:t>.)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07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0" dirty="0">
                <a:latin typeface="Franklin Gothic Medium"/>
                <a:cs typeface="Franklin Gothic Medium"/>
              </a:rPr>
              <a:t>Smart</a:t>
            </a:r>
            <a:r>
              <a:rPr sz="4000" i="0" spc="-100" dirty="0">
                <a:latin typeface="Franklin Gothic Medium"/>
                <a:cs typeface="Franklin Gothic Medium"/>
              </a:rPr>
              <a:t> </a:t>
            </a:r>
            <a:r>
              <a:rPr sz="4000" i="0" spc="-20" dirty="0">
                <a:latin typeface="Franklin Gothic Medium"/>
                <a:cs typeface="Franklin Gothic Medium"/>
              </a:rPr>
              <a:t>Objects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613"/>
            <a:ext cx="7616825" cy="34245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 algn="just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Smart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objects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are,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quite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simply,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building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blocks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IoT.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They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are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transform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everyday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objects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into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6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network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6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intelligent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objects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able </a:t>
            </a:r>
            <a:r>
              <a:rPr sz="26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learn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interact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their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environment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6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meaningful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way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real </a:t>
            </a:r>
            <a:r>
              <a:rPr sz="2600" spc="-125" dirty="0">
                <a:latin typeface="Times New Roman"/>
                <a:cs typeface="Times New Roman"/>
              </a:rPr>
              <a:t>power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 </a:t>
            </a:r>
            <a:r>
              <a:rPr sz="2600" spc="-114" dirty="0">
                <a:latin typeface="Times New Roman"/>
                <a:cs typeface="Times New Roman"/>
              </a:rPr>
              <a:t>objects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comes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140" dirty="0">
                <a:latin typeface="Times New Roman"/>
                <a:cs typeface="Times New Roman"/>
              </a:rPr>
              <a:t>being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networked </a:t>
            </a:r>
            <a:r>
              <a:rPr sz="2600" spc="-75" dirty="0">
                <a:latin typeface="Times New Roman"/>
                <a:cs typeface="Times New Roman"/>
              </a:rPr>
              <a:t>together </a:t>
            </a:r>
            <a:r>
              <a:rPr sz="2600" spc="-70" dirty="0">
                <a:latin typeface="Times New Roman"/>
                <a:cs typeface="Times New Roman"/>
              </a:rPr>
              <a:t>rather </a:t>
            </a:r>
            <a:r>
              <a:rPr sz="2600" spc="-110" dirty="0">
                <a:latin typeface="Times New Roman"/>
                <a:cs typeface="Times New Roman"/>
              </a:rPr>
              <a:t>than </a:t>
            </a:r>
            <a:r>
              <a:rPr sz="2600" spc="-140" dirty="0">
                <a:latin typeface="Times New Roman"/>
                <a:cs typeface="Times New Roman"/>
              </a:rPr>
              <a:t>being </a:t>
            </a:r>
            <a:r>
              <a:rPr sz="2600" spc="-120" dirty="0">
                <a:latin typeface="Times New Roman"/>
                <a:cs typeface="Times New Roman"/>
              </a:rPr>
              <a:t>isolated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25" dirty="0">
                <a:latin typeface="Times New Roman"/>
                <a:cs typeface="Times New Roman"/>
              </a:rPr>
              <a:t>standalone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objects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0970"/>
            <a:ext cx="7449820" cy="41656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396240" indent="-274320" algn="just">
              <a:lnSpc>
                <a:spcPct val="901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-180" dirty="0">
                <a:latin typeface="Times New Roman"/>
                <a:cs typeface="Times New Roman"/>
              </a:rPr>
              <a:t>If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05" dirty="0">
                <a:latin typeface="Times New Roman"/>
                <a:cs typeface="Times New Roman"/>
              </a:rPr>
              <a:t>sensor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b="1" dirty="0">
                <a:latin typeface="Times New Roman"/>
                <a:cs typeface="Times New Roman"/>
              </a:rPr>
              <a:t>standalone </a:t>
            </a:r>
            <a:r>
              <a:rPr sz="2400" b="1" spc="35" dirty="0">
                <a:latin typeface="Times New Roman"/>
                <a:cs typeface="Times New Roman"/>
              </a:rPr>
              <a:t>device </a:t>
            </a:r>
            <a:r>
              <a:rPr sz="2400" spc="-75" dirty="0">
                <a:latin typeface="Times New Roman"/>
                <a:cs typeface="Times New Roman"/>
              </a:rPr>
              <a:t>that </a:t>
            </a:r>
            <a:r>
              <a:rPr sz="2400" spc="-150" dirty="0">
                <a:latin typeface="Times New Roman"/>
                <a:cs typeface="Times New Roman"/>
              </a:rPr>
              <a:t>simply </a:t>
            </a:r>
            <a:r>
              <a:rPr sz="2400" spc="-125" dirty="0">
                <a:latin typeface="Times New Roman"/>
                <a:cs typeface="Times New Roman"/>
              </a:rPr>
              <a:t>measures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humidity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the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soil</a:t>
            </a:r>
            <a:r>
              <a:rPr sz="2400" spc="35" dirty="0">
                <a:latin typeface="Times New Roman"/>
                <a:cs typeface="Times New Roman"/>
              </a:rPr>
              <a:t>,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interesting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useful,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but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isn’t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revolutionary</a:t>
            </a:r>
            <a:endParaRPr sz="2400">
              <a:latin typeface="Times New Roman"/>
              <a:cs typeface="Times New Roman"/>
            </a:endParaRPr>
          </a:p>
          <a:p>
            <a:pPr marL="286385" marR="14922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80" dirty="0">
                <a:latin typeface="Times New Roman"/>
                <a:cs typeface="Times New Roman"/>
              </a:rPr>
              <a:t>If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same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sensor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is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connected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as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part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an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intelligent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ne</a:t>
            </a:r>
            <a:r>
              <a:rPr sz="2400" b="1" spc="30" dirty="0">
                <a:latin typeface="Times New Roman"/>
                <a:cs typeface="Times New Roman"/>
              </a:rPr>
              <a:t>t</a:t>
            </a:r>
            <a:r>
              <a:rPr sz="2400" b="1" spc="15" dirty="0">
                <a:latin typeface="Times New Roman"/>
                <a:cs typeface="Times New Roman"/>
              </a:rPr>
              <a:t>w</a:t>
            </a:r>
            <a:r>
              <a:rPr sz="2400" b="1" spc="5" dirty="0">
                <a:latin typeface="Times New Roman"/>
                <a:cs typeface="Times New Roman"/>
              </a:rPr>
              <a:t>ork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spc="-140" dirty="0">
                <a:latin typeface="Times New Roman"/>
                <a:cs typeface="Times New Roman"/>
              </a:rPr>
              <a:t>a</a:t>
            </a:r>
            <a:r>
              <a:rPr sz="2400" b="1" spc="-60" dirty="0">
                <a:latin typeface="Times New Roman"/>
                <a:cs typeface="Times New Roman"/>
              </a:rPr>
              <a:t>b</a:t>
            </a:r>
            <a:r>
              <a:rPr sz="2400" b="1" spc="45" dirty="0">
                <a:latin typeface="Times New Roman"/>
                <a:cs typeface="Times New Roman"/>
              </a:rPr>
              <a:t>le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t</a:t>
            </a:r>
            <a:r>
              <a:rPr sz="2400" b="1" spc="75" dirty="0">
                <a:latin typeface="Times New Roman"/>
                <a:cs typeface="Times New Roman"/>
              </a:rPr>
              <a:t>o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c</a:t>
            </a:r>
            <a:r>
              <a:rPr sz="2400" b="1" spc="75" dirty="0">
                <a:latin typeface="Times New Roman"/>
                <a:cs typeface="Times New Roman"/>
              </a:rPr>
              <a:t>o</a:t>
            </a:r>
            <a:r>
              <a:rPr sz="2400" b="1" spc="20" dirty="0">
                <a:latin typeface="Times New Roman"/>
                <a:cs typeface="Times New Roman"/>
              </a:rPr>
              <a:t>ord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45" dirty="0">
                <a:latin typeface="Times New Roman"/>
                <a:cs typeface="Times New Roman"/>
              </a:rPr>
              <a:t>n</a:t>
            </a:r>
            <a:r>
              <a:rPr sz="2400" b="1" spc="-55" dirty="0">
                <a:latin typeface="Times New Roman"/>
                <a:cs typeface="Times New Roman"/>
              </a:rPr>
              <a:t>a</a:t>
            </a:r>
            <a:r>
              <a:rPr sz="2400" b="1" spc="30" dirty="0">
                <a:latin typeface="Times New Roman"/>
                <a:cs typeface="Times New Roman"/>
              </a:rPr>
              <a:t>t</a:t>
            </a:r>
            <a:r>
              <a:rPr sz="2400" b="1" spc="50" dirty="0">
                <a:latin typeface="Times New Roman"/>
                <a:cs typeface="Times New Roman"/>
              </a:rPr>
              <a:t>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intell</a:t>
            </a:r>
            <a:r>
              <a:rPr sz="2400" b="1" spc="15" dirty="0">
                <a:latin typeface="Times New Roman"/>
                <a:cs typeface="Times New Roman"/>
              </a:rPr>
              <a:t>i</a:t>
            </a:r>
            <a:r>
              <a:rPr sz="2400" b="1" spc="30" dirty="0">
                <a:latin typeface="Times New Roman"/>
                <a:cs typeface="Times New Roman"/>
              </a:rPr>
              <a:t>ge</a:t>
            </a:r>
            <a:r>
              <a:rPr sz="2400" b="1" spc="40" dirty="0">
                <a:latin typeface="Times New Roman"/>
                <a:cs typeface="Times New Roman"/>
              </a:rPr>
              <a:t>n</a:t>
            </a:r>
            <a:r>
              <a:rPr sz="2400" b="1" spc="25" dirty="0">
                <a:latin typeface="Times New Roman"/>
                <a:cs typeface="Times New Roman"/>
              </a:rPr>
              <a:t>t</a:t>
            </a:r>
            <a:r>
              <a:rPr sz="2400" b="1" spc="-3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with  </a:t>
            </a:r>
            <a:r>
              <a:rPr sz="2400" b="1" spc="-15" dirty="0">
                <a:latin typeface="Times New Roman"/>
                <a:cs typeface="Times New Roman"/>
              </a:rPr>
              <a:t>actuators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trigger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irrigation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systems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needed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those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sensor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readings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60" dirty="0">
                <a:latin typeface="Times New Roman"/>
                <a:cs typeface="Times New Roman"/>
              </a:rPr>
              <a:t> we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have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something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far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more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powerful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57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00" dirty="0">
                <a:latin typeface="Times New Roman"/>
                <a:cs typeface="Times New Roman"/>
              </a:rPr>
              <a:t>Exten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e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100" dirty="0">
                <a:latin typeface="Times New Roman"/>
                <a:cs typeface="Times New Roman"/>
              </a:rPr>
              <a:t>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</a:t>
            </a:r>
            <a:r>
              <a:rPr sz="2400" spc="-165" dirty="0">
                <a:latin typeface="Times New Roman"/>
                <a:cs typeface="Times New Roman"/>
              </a:rPr>
              <a:t>u</a:t>
            </a:r>
            <a:r>
              <a:rPr sz="2400" spc="105" dirty="0">
                <a:latin typeface="Times New Roman"/>
                <a:cs typeface="Times New Roman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195" dirty="0">
                <a:latin typeface="Times New Roman"/>
                <a:cs typeface="Times New Roman"/>
              </a:rPr>
              <a:t>r</a:t>
            </a:r>
            <a:r>
              <a:rPr sz="2400" spc="100" dirty="0">
                <a:latin typeface="Times New Roman"/>
                <a:cs typeface="Times New Roman"/>
              </a:rPr>
              <a:t>,</a:t>
            </a:r>
            <a:r>
              <a:rPr sz="2400" spc="-165" dirty="0">
                <a:latin typeface="Times New Roman"/>
                <a:cs typeface="Times New Roman"/>
              </a:rPr>
              <a:t> ima</a:t>
            </a:r>
            <a:r>
              <a:rPr sz="2400" spc="-120" dirty="0">
                <a:latin typeface="Times New Roman"/>
                <a:cs typeface="Times New Roman"/>
              </a:rPr>
              <a:t>g</a:t>
            </a:r>
            <a:r>
              <a:rPr sz="2400" spc="-105" dirty="0">
                <a:latin typeface="Times New Roman"/>
                <a:cs typeface="Times New Roman"/>
              </a:rPr>
              <a:t>ine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</a:t>
            </a:r>
            <a:r>
              <a:rPr sz="2400" spc="-140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125" dirty="0">
                <a:latin typeface="Times New Roman"/>
                <a:cs typeface="Times New Roman"/>
              </a:rPr>
              <a:t>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coo</a:t>
            </a:r>
            <a:r>
              <a:rPr sz="2400" b="1" spc="-20" dirty="0">
                <a:latin typeface="Times New Roman"/>
                <a:cs typeface="Times New Roman"/>
              </a:rPr>
              <a:t>rdin</a:t>
            </a:r>
            <a:r>
              <a:rPr sz="2400" b="1" spc="-45" dirty="0">
                <a:latin typeface="Times New Roman"/>
                <a:cs typeface="Times New Roman"/>
              </a:rPr>
              <a:t>a</a:t>
            </a:r>
            <a:r>
              <a:rPr sz="2400" b="1" spc="30" dirty="0">
                <a:latin typeface="Times New Roman"/>
                <a:cs typeface="Times New Roman"/>
              </a:rPr>
              <a:t>ted  sensor/actuator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set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is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intelligently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interconnected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latin typeface="Times New Roman"/>
                <a:cs typeface="Times New Roman"/>
              </a:rPr>
              <a:t>with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other </a:t>
            </a:r>
            <a:r>
              <a:rPr sz="2400" b="1" spc="30" dirty="0">
                <a:latin typeface="Times New Roman"/>
                <a:cs typeface="Times New Roman"/>
              </a:rPr>
              <a:t>sensor/actuator </a:t>
            </a:r>
            <a:r>
              <a:rPr sz="2400" b="1" spc="-15" dirty="0">
                <a:latin typeface="Times New Roman"/>
                <a:cs typeface="Times New Roman"/>
              </a:rPr>
              <a:t>sets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further </a:t>
            </a:r>
            <a:r>
              <a:rPr sz="2400" spc="-95" dirty="0">
                <a:latin typeface="Times New Roman"/>
                <a:cs typeface="Times New Roman"/>
              </a:rPr>
              <a:t>coordinate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fertilization,</a:t>
            </a:r>
            <a:r>
              <a:rPr sz="2400" b="1" i="1" spc="-310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pest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75" dirty="0">
                <a:latin typeface="Times New Roman"/>
                <a:cs typeface="Times New Roman"/>
              </a:rPr>
              <a:t>control,</a:t>
            </a:r>
            <a:r>
              <a:rPr sz="2400" b="1" i="1" spc="-300" dirty="0">
                <a:latin typeface="Times New Roman"/>
                <a:cs typeface="Times New Roman"/>
              </a:rPr>
              <a:t> </a:t>
            </a:r>
            <a:r>
              <a:rPr sz="2400" b="1" i="1" spc="-45" dirty="0">
                <a:latin typeface="Times New Roman"/>
                <a:cs typeface="Times New Roman"/>
              </a:rPr>
              <a:t>and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45" dirty="0">
                <a:latin typeface="Times New Roman"/>
                <a:cs typeface="Times New Roman"/>
              </a:rPr>
              <a:t>so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35" dirty="0">
                <a:latin typeface="Times New Roman"/>
                <a:cs typeface="Times New Roman"/>
              </a:rPr>
              <a:t>on</a:t>
            </a:r>
            <a:r>
              <a:rPr sz="2400" b="1" i="1" spc="35" dirty="0">
                <a:latin typeface="Trebuchet MS"/>
                <a:cs typeface="Trebuchet MS"/>
              </a:rPr>
              <a:t>—</a:t>
            </a:r>
            <a:r>
              <a:rPr sz="2400" b="1" i="1" spc="35" dirty="0">
                <a:latin typeface="Times New Roman"/>
                <a:cs typeface="Times New Roman"/>
              </a:rPr>
              <a:t>and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10" dirty="0">
                <a:latin typeface="Times New Roman"/>
                <a:cs typeface="Times New Roman"/>
              </a:rPr>
              <a:t>even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05" dirty="0">
                <a:latin typeface="Times New Roman"/>
                <a:cs typeface="Times New Roman"/>
              </a:rPr>
              <a:t>communicate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with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60" dirty="0">
                <a:latin typeface="Times New Roman"/>
                <a:cs typeface="Times New Roman"/>
              </a:rPr>
              <a:t>an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intelligent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90" dirty="0">
                <a:latin typeface="Times New Roman"/>
                <a:cs typeface="Times New Roman"/>
              </a:rPr>
              <a:t>backend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to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60" dirty="0">
                <a:latin typeface="Times New Roman"/>
                <a:cs typeface="Times New Roman"/>
              </a:rPr>
              <a:t>calculate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20" dirty="0">
                <a:latin typeface="Times New Roman"/>
                <a:cs typeface="Times New Roman"/>
              </a:rPr>
              <a:t>crop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45" dirty="0">
                <a:latin typeface="Times New Roman"/>
                <a:cs typeface="Times New Roman"/>
              </a:rPr>
              <a:t>yield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potential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271652"/>
            <a:ext cx="651954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i="1" spc="-260" dirty="0">
                <a:latin typeface="Times New Roman"/>
                <a:cs typeface="Times New Roman"/>
              </a:rPr>
              <a:t>smart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i="1" spc="-215" dirty="0">
                <a:latin typeface="Times New Roman"/>
                <a:cs typeface="Times New Roman"/>
              </a:rPr>
              <a:t>object</a:t>
            </a:r>
            <a:r>
              <a:rPr sz="2600" spc="-215" dirty="0">
                <a:latin typeface="Times New Roman"/>
                <a:cs typeface="Times New Roman"/>
              </a:rPr>
              <a:t>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device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has,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minimum,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ll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wing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ur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40" dirty="0">
                <a:latin typeface="Times New Roman"/>
                <a:cs typeface="Times New Roman"/>
              </a:rPr>
              <a:t>ining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charac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istics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1185672"/>
            <a:ext cx="5943599" cy="54574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69245"/>
            <a:ext cx="7206615" cy="44824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Processing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unit: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-240" dirty="0">
                <a:latin typeface="Times New Roman"/>
                <a:cs typeface="Times New Roman"/>
              </a:rPr>
              <a:t>o</a:t>
            </a:r>
            <a:r>
              <a:rPr sz="2600" spc="-165" dirty="0">
                <a:latin typeface="Times New Roman"/>
                <a:cs typeface="Times New Roman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t</a:t>
            </a:r>
            <a:r>
              <a:rPr sz="2600" spc="-135" dirty="0">
                <a:latin typeface="Times New Roman"/>
                <a:cs typeface="Times New Roman"/>
              </a:rPr>
              <a:t>y</a:t>
            </a:r>
            <a:r>
              <a:rPr sz="2600" spc="-105" dirty="0">
                <a:latin typeface="Times New Roman"/>
                <a:cs typeface="Times New Roman"/>
              </a:rPr>
              <a:t>pe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60" dirty="0">
                <a:latin typeface="Times New Roman"/>
                <a:cs typeface="Times New Roman"/>
              </a:rPr>
              <a:t>essing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5" dirty="0">
                <a:latin typeface="Times New Roman"/>
                <a:cs typeface="Times New Roman"/>
              </a:rPr>
              <a:t>Acquiring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data,</a:t>
            </a:r>
            <a:endParaRPr sz="2600">
              <a:latin typeface="Times New Roman"/>
              <a:cs typeface="Times New Roman"/>
            </a:endParaRPr>
          </a:p>
          <a:p>
            <a:pPr marL="286385" marR="51943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Processing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analyzing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sensing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information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received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by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sensor(s),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Coordinating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control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signals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to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70" dirty="0">
                <a:latin typeface="Times New Roman"/>
                <a:cs typeface="Times New Roman"/>
              </a:rPr>
              <a:t>any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actuators</a:t>
            </a:r>
            <a:r>
              <a:rPr sz="2600" spc="-5" dirty="0">
                <a:latin typeface="Times New Roman"/>
                <a:cs typeface="Times New Roman"/>
              </a:rPr>
              <a:t>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286385" marR="97155" indent="-274320">
              <a:lnSpc>
                <a:spcPts val="2810"/>
              </a:lnSpc>
              <a:spcBef>
                <a:spcPts val="64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5" dirty="0">
                <a:latin typeface="Times New Roman"/>
                <a:cs typeface="Times New Roman"/>
              </a:rPr>
              <a:t>C</a:t>
            </a:r>
            <a:r>
              <a:rPr sz="2600" b="1" spc="-65" dirty="0">
                <a:latin typeface="Times New Roman"/>
                <a:cs typeface="Times New Roman"/>
              </a:rPr>
              <a:t>o</a:t>
            </a:r>
            <a:r>
              <a:rPr sz="2600" b="1" spc="20" dirty="0">
                <a:latin typeface="Times New Roman"/>
                <a:cs typeface="Times New Roman"/>
              </a:rPr>
              <a:t>ntrolli</a:t>
            </a:r>
            <a:r>
              <a:rPr sz="2600" b="1" spc="15" dirty="0">
                <a:latin typeface="Times New Roman"/>
                <a:cs typeface="Times New Roman"/>
              </a:rPr>
              <a:t>n</a:t>
            </a:r>
            <a:r>
              <a:rPr sz="2600" b="1" spc="25" dirty="0">
                <a:latin typeface="Times New Roman"/>
                <a:cs typeface="Times New Roman"/>
              </a:rPr>
              <a:t>g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v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65" dirty="0">
                <a:latin typeface="Times New Roman"/>
                <a:cs typeface="Times New Roman"/>
              </a:rPr>
              <a:t>r</a:t>
            </a:r>
            <a:r>
              <a:rPr sz="2600" b="1" spc="30" dirty="0">
                <a:latin typeface="Times New Roman"/>
                <a:cs typeface="Times New Roman"/>
              </a:rPr>
              <a:t>iety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functions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th</a:t>
            </a:r>
            <a:r>
              <a:rPr sz="2600" b="1" spc="35" dirty="0">
                <a:latin typeface="Times New Roman"/>
                <a:cs typeface="Times New Roman"/>
              </a:rPr>
              <a:t>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0" dirty="0">
                <a:latin typeface="Times New Roman"/>
                <a:cs typeface="Times New Roman"/>
              </a:rPr>
              <a:t>sma</a:t>
            </a:r>
            <a:r>
              <a:rPr sz="2600" b="1" spc="15" dirty="0">
                <a:latin typeface="Times New Roman"/>
                <a:cs typeface="Times New Roman"/>
              </a:rPr>
              <a:t>r</a:t>
            </a:r>
            <a:r>
              <a:rPr sz="2600" b="1" spc="25" dirty="0">
                <a:latin typeface="Times New Roman"/>
                <a:cs typeface="Times New Roman"/>
              </a:rPr>
              <a:t>t  object,</a:t>
            </a:r>
            <a:r>
              <a:rPr sz="2600" b="1" spc="-1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including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communication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systems</a:t>
            </a:r>
            <a:endParaRPr sz="2600">
              <a:latin typeface="Times New Roman"/>
              <a:cs typeface="Times New Roman"/>
            </a:endParaRPr>
          </a:p>
          <a:p>
            <a:pPr marL="286385" marR="21844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mos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mmo</a:t>
            </a:r>
            <a:r>
              <a:rPr sz="2600" spc="-105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microc</a:t>
            </a:r>
            <a:r>
              <a:rPr sz="2600" b="1" spc="35" dirty="0">
                <a:latin typeface="Times New Roman"/>
                <a:cs typeface="Times New Roman"/>
              </a:rPr>
              <a:t>o</a:t>
            </a:r>
            <a:r>
              <a:rPr sz="2600" b="1" spc="10" dirty="0">
                <a:latin typeface="Times New Roman"/>
                <a:cs typeface="Times New Roman"/>
              </a:rPr>
              <a:t>ntroller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60" dirty="0">
                <a:latin typeface="Times New Roman"/>
                <a:cs typeface="Times New Roman"/>
              </a:rPr>
              <a:t>aus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its  </a:t>
            </a:r>
            <a:r>
              <a:rPr sz="2600" spc="-150" dirty="0">
                <a:latin typeface="Times New Roman"/>
                <a:cs typeface="Times New Roman"/>
              </a:rPr>
              <a:t>small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form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factor,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flexibility,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programming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simplicity,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ubiq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sum</a:t>
            </a:r>
            <a:r>
              <a:rPr sz="2600" spc="-140" dirty="0">
                <a:latin typeface="Times New Roman"/>
                <a:cs typeface="Times New Roman"/>
              </a:rPr>
              <a:t>p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c</a:t>
            </a:r>
            <a:r>
              <a:rPr sz="2600" spc="-90" dirty="0">
                <a:latin typeface="Times New Roman"/>
                <a:cs typeface="Times New Roman"/>
              </a:rPr>
              <a:t>ost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206615" cy="3973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Sensor(s)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100" dirty="0">
                <a:latin typeface="Times New Roman"/>
                <a:cs typeface="Times New Roman"/>
              </a:rPr>
              <a:t>and/or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actuator(s):</a:t>
            </a:r>
            <a:endParaRPr sz="2600">
              <a:latin typeface="Times New Roman"/>
              <a:cs typeface="Times New Roman"/>
            </a:endParaRPr>
          </a:p>
          <a:p>
            <a:pPr marL="286385" marR="2101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0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object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capable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interacting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70" dirty="0">
                <a:latin typeface="Times New Roman"/>
                <a:cs typeface="Times New Roman"/>
              </a:rPr>
              <a:t>physical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75" dirty="0">
                <a:latin typeface="Times New Roman"/>
                <a:cs typeface="Times New Roman"/>
              </a:rPr>
              <a:t>orld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hr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90" dirty="0">
                <a:latin typeface="Times New Roman"/>
                <a:cs typeface="Times New Roman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s</a:t>
            </a:r>
            <a:r>
              <a:rPr sz="2600" spc="-125" dirty="0">
                <a:latin typeface="Times New Roman"/>
                <a:cs typeface="Times New Roman"/>
              </a:rPr>
              <a:t>ens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u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Communication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device: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communication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unit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responsible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connecting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smart </a:t>
            </a:r>
            <a:r>
              <a:rPr sz="2600" b="1" spc="25" dirty="0">
                <a:latin typeface="Times New Roman"/>
                <a:cs typeface="Times New Roman"/>
              </a:rPr>
              <a:t>object </a:t>
            </a:r>
            <a:r>
              <a:rPr sz="2600" b="1" spc="45" dirty="0">
                <a:latin typeface="Times New Roman"/>
                <a:cs typeface="Times New Roman"/>
              </a:rPr>
              <a:t>with </a:t>
            </a:r>
            <a:r>
              <a:rPr sz="2600" b="1" spc="25" dirty="0">
                <a:latin typeface="Times New Roman"/>
                <a:cs typeface="Times New Roman"/>
              </a:rPr>
              <a:t>other </a:t>
            </a:r>
            <a:r>
              <a:rPr sz="2600" b="1" spc="-50" dirty="0">
                <a:latin typeface="Times New Roman"/>
                <a:cs typeface="Times New Roman"/>
              </a:rPr>
              <a:t>smart </a:t>
            </a:r>
            <a:r>
              <a:rPr sz="2600" b="1" spc="15" dirty="0">
                <a:latin typeface="Times New Roman"/>
                <a:cs typeface="Times New Roman"/>
              </a:rPr>
              <a:t>objects </a:t>
            </a:r>
            <a:r>
              <a:rPr sz="2600" b="1" spc="-15" dirty="0">
                <a:latin typeface="Times New Roman"/>
                <a:cs typeface="Times New Roman"/>
              </a:rPr>
              <a:t>and </a:t>
            </a:r>
            <a:r>
              <a:rPr sz="2600" b="1" spc="30" dirty="0">
                <a:latin typeface="Times New Roman"/>
                <a:cs typeface="Times New Roman"/>
              </a:rPr>
              <a:t>the </a:t>
            </a:r>
            <a:r>
              <a:rPr sz="2600" b="1" spc="35" dirty="0">
                <a:latin typeface="Times New Roman"/>
                <a:cs typeface="Times New Roman"/>
              </a:rPr>
              <a:t> outside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world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(via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network).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Com</a:t>
            </a:r>
            <a:r>
              <a:rPr sz="2600" spc="-180" dirty="0">
                <a:latin typeface="Times New Roman"/>
                <a:cs typeface="Times New Roman"/>
              </a:rPr>
              <a:t>m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sma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b</a:t>
            </a:r>
            <a:r>
              <a:rPr sz="2600" spc="-95" dirty="0">
                <a:latin typeface="Times New Roman"/>
                <a:cs typeface="Times New Roman"/>
              </a:rPr>
              <a:t>jec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either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b="1" i="1" spc="-30" dirty="0">
                <a:latin typeface="Times New Roman"/>
                <a:cs typeface="Times New Roman"/>
              </a:rPr>
              <a:t>wi</a:t>
            </a:r>
            <a:r>
              <a:rPr sz="2600" b="1" i="1" spc="-70" dirty="0">
                <a:latin typeface="Times New Roman"/>
                <a:cs typeface="Times New Roman"/>
              </a:rPr>
              <a:t>r</a:t>
            </a:r>
            <a:r>
              <a:rPr sz="2600" b="1" i="1" spc="-60" dirty="0">
                <a:latin typeface="Times New Roman"/>
                <a:cs typeface="Times New Roman"/>
              </a:rPr>
              <a:t>ed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or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30" dirty="0">
                <a:latin typeface="Times New Roman"/>
                <a:cs typeface="Times New Roman"/>
              </a:rPr>
              <a:t>wi</a:t>
            </a:r>
            <a:r>
              <a:rPr sz="2600" b="1" i="1" spc="-75" dirty="0">
                <a:latin typeface="Times New Roman"/>
                <a:cs typeface="Times New Roman"/>
              </a:rPr>
              <a:t>r</a:t>
            </a:r>
            <a:r>
              <a:rPr sz="2600" b="1" i="1" spc="-85" dirty="0">
                <a:latin typeface="Times New Roman"/>
                <a:cs typeface="Times New Roman"/>
              </a:rPr>
              <a:t>eless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76427"/>
            <a:ext cx="6854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latin typeface="Franklin Gothic Medium"/>
                <a:cs typeface="Franklin Gothic Medium"/>
              </a:rPr>
              <a:t>SENSORS,</a:t>
            </a:r>
            <a:r>
              <a:rPr sz="2800" i="0" spc="-35" dirty="0">
                <a:latin typeface="Franklin Gothic Medium"/>
                <a:cs typeface="Franklin Gothic Medium"/>
              </a:rPr>
              <a:t> </a:t>
            </a:r>
            <a:r>
              <a:rPr sz="2800" i="0" spc="-85" dirty="0">
                <a:latin typeface="Franklin Gothic Medium"/>
                <a:cs typeface="Franklin Gothic Medium"/>
              </a:rPr>
              <a:t>ACTUATORS,</a:t>
            </a:r>
            <a:r>
              <a:rPr sz="2800" i="0" spc="-30" dirty="0">
                <a:latin typeface="Franklin Gothic Medium"/>
                <a:cs typeface="Franklin Gothic Medium"/>
              </a:rPr>
              <a:t> </a:t>
            </a:r>
            <a:r>
              <a:rPr sz="2800" i="0" spc="-65" dirty="0">
                <a:latin typeface="Franklin Gothic Medium"/>
                <a:cs typeface="Franklin Gothic Medium"/>
              </a:rPr>
              <a:t>AND</a:t>
            </a:r>
            <a:r>
              <a:rPr sz="2800" i="0" spc="-30" dirty="0">
                <a:latin typeface="Franklin Gothic Medium"/>
                <a:cs typeface="Franklin Gothic Medium"/>
              </a:rPr>
              <a:t> </a:t>
            </a:r>
            <a:r>
              <a:rPr sz="2800" i="0" spc="-50" dirty="0">
                <a:latin typeface="Franklin Gothic Medium"/>
                <a:cs typeface="Franklin Gothic Medium"/>
              </a:rPr>
              <a:t>SMART</a:t>
            </a:r>
            <a:r>
              <a:rPr sz="2800" i="0" spc="-35" dirty="0">
                <a:latin typeface="Franklin Gothic Medium"/>
                <a:cs typeface="Franklin Gothic Medium"/>
              </a:rPr>
              <a:t> </a:t>
            </a:r>
            <a:r>
              <a:rPr sz="2800" i="0" dirty="0">
                <a:latin typeface="Franklin Gothic Medium"/>
                <a:cs typeface="Franklin Gothic Medium"/>
              </a:rPr>
              <a:t>OBJECTS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31507"/>
            <a:ext cx="7613650" cy="44500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6385" indent="-274320" algn="just">
              <a:lnSpc>
                <a:spcPct val="100000"/>
              </a:lnSpc>
              <a:spcBef>
                <a:spcPts val="535"/>
              </a:spcBef>
              <a:buClr>
                <a:srgbClr val="D24717"/>
              </a:buClr>
              <a:buSzPct val="84375"/>
              <a:buFont typeface="Segoe UI Symbol"/>
              <a:buChar char="⚫"/>
              <a:tabLst>
                <a:tab pos="287020" algn="l"/>
              </a:tabLst>
            </a:pPr>
            <a:r>
              <a:rPr sz="3200" b="1" spc="-175" dirty="0">
                <a:latin typeface="Times New Roman"/>
                <a:cs typeface="Times New Roman"/>
              </a:rPr>
              <a:t>A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10" dirty="0">
                <a:latin typeface="Times New Roman"/>
                <a:cs typeface="Times New Roman"/>
              </a:rPr>
              <a:t>sens</a:t>
            </a:r>
            <a:r>
              <a:rPr sz="3200" b="1" spc="25" dirty="0">
                <a:latin typeface="Times New Roman"/>
                <a:cs typeface="Times New Roman"/>
              </a:rPr>
              <a:t>o</a:t>
            </a:r>
            <a:r>
              <a:rPr sz="3200" b="1" spc="-12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: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senses</a:t>
            </a:r>
            <a:endParaRPr sz="2600">
              <a:latin typeface="Times New Roman"/>
              <a:cs typeface="Times New Roman"/>
            </a:endParaRPr>
          </a:p>
          <a:p>
            <a:pPr marL="286385" marR="53340" indent="-274320">
              <a:lnSpc>
                <a:spcPct val="90000"/>
              </a:lnSpc>
              <a:spcBef>
                <a:spcPts val="67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1615440" algn="l"/>
              </a:tabLst>
            </a:pPr>
            <a:r>
              <a:rPr sz="2600" spc="-265" dirty="0">
                <a:latin typeface="Times New Roman"/>
                <a:cs typeface="Times New Roman"/>
              </a:rPr>
              <a:t>M</a:t>
            </a:r>
            <a:r>
              <a:rPr sz="2600" spc="-165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</a:t>
            </a:r>
            <a:r>
              <a:rPr sz="2600" spc="-16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ific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senso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measu</a:t>
            </a:r>
            <a:r>
              <a:rPr sz="26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som</a:t>
            </a:r>
            <a:r>
              <a:rPr sz="2600" b="1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600" b="1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ysical  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qu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ntity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nd </a:t>
            </a:r>
            <a:r>
              <a:rPr sz="2600" b="1" i="1" spc="-17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2600" b="1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ts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mea</a:t>
            </a:r>
            <a:r>
              <a:rPr sz="26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ement</a:t>
            </a:r>
            <a:r>
              <a:rPr sz="26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eading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2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digital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representation.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That</a:t>
            </a:r>
            <a:r>
              <a:rPr sz="2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digital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representation</a:t>
            </a:r>
            <a:r>
              <a:rPr sz="26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typically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passed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another </a:t>
            </a:r>
            <a:r>
              <a:rPr sz="2600" b="1" i="1" spc="-6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device </a:t>
            </a:r>
            <a:r>
              <a:rPr sz="26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transformation </a:t>
            </a:r>
            <a:r>
              <a:rPr sz="26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into 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useful </a:t>
            </a:r>
            <a:r>
              <a:rPr sz="26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data </a:t>
            </a:r>
            <a:r>
              <a:rPr sz="2600" b="1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that </a:t>
            </a:r>
            <a:r>
              <a:rPr sz="2600" b="1" i="1" spc="-120" dirty="0">
                <a:solidFill>
                  <a:srgbClr val="001F5F"/>
                </a:solidFill>
                <a:latin typeface="Times New Roman"/>
                <a:cs typeface="Times New Roman"/>
              </a:rPr>
              <a:t>can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be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35" dirty="0">
                <a:solidFill>
                  <a:srgbClr val="001F5F"/>
                </a:solidFill>
                <a:latin typeface="Times New Roman"/>
                <a:cs typeface="Times New Roman"/>
              </a:rPr>
              <a:t>consumed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by</a:t>
            </a:r>
            <a:r>
              <a:rPr sz="2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intelligent</a:t>
            </a:r>
            <a:r>
              <a:rPr sz="26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devices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humans</a:t>
            </a:r>
            <a:endParaRPr sz="2600">
              <a:latin typeface="Times New Roman"/>
              <a:cs typeface="Times New Roman"/>
            </a:endParaRPr>
          </a:p>
          <a:p>
            <a:pPr marL="286385" indent="-274320" algn="just">
              <a:lnSpc>
                <a:spcPct val="100000"/>
              </a:lnSpc>
              <a:spcBef>
                <a:spcPts val="2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Se</a:t>
            </a:r>
            <a:r>
              <a:rPr sz="2600" spc="-204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limite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human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li</a:t>
            </a:r>
            <a:r>
              <a:rPr sz="2600" spc="-220" dirty="0">
                <a:latin typeface="Times New Roman"/>
                <a:cs typeface="Times New Roman"/>
              </a:rPr>
              <a:t>k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sens</a:t>
            </a:r>
            <a:r>
              <a:rPr sz="2600" spc="-170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0" dirty="0">
                <a:latin typeface="Times New Roman"/>
                <a:cs typeface="Times New Roman"/>
              </a:rPr>
              <a:t>ta.</a:t>
            </a:r>
            <a:endParaRPr sz="2600">
              <a:latin typeface="Times New Roman"/>
              <a:cs typeface="Times New Roman"/>
            </a:endParaRPr>
          </a:p>
          <a:p>
            <a:pPr marL="286385" marR="5588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0" dirty="0">
                <a:latin typeface="Times New Roman"/>
                <a:cs typeface="Times New Roman"/>
              </a:rPr>
              <a:t>They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50" dirty="0">
                <a:latin typeface="Times New Roman"/>
                <a:cs typeface="Times New Roman"/>
              </a:rPr>
              <a:t>able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provide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100" dirty="0">
                <a:latin typeface="Times New Roman"/>
                <a:cs typeface="Times New Roman"/>
              </a:rPr>
              <a:t>extremely </a:t>
            </a:r>
            <a:r>
              <a:rPr sz="2600" spc="-120" dirty="0">
                <a:latin typeface="Times New Roman"/>
                <a:cs typeface="Times New Roman"/>
              </a:rPr>
              <a:t>wide </a:t>
            </a:r>
            <a:r>
              <a:rPr sz="2600" spc="-90" dirty="0">
                <a:latin typeface="Times New Roman"/>
                <a:cs typeface="Times New Roman"/>
              </a:rPr>
              <a:t>spectrum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85" dirty="0">
                <a:latin typeface="Times New Roman"/>
                <a:cs typeface="Times New Roman"/>
              </a:rPr>
              <a:t>rich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20" dirty="0">
                <a:latin typeface="Times New Roman"/>
                <a:cs typeface="Times New Roman"/>
              </a:rPr>
              <a:t>diverse </a:t>
            </a:r>
            <a:r>
              <a:rPr sz="2600" spc="-110" dirty="0">
                <a:latin typeface="Times New Roman"/>
                <a:cs typeface="Times New Roman"/>
              </a:rPr>
              <a:t>measurement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130" dirty="0">
                <a:latin typeface="Times New Roman"/>
                <a:cs typeface="Times New Roman"/>
              </a:rPr>
              <a:t>far </a:t>
            </a:r>
            <a:r>
              <a:rPr sz="2600" spc="-80" dirty="0">
                <a:latin typeface="Times New Roman"/>
                <a:cs typeface="Times New Roman"/>
              </a:rPr>
              <a:t>greater </a:t>
            </a:r>
            <a:r>
              <a:rPr sz="2600" spc="-114" dirty="0">
                <a:latin typeface="Times New Roman"/>
                <a:cs typeface="Times New Roman"/>
              </a:rPr>
              <a:t>precision than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hum</a:t>
            </a:r>
            <a:r>
              <a:rPr sz="2600" spc="-135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senses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24750" cy="18395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85" dirty="0">
                <a:latin typeface="Times New Roman"/>
                <a:cs typeface="Times New Roman"/>
              </a:rPr>
              <a:t>P</a:t>
            </a:r>
            <a:r>
              <a:rPr sz="2600" b="1" spc="40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source: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5" dirty="0">
                <a:latin typeface="Times New Roman"/>
                <a:cs typeface="Times New Roman"/>
              </a:rPr>
              <a:t>S</a:t>
            </a:r>
            <a:r>
              <a:rPr sz="2600" spc="-310" dirty="0">
                <a:latin typeface="Times New Roman"/>
                <a:cs typeface="Times New Roman"/>
              </a:rPr>
              <a:t>m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b</a:t>
            </a:r>
            <a:r>
              <a:rPr sz="2600" spc="-90" dirty="0">
                <a:latin typeface="Times New Roman"/>
                <a:cs typeface="Times New Roman"/>
              </a:rPr>
              <a:t>jec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250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components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th</a:t>
            </a:r>
            <a:r>
              <a:rPr sz="2600" b="1" i="1" spc="-15" dirty="0">
                <a:latin typeface="Times New Roman"/>
                <a:cs typeface="Times New Roman"/>
              </a:rPr>
              <a:t>a</a:t>
            </a:r>
            <a:r>
              <a:rPr sz="2600" b="1" i="1" spc="145" dirty="0">
                <a:latin typeface="Times New Roman"/>
                <a:cs typeface="Times New Roman"/>
              </a:rPr>
              <a:t>t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need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to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70" dirty="0">
                <a:latin typeface="Times New Roman"/>
                <a:cs typeface="Times New Roman"/>
              </a:rPr>
              <a:t>b</a:t>
            </a:r>
            <a:r>
              <a:rPr sz="2600" b="1" i="1" spc="-60" dirty="0">
                <a:latin typeface="Times New Roman"/>
                <a:cs typeface="Times New Roman"/>
              </a:rPr>
              <a:t>e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40" dirty="0">
                <a:latin typeface="Times New Roman"/>
                <a:cs typeface="Times New Roman"/>
              </a:rPr>
              <a:t>p</a:t>
            </a:r>
            <a:r>
              <a:rPr sz="2600" b="1" i="1" spc="-225" dirty="0">
                <a:latin typeface="Times New Roman"/>
                <a:cs typeface="Times New Roman"/>
              </a:rPr>
              <a:t>o</a:t>
            </a:r>
            <a:r>
              <a:rPr sz="2600" b="1" i="1" spc="-130" dirty="0">
                <a:latin typeface="Times New Roman"/>
                <a:cs typeface="Times New Roman"/>
              </a:rPr>
              <a:t>w</a:t>
            </a:r>
            <a:r>
              <a:rPr sz="2600" b="1" i="1" spc="-60" dirty="0">
                <a:latin typeface="Times New Roman"/>
                <a:cs typeface="Times New Roman"/>
              </a:rPr>
              <a:t>e</a:t>
            </a:r>
            <a:r>
              <a:rPr sz="2600" b="1" i="1" spc="-100" dirty="0">
                <a:latin typeface="Times New Roman"/>
                <a:cs typeface="Times New Roman"/>
              </a:rPr>
              <a:t>r</a:t>
            </a:r>
            <a:r>
              <a:rPr sz="2600" b="1" i="1" spc="-60" dirty="0">
                <a:latin typeface="Times New Roman"/>
                <a:cs typeface="Times New Roman"/>
              </a:rPr>
              <a:t>ed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most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significant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power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consumption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usually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comes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i="1" spc="-170" dirty="0">
                <a:latin typeface="Times New Roman"/>
                <a:cs typeface="Times New Roman"/>
              </a:rPr>
              <a:t>com</a:t>
            </a:r>
            <a:r>
              <a:rPr sz="2600" b="1" i="1" spc="-260" dirty="0">
                <a:latin typeface="Times New Roman"/>
                <a:cs typeface="Times New Roman"/>
              </a:rPr>
              <a:t>m</a:t>
            </a:r>
            <a:r>
              <a:rPr sz="2600" b="1" i="1" spc="-120" dirty="0">
                <a:latin typeface="Times New Roman"/>
                <a:cs typeface="Times New Roman"/>
              </a:rPr>
              <a:t>u</a:t>
            </a:r>
            <a:r>
              <a:rPr sz="2600" b="1" i="1" spc="-114" dirty="0">
                <a:latin typeface="Times New Roman"/>
                <a:cs typeface="Times New Roman"/>
              </a:rPr>
              <a:t>n</a:t>
            </a:r>
            <a:r>
              <a:rPr sz="2600" b="1" i="1" spc="-70" dirty="0">
                <a:latin typeface="Times New Roman"/>
                <a:cs typeface="Times New Roman"/>
              </a:rPr>
              <a:t>ic</a:t>
            </a:r>
            <a:r>
              <a:rPr sz="2600" b="1" i="1" spc="-110" dirty="0">
                <a:latin typeface="Times New Roman"/>
                <a:cs typeface="Times New Roman"/>
              </a:rPr>
              <a:t>a</a:t>
            </a:r>
            <a:r>
              <a:rPr sz="2600" b="1" i="1" spc="-10" dirty="0">
                <a:latin typeface="Times New Roman"/>
                <a:cs typeface="Times New Roman"/>
              </a:rPr>
              <a:t>ti</a:t>
            </a:r>
            <a:r>
              <a:rPr sz="2600" b="1" i="1" spc="-35" dirty="0">
                <a:latin typeface="Times New Roman"/>
                <a:cs typeface="Times New Roman"/>
              </a:rPr>
              <a:t>o</a:t>
            </a:r>
            <a:r>
              <a:rPr sz="2600" b="1" i="1" spc="-120" dirty="0">
                <a:latin typeface="Times New Roman"/>
                <a:cs typeface="Times New Roman"/>
              </a:rPr>
              <a:t>n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u</a:t>
            </a:r>
            <a:r>
              <a:rPr sz="2600" b="1" i="1" spc="-114" dirty="0">
                <a:latin typeface="Times New Roman"/>
                <a:cs typeface="Times New Roman"/>
              </a:rPr>
              <a:t>n</a:t>
            </a:r>
            <a:r>
              <a:rPr sz="2600" b="1" i="1" spc="75" dirty="0">
                <a:latin typeface="Times New Roman"/>
                <a:cs typeface="Times New Roman"/>
              </a:rPr>
              <a:t>it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of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a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sm</a:t>
            </a:r>
            <a:r>
              <a:rPr sz="2600" b="1" i="1" spc="-75" dirty="0">
                <a:latin typeface="Times New Roman"/>
                <a:cs typeface="Times New Roman"/>
              </a:rPr>
              <a:t>a</a:t>
            </a:r>
            <a:r>
              <a:rPr sz="2600" b="1" i="1" spc="5" dirty="0">
                <a:latin typeface="Times New Roman"/>
                <a:cs typeface="Times New Roman"/>
              </a:rPr>
              <a:t>r</a:t>
            </a:r>
            <a:r>
              <a:rPr sz="2600" b="1" i="1" spc="140" dirty="0">
                <a:latin typeface="Times New Roman"/>
                <a:cs typeface="Times New Roman"/>
              </a:rPr>
              <a:t>t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70" dirty="0">
                <a:latin typeface="Times New Roman"/>
                <a:cs typeface="Times New Roman"/>
              </a:rPr>
              <a:t>object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149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0" dirty="0">
                <a:latin typeface="Franklin Gothic Medium"/>
                <a:cs typeface="Franklin Gothic Medium"/>
              </a:rPr>
              <a:t>Trends</a:t>
            </a:r>
            <a:r>
              <a:rPr sz="4000" i="0" spc="-35" dirty="0">
                <a:latin typeface="Franklin Gothic Medium"/>
                <a:cs typeface="Franklin Gothic Medium"/>
              </a:rPr>
              <a:t> in</a:t>
            </a:r>
            <a:r>
              <a:rPr sz="4000" i="0" spc="-15" dirty="0">
                <a:latin typeface="Franklin Gothic Medium"/>
                <a:cs typeface="Franklin Gothic Medium"/>
              </a:rPr>
              <a:t> </a:t>
            </a:r>
            <a:r>
              <a:rPr sz="4000" i="0" spc="-40" dirty="0">
                <a:latin typeface="Franklin Gothic Medium"/>
                <a:cs typeface="Franklin Gothic Medium"/>
              </a:rPr>
              <a:t>Smart </a:t>
            </a:r>
            <a:r>
              <a:rPr sz="4000" i="0" spc="-20" dirty="0">
                <a:latin typeface="Franklin Gothic Medium"/>
                <a:cs typeface="Franklin Gothic Medium"/>
              </a:rPr>
              <a:t>Objects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613"/>
            <a:ext cx="7392670" cy="23882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Size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decreasing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0" dirty="0">
                <a:latin typeface="Times New Roman"/>
                <a:cs typeface="Times New Roman"/>
              </a:rPr>
              <a:t>Power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consumption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decreasing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Processing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power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increasing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Communication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capabilities</a:t>
            </a:r>
            <a:r>
              <a:rPr sz="2600" b="1" spc="-50" dirty="0">
                <a:latin typeface="Times New Roman"/>
                <a:cs typeface="Times New Roman"/>
              </a:rPr>
              <a:t> are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improving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Communication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being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increasingly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standardized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414273"/>
            <a:ext cx="449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SENSOR</a:t>
            </a:r>
            <a:r>
              <a:rPr sz="4000" i="0" spc="-6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4000" i="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NETWORKS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404874"/>
            <a:ext cx="8047355" cy="29263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41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sensor/ac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165" dirty="0">
                <a:latin typeface="Times New Roman"/>
                <a:cs typeface="Times New Roman"/>
              </a:rPr>
              <a:t>u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net</a:t>
            </a:r>
            <a:r>
              <a:rPr sz="2600" spc="-215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spc="-145" dirty="0">
                <a:latin typeface="Times New Roman"/>
                <a:cs typeface="Times New Roman"/>
              </a:rPr>
              <a:t>(SANET)</a:t>
            </a:r>
            <a:r>
              <a:rPr sz="2600" b="1" spc="-60" dirty="0">
                <a:latin typeface="Times New Roman"/>
                <a:cs typeface="Times New Roman"/>
              </a:rPr>
              <a:t>,</a:t>
            </a:r>
            <a:r>
              <a:rPr sz="2600" b="1" spc="-18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net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ork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nso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s 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sense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measure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their environment </a:t>
            </a:r>
            <a:r>
              <a:rPr sz="2600" b="1" spc="100" dirty="0">
                <a:solidFill>
                  <a:srgbClr val="006FC0"/>
                </a:solidFill>
                <a:latin typeface="Times New Roman"/>
                <a:cs typeface="Times New Roman"/>
              </a:rPr>
              <a:t>and/or </a:t>
            </a:r>
            <a:r>
              <a:rPr sz="2600" b="1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actuators</a:t>
            </a:r>
            <a:r>
              <a:rPr sz="26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that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act</a:t>
            </a:r>
            <a:r>
              <a:rPr sz="26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their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environment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Segoe UI Symbol"/>
              <a:buChar char="⚫"/>
            </a:pPr>
            <a:endParaRPr sz="3500" dirty="0">
              <a:latin typeface="Times New Roman"/>
              <a:cs typeface="Times New Roman"/>
            </a:endParaRPr>
          </a:p>
          <a:p>
            <a:pPr marL="286385" marR="960755" indent="-274320">
              <a:lnSpc>
                <a:spcPts val="281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sens</a:t>
            </a:r>
            <a:r>
              <a:rPr sz="2600" spc="-170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</a:t>
            </a:r>
            <a:r>
              <a:rPr sz="2600" spc="-160" dirty="0">
                <a:latin typeface="Times New Roman"/>
                <a:cs typeface="Times New Roman"/>
              </a:rPr>
              <a:t>d</a:t>
            </a:r>
            <a:r>
              <a:rPr sz="2600" spc="165" dirty="0">
                <a:latin typeface="Times New Roman"/>
                <a:cs typeface="Times New Roman"/>
              </a:rPr>
              <a:t>/or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5" dirty="0">
                <a:latin typeface="Times New Roman"/>
                <a:cs typeface="Times New Roman"/>
              </a:rPr>
              <a:t>c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u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SANET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c</a:t>
            </a:r>
            <a:r>
              <a:rPr sz="2600" b="1" i="1" spc="-120" dirty="0">
                <a:latin typeface="Times New Roman"/>
                <a:cs typeface="Times New Roman"/>
              </a:rPr>
              <a:t>a</a:t>
            </a:r>
            <a:r>
              <a:rPr sz="2600" b="1" i="1" spc="-20" dirty="0">
                <a:latin typeface="Times New Roman"/>
                <a:cs typeface="Times New Roman"/>
              </a:rPr>
              <a:t>p</a:t>
            </a:r>
            <a:r>
              <a:rPr sz="2600" b="1" i="1" spc="-65" dirty="0">
                <a:latin typeface="Times New Roman"/>
                <a:cs typeface="Times New Roman"/>
              </a:rPr>
              <a:t>ab</a:t>
            </a:r>
            <a:r>
              <a:rPr sz="2600" b="1" i="1" spc="-45" dirty="0">
                <a:latin typeface="Times New Roman"/>
                <a:cs typeface="Times New Roman"/>
              </a:rPr>
              <a:t>le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of  </a:t>
            </a:r>
            <a:r>
              <a:rPr sz="2600" b="1" i="1" spc="-165" dirty="0">
                <a:latin typeface="Times New Roman"/>
                <a:cs typeface="Times New Roman"/>
              </a:rPr>
              <a:t>com</a:t>
            </a:r>
            <a:r>
              <a:rPr sz="2600" b="1" i="1" spc="-265" dirty="0">
                <a:latin typeface="Times New Roman"/>
                <a:cs typeface="Times New Roman"/>
              </a:rPr>
              <a:t>m</a:t>
            </a:r>
            <a:r>
              <a:rPr sz="2600" b="1" i="1" spc="-90" dirty="0">
                <a:latin typeface="Times New Roman"/>
                <a:cs typeface="Times New Roman"/>
              </a:rPr>
              <a:t>unic</a:t>
            </a:r>
            <a:r>
              <a:rPr sz="2600" b="1" i="1" spc="-114" dirty="0">
                <a:latin typeface="Times New Roman"/>
                <a:cs typeface="Times New Roman"/>
              </a:rPr>
              <a:t>a</a:t>
            </a:r>
            <a:r>
              <a:rPr sz="2600" b="1" i="1" spc="5" dirty="0">
                <a:latin typeface="Times New Roman"/>
                <a:cs typeface="Times New Roman"/>
              </a:rPr>
              <a:t>ti</a:t>
            </a:r>
            <a:r>
              <a:rPr sz="2600" b="1" i="1" dirty="0">
                <a:latin typeface="Times New Roman"/>
                <a:cs typeface="Times New Roman"/>
              </a:rPr>
              <a:t>n</a:t>
            </a:r>
            <a:r>
              <a:rPr sz="2600" b="1" i="1" spc="-25" dirty="0">
                <a:latin typeface="Times New Roman"/>
                <a:cs typeface="Times New Roman"/>
              </a:rPr>
              <a:t>g</a:t>
            </a:r>
            <a:r>
              <a:rPr sz="2600" b="1" i="1" spc="-105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and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30" dirty="0">
                <a:latin typeface="Times New Roman"/>
                <a:cs typeface="Times New Roman"/>
              </a:rPr>
              <a:t>coope</a:t>
            </a:r>
            <a:r>
              <a:rPr sz="2600" b="1" i="1" spc="-185" dirty="0">
                <a:latin typeface="Times New Roman"/>
                <a:cs typeface="Times New Roman"/>
              </a:rPr>
              <a:t>r</a:t>
            </a:r>
            <a:r>
              <a:rPr sz="2600" b="1" i="1" spc="-20" dirty="0">
                <a:latin typeface="Times New Roman"/>
                <a:cs typeface="Times New Roman"/>
              </a:rPr>
              <a:t>a</a:t>
            </a:r>
            <a:r>
              <a:rPr sz="2600" b="1" i="1" dirty="0">
                <a:latin typeface="Times New Roman"/>
                <a:cs typeface="Times New Roman"/>
              </a:rPr>
              <a:t>ting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24717"/>
              </a:buClr>
              <a:buFont typeface="Segoe UI Symbol"/>
              <a:buChar char="⚫"/>
            </a:pP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914781"/>
            <a:ext cx="8202930" cy="534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0" dirty="0">
                <a:latin typeface="Times New Roman"/>
                <a:cs typeface="Times New Roman"/>
              </a:rPr>
              <a:t>SANETs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offer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highly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coordinated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sensing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3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actuation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capabilities.</a:t>
            </a:r>
            <a:endParaRPr sz="260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85" dirty="0">
                <a:latin typeface="Times New Roman"/>
                <a:cs typeface="Times New Roman"/>
              </a:rPr>
              <a:t>Smart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homes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type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SANET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display</a:t>
            </a:r>
            <a:r>
              <a:rPr sz="2600" b="1" i="1" spc="-4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this </a:t>
            </a:r>
            <a:r>
              <a:rPr sz="2600" b="1" i="1" spc="-2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coordination</a:t>
            </a:r>
            <a:r>
              <a:rPr sz="2600" b="1" i="1" spc="-105" dirty="0">
                <a:latin typeface="Times New Roman"/>
                <a:cs typeface="Times New Roman"/>
              </a:rPr>
              <a:t> </a:t>
            </a:r>
            <a:r>
              <a:rPr sz="2600" b="1" i="1" spc="-65" dirty="0">
                <a:latin typeface="Times New Roman"/>
                <a:cs typeface="Times New Roman"/>
              </a:rPr>
              <a:t>between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distributed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sensors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and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55" dirty="0">
                <a:latin typeface="Times New Roman"/>
                <a:cs typeface="Times New Roman"/>
              </a:rPr>
              <a:t>actuators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Segoe UI Symbol"/>
              <a:buChar char="⚫"/>
            </a:pPr>
            <a:endParaRPr sz="365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998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example,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homes</a:t>
            </a:r>
            <a:r>
              <a:rPr sz="2600" spc="3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33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have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temperature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sensors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20" dirty="0">
                <a:latin typeface="Times New Roman"/>
                <a:cs typeface="Times New Roman"/>
              </a:rPr>
              <a:t>strategically </a:t>
            </a:r>
            <a:r>
              <a:rPr sz="2600" spc="-100" dirty="0">
                <a:latin typeface="Times New Roman"/>
                <a:cs typeface="Times New Roman"/>
              </a:rPr>
              <a:t>networked with </a:t>
            </a:r>
            <a:r>
              <a:rPr sz="26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heating, ventilation, </a:t>
            </a:r>
            <a:r>
              <a:rPr sz="2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2600" b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ai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b="1" spc="8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26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conditionin</a:t>
            </a:r>
            <a:r>
              <a:rPr sz="26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6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(H</a:t>
            </a:r>
            <a:r>
              <a:rPr sz="2600" b="1" spc="-620" dirty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2600" b="1" spc="-204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)</a:t>
            </a:r>
            <a:r>
              <a:rPr sz="26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actu</a:t>
            </a:r>
            <a:r>
              <a:rPr sz="32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2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32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Segoe UI Symbol"/>
              <a:buChar char="⚫"/>
            </a:pPr>
            <a:endParaRPr sz="3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When </a:t>
            </a:r>
            <a:r>
              <a:rPr sz="26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sensor </a:t>
            </a:r>
            <a:r>
              <a:rPr sz="2600" b="1" spc="35" dirty="0">
                <a:solidFill>
                  <a:srgbClr val="6F2F9F"/>
                </a:solidFill>
                <a:latin typeface="Times New Roman"/>
                <a:cs typeface="Times New Roman"/>
              </a:rPr>
              <a:t>detects </a:t>
            </a:r>
            <a:r>
              <a:rPr sz="26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a </a:t>
            </a:r>
            <a:r>
              <a:rPr sz="26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specified </a:t>
            </a:r>
            <a:r>
              <a:rPr sz="2600" b="1" dirty="0">
                <a:solidFill>
                  <a:srgbClr val="6F2F9F"/>
                </a:solidFill>
                <a:latin typeface="Times New Roman"/>
                <a:cs typeface="Times New Roman"/>
              </a:rPr>
              <a:t>temperature</a:t>
            </a:r>
            <a:r>
              <a:rPr sz="2600" dirty="0">
                <a:latin typeface="Times New Roman"/>
                <a:cs typeface="Times New Roman"/>
              </a:rPr>
              <a:t>,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2600" b="1" i="1" spc="-114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26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trigger 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2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actuator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take </a:t>
            </a:r>
            <a:r>
              <a:rPr sz="26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action </a:t>
            </a:r>
            <a:r>
              <a:rPr sz="26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heat </a:t>
            </a:r>
            <a:r>
              <a:rPr sz="26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600" b="1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cool </a:t>
            </a:r>
            <a:r>
              <a:rPr sz="2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600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home </a:t>
            </a:r>
            <a:r>
              <a:rPr sz="26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needed.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314070"/>
            <a:ext cx="7886700" cy="570604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5080" indent="-274955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655" algn="l"/>
              </a:tabLst>
            </a:pPr>
            <a:r>
              <a:rPr sz="2600" spc="-180" dirty="0">
                <a:latin typeface="Times New Roman"/>
                <a:cs typeface="Times New Roman"/>
              </a:rPr>
              <a:t>Advantages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60" dirty="0">
                <a:latin typeface="Times New Roman"/>
                <a:cs typeface="Times New Roman"/>
              </a:rPr>
              <a:t>disadvantages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wireless-based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solution </a:t>
            </a:r>
            <a:r>
              <a:rPr sz="2600" b="1" spc="-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offers: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3000" b="1" spc="-55" dirty="0">
                <a:latin typeface="Times New Roman"/>
                <a:cs typeface="Times New Roman"/>
              </a:rPr>
              <a:t>Advantages:</a:t>
            </a:r>
            <a:endParaRPr sz="3000" dirty="0">
              <a:latin typeface="Times New Roman"/>
              <a:cs typeface="Times New Roman"/>
            </a:endParaRPr>
          </a:p>
          <a:p>
            <a:pPr marL="287020" marR="1204595" indent="-274955">
              <a:lnSpc>
                <a:spcPts val="281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dirty="0"/>
              <a:t>	</a:t>
            </a:r>
            <a:r>
              <a:rPr sz="2600" spc="-75" dirty="0">
                <a:latin typeface="Times New Roman"/>
                <a:cs typeface="Times New Roman"/>
              </a:rPr>
              <a:t>Greater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deployment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flexibility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endParaRPr lang="en-IN" sz="2600" spc="-60" dirty="0" smtClean="0">
              <a:latin typeface="Times New Roman"/>
              <a:cs typeface="Times New Roman"/>
            </a:endParaRPr>
          </a:p>
          <a:p>
            <a:pPr marL="287020" marR="1204595" indent="-274955">
              <a:lnSpc>
                <a:spcPts val="281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135" dirty="0" smtClean="0">
                <a:latin typeface="Times New Roman"/>
                <a:cs typeface="Times New Roman"/>
              </a:rPr>
              <a:t>Simpler</a:t>
            </a:r>
            <a:r>
              <a:rPr sz="2600" spc="-65" dirty="0" smtClean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scaling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large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endParaRPr sz="26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220" dirty="0">
                <a:latin typeface="Times New Roman"/>
                <a:cs typeface="Times New Roman"/>
              </a:rPr>
              <a:t>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impleme</a:t>
            </a:r>
            <a:r>
              <a:rPr sz="2600" spc="-13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20" dirty="0">
                <a:latin typeface="Times New Roman"/>
                <a:cs typeface="Times New Roman"/>
              </a:rPr>
              <a:t>sts</a:t>
            </a:r>
            <a:endParaRPr sz="26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145" dirty="0">
                <a:latin typeface="Times New Roman"/>
                <a:cs typeface="Times New Roman"/>
              </a:rPr>
              <a:t>Easier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lo</a:t>
            </a:r>
            <a:r>
              <a:rPr sz="2600" spc="-140" dirty="0">
                <a:latin typeface="Times New Roman"/>
                <a:cs typeface="Times New Roman"/>
              </a:rPr>
              <a:t>n</a:t>
            </a:r>
            <a:r>
              <a:rPr sz="2600" spc="-225" dirty="0">
                <a:latin typeface="Times New Roman"/>
                <a:cs typeface="Times New Roman"/>
              </a:rPr>
              <a:t>g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0" dirty="0">
                <a:latin typeface="Times New Roman"/>
                <a:cs typeface="Times New Roman"/>
              </a:rPr>
              <a:t>te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main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en</a:t>
            </a:r>
            <a:r>
              <a:rPr sz="2600" spc="-145" dirty="0">
                <a:latin typeface="Times New Roman"/>
                <a:cs typeface="Times New Roman"/>
              </a:rPr>
              <a:t>a</a:t>
            </a:r>
            <a:r>
              <a:rPr sz="2600" spc="-140" dirty="0">
                <a:latin typeface="Times New Roman"/>
                <a:cs typeface="Times New Roman"/>
              </a:rPr>
              <a:t>nc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endParaRPr sz="26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120" dirty="0">
                <a:latin typeface="Times New Roman"/>
                <a:cs typeface="Times New Roman"/>
              </a:rPr>
              <a:t>Effortless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introduction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new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sensor/actuator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endParaRPr sz="26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85" dirty="0">
                <a:latin typeface="Times New Roman"/>
                <a:cs typeface="Times New Roman"/>
              </a:rPr>
              <a:t>Better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equipped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handle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dynamic/rapid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topology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changes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000" b="1" spc="-45" dirty="0">
                <a:latin typeface="Times New Roman"/>
                <a:cs typeface="Times New Roman"/>
              </a:rPr>
              <a:t>Disadvantages:</a:t>
            </a:r>
            <a:endParaRPr sz="30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120" dirty="0">
                <a:latin typeface="Times New Roman"/>
                <a:cs typeface="Times New Roman"/>
              </a:rPr>
              <a:t>Potentially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less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secure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(for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example,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hijacked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points)</a:t>
            </a:r>
            <a:endParaRPr sz="2600" dirty="0">
              <a:latin typeface="Times New Roman"/>
              <a:cs typeface="Times New Roman"/>
            </a:endParaRPr>
          </a:p>
          <a:p>
            <a:pPr marL="321945" indent="-30988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21945" algn="l"/>
                <a:tab pos="322580" algn="l"/>
              </a:tabLst>
            </a:pPr>
            <a:r>
              <a:rPr sz="2600" spc="-190" dirty="0">
                <a:latin typeface="Times New Roman"/>
                <a:cs typeface="Times New Roman"/>
              </a:rPr>
              <a:t>Typically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lower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transmission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speeds</a:t>
            </a:r>
            <a:endParaRPr sz="2600" dirty="0">
              <a:latin typeface="Times New Roman"/>
              <a:cs typeface="Times New Roman"/>
            </a:endParaRPr>
          </a:p>
          <a:p>
            <a:pPr marL="361950" indent="-3498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61315" algn="l"/>
                <a:tab pos="362585" algn="l"/>
              </a:tabLst>
            </a:pPr>
            <a:r>
              <a:rPr sz="2600" spc="-75" dirty="0">
                <a:latin typeface="Times New Roman"/>
                <a:cs typeface="Times New Roman"/>
              </a:rPr>
              <a:t>Greater </a:t>
            </a:r>
            <a:r>
              <a:rPr sz="2600" spc="-145" dirty="0">
                <a:latin typeface="Times New Roman"/>
                <a:cs typeface="Times New Roman"/>
              </a:rPr>
              <a:t>level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impact/influence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environment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95"/>
              </a:spcBef>
            </a:pPr>
            <a:r>
              <a:rPr sz="4000" i="0" spc="-45" dirty="0">
                <a:latin typeface="Franklin Gothic Medium"/>
                <a:cs typeface="Franklin Gothic Medium"/>
              </a:rPr>
              <a:t>Wireless</a:t>
            </a:r>
            <a:r>
              <a:rPr sz="4000" i="0" spc="-5" dirty="0">
                <a:latin typeface="Franklin Gothic Medium"/>
                <a:cs typeface="Franklin Gothic Medium"/>
              </a:rPr>
              <a:t> Sensor</a:t>
            </a:r>
            <a:r>
              <a:rPr sz="4000" i="0" spc="-20" dirty="0">
                <a:latin typeface="Franklin Gothic Medium"/>
                <a:cs typeface="Franklin Gothic Medium"/>
              </a:rPr>
              <a:t> </a:t>
            </a:r>
            <a:r>
              <a:rPr sz="4000" i="0" spc="-50" dirty="0">
                <a:latin typeface="Franklin Gothic Medium"/>
                <a:cs typeface="Franklin Gothic Medium"/>
              </a:rPr>
              <a:t>Networks</a:t>
            </a:r>
            <a:r>
              <a:rPr sz="4000" i="0" spc="-20" dirty="0">
                <a:latin typeface="Franklin Gothic Medium"/>
                <a:cs typeface="Franklin Gothic Medium"/>
              </a:rPr>
              <a:t> </a:t>
            </a:r>
            <a:r>
              <a:rPr sz="4000" i="0" spc="-40" dirty="0">
                <a:latin typeface="Franklin Gothic Medium"/>
                <a:cs typeface="Franklin Gothic Medium"/>
              </a:rPr>
              <a:t>(WSNs)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2729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6383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W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eless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sens</a:t>
            </a:r>
            <a:r>
              <a:rPr sz="2600" spc="-17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50" dirty="0">
                <a:latin typeface="Times New Roman"/>
                <a:cs typeface="Times New Roman"/>
              </a:rPr>
              <a:t>et</a:t>
            </a:r>
            <a:r>
              <a:rPr sz="2600" spc="-204" dirty="0">
                <a:latin typeface="Times New Roman"/>
                <a:cs typeface="Times New Roman"/>
              </a:rPr>
              <a:t>w</a:t>
            </a:r>
            <a:r>
              <a:rPr sz="2600" spc="-110" dirty="0">
                <a:latin typeface="Times New Roman"/>
                <a:cs typeface="Times New Roman"/>
              </a:rPr>
              <a:t>orks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up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wi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eless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y  </a:t>
            </a:r>
            <a:r>
              <a:rPr sz="26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connected</a:t>
            </a:r>
            <a:r>
              <a:rPr sz="26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smart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objects,</a:t>
            </a:r>
            <a:r>
              <a:rPr sz="26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which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sometimes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referred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90551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f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infras</a:t>
            </a:r>
            <a:r>
              <a:rPr sz="2600" spc="-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uc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u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95" dirty="0">
                <a:latin typeface="Times New Roman"/>
                <a:cs typeface="Times New Roman"/>
              </a:rPr>
              <a:t>nsider 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WSNs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surely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powerful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advantage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flexible</a:t>
            </a:r>
            <a:endParaRPr sz="26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</a:pPr>
            <a:r>
              <a:rPr sz="2600" spc="-105" dirty="0">
                <a:latin typeface="Times New Roman"/>
                <a:cs typeface="Times New Roman"/>
              </a:rPr>
              <a:t>de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yme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20" dirty="0">
                <a:latin typeface="Times New Roman"/>
                <a:cs typeface="Times New Roman"/>
              </a:rPr>
              <a:t>ts,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b</a:t>
            </a:r>
            <a:r>
              <a:rPr sz="2600" spc="-35" dirty="0">
                <a:latin typeface="Times New Roman"/>
                <a:cs typeface="Times New Roman"/>
              </a:rPr>
              <a:t>ut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the</a:t>
            </a:r>
            <a:r>
              <a:rPr sz="2600" b="1" i="1" spc="-65" dirty="0">
                <a:latin typeface="Times New Roman"/>
                <a:cs typeface="Times New Roman"/>
              </a:rPr>
              <a:t>r</a:t>
            </a:r>
            <a:r>
              <a:rPr sz="2600" b="1" i="1" spc="-100" dirty="0">
                <a:latin typeface="Times New Roman"/>
                <a:cs typeface="Times New Roman"/>
              </a:rPr>
              <a:t>e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5" dirty="0">
                <a:latin typeface="Times New Roman"/>
                <a:cs typeface="Times New Roman"/>
              </a:rPr>
              <a:t>a</a:t>
            </a:r>
            <a:r>
              <a:rPr sz="2600" b="1" i="1" spc="-45" dirty="0">
                <a:latin typeface="Times New Roman"/>
                <a:cs typeface="Times New Roman"/>
              </a:rPr>
              <a:t>r</a:t>
            </a:r>
            <a:r>
              <a:rPr sz="2600" b="1" i="1" spc="-100" dirty="0">
                <a:latin typeface="Times New Roman"/>
                <a:cs typeface="Times New Roman"/>
              </a:rPr>
              <a:t>e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a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155" dirty="0">
                <a:latin typeface="Times New Roman"/>
                <a:cs typeface="Times New Roman"/>
              </a:rPr>
              <a:t>v</a:t>
            </a:r>
            <a:r>
              <a:rPr sz="2600" b="1" i="1" spc="-10" dirty="0">
                <a:latin typeface="Times New Roman"/>
                <a:cs typeface="Times New Roman"/>
              </a:rPr>
              <a:t>ariety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of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35" dirty="0">
                <a:latin typeface="Times New Roman"/>
                <a:cs typeface="Times New Roman"/>
              </a:rPr>
              <a:t>d</a:t>
            </a:r>
            <a:r>
              <a:rPr sz="2600" b="1" i="1" spc="-70" dirty="0">
                <a:latin typeface="Times New Roman"/>
                <a:cs typeface="Times New Roman"/>
              </a:rPr>
              <a:t>esign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175" dirty="0">
                <a:latin typeface="Times New Roman"/>
                <a:cs typeface="Times New Roman"/>
              </a:rPr>
              <a:t>con</a:t>
            </a:r>
            <a:r>
              <a:rPr sz="2600" b="1" i="1" spc="-130" dirty="0">
                <a:latin typeface="Times New Roman"/>
                <a:cs typeface="Times New Roman"/>
              </a:rPr>
              <a:t>s</a:t>
            </a:r>
            <a:r>
              <a:rPr sz="2600" b="1" i="1" spc="55" dirty="0">
                <a:latin typeface="Times New Roman"/>
                <a:cs typeface="Times New Roman"/>
              </a:rPr>
              <a:t>t</a:t>
            </a:r>
            <a:r>
              <a:rPr sz="2600" b="1" i="1" spc="-10" dirty="0">
                <a:latin typeface="Times New Roman"/>
                <a:cs typeface="Times New Roman"/>
              </a:rPr>
              <a:t>r</a:t>
            </a:r>
            <a:r>
              <a:rPr sz="2600" b="1" i="1" spc="-35" dirty="0">
                <a:latin typeface="Times New Roman"/>
                <a:cs typeface="Times New Roman"/>
              </a:rPr>
              <a:t>ai</a:t>
            </a:r>
            <a:r>
              <a:rPr sz="2600" b="1" i="1" spc="-40" dirty="0">
                <a:latin typeface="Times New Roman"/>
                <a:cs typeface="Times New Roman"/>
              </a:rPr>
              <a:t>n</a:t>
            </a:r>
            <a:r>
              <a:rPr sz="2600" b="1" i="1" spc="10" dirty="0">
                <a:latin typeface="Times New Roman"/>
                <a:cs typeface="Times New Roman"/>
              </a:rPr>
              <a:t>ts  </a:t>
            </a:r>
            <a:r>
              <a:rPr sz="2600" b="1" i="1" spc="-25" dirty="0">
                <a:latin typeface="Times New Roman"/>
                <a:cs typeface="Times New Roman"/>
              </a:rPr>
              <a:t>to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consider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with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latin typeface="Times New Roman"/>
                <a:cs typeface="Times New Roman"/>
              </a:rPr>
              <a:t>these </a:t>
            </a:r>
            <a:r>
              <a:rPr sz="2600" b="1" i="1" spc="-70" dirty="0">
                <a:latin typeface="Times New Roman"/>
                <a:cs typeface="Times New Roman"/>
              </a:rPr>
              <a:t>wirelessly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connected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smart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-80" dirty="0">
                <a:latin typeface="Times New Roman"/>
                <a:cs typeface="Times New Roman"/>
              </a:rPr>
              <a:t>objects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284988"/>
            <a:ext cx="7786116" cy="60674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0970"/>
            <a:ext cx="7496809" cy="4373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following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some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most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significant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limitations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the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smart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objects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in</a:t>
            </a:r>
            <a:r>
              <a:rPr sz="2400" b="1" spc="-370" dirty="0">
                <a:latin typeface="Times New Roman"/>
                <a:cs typeface="Times New Roman"/>
              </a:rPr>
              <a:t> </a:t>
            </a:r>
            <a:r>
              <a:rPr sz="2400" b="1" spc="-160" dirty="0">
                <a:latin typeface="Times New Roman"/>
                <a:cs typeface="Times New Roman"/>
              </a:rPr>
              <a:t>WSNs: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spc="-165" dirty="0">
                <a:latin typeface="Times New Roman"/>
                <a:cs typeface="Times New Roman"/>
              </a:rPr>
              <a:t>Limi</a:t>
            </a:r>
            <a:r>
              <a:rPr sz="2400" spc="-55" dirty="0">
                <a:latin typeface="Times New Roman"/>
                <a:cs typeface="Times New Roman"/>
              </a:rPr>
              <a:t>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oces</a:t>
            </a:r>
            <a:r>
              <a:rPr sz="2400" spc="-150" dirty="0">
                <a:latin typeface="Times New Roman"/>
                <a:cs typeface="Times New Roman"/>
              </a:rPr>
              <a:t>sing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spc="-165" dirty="0">
                <a:latin typeface="Times New Roman"/>
                <a:cs typeface="Times New Roman"/>
              </a:rPr>
              <a:t>Limi</a:t>
            </a:r>
            <a:r>
              <a:rPr sz="2400" spc="-55" dirty="0">
                <a:latin typeface="Times New Roman"/>
                <a:cs typeface="Times New Roman"/>
              </a:rPr>
              <a:t>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mem</a:t>
            </a:r>
            <a:r>
              <a:rPr sz="2400" spc="-95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spc="-204" dirty="0">
                <a:latin typeface="Times New Roman"/>
                <a:cs typeface="Times New Roman"/>
              </a:rPr>
              <a:t>Lo</a:t>
            </a:r>
            <a:r>
              <a:rPr sz="2400" spc="-140" dirty="0">
                <a:latin typeface="Times New Roman"/>
                <a:cs typeface="Times New Roman"/>
              </a:rPr>
              <a:t>s</a:t>
            </a:r>
            <a:r>
              <a:rPr sz="2400" spc="-195" dirty="0">
                <a:latin typeface="Times New Roman"/>
                <a:cs typeface="Times New Roman"/>
              </a:rPr>
              <a:t>sy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co</a:t>
            </a:r>
            <a:r>
              <a:rPr sz="2400" spc="-170" dirty="0">
                <a:latin typeface="Times New Roman"/>
                <a:cs typeface="Times New Roman"/>
              </a:rPr>
              <a:t>mm</a:t>
            </a:r>
            <a:r>
              <a:rPr sz="2400" spc="-10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ic</a:t>
            </a:r>
            <a:r>
              <a:rPr sz="2400" spc="-20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spc="-114" dirty="0">
                <a:latin typeface="Times New Roman"/>
                <a:cs typeface="Times New Roman"/>
              </a:rPr>
              <a:t>Limited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transmi</a:t>
            </a:r>
            <a:r>
              <a:rPr sz="2400" spc="-95" dirty="0">
                <a:latin typeface="Times New Roman"/>
                <a:cs typeface="Times New Roman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si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sp</a:t>
            </a:r>
            <a:r>
              <a:rPr sz="2400" spc="-120" dirty="0">
                <a:latin typeface="Times New Roman"/>
                <a:cs typeface="Times New Roman"/>
              </a:rPr>
              <a:t>eeds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354965" algn="l"/>
                <a:tab pos="355600" algn="l"/>
              </a:tabLst>
            </a:pPr>
            <a:r>
              <a:rPr sz="2400" spc="-165" dirty="0">
                <a:latin typeface="Times New Roman"/>
                <a:cs typeface="Times New Roman"/>
              </a:rPr>
              <a:t>Limi</a:t>
            </a:r>
            <a:r>
              <a:rPr sz="2400" spc="-55" dirty="0">
                <a:latin typeface="Times New Roman"/>
                <a:cs typeface="Times New Roman"/>
              </a:rPr>
              <a:t>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25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⚫"/>
            </a:pPr>
            <a:endParaRPr sz="30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15" dirty="0">
                <a:latin typeface="Times New Roman"/>
                <a:cs typeface="Times New Roman"/>
              </a:rPr>
              <a:t>Note</a:t>
            </a:r>
            <a:endParaRPr sz="2600">
              <a:latin typeface="Times New Roman"/>
              <a:cs typeface="Times New Roman"/>
            </a:endParaRPr>
          </a:p>
          <a:p>
            <a:pPr marL="286385" marR="12065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5" dirty="0">
                <a:latin typeface="Times New Roman"/>
                <a:cs typeface="Times New Roman"/>
              </a:rPr>
              <a:t>S</a:t>
            </a:r>
            <a:r>
              <a:rPr sz="2600" spc="-310" dirty="0">
                <a:latin typeface="Times New Roman"/>
                <a:cs typeface="Times New Roman"/>
              </a:rPr>
              <a:t>m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b</a:t>
            </a:r>
            <a:r>
              <a:rPr sz="2600" spc="-90" dirty="0">
                <a:latin typeface="Times New Roman"/>
                <a:cs typeface="Times New Roman"/>
              </a:rPr>
              <a:t>jec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limite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50" dirty="0">
                <a:latin typeface="Times New Roman"/>
                <a:cs typeface="Times New Roman"/>
              </a:rPr>
              <a:t>essin</a:t>
            </a:r>
            <a:r>
              <a:rPr sz="2600" spc="-240" dirty="0">
                <a:latin typeface="Times New Roman"/>
                <a:cs typeface="Times New Roman"/>
              </a:rPr>
              <a:t>g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mem</a:t>
            </a:r>
            <a:r>
              <a:rPr sz="2600" spc="-114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35" dirty="0">
                <a:latin typeface="Times New Roman"/>
                <a:cs typeface="Times New Roman"/>
              </a:rPr>
              <a:t>w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200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and  </a:t>
            </a:r>
            <a:r>
              <a:rPr sz="2600" spc="-155" dirty="0">
                <a:latin typeface="Times New Roman"/>
                <a:cs typeface="Times New Roman"/>
              </a:rPr>
              <a:t>so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often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referred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constrained</a:t>
            </a:r>
            <a:r>
              <a:rPr sz="26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nodes</a:t>
            </a:r>
            <a:r>
              <a:rPr sz="26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04874"/>
            <a:ext cx="7416165" cy="42183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These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limitations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greatly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influence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how</a:t>
            </a:r>
            <a:r>
              <a:rPr sz="2600" spc="-39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WSNs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designed,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</a:t>
            </a:r>
            <a:r>
              <a:rPr sz="2600" spc="-95" dirty="0">
                <a:latin typeface="Times New Roman"/>
                <a:cs typeface="Times New Roman"/>
              </a:rPr>
              <a:t>pl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u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ilized.</a:t>
            </a:r>
            <a:endParaRPr sz="2600">
              <a:latin typeface="Times New Roman"/>
              <a:cs typeface="Times New Roman"/>
            </a:endParaRPr>
          </a:p>
          <a:p>
            <a:pPr marL="286385" marR="19050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fact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individual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sensor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typically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limited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reason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they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often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deployed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very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large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numbers.</a:t>
            </a:r>
            <a:endParaRPr sz="2600">
              <a:latin typeface="Times New Roman"/>
              <a:cs typeface="Times New Roman"/>
            </a:endParaRPr>
          </a:p>
          <a:p>
            <a:pPr marL="286385" marR="116205" indent="-274320">
              <a:lnSpc>
                <a:spcPct val="90000"/>
              </a:lnSpc>
              <a:spcBef>
                <a:spcPts val="55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65" dirty="0">
                <a:latin typeface="Times New Roman"/>
                <a:cs typeface="Times New Roman"/>
              </a:rPr>
              <a:t>As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cost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14" dirty="0">
                <a:latin typeface="Times New Roman"/>
                <a:cs typeface="Times New Roman"/>
              </a:rPr>
              <a:t>sensor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114" dirty="0">
                <a:latin typeface="Times New Roman"/>
                <a:cs typeface="Times New Roman"/>
              </a:rPr>
              <a:t>continues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95" dirty="0">
                <a:latin typeface="Times New Roman"/>
                <a:cs typeface="Times New Roman"/>
              </a:rPr>
              <a:t>decline,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ability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de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highl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14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sens</a:t>
            </a:r>
            <a:r>
              <a:rPr sz="2600" spc="-170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40" dirty="0">
                <a:latin typeface="Times New Roman"/>
                <a:cs typeface="Times New Roman"/>
              </a:rPr>
              <a:t>omes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inc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easin</a:t>
            </a:r>
            <a:r>
              <a:rPr sz="2600" spc="-195" dirty="0">
                <a:latin typeface="Times New Roman"/>
                <a:cs typeface="Times New Roman"/>
              </a:rPr>
              <a:t>g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30" dirty="0">
                <a:latin typeface="Times New Roman"/>
                <a:cs typeface="Times New Roman"/>
              </a:rPr>
              <a:t>feasible.</a:t>
            </a:r>
            <a:endParaRPr sz="2600">
              <a:latin typeface="Times New Roman"/>
              <a:cs typeface="Times New Roman"/>
            </a:endParaRPr>
          </a:p>
          <a:p>
            <a:pPr marL="286385" marR="621665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5" dirty="0">
                <a:latin typeface="Times New Roman"/>
                <a:cs typeface="Times New Roman"/>
              </a:rPr>
              <a:t>Beca</a:t>
            </a:r>
            <a:r>
              <a:rPr sz="2600" spc="-204" dirty="0">
                <a:latin typeface="Times New Roman"/>
                <a:cs typeface="Times New Roman"/>
              </a:rPr>
              <a:t>u</a:t>
            </a:r>
            <a:r>
              <a:rPr sz="2600" spc="-150" dirty="0">
                <a:latin typeface="Times New Roman"/>
                <a:cs typeface="Times New Roman"/>
              </a:rPr>
              <a:t>se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95" dirty="0">
                <a:latin typeface="Times New Roman"/>
                <a:cs typeface="Times New Roman"/>
              </a:rPr>
              <a:t>n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ine</a:t>
            </a:r>
            <a:r>
              <a:rPr sz="2600" spc="-145" dirty="0">
                <a:latin typeface="Times New Roman"/>
                <a:cs typeface="Times New Roman"/>
              </a:rPr>
              <a:t>x</a:t>
            </a:r>
            <a:r>
              <a:rPr sz="2600" spc="-105" dirty="0">
                <a:latin typeface="Times New Roman"/>
                <a:cs typeface="Times New Roman"/>
              </a:rPr>
              <a:t>pe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si</a:t>
            </a:r>
            <a:r>
              <a:rPr sz="2600" spc="-285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and  correspondingly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inaccurate,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ability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deploy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smart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objects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redundantly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allows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increased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accuracy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0781"/>
            <a:ext cx="7614920" cy="316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200" dirty="0">
                <a:latin typeface="Times New Roman"/>
                <a:cs typeface="Times New Roman"/>
              </a:rPr>
              <a:t>Such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large </a:t>
            </a:r>
            <a:r>
              <a:rPr sz="2800" spc="-114" dirty="0">
                <a:latin typeface="Times New Roman"/>
                <a:cs typeface="Times New Roman"/>
              </a:rPr>
              <a:t>numbers </a:t>
            </a:r>
            <a:r>
              <a:rPr sz="2800" spc="-165" dirty="0">
                <a:latin typeface="Times New Roman"/>
                <a:cs typeface="Times New Roman"/>
              </a:rPr>
              <a:t>of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sensors </a:t>
            </a:r>
            <a:r>
              <a:rPr sz="2800" spc="-65" dirty="0">
                <a:latin typeface="Times New Roman"/>
                <a:cs typeface="Times New Roman"/>
              </a:rPr>
              <a:t>permit </a:t>
            </a:r>
            <a:r>
              <a:rPr sz="2800" spc="-90" dirty="0">
                <a:latin typeface="Times New Roman"/>
                <a:cs typeface="Times New Roman"/>
              </a:rPr>
              <a:t>the introduction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b="1" spc="40" dirty="0">
                <a:solidFill>
                  <a:srgbClr val="6F2F9F"/>
                </a:solidFill>
                <a:latin typeface="Times New Roman"/>
                <a:cs typeface="Times New Roman"/>
              </a:rPr>
              <a:t>hi</a:t>
            </a:r>
            <a:r>
              <a:rPr sz="28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8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ra</a:t>
            </a:r>
            <a:r>
              <a:rPr sz="28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8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ch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8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28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sma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8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28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obje</a:t>
            </a:r>
            <a:r>
              <a:rPr sz="2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ts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Segoe UI Symbol"/>
              <a:buChar char="⚫"/>
            </a:pPr>
            <a:endParaRPr sz="39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D24717"/>
              </a:buClr>
              <a:buSzPct val="83928"/>
              <a:buFont typeface="Segoe UI Symbol"/>
              <a:buChar char="⚫"/>
              <a:tabLst>
                <a:tab pos="366395" algn="l"/>
              </a:tabLst>
            </a:pPr>
            <a:r>
              <a:rPr dirty="0"/>
              <a:t>	</a:t>
            </a:r>
            <a:r>
              <a:rPr sz="2800" spc="-200" dirty="0">
                <a:latin typeface="Times New Roman"/>
                <a:cs typeface="Times New Roman"/>
              </a:rPr>
              <a:t>Such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a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hierarchy </a:t>
            </a:r>
            <a:r>
              <a:rPr sz="2800" spc="-114" dirty="0">
                <a:latin typeface="Times New Roman"/>
                <a:cs typeface="Times New Roman"/>
              </a:rPr>
              <a:t>provides, </a:t>
            </a:r>
            <a:r>
              <a:rPr sz="2800" spc="-175" dirty="0">
                <a:latin typeface="Times New Roman"/>
                <a:cs typeface="Times New Roman"/>
              </a:rPr>
              <a:t>among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other </a:t>
            </a:r>
            <a:r>
              <a:rPr sz="2800" spc="-140" dirty="0">
                <a:latin typeface="Times New Roman"/>
                <a:cs typeface="Times New Roman"/>
              </a:rPr>
              <a:t>organizational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advantages,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ability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30" dirty="0">
                <a:latin typeface="Times New Roman"/>
                <a:cs typeface="Times New Roman"/>
              </a:rPr>
              <a:t>to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60" dirty="0">
                <a:latin typeface="Times New Roman"/>
                <a:cs typeface="Times New Roman"/>
              </a:rPr>
              <a:t>aggregate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-45" dirty="0">
                <a:latin typeface="Times New Roman"/>
                <a:cs typeface="Times New Roman"/>
              </a:rPr>
              <a:t>similar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-125" dirty="0">
                <a:latin typeface="Times New Roman"/>
                <a:cs typeface="Times New Roman"/>
              </a:rPr>
              <a:t>sensor </a:t>
            </a:r>
            <a:r>
              <a:rPr sz="2800" b="1" i="1" spc="-120" dirty="0">
                <a:latin typeface="Times New Roman"/>
                <a:cs typeface="Times New Roman"/>
              </a:rPr>
              <a:t> </a:t>
            </a:r>
            <a:r>
              <a:rPr sz="2800" b="1" i="1" spc="-65" dirty="0">
                <a:latin typeface="Times New Roman"/>
                <a:cs typeface="Times New Roman"/>
              </a:rPr>
              <a:t>readings</a:t>
            </a:r>
            <a:r>
              <a:rPr sz="2800" b="1" i="1" spc="575" dirty="0">
                <a:latin typeface="Times New Roman"/>
                <a:cs typeface="Times New Roman"/>
              </a:rPr>
              <a:t> </a:t>
            </a:r>
            <a:r>
              <a:rPr sz="2800" b="1" i="1" spc="-125" dirty="0">
                <a:latin typeface="Times New Roman"/>
                <a:cs typeface="Times New Roman"/>
              </a:rPr>
              <a:t>from</a:t>
            </a:r>
            <a:r>
              <a:rPr sz="2800" b="1" i="1" spc="-120" dirty="0">
                <a:latin typeface="Times New Roman"/>
                <a:cs typeface="Times New Roman"/>
              </a:rPr>
              <a:t> </a:t>
            </a:r>
            <a:r>
              <a:rPr sz="2800" b="1" i="1" spc="-125" dirty="0">
                <a:latin typeface="Times New Roman"/>
                <a:cs typeface="Times New Roman"/>
              </a:rPr>
              <a:t>sensor</a:t>
            </a:r>
            <a:r>
              <a:rPr sz="2800" b="1" i="1" spc="-120" dirty="0">
                <a:latin typeface="Times New Roman"/>
                <a:cs typeface="Times New Roman"/>
              </a:rPr>
              <a:t> nodes</a:t>
            </a:r>
            <a:r>
              <a:rPr sz="2800" b="1" i="1" spc="-114" dirty="0">
                <a:latin typeface="Times New Roman"/>
                <a:cs typeface="Times New Roman"/>
              </a:rPr>
              <a:t> </a:t>
            </a:r>
            <a:r>
              <a:rPr sz="2800" b="1" i="1" spc="35" dirty="0">
                <a:latin typeface="Times New Roman"/>
                <a:cs typeface="Times New Roman"/>
              </a:rPr>
              <a:t>that</a:t>
            </a:r>
            <a:r>
              <a:rPr sz="2800" b="1" i="1" spc="40" dirty="0">
                <a:latin typeface="Times New Roman"/>
                <a:cs typeface="Times New Roman"/>
              </a:rPr>
              <a:t> </a:t>
            </a:r>
            <a:r>
              <a:rPr sz="2800" b="1" i="1" spc="-55" dirty="0">
                <a:latin typeface="Times New Roman"/>
                <a:cs typeface="Times New Roman"/>
              </a:rPr>
              <a:t>are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-65" dirty="0">
                <a:latin typeface="Times New Roman"/>
                <a:cs typeface="Times New Roman"/>
              </a:rPr>
              <a:t>in</a:t>
            </a:r>
            <a:r>
              <a:rPr sz="2800" b="1" i="1" spc="575" dirty="0">
                <a:latin typeface="Times New Roman"/>
                <a:cs typeface="Times New Roman"/>
              </a:rPr>
              <a:t> </a:t>
            </a:r>
            <a:r>
              <a:rPr sz="2800" b="1" i="1" spc="-140" dirty="0">
                <a:latin typeface="Times New Roman"/>
                <a:cs typeface="Times New Roman"/>
              </a:rPr>
              <a:t>close </a:t>
            </a:r>
            <a:r>
              <a:rPr sz="2800" b="1" i="1" spc="-135" dirty="0">
                <a:latin typeface="Times New Roman"/>
                <a:cs typeface="Times New Roman"/>
              </a:rPr>
              <a:t> </a:t>
            </a:r>
            <a:r>
              <a:rPr sz="2800" b="1" i="1" spc="-30" dirty="0">
                <a:latin typeface="Times New Roman"/>
                <a:cs typeface="Times New Roman"/>
              </a:rPr>
              <a:t>p</a:t>
            </a:r>
            <a:r>
              <a:rPr sz="2800" b="1" i="1" spc="-70" dirty="0">
                <a:latin typeface="Times New Roman"/>
                <a:cs typeface="Times New Roman"/>
              </a:rPr>
              <a:t>r</a:t>
            </a:r>
            <a:r>
              <a:rPr sz="2800" b="1" i="1" spc="-310" dirty="0">
                <a:latin typeface="Times New Roman"/>
                <a:cs typeface="Times New Roman"/>
              </a:rPr>
              <a:t>o</a:t>
            </a:r>
            <a:r>
              <a:rPr sz="2800" b="1" i="1" spc="-60" dirty="0">
                <a:latin typeface="Times New Roman"/>
                <a:cs typeface="Times New Roman"/>
              </a:rPr>
              <a:t>ximity</a:t>
            </a:r>
            <a:r>
              <a:rPr sz="2800" b="1" i="1" spc="-50" dirty="0">
                <a:latin typeface="Times New Roman"/>
                <a:cs typeface="Times New Roman"/>
              </a:rPr>
              <a:t> </a:t>
            </a:r>
            <a:r>
              <a:rPr sz="2800" b="1" i="1" spc="-30" dirty="0">
                <a:latin typeface="Times New Roman"/>
                <a:cs typeface="Times New Roman"/>
              </a:rPr>
              <a:t>to</a:t>
            </a:r>
            <a:r>
              <a:rPr sz="2800" b="1" i="1" spc="-70" dirty="0">
                <a:latin typeface="Times New Roman"/>
                <a:cs typeface="Times New Roman"/>
              </a:rPr>
              <a:t> </a:t>
            </a:r>
            <a:r>
              <a:rPr sz="2800" b="1" i="1" spc="-55" dirty="0">
                <a:latin typeface="Times New Roman"/>
                <a:cs typeface="Times New Roman"/>
              </a:rPr>
              <a:t>ea</a:t>
            </a:r>
            <a:r>
              <a:rPr sz="2800" b="1" i="1" spc="-195" dirty="0">
                <a:latin typeface="Times New Roman"/>
                <a:cs typeface="Times New Roman"/>
              </a:rPr>
              <a:t>ch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spc="-65" dirty="0">
                <a:latin typeface="Times New Roman"/>
                <a:cs typeface="Times New Roman"/>
              </a:rPr>
              <a:t>other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199466"/>
            <a:ext cx="2299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5" dirty="0">
                <a:latin typeface="Franklin Gothic Medium"/>
                <a:cs typeface="Franklin Gothic Medium"/>
              </a:rPr>
              <a:t>Categories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910938"/>
            <a:ext cx="8049259" cy="49180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Active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passive:</a:t>
            </a:r>
            <a:endParaRPr sz="2600">
              <a:latin typeface="Times New Roman"/>
              <a:cs typeface="Times New Roman"/>
            </a:endParaRPr>
          </a:p>
          <a:p>
            <a:pPr marL="286385" marR="2228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4" dirty="0">
                <a:latin typeface="Times New Roman"/>
                <a:cs typeface="Times New Roman"/>
              </a:rPr>
              <a:t>S</a:t>
            </a:r>
            <a:r>
              <a:rPr sz="2600" spc="-215" dirty="0">
                <a:latin typeface="Times New Roman"/>
                <a:cs typeface="Times New Roman"/>
              </a:rPr>
              <a:t>e</a:t>
            </a:r>
            <a:r>
              <a:rPr sz="2600" spc="-135" dirty="0">
                <a:latin typeface="Times New Roman"/>
                <a:cs typeface="Times New Roman"/>
              </a:rPr>
              <a:t>ns</a:t>
            </a:r>
            <a:r>
              <a:rPr sz="2600" spc="-165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ized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whet</a:t>
            </a:r>
            <a:r>
              <a:rPr sz="2600" spc="-120" dirty="0">
                <a:latin typeface="Times New Roman"/>
                <a:cs typeface="Times New Roman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pro</a:t>
            </a:r>
            <a:r>
              <a:rPr sz="2600" b="1" spc="15" dirty="0">
                <a:latin typeface="Times New Roman"/>
                <a:cs typeface="Times New Roman"/>
              </a:rPr>
              <a:t>d</a:t>
            </a:r>
            <a:r>
              <a:rPr sz="2600" b="1" spc="50" dirty="0">
                <a:latin typeface="Times New Roman"/>
                <a:cs typeface="Times New Roman"/>
              </a:rPr>
              <a:t>uce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an  </a:t>
            </a:r>
            <a:r>
              <a:rPr sz="2600" b="1" spc="5" dirty="0">
                <a:latin typeface="Times New Roman"/>
                <a:cs typeface="Times New Roman"/>
              </a:rPr>
              <a:t>energ</a:t>
            </a:r>
            <a:r>
              <a:rPr sz="2600" b="1" spc="15" dirty="0">
                <a:latin typeface="Times New Roman"/>
                <a:cs typeface="Times New Roman"/>
              </a:rPr>
              <a:t>y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output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y</a:t>
            </a:r>
            <a:r>
              <a:rPr sz="2600" spc="-145" dirty="0">
                <a:latin typeface="Times New Roman"/>
                <a:cs typeface="Times New Roman"/>
              </a:rPr>
              <a:t>pic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requ</a:t>
            </a:r>
            <a:r>
              <a:rPr sz="2600" b="1" spc="-5" dirty="0">
                <a:latin typeface="Times New Roman"/>
                <a:cs typeface="Times New Roman"/>
              </a:rPr>
              <a:t>i</a:t>
            </a:r>
            <a:r>
              <a:rPr sz="2600" b="1" spc="-15" dirty="0">
                <a:latin typeface="Times New Roman"/>
                <a:cs typeface="Times New Roman"/>
              </a:rPr>
              <a:t>re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80" dirty="0">
                <a:latin typeface="Times New Roman"/>
                <a:cs typeface="Times New Roman"/>
              </a:rPr>
              <a:t>ex</a:t>
            </a:r>
            <a:r>
              <a:rPr sz="2600" b="1" spc="65" dirty="0">
                <a:latin typeface="Times New Roman"/>
                <a:cs typeface="Times New Roman"/>
              </a:rPr>
              <a:t>t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50" dirty="0">
                <a:latin typeface="Times New Roman"/>
                <a:cs typeface="Times New Roman"/>
              </a:rPr>
              <a:t>r</a:t>
            </a:r>
            <a:r>
              <a:rPr sz="2600" b="1" spc="-20" dirty="0">
                <a:latin typeface="Times New Roman"/>
                <a:cs typeface="Times New Roman"/>
              </a:rPr>
              <a:t>nal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80" dirty="0">
                <a:latin typeface="Times New Roman"/>
                <a:cs typeface="Times New Roman"/>
              </a:rPr>
              <a:t>p</a:t>
            </a:r>
            <a:r>
              <a:rPr sz="2600" b="1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-20" dirty="0">
                <a:latin typeface="Times New Roman"/>
                <a:cs typeface="Times New Roman"/>
              </a:rPr>
              <a:t>er  </a:t>
            </a:r>
            <a:r>
              <a:rPr sz="2600" b="1" dirty="0">
                <a:latin typeface="Times New Roman"/>
                <a:cs typeface="Times New Roman"/>
              </a:rPr>
              <a:t>supply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(active)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  <a:p>
            <a:pPr marL="286385" marR="3111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Times New Roman"/>
                <a:cs typeface="Times New Roman"/>
              </a:rPr>
              <a:t>Whether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sim</a:t>
            </a:r>
            <a:r>
              <a:rPr sz="2600" b="1" spc="-30" dirty="0">
                <a:latin typeface="Times New Roman"/>
                <a:cs typeface="Times New Roman"/>
              </a:rPr>
              <a:t>p</a:t>
            </a:r>
            <a:r>
              <a:rPr sz="2600" b="1" spc="-20" dirty="0">
                <a:latin typeface="Times New Roman"/>
                <a:cs typeface="Times New Roman"/>
              </a:rPr>
              <a:t>l</a:t>
            </a:r>
            <a:r>
              <a:rPr sz="2600" b="1" dirty="0">
                <a:latin typeface="Times New Roman"/>
                <a:cs typeface="Times New Roman"/>
              </a:rPr>
              <a:t>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rece</a:t>
            </a:r>
            <a:r>
              <a:rPr sz="2600" b="1" spc="-20" dirty="0">
                <a:latin typeface="Times New Roman"/>
                <a:cs typeface="Times New Roman"/>
              </a:rPr>
              <a:t>i</a:t>
            </a:r>
            <a:r>
              <a:rPr sz="2600" b="1" spc="-45" dirty="0">
                <a:latin typeface="Times New Roman"/>
                <a:cs typeface="Times New Roman"/>
              </a:rPr>
              <a:t>v</a:t>
            </a:r>
            <a:r>
              <a:rPr sz="2600" b="1" spc="65" dirty="0">
                <a:latin typeface="Times New Roman"/>
                <a:cs typeface="Times New Roman"/>
              </a:rPr>
              <a:t>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energ</a:t>
            </a:r>
            <a:r>
              <a:rPr sz="2600" b="1" spc="15" dirty="0">
                <a:latin typeface="Times New Roman"/>
                <a:cs typeface="Times New Roman"/>
              </a:rPr>
              <a:t>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y</a:t>
            </a:r>
            <a:r>
              <a:rPr sz="2600" spc="-145" dirty="0">
                <a:latin typeface="Times New Roman"/>
                <a:cs typeface="Times New Roman"/>
              </a:rPr>
              <a:t>pic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no  </a:t>
            </a:r>
            <a:r>
              <a:rPr sz="2600" b="1" spc="25" dirty="0">
                <a:latin typeface="Times New Roman"/>
                <a:cs typeface="Times New Roman"/>
              </a:rPr>
              <a:t>external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power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supply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(passive).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Invasive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6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non-invasive: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Sensors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categorized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on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whether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sensor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part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environment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it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measuring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(invasive)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External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to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it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(non-invasive).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4843"/>
            <a:ext cx="80740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7020" algn="l"/>
              </a:tabLst>
            </a:pPr>
            <a:r>
              <a:rPr sz="2400" spc="100" dirty="0">
                <a:latin typeface="Times New Roman"/>
                <a:cs typeface="Times New Roman"/>
              </a:rPr>
              <a:t>.</a:t>
            </a:r>
            <a:r>
              <a:rPr sz="2400" spc="10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r>
              <a:rPr sz="2400" u="heavy" spc="-1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Figure </a:t>
            </a:r>
            <a:r>
              <a:rPr sz="2400" u="heavy" spc="-9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3-9 </a:t>
            </a:r>
            <a:r>
              <a:rPr sz="2400" spc="-165" dirty="0">
                <a:latin typeface="Times New Roman"/>
                <a:cs typeface="Times New Roman"/>
              </a:rPr>
              <a:t>shows </a:t>
            </a:r>
            <a:r>
              <a:rPr sz="2400" spc="-155" dirty="0">
                <a:latin typeface="Times New Roman"/>
                <a:cs typeface="Times New Roman"/>
              </a:rPr>
              <a:t>an </a:t>
            </a:r>
            <a:r>
              <a:rPr sz="2400" spc="-120" dirty="0">
                <a:latin typeface="Times New Roman"/>
                <a:cs typeface="Times New Roman"/>
              </a:rPr>
              <a:t>example </a:t>
            </a:r>
            <a:r>
              <a:rPr sz="2400" spc="-140" dirty="0">
                <a:latin typeface="Times New Roman"/>
                <a:cs typeface="Times New Roman"/>
              </a:rPr>
              <a:t>of such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20" dirty="0">
                <a:latin typeface="Times New Roman"/>
                <a:cs typeface="Times New Roman"/>
              </a:rPr>
              <a:t>data </a:t>
            </a:r>
            <a:r>
              <a:rPr sz="2400" spc="-125" dirty="0">
                <a:latin typeface="Times New Roman"/>
                <a:cs typeface="Times New Roman"/>
              </a:rPr>
              <a:t>aggregation </a:t>
            </a:r>
            <a:r>
              <a:rPr sz="2400" spc="-100" dirty="0">
                <a:latin typeface="Times New Roman"/>
                <a:cs typeface="Times New Roman"/>
              </a:rPr>
              <a:t>function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WSN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where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temperature</a:t>
            </a:r>
            <a:r>
              <a:rPr sz="24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readings</a:t>
            </a:r>
            <a:r>
              <a:rPr sz="24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from</a:t>
            </a:r>
            <a:r>
              <a:rPr sz="24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6F2F9F"/>
                </a:solidFill>
                <a:latin typeface="Times New Roman"/>
                <a:cs typeface="Times New Roman"/>
              </a:rPr>
              <a:t>a </a:t>
            </a:r>
            <a:r>
              <a:rPr sz="24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logical</a:t>
            </a:r>
            <a:r>
              <a:rPr sz="24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grouping</a:t>
            </a:r>
            <a:r>
              <a:rPr sz="24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24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temperature </a:t>
            </a:r>
            <a:r>
              <a:rPr sz="24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sensors </a:t>
            </a:r>
            <a:r>
              <a:rPr sz="24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are aggregated </a:t>
            </a:r>
            <a:r>
              <a:rPr sz="24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as </a:t>
            </a:r>
            <a:r>
              <a:rPr sz="24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an </a:t>
            </a:r>
            <a:r>
              <a:rPr sz="24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average </a:t>
            </a:r>
            <a:r>
              <a:rPr sz="24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temperature </a:t>
            </a:r>
            <a:r>
              <a:rPr sz="24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reading.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61304" cy="3810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6034227"/>
            <a:ext cx="7098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Figure </a:t>
            </a:r>
            <a:r>
              <a:rPr sz="2400" b="1" spc="-10" dirty="0">
                <a:latin typeface="Calibri"/>
                <a:cs typeface="Calibri"/>
              </a:rPr>
              <a:t>3-9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Data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Aggregation</a:t>
            </a:r>
            <a:r>
              <a:rPr sz="2400" i="1" dirty="0">
                <a:latin typeface="Calibri"/>
                <a:cs typeface="Calibri"/>
              </a:rPr>
              <a:t> in</a:t>
            </a:r>
            <a:r>
              <a:rPr sz="2400" i="1" spc="-5" dirty="0">
                <a:latin typeface="Calibri"/>
                <a:cs typeface="Calibri"/>
              </a:rPr>
              <a:t> Wireless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Sensor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Networks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8402"/>
            <a:ext cx="756221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These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aggregation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techniques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helpful</a:t>
            </a:r>
            <a:r>
              <a:rPr sz="24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24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reducing</a:t>
            </a:r>
            <a:r>
              <a:rPr sz="24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24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amo</a:t>
            </a:r>
            <a:r>
              <a:rPr sz="24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400" b="1" i="1" spc="10" dirty="0">
                <a:solidFill>
                  <a:srgbClr val="6F2F9F"/>
                </a:solidFill>
                <a:latin typeface="Times New Roman"/>
                <a:cs typeface="Times New Roman"/>
              </a:rPr>
              <a:t>nt</a:t>
            </a:r>
            <a:r>
              <a:rPr sz="24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4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22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400" b="1" i="1" spc="-95" dirty="0">
                <a:solidFill>
                  <a:srgbClr val="6F2F9F"/>
                </a:solidFill>
                <a:latin typeface="Times New Roman"/>
                <a:cs typeface="Times New Roman"/>
              </a:rPr>
              <a:t>v</a:t>
            </a:r>
            <a:r>
              <a:rPr sz="24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400" b="1" i="1" spc="-13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40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all</a:t>
            </a:r>
            <a:r>
              <a:rPr sz="24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50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2400" b="1" i="1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4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af</a:t>
            </a:r>
            <a:r>
              <a:rPr sz="2400" b="1" i="1" spc="-85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24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ic</a:t>
            </a:r>
            <a:r>
              <a:rPr sz="24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(and</a:t>
            </a:r>
            <a:r>
              <a:rPr sz="24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en</a:t>
            </a:r>
            <a:r>
              <a:rPr sz="24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400" b="1" i="1" spc="-13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4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g</a:t>
            </a:r>
            <a:r>
              <a:rPr sz="2400" b="1" i="1" spc="30" dirty="0">
                <a:solidFill>
                  <a:srgbClr val="6F2F9F"/>
                </a:solidFill>
                <a:latin typeface="Times New Roman"/>
                <a:cs typeface="Times New Roman"/>
              </a:rPr>
              <a:t>y)</a:t>
            </a:r>
            <a:r>
              <a:rPr sz="24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2400" b="1" i="1" spc="80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24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WSNs</a:t>
            </a:r>
            <a:r>
              <a:rPr sz="24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wi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50" dirty="0">
                <a:latin typeface="Times New Roman"/>
                <a:cs typeface="Times New Roman"/>
              </a:rPr>
              <a:t>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l</a:t>
            </a:r>
            <a:r>
              <a:rPr sz="2400" spc="-18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rge  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00" dirty="0">
                <a:latin typeface="Times New Roman"/>
                <a:cs typeface="Times New Roman"/>
              </a:rPr>
              <a:t>umbe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depl</a:t>
            </a:r>
            <a:r>
              <a:rPr sz="2400" spc="-180" dirty="0">
                <a:latin typeface="Times New Roman"/>
                <a:cs typeface="Times New Roman"/>
              </a:rPr>
              <a:t>o</a:t>
            </a:r>
            <a:r>
              <a:rPr sz="2400" spc="-245" dirty="0">
                <a:latin typeface="Times New Roman"/>
                <a:cs typeface="Times New Roman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125" dirty="0">
                <a:latin typeface="Times New Roman"/>
                <a:cs typeface="Times New Roman"/>
              </a:rPr>
              <a:t>ma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b</a:t>
            </a:r>
            <a:r>
              <a:rPr sz="2400" spc="-100" dirty="0">
                <a:latin typeface="Times New Roman"/>
                <a:cs typeface="Times New Roman"/>
              </a:rPr>
              <a:t>ject</a:t>
            </a:r>
            <a:r>
              <a:rPr sz="2400" spc="-16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Segoe UI Symbol"/>
              <a:buChar char="⚫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  <a:tab pos="2257425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225" dirty="0">
                <a:latin typeface="Times New Roman"/>
                <a:cs typeface="Times New Roman"/>
              </a:rPr>
              <a:t>g</a:t>
            </a:r>
            <a:r>
              <a:rPr sz="2400" spc="-16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65" dirty="0">
                <a:latin typeface="Times New Roman"/>
                <a:cs typeface="Times New Roman"/>
              </a:rPr>
              <a:t>eg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the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65" dirty="0">
                <a:latin typeface="Times New Roman"/>
                <a:cs typeface="Times New Roman"/>
              </a:rPr>
              <a:t>netw</a:t>
            </a:r>
            <a:r>
              <a:rPr sz="2400" b="1" i="1" spc="-85" dirty="0">
                <a:latin typeface="Times New Roman"/>
                <a:cs typeface="Times New Roman"/>
              </a:rPr>
              <a:t>o</a:t>
            </a:r>
            <a:r>
              <a:rPr sz="2400" b="1" i="1" spc="-65" dirty="0">
                <a:latin typeface="Times New Roman"/>
                <a:cs typeface="Times New Roman"/>
              </a:rPr>
              <a:t>r</a:t>
            </a:r>
            <a:r>
              <a:rPr sz="2400" b="1" i="1" spc="-105" dirty="0">
                <a:latin typeface="Times New Roman"/>
                <a:cs typeface="Times New Roman"/>
              </a:rPr>
              <a:t>k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50" dirty="0">
                <a:latin typeface="Times New Roman"/>
                <a:cs typeface="Times New Roman"/>
              </a:rPr>
              <a:t>ed</a:t>
            </a:r>
            <a:r>
              <a:rPr sz="2400" b="1" i="1" spc="-120" dirty="0">
                <a:latin typeface="Times New Roman"/>
                <a:cs typeface="Times New Roman"/>
              </a:rPr>
              <a:t>g</a:t>
            </a:r>
            <a:r>
              <a:rPr sz="2400" b="1" i="1" spc="-100" dirty="0">
                <a:latin typeface="Times New Roman"/>
                <a:cs typeface="Times New Roman"/>
              </a:rPr>
              <a:t>es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55" dirty="0">
                <a:latin typeface="Times New Roman"/>
                <a:cs typeface="Times New Roman"/>
              </a:rPr>
              <a:t>is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130" dirty="0">
                <a:latin typeface="Times New Roman"/>
                <a:cs typeface="Times New Roman"/>
              </a:rPr>
              <a:t>w</a:t>
            </a:r>
            <a:r>
              <a:rPr sz="2400" b="1" i="1" spc="-80" dirty="0">
                <a:latin typeface="Times New Roman"/>
                <a:cs typeface="Times New Roman"/>
              </a:rPr>
              <a:t>he</a:t>
            </a:r>
            <a:r>
              <a:rPr sz="2400" b="1" i="1" spc="-100" dirty="0">
                <a:latin typeface="Times New Roman"/>
                <a:cs typeface="Times New Roman"/>
              </a:rPr>
              <a:t>r</a:t>
            </a:r>
            <a:r>
              <a:rPr sz="2400" b="1" i="1" spc="-95" dirty="0">
                <a:latin typeface="Times New Roman"/>
                <a:cs typeface="Times New Roman"/>
              </a:rPr>
              <a:t>e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110" dirty="0">
                <a:latin typeface="Times New Roman"/>
                <a:cs typeface="Times New Roman"/>
              </a:rPr>
              <a:t>f</a:t>
            </a:r>
            <a:r>
              <a:rPr sz="2400" b="1" i="1" spc="-245" dirty="0">
                <a:latin typeface="Times New Roman"/>
                <a:cs typeface="Times New Roman"/>
              </a:rPr>
              <a:t>o</a:t>
            </a:r>
            <a:r>
              <a:rPr sz="2400" b="1" i="1" spc="-25" dirty="0">
                <a:latin typeface="Times New Roman"/>
                <a:cs typeface="Times New Roman"/>
              </a:rPr>
              <a:t>g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40" dirty="0">
                <a:latin typeface="Times New Roman"/>
                <a:cs typeface="Times New Roman"/>
              </a:rPr>
              <a:t>and  </a:t>
            </a:r>
            <a:r>
              <a:rPr sz="2400" b="1" i="1" spc="-30" dirty="0">
                <a:latin typeface="Times New Roman"/>
                <a:cs typeface="Times New Roman"/>
              </a:rPr>
              <a:t>mist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75" dirty="0">
                <a:latin typeface="Times New Roman"/>
                <a:cs typeface="Times New Roman"/>
              </a:rPr>
              <a:t>computing	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critical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IoT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architectural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elements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needed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deliver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scale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performance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required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many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IoT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use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cases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561543"/>
            <a:ext cx="8472805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10" dirty="0">
                <a:latin typeface="Times New Roman"/>
                <a:cs typeface="Times New Roman"/>
              </a:rPr>
              <a:t>W</a:t>
            </a:r>
            <a:r>
              <a:rPr sz="2400" b="1" spc="-25" dirty="0">
                <a:latin typeface="Times New Roman"/>
                <a:cs typeface="Times New Roman"/>
              </a:rPr>
              <a:t>i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spc="5" dirty="0">
                <a:latin typeface="Times New Roman"/>
                <a:cs typeface="Times New Roman"/>
              </a:rPr>
              <a:t>eless</a:t>
            </a:r>
            <a:r>
              <a:rPr sz="2400" b="1" spc="-50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connecte</a:t>
            </a:r>
            <a:r>
              <a:rPr sz="2400" b="1" spc="40" dirty="0">
                <a:latin typeface="Times New Roman"/>
                <a:cs typeface="Times New Roman"/>
              </a:rPr>
              <a:t>d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s</a:t>
            </a:r>
            <a:r>
              <a:rPr sz="2400" b="1" spc="-100" dirty="0">
                <a:latin typeface="Times New Roman"/>
                <a:cs typeface="Times New Roman"/>
              </a:rPr>
              <a:t>m</a:t>
            </a:r>
            <a:r>
              <a:rPr sz="2400" b="1" spc="-105" dirty="0">
                <a:latin typeface="Times New Roman"/>
                <a:cs typeface="Times New Roman"/>
              </a:rPr>
              <a:t>a</a:t>
            </a:r>
            <a:r>
              <a:rPr sz="2400" b="1" spc="-10" dirty="0">
                <a:latin typeface="Times New Roman"/>
                <a:cs typeface="Times New Roman"/>
              </a:rPr>
              <a:t>r</a:t>
            </a:r>
            <a:r>
              <a:rPr sz="2400" b="1" spc="25" dirty="0">
                <a:latin typeface="Times New Roman"/>
                <a:cs typeface="Times New Roman"/>
              </a:rPr>
              <a:t>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latin typeface="Times New Roman"/>
                <a:cs typeface="Times New Roman"/>
              </a:rPr>
              <a:t>o</a:t>
            </a:r>
            <a:r>
              <a:rPr sz="2400" b="1" spc="30" dirty="0">
                <a:latin typeface="Times New Roman"/>
                <a:cs typeface="Times New Roman"/>
              </a:rPr>
              <a:t>b</a:t>
            </a:r>
            <a:r>
              <a:rPr sz="2400" b="1" spc="-5" dirty="0">
                <a:latin typeface="Times New Roman"/>
                <a:cs typeface="Times New Roman"/>
              </a:rPr>
              <a:t>jects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g</a:t>
            </a:r>
            <a:r>
              <a:rPr sz="2400" spc="-150" dirty="0">
                <a:latin typeface="Times New Roman"/>
                <a:cs typeface="Times New Roman"/>
              </a:rPr>
              <a:t>e</a:t>
            </a:r>
            <a:r>
              <a:rPr sz="2400" spc="-95" dirty="0">
                <a:latin typeface="Times New Roman"/>
                <a:cs typeface="Times New Roman"/>
              </a:rPr>
              <a:t>neral</a:t>
            </a:r>
            <a:r>
              <a:rPr sz="2400" spc="-114" dirty="0">
                <a:latin typeface="Times New Roman"/>
                <a:cs typeface="Times New Roman"/>
              </a:rPr>
              <a:t>l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h</a:t>
            </a:r>
            <a:r>
              <a:rPr sz="2400" spc="-235" dirty="0">
                <a:latin typeface="Times New Roman"/>
                <a:cs typeface="Times New Roman"/>
              </a:rPr>
              <a:t>a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one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35" dirty="0">
                <a:latin typeface="Times New Roman"/>
                <a:cs typeface="Times New Roman"/>
              </a:rPr>
              <a:t>following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b="1" spc="45" dirty="0">
                <a:latin typeface="Times New Roman"/>
                <a:cs typeface="Times New Roman"/>
              </a:rPr>
              <a:t>two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communication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patterns: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Event-driven:</a:t>
            </a:r>
            <a:endParaRPr sz="2400">
              <a:latin typeface="Times New Roman"/>
              <a:cs typeface="Times New Roman"/>
            </a:endParaRPr>
          </a:p>
          <a:p>
            <a:pPr marL="286385" marR="444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80" dirty="0">
                <a:latin typeface="Times New Roman"/>
                <a:cs typeface="Times New Roman"/>
              </a:rPr>
              <a:t>T</a:t>
            </a:r>
            <a:r>
              <a:rPr sz="2400" spc="-85" dirty="0">
                <a:latin typeface="Times New Roman"/>
                <a:cs typeface="Times New Roman"/>
              </a:rPr>
              <a:t>ra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65" dirty="0">
                <a:latin typeface="Times New Roman"/>
                <a:cs typeface="Times New Roman"/>
              </a:rPr>
              <a:t>sm</a:t>
            </a:r>
            <a:r>
              <a:rPr sz="2400" spc="-150" dirty="0">
                <a:latin typeface="Times New Roman"/>
                <a:cs typeface="Times New Roman"/>
              </a:rPr>
              <a:t>issi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sens</a:t>
            </a:r>
            <a:r>
              <a:rPr sz="2400" spc="-145" dirty="0">
                <a:latin typeface="Times New Roman"/>
                <a:cs typeface="Times New Roman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inf</a:t>
            </a:r>
            <a:r>
              <a:rPr sz="2400" spc="-150" dirty="0">
                <a:latin typeface="Times New Roman"/>
                <a:cs typeface="Times New Roman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r</a:t>
            </a:r>
            <a:r>
              <a:rPr sz="2400" spc="-215" dirty="0">
                <a:latin typeface="Times New Roman"/>
                <a:cs typeface="Times New Roman"/>
              </a:rPr>
              <a:t>m</a:t>
            </a:r>
            <a:r>
              <a:rPr sz="2400" spc="-14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60" dirty="0">
                <a:latin typeface="Times New Roman"/>
                <a:cs typeface="Times New Roman"/>
              </a:rPr>
              <a:t>ig</a:t>
            </a:r>
            <a:r>
              <a:rPr sz="2400" spc="-215" dirty="0">
                <a:latin typeface="Times New Roman"/>
                <a:cs typeface="Times New Roman"/>
              </a:rPr>
              <a:t>g</a:t>
            </a:r>
            <a:r>
              <a:rPr sz="2400" spc="-40" dirty="0">
                <a:latin typeface="Times New Roman"/>
                <a:cs typeface="Times New Roman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25" dirty="0">
                <a:latin typeface="Times New Roman"/>
                <a:cs typeface="Times New Roman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l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w</a:t>
            </a:r>
            <a:r>
              <a:rPr sz="2400" spc="-114" dirty="0">
                <a:latin typeface="Times New Roman"/>
                <a:cs typeface="Times New Roman"/>
              </a:rPr>
              <a:t>hen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sma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b</a:t>
            </a:r>
            <a:r>
              <a:rPr sz="2400" spc="-75" dirty="0">
                <a:latin typeface="Times New Roman"/>
                <a:cs typeface="Times New Roman"/>
              </a:rPr>
              <a:t>ject  </a:t>
            </a:r>
            <a:r>
              <a:rPr sz="2400" spc="-80" dirty="0">
                <a:latin typeface="Times New Roman"/>
                <a:cs typeface="Times New Roman"/>
              </a:rPr>
              <a:t>detects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particular</a:t>
            </a:r>
            <a:r>
              <a:rPr sz="2400" b="1" i="1" spc="-60" dirty="0">
                <a:latin typeface="Times New Roman"/>
                <a:cs typeface="Times New Roman"/>
              </a:rPr>
              <a:t> event </a:t>
            </a:r>
            <a:r>
              <a:rPr sz="2400" b="1" i="1" spc="-95" dirty="0">
                <a:latin typeface="Times New Roman"/>
                <a:cs typeface="Times New Roman"/>
              </a:rPr>
              <a:t>or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50" dirty="0">
                <a:latin typeface="Times New Roman"/>
                <a:cs typeface="Times New Roman"/>
              </a:rPr>
              <a:t>predetermined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55" dirty="0">
                <a:latin typeface="Times New Roman"/>
                <a:cs typeface="Times New Roman"/>
              </a:rPr>
              <a:t>threshold.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Segoe UI Symbol"/>
              <a:buChar char="⚫"/>
            </a:pPr>
            <a:endParaRPr sz="3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Periodic: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i="1" spc="-110" dirty="0">
                <a:latin typeface="Times New Roman"/>
                <a:cs typeface="Times New Roman"/>
              </a:rPr>
              <a:t>Transmission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114" dirty="0">
                <a:latin typeface="Times New Roman"/>
                <a:cs typeface="Times New Roman"/>
              </a:rPr>
              <a:t>of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spc="-110" dirty="0">
                <a:latin typeface="Times New Roman"/>
                <a:cs typeface="Times New Roman"/>
              </a:rPr>
              <a:t>sensory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spc="-70" dirty="0">
                <a:latin typeface="Times New Roman"/>
                <a:cs typeface="Times New Roman"/>
              </a:rPr>
              <a:t>information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155" dirty="0">
                <a:latin typeface="Times New Roman"/>
                <a:cs typeface="Times New Roman"/>
              </a:rPr>
              <a:t>occurs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105" dirty="0">
                <a:latin typeface="Times New Roman"/>
                <a:cs typeface="Times New Roman"/>
              </a:rPr>
              <a:t>only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spc="50" dirty="0">
                <a:latin typeface="Times New Roman"/>
                <a:cs typeface="Times New Roman"/>
              </a:rPr>
              <a:t>at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70" dirty="0">
                <a:latin typeface="Times New Roman"/>
                <a:cs typeface="Times New Roman"/>
              </a:rPr>
              <a:t>periodic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intervals.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Segoe UI Symbol"/>
              <a:buChar char="⚫"/>
            </a:pPr>
            <a:endParaRPr sz="3150">
              <a:latin typeface="Times New Roman"/>
              <a:cs typeface="Times New Roman"/>
            </a:endParaRPr>
          </a:p>
          <a:p>
            <a:pPr marL="561340" marR="5080" lvl="1" indent="-228600">
              <a:lnSpc>
                <a:spcPct val="100000"/>
              </a:lnSpc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decision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which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these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communication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schemes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used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depends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6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spc="-14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spc="-17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400" spc="-20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the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sp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ecific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appl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spc="-16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spc="-19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b="1" i="1" spc="-515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4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3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xampl</a:t>
            </a:r>
            <a:r>
              <a:rPr sz="24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i="1" spc="-180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2400" b="1" i="1" spc="-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medica</a:t>
            </a:r>
            <a:r>
              <a:rPr sz="2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use</a:t>
            </a: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cases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0781"/>
            <a:ext cx="761555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155" dirty="0">
                <a:latin typeface="Times New Roman"/>
                <a:cs typeface="Times New Roman"/>
              </a:rPr>
              <a:t>For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example,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in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some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medical</a:t>
            </a:r>
            <a:r>
              <a:rPr sz="2800" b="1" spc="5" dirty="0">
                <a:latin typeface="Times New Roman"/>
                <a:cs typeface="Times New Roman"/>
              </a:rPr>
              <a:t> use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cases,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i="1" spc="-140" dirty="0">
                <a:solidFill>
                  <a:srgbClr val="00AFEF"/>
                </a:solidFill>
                <a:latin typeface="Times New Roman"/>
                <a:cs typeface="Times New Roman"/>
              </a:rPr>
              <a:t>sensors </a:t>
            </a:r>
            <a:r>
              <a:rPr sz="2800" b="1" i="1" spc="-1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70" dirty="0">
                <a:solidFill>
                  <a:srgbClr val="00AFEF"/>
                </a:solidFill>
                <a:latin typeface="Times New Roman"/>
                <a:cs typeface="Times New Roman"/>
              </a:rPr>
              <a:t>periodically</a:t>
            </a:r>
            <a:r>
              <a:rPr sz="2800" b="1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105" dirty="0">
                <a:solidFill>
                  <a:srgbClr val="00AFEF"/>
                </a:solidFill>
                <a:latin typeface="Times New Roman"/>
                <a:cs typeface="Times New Roman"/>
              </a:rPr>
              <a:t>send</a:t>
            </a:r>
            <a:r>
              <a:rPr sz="2800" b="1" i="1" spc="-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60" dirty="0">
                <a:solidFill>
                  <a:srgbClr val="00AFEF"/>
                </a:solidFill>
                <a:latin typeface="Times New Roman"/>
                <a:cs typeface="Times New Roman"/>
              </a:rPr>
              <a:t>postoperative</a:t>
            </a:r>
            <a:r>
              <a:rPr sz="28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AFEF"/>
                </a:solidFill>
                <a:latin typeface="Times New Roman"/>
                <a:cs typeface="Times New Roman"/>
              </a:rPr>
              <a:t>vitals,</a:t>
            </a:r>
            <a:r>
              <a:rPr sz="2800" b="1" i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165" dirty="0">
                <a:solidFill>
                  <a:srgbClr val="00AFEF"/>
                </a:solidFill>
                <a:latin typeface="Times New Roman"/>
                <a:cs typeface="Times New Roman"/>
              </a:rPr>
              <a:t>such</a:t>
            </a:r>
            <a:r>
              <a:rPr sz="2800" b="1" i="1" spc="-1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as </a:t>
            </a:r>
            <a:r>
              <a:rPr sz="2800" b="1" i="1" spc="-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temperature</a:t>
            </a:r>
            <a:r>
              <a:rPr sz="2800" b="1" i="1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120" dirty="0">
                <a:solidFill>
                  <a:srgbClr val="00AFEF"/>
                </a:solidFill>
                <a:latin typeface="Times New Roman"/>
                <a:cs typeface="Times New Roman"/>
              </a:rPr>
              <a:t>or</a:t>
            </a:r>
            <a:r>
              <a:rPr sz="2800" b="1" i="1" spc="-11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105" dirty="0">
                <a:solidFill>
                  <a:srgbClr val="00AFEF"/>
                </a:solidFill>
                <a:latin typeface="Times New Roman"/>
                <a:cs typeface="Times New Roman"/>
              </a:rPr>
              <a:t>blood</a:t>
            </a:r>
            <a:r>
              <a:rPr sz="2800" b="1" i="1" spc="-100" dirty="0">
                <a:solidFill>
                  <a:srgbClr val="00AFEF"/>
                </a:solidFill>
                <a:latin typeface="Times New Roman"/>
                <a:cs typeface="Times New Roman"/>
              </a:rPr>
              <a:t> pressure</a:t>
            </a:r>
            <a:r>
              <a:rPr sz="2800" b="1" i="1" spc="-9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i="1" spc="-45" dirty="0">
                <a:solidFill>
                  <a:srgbClr val="00AFEF"/>
                </a:solidFill>
                <a:latin typeface="Times New Roman"/>
                <a:cs typeface="Times New Roman"/>
              </a:rPr>
              <a:t>readings</a:t>
            </a:r>
            <a:r>
              <a:rPr sz="2800" spc="-45" dirty="0">
                <a:latin typeface="Times New Roman"/>
                <a:cs typeface="Times New Roman"/>
              </a:rPr>
              <a:t>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In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other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medical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use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cases</a:t>
            </a:r>
            <a:r>
              <a:rPr sz="2800" b="1" i="1" spc="-155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28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28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same</a:t>
            </a:r>
            <a:r>
              <a:rPr sz="28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blood</a:t>
            </a:r>
            <a:r>
              <a:rPr sz="28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95" dirty="0">
                <a:solidFill>
                  <a:srgbClr val="6F2F9F"/>
                </a:solidFill>
                <a:latin typeface="Times New Roman"/>
                <a:cs typeface="Times New Roman"/>
              </a:rPr>
              <a:t>pressure</a:t>
            </a:r>
            <a:r>
              <a:rPr sz="28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25" dirty="0">
                <a:solidFill>
                  <a:srgbClr val="6F2F9F"/>
                </a:solidFill>
                <a:latin typeface="Times New Roman"/>
                <a:cs typeface="Times New Roman"/>
              </a:rPr>
              <a:t>or </a:t>
            </a:r>
            <a:r>
              <a:rPr sz="28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temperature </a:t>
            </a:r>
            <a:r>
              <a:rPr sz="28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readings are </a:t>
            </a:r>
            <a:r>
              <a:rPr sz="28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triggered </a:t>
            </a:r>
            <a:r>
              <a:rPr sz="28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to </a:t>
            </a:r>
            <a:r>
              <a:rPr sz="28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be </a:t>
            </a:r>
            <a:r>
              <a:rPr sz="28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sent </a:t>
            </a:r>
            <a:r>
              <a:rPr sz="2800" b="1" i="1" spc="-125" dirty="0">
                <a:solidFill>
                  <a:srgbClr val="6F2F9F"/>
                </a:solidFill>
                <a:latin typeface="Times New Roman"/>
                <a:cs typeface="Times New Roman"/>
              </a:rPr>
              <a:t>only </a:t>
            </a:r>
            <a:r>
              <a:rPr sz="28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35" dirty="0">
                <a:solidFill>
                  <a:srgbClr val="6F2F9F"/>
                </a:solidFill>
                <a:latin typeface="Times New Roman"/>
                <a:cs typeface="Times New Roman"/>
              </a:rPr>
              <a:t>when</a:t>
            </a:r>
            <a:r>
              <a:rPr sz="2800" b="1" i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certain</a:t>
            </a:r>
            <a:r>
              <a:rPr sz="28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critically</a:t>
            </a:r>
            <a:r>
              <a:rPr sz="28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low</a:t>
            </a:r>
            <a:r>
              <a:rPr sz="28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8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high</a:t>
            </a:r>
            <a:r>
              <a:rPr sz="28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readings</a:t>
            </a:r>
            <a:r>
              <a:rPr sz="28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are </a:t>
            </a:r>
            <a:r>
              <a:rPr sz="28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measured.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465" y="2794"/>
            <a:ext cx="65233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i="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Communication</a:t>
            </a:r>
            <a:r>
              <a:rPr sz="3200" i="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Protocols</a:t>
            </a:r>
            <a:r>
              <a:rPr sz="3200" i="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for</a:t>
            </a:r>
            <a:r>
              <a:rPr sz="3200" i="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Wireless </a:t>
            </a:r>
            <a:r>
              <a:rPr sz="3200" i="0" spc="-78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Sensor</a:t>
            </a:r>
            <a:r>
              <a:rPr sz="3200" i="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Networks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pc="-85" dirty="0"/>
              <a:t>There</a:t>
            </a:r>
            <a:r>
              <a:rPr spc="-40" dirty="0"/>
              <a:t> </a:t>
            </a:r>
            <a:r>
              <a:rPr spc="-90" dirty="0"/>
              <a:t>are</a:t>
            </a:r>
            <a:r>
              <a:rPr spc="-45" dirty="0"/>
              <a:t> </a:t>
            </a:r>
            <a:r>
              <a:rPr spc="-95" dirty="0"/>
              <a:t>literally</a:t>
            </a:r>
            <a:r>
              <a:rPr spc="-55" dirty="0"/>
              <a:t> </a:t>
            </a:r>
            <a:r>
              <a:rPr spc="-114" dirty="0"/>
              <a:t>thousands</a:t>
            </a:r>
            <a:r>
              <a:rPr spc="-25" dirty="0"/>
              <a:t> </a:t>
            </a:r>
            <a:r>
              <a:rPr spc="-130" dirty="0"/>
              <a:t>of</a:t>
            </a:r>
            <a:r>
              <a:rPr spc="-40" dirty="0"/>
              <a:t> </a:t>
            </a:r>
            <a:r>
              <a:rPr spc="-85" dirty="0"/>
              <a:t>different</a:t>
            </a:r>
            <a:r>
              <a:rPr spc="-50" dirty="0"/>
              <a:t> </a:t>
            </a:r>
            <a:r>
              <a:rPr spc="-105" dirty="0"/>
              <a:t>types</a:t>
            </a:r>
            <a:r>
              <a:rPr spc="-35" dirty="0"/>
              <a:t> </a:t>
            </a:r>
            <a:r>
              <a:rPr spc="-130" dirty="0"/>
              <a:t>of</a:t>
            </a:r>
            <a:r>
              <a:rPr spc="-45" dirty="0"/>
              <a:t> </a:t>
            </a:r>
            <a:r>
              <a:rPr spc="-105" dirty="0"/>
              <a:t>sensors</a:t>
            </a:r>
            <a:r>
              <a:rPr spc="-35" dirty="0"/>
              <a:t> </a:t>
            </a:r>
            <a:r>
              <a:rPr spc="-125" dirty="0"/>
              <a:t>and</a:t>
            </a:r>
            <a:r>
              <a:rPr spc="-40" dirty="0"/>
              <a:t> </a:t>
            </a:r>
            <a:r>
              <a:rPr spc="-75" dirty="0"/>
              <a:t>actuators.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314960" algn="l"/>
              </a:tabLst>
            </a:pPr>
            <a:r>
              <a:rPr dirty="0"/>
              <a:t>	</a:t>
            </a:r>
            <a:r>
              <a:rPr spc="-170" dirty="0"/>
              <a:t>WSNs</a:t>
            </a:r>
            <a:r>
              <a:rPr spc="-165" dirty="0"/>
              <a:t> </a:t>
            </a:r>
            <a:r>
              <a:rPr spc="-85" dirty="0"/>
              <a:t>are</a:t>
            </a:r>
            <a:r>
              <a:rPr spc="-80" dirty="0"/>
              <a:t> </a:t>
            </a:r>
            <a:r>
              <a:rPr spc="-120" dirty="0"/>
              <a:t>becoming</a:t>
            </a:r>
            <a:r>
              <a:rPr spc="-114" dirty="0"/>
              <a:t> </a:t>
            </a:r>
            <a:r>
              <a:rPr spc="-125" dirty="0"/>
              <a:t>increasingly</a:t>
            </a:r>
            <a:r>
              <a:rPr spc="-120" dirty="0"/>
              <a:t> </a:t>
            </a:r>
            <a:r>
              <a:rPr spc="-80" dirty="0"/>
              <a:t>heterogeneous, </a:t>
            </a:r>
            <a:r>
              <a:rPr spc="-90" dirty="0"/>
              <a:t>with</a:t>
            </a:r>
            <a:r>
              <a:rPr spc="-85" dirty="0"/>
              <a:t> </a:t>
            </a:r>
            <a:r>
              <a:rPr spc="-80" dirty="0"/>
              <a:t>more</a:t>
            </a:r>
            <a:r>
              <a:rPr spc="-75" dirty="0"/>
              <a:t> </a:t>
            </a:r>
            <a:r>
              <a:rPr spc="-105" dirty="0"/>
              <a:t>sophisticated </a:t>
            </a:r>
            <a:r>
              <a:rPr spc="-100" dirty="0"/>
              <a:t> </a:t>
            </a:r>
            <a:r>
              <a:rPr spc="-75" dirty="0"/>
              <a:t>interactions.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Font typeface="Segoe UI Symbol"/>
              <a:buChar char="⚫"/>
            </a:pPr>
            <a:endParaRPr sz="3300"/>
          </a:p>
          <a:p>
            <a:pPr marL="286385" marR="5715" indent="-274320" algn="just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b="1" spc="-70" dirty="0">
                <a:latin typeface="Times New Roman"/>
                <a:cs typeface="Times New Roman"/>
              </a:rPr>
              <a:t>Any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communication </a:t>
            </a:r>
            <a:r>
              <a:rPr b="1" spc="35" dirty="0">
                <a:latin typeface="Times New Roman"/>
                <a:cs typeface="Times New Roman"/>
              </a:rPr>
              <a:t>protocol </a:t>
            </a:r>
            <a:r>
              <a:rPr b="1" spc="-30" dirty="0">
                <a:latin typeface="Times New Roman"/>
                <a:cs typeface="Times New Roman"/>
              </a:rPr>
              <a:t>must </a:t>
            </a:r>
            <a:r>
              <a:rPr b="1" spc="20" dirty="0">
                <a:latin typeface="Times New Roman"/>
                <a:cs typeface="Times New Roman"/>
              </a:rPr>
              <a:t>be </a:t>
            </a:r>
            <a:r>
              <a:rPr b="1" spc="-25" dirty="0">
                <a:latin typeface="Times New Roman"/>
                <a:cs typeface="Times New Roman"/>
              </a:rPr>
              <a:t>able </a:t>
            </a:r>
            <a:r>
              <a:rPr b="1" spc="55" dirty="0">
                <a:latin typeface="Times New Roman"/>
                <a:cs typeface="Times New Roman"/>
              </a:rPr>
              <a:t>to </a:t>
            </a:r>
            <a:r>
              <a:rPr b="1" spc="-5" dirty="0">
                <a:latin typeface="Times New Roman"/>
                <a:cs typeface="Times New Roman"/>
              </a:rPr>
              <a:t>scale </a:t>
            </a:r>
            <a:r>
              <a:rPr b="1" spc="55" dirty="0">
                <a:latin typeface="Times New Roman"/>
                <a:cs typeface="Times New Roman"/>
              </a:rPr>
              <a:t>to </a:t>
            </a:r>
            <a:r>
              <a:rPr b="1" spc="-95" dirty="0">
                <a:latin typeface="Times New Roman"/>
                <a:cs typeface="Times New Roman"/>
              </a:rPr>
              <a:t>a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large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number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20" dirty="0">
                <a:latin typeface="Times New Roman"/>
                <a:cs typeface="Times New Roman"/>
              </a:rPr>
              <a:t>of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25" dirty="0">
                <a:latin typeface="Times New Roman"/>
                <a:cs typeface="Times New Roman"/>
              </a:rPr>
              <a:t>nodes.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Font typeface="Segoe UI Symbol"/>
              <a:buChar char="⚫"/>
            </a:pPr>
            <a:endParaRPr sz="33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pc="-125" dirty="0"/>
              <a:t>Likewise,</a:t>
            </a:r>
            <a:r>
              <a:rPr spc="-120" dirty="0"/>
              <a:t> </a:t>
            </a:r>
            <a:r>
              <a:rPr b="1" spc="20" dirty="0">
                <a:latin typeface="Times New Roman"/>
                <a:cs typeface="Times New Roman"/>
              </a:rPr>
              <a:t>when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20" dirty="0">
                <a:latin typeface="Times New Roman"/>
                <a:cs typeface="Times New Roman"/>
              </a:rPr>
              <a:t>selecting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95" dirty="0">
                <a:latin typeface="Times New Roman"/>
                <a:cs typeface="Times New Roman"/>
              </a:rPr>
              <a:t>a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communication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35" dirty="0">
                <a:latin typeface="Times New Roman"/>
                <a:cs typeface="Times New Roman"/>
              </a:rPr>
              <a:t>protocol, </a:t>
            </a:r>
            <a:r>
              <a:rPr b="1" spc="15" dirty="0">
                <a:latin typeface="Times New Roman"/>
                <a:cs typeface="Times New Roman"/>
              </a:rPr>
              <a:t>you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must 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carefully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take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35" dirty="0">
                <a:latin typeface="Times New Roman"/>
                <a:cs typeface="Times New Roman"/>
              </a:rPr>
              <a:t>into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20" dirty="0">
                <a:latin typeface="Times New Roman"/>
                <a:cs typeface="Times New Roman"/>
              </a:rPr>
              <a:t>account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30" dirty="0">
                <a:latin typeface="Times New Roman"/>
                <a:cs typeface="Times New Roman"/>
              </a:rPr>
              <a:t>the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requirements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20" dirty="0">
                <a:latin typeface="Times New Roman"/>
                <a:cs typeface="Times New Roman"/>
              </a:rPr>
              <a:t>of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30" dirty="0">
                <a:latin typeface="Times New Roman"/>
                <a:cs typeface="Times New Roman"/>
              </a:rPr>
              <a:t>the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15" dirty="0">
                <a:latin typeface="Times New Roman"/>
                <a:cs typeface="Times New Roman"/>
              </a:rPr>
              <a:t>specific 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application</a:t>
            </a:r>
            <a:r>
              <a:rPr b="1" spc="38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and</a:t>
            </a:r>
            <a:r>
              <a:rPr b="1" spc="400" dirty="0">
                <a:latin typeface="Times New Roman"/>
                <a:cs typeface="Times New Roman"/>
              </a:rPr>
              <a:t> </a:t>
            </a:r>
            <a:r>
              <a:rPr b="1" spc="15" dirty="0">
                <a:latin typeface="Times New Roman"/>
                <a:cs typeface="Times New Roman"/>
              </a:rPr>
              <a:t>consider</a:t>
            </a:r>
            <a:r>
              <a:rPr b="1" spc="340" dirty="0">
                <a:latin typeface="Times New Roman"/>
                <a:cs typeface="Times New Roman"/>
              </a:rPr>
              <a:t> </a:t>
            </a:r>
            <a:r>
              <a:rPr b="1" spc="-60" dirty="0">
                <a:latin typeface="Times New Roman"/>
                <a:cs typeface="Times New Roman"/>
              </a:rPr>
              <a:t>any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trade-offs</a:t>
            </a:r>
            <a:r>
              <a:rPr b="1" spc="370" dirty="0">
                <a:latin typeface="Times New Roman"/>
                <a:cs typeface="Times New Roman"/>
              </a:rPr>
              <a:t> </a:t>
            </a:r>
            <a:r>
              <a:rPr b="1" spc="30" dirty="0">
                <a:latin typeface="Times New Roman"/>
                <a:cs typeface="Times New Roman"/>
              </a:rPr>
              <a:t>the</a:t>
            </a:r>
            <a:r>
              <a:rPr b="1" spc="345" dirty="0">
                <a:latin typeface="Times New Roman"/>
                <a:cs typeface="Times New Roman"/>
              </a:rPr>
              <a:t> </a:t>
            </a:r>
            <a:r>
              <a:rPr b="1" spc="10" dirty="0">
                <a:latin typeface="Times New Roman"/>
                <a:cs typeface="Times New Roman"/>
              </a:rPr>
              <a:t>communication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259" y="5067376"/>
            <a:ext cx="1992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04925" algn="l"/>
              </a:tabLst>
            </a:pPr>
            <a:r>
              <a:rPr sz="2200" b="1" spc="10" dirty="0">
                <a:latin typeface="Times New Roman"/>
                <a:cs typeface="Times New Roman"/>
              </a:rPr>
              <a:t>pr</a:t>
            </a:r>
            <a:r>
              <a:rPr sz="2200" b="1" dirty="0">
                <a:latin typeface="Times New Roman"/>
                <a:cs typeface="Times New Roman"/>
              </a:rPr>
              <a:t>o</a:t>
            </a:r>
            <a:r>
              <a:rPr sz="2200" b="1" spc="55" dirty="0">
                <a:latin typeface="Times New Roman"/>
                <a:cs typeface="Times New Roman"/>
              </a:rPr>
              <a:t>toco</a:t>
            </a:r>
            <a:r>
              <a:rPr sz="2200" b="1" spc="35" dirty="0">
                <a:latin typeface="Times New Roman"/>
                <a:cs typeface="Times New Roman"/>
              </a:rPr>
              <a:t>l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Times New Roman"/>
                <a:cs typeface="Times New Roman"/>
              </a:rPr>
              <a:t>offe</a:t>
            </a:r>
            <a:r>
              <a:rPr sz="2200" b="1" spc="5" dirty="0">
                <a:latin typeface="Times New Roman"/>
                <a:cs typeface="Times New Roman"/>
              </a:rPr>
              <a:t>r</a:t>
            </a:r>
            <a:r>
              <a:rPr sz="2200" b="1" spc="-55" dirty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935" y="5015560"/>
            <a:ext cx="5570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8890" algn="l"/>
                <a:tab pos="2326005" algn="l"/>
                <a:tab pos="428498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b</a:t>
            </a:r>
            <a:r>
              <a:rPr sz="2200" b="1" spc="35" dirty="0">
                <a:latin typeface="Times New Roman"/>
                <a:cs typeface="Times New Roman"/>
              </a:rPr>
              <a:t>et</a:t>
            </a:r>
            <a:r>
              <a:rPr sz="2200" b="1" spc="20" dirty="0">
                <a:latin typeface="Times New Roman"/>
                <a:cs typeface="Times New Roman"/>
              </a:rPr>
              <a:t>w</a:t>
            </a:r>
            <a:r>
              <a:rPr sz="2200" b="1" spc="50" dirty="0">
                <a:latin typeface="Times New Roman"/>
                <a:cs typeface="Times New Roman"/>
              </a:rPr>
              <a:t>e</a:t>
            </a:r>
            <a:r>
              <a:rPr sz="2200" b="1" spc="65" dirty="0">
                <a:latin typeface="Times New Roman"/>
                <a:cs typeface="Times New Roman"/>
              </a:rPr>
              <a:t>e</a:t>
            </a:r>
            <a:r>
              <a:rPr sz="2200" b="1" spc="10" dirty="0">
                <a:latin typeface="Times New Roman"/>
                <a:cs typeface="Times New Roman"/>
              </a:rPr>
              <a:t>n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6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600" b="1" i="1" spc="-14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er</a:t>
            </a:r>
            <a:r>
              <a:rPr sz="2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600" b="1" i="1" spc="-175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26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umpt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600" b="1" i="1" spc="-12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n,</a:t>
            </a:r>
            <a:r>
              <a:rPr sz="2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maxi</a:t>
            </a:r>
            <a:r>
              <a:rPr sz="2600" b="1" i="1" spc="-18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6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412435"/>
            <a:ext cx="779970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ansmi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si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2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600" b="1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speed</a:t>
            </a:r>
            <a:r>
              <a:rPr sz="2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600" b="1" i="1" spc="-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an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600" b="1" i="1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le</a:t>
            </a:r>
            <a:r>
              <a:rPr sz="26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ance</a:t>
            </a:r>
            <a:r>
              <a:rPr sz="2600" b="1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600" b="1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600" b="1" i="1" spc="-27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6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2600" b="1" i="1" spc="-12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b="1" i="1" spc="14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b="1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600" b="1" i="1" spc="-17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3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600" b="1" i="1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top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600" b="1" i="1" spc="-24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2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y  </a:t>
            </a:r>
            <a:r>
              <a:rPr sz="2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optimiz</a:t>
            </a:r>
            <a:r>
              <a:rPr sz="2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ation,</a:t>
            </a:r>
            <a:r>
              <a:rPr sz="2600" b="1" i="1" spc="-3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40" dirty="0">
                <a:solidFill>
                  <a:srgbClr val="001F5F"/>
                </a:solidFill>
                <a:latin typeface="Times New Roman"/>
                <a:cs typeface="Times New Roman"/>
              </a:rPr>
              <a:t>sec</a:t>
            </a:r>
            <a:r>
              <a:rPr sz="2600" b="1" i="1" spc="-17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6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ri</a:t>
            </a:r>
            <a:r>
              <a:rPr sz="26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b="1" i="1" spc="-235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6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600" b="1" i="1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an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55" dirty="0">
                <a:solidFill>
                  <a:srgbClr val="001F5F"/>
                </a:solidFill>
                <a:latin typeface="Times New Roman"/>
                <a:cs typeface="Times New Roman"/>
              </a:rPr>
              <a:t>so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55" dirty="0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7066"/>
            <a:ext cx="7616825" cy="45065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6385" marR="7620" indent="-274320" algn="just">
              <a:lnSpc>
                <a:spcPct val="90100"/>
              </a:lnSpc>
              <a:spcBef>
                <a:spcPts val="355"/>
              </a:spcBef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spc="-145" dirty="0">
                <a:latin typeface="Times New Roman"/>
                <a:cs typeface="Times New Roman"/>
              </a:rPr>
              <a:t>They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must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also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enable,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as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needed,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overlay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b="1" spc="20" dirty="0">
                <a:latin typeface="Times New Roman"/>
                <a:cs typeface="Times New Roman"/>
              </a:rPr>
              <a:t>of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Times New Roman"/>
                <a:cs typeface="Times New Roman"/>
              </a:rPr>
              <a:t>autonomous 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20" dirty="0">
                <a:latin typeface="Times New Roman"/>
                <a:cs typeface="Times New Roman"/>
              </a:rPr>
              <a:t>techniques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(for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example,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self-organization,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self-healing,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self- 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configuration)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100">
              <a:latin typeface="Times New Roman"/>
              <a:cs typeface="Times New Roman"/>
            </a:endParaRPr>
          </a:p>
          <a:p>
            <a:pPr marL="286385" marR="8255" indent="-274320" algn="just">
              <a:lnSpc>
                <a:spcPct val="90000"/>
              </a:lnSpc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spc="-105" dirty="0">
                <a:latin typeface="Times New Roman"/>
                <a:cs typeface="Times New Roman"/>
              </a:rPr>
              <a:t>Wireless </a:t>
            </a:r>
            <a:r>
              <a:rPr sz="2200" spc="-100" dirty="0">
                <a:latin typeface="Times New Roman"/>
                <a:cs typeface="Times New Roman"/>
              </a:rPr>
              <a:t>sensor </a:t>
            </a:r>
            <a:r>
              <a:rPr sz="2200" spc="-95" dirty="0">
                <a:latin typeface="Times New Roman"/>
                <a:cs typeface="Times New Roman"/>
              </a:rPr>
              <a:t>networks </a:t>
            </a:r>
            <a:r>
              <a:rPr sz="2200" spc="-70" dirty="0">
                <a:latin typeface="Times New Roman"/>
                <a:cs typeface="Times New Roman"/>
              </a:rPr>
              <a:t>interact </a:t>
            </a:r>
            <a:r>
              <a:rPr sz="2200" spc="-90" dirty="0">
                <a:latin typeface="Times New Roman"/>
                <a:cs typeface="Times New Roman"/>
              </a:rPr>
              <a:t>with </a:t>
            </a:r>
            <a:r>
              <a:rPr sz="2200" spc="-60" dirty="0">
                <a:latin typeface="Times New Roman"/>
                <a:cs typeface="Times New Roman"/>
              </a:rPr>
              <a:t>their </a:t>
            </a:r>
            <a:r>
              <a:rPr sz="2200" spc="-75" dirty="0">
                <a:latin typeface="Times New Roman"/>
                <a:cs typeface="Times New Roman"/>
              </a:rPr>
              <a:t>environment. </a:t>
            </a:r>
            <a:r>
              <a:rPr sz="2200" spc="-125" dirty="0">
                <a:latin typeface="Times New Roman"/>
                <a:cs typeface="Times New Roman"/>
              </a:rPr>
              <a:t>Sensors </a:t>
            </a:r>
            <a:r>
              <a:rPr sz="2200" spc="-85" dirty="0">
                <a:latin typeface="Times New Roman"/>
                <a:cs typeface="Times New Roman"/>
              </a:rPr>
              <a:t>often 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produce </a:t>
            </a:r>
            <a:r>
              <a:rPr sz="2200" spc="-105" dirty="0">
                <a:latin typeface="Times New Roman"/>
                <a:cs typeface="Times New Roman"/>
              </a:rPr>
              <a:t>large amounts </a:t>
            </a:r>
            <a:r>
              <a:rPr sz="2200" spc="-130" dirty="0">
                <a:latin typeface="Times New Roman"/>
                <a:cs typeface="Times New Roman"/>
              </a:rPr>
              <a:t>of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sensing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and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measurement </a:t>
            </a:r>
            <a:r>
              <a:rPr sz="2200" spc="-110" dirty="0">
                <a:latin typeface="Times New Roman"/>
                <a:cs typeface="Times New Roman"/>
              </a:rPr>
              <a:t>data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that </a:t>
            </a:r>
            <a:r>
              <a:rPr sz="2200" spc="-110" dirty="0">
                <a:latin typeface="Times New Roman"/>
                <a:cs typeface="Times New Roman"/>
              </a:rPr>
              <a:t>needs </a:t>
            </a:r>
            <a:r>
              <a:rPr sz="2200" spc="-30" dirty="0">
                <a:latin typeface="Times New Roman"/>
                <a:cs typeface="Times New Roman"/>
              </a:rPr>
              <a:t>to 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be </a:t>
            </a:r>
            <a:r>
              <a:rPr sz="2200" spc="-85" dirty="0">
                <a:latin typeface="Times New Roman"/>
                <a:cs typeface="Times New Roman"/>
              </a:rPr>
              <a:t>processed. </a:t>
            </a:r>
            <a:r>
              <a:rPr sz="2200" spc="-130" dirty="0">
                <a:latin typeface="Times New Roman"/>
                <a:cs typeface="Times New Roman"/>
              </a:rPr>
              <a:t>This </a:t>
            </a:r>
            <a:r>
              <a:rPr sz="2200" b="1" spc="-40" dirty="0">
                <a:latin typeface="Times New Roman"/>
                <a:cs typeface="Times New Roman"/>
              </a:rPr>
              <a:t>data </a:t>
            </a:r>
            <a:r>
              <a:rPr sz="2200" b="1" spc="-10" dirty="0">
                <a:latin typeface="Times New Roman"/>
                <a:cs typeface="Times New Roman"/>
              </a:rPr>
              <a:t>can </a:t>
            </a:r>
            <a:r>
              <a:rPr sz="2200" b="1" spc="25" dirty="0">
                <a:latin typeface="Times New Roman"/>
                <a:cs typeface="Times New Roman"/>
              </a:rPr>
              <a:t>be </a:t>
            </a:r>
            <a:r>
              <a:rPr sz="2200" b="1" spc="10" dirty="0">
                <a:latin typeface="Times New Roman"/>
                <a:cs typeface="Times New Roman"/>
              </a:rPr>
              <a:t>processed locally </a:t>
            </a:r>
            <a:r>
              <a:rPr sz="2200" b="1" spc="-35" dirty="0">
                <a:latin typeface="Times New Roman"/>
                <a:cs typeface="Times New Roman"/>
              </a:rPr>
              <a:t>by </a:t>
            </a:r>
            <a:r>
              <a:rPr sz="2200" b="1" spc="30" dirty="0">
                <a:latin typeface="Times New Roman"/>
                <a:cs typeface="Times New Roman"/>
              </a:rPr>
              <a:t>the </a:t>
            </a:r>
            <a:r>
              <a:rPr sz="2200" b="1" spc="25" dirty="0">
                <a:latin typeface="Times New Roman"/>
                <a:cs typeface="Times New Roman"/>
              </a:rPr>
              <a:t>nodes </a:t>
            </a:r>
            <a:r>
              <a:rPr sz="2200" b="1" spc="15" dirty="0">
                <a:latin typeface="Times New Roman"/>
                <a:cs typeface="Times New Roman"/>
              </a:rPr>
              <a:t>of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95" dirty="0">
                <a:latin typeface="Times New Roman"/>
                <a:cs typeface="Times New Roman"/>
              </a:rPr>
              <a:t>a</a:t>
            </a:r>
            <a:r>
              <a:rPr sz="2200" b="1" spc="-320" dirty="0">
                <a:latin typeface="Times New Roman"/>
                <a:cs typeface="Times New Roman"/>
              </a:rPr>
              <a:t> </a:t>
            </a:r>
            <a:r>
              <a:rPr sz="2200" b="1" spc="-170" dirty="0">
                <a:latin typeface="Times New Roman"/>
                <a:cs typeface="Times New Roman"/>
              </a:rPr>
              <a:t>WSN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or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i="1" spc="-105" dirty="0">
                <a:solidFill>
                  <a:srgbClr val="00AFEF"/>
                </a:solidFill>
                <a:latin typeface="Times New Roman"/>
                <a:cs typeface="Times New Roman"/>
              </a:rPr>
              <a:t>across</a:t>
            </a:r>
            <a:r>
              <a:rPr sz="2200" b="1" i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zero</a:t>
            </a:r>
            <a:r>
              <a:rPr sz="2200" b="1" i="1" spc="-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90" dirty="0">
                <a:solidFill>
                  <a:srgbClr val="00AFEF"/>
                </a:solidFill>
                <a:latin typeface="Times New Roman"/>
                <a:cs typeface="Times New Roman"/>
              </a:rPr>
              <a:t>or</a:t>
            </a:r>
            <a:r>
              <a:rPr sz="2200" b="1" i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14" dirty="0">
                <a:solidFill>
                  <a:srgbClr val="00AFEF"/>
                </a:solidFill>
                <a:latin typeface="Times New Roman"/>
                <a:cs typeface="Times New Roman"/>
              </a:rPr>
              <a:t>more</a:t>
            </a:r>
            <a:r>
              <a:rPr sz="2200" b="1" i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70" dirty="0">
                <a:solidFill>
                  <a:srgbClr val="00AFEF"/>
                </a:solidFill>
                <a:latin typeface="Times New Roman"/>
                <a:cs typeface="Times New Roman"/>
              </a:rPr>
              <a:t>hierarchical</a:t>
            </a:r>
            <a:r>
              <a:rPr sz="2200" b="1" i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70" dirty="0">
                <a:solidFill>
                  <a:srgbClr val="00AFEF"/>
                </a:solidFill>
                <a:latin typeface="Times New Roman"/>
                <a:cs typeface="Times New Roman"/>
              </a:rPr>
              <a:t>levels</a:t>
            </a:r>
            <a:r>
              <a:rPr sz="2200" b="1" i="1" spc="-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in</a:t>
            </a:r>
            <a:r>
              <a:rPr sz="2200" b="1" i="1" spc="-5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05" dirty="0">
                <a:solidFill>
                  <a:srgbClr val="00AFEF"/>
                </a:solidFill>
                <a:latin typeface="Times New Roman"/>
                <a:cs typeface="Times New Roman"/>
              </a:rPr>
              <a:t>IoT</a:t>
            </a:r>
            <a:r>
              <a:rPr sz="2200" b="1" i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networks</a:t>
            </a:r>
            <a:r>
              <a:rPr sz="2200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Segoe UI Symbol"/>
              <a:buChar char="⚫"/>
            </a:pPr>
            <a:endParaRPr sz="29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91500"/>
              </a:lnSpc>
              <a:buClr>
                <a:srgbClr val="D24717"/>
              </a:buClr>
              <a:buSzPct val="84090"/>
              <a:buFont typeface="Segoe UI Symbol"/>
              <a:buChar char="⚫"/>
              <a:tabLst>
                <a:tab pos="287020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Communication </a:t>
            </a:r>
            <a:r>
              <a:rPr sz="2200" b="1" spc="25" dirty="0">
                <a:latin typeface="Times New Roman"/>
                <a:cs typeface="Times New Roman"/>
              </a:rPr>
              <a:t>protocols </a:t>
            </a:r>
            <a:r>
              <a:rPr sz="2200" b="1" spc="40" dirty="0">
                <a:latin typeface="Times New Roman"/>
                <a:cs typeface="Times New Roman"/>
              </a:rPr>
              <a:t>need </a:t>
            </a:r>
            <a:r>
              <a:rPr sz="2200" b="1" spc="55" dirty="0">
                <a:latin typeface="Times New Roman"/>
                <a:cs typeface="Times New Roman"/>
              </a:rPr>
              <a:t>to </a:t>
            </a:r>
            <a:r>
              <a:rPr sz="2200" b="1" dirty="0">
                <a:latin typeface="Times New Roman"/>
                <a:cs typeface="Times New Roman"/>
              </a:rPr>
              <a:t>facilitate </a:t>
            </a:r>
            <a:r>
              <a:rPr sz="3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routing </a:t>
            </a:r>
            <a:r>
              <a:rPr sz="2200" b="1" spc="-15" dirty="0">
                <a:latin typeface="Times New Roman"/>
                <a:cs typeface="Times New Roman"/>
              </a:rPr>
              <a:t>and 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message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handling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for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this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Times New Roman"/>
                <a:cs typeface="Times New Roman"/>
              </a:rPr>
              <a:t>data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20" dirty="0">
                <a:latin typeface="Times New Roman"/>
                <a:cs typeface="Times New Roman"/>
              </a:rPr>
              <a:t>flow</a:t>
            </a:r>
            <a:r>
              <a:rPr sz="2200" b="1" spc="25" dirty="0">
                <a:latin typeface="Times New Roman"/>
                <a:cs typeface="Times New Roman"/>
              </a:rPr>
              <a:t> between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sensor 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25" dirty="0">
                <a:latin typeface="Times New Roman"/>
                <a:cs typeface="Times New Roman"/>
              </a:rPr>
              <a:t>nodes </a:t>
            </a:r>
            <a:r>
              <a:rPr sz="2200" b="1" spc="-75" dirty="0">
                <a:latin typeface="Times New Roman"/>
                <a:cs typeface="Times New Roman"/>
              </a:rPr>
              <a:t>as </a:t>
            </a:r>
            <a:r>
              <a:rPr sz="2200" b="1" spc="35" dirty="0">
                <a:latin typeface="Times New Roman"/>
                <a:cs typeface="Times New Roman"/>
              </a:rPr>
              <a:t>well </a:t>
            </a:r>
            <a:r>
              <a:rPr sz="2200" b="1" spc="-75" dirty="0">
                <a:latin typeface="Times New Roman"/>
                <a:cs typeface="Times New Roman"/>
              </a:rPr>
              <a:t>as </a:t>
            </a:r>
            <a:r>
              <a:rPr sz="2200" b="1" spc="-35" dirty="0">
                <a:latin typeface="Times New Roman"/>
                <a:cs typeface="Times New Roman"/>
              </a:rPr>
              <a:t>from </a:t>
            </a:r>
            <a:r>
              <a:rPr sz="2200" b="1" i="1" spc="-95" dirty="0">
                <a:solidFill>
                  <a:srgbClr val="00AFEF"/>
                </a:solidFill>
                <a:latin typeface="Times New Roman"/>
                <a:cs typeface="Times New Roman"/>
              </a:rPr>
              <a:t>sensor</a:t>
            </a:r>
            <a:r>
              <a:rPr sz="2200" b="1" i="1" spc="-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00" dirty="0">
                <a:solidFill>
                  <a:srgbClr val="00AFEF"/>
                </a:solidFill>
                <a:latin typeface="Times New Roman"/>
                <a:cs typeface="Times New Roman"/>
              </a:rPr>
              <a:t>nodes</a:t>
            </a:r>
            <a:r>
              <a:rPr sz="2200" b="1" i="1" spc="-9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25" dirty="0">
                <a:solidFill>
                  <a:srgbClr val="00AFEF"/>
                </a:solidFill>
                <a:latin typeface="Times New Roman"/>
                <a:cs typeface="Times New Roman"/>
              </a:rPr>
              <a:t>to </a:t>
            </a:r>
            <a:r>
              <a:rPr sz="2200" b="1" i="1" spc="-45" dirty="0">
                <a:solidFill>
                  <a:srgbClr val="00AFEF"/>
                </a:solidFill>
                <a:latin typeface="Times New Roman"/>
                <a:cs typeface="Times New Roman"/>
              </a:rPr>
              <a:t>optional </a:t>
            </a:r>
            <a:r>
              <a:rPr sz="22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gateways, </a:t>
            </a:r>
            <a:r>
              <a:rPr sz="2200" b="1" i="1" spc="-70" dirty="0">
                <a:solidFill>
                  <a:srgbClr val="00AFEF"/>
                </a:solidFill>
                <a:latin typeface="Times New Roman"/>
                <a:cs typeface="Times New Roman"/>
              </a:rPr>
              <a:t>edge </a:t>
            </a:r>
            <a:r>
              <a:rPr sz="2200" b="1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35" dirty="0">
                <a:solidFill>
                  <a:srgbClr val="00AFEF"/>
                </a:solidFill>
                <a:latin typeface="Times New Roman"/>
                <a:cs typeface="Times New Roman"/>
              </a:rPr>
              <a:t>com</a:t>
            </a:r>
            <a:r>
              <a:rPr sz="2200" b="1" i="1" spc="-114" dirty="0">
                <a:solidFill>
                  <a:srgbClr val="00AFEF"/>
                </a:solidFill>
                <a:latin typeface="Times New Roman"/>
                <a:cs typeface="Times New Roman"/>
              </a:rPr>
              <a:t>p</a:t>
            </a:r>
            <a:r>
              <a:rPr sz="2200" b="1" i="1" spc="-25" dirty="0">
                <a:solidFill>
                  <a:srgbClr val="00AFEF"/>
                </a:solidFill>
                <a:latin typeface="Times New Roman"/>
                <a:cs typeface="Times New Roman"/>
              </a:rPr>
              <a:t>ut</a:t>
            </a:r>
            <a:r>
              <a:rPr sz="2200" b="1" i="1" spc="-80" dirty="0">
                <a:solidFill>
                  <a:srgbClr val="00AFEF"/>
                </a:solidFill>
                <a:latin typeface="Times New Roman"/>
                <a:cs typeface="Times New Roman"/>
              </a:rPr>
              <a:t>e</a:t>
            </a:r>
            <a:r>
              <a:rPr sz="2200" b="1" i="1" spc="20" dirty="0">
                <a:solidFill>
                  <a:srgbClr val="00AFEF"/>
                </a:solidFill>
                <a:latin typeface="Times New Roman"/>
                <a:cs typeface="Times New Roman"/>
              </a:rPr>
              <a:t>,</a:t>
            </a:r>
            <a:r>
              <a:rPr sz="2200" b="1" i="1" spc="-26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05" dirty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2200" b="1" i="1" spc="-80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2200" b="1" i="1" spc="-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60" dirty="0">
                <a:solidFill>
                  <a:srgbClr val="00AFEF"/>
                </a:solidFill>
                <a:latin typeface="Times New Roman"/>
                <a:cs typeface="Times New Roman"/>
              </a:rPr>
              <a:t>cent</a:t>
            </a:r>
            <a:r>
              <a:rPr sz="2200" b="1" i="1" spc="-130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2200" b="1" i="1" spc="35" dirty="0">
                <a:solidFill>
                  <a:srgbClr val="00AFEF"/>
                </a:solidFill>
                <a:latin typeface="Times New Roman"/>
                <a:cs typeface="Times New Roman"/>
              </a:rPr>
              <a:t>ali</a:t>
            </a:r>
            <a:r>
              <a:rPr sz="2200" b="1" i="1" dirty="0">
                <a:solidFill>
                  <a:srgbClr val="00AFEF"/>
                </a:solidFill>
                <a:latin typeface="Times New Roman"/>
                <a:cs typeface="Times New Roman"/>
              </a:rPr>
              <a:t>z</a:t>
            </a:r>
            <a:r>
              <a:rPr sz="22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ed</a:t>
            </a:r>
            <a:r>
              <a:rPr sz="2200" b="1" i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10" dirty="0">
                <a:solidFill>
                  <a:srgbClr val="00AFEF"/>
                </a:solidFill>
                <a:latin typeface="Times New Roman"/>
                <a:cs typeface="Times New Roman"/>
              </a:rPr>
              <a:t>clo</a:t>
            </a:r>
            <a:r>
              <a:rPr sz="2200" b="1" i="1" spc="-155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200" b="1" i="1" spc="-25" dirty="0">
                <a:solidFill>
                  <a:srgbClr val="00AFEF"/>
                </a:solidFill>
                <a:latin typeface="Times New Roman"/>
                <a:cs typeface="Times New Roman"/>
              </a:rPr>
              <a:t>d</a:t>
            </a:r>
            <a:r>
              <a:rPr sz="2200" b="1" i="1" spc="-5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i="1" spc="-135" dirty="0">
                <a:solidFill>
                  <a:srgbClr val="00AFEF"/>
                </a:solidFill>
                <a:latin typeface="Times New Roman"/>
                <a:cs typeface="Times New Roman"/>
              </a:rPr>
              <a:t>com</a:t>
            </a:r>
            <a:r>
              <a:rPr sz="2200" b="1" i="1" spc="-114" dirty="0">
                <a:solidFill>
                  <a:srgbClr val="00AFEF"/>
                </a:solidFill>
                <a:latin typeface="Times New Roman"/>
                <a:cs typeface="Times New Roman"/>
              </a:rPr>
              <a:t>p</a:t>
            </a:r>
            <a:r>
              <a:rPr sz="2200" b="1" i="1" spc="-25" dirty="0">
                <a:solidFill>
                  <a:srgbClr val="00AFEF"/>
                </a:solidFill>
                <a:latin typeface="Times New Roman"/>
                <a:cs typeface="Times New Roman"/>
              </a:rPr>
              <a:t>ute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8402"/>
            <a:ext cx="7484745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93662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standardization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of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communication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protocols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is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5" dirty="0">
                <a:latin typeface="Times New Roman"/>
                <a:cs typeface="Times New Roman"/>
              </a:rPr>
              <a:t>a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complicated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task.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Segoe UI Symbol"/>
              <a:buChar char="⚫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While </a:t>
            </a:r>
            <a:r>
              <a:rPr sz="2400" b="1" spc="10" dirty="0">
                <a:latin typeface="Times New Roman"/>
                <a:cs typeface="Times New Roman"/>
              </a:rPr>
              <a:t>there </a:t>
            </a:r>
            <a:r>
              <a:rPr sz="2400" b="1" spc="-45" dirty="0">
                <a:latin typeface="Times New Roman"/>
                <a:cs typeface="Times New Roman"/>
              </a:rPr>
              <a:t>isn’t </a:t>
            </a:r>
            <a:r>
              <a:rPr sz="2400" b="1" spc="-105" dirty="0">
                <a:latin typeface="Times New Roman"/>
                <a:cs typeface="Times New Roman"/>
              </a:rPr>
              <a:t>a </a:t>
            </a:r>
            <a:r>
              <a:rPr sz="24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single </a:t>
            </a:r>
            <a:r>
              <a:rPr sz="2400" b="1" spc="45" dirty="0">
                <a:solidFill>
                  <a:srgbClr val="00AFEF"/>
                </a:solidFill>
                <a:latin typeface="Times New Roman"/>
                <a:cs typeface="Times New Roman"/>
              </a:rPr>
              <a:t>protocol </a:t>
            </a:r>
            <a:r>
              <a:rPr sz="24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solution, </a:t>
            </a:r>
            <a:r>
              <a:rPr sz="2400" b="1" spc="10" dirty="0">
                <a:latin typeface="Times New Roman"/>
                <a:cs typeface="Times New Roman"/>
              </a:rPr>
              <a:t>there </a:t>
            </a:r>
            <a:r>
              <a:rPr sz="2400" b="1" spc="-15" dirty="0">
                <a:latin typeface="Times New Roman"/>
                <a:cs typeface="Times New Roman"/>
              </a:rPr>
              <a:t>is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beginning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60" dirty="0">
                <a:latin typeface="Times New Roman"/>
                <a:cs typeface="Times New Roman"/>
              </a:rPr>
              <a:t>to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be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some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clear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market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convergence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around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several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key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communication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30" dirty="0">
                <a:latin typeface="Times New Roman"/>
                <a:cs typeface="Times New Roman"/>
              </a:rPr>
              <a:t>protocols.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607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Connecting</a:t>
            </a:r>
            <a:r>
              <a:rPr sz="4000" i="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Smart</a:t>
            </a:r>
            <a:r>
              <a:rPr sz="4000" i="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4000" i="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Objects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24789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senso</a:t>
            </a:r>
            <a:r>
              <a:rPr sz="2600" spc="-5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ust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85" dirty="0">
                <a:latin typeface="Times New Roman"/>
                <a:cs typeface="Times New Roman"/>
              </a:rPr>
              <a:t>ec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0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ork 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their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u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ilized.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247466"/>
            <a:ext cx="757555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 </a:t>
            </a:r>
            <a:r>
              <a:rPr sz="2600" spc="-110" dirty="0">
                <a:latin typeface="Times New Roman"/>
                <a:cs typeface="Times New Roman"/>
              </a:rPr>
              <a:t>addition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wide </a:t>
            </a:r>
            <a:r>
              <a:rPr sz="2600" spc="-125" dirty="0">
                <a:latin typeface="Times New Roman"/>
                <a:cs typeface="Times New Roman"/>
              </a:rPr>
              <a:t>range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95" dirty="0">
                <a:latin typeface="Times New Roman"/>
                <a:cs typeface="Times New Roman"/>
              </a:rPr>
              <a:t>sensors, </a:t>
            </a:r>
            <a:r>
              <a:rPr sz="2600" spc="-80" dirty="0">
                <a:latin typeface="Times New Roman"/>
                <a:cs typeface="Times New Roman"/>
              </a:rPr>
              <a:t>actuators,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80" dirty="0">
                <a:latin typeface="Times New Roman"/>
                <a:cs typeface="Times New Roman"/>
              </a:rPr>
              <a:t>smart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obje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80" dirty="0">
                <a:latin typeface="Times New Roman"/>
                <a:cs typeface="Times New Roman"/>
              </a:rPr>
              <a:t>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mak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up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Io</a:t>
            </a:r>
            <a:r>
              <a:rPr sz="2600" spc="-46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35" dirty="0">
                <a:latin typeface="Times New Roman"/>
                <a:cs typeface="Times New Roman"/>
              </a:rPr>
              <a:t>umb</a:t>
            </a:r>
            <a:r>
              <a:rPr sz="2600" spc="-110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diff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50" dirty="0">
                <a:latin typeface="Times New Roman"/>
                <a:cs typeface="Times New Roman"/>
              </a:rPr>
              <a:t>ent  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35" dirty="0">
                <a:latin typeface="Times New Roman"/>
                <a:cs typeface="Times New Roman"/>
              </a:rPr>
              <a:t>ols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ect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them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172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0" dirty="0">
                <a:latin typeface="Franklin Gothic Medium"/>
                <a:cs typeface="Franklin Gothic Medium"/>
              </a:rPr>
              <a:t>COMMUNICATIONS</a:t>
            </a:r>
            <a:r>
              <a:rPr sz="4000" i="0" spc="-40" dirty="0">
                <a:latin typeface="Franklin Gothic Medium"/>
                <a:cs typeface="Franklin Gothic Medium"/>
              </a:rPr>
              <a:t> </a:t>
            </a:r>
            <a:r>
              <a:rPr sz="4000" i="0" spc="-80" dirty="0">
                <a:latin typeface="Franklin Gothic Medium"/>
                <a:cs typeface="Franklin Gothic Medium"/>
              </a:rPr>
              <a:t>CRITERIA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21677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6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26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sz="2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600" b="1" i="1" spc="-175" dirty="0">
                <a:solidFill>
                  <a:srgbClr val="FF0000"/>
                </a:solidFill>
                <a:latin typeface="Times New Roman"/>
                <a:cs typeface="Times New Roman"/>
              </a:rPr>
              <a:t>cs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tt</a:t>
            </a:r>
            <a:r>
              <a:rPr sz="2600" b="1" i="1" spc="1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utes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ou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600" b="1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ld</a:t>
            </a:r>
            <a:r>
              <a:rPr sz="26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7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2600" b="1" i="1" spc="-19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sider  </a:t>
            </a: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when 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selecting </a:t>
            </a:r>
            <a:r>
              <a:rPr sz="26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dealing </a:t>
            </a:r>
            <a:r>
              <a:rPr sz="2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26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connecting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smart </a:t>
            </a:r>
            <a:r>
              <a:rPr sz="2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objects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Range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Frequency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80" dirty="0">
                <a:latin typeface="Times New Roman"/>
                <a:cs typeface="Times New Roman"/>
              </a:rPr>
              <a:t>Bands: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0" dirty="0">
                <a:latin typeface="Times New Roman"/>
                <a:cs typeface="Times New Roman"/>
              </a:rPr>
              <a:t>Power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Consumption: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Topology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Constrained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Devices: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Constrained-Node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Networks: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64120" cy="2312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latin typeface="Times New Roman"/>
                <a:cs typeface="Times New Roman"/>
              </a:rPr>
              <a:t>Range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H</a:t>
            </a:r>
            <a:r>
              <a:rPr sz="2600" spc="-185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w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f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70" dirty="0">
                <a:latin typeface="Times New Roman"/>
                <a:cs typeface="Times New Roman"/>
              </a:rPr>
              <a:t>sign</a:t>
            </a:r>
            <a:r>
              <a:rPr sz="2600" spc="-19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35" dirty="0">
                <a:latin typeface="Times New Roman"/>
                <a:cs typeface="Times New Roman"/>
              </a:rPr>
              <a:t>ga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d</a:t>
            </a:r>
            <a:r>
              <a:rPr sz="2600" spc="-340" dirty="0">
                <a:latin typeface="Times New Roman"/>
                <a:cs typeface="Times New Roman"/>
              </a:rPr>
              <a:t>?</a:t>
            </a:r>
            <a:endParaRPr sz="2600">
              <a:latin typeface="Times New Roman"/>
              <a:cs typeface="Times New Roman"/>
            </a:endParaRPr>
          </a:p>
          <a:p>
            <a:pPr marL="286385" marR="7562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0" dirty="0">
                <a:latin typeface="Times New Roman"/>
                <a:cs typeface="Times New Roman"/>
              </a:rPr>
              <a:t>That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is,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what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area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coverage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selected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wi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eless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280" dirty="0">
                <a:latin typeface="Times New Roman"/>
                <a:cs typeface="Times New Roman"/>
              </a:rPr>
              <a:t>y?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65" dirty="0">
                <a:latin typeface="Times New Roman"/>
                <a:cs typeface="Times New Roman"/>
              </a:rPr>
              <a:t>Should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indoor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versus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outdoor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deployments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differentiated?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466965" cy="43694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Contact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no-contact:</a:t>
            </a:r>
            <a:endParaRPr sz="2600">
              <a:latin typeface="Times New Roman"/>
              <a:cs typeface="Times New Roman"/>
            </a:endParaRPr>
          </a:p>
          <a:p>
            <a:pPr marL="286385" marR="1257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4" dirty="0">
                <a:latin typeface="Times New Roman"/>
                <a:cs typeface="Times New Roman"/>
              </a:rPr>
              <a:t>S</a:t>
            </a:r>
            <a:r>
              <a:rPr sz="2600" spc="-215" dirty="0">
                <a:latin typeface="Times New Roman"/>
                <a:cs typeface="Times New Roman"/>
              </a:rPr>
              <a:t>e</a:t>
            </a:r>
            <a:r>
              <a:rPr sz="2600" spc="-135" dirty="0">
                <a:latin typeface="Times New Roman"/>
                <a:cs typeface="Times New Roman"/>
              </a:rPr>
              <a:t>ns</a:t>
            </a:r>
            <a:r>
              <a:rPr sz="2600" spc="-165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ized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whet</a:t>
            </a:r>
            <a:r>
              <a:rPr sz="2600" spc="-120" dirty="0">
                <a:latin typeface="Times New Roman"/>
                <a:cs typeface="Times New Roman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req</a:t>
            </a:r>
            <a:r>
              <a:rPr sz="2600" b="1" dirty="0">
                <a:latin typeface="Times New Roman"/>
                <a:cs typeface="Times New Roman"/>
              </a:rPr>
              <a:t>uire  </a:t>
            </a:r>
            <a:r>
              <a:rPr sz="2600" b="1" spc="-10" dirty="0">
                <a:latin typeface="Times New Roman"/>
                <a:cs typeface="Times New Roman"/>
              </a:rPr>
              <a:t>physical </a:t>
            </a:r>
            <a:r>
              <a:rPr sz="2600" b="1" spc="30" dirty="0">
                <a:latin typeface="Times New Roman"/>
                <a:cs typeface="Times New Roman"/>
              </a:rPr>
              <a:t>contact </a:t>
            </a:r>
            <a:r>
              <a:rPr sz="2600" b="1" spc="45" dirty="0">
                <a:latin typeface="Times New Roman"/>
                <a:cs typeface="Times New Roman"/>
              </a:rPr>
              <a:t>with </a:t>
            </a:r>
            <a:r>
              <a:rPr sz="2600" b="1" spc="-15" dirty="0">
                <a:latin typeface="Times New Roman"/>
                <a:cs typeface="Times New Roman"/>
              </a:rPr>
              <a:t>what </a:t>
            </a:r>
            <a:r>
              <a:rPr sz="2600" b="1" spc="15" dirty="0">
                <a:latin typeface="Times New Roman"/>
                <a:cs typeface="Times New Roman"/>
              </a:rPr>
              <a:t>they </a:t>
            </a:r>
            <a:r>
              <a:rPr sz="2600" b="1" spc="-50" dirty="0">
                <a:latin typeface="Times New Roman"/>
                <a:cs typeface="Times New Roman"/>
              </a:rPr>
              <a:t>are </a:t>
            </a:r>
            <a:r>
              <a:rPr sz="2600" b="1" spc="-15" dirty="0">
                <a:latin typeface="Times New Roman"/>
                <a:cs typeface="Times New Roman"/>
              </a:rPr>
              <a:t>measuring 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(contact)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not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(no-contact).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Absolute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relative: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Se</a:t>
            </a:r>
            <a:r>
              <a:rPr sz="2600" spc="-204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ized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bas</a:t>
            </a:r>
            <a:r>
              <a:rPr sz="2600" spc="-170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w</a:t>
            </a:r>
            <a:r>
              <a:rPr sz="2600" b="1" spc="15" dirty="0">
                <a:latin typeface="Times New Roman"/>
                <a:cs typeface="Times New Roman"/>
              </a:rPr>
              <a:t>hether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th</a:t>
            </a:r>
            <a:r>
              <a:rPr sz="2600" b="1" spc="-5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y  </a:t>
            </a:r>
            <a:r>
              <a:rPr sz="2600" b="1" spc="-45" dirty="0">
                <a:latin typeface="Times New Roman"/>
                <a:cs typeface="Times New Roman"/>
              </a:rPr>
              <a:t>measu</a:t>
            </a:r>
            <a:r>
              <a:rPr sz="2600" b="1" spc="-50" dirty="0">
                <a:latin typeface="Times New Roman"/>
                <a:cs typeface="Times New Roman"/>
              </a:rPr>
              <a:t>r</a:t>
            </a:r>
            <a:r>
              <a:rPr sz="2600" b="1" spc="65" dirty="0">
                <a:latin typeface="Times New Roman"/>
                <a:cs typeface="Times New Roman"/>
              </a:rPr>
              <a:t>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o</a:t>
            </a:r>
            <a:r>
              <a:rPr sz="2600" b="1" spc="20" dirty="0">
                <a:latin typeface="Times New Roman"/>
                <a:cs typeface="Times New Roman"/>
              </a:rPr>
              <a:t>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an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5" dirty="0">
                <a:latin typeface="Times New Roman"/>
                <a:cs typeface="Times New Roman"/>
              </a:rPr>
              <a:t>a</a:t>
            </a:r>
            <a:r>
              <a:rPr sz="2600" b="1" spc="25" dirty="0">
                <a:latin typeface="Times New Roman"/>
                <a:cs typeface="Times New Roman"/>
              </a:rPr>
              <a:t>bsolute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scal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(</a:t>
            </a:r>
            <a:r>
              <a:rPr sz="2600" b="1" spc="-60" dirty="0">
                <a:latin typeface="Times New Roman"/>
                <a:cs typeface="Times New Roman"/>
              </a:rPr>
              <a:t>a</a:t>
            </a:r>
            <a:r>
              <a:rPr sz="2600" b="1" spc="35" dirty="0">
                <a:latin typeface="Times New Roman"/>
                <a:cs typeface="Times New Roman"/>
              </a:rPr>
              <a:t>bsolute)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  </a:t>
            </a:r>
            <a:r>
              <a:rPr sz="2600" spc="-120" dirty="0">
                <a:latin typeface="Times New Roman"/>
                <a:cs typeface="Times New Roman"/>
              </a:rPr>
              <a:t>difference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b="1" spc="-110" dirty="0">
                <a:latin typeface="Times New Roman"/>
                <a:cs typeface="Times New Roman"/>
              </a:rPr>
              <a:t>a </a:t>
            </a:r>
            <a:r>
              <a:rPr sz="2600" b="1" spc="30" dirty="0">
                <a:latin typeface="Times New Roman"/>
                <a:cs typeface="Times New Roman"/>
              </a:rPr>
              <a:t>fixed </a:t>
            </a:r>
            <a:r>
              <a:rPr sz="2600" b="1" spc="5" dirty="0">
                <a:latin typeface="Times New Roman"/>
                <a:cs typeface="Times New Roman"/>
              </a:rPr>
              <a:t>or </a:t>
            </a:r>
            <a:r>
              <a:rPr sz="2600" b="1" spc="-35" dirty="0">
                <a:latin typeface="Times New Roman"/>
                <a:cs typeface="Times New Roman"/>
              </a:rPr>
              <a:t>variable </a:t>
            </a:r>
            <a:r>
              <a:rPr sz="2600" b="1" spc="10" dirty="0">
                <a:latin typeface="Times New Roman"/>
                <a:cs typeface="Times New Roman"/>
              </a:rPr>
              <a:t>reference </a:t>
            </a:r>
            <a:r>
              <a:rPr sz="2600" b="1" spc="-5" dirty="0">
                <a:latin typeface="Times New Roman"/>
                <a:cs typeface="Times New Roman"/>
              </a:rPr>
              <a:t>value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(relative).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786383"/>
            <a:ext cx="7929372" cy="45003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05700" cy="4445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Short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range: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FF0000"/>
                </a:solidFill>
                <a:latin typeface="Times New Roman"/>
                <a:cs typeface="Times New Roman"/>
              </a:rPr>
              <a:t>classical</a:t>
            </a:r>
            <a:r>
              <a:rPr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FF0000"/>
                </a:solidFill>
                <a:latin typeface="Times New Roman"/>
                <a:cs typeface="Times New Roman"/>
              </a:rPr>
              <a:t>wired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example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serial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cable</a:t>
            </a:r>
            <a:r>
              <a:rPr sz="2600" spc="-114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solidFill>
                  <a:srgbClr val="006FC0"/>
                </a:solidFill>
                <a:latin typeface="Times New Roman"/>
                <a:cs typeface="Times New Roman"/>
              </a:rPr>
              <a:t>Wireless</a:t>
            </a:r>
            <a:r>
              <a:rPr sz="2600" spc="-90" dirty="0">
                <a:solidFill>
                  <a:srgbClr val="006FC0"/>
                </a:solidFill>
                <a:latin typeface="Times New Roman"/>
                <a:cs typeface="Times New Roman"/>
              </a:rPr>
              <a:t> short-range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20" dirty="0">
                <a:solidFill>
                  <a:srgbClr val="006FC0"/>
                </a:solidFill>
                <a:latin typeface="Times New Roman"/>
                <a:cs typeface="Times New Roman"/>
              </a:rPr>
              <a:t>technologies</a:t>
            </a:r>
            <a:r>
              <a:rPr sz="26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often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considered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006FC0"/>
                </a:solidFill>
                <a:latin typeface="Times New Roman"/>
                <a:cs typeface="Times New Roman"/>
              </a:rPr>
              <a:t>alternative </a:t>
            </a:r>
            <a:r>
              <a:rPr sz="2600" spc="-3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2600" spc="-204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serial </a:t>
            </a:r>
            <a:r>
              <a:rPr sz="2600" spc="-114" dirty="0">
                <a:solidFill>
                  <a:srgbClr val="006FC0"/>
                </a:solidFill>
                <a:latin typeface="Times New Roman"/>
                <a:cs typeface="Times New Roman"/>
              </a:rPr>
              <a:t>cable</a:t>
            </a:r>
            <a:r>
              <a:rPr sz="2600" spc="-114" dirty="0">
                <a:latin typeface="Times New Roman"/>
                <a:cs typeface="Times New Roman"/>
              </a:rPr>
              <a:t>, </a:t>
            </a:r>
            <a:r>
              <a:rPr sz="2600" spc="-95" dirty="0">
                <a:latin typeface="Times New Roman"/>
                <a:cs typeface="Times New Roman"/>
              </a:rPr>
              <a:t>supporting </a:t>
            </a:r>
            <a:r>
              <a:rPr sz="2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tens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meters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26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006FC0"/>
                </a:solidFill>
                <a:latin typeface="Times New Roman"/>
                <a:cs typeface="Times New Roman"/>
              </a:rPr>
              <a:t>maxi</a:t>
            </a:r>
            <a:r>
              <a:rPr sz="2600" spc="-24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600" spc="-130" dirty="0">
                <a:solidFill>
                  <a:srgbClr val="006FC0"/>
                </a:solidFill>
                <a:latin typeface="Times New Roman"/>
                <a:cs typeface="Times New Roman"/>
              </a:rPr>
              <a:t>um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6FC0"/>
                </a:solidFill>
                <a:latin typeface="Times New Roman"/>
                <a:cs typeface="Times New Roman"/>
              </a:rPr>
              <a:t>dista</a:t>
            </a:r>
            <a:r>
              <a:rPr sz="2600" spc="-16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00" spc="-125" dirty="0">
                <a:solidFill>
                  <a:srgbClr val="006FC0"/>
                </a:solidFill>
                <a:latin typeface="Times New Roman"/>
                <a:cs typeface="Times New Roman"/>
              </a:rPr>
              <a:t>ce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600" spc="-50" dirty="0">
                <a:solidFill>
                  <a:srgbClr val="006FC0"/>
                </a:solidFill>
                <a:latin typeface="Times New Roman"/>
                <a:cs typeface="Times New Roman"/>
              </a:rPr>
              <a:t>et</a:t>
            </a:r>
            <a:r>
              <a:rPr sz="2600" spc="-204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00" spc="-105" dirty="0">
                <a:solidFill>
                  <a:srgbClr val="006FC0"/>
                </a:solidFill>
                <a:latin typeface="Times New Roman"/>
                <a:cs typeface="Times New Roman"/>
              </a:rPr>
              <a:t>een</a:t>
            </a:r>
            <a:r>
              <a:rPr sz="26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00" spc="-175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00" spc="-14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160" dirty="0">
                <a:solidFill>
                  <a:srgbClr val="006FC0"/>
                </a:solidFill>
                <a:latin typeface="Times New Roman"/>
                <a:cs typeface="Times New Roman"/>
              </a:rPr>
              <a:t>vi</a:t>
            </a:r>
            <a:r>
              <a:rPr sz="2600" spc="-19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spc="-16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19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600" spc="11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Examples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short-range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wireless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spc="-330" dirty="0">
                <a:latin typeface="Times New Roman"/>
                <a:cs typeface="Times New Roman"/>
              </a:rPr>
              <a:t>IEEE</a:t>
            </a:r>
            <a:endParaRPr sz="2600">
              <a:latin typeface="Times New Roman"/>
              <a:cs typeface="Times New Roman"/>
            </a:endParaRPr>
          </a:p>
          <a:p>
            <a:pPr marL="286385" marR="505459">
              <a:lnSpc>
                <a:spcPct val="100000"/>
              </a:lnSpc>
            </a:pPr>
            <a:r>
              <a:rPr sz="2600" b="1" spc="-85" dirty="0">
                <a:latin typeface="Times New Roman"/>
                <a:cs typeface="Times New Roman"/>
              </a:rPr>
              <a:t>802.15.1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30" dirty="0">
                <a:latin typeface="Times New Roman"/>
                <a:cs typeface="Times New Roman"/>
              </a:rPr>
              <a:t>B</a:t>
            </a:r>
            <a:r>
              <a:rPr sz="2600" b="1" spc="30" dirty="0">
                <a:latin typeface="Times New Roman"/>
                <a:cs typeface="Times New Roman"/>
              </a:rPr>
              <a:t>lu</a:t>
            </a:r>
            <a:r>
              <a:rPr sz="2600" b="1" spc="40" dirty="0">
                <a:latin typeface="Times New Roman"/>
                <a:cs typeface="Times New Roman"/>
              </a:rPr>
              <a:t>e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105" dirty="0">
                <a:latin typeface="Times New Roman"/>
                <a:cs typeface="Times New Roman"/>
              </a:rPr>
              <a:t>oo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20" dirty="0">
                <a:latin typeface="Times New Roman"/>
                <a:cs typeface="Times New Roman"/>
              </a:rPr>
              <a:t>h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-315" dirty="0">
                <a:latin typeface="Times New Roman"/>
                <a:cs typeface="Times New Roman"/>
              </a:rPr>
              <a:t>IEE</a:t>
            </a:r>
            <a:r>
              <a:rPr sz="2600" b="1" spc="-360" dirty="0">
                <a:latin typeface="Times New Roman"/>
                <a:cs typeface="Times New Roman"/>
              </a:rPr>
              <a:t>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8</a:t>
            </a:r>
            <a:r>
              <a:rPr sz="2600" b="1" spc="-110" dirty="0">
                <a:latin typeface="Times New Roman"/>
                <a:cs typeface="Times New Roman"/>
              </a:rPr>
              <a:t>0</a:t>
            </a:r>
            <a:r>
              <a:rPr sz="2600" b="1" spc="-125" dirty="0">
                <a:latin typeface="Times New Roman"/>
                <a:cs typeface="Times New Roman"/>
              </a:rPr>
              <a:t>2</a:t>
            </a:r>
            <a:r>
              <a:rPr sz="2600" b="1" spc="-30" dirty="0">
                <a:latin typeface="Times New Roman"/>
                <a:cs typeface="Times New Roman"/>
              </a:rPr>
              <a:t>.</a:t>
            </a:r>
            <a:r>
              <a:rPr sz="2600" b="1" spc="-65" dirty="0">
                <a:latin typeface="Times New Roman"/>
                <a:cs typeface="Times New Roman"/>
              </a:rPr>
              <a:t>1</a:t>
            </a:r>
            <a:r>
              <a:rPr sz="2600" b="1" spc="-55" dirty="0">
                <a:latin typeface="Times New Roman"/>
                <a:cs typeface="Times New Roman"/>
              </a:rPr>
              <a:t>5</a:t>
            </a:r>
            <a:r>
              <a:rPr sz="2600" b="1" spc="-45" dirty="0">
                <a:latin typeface="Times New Roman"/>
                <a:cs typeface="Times New Roman"/>
              </a:rPr>
              <a:t>.</a:t>
            </a:r>
            <a:r>
              <a:rPr sz="2600" b="1" spc="-110" dirty="0">
                <a:latin typeface="Times New Roman"/>
                <a:cs typeface="Times New Roman"/>
              </a:rPr>
              <a:t>7</a:t>
            </a:r>
            <a:r>
              <a:rPr sz="2600" b="1" spc="-395" dirty="0">
                <a:latin typeface="Times New Roman"/>
                <a:cs typeface="Times New Roman"/>
              </a:rPr>
              <a:t> </a:t>
            </a:r>
            <a:r>
              <a:rPr sz="2600" b="1" spc="-80" dirty="0">
                <a:latin typeface="Times New Roman"/>
                <a:cs typeface="Times New Roman"/>
              </a:rPr>
              <a:t>Vis</a:t>
            </a:r>
            <a:r>
              <a:rPr sz="2600" b="1" spc="-55" dirty="0">
                <a:latin typeface="Times New Roman"/>
                <a:cs typeface="Times New Roman"/>
              </a:rPr>
              <a:t>i</a:t>
            </a:r>
            <a:r>
              <a:rPr sz="2600" b="1" spc="-45" dirty="0">
                <a:latin typeface="Times New Roman"/>
                <a:cs typeface="Times New Roman"/>
              </a:rPr>
              <a:t>b</a:t>
            </a:r>
            <a:r>
              <a:rPr sz="2600" b="1" spc="50" dirty="0">
                <a:latin typeface="Times New Roman"/>
                <a:cs typeface="Times New Roman"/>
              </a:rPr>
              <a:t>le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Light  </a:t>
            </a:r>
            <a:r>
              <a:rPr sz="2600" b="1" spc="-20" dirty="0">
                <a:latin typeface="Times New Roman"/>
                <a:cs typeface="Times New Roman"/>
              </a:rPr>
              <a:t>Communications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65" dirty="0">
                <a:latin typeface="Times New Roman"/>
                <a:cs typeface="Times New Roman"/>
              </a:rPr>
              <a:t>(VLC)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386955" cy="4445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Medium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range: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range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b="1" i="1" spc="-70" dirty="0">
                <a:latin typeface="Times New Roman"/>
                <a:cs typeface="Times New Roman"/>
              </a:rPr>
              <a:t>main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category</a:t>
            </a:r>
            <a:r>
              <a:rPr sz="2600" b="1" i="1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access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technologies.</a:t>
            </a:r>
            <a:endParaRPr sz="2600">
              <a:latin typeface="Times New Roman"/>
              <a:cs typeface="Times New Roman"/>
            </a:endParaRPr>
          </a:p>
          <a:p>
            <a:pPr marL="286385" marR="7562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5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ten</a:t>
            </a:r>
            <a:r>
              <a:rPr sz="2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00" b="1" spc="11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hundreds</a:t>
            </a:r>
            <a:r>
              <a:rPr sz="26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sz="26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2600" b="1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ma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40" dirty="0">
                <a:latin typeface="Times New Roman"/>
                <a:cs typeface="Times New Roman"/>
              </a:rPr>
              <a:t>specifications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implementations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available.</a:t>
            </a:r>
            <a:endParaRPr sz="2600">
              <a:latin typeface="Times New Roman"/>
              <a:cs typeface="Times New Roman"/>
            </a:endParaRPr>
          </a:p>
          <a:p>
            <a:pPr marL="286385" marR="419734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maximum</a:t>
            </a:r>
            <a:r>
              <a:rPr sz="26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distance</a:t>
            </a:r>
            <a:r>
              <a:rPr sz="26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generally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less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than</a:t>
            </a:r>
            <a:r>
              <a:rPr sz="2600" b="1" i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10" dirty="0">
                <a:solidFill>
                  <a:srgbClr val="006FC0"/>
                </a:solidFill>
                <a:latin typeface="Times New Roman"/>
                <a:cs typeface="Times New Roman"/>
              </a:rPr>
              <a:t>1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mile </a:t>
            </a:r>
            <a:r>
              <a:rPr sz="2600" b="1" i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2600" b="1" i="1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006FC0"/>
                </a:solidFill>
                <a:latin typeface="Times New Roman"/>
                <a:cs typeface="Times New Roman"/>
              </a:rPr>
              <a:t>devices</a:t>
            </a:r>
            <a:endParaRPr sz="2600">
              <a:latin typeface="Times New Roman"/>
              <a:cs typeface="Times New Roman"/>
            </a:endParaRPr>
          </a:p>
          <a:p>
            <a:pPr marL="286385" marR="5080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solidFill>
                  <a:srgbClr val="6F2F9F"/>
                </a:solidFill>
                <a:latin typeface="Times New Roman"/>
                <a:cs typeface="Times New Roman"/>
              </a:rPr>
              <a:t>Examples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medium-range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wireless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include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245" dirty="0">
                <a:solidFill>
                  <a:srgbClr val="6F2F9F"/>
                </a:solidFill>
                <a:latin typeface="Times New Roman"/>
                <a:cs typeface="Times New Roman"/>
              </a:rPr>
              <a:t>IEEE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802.11</a:t>
            </a:r>
            <a:r>
              <a:rPr sz="2600" spc="-3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Wi-Fi,</a:t>
            </a:r>
            <a:r>
              <a:rPr sz="2600" spc="-1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245" dirty="0">
                <a:solidFill>
                  <a:srgbClr val="6F2F9F"/>
                </a:solidFill>
                <a:latin typeface="Times New Roman"/>
                <a:cs typeface="Times New Roman"/>
              </a:rPr>
              <a:t>IEEE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6F2F9F"/>
                </a:solidFill>
                <a:latin typeface="Times New Roman"/>
                <a:cs typeface="Times New Roman"/>
              </a:rPr>
              <a:t>802.15.4,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802.15.4g</a:t>
            </a:r>
            <a:r>
              <a:rPr sz="2600" spc="-3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85" dirty="0">
                <a:solidFill>
                  <a:srgbClr val="6F2F9F"/>
                </a:solidFill>
                <a:latin typeface="Times New Roman"/>
                <a:cs typeface="Times New Roman"/>
              </a:rPr>
              <a:t>WPAN</a:t>
            </a:r>
            <a:r>
              <a:rPr sz="2600" spc="-18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206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5" dirty="0">
                <a:latin typeface="Times New Roman"/>
                <a:cs typeface="Times New Roman"/>
              </a:rPr>
              <a:t>W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te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0" dirty="0">
                <a:latin typeface="Times New Roman"/>
                <a:cs typeface="Times New Roman"/>
              </a:rPr>
              <a:t>ies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3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Et</a:t>
            </a:r>
            <a:r>
              <a:rPr sz="2600" spc="-150" dirty="0">
                <a:latin typeface="Times New Roman"/>
                <a:cs typeface="Times New Roman"/>
              </a:rPr>
              <a:t>h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IEEE  </a:t>
            </a:r>
            <a:r>
              <a:rPr sz="2600" spc="-80" dirty="0">
                <a:latin typeface="Times New Roman"/>
                <a:cs typeface="Times New Roman"/>
              </a:rPr>
              <a:t>1901.2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Narrowband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Power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Line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Communications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(PLC)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358613"/>
            <a:ext cx="7951470" cy="38969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70" dirty="0">
                <a:latin typeface="Times New Roman"/>
                <a:cs typeface="Times New Roman"/>
              </a:rPr>
              <a:t>L</a:t>
            </a:r>
            <a:r>
              <a:rPr sz="2600" b="1" spc="-125" dirty="0">
                <a:latin typeface="Times New Roman"/>
                <a:cs typeface="Times New Roman"/>
              </a:rPr>
              <a:t>o</a:t>
            </a:r>
            <a:r>
              <a:rPr sz="2600" b="1" spc="20" dirty="0">
                <a:latin typeface="Times New Roman"/>
                <a:cs typeface="Times New Roman"/>
              </a:rPr>
              <a:t>ng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60" dirty="0">
                <a:latin typeface="Times New Roman"/>
                <a:cs typeface="Times New Roman"/>
              </a:rPr>
              <a:t>ra</a:t>
            </a:r>
            <a:r>
              <a:rPr sz="2600" b="1" spc="-80" dirty="0">
                <a:latin typeface="Times New Roman"/>
                <a:cs typeface="Times New Roman"/>
              </a:rPr>
              <a:t>n</a:t>
            </a:r>
            <a:r>
              <a:rPr sz="2600" b="1" spc="-35" dirty="0">
                <a:latin typeface="Times New Roman"/>
                <a:cs typeface="Times New Roman"/>
              </a:rPr>
              <a:t>ge:</a:t>
            </a:r>
            <a:endParaRPr sz="2600">
              <a:latin typeface="Times New Roman"/>
              <a:cs typeface="Times New Roman"/>
            </a:endParaRPr>
          </a:p>
          <a:p>
            <a:pPr marL="286385" marR="35941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Distances</a:t>
            </a:r>
            <a:r>
              <a:rPr sz="2600" b="1" i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greater</a:t>
            </a:r>
            <a:r>
              <a:rPr sz="26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than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mile </a:t>
            </a:r>
            <a:r>
              <a:rPr sz="2600" spc="-105" dirty="0">
                <a:latin typeface="Times New Roman"/>
                <a:cs typeface="Times New Roman"/>
              </a:rPr>
              <a:t>between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two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devices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require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lo</a:t>
            </a:r>
            <a:r>
              <a:rPr sz="2600" spc="-140" dirty="0">
                <a:latin typeface="Times New Roman"/>
                <a:cs typeface="Times New Roman"/>
              </a:rPr>
              <a:t>n</a:t>
            </a:r>
            <a:r>
              <a:rPr sz="2600" spc="-220" dirty="0">
                <a:latin typeface="Times New Roman"/>
                <a:cs typeface="Times New Roman"/>
              </a:rPr>
              <a:t>g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0" dirty="0">
                <a:latin typeface="Times New Roman"/>
                <a:cs typeface="Times New Roman"/>
              </a:rPr>
              <a:t>ie</a:t>
            </a:r>
            <a:r>
              <a:rPr sz="2600" spc="-195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241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65" dirty="0">
                <a:latin typeface="Times New Roman"/>
                <a:cs typeface="Times New Roman"/>
              </a:rPr>
              <a:t>Wireless </a:t>
            </a:r>
            <a:r>
              <a:rPr sz="2600" b="1" i="1" spc="-95" dirty="0">
                <a:latin typeface="Times New Roman"/>
                <a:cs typeface="Times New Roman"/>
              </a:rPr>
              <a:t>examples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b="1" i="1" spc="-55" dirty="0">
                <a:latin typeface="Times New Roman"/>
                <a:cs typeface="Times New Roman"/>
              </a:rPr>
              <a:t>cellular </a:t>
            </a:r>
            <a:r>
              <a:rPr sz="2600" b="1" i="1" spc="-40" dirty="0">
                <a:latin typeface="Times New Roman"/>
                <a:cs typeface="Times New Roman"/>
              </a:rPr>
              <a:t>(2G, </a:t>
            </a:r>
            <a:r>
              <a:rPr sz="2600" b="1" i="1" spc="-105" dirty="0">
                <a:latin typeface="Times New Roman"/>
                <a:cs typeface="Times New Roman"/>
              </a:rPr>
              <a:t>3G, </a:t>
            </a:r>
            <a:r>
              <a:rPr sz="2600" b="1" i="1" spc="-110" dirty="0">
                <a:latin typeface="Times New Roman"/>
                <a:cs typeface="Times New Roman"/>
              </a:rPr>
              <a:t>4G</a:t>
            </a:r>
            <a:r>
              <a:rPr sz="2600" spc="-110" dirty="0">
                <a:latin typeface="Times New Roman"/>
                <a:cs typeface="Times New Roman"/>
              </a:rPr>
              <a:t>)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40" dirty="0">
                <a:solidFill>
                  <a:srgbClr val="006FC0"/>
                </a:solidFill>
                <a:latin typeface="Times New Roman"/>
                <a:cs typeface="Times New Roman"/>
              </a:rPr>
              <a:t>some </a:t>
            </a:r>
            <a:r>
              <a:rPr sz="2600" spc="-135" dirty="0">
                <a:solidFill>
                  <a:srgbClr val="006FC0"/>
                </a:solidFill>
                <a:latin typeface="Times New Roman"/>
                <a:cs typeface="Times New Roman"/>
              </a:rPr>
              <a:t> applications</a:t>
            </a:r>
            <a:r>
              <a:rPr sz="26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06FC0"/>
                </a:solidFill>
                <a:latin typeface="Times New Roman"/>
                <a:cs typeface="Times New Roman"/>
              </a:rPr>
              <a:t>outdoor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245" dirty="0">
                <a:solidFill>
                  <a:srgbClr val="006FC0"/>
                </a:solidFill>
                <a:latin typeface="Times New Roman"/>
                <a:cs typeface="Times New Roman"/>
              </a:rPr>
              <a:t>IEEE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802.11</a:t>
            </a:r>
            <a:r>
              <a:rPr sz="2600" spc="-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006FC0"/>
                </a:solidFill>
                <a:latin typeface="Times New Roman"/>
                <a:cs typeface="Times New Roman"/>
              </a:rPr>
              <a:t>Wi-Fi</a:t>
            </a:r>
            <a:r>
              <a:rPr sz="2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Low-Power </a:t>
            </a:r>
            <a:r>
              <a:rPr sz="2600" b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20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6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b="1" spc="8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Area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60" dirty="0">
                <a:solidFill>
                  <a:srgbClr val="006FC0"/>
                </a:solidFill>
                <a:latin typeface="Times New Roman"/>
                <a:cs typeface="Times New Roman"/>
              </a:rPr>
              <a:t>(L</a:t>
            </a:r>
            <a:r>
              <a:rPr sz="2600" b="1" spc="-190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00" b="1" spc="-495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A)</a:t>
            </a:r>
            <a:r>
              <a:rPr sz="26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sz="26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hnolo</a:t>
            </a:r>
            <a:r>
              <a:rPr sz="2600" b="1" spc="10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6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ies.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75" dirty="0">
                <a:latin typeface="Times New Roman"/>
                <a:cs typeface="Times New Roman"/>
              </a:rPr>
              <a:t>LPWA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communications </a:t>
            </a:r>
            <a:r>
              <a:rPr sz="2600" spc="-204" dirty="0">
                <a:latin typeface="Times New Roman"/>
                <a:cs typeface="Times New Roman"/>
              </a:rPr>
              <a:t>have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i="1" spc="-170" dirty="0">
                <a:solidFill>
                  <a:srgbClr val="006FC0"/>
                </a:solidFill>
                <a:latin typeface="Times New Roman"/>
                <a:cs typeface="Times New Roman"/>
              </a:rPr>
              <a:t>ability </a:t>
            </a:r>
            <a:r>
              <a:rPr sz="2600" i="1" spc="-200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2600" i="1" spc="-285" dirty="0">
                <a:solidFill>
                  <a:srgbClr val="006FC0"/>
                </a:solidFill>
                <a:latin typeface="Times New Roman"/>
                <a:cs typeface="Times New Roman"/>
              </a:rPr>
              <a:t>communicate</a:t>
            </a:r>
            <a:r>
              <a:rPr sz="2600" i="1" spc="-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i="1" spc="-330" dirty="0">
                <a:solidFill>
                  <a:srgbClr val="006FC0"/>
                </a:solidFill>
                <a:latin typeface="Times New Roman"/>
                <a:cs typeface="Times New Roman"/>
              </a:rPr>
              <a:t>over</a:t>
            </a:r>
            <a:r>
              <a:rPr sz="2600" i="1" spc="-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i="1" spc="-27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i="1" spc="-2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i="1" spc="-290" dirty="0">
                <a:solidFill>
                  <a:srgbClr val="006FC0"/>
                </a:solidFill>
                <a:latin typeface="Times New Roman"/>
                <a:cs typeface="Times New Roman"/>
              </a:rPr>
              <a:t>large </a:t>
            </a:r>
            <a:r>
              <a:rPr sz="2600" i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i="1" spc="-3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i="1" spc="-27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i="1" spc="-305" dirty="0">
                <a:solidFill>
                  <a:srgbClr val="006FC0"/>
                </a:solidFill>
                <a:latin typeface="Times New Roman"/>
                <a:cs typeface="Times New Roman"/>
              </a:rPr>
              <a:t>ea</a:t>
            </a:r>
            <a:r>
              <a:rPr sz="2600" i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witho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00" b="1" i="1" spc="14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00" b="1" i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7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600" b="1" i="1" spc="-19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00" b="1" i="1" spc="-105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600" b="1" i="1" spc="-140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00"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min</a:t>
            </a:r>
            <a:r>
              <a:rPr sz="26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600" b="1" i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9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600" b="1" i="1" spc="-160" dirty="0">
                <a:solidFill>
                  <a:srgbClr val="006FC0"/>
                </a:solidFill>
                <a:latin typeface="Times New Roman"/>
                <a:cs typeface="Times New Roman"/>
              </a:rPr>
              <a:t>uch</a:t>
            </a:r>
            <a:r>
              <a:rPr sz="26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00" b="1" i="1" spc="-15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b="1" i="1" spc="-130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b="1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b="1" spc="25" dirty="0">
                <a:latin typeface="Times New Roman"/>
                <a:cs typeface="Times New Roman"/>
              </a:rPr>
              <a:t>.</a:t>
            </a:r>
            <a:r>
              <a:rPr sz="2600" b="1" spc="-19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These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5" dirty="0">
                <a:latin typeface="Times New Roman"/>
                <a:cs typeface="Times New Roman"/>
              </a:rPr>
              <a:t>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e  th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e</a:t>
            </a:r>
            <a:r>
              <a:rPr sz="2600" spc="-135" dirty="0">
                <a:latin typeface="Times New Roman"/>
                <a:cs typeface="Times New Roman"/>
              </a:rPr>
              <a:t>f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i="1" spc="-20" dirty="0">
                <a:latin typeface="Times New Roman"/>
                <a:cs typeface="Times New Roman"/>
              </a:rPr>
              <a:t>ideal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f</a:t>
            </a:r>
            <a:r>
              <a:rPr sz="2600" b="1" i="1" spc="-100" dirty="0">
                <a:latin typeface="Times New Roman"/>
                <a:cs typeface="Times New Roman"/>
              </a:rPr>
              <a:t>or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b</a:t>
            </a:r>
            <a:r>
              <a:rPr sz="2600" b="1" i="1" spc="-35" dirty="0">
                <a:latin typeface="Times New Roman"/>
                <a:cs typeface="Times New Roman"/>
              </a:rPr>
              <a:t>a</a:t>
            </a:r>
            <a:r>
              <a:rPr sz="2600" b="1" i="1" spc="145" dirty="0">
                <a:latin typeface="Times New Roman"/>
                <a:cs typeface="Times New Roman"/>
              </a:rPr>
              <a:t>t</a:t>
            </a:r>
            <a:r>
              <a:rPr sz="2600" b="1" i="1" spc="135" dirty="0">
                <a:latin typeface="Times New Roman"/>
                <a:cs typeface="Times New Roman"/>
              </a:rPr>
              <a:t>t</a:t>
            </a:r>
            <a:r>
              <a:rPr sz="2600" b="1" i="1" spc="-60" dirty="0">
                <a:latin typeface="Times New Roman"/>
                <a:cs typeface="Times New Roman"/>
              </a:rPr>
              <a:t>e</a:t>
            </a:r>
            <a:r>
              <a:rPr sz="2600" b="1" i="1" spc="-85" dirty="0">
                <a:latin typeface="Times New Roman"/>
                <a:cs typeface="Times New Roman"/>
              </a:rPr>
              <a:t>r</a:t>
            </a:r>
            <a:r>
              <a:rPr sz="2600" b="1" i="1" spc="-105" dirty="0">
                <a:latin typeface="Times New Roman"/>
                <a:cs typeface="Times New Roman"/>
              </a:rPr>
              <a:t>y</a:t>
            </a:r>
            <a:r>
              <a:rPr sz="2600" b="1" i="1" spc="80" dirty="0">
                <a:latin typeface="Times New Roman"/>
                <a:cs typeface="Times New Roman"/>
              </a:rPr>
              <a:t>-</a:t>
            </a:r>
            <a:r>
              <a:rPr sz="2600" b="1" i="1" spc="-110" dirty="0">
                <a:latin typeface="Times New Roman"/>
                <a:cs typeface="Times New Roman"/>
              </a:rPr>
              <a:t>p</a:t>
            </a:r>
            <a:r>
              <a:rPr sz="2600" b="1" i="1" spc="-140" dirty="0">
                <a:latin typeface="Times New Roman"/>
                <a:cs typeface="Times New Roman"/>
              </a:rPr>
              <a:t>o</a:t>
            </a:r>
            <a:r>
              <a:rPr sz="2600" b="1" i="1" spc="-125" dirty="0">
                <a:latin typeface="Times New Roman"/>
                <a:cs typeface="Times New Roman"/>
              </a:rPr>
              <a:t>w</a:t>
            </a:r>
            <a:r>
              <a:rPr sz="2600" b="1" i="1" spc="-60" dirty="0">
                <a:latin typeface="Times New Roman"/>
                <a:cs typeface="Times New Roman"/>
              </a:rPr>
              <a:t>e</a:t>
            </a:r>
            <a:r>
              <a:rPr sz="2600" b="1" i="1" spc="-95" dirty="0">
                <a:latin typeface="Times New Roman"/>
                <a:cs typeface="Times New Roman"/>
              </a:rPr>
              <a:t>r</a:t>
            </a:r>
            <a:r>
              <a:rPr sz="2600" b="1" i="1" spc="-114" dirty="0">
                <a:latin typeface="Times New Roman"/>
                <a:cs typeface="Times New Roman"/>
              </a:rPr>
              <a:t>e</a:t>
            </a:r>
            <a:r>
              <a:rPr sz="2600" b="1" i="1" spc="-25" dirty="0">
                <a:latin typeface="Times New Roman"/>
                <a:cs typeface="Times New Roman"/>
              </a:rPr>
              <a:t>d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Io</a:t>
            </a:r>
            <a:r>
              <a:rPr sz="2600" b="1" i="1" spc="-140" dirty="0">
                <a:latin typeface="Times New Roman"/>
                <a:cs typeface="Times New Roman"/>
              </a:rPr>
              <a:t>T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130" dirty="0">
                <a:latin typeface="Times New Roman"/>
                <a:cs typeface="Times New Roman"/>
              </a:rPr>
              <a:t>sens</a:t>
            </a:r>
            <a:r>
              <a:rPr sz="2600" b="1" i="1" spc="-135" dirty="0">
                <a:latin typeface="Times New Roman"/>
                <a:cs typeface="Times New Roman"/>
              </a:rPr>
              <a:t>o</a:t>
            </a:r>
            <a:r>
              <a:rPr sz="2600" b="1" i="1" spc="-90" dirty="0">
                <a:latin typeface="Times New Roman"/>
                <a:cs typeface="Times New Roman"/>
              </a:rPr>
              <a:t>r</a:t>
            </a:r>
            <a:r>
              <a:rPr sz="2600" b="1" i="1" spc="-114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1358613"/>
            <a:ext cx="8181340" cy="42938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Frequency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55" dirty="0">
                <a:latin typeface="Times New Roman"/>
                <a:cs typeface="Times New Roman"/>
              </a:rPr>
              <a:t>Bands</a:t>
            </a:r>
            <a:endParaRPr sz="2600">
              <a:latin typeface="Times New Roman"/>
              <a:cs typeface="Times New Roman"/>
            </a:endParaRPr>
          </a:p>
          <a:p>
            <a:pPr marL="286385" marR="1025525" indent="-274320">
              <a:lnSpc>
                <a:spcPct val="100000"/>
              </a:lnSpc>
              <a:spcBef>
                <a:spcPts val="600"/>
              </a:spcBef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solidFill>
                  <a:srgbClr val="D24717"/>
                </a:solidFill>
                <a:latin typeface="Times New Roman"/>
                <a:cs typeface="Times New Roman"/>
              </a:rPr>
              <a:t>Radio</a:t>
            </a:r>
            <a:r>
              <a:rPr sz="2600" b="1" spc="-6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D24717"/>
                </a:solidFill>
                <a:latin typeface="Times New Roman"/>
                <a:cs typeface="Times New Roman"/>
              </a:rPr>
              <a:t>spectrum</a:t>
            </a:r>
            <a:r>
              <a:rPr sz="2600" b="1" spc="-6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D24717"/>
                </a:solidFill>
                <a:latin typeface="Times New Roman"/>
                <a:cs typeface="Times New Roman"/>
              </a:rPr>
              <a:t>is</a:t>
            </a:r>
            <a:r>
              <a:rPr sz="2600" b="1" spc="-6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D24717"/>
                </a:solidFill>
                <a:latin typeface="Times New Roman"/>
                <a:cs typeface="Times New Roman"/>
              </a:rPr>
              <a:t>regulated</a:t>
            </a:r>
            <a:r>
              <a:rPr sz="2600" b="1" spc="-6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D24717"/>
                </a:solidFill>
                <a:latin typeface="Times New Roman"/>
                <a:cs typeface="Times New Roman"/>
              </a:rPr>
              <a:t>by</a:t>
            </a:r>
            <a:r>
              <a:rPr sz="2600" b="1" spc="-8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D24717"/>
                </a:solidFill>
                <a:latin typeface="Times New Roman"/>
                <a:cs typeface="Times New Roman"/>
              </a:rPr>
              <a:t>countries</a:t>
            </a:r>
            <a:r>
              <a:rPr sz="2600" b="1" spc="-6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100" dirty="0">
                <a:solidFill>
                  <a:srgbClr val="D24717"/>
                </a:solidFill>
                <a:latin typeface="Times New Roman"/>
                <a:cs typeface="Times New Roman"/>
              </a:rPr>
              <a:t>and/or </a:t>
            </a:r>
            <a:r>
              <a:rPr sz="2600" b="1" spc="-63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D24717"/>
                </a:solidFill>
                <a:latin typeface="Times New Roman"/>
                <a:cs typeface="Times New Roman"/>
              </a:rPr>
              <a:t>organi</a:t>
            </a:r>
            <a:r>
              <a:rPr sz="2600" b="1" spc="-10" dirty="0">
                <a:solidFill>
                  <a:srgbClr val="D24717"/>
                </a:solidFill>
                <a:latin typeface="Times New Roman"/>
                <a:cs typeface="Times New Roman"/>
              </a:rPr>
              <a:t>z</a:t>
            </a:r>
            <a:r>
              <a:rPr sz="2600" b="1" spc="-140" dirty="0">
                <a:solidFill>
                  <a:srgbClr val="D24717"/>
                </a:solidFill>
                <a:latin typeface="Times New Roman"/>
                <a:cs typeface="Times New Roman"/>
              </a:rPr>
              <a:t>a</a:t>
            </a:r>
            <a:r>
              <a:rPr sz="2600" b="1" spc="20" dirty="0">
                <a:solidFill>
                  <a:srgbClr val="D24717"/>
                </a:solidFill>
                <a:latin typeface="Times New Roman"/>
                <a:cs typeface="Times New Roman"/>
              </a:rPr>
              <a:t>tions</a:t>
            </a:r>
            <a:r>
              <a:rPr sz="2600" b="1" spc="15" dirty="0">
                <a:solidFill>
                  <a:srgbClr val="D24717"/>
                </a:solidFill>
                <a:latin typeface="Times New Roman"/>
                <a:cs typeface="Times New Roman"/>
              </a:rPr>
              <a:t>,</a:t>
            </a:r>
            <a:r>
              <a:rPr sz="2600" b="1" spc="-18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D24717"/>
                </a:solidFill>
                <a:latin typeface="Times New Roman"/>
                <a:cs typeface="Times New Roman"/>
              </a:rPr>
              <a:t>suc</a:t>
            </a:r>
            <a:r>
              <a:rPr sz="2600" b="1" spc="10" dirty="0">
                <a:solidFill>
                  <a:srgbClr val="D24717"/>
                </a:solidFill>
                <a:latin typeface="Times New Roman"/>
                <a:cs typeface="Times New Roman"/>
              </a:rPr>
              <a:t>h</a:t>
            </a:r>
            <a:r>
              <a:rPr sz="2600" b="1" spc="-7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85" dirty="0">
                <a:solidFill>
                  <a:srgbClr val="D24717"/>
                </a:solidFill>
                <a:latin typeface="Times New Roman"/>
                <a:cs typeface="Times New Roman"/>
              </a:rPr>
              <a:t>as</a:t>
            </a:r>
            <a:r>
              <a:rPr sz="2600" b="1" spc="-6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D24717"/>
                </a:solidFill>
                <a:latin typeface="Times New Roman"/>
                <a:cs typeface="Times New Roman"/>
              </a:rPr>
              <a:t>th</a:t>
            </a:r>
            <a:r>
              <a:rPr sz="2600" b="1" spc="35" dirty="0">
                <a:solidFill>
                  <a:srgbClr val="D24717"/>
                </a:solidFill>
                <a:latin typeface="Times New Roman"/>
                <a:cs typeface="Times New Roman"/>
              </a:rPr>
              <a:t>e</a:t>
            </a:r>
            <a:r>
              <a:rPr sz="2600" b="1" spc="-7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D24717"/>
                </a:solidFill>
                <a:latin typeface="Times New Roman"/>
                <a:cs typeface="Times New Roman"/>
              </a:rPr>
              <a:t>Inte</a:t>
            </a:r>
            <a:r>
              <a:rPr sz="2600" b="1" spc="60" dirty="0">
                <a:solidFill>
                  <a:srgbClr val="D24717"/>
                </a:solidFill>
                <a:latin typeface="Times New Roman"/>
                <a:cs typeface="Times New Roman"/>
              </a:rPr>
              <a:t>r</a:t>
            </a:r>
            <a:r>
              <a:rPr sz="2600" b="1" spc="-50" dirty="0">
                <a:solidFill>
                  <a:srgbClr val="D24717"/>
                </a:solidFill>
                <a:latin typeface="Times New Roman"/>
                <a:cs typeface="Times New Roman"/>
              </a:rPr>
              <a:t>n</a:t>
            </a:r>
            <a:r>
              <a:rPr sz="2600" b="1" spc="-80" dirty="0">
                <a:solidFill>
                  <a:srgbClr val="D24717"/>
                </a:solidFill>
                <a:latin typeface="Times New Roman"/>
                <a:cs typeface="Times New Roman"/>
              </a:rPr>
              <a:t>a</a:t>
            </a:r>
            <a:r>
              <a:rPr sz="2600" b="1" spc="10" dirty="0">
                <a:solidFill>
                  <a:srgbClr val="D24717"/>
                </a:solidFill>
                <a:latin typeface="Times New Roman"/>
                <a:cs typeface="Times New Roman"/>
              </a:rPr>
              <a:t>tional  </a:t>
            </a:r>
            <a:r>
              <a:rPr sz="2600" b="1" spc="-10" dirty="0">
                <a:solidFill>
                  <a:srgbClr val="D24717"/>
                </a:solidFill>
                <a:latin typeface="Times New Roman"/>
                <a:cs typeface="Times New Roman"/>
              </a:rPr>
              <a:t>Telecommunication</a:t>
            </a:r>
            <a:r>
              <a:rPr sz="2600" b="1" spc="-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D24717"/>
                </a:solidFill>
                <a:latin typeface="Times New Roman"/>
                <a:cs typeface="Times New Roman"/>
              </a:rPr>
              <a:t>Union</a:t>
            </a:r>
            <a:r>
              <a:rPr sz="2600" b="1" spc="-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D24717"/>
                </a:solidFill>
                <a:latin typeface="Times New Roman"/>
                <a:cs typeface="Times New Roman"/>
              </a:rPr>
              <a:t>(ITU)</a:t>
            </a:r>
            <a:r>
              <a:rPr sz="2600" b="1" spc="-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D24717"/>
                </a:solidFill>
                <a:latin typeface="Times New Roman"/>
                <a:cs typeface="Times New Roman"/>
              </a:rPr>
              <a:t>and</a:t>
            </a:r>
            <a:r>
              <a:rPr sz="2600" b="1" spc="-7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D24717"/>
                </a:solidFill>
                <a:latin typeface="Times New Roman"/>
                <a:cs typeface="Times New Roman"/>
              </a:rPr>
              <a:t>the</a:t>
            </a:r>
            <a:r>
              <a:rPr sz="2600" b="1" spc="-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D24717"/>
                </a:solidFill>
                <a:latin typeface="Times New Roman"/>
                <a:cs typeface="Times New Roman"/>
              </a:rPr>
              <a:t>Federal </a:t>
            </a:r>
            <a:r>
              <a:rPr sz="2600" b="1" spc="-63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D24717"/>
                </a:solidFill>
                <a:latin typeface="Times New Roman"/>
                <a:cs typeface="Times New Roman"/>
              </a:rPr>
              <a:t>Communications</a:t>
            </a:r>
            <a:r>
              <a:rPr sz="2600" b="1" spc="-8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D24717"/>
                </a:solidFill>
                <a:latin typeface="Times New Roman"/>
                <a:cs typeface="Times New Roman"/>
              </a:rPr>
              <a:t>Commission</a:t>
            </a:r>
            <a:r>
              <a:rPr sz="2600" b="1" spc="-6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120" dirty="0">
                <a:solidFill>
                  <a:srgbClr val="D24717"/>
                </a:solidFill>
                <a:latin typeface="Times New Roman"/>
                <a:cs typeface="Times New Roman"/>
              </a:rPr>
              <a:t>(FCC).</a:t>
            </a:r>
            <a:endParaRPr sz="2600">
              <a:latin typeface="Times New Roman"/>
              <a:cs typeface="Times New Roman"/>
            </a:endParaRPr>
          </a:p>
          <a:p>
            <a:pPr marL="286385" marR="432434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These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groups</a:t>
            </a:r>
            <a:r>
              <a:rPr sz="2600" b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define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6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regulations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6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transmission </a:t>
            </a:r>
            <a:r>
              <a:rPr sz="2600" b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6FC0"/>
                </a:solidFill>
                <a:latin typeface="Times New Roman"/>
                <a:cs typeface="Times New Roman"/>
              </a:rPr>
              <a:t>requirements</a:t>
            </a:r>
            <a:r>
              <a:rPr sz="2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6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various</a:t>
            </a:r>
            <a:r>
              <a:rPr sz="2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frequency</a:t>
            </a:r>
            <a:r>
              <a:rPr sz="26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bands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example,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portions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6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40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26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6F2F9F"/>
                </a:solidFill>
                <a:latin typeface="Times New Roman"/>
                <a:cs typeface="Times New Roman"/>
              </a:rPr>
              <a:t>spectrum</a:t>
            </a:r>
            <a:r>
              <a:rPr sz="26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allocated</a:t>
            </a:r>
            <a:r>
              <a:rPr sz="26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to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types </a:t>
            </a:r>
            <a:r>
              <a:rPr sz="2600" b="1" i="1" spc="-6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26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telecommunications </a:t>
            </a:r>
            <a:r>
              <a:rPr sz="26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such 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as </a:t>
            </a:r>
            <a:r>
              <a:rPr sz="26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radio,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television, </a:t>
            </a:r>
            <a:r>
              <a:rPr sz="26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military,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sz="26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40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600" b="1" i="1" spc="-175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b="1" i="1" spc="-160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2600" b="1" i="1" spc="25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04874"/>
            <a:ext cx="7508240" cy="42456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6385" marR="403225" indent="-274320">
              <a:lnSpc>
                <a:spcPct val="89500"/>
              </a:lnSpc>
              <a:spcBef>
                <a:spcPts val="43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F</a:t>
            </a:r>
            <a:r>
              <a:rPr sz="2600" spc="-140" dirty="0">
                <a:latin typeface="Times New Roman"/>
                <a:cs typeface="Times New Roman"/>
              </a:rPr>
              <a:t>oc</a:t>
            </a:r>
            <a:r>
              <a:rPr sz="2600" spc="-155" dirty="0">
                <a:latin typeface="Times New Roman"/>
                <a:cs typeface="Times New Roman"/>
              </a:rPr>
              <a:t>using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65" dirty="0">
                <a:latin typeface="Times New Roman"/>
                <a:cs typeface="Times New Roman"/>
              </a:rPr>
              <a:t>cess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80" dirty="0">
                <a:latin typeface="Times New Roman"/>
                <a:cs typeface="Times New Roman"/>
              </a:rPr>
              <a:t>ies,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95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7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s  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6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14" dirty="0">
                <a:latin typeface="Times New Roman"/>
                <a:cs typeface="Times New Roman"/>
              </a:rPr>
              <a:t>era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wire</a:t>
            </a:r>
            <a:r>
              <a:rPr sz="2600" b="1" spc="5" dirty="0">
                <a:latin typeface="Times New Roman"/>
                <a:cs typeface="Times New Roman"/>
              </a:rPr>
              <a:t>l</a:t>
            </a:r>
            <a:r>
              <a:rPr sz="2600" b="1" spc="-25" dirty="0">
                <a:latin typeface="Times New Roman"/>
                <a:cs typeface="Times New Roman"/>
              </a:rPr>
              <a:t>es</a:t>
            </a:r>
            <a:r>
              <a:rPr sz="2600" b="1" spc="-20" dirty="0">
                <a:latin typeface="Times New Roman"/>
                <a:cs typeface="Times New Roman"/>
              </a:rPr>
              <a:t>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com</a:t>
            </a:r>
            <a:r>
              <a:rPr sz="2600" b="1" spc="-15" dirty="0">
                <a:latin typeface="Times New Roman"/>
                <a:cs typeface="Times New Roman"/>
              </a:rPr>
              <a:t>m</a:t>
            </a:r>
            <a:r>
              <a:rPr sz="2600" b="1" spc="30" dirty="0">
                <a:latin typeface="Times New Roman"/>
                <a:cs typeface="Times New Roman"/>
              </a:rPr>
              <a:t>un</a:t>
            </a:r>
            <a:r>
              <a:rPr sz="2600" b="1" dirty="0">
                <a:latin typeface="Times New Roman"/>
                <a:cs typeface="Times New Roman"/>
              </a:rPr>
              <a:t>i</a:t>
            </a:r>
            <a:r>
              <a:rPr sz="2600" b="1" spc="-25" dirty="0">
                <a:latin typeface="Times New Roman"/>
                <a:cs typeface="Times New Roman"/>
              </a:rPr>
              <a:t>c</a:t>
            </a:r>
            <a:r>
              <a:rPr sz="2600" b="1" spc="-50" dirty="0">
                <a:latin typeface="Times New Roman"/>
                <a:cs typeface="Times New Roman"/>
              </a:rPr>
              <a:t>a</a:t>
            </a:r>
            <a:r>
              <a:rPr sz="2600" b="1" spc="20" dirty="0">
                <a:latin typeface="Times New Roman"/>
                <a:cs typeface="Times New Roman"/>
              </a:rPr>
              <a:t>tion</a:t>
            </a:r>
            <a:r>
              <a:rPr sz="2600" b="1" spc="25" dirty="0">
                <a:latin typeface="Times New Roman"/>
                <a:cs typeface="Times New Roman"/>
              </a:rPr>
              <a:t>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a</a:t>
            </a:r>
            <a:r>
              <a:rPr sz="2600" b="1" spc="-15" dirty="0">
                <a:latin typeface="Times New Roman"/>
                <a:cs typeface="Times New Roman"/>
              </a:rPr>
              <a:t>re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s</a:t>
            </a:r>
            <a:r>
              <a:rPr sz="2600" b="1" spc="-20" dirty="0">
                <a:latin typeface="Times New Roman"/>
                <a:cs typeface="Times New Roman"/>
              </a:rPr>
              <a:t>p</a:t>
            </a:r>
            <a:r>
              <a:rPr sz="2600" b="1" spc="35" dirty="0">
                <a:latin typeface="Times New Roman"/>
                <a:cs typeface="Times New Roman"/>
              </a:rPr>
              <a:t>l</a:t>
            </a:r>
            <a:r>
              <a:rPr sz="2600" b="1" spc="20" dirty="0">
                <a:latin typeface="Times New Roman"/>
                <a:cs typeface="Times New Roman"/>
              </a:rPr>
              <a:t>i</a:t>
            </a:r>
            <a:r>
              <a:rPr sz="2600" b="1" spc="25" dirty="0">
                <a:latin typeface="Times New Roman"/>
                <a:cs typeface="Times New Roman"/>
              </a:rPr>
              <a:t>t  </a:t>
            </a:r>
            <a:r>
              <a:rPr sz="2600" b="1" spc="35" dirty="0">
                <a:latin typeface="Times New Roman"/>
                <a:cs typeface="Times New Roman"/>
              </a:rPr>
              <a:t>between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800" b="1" spc="30" dirty="0">
                <a:latin typeface="Times New Roman"/>
                <a:cs typeface="Times New Roman"/>
              </a:rPr>
              <a:t>licensed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unlicensed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bands.</a:t>
            </a:r>
            <a:endParaRPr sz="2800">
              <a:latin typeface="Times New Roman"/>
              <a:cs typeface="Times New Roman"/>
            </a:endParaRPr>
          </a:p>
          <a:p>
            <a:pPr marL="286385" marR="321310" indent="-274320">
              <a:lnSpc>
                <a:spcPts val="2810"/>
              </a:lnSpc>
              <a:spcBef>
                <a:spcPts val="67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i="1" spc="-114" dirty="0">
                <a:solidFill>
                  <a:srgbClr val="006FC0"/>
                </a:solidFill>
                <a:latin typeface="Times New Roman"/>
                <a:cs typeface="Times New Roman"/>
              </a:rPr>
              <a:t>Licensed </a:t>
            </a:r>
            <a:r>
              <a:rPr sz="2600" b="1" i="1" spc="-85" dirty="0">
                <a:solidFill>
                  <a:srgbClr val="006FC0"/>
                </a:solidFill>
                <a:latin typeface="Times New Roman"/>
                <a:cs typeface="Times New Roman"/>
              </a:rPr>
              <a:t>spectrum </a:t>
            </a:r>
            <a:r>
              <a:rPr sz="2600"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is </a:t>
            </a:r>
            <a:r>
              <a:rPr sz="26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generally </a:t>
            </a:r>
            <a:r>
              <a:rPr sz="26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applicable </a:t>
            </a:r>
            <a:r>
              <a:rPr sz="26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to </a:t>
            </a:r>
            <a:r>
              <a:rPr sz="2600" b="1" i="1" spc="-120" dirty="0">
                <a:solidFill>
                  <a:srgbClr val="006FC0"/>
                </a:solidFill>
                <a:latin typeface="Times New Roman"/>
                <a:cs typeface="Times New Roman"/>
              </a:rPr>
              <a:t>IoT </a:t>
            </a:r>
            <a:r>
              <a:rPr sz="26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long- </a:t>
            </a:r>
            <a:r>
              <a:rPr sz="2600" b="1" i="1" spc="-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an</a:t>
            </a:r>
            <a:r>
              <a:rPr sz="2600" b="1" i="1" spc="-105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600" b="1" i="1" spc="-1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b="1" i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2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b="1" i="1" spc="-10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b="1" i="1" spc="-145" dirty="0">
                <a:solidFill>
                  <a:srgbClr val="006FC0"/>
                </a:solidFill>
                <a:latin typeface="Times New Roman"/>
                <a:cs typeface="Times New Roman"/>
              </a:rPr>
              <a:t>cess</a:t>
            </a:r>
            <a:r>
              <a:rPr sz="26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i="1" spc="-105" dirty="0">
                <a:solidFill>
                  <a:srgbClr val="006FC0"/>
                </a:solidFill>
                <a:latin typeface="Times New Roman"/>
                <a:cs typeface="Times New Roman"/>
              </a:rPr>
              <a:t>techno</a:t>
            </a:r>
            <a:r>
              <a:rPr sz="26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2600" b="1" i="1" spc="-17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6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600" b="1" i="1" spc="-110" dirty="0">
                <a:solidFill>
                  <a:srgbClr val="006FC0"/>
                </a:solidFill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286385" marR="107950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order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utilize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licensed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spectrum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users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must</a:t>
            </a:r>
            <a:r>
              <a:rPr sz="2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subscribe </a:t>
            </a:r>
            <a:r>
              <a:rPr sz="2600" b="1" i="1" spc="-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services</a:t>
            </a:r>
            <a:r>
              <a:rPr sz="2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when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connecting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their</a:t>
            </a:r>
            <a:r>
              <a:rPr sz="26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IoT</a:t>
            </a:r>
            <a:r>
              <a:rPr sz="26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devices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exchange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subscription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fee,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operator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guarantee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exclusivity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usage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over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target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area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therefore </a:t>
            </a:r>
            <a:r>
              <a:rPr sz="2600" spc="-125" dirty="0">
                <a:latin typeface="Times New Roman"/>
                <a:cs typeface="Times New Roman"/>
              </a:rPr>
              <a:t>sell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better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guarantee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service.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8402"/>
            <a:ext cx="736790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6FC0"/>
                </a:solidFill>
                <a:latin typeface="Times New Roman"/>
                <a:cs typeface="Times New Roman"/>
              </a:rPr>
              <a:t>ITU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75" dirty="0">
                <a:solidFill>
                  <a:srgbClr val="006FC0"/>
                </a:solidFill>
                <a:latin typeface="Times New Roman"/>
                <a:cs typeface="Times New Roman"/>
              </a:rPr>
              <a:t>has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6FC0"/>
                </a:solidFill>
                <a:latin typeface="Times New Roman"/>
                <a:cs typeface="Times New Roman"/>
              </a:rPr>
              <a:t>also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Times New Roman"/>
                <a:cs typeface="Times New Roman"/>
              </a:rPr>
              <a:t>defined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Times New Roman"/>
                <a:cs typeface="Times New Roman"/>
              </a:rPr>
              <a:t>unlicensed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Times New Roman"/>
                <a:cs typeface="Times New Roman"/>
              </a:rPr>
              <a:t>spectrum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industrial, </a:t>
            </a:r>
            <a:r>
              <a:rPr sz="2400" spc="-5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6FC0"/>
                </a:solidFill>
                <a:latin typeface="Times New Roman"/>
                <a:cs typeface="Times New Roman"/>
              </a:rPr>
              <a:t>scientific,</a:t>
            </a:r>
            <a:r>
              <a:rPr sz="2400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06FC0"/>
                </a:solidFill>
                <a:latin typeface="Times New Roman"/>
                <a:cs typeface="Times New Roman"/>
              </a:rPr>
              <a:t>medical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80" dirty="0">
                <a:solidFill>
                  <a:srgbClr val="006FC0"/>
                </a:solidFill>
                <a:latin typeface="Times New Roman"/>
                <a:cs typeface="Times New Roman"/>
              </a:rPr>
              <a:t>(ISM)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portions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6FC0"/>
                </a:solidFill>
                <a:latin typeface="Times New Roman"/>
                <a:cs typeface="Times New Roman"/>
              </a:rPr>
              <a:t>radio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006FC0"/>
                </a:solidFill>
                <a:latin typeface="Times New Roman"/>
                <a:cs typeface="Times New Roman"/>
              </a:rPr>
              <a:t>bands.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5" dirty="0">
                <a:latin typeface="Times New Roman"/>
                <a:cs typeface="Times New Roman"/>
              </a:rPr>
              <a:t>T</a:t>
            </a:r>
            <a:r>
              <a:rPr sz="2400" spc="-114" dirty="0">
                <a:latin typeface="Times New Roman"/>
                <a:cs typeface="Times New Roman"/>
              </a:rPr>
              <a:t>h</a:t>
            </a:r>
            <a:r>
              <a:rPr sz="2400" spc="-125" dirty="0">
                <a:latin typeface="Times New Roman"/>
                <a:cs typeface="Times New Roman"/>
              </a:rPr>
              <a:t>ese</a:t>
            </a:r>
            <a:r>
              <a:rPr sz="2400" spc="-75" dirty="0">
                <a:latin typeface="Times New Roman"/>
                <a:cs typeface="Times New Roman"/>
              </a:rPr>
              <a:t> f</a:t>
            </a:r>
            <a:r>
              <a:rPr sz="2400" spc="-10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equ</a:t>
            </a:r>
            <a:r>
              <a:rPr sz="2400" spc="-125" dirty="0">
                <a:latin typeface="Times New Roman"/>
                <a:cs typeface="Times New Roman"/>
              </a:rPr>
              <a:t>encies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ma</a:t>
            </a:r>
            <a:r>
              <a:rPr sz="2400" spc="-175" dirty="0">
                <a:latin typeface="Times New Roman"/>
                <a:cs typeface="Times New Roman"/>
              </a:rPr>
              <a:t>n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com</a:t>
            </a:r>
            <a:r>
              <a:rPr sz="2400" spc="-185" dirty="0">
                <a:latin typeface="Times New Roman"/>
                <a:cs typeface="Times New Roman"/>
              </a:rPr>
              <a:t>m</a:t>
            </a:r>
            <a:r>
              <a:rPr sz="2400" spc="-105" dirty="0">
                <a:latin typeface="Times New Roman"/>
                <a:cs typeface="Times New Roman"/>
              </a:rPr>
              <a:t>u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40" dirty="0">
                <a:latin typeface="Times New Roman"/>
                <a:cs typeface="Times New Roman"/>
              </a:rPr>
              <a:t>ic</a:t>
            </a:r>
            <a:r>
              <a:rPr sz="2400" spc="-20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b="1" spc="40" dirty="0">
                <a:latin typeface="Times New Roman"/>
                <a:cs typeface="Times New Roman"/>
              </a:rPr>
              <a:t>technologies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for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short-range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devices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(SRDs).</a:t>
            </a:r>
            <a:endParaRPr sz="2400">
              <a:latin typeface="Times New Roman"/>
              <a:cs typeface="Times New Roman"/>
            </a:endParaRPr>
          </a:p>
          <a:p>
            <a:pPr marL="286385" marR="6476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Unl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censed</a:t>
            </a:r>
            <a:r>
              <a:rPr sz="2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mean</a:t>
            </a:r>
            <a:r>
              <a:rPr sz="24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gu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tee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pr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tect</a:t>
            </a:r>
            <a:r>
              <a:rPr sz="24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are  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offered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4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vice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unic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4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4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5" dirty="0">
                <a:latin typeface="Times New Roman"/>
                <a:cs typeface="Times New Roman"/>
              </a:rPr>
              <a:t>2.4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G</a:t>
            </a:r>
            <a:r>
              <a:rPr sz="2400" spc="-165" dirty="0">
                <a:latin typeface="Times New Roman"/>
                <a:cs typeface="Times New Roman"/>
              </a:rPr>
              <a:t>Hz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b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a</a:t>
            </a:r>
            <a:r>
              <a:rPr sz="2400" spc="-175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125" dirty="0">
                <a:latin typeface="Times New Roman"/>
                <a:cs typeface="Times New Roman"/>
              </a:rPr>
              <a:t>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b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IEEE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80</a:t>
            </a:r>
            <a:r>
              <a:rPr sz="2400" spc="-100" dirty="0">
                <a:latin typeface="Times New Roman"/>
                <a:cs typeface="Times New Roman"/>
              </a:rPr>
              <a:t>2</a:t>
            </a:r>
            <a:r>
              <a:rPr sz="2400" spc="-55" dirty="0">
                <a:latin typeface="Times New Roman"/>
                <a:cs typeface="Times New Roman"/>
              </a:rPr>
              <a:t>.11</a:t>
            </a:r>
            <a:r>
              <a:rPr sz="2400" spc="-60" dirty="0">
                <a:latin typeface="Times New Roman"/>
                <a:cs typeface="Times New Roman"/>
              </a:rPr>
              <a:t>b</a:t>
            </a:r>
            <a:r>
              <a:rPr sz="2400" spc="190" dirty="0">
                <a:latin typeface="Times New Roman"/>
                <a:cs typeface="Times New Roman"/>
              </a:rPr>
              <a:t>/g/n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W</a:t>
            </a:r>
            <a:r>
              <a:rPr sz="2400" spc="-100" dirty="0">
                <a:latin typeface="Times New Roman"/>
                <a:cs typeface="Times New Roman"/>
              </a:rPr>
              <a:t>i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180" dirty="0">
                <a:latin typeface="Times New Roman"/>
                <a:cs typeface="Times New Roman"/>
              </a:rPr>
              <a:t>Fi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29" dirty="0">
                <a:latin typeface="Times New Roman"/>
                <a:cs typeface="Times New Roman"/>
              </a:rPr>
              <a:t>IEEE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8</a:t>
            </a:r>
            <a:r>
              <a:rPr sz="2400" spc="-100" dirty="0">
                <a:latin typeface="Times New Roman"/>
                <a:cs typeface="Times New Roman"/>
              </a:rPr>
              <a:t>0</a:t>
            </a:r>
            <a:r>
              <a:rPr sz="2400" spc="-50" dirty="0">
                <a:latin typeface="Times New Roman"/>
                <a:cs typeface="Times New Roman"/>
              </a:rPr>
              <a:t>2.1</a:t>
            </a:r>
            <a:r>
              <a:rPr sz="2400" spc="-55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.1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Blueto</a:t>
            </a:r>
            <a:r>
              <a:rPr sz="2400" spc="-130" dirty="0">
                <a:latin typeface="Times New Roman"/>
                <a:cs typeface="Times New Roman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th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29" dirty="0">
                <a:latin typeface="Times New Roman"/>
                <a:cs typeface="Times New Roman"/>
              </a:rPr>
              <a:t>IEEE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8</a:t>
            </a:r>
            <a:r>
              <a:rPr sz="2400" spc="-100" dirty="0">
                <a:latin typeface="Times New Roman"/>
                <a:cs typeface="Times New Roman"/>
              </a:rPr>
              <a:t>0</a:t>
            </a:r>
            <a:r>
              <a:rPr sz="2400" spc="-50" dirty="0">
                <a:latin typeface="Times New Roman"/>
                <a:cs typeface="Times New Roman"/>
              </a:rPr>
              <a:t>2.1</a:t>
            </a:r>
            <a:r>
              <a:rPr sz="2400" spc="-55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.4</a:t>
            </a:r>
            <a:r>
              <a:rPr sz="2400" spc="-37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W</a:t>
            </a:r>
            <a:r>
              <a:rPr sz="2400" spc="-320" dirty="0">
                <a:latin typeface="Times New Roman"/>
                <a:cs typeface="Times New Roman"/>
              </a:rPr>
              <a:t>P</a:t>
            </a:r>
            <a:r>
              <a:rPr sz="2400" spc="-225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49427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1437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5" dirty="0">
                <a:solidFill>
                  <a:srgbClr val="006FC0"/>
                </a:solidFill>
                <a:latin typeface="Times New Roman"/>
                <a:cs typeface="Times New Roman"/>
              </a:rPr>
              <a:t>Unlicensed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90" dirty="0">
                <a:solidFill>
                  <a:srgbClr val="006FC0"/>
                </a:solidFill>
                <a:latin typeface="Times New Roman"/>
                <a:cs typeface="Times New Roman"/>
              </a:rPr>
              <a:t>spectrum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006FC0"/>
                </a:solidFill>
                <a:latin typeface="Times New Roman"/>
                <a:cs typeface="Times New Roman"/>
              </a:rPr>
              <a:t>usually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simpler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26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006FC0"/>
                </a:solidFill>
                <a:latin typeface="Times New Roman"/>
                <a:cs typeface="Times New Roman"/>
              </a:rPr>
              <a:t>deploy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6FC0"/>
                </a:solidFill>
                <a:latin typeface="Times New Roman"/>
                <a:cs typeface="Times New Roman"/>
              </a:rPr>
              <a:t>than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6FC0"/>
                </a:solidFill>
                <a:latin typeface="Times New Roman"/>
                <a:cs typeface="Times New Roman"/>
              </a:rPr>
              <a:t>lic</a:t>
            </a:r>
            <a:r>
              <a:rPr sz="2600" spc="-15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130" dirty="0">
                <a:solidFill>
                  <a:srgbClr val="006FC0"/>
                </a:solidFill>
                <a:latin typeface="Times New Roman"/>
                <a:cs typeface="Times New Roman"/>
              </a:rPr>
              <a:t>nsed</a:t>
            </a:r>
            <a:r>
              <a:rPr sz="26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006FC0"/>
                </a:solidFill>
                <a:latin typeface="Times New Roman"/>
                <a:cs typeface="Times New Roman"/>
              </a:rPr>
              <a:t>be</a:t>
            </a:r>
            <a:r>
              <a:rPr sz="2600" spc="-14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spc="-15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spc="-17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00" spc="-150" dirty="0">
                <a:solidFill>
                  <a:srgbClr val="006FC0"/>
                </a:solidFill>
                <a:latin typeface="Times New Roman"/>
                <a:cs typeface="Times New Roman"/>
              </a:rPr>
              <a:t>se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006FC0"/>
                </a:solidFill>
                <a:latin typeface="Times New Roman"/>
                <a:cs typeface="Times New Roman"/>
              </a:rPr>
              <a:t>it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00" spc="-12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spc="-150" dirty="0">
                <a:solidFill>
                  <a:srgbClr val="006FC0"/>
                </a:solidFill>
                <a:latin typeface="Times New Roman"/>
                <a:cs typeface="Times New Roman"/>
              </a:rPr>
              <a:t>es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00" spc="-12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spc="3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spc="-110" dirty="0">
                <a:solidFill>
                  <a:srgbClr val="006FC0"/>
                </a:solidFill>
                <a:latin typeface="Times New Roman"/>
                <a:cs typeface="Times New Roman"/>
              </a:rPr>
              <a:t>eq</a:t>
            </a:r>
            <a:r>
              <a:rPr sz="2600" spc="-130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00" spc="-4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600" spc="-7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spc="-1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204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006FC0"/>
                </a:solidFill>
                <a:latin typeface="Times New Roman"/>
                <a:cs typeface="Times New Roman"/>
              </a:rPr>
              <a:t>se</a:t>
            </a:r>
            <a:r>
              <a:rPr sz="2600" spc="2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spc="-160" dirty="0">
                <a:solidFill>
                  <a:srgbClr val="006FC0"/>
                </a:solidFill>
                <a:latin typeface="Times New Roman"/>
                <a:cs typeface="Times New Roman"/>
              </a:rPr>
              <a:t>vi</a:t>
            </a:r>
            <a:r>
              <a:rPr sz="2600" spc="-19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00" spc="-1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spc="-19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00" spc="-140" dirty="0">
                <a:solidFill>
                  <a:srgbClr val="006FC0"/>
                </a:solidFill>
                <a:latin typeface="Times New Roman"/>
                <a:cs typeface="Times New Roman"/>
              </a:rPr>
              <a:t>vi</a:t>
            </a:r>
            <a:r>
              <a:rPr sz="2600" spc="-19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00" spc="-100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600" spc="-18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However,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suffer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more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interference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because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other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devices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may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competing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ific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</a:t>
            </a:r>
            <a:r>
              <a:rPr sz="2600" spc="-155" dirty="0">
                <a:latin typeface="Times New Roman"/>
                <a:cs typeface="Times New Roman"/>
              </a:rPr>
              <a:t>ea</a:t>
            </a:r>
            <a:endParaRPr sz="2600">
              <a:latin typeface="Times New Roman"/>
              <a:cs typeface="Times New Roman"/>
            </a:endParaRPr>
          </a:p>
          <a:p>
            <a:pPr marL="286385" marR="1212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transmission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directly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impacts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how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propagates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practical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maximum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range.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29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0" dirty="0">
                <a:latin typeface="Franklin Gothic Medium"/>
                <a:cs typeface="Franklin Gothic Medium"/>
              </a:rPr>
              <a:t>Power</a:t>
            </a:r>
            <a:r>
              <a:rPr sz="4000" i="0" spc="-55" dirty="0">
                <a:latin typeface="Franklin Gothic Medium"/>
                <a:cs typeface="Franklin Gothic Medium"/>
              </a:rPr>
              <a:t> </a:t>
            </a:r>
            <a:r>
              <a:rPr sz="4000" i="0" spc="-40" dirty="0">
                <a:latin typeface="Franklin Gothic Medium"/>
                <a:cs typeface="Franklin Gothic Medium"/>
              </a:rPr>
              <a:t>Consumption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69245"/>
            <a:ext cx="7577455" cy="433006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6385" indent="-274320" algn="just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50" dirty="0">
                <a:latin typeface="Times New Roman"/>
                <a:cs typeface="Times New Roman"/>
              </a:rPr>
              <a:t>P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des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220" dirty="0">
                <a:latin typeface="Times New Roman"/>
                <a:cs typeface="Times New Roman"/>
              </a:rPr>
              <a:t>y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  <a:p>
            <a:pPr marL="286385" marR="67310" indent="-274320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powered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direct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connection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power </a:t>
            </a:r>
            <a:r>
              <a:rPr sz="2600" b="1" spc="-6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source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communications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usually </a:t>
            </a:r>
            <a:r>
              <a:rPr sz="2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limited </a:t>
            </a:r>
            <a:r>
              <a:rPr sz="2600" b="1" spc="-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power</a:t>
            </a:r>
            <a:r>
              <a:rPr sz="26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consumption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criteria.</a:t>
            </a:r>
            <a:endParaRPr sz="2600">
              <a:latin typeface="Times New Roman"/>
              <a:cs typeface="Times New Roman"/>
            </a:endParaRPr>
          </a:p>
          <a:p>
            <a:pPr marL="286385" marR="288290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H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ease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spc="55" dirty="0">
                <a:latin typeface="Times New Roman"/>
                <a:cs typeface="Times New Roman"/>
              </a:rPr>
              <a:t>dep</a:t>
            </a:r>
            <a:r>
              <a:rPr sz="2600" b="1" spc="15" dirty="0">
                <a:latin typeface="Times New Roman"/>
                <a:cs typeface="Times New Roman"/>
              </a:rPr>
              <a:t>l</a:t>
            </a:r>
            <a:r>
              <a:rPr sz="2600" b="1" spc="40" dirty="0">
                <a:latin typeface="Times New Roman"/>
                <a:cs typeface="Times New Roman"/>
              </a:rPr>
              <a:t>o</a:t>
            </a:r>
            <a:r>
              <a:rPr sz="2600" b="1" spc="-5" dirty="0">
                <a:latin typeface="Times New Roman"/>
                <a:cs typeface="Times New Roman"/>
              </a:rPr>
              <a:t>ym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r>
              <a:rPr sz="2600" b="1" spc="25" dirty="0">
                <a:latin typeface="Times New Roman"/>
                <a:cs typeface="Times New Roman"/>
              </a:rPr>
              <a:t>nt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80" dirty="0">
                <a:latin typeface="Times New Roman"/>
                <a:cs typeface="Times New Roman"/>
              </a:rPr>
              <a:t>p</a:t>
            </a:r>
            <a:r>
              <a:rPr sz="2600" b="1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10" dirty="0">
                <a:latin typeface="Times New Roman"/>
                <a:cs typeface="Times New Roman"/>
              </a:rPr>
              <a:t>ere</a:t>
            </a:r>
            <a:r>
              <a:rPr sz="2600" b="1" spc="20" dirty="0">
                <a:latin typeface="Times New Roman"/>
                <a:cs typeface="Times New Roman"/>
              </a:rPr>
              <a:t>d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nodes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is  </a:t>
            </a:r>
            <a:r>
              <a:rPr sz="2600" b="1" spc="20" dirty="0">
                <a:latin typeface="Times New Roman"/>
                <a:cs typeface="Times New Roman"/>
              </a:rPr>
              <a:t>limited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by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availability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power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source,</a:t>
            </a:r>
            <a:r>
              <a:rPr sz="2600" b="1" spc="-1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which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mak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mobility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m</a:t>
            </a:r>
            <a:r>
              <a:rPr sz="2600" b="1" spc="15" dirty="0">
                <a:latin typeface="Times New Roman"/>
                <a:cs typeface="Times New Roman"/>
              </a:rPr>
              <a:t>o</a:t>
            </a:r>
            <a:r>
              <a:rPr sz="2600" b="1" spc="-15" dirty="0">
                <a:latin typeface="Times New Roman"/>
                <a:cs typeface="Times New Roman"/>
              </a:rPr>
              <a:t>re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75" dirty="0">
                <a:latin typeface="Times New Roman"/>
                <a:cs typeface="Times New Roman"/>
              </a:rPr>
              <a:t>c</a:t>
            </a:r>
            <a:r>
              <a:rPr sz="2600" b="1" spc="100" dirty="0">
                <a:latin typeface="Times New Roman"/>
                <a:cs typeface="Times New Roman"/>
              </a:rPr>
              <a:t>o</a:t>
            </a:r>
            <a:r>
              <a:rPr sz="2600" b="1" dirty="0">
                <a:latin typeface="Times New Roman"/>
                <a:cs typeface="Times New Roman"/>
              </a:rPr>
              <a:t>mp</a:t>
            </a:r>
            <a:r>
              <a:rPr sz="2600" b="1" spc="-10" dirty="0">
                <a:latin typeface="Times New Roman"/>
                <a:cs typeface="Times New Roman"/>
              </a:rPr>
              <a:t>l</a:t>
            </a:r>
            <a:r>
              <a:rPr sz="2600" b="1" spc="95" dirty="0">
                <a:latin typeface="Times New Roman"/>
                <a:cs typeface="Times New Roman"/>
              </a:rPr>
              <a:t>ex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Battery-powered</a:t>
            </a:r>
            <a:r>
              <a:rPr sz="26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35" dirty="0">
                <a:solidFill>
                  <a:srgbClr val="6F2F9F"/>
                </a:solidFill>
                <a:latin typeface="Times New Roman"/>
                <a:cs typeface="Times New Roman"/>
              </a:rPr>
              <a:t>nodes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6F2F9F"/>
                </a:solidFill>
                <a:latin typeface="Times New Roman"/>
                <a:cs typeface="Times New Roman"/>
              </a:rPr>
              <a:t>bring</a:t>
            </a:r>
            <a:r>
              <a:rPr sz="26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6F2F9F"/>
                </a:solidFill>
                <a:latin typeface="Times New Roman"/>
                <a:cs typeface="Times New Roman"/>
              </a:rPr>
              <a:t>much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6F2F9F"/>
                </a:solidFill>
                <a:latin typeface="Times New Roman"/>
                <a:cs typeface="Times New Roman"/>
              </a:rPr>
              <a:t>more</a:t>
            </a:r>
            <a:r>
              <a:rPr sz="26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flexibility </a:t>
            </a:r>
            <a:r>
              <a:rPr sz="2600" b="1" spc="-6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6F2F9F"/>
                </a:solidFill>
                <a:latin typeface="Times New Roman"/>
                <a:cs typeface="Times New Roman"/>
              </a:rPr>
              <a:t>to</a:t>
            </a:r>
            <a:r>
              <a:rPr sz="26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IoT</a:t>
            </a:r>
            <a:r>
              <a:rPr sz="26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devices.</a:t>
            </a:r>
            <a:endParaRPr sz="2600">
              <a:latin typeface="Times New Roman"/>
              <a:cs typeface="Times New Roman"/>
            </a:endParaRPr>
          </a:p>
          <a:p>
            <a:pPr marL="286385" marR="234315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5" dirty="0">
                <a:latin typeface="Times New Roman"/>
                <a:cs typeface="Times New Roman"/>
              </a:rPr>
              <a:t>These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often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i="1" spc="-70" dirty="0">
                <a:latin typeface="Times New Roman"/>
                <a:cs typeface="Times New Roman"/>
              </a:rPr>
              <a:t>classified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by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the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65" dirty="0">
                <a:latin typeface="Times New Roman"/>
                <a:cs typeface="Times New Roman"/>
              </a:rPr>
              <a:t>required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lifetimes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of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130" dirty="0">
                <a:latin typeface="Times New Roman"/>
                <a:cs typeface="Times New Roman"/>
              </a:rPr>
              <a:t>t</a:t>
            </a:r>
            <a:r>
              <a:rPr sz="2600" b="1" i="1" spc="-55" dirty="0">
                <a:latin typeface="Times New Roman"/>
                <a:cs typeface="Times New Roman"/>
              </a:rPr>
              <a:t>heir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20" dirty="0">
                <a:latin typeface="Times New Roman"/>
                <a:cs typeface="Times New Roman"/>
              </a:rPr>
              <a:t>b</a:t>
            </a:r>
            <a:r>
              <a:rPr sz="2600" b="1" i="1" spc="-40" dirty="0">
                <a:latin typeface="Times New Roman"/>
                <a:cs typeface="Times New Roman"/>
              </a:rPr>
              <a:t>a</a:t>
            </a:r>
            <a:r>
              <a:rPr sz="2600" b="1" i="1" spc="40" dirty="0">
                <a:latin typeface="Times New Roman"/>
                <a:cs typeface="Times New Roman"/>
              </a:rPr>
              <a:t>tte</a:t>
            </a:r>
            <a:r>
              <a:rPr sz="2600" b="1" i="1" spc="35" dirty="0">
                <a:latin typeface="Times New Roman"/>
                <a:cs typeface="Times New Roman"/>
              </a:rPr>
              <a:t>r</a:t>
            </a:r>
            <a:r>
              <a:rPr sz="2600" b="1" i="1" spc="-45" dirty="0">
                <a:latin typeface="Times New Roman"/>
                <a:cs typeface="Times New Roman"/>
              </a:rPr>
              <a:t>ies.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31794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1057910" algn="l"/>
              </a:tabLst>
            </a:pPr>
            <a:r>
              <a:rPr sz="2600" b="1" i="1" spc="-250" dirty="0">
                <a:latin typeface="Times New Roman"/>
                <a:cs typeface="Times New Roman"/>
              </a:rPr>
              <a:t>For	</a:t>
            </a:r>
            <a:r>
              <a:rPr sz="2600" b="1" i="1" spc="-45" dirty="0">
                <a:latin typeface="Times New Roman"/>
                <a:cs typeface="Times New Roman"/>
              </a:rPr>
              <a:t>battery-powered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451" y="1433830"/>
            <a:ext cx="41122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9035" algn="l"/>
                <a:tab pos="1972310" algn="l"/>
                <a:tab pos="3336925" algn="l"/>
              </a:tabLst>
            </a:pPr>
            <a:r>
              <a:rPr sz="2600" b="1" i="1" spc="-165" dirty="0">
                <a:latin typeface="Times New Roman"/>
                <a:cs typeface="Times New Roman"/>
              </a:rPr>
              <a:t>n</a:t>
            </a:r>
            <a:r>
              <a:rPr sz="2600" b="1" i="1" spc="-145" dirty="0">
                <a:latin typeface="Times New Roman"/>
                <a:cs typeface="Times New Roman"/>
              </a:rPr>
              <a:t>o</a:t>
            </a:r>
            <a:r>
              <a:rPr sz="2600" b="1" i="1" spc="-90" dirty="0">
                <a:latin typeface="Times New Roman"/>
                <a:cs typeface="Times New Roman"/>
              </a:rPr>
              <a:t>de</a:t>
            </a:r>
            <a:r>
              <a:rPr sz="2600" b="1" i="1" spc="-7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i="1" spc="-110" dirty="0">
                <a:latin typeface="Times New Roman"/>
                <a:cs typeface="Times New Roman"/>
              </a:rPr>
              <a:t>Io</a:t>
            </a:r>
            <a:r>
              <a:rPr sz="2600" b="1" i="1" spc="-145" dirty="0">
                <a:latin typeface="Times New Roman"/>
                <a:cs typeface="Times New Roman"/>
              </a:rPr>
              <a:t>T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30" dirty="0">
                <a:latin typeface="Times New Roman"/>
                <a:cs typeface="Times New Roman"/>
              </a:rPr>
              <a:t>wi</a:t>
            </a:r>
            <a:r>
              <a:rPr sz="2600" b="1" i="1" spc="-65" dirty="0">
                <a:latin typeface="Times New Roman"/>
                <a:cs typeface="Times New Roman"/>
              </a:rPr>
              <a:t>r</a:t>
            </a:r>
            <a:r>
              <a:rPr sz="2600" b="1" i="1" spc="-114" dirty="0">
                <a:latin typeface="Times New Roman"/>
                <a:cs typeface="Times New Roman"/>
              </a:rPr>
              <a:t>e</a:t>
            </a:r>
            <a:r>
              <a:rPr sz="2600" b="1" i="1" spc="-10" dirty="0">
                <a:latin typeface="Times New Roman"/>
                <a:cs typeface="Times New Roman"/>
              </a:rPr>
              <a:t>l</a:t>
            </a:r>
            <a:r>
              <a:rPr sz="2600" b="1" i="1" spc="-110" dirty="0">
                <a:latin typeface="Times New Roman"/>
                <a:cs typeface="Times New Roman"/>
              </a:rPr>
              <a:t>ess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25" dirty="0">
                <a:latin typeface="Times New Roman"/>
                <a:cs typeface="Times New Roman"/>
              </a:rPr>
              <a:t>a</a:t>
            </a:r>
            <a:r>
              <a:rPr sz="2600" b="1" i="1" spc="-105" dirty="0">
                <a:latin typeface="Times New Roman"/>
                <a:cs typeface="Times New Roman"/>
              </a:rPr>
              <a:t>c</a:t>
            </a:r>
            <a:r>
              <a:rPr sz="2600" b="1" i="1" spc="-145" dirty="0">
                <a:latin typeface="Times New Roman"/>
                <a:cs typeface="Times New Roman"/>
              </a:rPr>
              <a:t>cess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829765"/>
            <a:ext cx="7628890" cy="3425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6510">
              <a:lnSpc>
                <a:spcPct val="100000"/>
              </a:lnSpc>
              <a:spcBef>
                <a:spcPts val="105"/>
              </a:spcBef>
              <a:tabLst>
                <a:tab pos="2078989" algn="l"/>
                <a:tab pos="2931160" algn="l"/>
                <a:tab pos="4130675" algn="l"/>
                <a:tab pos="4767580" algn="l"/>
                <a:tab pos="5706745" algn="l"/>
                <a:tab pos="6177915" algn="l"/>
                <a:tab pos="6842125" algn="l"/>
              </a:tabLst>
            </a:pPr>
            <a:r>
              <a:rPr sz="2600" b="1" i="1" spc="-70" dirty="0">
                <a:latin typeface="Times New Roman"/>
                <a:cs typeface="Times New Roman"/>
              </a:rPr>
              <a:t>tec</a:t>
            </a:r>
            <a:r>
              <a:rPr sz="2600" b="1" i="1" spc="-114" dirty="0">
                <a:latin typeface="Times New Roman"/>
                <a:cs typeface="Times New Roman"/>
              </a:rPr>
              <a:t>h</a:t>
            </a:r>
            <a:r>
              <a:rPr sz="2600" b="1" i="1" spc="-120" dirty="0">
                <a:latin typeface="Times New Roman"/>
                <a:cs typeface="Times New Roman"/>
              </a:rPr>
              <a:t>nol</a:t>
            </a:r>
            <a:r>
              <a:rPr sz="2600" b="1" i="1" spc="-200" dirty="0">
                <a:latin typeface="Times New Roman"/>
                <a:cs typeface="Times New Roman"/>
              </a:rPr>
              <a:t>o</a:t>
            </a:r>
            <a:r>
              <a:rPr sz="2600" b="1" i="1" spc="-45" dirty="0">
                <a:latin typeface="Times New Roman"/>
                <a:cs typeface="Times New Roman"/>
              </a:rPr>
              <a:t>g</a:t>
            </a:r>
            <a:r>
              <a:rPr sz="2600" b="1" i="1" spc="-35" dirty="0">
                <a:latin typeface="Times New Roman"/>
                <a:cs typeface="Times New Roman"/>
              </a:rPr>
              <a:t>i</a:t>
            </a:r>
            <a:r>
              <a:rPr sz="2600" b="1" i="1" spc="-70" dirty="0">
                <a:latin typeface="Times New Roman"/>
                <a:cs typeface="Times New Roman"/>
              </a:rPr>
              <a:t>e</a:t>
            </a:r>
            <a:r>
              <a:rPr sz="2600" b="1" i="1" spc="-114" dirty="0">
                <a:latin typeface="Times New Roman"/>
                <a:cs typeface="Times New Roman"/>
              </a:rPr>
              <a:t>s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90" dirty="0">
                <a:latin typeface="Times New Roman"/>
                <a:cs typeface="Times New Roman"/>
              </a:rPr>
              <a:t>m</a:t>
            </a:r>
            <a:r>
              <a:rPr sz="2600" b="1" i="1" spc="-30" dirty="0">
                <a:latin typeface="Times New Roman"/>
                <a:cs typeface="Times New Roman"/>
              </a:rPr>
              <a:t>ust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0" dirty="0">
                <a:latin typeface="Times New Roman"/>
                <a:cs typeface="Times New Roman"/>
              </a:rPr>
              <a:t>a</a:t>
            </a:r>
            <a:r>
              <a:rPr sz="2600" b="1" i="1" spc="-25" dirty="0">
                <a:latin typeface="Times New Roman"/>
                <a:cs typeface="Times New Roman"/>
              </a:rPr>
              <a:t>dd</a:t>
            </a:r>
            <a:r>
              <a:rPr sz="2600" b="1" i="1" spc="-70" dirty="0">
                <a:latin typeface="Times New Roman"/>
                <a:cs typeface="Times New Roman"/>
              </a:rPr>
              <a:t>r</a:t>
            </a:r>
            <a:r>
              <a:rPr sz="2600" b="1" i="1" spc="-110" dirty="0">
                <a:latin typeface="Times New Roman"/>
                <a:cs typeface="Times New Roman"/>
              </a:rPr>
              <a:t>ess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5" dirty="0">
                <a:latin typeface="Times New Roman"/>
                <a:cs typeface="Times New Roman"/>
              </a:rPr>
              <a:t>t</a:t>
            </a:r>
            <a:r>
              <a:rPr sz="2600" b="1" i="1" dirty="0">
                <a:latin typeface="Times New Roman"/>
                <a:cs typeface="Times New Roman"/>
              </a:rPr>
              <a:t>h</a:t>
            </a:r>
            <a:r>
              <a:rPr sz="2600" b="1" i="1" spc="-100" dirty="0">
                <a:latin typeface="Times New Roman"/>
                <a:cs typeface="Times New Roman"/>
              </a:rPr>
              <a:t>e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20" dirty="0">
                <a:latin typeface="Times New Roman"/>
                <a:cs typeface="Times New Roman"/>
              </a:rPr>
              <a:t>n</a:t>
            </a:r>
            <a:r>
              <a:rPr sz="2600" b="1" i="1" spc="-105" dirty="0">
                <a:latin typeface="Times New Roman"/>
                <a:cs typeface="Times New Roman"/>
              </a:rPr>
              <a:t>e</a:t>
            </a:r>
            <a:r>
              <a:rPr sz="2600" b="1" i="1" spc="-80" dirty="0">
                <a:latin typeface="Times New Roman"/>
                <a:cs typeface="Times New Roman"/>
              </a:rPr>
              <a:t>eds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20" dirty="0">
                <a:latin typeface="Times New Roman"/>
                <a:cs typeface="Times New Roman"/>
              </a:rPr>
              <a:t>of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0" dirty="0">
                <a:latin typeface="Times New Roman"/>
                <a:cs typeface="Times New Roman"/>
              </a:rPr>
              <a:t>l</a:t>
            </a:r>
            <a:r>
              <a:rPr sz="2600" b="1" i="1" spc="-225" dirty="0">
                <a:latin typeface="Times New Roman"/>
                <a:cs typeface="Times New Roman"/>
              </a:rPr>
              <a:t>o</a:t>
            </a:r>
            <a:r>
              <a:rPr sz="2600" b="1" i="1" spc="-80" dirty="0">
                <a:latin typeface="Times New Roman"/>
                <a:cs typeface="Times New Roman"/>
              </a:rPr>
              <a:t>w</a:t>
            </a:r>
            <a:r>
              <a:rPr sz="2600" b="1" i="1" dirty="0">
                <a:latin typeface="Times New Roman"/>
                <a:cs typeface="Times New Roman"/>
              </a:rPr>
              <a:t>	</a:t>
            </a:r>
            <a:r>
              <a:rPr sz="2600" b="1" i="1" spc="-110" dirty="0">
                <a:latin typeface="Times New Roman"/>
                <a:cs typeface="Times New Roman"/>
              </a:rPr>
              <a:t>p</a:t>
            </a:r>
            <a:r>
              <a:rPr sz="2600" b="1" i="1" spc="-160" dirty="0">
                <a:latin typeface="Times New Roman"/>
                <a:cs typeface="Times New Roman"/>
              </a:rPr>
              <a:t>o</a:t>
            </a:r>
            <a:r>
              <a:rPr sz="2600" b="1" i="1" spc="-130" dirty="0">
                <a:latin typeface="Times New Roman"/>
                <a:cs typeface="Times New Roman"/>
              </a:rPr>
              <a:t>w</a:t>
            </a:r>
            <a:r>
              <a:rPr sz="2600" b="1" i="1" spc="-114" dirty="0">
                <a:latin typeface="Times New Roman"/>
                <a:cs typeface="Times New Roman"/>
              </a:rPr>
              <a:t>e</a:t>
            </a:r>
            <a:r>
              <a:rPr sz="2600" b="1" i="1" spc="-10" dirty="0">
                <a:latin typeface="Times New Roman"/>
                <a:cs typeface="Times New Roman"/>
              </a:rPr>
              <a:t>r  </a:t>
            </a:r>
            <a:r>
              <a:rPr sz="2600" b="1" i="1" spc="-170" dirty="0">
                <a:latin typeface="Times New Roman"/>
                <a:cs typeface="Times New Roman"/>
              </a:rPr>
              <a:t>co</a:t>
            </a:r>
            <a:r>
              <a:rPr sz="2600" b="1" i="1" spc="-195" dirty="0">
                <a:latin typeface="Times New Roman"/>
                <a:cs typeface="Times New Roman"/>
              </a:rPr>
              <a:t>n</a:t>
            </a:r>
            <a:r>
              <a:rPr sz="2600" b="1" i="1" spc="-105" dirty="0">
                <a:latin typeface="Times New Roman"/>
                <a:cs typeface="Times New Roman"/>
              </a:rPr>
              <a:t>s</a:t>
            </a:r>
            <a:r>
              <a:rPr sz="2600" b="1" i="1" spc="-140" dirty="0">
                <a:latin typeface="Times New Roman"/>
                <a:cs typeface="Times New Roman"/>
              </a:rPr>
              <a:t>u</a:t>
            </a:r>
            <a:r>
              <a:rPr sz="2600" b="1" i="1" spc="-60" dirty="0">
                <a:latin typeface="Times New Roman"/>
                <a:cs typeface="Times New Roman"/>
              </a:rPr>
              <a:t>mptio</a:t>
            </a:r>
            <a:r>
              <a:rPr sz="2600" b="1" i="1" spc="-65" dirty="0">
                <a:latin typeface="Times New Roman"/>
                <a:cs typeface="Times New Roman"/>
              </a:rPr>
              <a:t>n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a</a:t>
            </a:r>
            <a:r>
              <a:rPr sz="2600" b="1" i="1" spc="-75" dirty="0">
                <a:latin typeface="Times New Roman"/>
                <a:cs typeface="Times New Roman"/>
              </a:rPr>
              <a:t>nd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70" dirty="0">
                <a:latin typeface="Times New Roman"/>
                <a:cs typeface="Times New Roman"/>
              </a:rPr>
              <a:t>co</a:t>
            </a:r>
            <a:r>
              <a:rPr sz="2600" b="1" i="1" spc="-195" dirty="0">
                <a:latin typeface="Times New Roman"/>
                <a:cs typeface="Times New Roman"/>
              </a:rPr>
              <a:t>n</a:t>
            </a:r>
            <a:r>
              <a:rPr sz="2600" b="1" i="1" spc="-65" dirty="0">
                <a:latin typeface="Times New Roman"/>
                <a:cs typeface="Times New Roman"/>
              </a:rPr>
              <a:t>nect</a:t>
            </a:r>
            <a:r>
              <a:rPr sz="2600" b="1" i="1" spc="-80" dirty="0">
                <a:latin typeface="Times New Roman"/>
                <a:cs typeface="Times New Roman"/>
              </a:rPr>
              <a:t>i</a:t>
            </a:r>
            <a:r>
              <a:rPr sz="2600" b="1" i="1" dirty="0">
                <a:latin typeface="Times New Roman"/>
                <a:cs typeface="Times New Roman"/>
              </a:rPr>
              <a:t>vity</a:t>
            </a:r>
            <a:endParaRPr sz="2600">
              <a:latin typeface="Times New Roman"/>
              <a:cs typeface="Times New Roman"/>
            </a:endParaRPr>
          </a:p>
          <a:p>
            <a:pPr marL="286385" marR="1841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A</a:t>
            </a:r>
            <a:r>
              <a:rPr sz="2600" spc="-33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new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wireless </a:t>
            </a:r>
            <a:r>
              <a:rPr sz="2600" spc="-110" dirty="0">
                <a:latin typeface="Times New Roman"/>
                <a:cs typeface="Times New Roman"/>
              </a:rPr>
              <a:t>environment </a:t>
            </a:r>
            <a:r>
              <a:rPr sz="2600" spc="-145" dirty="0">
                <a:latin typeface="Times New Roman"/>
                <a:cs typeface="Times New Roman"/>
              </a:rPr>
              <a:t>known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Low-Power </a:t>
            </a:r>
            <a:r>
              <a:rPr sz="2600" b="1" dirty="0">
                <a:latin typeface="Times New Roman"/>
                <a:cs typeface="Times New Roman"/>
              </a:rPr>
              <a:t>Wide-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70" dirty="0">
                <a:latin typeface="Times New Roman"/>
                <a:cs typeface="Times New Roman"/>
              </a:rPr>
              <a:t>Area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80" dirty="0">
                <a:latin typeface="Times New Roman"/>
                <a:cs typeface="Times New Roman"/>
              </a:rPr>
              <a:t>(LPWA)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Battery-powered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nodes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often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placed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“sleep</a:t>
            </a:r>
            <a:r>
              <a:rPr sz="2600" b="1" spc="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mode”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b="1" spc="70" dirty="0">
                <a:latin typeface="Times New Roman"/>
                <a:cs typeface="Times New Roman"/>
              </a:rPr>
              <a:t>to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preserve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battery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life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when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not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transmitting</a:t>
            </a:r>
            <a:endParaRPr sz="2600">
              <a:latin typeface="Times New Roman"/>
              <a:cs typeface="Times New Roman"/>
            </a:endParaRPr>
          </a:p>
          <a:p>
            <a:pPr marL="286385" marR="1714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0" dirty="0">
                <a:latin typeface="Times New Roman"/>
                <a:cs typeface="Times New Roman"/>
              </a:rPr>
              <a:t>Wired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consisting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powered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80" dirty="0">
                <a:latin typeface="Times New Roman"/>
                <a:cs typeface="Times New Roman"/>
              </a:rPr>
              <a:t> no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55" dirty="0">
                <a:latin typeface="Times New Roman"/>
                <a:cs typeface="Times New Roman"/>
              </a:rPr>
              <a:t>x</a:t>
            </a:r>
            <a:r>
              <a:rPr sz="2600" spc="-125" dirty="0">
                <a:latin typeface="Times New Roman"/>
                <a:cs typeface="Times New Roman"/>
              </a:rPr>
              <a:t>em</a:t>
            </a:r>
            <a:r>
              <a:rPr sz="2600" spc="-114" dirty="0">
                <a:latin typeface="Times New Roman"/>
                <a:cs typeface="Times New Roman"/>
              </a:rPr>
              <a:t>p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 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om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235" dirty="0">
                <a:latin typeface="Times New Roman"/>
                <a:cs typeface="Times New Roman"/>
              </a:rPr>
              <a:t>w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30" dirty="0">
                <a:latin typeface="Times New Roman"/>
                <a:cs typeface="Times New Roman"/>
              </a:rPr>
              <a:t>timiz</a:t>
            </a:r>
            <a:r>
              <a:rPr sz="2600" spc="-175" dirty="0">
                <a:latin typeface="Times New Roman"/>
                <a:cs typeface="Times New Roman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622540" cy="3973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Area</a:t>
            </a:r>
            <a:r>
              <a:rPr sz="26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6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application: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Sensors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categorized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b="1" spc="20" dirty="0">
                <a:latin typeface="Times New Roman"/>
                <a:cs typeface="Times New Roman"/>
              </a:rPr>
              <a:t>specific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industry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v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75" dirty="0">
                <a:latin typeface="Times New Roman"/>
                <a:cs typeface="Times New Roman"/>
              </a:rPr>
              <a:t>r</a:t>
            </a:r>
            <a:r>
              <a:rPr sz="2600" b="1" spc="5" dirty="0">
                <a:latin typeface="Times New Roman"/>
                <a:cs typeface="Times New Roman"/>
              </a:rPr>
              <a:t>tica</a:t>
            </a:r>
            <a:r>
              <a:rPr sz="2600" b="1" spc="10" dirty="0">
                <a:latin typeface="Times New Roman"/>
                <a:cs typeface="Times New Roman"/>
              </a:rPr>
              <a:t>l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whe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being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used.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40" dirty="0">
                <a:solidFill>
                  <a:srgbClr val="D24717"/>
                </a:solidFill>
                <a:latin typeface="Times New Roman"/>
                <a:cs typeface="Times New Roman"/>
              </a:rPr>
              <a:t>How</a:t>
            </a:r>
            <a:r>
              <a:rPr sz="2600" b="1" spc="-100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D24717"/>
                </a:solidFill>
                <a:latin typeface="Times New Roman"/>
                <a:cs typeface="Times New Roman"/>
              </a:rPr>
              <a:t>sensors</a:t>
            </a:r>
            <a:r>
              <a:rPr sz="2600" b="1" spc="-7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D24717"/>
                </a:solidFill>
                <a:latin typeface="Times New Roman"/>
                <a:cs typeface="Times New Roman"/>
              </a:rPr>
              <a:t>measure: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Se</a:t>
            </a:r>
            <a:r>
              <a:rPr sz="2600" spc="-204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so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ized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bas</a:t>
            </a:r>
            <a:r>
              <a:rPr sz="2600" spc="-170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p</a:t>
            </a:r>
            <a:r>
              <a:rPr sz="2600" b="1" spc="-95" dirty="0">
                <a:latin typeface="Times New Roman"/>
                <a:cs typeface="Times New Roman"/>
              </a:rPr>
              <a:t>h</a:t>
            </a:r>
            <a:r>
              <a:rPr sz="2600" b="1" spc="-5" dirty="0">
                <a:latin typeface="Times New Roman"/>
                <a:cs typeface="Times New Roman"/>
              </a:rPr>
              <a:t>ysical  </a:t>
            </a:r>
            <a:r>
              <a:rPr sz="2600" b="1" spc="-15" dirty="0">
                <a:latin typeface="Times New Roman"/>
                <a:cs typeface="Times New Roman"/>
              </a:rPr>
              <a:t>mechanism </a:t>
            </a:r>
            <a:r>
              <a:rPr sz="2600" b="1" spc="15" dirty="0">
                <a:latin typeface="Times New Roman"/>
                <a:cs typeface="Times New Roman"/>
              </a:rPr>
              <a:t>used </a:t>
            </a:r>
            <a:r>
              <a:rPr sz="2600" b="1" spc="70" dirty="0">
                <a:latin typeface="Times New Roman"/>
                <a:cs typeface="Times New Roman"/>
              </a:rPr>
              <a:t>to </a:t>
            </a:r>
            <a:r>
              <a:rPr sz="2600" b="1" spc="-30" dirty="0">
                <a:latin typeface="Times New Roman"/>
                <a:cs typeface="Times New Roman"/>
              </a:rPr>
              <a:t>measure </a:t>
            </a:r>
            <a:r>
              <a:rPr sz="2600" b="1" dirty="0">
                <a:latin typeface="Times New Roman"/>
                <a:cs typeface="Times New Roman"/>
              </a:rPr>
              <a:t>sensory </a:t>
            </a:r>
            <a:r>
              <a:rPr sz="2600" b="1" spc="25" dirty="0">
                <a:latin typeface="Times New Roman"/>
                <a:cs typeface="Times New Roman"/>
              </a:rPr>
              <a:t>input </a:t>
            </a:r>
            <a:r>
              <a:rPr sz="2600" spc="-210" dirty="0">
                <a:latin typeface="Times New Roman"/>
                <a:cs typeface="Times New Roman"/>
              </a:rPr>
              <a:t>(</a:t>
            </a:r>
            <a:r>
              <a:rPr sz="2600" i="1" spc="-210" dirty="0">
                <a:latin typeface="Times New Roman"/>
                <a:cs typeface="Times New Roman"/>
              </a:rPr>
              <a:t>for </a:t>
            </a:r>
            <a:r>
              <a:rPr sz="2600" i="1" spc="-204" dirty="0">
                <a:latin typeface="Times New Roman"/>
                <a:cs typeface="Times New Roman"/>
              </a:rPr>
              <a:t> </a:t>
            </a:r>
            <a:r>
              <a:rPr sz="2600" i="1" spc="-235" dirty="0">
                <a:latin typeface="Times New Roman"/>
                <a:cs typeface="Times New Roman"/>
              </a:rPr>
              <a:t>example</a:t>
            </a:r>
            <a:r>
              <a:rPr sz="2600" spc="-235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thermoelectric,</a:t>
            </a:r>
            <a:r>
              <a:rPr sz="2600" i="1" spc="-3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electrochemical,</a:t>
            </a:r>
            <a:r>
              <a:rPr sz="2600" i="1" spc="-29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229" dirty="0">
                <a:solidFill>
                  <a:srgbClr val="00AFEF"/>
                </a:solidFill>
                <a:latin typeface="Times New Roman"/>
                <a:cs typeface="Times New Roman"/>
              </a:rPr>
              <a:t>piezoresistive,</a:t>
            </a:r>
            <a:r>
              <a:rPr sz="2600" i="1" spc="-3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190" dirty="0">
                <a:solidFill>
                  <a:srgbClr val="00AFEF"/>
                </a:solidFill>
                <a:latin typeface="Times New Roman"/>
                <a:cs typeface="Times New Roman"/>
              </a:rPr>
              <a:t>optic,</a:t>
            </a:r>
            <a:r>
              <a:rPr sz="2600" i="1" spc="-30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210" dirty="0">
                <a:solidFill>
                  <a:srgbClr val="00AFEF"/>
                </a:solidFill>
                <a:latin typeface="Times New Roman"/>
                <a:cs typeface="Times New Roman"/>
              </a:rPr>
              <a:t>electric, </a:t>
            </a:r>
            <a:r>
              <a:rPr sz="2600" i="1" spc="-6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114" dirty="0">
                <a:solidFill>
                  <a:srgbClr val="00AFEF"/>
                </a:solidFill>
                <a:latin typeface="Times New Roman"/>
                <a:cs typeface="Times New Roman"/>
              </a:rPr>
              <a:t>fl</a:t>
            </a:r>
            <a:r>
              <a:rPr sz="2600" i="1" spc="-210" dirty="0">
                <a:solidFill>
                  <a:srgbClr val="00AFEF"/>
                </a:solidFill>
                <a:latin typeface="Times New Roman"/>
                <a:cs typeface="Times New Roman"/>
              </a:rPr>
              <a:t>u</a:t>
            </a:r>
            <a:r>
              <a:rPr sz="2600" i="1" spc="-135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6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d</a:t>
            </a:r>
            <a:r>
              <a:rPr sz="2600" i="1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400" dirty="0">
                <a:solidFill>
                  <a:srgbClr val="00AFEF"/>
                </a:solidFill>
                <a:latin typeface="Times New Roman"/>
                <a:cs typeface="Times New Roman"/>
              </a:rPr>
              <a:t>me</a:t>
            </a:r>
            <a:r>
              <a:rPr sz="2600" i="1" spc="-320" dirty="0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sz="26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ha</a:t>
            </a:r>
            <a:r>
              <a:rPr sz="2600" i="1" spc="-250" dirty="0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sz="2600" i="1" spc="-185" dirty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2600" i="1" spc="-300" dirty="0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sz="2600" i="1" spc="25" dirty="0">
                <a:solidFill>
                  <a:srgbClr val="00AFEF"/>
                </a:solidFill>
                <a:latin typeface="Times New Roman"/>
                <a:cs typeface="Times New Roman"/>
              </a:rPr>
              <a:t>,</a:t>
            </a:r>
            <a:r>
              <a:rPr sz="2600" i="1" spc="-30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i="1" spc="-235" dirty="0">
                <a:solidFill>
                  <a:srgbClr val="00AFEF"/>
                </a:solidFill>
                <a:latin typeface="Times New Roman"/>
                <a:cs typeface="Times New Roman"/>
              </a:rPr>
              <a:t>photoelasti</a:t>
            </a:r>
            <a:r>
              <a:rPr sz="2600" i="1" spc="-295" dirty="0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sz="2600" spc="30" dirty="0">
                <a:latin typeface="Times New Roman"/>
                <a:cs typeface="Times New Roman"/>
              </a:rPr>
              <a:t>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883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85" dirty="0">
                <a:latin typeface="Franklin Gothic Medium"/>
                <a:cs typeface="Franklin Gothic Medium"/>
              </a:rPr>
              <a:t>Topology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404874"/>
            <a:ext cx="8249920" cy="4651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209550" indent="-274320">
              <a:lnSpc>
                <a:spcPct val="90000"/>
              </a:lnSpc>
              <a:spcBef>
                <a:spcPts val="41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latin typeface="Times New Roman"/>
                <a:cs typeface="Times New Roman"/>
              </a:rPr>
              <a:t>Among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available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connecting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devices,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three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main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topology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schemes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dominant</a:t>
            </a:r>
            <a:r>
              <a:rPr sz="2600" b="1" spc="-125" dirty="0">
                <a:latin typeface="Times New Roman"/>
                <a:cs typeface="Times New Roman"/>
              </a:rPr>
              <a:t>:</a:t>
            </a:r>
            <a:r>
              <a:rPr sz="2600" b="1" spc="-165" dirty="0">
                <a:latin typeface="Times New Roman"/>
                <a:cs typeface="Times New Roman"/>
              </a:rPr>
              <a:t> </a:t>
            </a:r>
            <a:r>
              <a:rPr sz="2600" b="1" spc="-80" dirty="0">
                <a:latin typeface="Times New Roman"/>
                <a:cs typeface="Times New Roman"/>
              </a:rPr>
              <a:t>star,</a:t>
            </a:r>
            <a:r>
              <a:rPr sz="2600" b="1" spc="-1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mesh,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peer-to-peer</a:t>
            </a:r>
            <a:endParaRPr sz="2600">
              <a:latin typeface="Times New Roman"/>
              <a:cs typeface="Times New Roman"/>
            </a:endParaRPr>
          </a:p>
          <a:p>
            <a:pPr marL="286385" marR="16510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long-range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90" dirty="0">
                <a:solidFill>
                  <a:srgbClr val="FF0000"/>
                </a:solidFill>
                <a:latin typeface="Times New Roman"/>
                <a:cs typeface="Times New Roman"/>
              </a:rPr>
              <a:t>short-range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technologies</a:t>
            </a:r>
            <a:r>
              <a:rPr sz="2600" spc="-100" dirty="0">
                <a:latin typeface="Times New Roman"/>
                <a:cs typeface="Times New Roman"/>
              </a:rPr>
              <a:t>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65" dirty="0">
                <a:latin typeface="Times New Roman"/>
                <a:cs typeface="Times New Roman"/>
              </a:rPr>
              <a:t> star </a:t>
            </a:r>
            <a:r>
              <a:rPr sz="2600" b="1" spc="55" dirty="0">
                <a:latin typeface="Times New Roman"/>
                <a:cs typeface="Times New Roman"/>
              </a:rPr>
              <a:t>topology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prevalent</a:t>
            </a:r>
            <a:endParaRPr sz="2600">
              <a:latin typeface="Times New Roman"/>
              <a:cs typeface="Times New Roman"/>
            </a:endParaRPr>
          </a:p>
          <a:p>
            <a:pPr marL="286385" marR="140335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Star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topologies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utilize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single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central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base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station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75" dirty="0">
                <a:latin typeface="Times New Roman"/>
                <a:cs typeface="Times New Roman"/>
              </a:rPr>
              <a:t> controller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all</a:t>
            </a:r>
            <a:r>
              <a:rPr sz="2600" spc="-254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com</a:t>
            </a:r>
            <a:r>
              <a:rPr sz="2600" spc="-210" dirty="0">
                <a:latin typeface="Times New Roman"/>
                <a:cs typeface="Times New Roman"/>
              </a:rPr>
              <a:t>m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85" dirty="0">
                <a:latin typeface="Times New Roman"/>
                <a:cs typeface="Times New Roman"/>
              </a:rPr>
              <a:t>oin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286385" marR="77470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600" spc="-4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medium</a:t>
            </a:r>
            <a:r>
              <a:rPr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ran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hn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spc="-135" dirty="0">
                <a:solidFill>
                  <a:srgbClr val="FF0000"/>
                </a:solidFill>
                <a:latin typeface="Times New Roman"/>
                <a:cs typeface="Times New Roman"/>
              </a:rPr>
              <a:t>log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2600" spc="-13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5" dirty="0">
                <a:latin typeface="Times New Roman"/>
                <a:cs typeface="Times New Roman"/>
              </a:rPr>
              <a:t>sta</a:t>
            </a:r>
            <a:r>
              <a:rPr sz="2600" b="1" spc="-265" dirty="0">
                <a:latin typeface="Times New Roman"/>
                <a:cs typeface="Times New Roman"/>
              </a:rPr>
              <a:t>r</a:t>
            </a:r>
            <a:r>
              <a:rPr sz="2600" b="1" spc="25" dirty="0">
                <a:latin typeface="Times New Roman"/>
                <a:cs typeface="Times New Roman"/>
              </a:rPr>
              <a:t>,</a:t>
            </a:r>
            <a:r>
              <a:rPr sz="2600" b="1" spc="-180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peer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70" dirty="0">
                <a:latin typeface="Times New Roman"/>
                <a:cs typeface="Times New Roman"/>
              </a:rPr>
              <a:t>to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60" dirty="0">
                <a:latin typeface="Times New Roman"/>
                <a:cs typeface="Times New Roman"/>
              </a:rPr>
              <a:t>pee</a:t>
            </a:r>
            <a:r>
              <a:rPr sz="2600" b="1" spc="-260" dirty="0">
                <a:latin typeface="Times New Roman"/>
                <a:cs typeface="Times New Roman"/>
              </a:rPr>
              <a:t>r</a:t>
            </a:r>
            <a:r>
              <a:rPr sz="2600" b="1" spc="25" dirty="0">
                <a:latin typeface="Times New Roman"/>
                <a:cs typeface="Times New Roman"/>
              </a:rPr>
              <a:t>,</a:t>
            </a:r>
            <a:r>
              <a:rPr sz="2600" b="1" spc="-18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or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mesh  </a:t>
            </a:r>
            <a:r>
              <a:rPr sz="2600" b="1" spc="55" dirty="0">
                <a:latin typeface="Times New Roman"/>
                <a:cs typeface="Times New Roman"/>
              </a:rPr>
              <a:t>topology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common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Peer-to-peer </a:t>
            </a:r>
            <a:r>
              <a:rPr sz="2600" spc="-114" dirty="0">
                <a:solidFill>
                  <a:srgbClr val="6F2F9F"/>
                </a:solidFill>
                <a:latin typeface="Times New Roman"/>
                <a:cs typeface="Times New Roman"/>
              </a:rPr>
              <a:t>topologies </a:t>
            </a:r>
            <a:r>
              <a:rPr sz="2600" b="1" spc="15" dirty="0">
                <a:latin typeface="Times New Roman"/>
                <a:cs typeface="Times New Roman"/>
              </a:rPr>
              <a:t>allow </a:t>
            </a:r>
            <a:r>
              <a:rPr sz="2600" b="1" spc="-70" dirty="0">
                <a:latin typeface="Times New Roman"/>
                <a:cs typeface="Times New Roman"/>
              </a:rPr>
              <a:t>any </a:t>
            </a:r>
            <a:r>
              <a:rPr sz="2600" b="1" spc="40" dirty="0">
                <a:latin typeface="Times New Roman"/>
                <a:cs typeface="Times New Roman"/>
              </a:rPr>
              <a:t>device </a:t>
            </a:r>
            <a:r>
              <a:rPr sz="2600" b="1" spc="70" dirty="0">
                <a:latin typeface="Times New Roman"/>
                <a:cs typeface="Times New Roman"/>
              </a:rPr>
              <a:t>to </a:t>
            </a:r>
            <a:r>
              <a:rPr sz="2600" b="1" spc="5" dirty="0">
                <a:latin typeface="Times New Roman"/>
                <a:cs typeface="Times New Roman"/>
              </a:rPr>
              <a:t>communicate 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with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70" dirty="0">
                <a:latin typeface="Times New Roman"/>
                <a:cs typeface="Times New Roman"/>
              </a:rPr>
              <a:t>any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other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device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85" dirty="0">
                <a:latin typeface="Times New Roman"/>
                <a:cs typeface="Times New Roman"/>
              </a:rPr>
              <a:t>as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long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85" dirty="0">
                <a:latin typeface="Times New Roman"/>
                <a:cs typeface="Times New Roman"/>
              </a:rPr>
              <a:t>as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they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are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in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range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each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other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858000" cy="4715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64741" y="6074461"/>
            <a:ext cx="526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6F2F9F"/>
                </a:solidFill>
                <a:latin typeface="Times New Roman"/>
                <a:cs typeface="Times New Roman"/>
              </a:rPr>
              <a:t>Ex:</a:t>
            </a:r>
            <a:r>
              <a:rPr sz="1800" spc="-1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70" dirty="0">
                <a:solidFill>
                  <a:srgbClr val="6F2F9F"/>
                </a:solidFill>
                <a:latin typeface="Times New Roman"/>
                <a:cs typeface="Times New Roman"/>
              </a:rPr>
              <a:t>Indoor</a:t>
            </a:r>
            <a:r>
              <a:rPr sz="1800" spc="-2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6F2F9F"/>
                </a:solidFill>
                <a:latin typeface="Times New Roman"/>
                <a:cs typeface="Times New Roman"/>
              </a:rPr>
              <a:t>Wi-Fi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deployments</a:t>
            </a:r>
            <a:r>
              <a:rPr sz="18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18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6F2F9F"/>
                </a:solidFill>
                <a:latin typeface="Times New Roman"/>
                <a:cs typeface="Times New Roman"/>
              </a:rPr>
              <a:t>Outdoor</a:t>
            </a:r>
            <a:r>
              <a:rPr sz="1800" spc="-2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6F2F9F"/>
                </a:solidFill>
                <a:latin typeface="Times New Roman"/>
                <a:cs typeface="Times New Roman"/>
              </a:rPr>
              <a:t>Wi-Fi</a:t>
            </a:r>
            <a:r>
              <a:rPr sz="18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6F2F9F"/>
                </a:solidFill>
                <a:latin typeface="Times New Roman"/>
                <a:cs typeface="Times New Roman"/>
              </a:rPr>
              <a:t>deployments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64084"/>
            <a:ext cx="266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10" dirty="0">
                <a:latin typeface="Franklin Gothic Medium"/>
                <a:cs typeface="Franklin Gothic Medium"/>
              </a:rPr>
              <a:t>Constrained</a:t>
            </a:r>
            <a:r>
              <a:rPr sz="2400" i="0" spc="-90" dirty="0">
                <a:latin typeface="Franklin Gothic Medium"/>
                <a:cs typeface="Franklin Gothic Medium"/>
              </a:rPr>
              <a:t> </a:t>
            </a:r>
            <a:r>
              <a:rPr sz="2400" i="0" spc="-10" dirty="0">
                <a:latin typeface="Franklin Gothic Medium"/>
                <a:cs typeface="Franklin Gothic Medium"/>
              </a:rPr>
              <a:t>Devices</a:t>
            </a:r>
            <a:endParaRPr sz="24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643127"/>
            <a:ext cx="8001000" cy="578662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291160"/>
            <a:ext cx="37738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Constrained-Node</a:t>
            </a:r>
            <a:r>
              <a:rPr sz="2500" spc="-4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500" spc="-3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Networks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885825"/>
            <a:ext cx="6752590" cy="77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ts val="2965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i="0" spc="-245" dirty="0">
                <a:solidFill>
                  <a:srgbClr val="000000"/>
                </a:solidFill>
                <a:latin typeface="Times New Roman"/>
                <a:cs typeface="Times New Roman"/>
              </a:rPr>
              <a:t>IEEE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26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600"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6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.4</a:t>
            </a:r>
            <a:r>
              <a:rPr sz="2600" i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4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80</a:t>
            </a:r>
            <a:r>
              <a:rPr sz="26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600" i="0" spc="-165" dirty="0">
                <a:solidFill>
                  <a:srgbClr val="000000"/>
                </a:solidFill>
                <a:latin typeface="Times New Roman"/>
                <a:cs typeface="Times New Roman"/>
              </a:rPr>
              <a:t>4g</a:t>
            </a:r>
            <a:r>
              <a:rPr sz="26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9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600" i="0" spc="-52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60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2600" i="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245" dirty="0">
                <a:solidFill>
                  <a:srgbClr val="000000"/>
                </a:solidFill>
                <a:latin typeface="Times New Roman"/>
                <a:cs typeface="Times New Roman"/>
              </a:rPr>
              <a:t>IEEE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6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2600" i="0" spc="-11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600" i="0" spc="-12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600" i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600" i="0" spc="-204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204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600" i="0" spc="-22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600" i="0" spc="-204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600" i="0" spc="11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ts val="2965"/>
              </a:lnSpc>
            </a:pPr>
            <a:r>
              <a:rPr sz="2600" i="0" spc="-200" dirty="0">
                <a:solidFill>
                  <a:srgbClr val="000000"/>
                </a:solidFill>
                <a:latin typeface="Times New Roman"/>
                <a:cs typeface="Times New Roman"/>
              </a:rPr>
              <a:t>LPWA,</a:t>
            </a:r>
            <a:r>
              <a:rPr sz="2600" i="0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4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245" dirty="0">
                <a:solidFill>
                  <a:srgbClr val="000000"/>
                </a:solidFill>
                <a:latin typeface="Times New Roman"/>
                <a:cs typeface="Times New Roman"/>
              </a:rPr>
              <a:t>IEEE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05" dirty="0">
                <a:solidFill>
                  <a:srgbClr val="000000"/>
                </a:solidFill>
                <a:latin typeface="Times New Roman"/>
                <a:cs typeface="Times New Roman"/>
              </a:rPr>
              <a:t>802.11ah</a:t>
            </a:r>
            <a:r>
              <a:rPr sz="260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70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sz="26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i="0" spc="-120" dirty="0">
                <a:solidFill>
                  <a:srgbClr val="000000"/>
                </a:solidFill>
                <a:latin typeface="Times New Roman"/>
                <a:cs typeface="Times New Roman"/>
              </a:rPr>
              <a:t>technologies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675257"/>
            <a:ext cx="7557134" cy="38614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65976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Constraine</a:t>
            </a:r>
            <a:r>
              <a:rPr sz="2600" spc="-130" dirty="0">
                <a:latin typeface="Times New Roman"/>
                <a:cs typeface="Times New Roman"/>
              </a:rPr>
              <a:t>d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de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10" dirty="0">
                <a:latin typeface="Times New Roman"/>
                <a:cs typeface="Times New Roman"/>
              </a:rPr>
              <a:t>orks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are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ofte</a:t>
            </a:r>
            <a:r>
              <a:rPr sz="2600" b="1" spc="45" dirty="0">
                <a:latin typeface="Times New Roman"/>
                <a:cs typeface="Times New Roman"/>
              </a:rPr>
              <a:t>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ref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r>
              <a:rPr sz="2600" b="1" spc="-35" dirty="0">
                <a:latin typeface="Times New Roman"/>
                <a:cs typeface="Times New Roman"/>
              </a:rPr>
              <a:t>r</a:t>
            </a:r>
            <a:r>
              <a:rPr sz="2600" b="1" spc="5" dirty="0">
                <a:latin typeface="Times New Roman"/>
                <a:cs typeface="Times New Roman"/>
              </a:rPr>
              <a:t>red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t</a:t>
            </a:r>
            <a:r>
              <a:rPr sz="2600" b="1" spc="85" dirty="0">
                <a:latin typeface="Times New Roman"/>
                <a:cs typeface="Times New Roman"/>
              </a:rPr>
              <a:t>o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70" dirty="0">
                <a:latin typeface="Times New Roman"/>
                <a:cs typeface="Times New Roman"/>
              </a:rPr>
              <a:t>as  </a:t>
            </a:r>
            <a:r>
              <a:rPr sz="2600" b="1" spc="35" dirty="0">
                <a:latin typeface="Times New Roman"/>
                <a:cs typeface="Times New Roman"/>
              </a:rPr>
              <a:t>low-power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and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lossy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networks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(LLNs).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spc="-65" dirty="0">
                <a:latin typeface="Times New Roman"/>
                <a:cs typeface="Times New Roman"/>
              </a:rPr>
              <a:t>b</a:t>
            </a:r>
            <a:r>
              <a:rPr sz="2600" b="1" spc="-90" dirty="0">
                <a:latin typeface="Times New Roman"/>
                <a:cs typeface="Times New Roman"/>
              </a:rPr>
              <a:t>a</a:t>
            </a:r>
            <a:r>
              <a:rPr sz="2600" b="1" spc="25" dirty="0">
                <a:latin typeface="Times New Roman"/>
                <a:cs typeface="Times New Roman"/>
              </a:rPr>
              <a:t>t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30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p</a:t>
            </a:r>
            <a:r>
              <a:rPr sz="2600" b="1" spc="40" dirty="0">
                <a:latin typeface="Times New Roman"/>
                <a:cs typeface="Times New Roman"/>
              </a:rPr>
              <a:t>o</a:t>
            </a:r>
            <a:r>
              <a:rPr sz="2600" b="1" spc="30" dirty="0">
                <a:latin typeface="Times New Roman"/>
                <a:cs typeface="Times New Roman"/>
              </a:rPr>
              <a:t>w</a:t>
            </a:r>
            <a:r>
              <a:rPr sz="2600" b="1" spc="10" dirty="0">
                <a:latin typeface="Times New Roman"/>
                <a:cs typeface="Times New Roman"/>
              </a:rPr>
              <a:t>ere</a:t>
            </a:r>
            <a:r>
              <a:rPr sz="2600" b="1" spc="20" dirty="0">
                <a:latin typeface="Times New Roman"/>
                <a:cs typeface="Times New Roman"/>
              </a:rPr>
              <a:t>d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constraints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ss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net</a:t>
            </a:r>
            <a:r>
              <a:rPr sz="2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ork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--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net</a:t>
            </a:r>
            <a:r>
              <a:rPr sz="2600" b="1" spc="5" dirty="0">
                <a:latin typeface="Times New Roman"/>
                <a:cs typeface="Times New Roman"/>
              </a:rPr>
              <a:t>w</a:t>
            </a:r>
            <a:r>
              <a:rPr sz="2600" b="1" spc="10" dirty="0">
                <a:latin typeface="Times New Roman"/>
                <a:cs typeface="Times New Roman"/>
              </a:rPr>
              <a:t>ork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perfo</a:t>
            </a:r>
            <a:r>
              <a:rPr sz="2600" b="1" spc="65" dirty="0">
                <a:latin typeface="Times New Roman"/>
                <a:cs typeface="Times New Roman"/>
              </a:rPr>
              <a:t>r</a:t>
            </a:r>
            <a:r>
              <a:rPr sz="2600" b="1" spc="-10" dirty="0">
                <a:latin typeface="Times New Roman"/>
                <a:cs typeface="Times New Roman"/>
              </a:rPr>
              <a:t>mance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80" dirty="0">
                <a:latin typeface="Times New Roman"/>
                <a:cs typeface="Times New Roman"/>
              </a:rPr>
              <a:t>m</a:t>
            </a:r>
            <a:r>
              <a:rPr sz="2600" b="1" spc="-21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suffer  </a:t>
            </a:r>
            <a:r>
              <a:rPr sz="2600" b="1" spc="-30" dirty="0">
                <a:latin typeface="Times New Roman"/>
                <a:cs typeface="Times New Roman"/>
              </a:rPr>
              <a:t>from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interference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and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variability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due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to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harsh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radio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environments</a:t>
            </a:r>
            <a:endParaRPr sz="2600">
              <a:latin typeface="Times New Roman"/>
              <a:cs typeface="Times New Roman"/>
            </a:endParaRPr>
          </a:p>
          <a:p>
            <a:pPr marL="286385" marR="41275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0" dirty="0">
                <a:latin typeface="Times New Roman"/>
                <a:cs typeface="Times New Roman"/>
              </a:rPr>
              <a:t>Protocols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constrained-node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networks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must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evaluated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context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following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14" dirty="0">
                <a:latin typeface="Times New Roman"/>
                <a:cs typeface="Times New Roman"/>
              </a:rPr>
              <a:t>harac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istics: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b="1" i="1" spc="-20" dirty="0">
                <a:latin typeface="Times New Roman"/>
                <a:cs typeface="Times New Roman"/>
              </a:rPr>
              <a:t>d</a:t>
            </a:r>
            <a:r>
              <a:rPr sz="2600" b="1" i="1" spc="-40" dirty="0">
                <a:latin typeface="Times New Roman"/>
                <a:cs typeface="Times New Roman"/>
              </a:rPr>
              <a:t>a</a:t>
            </a:r>
            <a:r>
              <a:rPr sz="2600" b="1" i="1" spc="70" dirty="0">
                <a:latin typeface="Times New Roman"/>
                <a:cs typeface="Times New Roman"/>
              </a:rPr>
              <a:t>ta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90" dirty="0">
                <a:latin typeface="Times New Roman"/>
                <a:cs typeface="Times New Roman"/>
              </a:rPr>
              <a:t>r</a:t>
            </a:r>
            <a:r>
              <a:rPr sz="2600" b="1" i="1" spc="-20" dirty="0">
                <a:latin typeface="Times New Roman"/>
                <a:cs typeface="Times New Roman"/>
              </a:rPr>
              <a:t>a</a:t>
            </a:r>
            <a:r>
              <a:rPr sz="2600" b="1" i="1" spc="20" dirty="0">
                <a:latin typeface="Times New Roman"/>
                <a:cs typeface="Times New Roman"/>
              </a:rPr>
              <a:t>te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latin typeface="Times New Roman"/>
                <a:cs typeface="Times New Roman"/>
              </a:rPr>
              <a:t>an</a:t>
            </a:r>
            <a:r>
              <a:rPr sz="2600" b="1" i="1" spc="-25" dirty="0">
                <a:latin typeface="Times New Roman"/>
                <a:cs typeface="Times New Roman"/>
              </a:rPr>
              <a:t>d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th</a:t>
            </a:r>
            <a:r>
              <a:rPr sz="2600" b="1" i="1" spc="-40" dirty="0">
                <a:latin typeface="Times New Roman"/>
                <a:cs typeface="Times New Roman"/>
              </a:rPr>
              <a:t>r</a:t>
            </a:r>
            <a:r>
              <a:rPr sz="2600" b="1" i="1" spc="-150" dirty="0">
                <a:latin typeface="Times New Roman"/>
                <a:cs typeface="Times New Roman"/>
              </a:rPr>
              <a:t>o</a:t>
            </a:r>
            <a:r>
              <a:rPr sz="2600" b="1" i="1" spc="-160" dirty="0">
                <a:latin typeface="Times New Roman"/>
                <a:cs typeface="Times New Roman"/>
              </a:rPr>
              <a:t>u</a:t>
            </a:r>
            <a:r>
              <a:rPr sz="2600" b="1" i="1" spc="-40" dirty="0">
                <a:latin typeface="Times New Roman"/>
                <a:cs typeface="Times New Roman"/>
              </a:rPr>
              <a:t>ghpu</a:t>
            </a:r>
            <a:r>
              <a:rPr sz="2600" b="1" i="1" spc="-1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l</a:t>
            </a:r>
            <a:r>
              <a:rPr sz="2600" b="1" i="1" spc="-15" dirty="0">
                <a:latin typeface="Times New Roman"/>
                <a:cs typeface="Times New Roman"/>
              </a:rPr>
              <a:t>a</a:t>
            </a:r>
            <a:r>
              <a:rPr sz="2600" b="1" i="1" spc="-80" dirty="0">
                <a:latin typeface="Times New Roman"/>
                <a:cs typeface="Times New Roman"/>
              </a:rPr>
              <a:t>ten</a:t>
            </a:r>
            <a:r>
              <a:rPr sz="2600" b="1" i="1" spc="-45" dirty="0">
                <a:latin typeface="Times New Roman"/>
                <a:cs typeface="Times New Roman"/>
              </a:rPr>
              <a:t>c</a:t>
            </a:r>
            <a:r>
              <a:rPr sz="2600" b="1" i="1" spc="-100" dirty="0">
                <a:latin typeface="Times New Roman"/>
                <a:cs typeface="Times New Roman"/>
              </a:rPr>
              <a:t>y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and  </a:t>
            </a:r>
            <a:r>
              <a:rPr sz="2600" b="1" i="1" spc="5" dirty="0">
                <a:latin typeface="Times New Roman"/>
                <a:cs typeface="Times New Roman"/>
              </a:rPr>
              <a:t>de</a:t>
            </a:r>
            <a:r>
              <a:rPr sz="2600" b="1" i="1" spc="-10" dirty="0">
                <a:latin typeface="Times New Roman"/>
                <a:cs typeface="Times New Roman"/>
              </a:rPr>
              <a:t>t</a:t>
            </a:r>
            <a:r>
              <a:rPr sz="2600" b="1" i="1" spc="-60" dirty="0">
                <a:latin typeface="Times New Roman"/>
                <a:cs typeface="Times New Roman"/>
              </a:rPr>
              <a:t>er</a:t>
            </a:r>
            <a:r>
              <a:rPr sz="2600" b="1" i="1" spc="-85" dirty="0">
                <a:latin typeface="Times New Roman"/>
                <a:cs typeface="Times New Roman"/>
              </a:rPr>
              <a:t>minis</a:t>
            </a:r>
            <a:r>
              <a:rPr sz="2600" b="1" i="1" spc="-125" dirty="0">
                <a:latin typeface="Times New Roman"/>
                <a:cs typeface="Times New Roman"/>
              </a:rPr>
              <a:t>m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i="1" spc="-225" dirty="0">
                <a:latin typeface="Times New Roman"/>
                <a:cs typeface="Times New Roman"/>
              </a:rPr>
              <a:t>o</a:t>
            </a:r>
            <a:r>
              <a:rPr sz="2600" b="1" i="1" spc="-90" dirty="0">
                <a:latin typeface="Times New Roman"/>
                <a:cs typeface="Times New Roman"/>
              </a:rPr>
              <a:t>v</a:t>
            </a:r>
            <a:r>
              <a:rPr sz="2600" b="1" i="1" spc="-60" dirty="0">
                <a:latin typeface="Times New Roman"/>
                <a:cs typeface="Times New Roman"/>
              </a:rPr>
              <a:t>erhead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and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p</a:t>
            </a:r>
            <a:r>
              <a:rPr sz="2600" b="1" i="1" spc="-85" dirty="0">
                <a:latin typeface="Times New Roman"/>
                <a:cs typeface="Times New Roman"/>
              </a:rPr>
              <a:t>a</a:t>
            </a:r>
            <a:r>
              <a:rPr sz="2600" b="1" i="1" spc="-45" dirty="0">
                <a:latin typeface="Times New Roman"/>
                <a:cs typeface="Times New Roman"/>
              </a:rPr>
              <a:t>yload.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76427"/>
            <a:ext cx="399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30" dirty="0">
                <a:latin typeface="Franklin Gothic Medium"/>
                <a:cs typeface="Franklin Gothic Medium"/>
              </a:rPr>
              <a:t>Data</a:t>
            </a:r>
            <a:r>
              <a:rPr sz="2800" i="0" spc="-50" dirty="0">
                <a:latin typeface="Franklin Gothic Medium"/>
                <a:cs typeface="Franklin Gothic Medium"/>
              </a:rPr>
              <a:t> Rate</a:t>
            </a:r>
            <a:r>
              <a:rPr sz="2800" i="0" spc="-40" dirty="0">
                <a:latin typeface="Franklin Gothic Medium"/>
                <a:cs typeface="Franklin Gothic Medium"/>
              </a:rPr>
              <a:t> </a:t>
            </a:r>
            <a:r>
              <a:rPr sz="2800" i="0" spc="-10" dirty="0">
                <a:latin typeface="Franklin Gothic Medium"/>
                <a:cs typeface="Franklin Gothic Medium"/>
              </a:rPr>
              <a:t>and</a:t>
            </a:r>
            <a:r>
              <a:rPr sz="2800" i="0" spc="-25" dirty="0">
                <a:latin typeface="Franklin Gothic Medium"/>
                <a:cs typeface="Franklin Gothic Medium"/>
              </a:rPr>
              <a:t> </a:t>
            </a:r>
            <a:r>
              <a:rPr sz="2800" i="0" spc="-20" dirty="0">
                <a:latin typeface="Franklin Gothic Medium"/>
                <a:cs typeface="Franklin Gothic Medium"/>
              </a:rPr>
              <a:t>Throughput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63484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762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rates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available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range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from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114" dirty="0">
                <a:latin typeface="Times New Roman"/>
                <a:cs typeface="Times New Roman"/>
              </a:rPr>
              <a:t>100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bps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with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protocols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such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85" dirty="0">
                <a:latin typeface="Times New Roman"/>
                <a:cs typeface="Times New Roman"/>
              </a:rPr>
              <a:t>as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Sigfox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to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tens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megabits </a:t>
            </a:r>
            <a:r>
              <a:rPr sz="2600" b="1" spc="5" dirty="0">
                <a:latin typeface="Times New Roman"/>
                <a:cs typeface="Times New Roman"/>
              </a:rPr>
              <a:t>per </a:t>
            </a:r>
            <a:r>
              <a:rPr sz="2600" b="1" spc="35" dirty="0">
                <a:latin typeface="Times New Roman"/>
                <a:cs typeface="Times New Roman"/>
              </a:rPr>
              <a:t>second </a:t>
            </a:r>
            <a:r>
              <a:rPr sz="2600" b="1" spc="45" dirty="0">
                <a:latin typeface="Times New Roman"/>
                <a:cs typeface="Times New Roman"/>
              </a:rPr>
              <a:t>with technologies </a:t>
            </a:r>
            <a:r>
              <a:rPr sz="2600" b="1" spc="5" dirty="0">
                <a:latin typeface="Times New Roman"/>
                <a:cs typeface="Times New Roman"/>
              </a:rPr>
              <a:t>such </a:t>
            </a:r>
            <a:r>
              <a:rPr sz="2600" b="1" spc="-90" dirty="0">
                <a:latin typeface="Times New Roman"/>
                <a:cs typeface="Times New Roman"/>
              </a:rPr>
              <a:t>as </a:t>
            </a:r>
            <a:r>
              <a:rPr sz="2600" b="1" spc="-425" dirty="0">
                <a:latin typeface="Times New Roman"/>
                <a:cs typeface="Times New Roman"/>
              </a:rPr>
              <a:t>LTE </a:t>
            </a:r>
            <a:r>
              <a:rPr sz="2600" b="1" spc="-42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315" dirty="0">
                <a:latin typeface="Times New Roman"/>
                <a:cs typeface="Times New Roman"/>
              </a:rPr>
              <a:t>IEE</a:t>
            </a:r>
            <a:r>
              <a:rPr sz="2600" b="1" spc="-360" dirty="0">
                <a:latin typeface="Times New Roman"/>
                <a:cs typeface="Times New Roman"/>
              </a:rPr>
              <a:t>E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8</a:t>
            </a:r>
            <a:r>
              <a:rPr sz="2600" b="1" spc="-125" dirty="0">
                <a:latin typeface="Times New Roman"/>
                <a:cs typeface="Times New Roman"/>
              </a:rPr>
              <a:t>0</a:t>
            </a:r>
            <a:r>
              <a:rPr sz="2600" b="1" spc="-55" dirty="0">
                <a:latin typeface="Times New Roman"/>
                <a:cs typeface="Times New Roman"/>
              </a:rPr>
              <a:t>2</a:t>
            </a:r>
            <a:r>
              <a:rPr sz="2600" b="1" spc="-45" dirty="0">
                <a:latin typeface="Times New Roman"/>
                <a:cs typeface="Times New Roman"/>
              </a:rPr>
              <a:t>.</a:t>
            </a:r>
            <a:r>
              <a:rPr sz="2600" b="1" spc="-110" dirty="0">
                <a:latin typeface="Times New Roman"/>
                <a:cs typeface="Times New Roman"/>
              </a:rPr>
              <a:t>1</a:t>
            </a:r>
            <a:r>
              <a:rPr sz="2600" b="1" spc="-125" dirty="0">
                <a:latin typeface="Times New Roman"/>
                <a:cs typeface="Times New Roman"/>
              </a:rPr>
              <a:t>1</a:t>
            </a:r>
            <a:r>
              <a:rPr sz="2600" b="1" spc="-20" dirty="0">
                <a:latin typeface="Times New Roman"/>
                <a:cs typeface="Times New Roman"/>
              </a:rPr>
              <a:t>ac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H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95" dirty="0">
                <a:latin typeface="Times New Roman"/>
                <a:cs typeface="Times New Roman"/>
              </a:rPr>
              <a:t>r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a</a:t>
            </a:r>
            <a:r>
              <a:rPr sz="2600" b="1" i="1" spc="-60" dirty="0">
                <a:latin typeface="Times New Roman"/>
                <a:cs typeface="Times New Roman"/>
              </a:rPr>
              <a:t>ct</a:t>
            </a:r>
            <a:r>
              <a:rPr sz="2600" b="1" i="1" spc="-85" dirty="0">
                <a:latin typeface="Times New Roman"/>
                <a:cs typeface="Times New Roman"/>
              </a:rPr>
              <a:t>u</a:t>
            </a:r>
            <a:r>
              <a:rPr sz="2600" b="1" i="1" spc="5" dirty="0">
                <a:latin typeface="Times New Roman"/>
                <a:cs typeface="Times New Roman"/>
              </a:rPr>
              <a:t>al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th</a:t>
            </a:r>
            <a:r>
              <a:rPr sz="2600" b="1" i="1" spc="-30" dirty="0">
                <a:latin typeface="Times New Roman"/>
                <a:cs typeface="Times New Roman"/>
              </a:rPr>
              <a:t>r</a:t>
            </a:r>
            <a:r>
              <a:rPr sz="2600" b="1" i="1" spc="-150" dirty="0">
                <a:latin typeface="Times New Roman"/>
                <a:cs typeface="Times New Roman"/>
              </a:rPr>
              <a:t>o</a:t>
            </a:r>
            <a:r>
              <a:rPr sz="2600" b="1" i="1" spc="-155" dirty="0">
                <a:latin typeface="Times New Roman"/>
                <a:cs typeface="Times New Roman"/>
              </a:rPr>
              <a:t>u</a:t>
            </a:r>
            <a:r>
              <a:rPr sz="2600" b="1" i="1" spc="-75" dirty="0">
                <a:latin typeface="Times New Roman"/>
                <a:cs typeface="Times New Roman"/>
              </a:rPr>
              <a:t>ghp</a:t>
            </a:r>
            <a:r>
              <a:rPr sz="2600" b="1" i="1" spc="-70" dirty="0">
                <a:latin typeface="Times New Roman"/>
                <a:cs typeface="Times New Roman"/>
              </a:rPr>
              <a:t>u</a:t>
            </a:r>
            <a:r>
              <a:rPr sz="2600" b="1" i="1" spc="140" dirty="0">
                <a:latin typeface="Times New Roman"/>
                <a:cs typeface="Times New Roman"/>
              </a:rPr>
              <a:t>t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55" dirty="0">
                <a:latin typeface="Times New Roman"/>
                <a:cs typeface="Times New Roman"/>
              </a:rPr>
              <a:t>is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-80" dirty="0">
                <a:latin typeface="Times New Roman"/>
                <a:cs typeface="Times New Roman"/>
              </a:rPr>
              <a:t>less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5" dirty="0">
                <a:latin typeface="Times New Roman"/>
                <a:cs typeface="Times New Roman"/>
              </a:rPr>
              <a:t>Therefore,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understanding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bandwidth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requirements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particular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technology,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applicability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given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use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cases,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capacity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planning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rules,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expected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real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throughput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important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proper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design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successful 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40" dirty="0">
                <a:latin typeface="Times New Roman"/>
                <a:cs typeface="Times New Roman"/>
              </a:rPr>
              <a:t>uc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de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yme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53959" cy="327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917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46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5" dirty="0">
                <a:latin typeface="Times New Roman"/>
                <a:cs typeface="Times New Roman"/>
              </a:rPr>
              <a:t>ies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not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pa</a:t>
            </a:r>
            <a:r>
              <a:rPr sz="2600" spc="1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tic</a:t>
            </a:r>
            <a:r>
              <a:rPr sz="2600" spc="-135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lar</a:t>
            </a:r>
            <a:r>
              <a:rPr sz="2600" spc="-130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desig</a:t>
            </a:r>
            <a:r>
              <a:rPr sz="2600" spc="-180" dirty="0">
                <a:latin typeface="Times New Roman"/>
                <a:cs typeface="Times New Roman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Io</a:t>
            </a:r>
            <a:r>
              <a:rPr sz="2600" spc="-46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as  </a:t>
            </a:r>
            <a:r>
              <a:rPr sz="2600" spc="-110" dirty="0">
                <a:latin typeface="Times New Roman"/>
                <a:cs typeface="Times New Roman"/>
              </a:rPr>
              <a:t>cellular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39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Wi-Fi,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match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up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well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applications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high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</a:t>
            </a:r>
            <a:r>
              <a:rPr sz="2600" spc="-165" dirty="0">
                <a:latin typeface="Times New Roman"/>
                <a:cs typeface="Times New Roman"/>
              </a:rPr>
              <a:t>nd</a:t>
            </a:r>
            <a:r>
              <a:rPr sz="2600" spc="-100" dirty="0">
                <a:latin typeface="Times New Roman"/>
                <a:cs typeface="Times New Roman"/>
              </a:rPr>
              <a:t>width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emen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example,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involved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video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analytics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need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high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rates,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endpoints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not </a:t>
            </a:r>
            <a:r>
              <a:rPr sz="2600" spc="-110" dirty="0">
                <a:latin typeface="Times New Roman"/>
                <a:cs typeface="Times New Roman"/>
              </a:rPr>
              <a:t>constrained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te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235" dirty="0">
                <a:latin typeface="Times New Roman"/>
                <a:cs typeface="Times New Roman"/>
              </a:rPr>
              <a:t>m</a:t>
            </a:r>
            <a:r>
              <a:rPr sz="2600" spc="-114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mp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7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7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width,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35" dirty="0">
                <a:latin typeface="Times New Roman"/>
                <a:cs typeface="Times New Roman"/>
              </a:rPr>
              <a:t>esign  </a:t>
            </a:r>
            <a:r>
              <a:rPr sz="2600" spc="-165" dirty="0">
                <a:latin typeface="Times New Roman"/>
                <a:cs typeface="Times New Roman"/>
              </a:rPr>
              <a:t>g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20" dirty="0">
                <a:latin typeface="Times New Roman"/>
                <a:cs typeface="Times New Roman"/>
              </a:rPr>
              <a:t>idelines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114" dirty="0">
                <a:latin typeface="Times New Roman"/>
                <a:cs typeface="Times New Roman"/>
              </a:rPr>
              <a:t>pli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emen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45" dirty="0">
                <a:latin typeface="Times New Roman"/>
                <a:cs typeface="Times New Roman"/>
              </a:rPr>
              <a:t>s,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su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as  </a:t>
            </a:r>
            <a:r>
              <a:rPr sz="2600" spc="-125" dirty="0">
                <a:latin typeface="Times New Roman"/>
                <a:cs typeface="Times New Roman"/>
              </a:rPr>
              <a:t>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te</a:t>
            </a:r>
            <a:r>
              <a:rPr sz="2600" spc="-85" dirty="0">
                <a:latin typeface="Times New Roman"/>
                <a:cs typeface="Times New Roman"/>
              </a:rPr>
              <a:t>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de</a:t>
            </a:r>
            <a:r>
              <a:rPr sz="2600" spc="-5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minism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602220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8100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15" dirty="0">
                <a:latin typeface="Times New Roman"/>
                <a:cs typeface="Times New Roman"/>
              </a:rPr>
              <a:t>Sh</a:t>
            </a:r>
            <a:r>
              <a:rPr sz="2600" spc="-220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3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log</a:t>
            </a:r>
            <a:r>
              <a:rPr sz="2600" spc="-145" dirty="0">
                <a:latin typeface="Times New Roman"/>
                <a:cs typeface="Times New Roman"/>
              </a:rPr>
              <a:t>ies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40" dirty="0">
                <a:latin typeface="Times New Roman"/>
                <a:cs typeface="Times New Roman"/>
              </a:rPr>
              <a:t>vide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mediu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high 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95" dirty="0">
                <a:latin typeface="Times New Roman"/>
                <a:cs typeface="Times New Roman"/>
              </a:rPr>
              <a:t>rates </a:t>
            </a:r>
            <a:r>
              <a:rPr sz="2600" spc="-80" dirty="0">
                <a:latin typeface="Times New Roman"/>
                <a:cs typeface="Times New Roman"/>
              </a:rPr>
              <a:t>that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enough </a:t>
            </a:r>
            <a:r>
              <a:rPr sz="2600" spc="-95" dirty="0">
                <a:latin typeface="Times New Roman"/>
                <a:cs typeface="Times New Roman"/>
              </a:rPr>
              <a:t>throughput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05" dirty="0">
                <a:latin typeface="Times New Roman"/>
                <a:cs typeface="Times New Roman"/>
              </a:rPr>
              <a:t>connect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few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endpoints.</a:t>
            </a:r>
            <a:endParaRPr sz="2600">
              <a:latin typeface="Times New Roman"/>
              <a:cs typeface="Times New Roman"/>
            </a:endParaRPr>
          </a:p>
          <a:p>
            <a:pPr marL="286385" marR="386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5" dirty="0">
                <a:latin typeface="Times New Roman"/>
                <a:cs typeface="Times New Roman"/>
              </a:rPr>
              <a:t>F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ex</a:t>
            </a:r>
            <a:r>
              <a:rPr sz="2600" spc="-145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mpl</a:t>
            </a:r>
            <a:r>
              <a:rPr sz="2600" spc="-165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Bluet</a:t>
            </a:r>
            <a:r>
              <a:rPr sz="2600" spc="-160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senso</a:t>
            </a:r>
            <a:r>
              <a:rPr sz="2600" spc="-50" dirty="0">
                <a:latin typeface="Times New Roman"/>
                <a:cs typeface="Times New Roman"/>
              </a:rPr>
              <a:t>r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00" dirty="0">
                <a:latin typeface="Times New Roman"/>
                <a:cs typeface="Times New Roman"/>
              </a:rPr>
              <a:t>ea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on 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85" dirty="0">
                <a:latin typeface="Times New Roman"/>
                <a:cs typeface="Times New Roman"/>
              </a:rPr>
              <a:t>ec</a:t>
            </a:r>
            <a:r>
              <a:rPr sz="2600" spc="-7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120" dirty="0">
                <a:latin typeface="Times New Roman"/>
                <a:cs typeface="Times New Roman"/>
              </a:rPr>
              <a:t>eara</a:t>
            </a:r>
            <a:r>
              <a:rPr sz="2600" spc="-190" dirty="0">
                <a:latin typeface="Times New Roman"/>
                <a:cs typeface="Times New Roman"/>
              </a:rPr>
              <a:t>b</a:t>
            </a:r>
            <a:r>
              <a:rPr sz="2600" spc="-135" dirty="0">
                <a:latin typeface="Times New Roman"/>
                <a:cs typeface="Times New Roman"/>
              </a:rPr>
              <a:t>le</a:t>
            </a:r>
            <a:r>
              <a:rPr sz="2600" spc="-14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f</a:t>
            </a:r>
            <a:r>
              <a:rPr sz="2600" spc="-150" dirty="0">
                <a:latin typeface="Times New Roman"/>
                <a:cs typeface="Times New Roman"/>
              </a:rPr>
              <a:t>al</a:t>
            </a:r>
            <a:r>
              <a:rPr sz="2600" spc="-114" dirty="0">
                <a:latin typeface="Times New Roman"/>
                <a:cs typeface="Times New Roman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into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te</a:t>
            </a:r>
            <a:r>
              <a:rPr sz="2600" spc="-130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case,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solutions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focus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more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0" dirty="0">
                <a:latin typeface="Times New Roman"/>
                <a:cs typeface="Times New Roman"/>
              </a:rPr>
              <a:t> footprint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battery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life</a:t>
            </a:r>
            <a:r>
              <a:rPr sz="2600" spc="-9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ime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than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r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25" dirty="0">
                <a:latin typeface="Times New Roman"/>
                <a:cs typeface="Times New Roman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61594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technologies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developed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constrained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nodes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optimized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low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power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consumption,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they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also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limite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te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240" dirty="0">
                <a:latin typeface="Times New Roman"/>
                <a:cs typeface="Times New Roman"/>
              </a:rPr>
              <a:t>m</a:t>
            </a:r>
            <a:r>
              <a:rPr sz="2600" spc="-120" dirty="0">
                <a:latin typeface="Times New Roman"/>
                <a:cs typeface="Times New Roman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59040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704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0" dirty="0">
                <a:latin typeface="Times New Roman"/>
                <a:cs typeface="Times New Roman"/>
              </a:rPr>
              <a:t>An</a:t>
            </a:r>
            <a:r>
              <a:rPr sz="2600" spc="-170" dirty="0">
                <a:latin typeface="Times New Roman"/>
                <a:cs typeface="Times New Roman"/>
              </a:rPr>
              <a:t>o</a:t>
            </a:r>
            <a:r>
              <a:rPr sz="2600" spc="-50" dirty="0">
                <a:latin typeface="Times New Roman"/>
                <a:cs typeface="Times New Roman"/>
              </a:rPr>
              <a:t>ther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14" dirty="0">
                <a:latin typeface="Times New Roman"/>
                <a:cs typeface="Times New Roman"/>
              </a:rPr>
              <a:t>harac</a:t>
            </a:r>
            <a:r>
              <a:rPr sz="2600" spc="-9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istic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4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majo</a:t>
            </a:r>
            <a:r>
              <a:rPr sz="2600" spc="-3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ity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95" dirty="0">
                <a:latin typeface="Times New Roman"/>
                <a:cs typeface="Times New Roman"/>
              </a:rPr>
              <a:t>them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initiate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communication.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Upstream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traffic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toward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application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server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usually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more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mmo</a:t>
            </a:r>
            <a:r>
              <a:rPr sz="2600" spc="-10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than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0" dirty="0">
                <a:latin typeface="Times New Roman"/>
                <a:cs typeface="Times New Roman"/>
              </a:rPr>
              <a:t>wnst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eam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traf</a:t>
            </a:r>
            <a:r>
              <a:rPr sz="2600" spc="-114" dirty="0">
                <a:latin typeface="Times New Roman"/>
                <a:cs typeface="Times New Roman"/>
              </a:rPr>
              <a:t>f</a:t>
            </a:r>
            <a:r>
              <a:rPr sz="2600" spc="-140" dirty="0">
                <a:latin typeface="Times New Roman"/>
                <a:cs typeface="Times New Roman"/>
              </a:rPr>
              <a:t>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45" dirty="0">
                <a:latin typeface="Times New Roman"/>
                <a:cs typeface="Times New Roman"/>
              </a:rPr>
              <a:t>ap</a:t>
            </a:r>
            <a:r>
              <a:rPr sz="2600" spc="-160" dirty="0">
                <a:latin typeface="Times New Roman"/>
                <a:cs typeface="Times New Roman"/>
              </a:rPr>
              <a:t>p</a:t>
            </a:r>
            <a:r>
              <a:rPr sz="2600" spc="-140" dirty="0">
                <a:latin typeface="Times New Roman"/>
                <a:cs typeface="Times New Roman"/>
              </a:rPr>
              <a:t>lic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tion  </a:t>
            </a:r>
            <a:r>
              <a:rPr sz="2600" spc="-90" dirty="0">
                <a:latin typeface="Times New Roman"/>
                <a:cs typeface="Times New Roman"/>
              </a:rPr>
              <a:t>server.</a:t>
            </a:r>
            <a:endParaRPr sz="2600">
              <a:latin typeface="Times New Roman"/>
              <a:cs typeface="Times New Roman"/>
            </a:endParaRPr>
          </a:p>
          <a:p>
            <a:pPr marL="286385" marR="24447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Understanding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behavior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also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helps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deploying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an 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technology,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cellular,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asymmetrical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bec</a:t>
            </a:r>
            <a:r>
              <a:rPr sz="2600" spc="-160" dirty="0">
                <a:latin typeface="Times New Roman"/>
                <a:cs typeface="Times New Roman"/>
              </a:rPr>
              <a:t>aus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ps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50" dirty="0">
                <a:latin typeface="Times New Roman"/>
                <a:cs typeface="Times New Roman"/>
              </a:rPr>
              <a:t>eam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</a:t>
            </a:r>
            <a:r>
              <a:rPr sz="2600" spc="-165" dirty="0">
                <a:latin typeface="Times New Roman"/>
                <a:cs typeface="Times New Roman"/>
              </a:rPr>
              <a:t>nd</a:t>
            </a:r>
            <a:r>
              <a:rPr sz="2600" spc="-100" dirty="0">
                <a:latin typeface="Times New Roman"/>
                <a:cs typeface="Times New Roman"/>
              </a:rPr>
              <a:t>width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ust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nside</a:t>
            </a:r>
            <a:r>
              <a:rPr sz="2600" spc="-114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90" dirty="0">
                <a:latin typeface="Times New Roman"/>
                <a:cs typeface="Times New Roman"/>
              </a:rPr>
              <a:t>parameter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profiling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capacity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15848"/>
            <a:ext cx="38595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30" dirty="0">
                <a:latin typeface="Franklin Gothic Medium"/>
                <a:cs typeface="Franklin Gothic Medium"/>
              </a:rPr>
              <a:t>Latency</a:t>
            </a:r>
            <a:r>
              <a:rPr sz="2800" i="0" spc="-60" dirty="0">
                <a:latin typeface="Franklin Gothic Medium"/>
                <a:cs typeface="Franklin Gothic Medium"/>
              </a:rPr>
              <a:t> </a:t>
            </a:r>
            <a:r>
              <a:rPr sz="2800" i="0" spc="-10" dirty="0">
                <a:latin typeface="Franklin Gothic Medium"/>
                <a:cs typeface="Franklin Gothic Medium"/>
              </a:rPr>
              <a:t>and</a:t>
            </a:r>
            <a:r>
              <a:rPr sz="2800" i="0" spc="-15" dirty="0">
                <a:latin typeface="Franklin Gothic Medium"/>
                <a:cs typeface="Franklin Gothic Medium"/>
              </a:rPr>
              <a:t> </a:t>
            </a:r>
            <a:r>
              <a:rPr sz="2800" i="0" spc="-50" dirty="0">
                <a:latin typeface="Franklin Gothic Medium"/>
                <a:cs typeface="Franklin Gothic Medium"/>
              </a:rPr>
              <a:t>Determinism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29195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6195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Latency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expectations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IoT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applications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should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known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when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selecting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access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technology</a:t>
            </a:r>
            <a:endParaRPr sz="2600">
              <a:latin typeface="Times New Roman"/>
              <a:cs typeface="Times New Roman"/>
            </a:endParaRPr>
          </a:p>
          <a:p>
            <a:pPr marL="286385" marR="66040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00" dirty="0">
                <a:latin typeface="Times New Roman"/>
                <a:cs typeface="Times New Roman"/>
              </a:rPr>
              <a:t>particularly </a:t>
            </a:r>
            <a:r>
              <a:rPr sz="2600" spc="-25" dirty="0">
                <a:latin typeface="Times New Roman"/>
                <a:cs typeface="Times New Roman"/>
              </a:rPr>
              <a:t>true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b="1" i="1" spc="-70" dirty="0">
                <a:latin typeface="Times New Roman"/>
                <a:cs typeface="Times New Roman"/>
              </a:rPr>
              <a:t>wireless networks, </a:t>
            </a:r>
            <a:r>
              <a:rPr sz="2600" b="1" i="1" spc="-100" dirty="0">
                <a:latin typeface="Times New Roman"/>
                <a:cs typeface="Times New Roman"/>
              </a:rPr>
              <a:t>where </a:t>
            </a:r>
            <a:r>
              <a:rPr sz="2600" b="1" i="1" spc="-95" dirty="0">
                <a:latin typeface="Times New Roman"/>
                <a:cs typeface="Times New Roman"/>
              </a:rPr>
              <a:t> pa</a:t>
            </a:r>
            <a:r>
              <a:rPr sz="2600" b="1" i="1" spc="-114" dirty="0">
                <a:latin typeface="Times New Roman"/>
                <a:cs typeface="Times New Roman"/>
              </a:rPr>
              <a:t>c</a:t>
            </a:r>
            <a:r>
              <a:rPr sz="2600" b="1" i="1" spc="-20" dirty="0">
                <a:latin typeface="Times New Roman"/>
                <a:cs typeface="Times New Roman"/>
              </a:rPr>
              <a:t>ket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lo</a:t>
            </a:r>
            <a:r>
              <a:rPr sz="2600" b="1" i="1" spc="-95" dirty="0">
                <a:latin typeface="Times New Roman"/>
                <a:cs typeface="Times New Roman"/>
              </a:rPr>
              <a:t>s</a:t>
            </a:r>
            <a:r>
              <a:rPr sz="2600" b="1" i="1" spc="-120" dirty="0">
                <a:latin typeface="Times New Roman"/>
                <a:cs typeface="Times New Roman"/>
              </a:rPr>
              <a:t>s</a:t>
            </a:r>
            <a:r>
              <a:rPr sz="2600" b="1" i="1" spc="-70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and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55" dirty="0">
                <a:latin typeface="Times New Roman"/>
                <a:cs typeface="Times New Roman"/>
              </a:rPr>
              <a:t>r</a:t>
            </a:r>
            <a:r>
              <a:rPr sz="2600" b="1" i="1" spc="10" dirty="0">
                <a:latin typeface="Times New Roman"/>
                <a:cs typeface="Times New Roman"/>
              </a:rPr>
              <a:t>et</a:t>
            </a:r>
            <a:r>
              <a:rPr sz="2600" b="1" i="1" spc="-75" dirty="0">
                <a:latin typeface="Times New Roman"/>
                <a:cs typeface="Times New Roman"/>
              </a:rPr>
              <a:t>r</a:t>
            </a:r>
            <a:r>
              <a:rPr sz="2600" b="1" i="1" spc="-60" dirty="0">
                <a:latin typeface="Times New Roman"/>
                <a:cs typeface="Times New Roman"/>
              </a:rPr>
              <a:t>an</a:t>
            </a:r>
            <a:r>
              <a:rPr sz="2600" b="1" i="1" spc="-105" dirty="0">
                <a:latin typeface="Times New Roman"/>
                <a:cs typeface="Times New Roman"/>
              </a:rPr>
              <a:t>smi</a:t>
            </a:r>
            <a:r>
              <a:rPr sz="2600" b="1" i="1" spc="-80" dirty="0">
                <a:latin typeface="Times New Roman"/>
                <a:cs typeface="Times New Roman"/>
              </a:rPr>
              <a:t>s</a:t>
            </a:r>
            <a:r>
              <a:rPr sz="2600" b="1" i="1" spc="-90" dirty="0">
                <a:latin typeface="Times New Roman"/>
                <a:cs typeface="Times New Roman"/>
              </a:rPr>
              <a:t>si</a:t>
            </a:r>
            <a:r>
              <a:rPr sz="2600" b="1" i="1" spc="-130" dirty="0">
                <a:latin typeface="Times New Roman"/>
                <a:cs typeface="Times New Roman"/>
              </a:rPr>
              <a:t>on</a:t>
            </a:r>
            <a:r>
              <a:rPr sz="2600" b="1" i="1" spc="-120" dirty="0">
                <a:latin typeface="Times New Roman"/>
                <a:cs typeface="Times New Roman"/>
              </a:rPr>
              <a:t>s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90" dirty="0">
                <a:latin typeface="Times New Roman"/>
                <a:cs typeface="Times New Roman"/>
              </a:rPr>
              <a:t>du</a:t>
            </a:r>
            <a:r>
              <a:rPr sz="2600" b="1" i="1" spc="-75" dirty="0">
                <a:latin typeface="Times New Roman"/>
                <a:cs typeface="Times New Roman"/>
              </a:rPr>
              <a:t>e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to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inter</a:t>
            </a:r>
            <a:r>
              <a:rPr sz="2600" b="1" i="1" spc="-60" dirty="0">
                <a:latin typeface="Times New Roman"/>
                <a:cs typeface="Times New Roman"/>
              </a:rPr>
              <a:t>fe</a:t>
            </a:r>
            <a:r>
              <a:rPr sz="2600" b="1" i="1" spc="-100" dirty="0">
                <a:latin typeface="Times New Roman"/>
                <a:cs typeface="Times New Roman"/>
              </a:rPr>
              <a:t>re</a:t>
            </a:r>
            <a:r>
              <a:rPr sz="2600" b="1" i="1" spc="-135" dirty="0">
                <a:latin typeface="Times New Roman"/>
                <a:cs typeface="Times New Roman"/>
              </a:rPr>
              <a:t>n</a:t>
            </a:r>
            <a:r>
              <a:rPr sz="2600" b="1" i="1" spc="-165" dirty="0">
                <a:latin typeface="Times New Roman"/>
                <a:cs typeface="Times New Roman"/>
              </a:rPr>
              <a:t>c</a:t>
            </a:r>
            <a:r>
              <a:rPr sz="2600" b="1" i="1" spc="-225" dirty="0">
                <a:latin typeface="Times New Roman"/>
                <a:cs typeface="Times New Roman"/>
              </a:rPr>
              <a:t>e</a:t>
            </a:r>
            <a:r>
              <a:rPr sz="2600" b="1" i="1" spc="25" dirty="0">
                <a:latin typeface="Times New Roman"/>
                <a:cs typeface="Times New Roman"/>
              </a:rPr>
              <a:t>,  </a:t>
            </a:r>
            <a:r>
              <a:rPr sz="2600" b="1" i="1" spc="-85" dirty="0">
                <a:latin typeface="Times New Roman"/>
                <a:cs typeface="Times New Roman"/>
              </a:rPr>
              <a:t>collisions,</a:t>
            </a:r>
            <a:r>
              <a:rPr sz="2600" b="1" i="1" spc="-36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and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105" dirty="0">
                <a:latin typeface="Times New Roman"/>
                <a:cs typeface="Times New Roman"/>
              </a:rPr>
              <a:t>noise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are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80" dirty="0">
                <a:latin typeface="Times New Roman"/>
                <a:cs typeface="Times New Roman"/>
              </a:rPr>
              <a:t>normal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behaviors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85" dirty="0">
                <a:latin typeface="Times New Roman"/>
                <a:cs typeface="Times New Roman"/>
              </a:rPr>
              <a:t>O</a:t>
            </a:r>
            <a:r>
              <a:rPr sz="2600" b="1" spc="-55" dirty="0">
                <a:latin typeface="Times New Roman"/>
                <a:cs typeface="Times New Roman"/>
              </a:rPr>
              <a:t>n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constraine</a:t>
            </a:r>
            <a:r>
              <a:rPr sz="2600" b="1" spc="15" dirty="0">
                <a:latin typeface="Times New Roman"/>
                <a:cs typeface="Times New Roman"/>
              </a:rPr>
              <a:t>d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net</a:t>
            </a:r>
            <a:r>
              <a:rPr sz="2600" b="1" dirty="0">
                <a:latin typeface="Times New Roman"/>
                <a:cs typeface="Times New Roman"/>
              </a:rPr>
              <a:t>w</a:t>
            </a:r>
            <a:r>
              <a:rPr sz="2600" b="1" spc="-5" dirty="0">
                <a:latin typeface="Times New Roman"/>
                <a:cs typeface="Times New Roman"/>
              </a:rPr>
              <a:t>orks,</a:t>
            </a:r>
            <a:r>
              <a:rPr sz="2600" b="1" spc="-17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nge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few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milliseconds </a:t>
            </a:r>
            <a:r>
              <a:rPr sz="2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seconds, </a:t>
            </a:r>
            <a:r>
              <a:rPr sz="2600" b="1" spc="-15" dirty="0">
                <a:latin typeface="Times New Roman"/>
                <a:cs typeface="Times New Roman"/>
              </a:rPr>
              <a:t>and </a:t>
            </a:r>
            <a:r>
              <a:rPr sz="2600" b="1" dirty="0">
                <a:latin typeface="Times New Roman"/>
                <a:cs typeface="Times New Roman"/>
              </a:rPr>
              <a:t>applications </a:t>
            </a:r>
            <a:r>
              <a:rPr sz="2600" b="1" spc="-15" dirty="0">
                <a:latin typeface="Times New Roman"/>
                <a:cs typeface="Times New Roman"/>
              </a:rPr>
              <a:t>and 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protocol </a:t>
            </a:r>
            <a:r>
              <a:rPr sz="2600" b="1" spc="-25" dirty="0">
                <a:latin typeface="Times New Roman"/>
                <a:cs typeface="Times New Roman"/>
              </a:rPr>
              <a:t>stacks </a:t>
            </a:r>
            <a:r>
              <a:rPr sz="2600" b="1" spc="-30" dirty="0">
                <a:latin typeface="Times New Roman"/>
                <a:cs typeface="Times New Roman"/>
              </a:rPr>
              <a:t>must </a:t>
            </a:r>
            <a:r>
              <a:rPr sz="2600" b="1" spc="70" dirty="0">
                <a:latin typeface="Times New Roman"/>
                <a:cs typeface="Times New Roman"/>
              </a:rPr>
              <a:t>cope </a:t>
            </a:r>
            <a:r>
              <a:rPr sz="2600" b="1" spc="45" dirty="0">
                <a:latin typeface="Times New Roman"/>
                <a:cs typeface="Times New Roman"/>
              </a:rPr>
              <a:t>with </a:t>
            </a:r>
            <a:r>
              <a:rPr sz="2600" b="1" spc="20" dirty="0">
                <a:latin typeface="Times New Roman"/>
                <a:cs typeface="Times New Roman"/>
              </a:rPr>
              <a:t>these wide-ranging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values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378333"/>
            <a:ext cx="7463155" cy="487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Overhead</a:t>
            </a:r>
            <a:r>
              <a:rPr sz="2400" spc="-4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4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Payload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700">
              <a:latin typeface="Franklin Gothic Medium"/>
              <a:cs typeface="Franklin Gothic Medium"/>
            </a:endParaRPr>
          </a:p>
          <a:p>
            <a:pPr marL="286385" marR="5080" indent="-274320">
              <a:lnSpc>
                <a:spcPct val="100000"/>
              </a:lnSpc>
              <a:spcBef>
                <a:spcPts val="237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When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considering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constrained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access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technologies,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70" dirty="0">
                <a:latin typeface="Times New Roman"/>
                <a:cs typeface="Times New Roman"/>
              </a:rPr>
              <a:t>important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review </a:t>
            </a: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6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MAC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payload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size </a:t>
            </a:r>
            <a:r>
              <a:rPr sz="2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required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applications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10" dirty="0">
                <a:latin typeface="Times New Roman"/>
                <a:cs typeface="Times New Roman"/>
              </a:rPr>
              <a:t>You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should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aware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any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requirements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IP.</a:t>
            </a:r>
            <a:endParaRPr sz="2600">
              <a:latin typeface="Times New Roman"/>
              <a:cs typeface="Times New Roman"/>
            </a:endParaRPr>
          </a:p>
          <a:p>
            <a:pPr marL="286385" marR="22161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22580" algn="l"/>
              </a:tabLst>
            </a:pPr>
            <a:r>
              <a:rPr dirty="0"/>
              <a:t>	</a:t>
            </a: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minimum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b="1" spc="-90" dirty="0">
                <a:latin typeface="Times New Roman"/>
                <a:cs typeface="Times New Roman"/>
              </a:rPr>
              <a:t>IPv6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MTU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size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60" dirty="0">
                <a:latin typeface="Times New Roman"/>
                <a:cs typeface="Times New Roman"/>
              </a:rPr>
              <a:t>expected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to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be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14" dirty="0">
                <a:latin typeface="Times New Roman"/>
                <a:cs typeface="Times New Roman"/>
              </a:rPr>
              <a:t>1280 </a:t>
            </a:r>
            <a:r>
              <a:rPr sz="2600" b="1" spc="-64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bytes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7145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5" dirty="0">
                <a:latin typeface="Times New Roman"/>
                <a:cs typeface="Times New Roman"/>
              </a:rPr>
              <a:t>Therefore,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fragmentation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90" dirty="0">
                <a:latin typeface="Times New Roman"/>
                <a:cs typeface="Times New Roman"/>
              </a:rPr>
              <a:t>IPv6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payload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has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114" dirty="0">
                <a:latin typeface="Times New Roman"/>
                <a:cs typeface="Times New Roman"/>
              </a:rPr>
              <a:t>taken </a:t>
            </a:r>
            <a:r>
              <a:rPr sz="2600" spc="-80" dirty="0">
                <a:latin typeface="Times New Roman"/>
                <a:cs typeface="Times New Roman"/>
              </a:rPr>
              <a:t>into </a:t>
            </a:r>
            <a:r>
              <a:rPr sz="2600" spc="-120" dirty="0">
                <a:latin typeface="Times New Roman"/>
                <a:cs typeface="Times New Roman"/>
              </a:rPr>
              <a:t>account </a:t>
            </a:r>
            <a:r>
              <a:rPr sz="2600" spc="-200" dirty="0">
                <a:latin typeface="Times New Roman"/>
                <a:cs typeface="Times New Roman"/>
              </a:rPr>
              <a:t>by </a:t>
            </a:r>
            <a:r>
              <a:rPr sz="2600" spc="-130" dirty="0">
                <a:latin typeface="Times New Roman"/>
                <a:cs typeface="Times New Roman"/>
              </a:rPr>
              <a:t>link </a:t>
            </a:r>
            <a:r>
              <a:rPr sz="2600" spc="-150" dirty="0">
                <a:latin typeface="Times New Roman"/>
                <a:cs typeface="Times New Roman"/>
              </a:rPr>
              <a:t>layer </a:t>
            </a:r>
            <a:r>
              <a:rPr sz="2600" spc="-175" dirty="0">
                <a:latin typeface="Times New Roman"/>
                <a:cs typeface="Times New Roman"/>
              </a:rPr>
              <a:t>access </a:t>
            </a:r>
            <a:r>
              <a:rPr sz="2600" spc="-100" dirty="0">
                <a:latin typeface="Times New Roman"/>
                <a:cs typeface="Times New Roman"/>
              </a:rPr>
              <a:t>protocols with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smal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MTUs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78725" cy="35007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sensors</a:t>
            </a:r>
            <a:r>
              <a:rPr sz="2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measure: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5" dirty="0">
                <a:latin typeface="Times New Roman"/>
                <a:cs typeface="Times New Roman"/>
              </a:rPr>
              <a:t>Sensors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categorized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based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on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their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applications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what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physical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variables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they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measure.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Times New Roman"/>
                <a:cs typeface="Times New Roman"/>
              </a:rPr>
              <a:t>Note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means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exhaustive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list,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many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other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classification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taxonomic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schemes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sensors,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including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those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material,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cost,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design,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other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factors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465" y="193039"/>
            <a:ext cx="41452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IoT</a:t>
            </a:r>
            <a:r>
              <a:rPr sz="3200" i="0" spc="-6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Access</a:t>
            </a:r>
            <a:r>
              <a:rPr sz="3200" i="0" spc="-7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Technologies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65" y="914526"/>
            <a:ext cx="7590155" cy="51600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7020" marR="501650" indent="-274955">
              <a:lnSpc>
                <a:spcPts val="2780"/>
              </a:lnSpc>
              <a:spcBef>
                <a:spcPts val="780"/>
              </a:spcBef>
              <a:buClr>
                <a:srgbClr val="D24717"/>
              </a:buClr>
              <a:buSzPct val="84482"/>
              <a:buFont typeface="Segoe UI Symbol"/>
              <a:buChar char="⚫"/>
              <a:tabLst>
                <a:tab pos="287655" algn="l"/>
              </a:tabLst>
            </a:pPr>
            <a:r>
              <a:rPr sz="2900" b="1" spc="-70" dirty="0">
                <a:latin typeface="Times New Roman"/>
                <a:cs typeface="Times New Roman"/>
              </a:rPr>
              <a:t>The </a:t>
            </a:r>
            <a:r>
              <a:rPr sz="2900" b="1" spc="45" dirty="0">
                <a:latin typeface="Times New Roman"/>
                <a:cs typeface="Times New Roman"/>
              </a:rPr>
              <a:t>following</a:t>
            </a:r>
            <a:r>
              <a:rPr sz="2900" b="1" spc="-100" dirty="0">
                <a:latin typeface="Times New Roman"/>
                <a:cs typeface="Times New Roman"/>
              </a:rPr>
              <a:t> </a:t>
            </a:r>
            <a:r>
              <a:rPr sz="2900" b="1" spc="40" dirty="0">
                <a:latin typeface="Times New Roman"/>
                <a:cs typeface="Times New Roman"/>
              </a:rPr>
              <a:t>topics</a:t>
            </a:r>
            <a:r>
              <a:rPr sz="2900" b="1" spc="-75" dirty="0">
                <a:latin typeface="Times New Roman"/>
                <a:cs typeface="Times New Roman"/>
              </a:rPr>
              <a:t> </a:t>
            </a:r>
            <a:r>
              <a:rPr sz="2900" b="1" spc="-55" dirty="0">
                <a:latin typeface="Times New Roman"/>
                <a:cs typeface="Times New Roman"/>
              </a:rPr>
              <a:t>are</a:t>
            </a:r>
            <a:r>
              <a:rPr sz="2900" b="1" spc="-90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addressed</a:t>
            </a:r>
            <a:r>
              <a:rPr sz="2900" b="1" spc="-100" dirty="0">
                <a:latin typeface="Times New Roman"/>
                <a:cs typeface="Times New Roman"/>
              </a:rPr>
              <a:t> </a:t>
            </a:r>
            <a:r>
              <a:rPr sz="2900" b="1" spc="-15" dirty="0">
                <a:latin typeface="Times New Roman"/>
                <a:cs typeface="Times New Roman"/>
              </a:rPr>
              <a:t>for</a:t>
            </a:r>
            <a:r>
              <a:rPr sz="2900" b="1" spc="-80" dirty="0">
                <a:latin typeface="Times New Roman"/>
                <a:cs typeface="Times New Roman"/>
              </a:rPr>
              <a:t> </a:t>
            </a:r>
            <a:r>
              <a:rPr sz="2900" b="1" spc="15" dirty="0">
                <a:latin typeface="Times New Roman"/>
                <a:cs typeface="Times New Roman"/>
              </a:rPr>
              <a:t>each </a:t>
            </a:r>
            <a:r>
              <a:rPr sz="2900" b="1" spc="-710" dirty="0">
                <a:latin typeface="Times New Roman"/>
                <a:cs typeface="Times New Roman"/>
              </a:rPr>
              <a:t> </a:t>
            </a:r>
            <a:r>
              <a:rPr sz="2900" b="1" spc="-85" dirty="0">
                <a:latin typeface="Times New Roman"/>
                <a:cs typeface="Times New Roman"/>
              </a:rPr>
              <a:t>IoT</a:t>
            </a:r>
            <a:r>
              <a:rPr sz="2900" b="1" spc="-80" dirty="0">
                <a:latin typeface="Times New Roman"/>
                <a:cs typeface="Times New Roman"/>
              </a:rPr>
              <a:t> </a:t>
            </a:r>
            <a:r>
              <a:rPr sz="2900" b="1" spc="-5" dirty="0">
                <a:latin typeface="Times New Roman"/>
                <a:cs typeface="Times New Roman"/>
              </a:rPr>
              <a:t>access</a:t>
            </a:r>
            <a:r>
              <a:rPr sz="2900" b="1" spc="-85" dirty="0">
                <a:latin typeface="Times New Roman"/>
                <a:cs typeface="Times New Roman"/>
              </a:rPr>
              <a:t> </a:t>
            </a:r>
            <a:r>
              <a:rPr sz="2900" b="1" spc="30" dirty="0">
                <a:latin typeface="Times New Roman"/>
                <a:cs typeface="Times New Roman"/>
              </a:rPr>
              <a:t>technolo</a:t>
            </a:r>
            <a:r>
              <a:rPr sz="2200" b="1" spc="30" dirty="0">
                <a:latin typeface="Times New Roman"/>
                <a:cs typeface="Times New Roman"/>
              </a:rPr>
              <a:t>gy: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1" spc="-20" dirty="0">
                <a:latin typeface="Times New Roman"/>
                <a:cs typeface="Times New Roman"/>
              </a:rPr>
              <a:t>Standardization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and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alliances:</a:t>
            </a:r>
            <a:endParaRPr sz="20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1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standards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bodies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that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maintain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protocols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technology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65" dirty="0">
                <a:latin typeface="Times New Roman"/>
                <a:cs typeface="Times New Roman"/>
              </a:rPr>
              <a:t>P</a:t>
            </a:r>
            <a:r>
              <a:rPr sz="2000" b="1" spc="-140" dirty="0">
                <a:latin typeface="Times New Roman"/>
                <a:cs typeface="Times New Roman"/>
              </a:rPr>
              <a:t>h</a:t>
            </a:r>
            <a:r>
              <a:rPr sz="2000" b="1" spc="-25" dirty="0">
                <a:latin typeface="Times New Roman"/>
                <a:cs typeface="Times New Roman"/>
              </a:rPr>
              <a:t>ys</a:t>
            </a:r>
            <a:r>
              <a:rPr sz="2000" b="1" dirty="0">
                <a:latin typeface="Times New Roman"/>
                <a:cs typeface="Times New Roman"/>
              </a:rPr>
              <a:t>ic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spc="25" dirty="0">
                <a:latin typeface="Times New Roman"/>
                <a:cs typeface="Times New Roman"/>
              </a:rPr>
              <a:t>l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-110" dirty="0">
                <a:latin typeface="Times New Roman"/>
                <a:cs typeface="Times New Roman"/>
              </a:rPr>
              <a:t>a</a:t>
            </a:r>
            <a:r>
              <a:rPr sz="2000" b="1" spc="-55" dirty="0">
                <a:latin typeface="Times New Roman"/>
                <a:cs typeface="Times New Roman"/>
              </a:rPr>
              <a:t>y</a:t>
            </a:r>
            <a:r>
              <a:rPr sz="2000" b="1" spc="-20" dirty="0">
                <a:latin typeface="Times New Roman"/>
                <a:cs typeface="Times New Roman"/>
              </a:rPr>
              <a:t>e</a:t>
            </a:r>
            <a:r>
              <a:rPr sz="2000" b="1" spc="15" dirty="0">
                <a:latin typeface="Times New Roman"/>
                <a:cs typeface="Times New Roman"/>
              </a:rPr>
              <a:t>r</a:t>
            </a:r>
            <a:r>
              <a:rPr sz="2000" b="1" spc="-15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1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wired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wireless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methods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relevant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frequencies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100" dirty="0">
                <a:latin typeface="Times New Roman"/>
                <a:cs typeface="Times New Roman"/>
              </a:rPr>
              <a:t>M</a:t>
            </a:r>
            <a:r>
              <a:rPr sz="2000" b="1" spc="-140" dirty="0">
                <a:latin typeface="Times New Roman"/>
                <a:cs typeface="Times New Roman"/>
              </a:rPr>
              <a:t>A</a:t>
            </a:r>
            <a:r>
              <a:rPr sz="2000" b="1" spc="-210" dirty="0">
                <a:latin typeface="Times New Roman"/>
                <a:cs typeface="Times New Roman"/>
              </a:rPr>
              <a:t>C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-120" dirty="0">
                <a:latin typeface="Times New Roman"/>
                <a:cs typeface="Times New Roman"/>
              </a:rPr>
              <a:t>a</a:t>
            </a:r>
            <a:r>
              <a:rPr sz="2000" b="1" spc="-60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15" dirty="0">
                <a:latin typeface="Times New Roman"/>
                <a:cs typeface="Times New Roman"/>
              </a:rPr>
              <a:t>r</a:t>
            </a:r>
            <a:r>
              <a:rPr sz="2000" b="1" spc="-145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marR="373380" indent="-274955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90" dirty="0">
                <a:latin typeface="Times New Roman"/>
                <a:cs typeface="Times New Roman"/>
              </a:rPr>
              <a:t>Considerations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Media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Access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Control </a:t>
            </a:r>
            <a:r>
              <a:rPr sz="2000" spc="-155" dirty="0">
                <a:latin typeface="Times New Roman"/>
                <a:cs typeface="Times New Roman"/>
              </a:rPr>
              <a:t>(MAC)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layer,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which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bridges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p</a:t>
            </a:r>
            <a:r>
              <a:rPr sz="2000" spc="-145" dirty="0">
                <a:latin typeface="Times New Roman"/>
                <a:cs typeface="Times New Roman"/>
              </a:rPr>
              <a:t>h</a:t>
            </a:r>
            <a:r>
              <a:rPr sz="2000" spc="-165" dirty="0">
                <a:latin typeface="Times New Roman"/>
                <a:cs typeface="Times New Roman"/>
              </a:rPr>
              <a:t>y</a:t>
            </a:r>
            <a:r>
              <a:rPr sz="2000" spc="-120" dirty="0">
                <a:latin typeface="Times New Roman"/>
                <a:cs typeface="Times New Roman"/>
              </a:rPr>
              <a:t>sical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l</a:t>
            </a:r>
            <a:r>
              <a:rPr sz="2000" spc="-220" dirty="0">
                <a:latin typeface="Times New Roman"/>
                <a:cs typeface="Times New Roman"/>
              </a:rPr>
              <a:t>a</a:t>
            </a:r>
            <a:r>
              <a:rPr sz="2000" spc="-195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w</a:t>
            </a:r>
            <a:r>
              <a:rPr sz="2000" spc="-65" dirty="0">
                <a:latin typeface="Times New Roman"/>
                <a:cs typeface="Times New Roman"/>
              </a:rPr>
              <a:t>ith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d</a:t>
            </a:r>
            <a:r>
              <a:rPr sz="2000" spc="-14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ta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li</a:t>
            </a:r>
            <a:r>
              <a:rPr sz="2000" spc="-130" dirty="0">
                <a:latin typeface="Times New Roman"/>
                <a:cs typeface="Times New Roman"/>
              </a:rPr>
              <a:t>n</a:t>
            </a:r>
            <a:r>
              <a:rPr sz="2000" spc="-125" dirty="0">
                <a:latin typeface="Times New Roman"/>
                <a:cs typeface="Times New Roman"/>
              </a:rPr>
              <a:t>k</a:t>
            </a:r>
            <a:r>
              <a:rPr sz="2000" spc="-50" dirty="0">
                <a:latin typeface="Times New Roman"/>
                <a:cs typeface="Times New Roman"/>
              </a:rPr>
              <a:t> cont</a:t>
            </a:r>
            <a:r>
              <a:rPr sz="2000" spc="-65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ol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20" dirty="0">
                <a:latin typeface="Times New Roman"/>
                <a:cs typeface="Times New Roman"/>
              </a:rPr>
              <a:t>Topology:</a:t>
            </a:r>
            <a:endParaRPr sz="20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10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topo</a:t>
            </a:r>
            <a:r>
              <a:rPr sz="2000" spc="-50" dirty="0">
                <a:latin typeface="Times New Roman"/>
                <a:cs typeface="Times New Roman"/>
              </a:rPr>
              <a:t>l</a:t>
            </a:r>
            <a:r>
              <a:rPr sz="2000" spc="-125" dirty="0">
                <a:latin typeface="Times New Roman"/>
                <a:cs typeface="Times New Roman"/>
              </a:rPr>
              <a:t>o</a:t>
            </a:r>
            <a:r>
              <a:rPr sz="2000" spc="-90" dirty="0">
                <a:latin typeface="Times New Roman"/>
                <a:cs typeface="Times New Roman"/>
              </a:rPr>
              <a:t>g</a:t>
            </a:r>
            <a:r>
              <a:rPr sz="2000" spc="-110" dirty="0">
                <a:latin typeface="Times New Roman"/>
                <a:cs typeface="Times New Roman"/>
              </a:rPr>
              <a:t>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su</a:t>
            </a:r>
            <a:r>
              <a:rPr sz="2000" spc="-125" dirty="0">
                <a:latin typeface="Times New Roman"/>
                <a:cs typeface="Times New Roman"/>
              </a:rPr>
              <a:t>p</a:t>
            </a:r>
            <a:r>
              <a:rPr sz="2000" spc="-85" dirty="0">
                <a:latin typeface="Times New Roman"/>
                <a:cs typeface="Times New Roman"/>
              </a:rPr>
              <a:t>p</a:t>
            </a:r>
            <a:r>
              <a:rPr sz="2000" spc="-95" dirty="0">
                <a:latin typeface="Times New Roman"/>
                <a:cs typeface="Times New Roman"/>
              </a:rPr>
              <a:t>o</a:t>
            </a:r>
            <a:r>
              <a:rPr sz="2000" spc="8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85" dirty="0">
                <a:latin typeface="Times New Roman"/>
                <a:cs typeface="Times New Roman"/>
              </a:rPr>
              <a:t>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b</a:t>
            </a:r>
            <a:r>
              <a:rPr sz="2000" spc="-165" dirty="0">
                <a:latin typeface="Times New Roman"/>
                <a:cs typeface="Times New Roman"/>
              </a:rPr>
              <a:t>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c</a:t>
            </a:r>
            <a:r>
              <a:rPr sz="2000" spc="-100" dirty="0">
                <a:latin typeface="Times New Roman"/>
                <a:cs typeface="Times New Roman"/>
              </a:rPr>
              <a:t>hn</a:t>
            </a:r>
            <a:r>
              <a:rPr sz="2000" spc="-110" dirty="0">
                <a:latin typeface="Times New Roman"/>
                <a:cs typeface="Times New Roman"/>
              </a:rPr>
              <a:t>o</a:t>
            </a:r>
            <a:r>
              <a:rPr sz="2000" spc="-130" dirty="0">
                <a:latin typeface="Times New Roman"/>
                <a:cs typeface="Times New Roman"/>
              </a:rPr>
              <a:t>logy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30" dirty="0">
                <a:latin typeface="Times New Roman"/>
                <a:cs typeface="Times New Roman"/>
              </a:rPr>
              <a:t>Security:</a:t>
            </a:r>
            <a:endParaRPr sz="20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280" dirty="0">
                <a:latin typeface="Times New Roman"/>
                <a:cs typeface="Times New Roman"/>
              </a:rPr>
              <a:t>S</a:t>
            </a:r>
            <a:r>
              <a:rPr sz="2000" spc="-70" dirty="0">
                <a:latin typeface="Times New Roman"/>
                <a:cs typeface="Times New Roman"/>
              </a:rPr>
              <a:t>ecu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80" dirty="0">
                <a:latin typeface="Times New Roman"/>
                <a:cs typeface="Times New Roman"/>
              </a:rPr>
              <a:t>ity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aspec</a:t>
            </a:r>
            <a:r>
              <a:rPr sz="2000" spc="-60" dirty="0">
                <a:latin typeface="Times New Roman"/>
                <a:cs typeface="Times New Roman"/>
              </a:rPr>
              <a:t>t</a:t>
            </a:r>
            <a:r>
              <a:rPr sz="2000" spc="-155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</a:t>
            </a:r>
            <a:r>
              <a:rPr sz="2000" spc="-100" dirty="0">
                <a:latin typeface="Times New Roman"/>
                <a:cs typeface="Times New Roman"/>
              </a:rPr>
              <a:t>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c</a:t>
            </a:r>
            <a:r>
              <a:rPr sz="2000" spc="-100" dirty="0">
                <a:latin typeface="Times New Roman"/>
                <a:cs typeface="Times New Roman"/>
              </a:rPr>
              <a:t>hn</a:t>
            </a:r>
            <a:r>
              <a:rPr sz="2000" spc="-110" dirty="0">
                <a:latin typeface="Times New Roman"/>
                <a:cs typeface="Times New Roman"/>
              </a:rPr>
              <a:t>o</a:t>
            </a:r>
            <a:r>
              <a:rPr sz="2000" spc="-130" dirty="0">
                <a:latin typeface="Times New Roman"/>
                <a:cs typeface="Times New Roman"/>
              </a:rPr>
              <a:t>logy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Times New Roman"/>
                <a:cs typeface="Times New Roman"/>
              </a:rPr>
              <a:t>Competitive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technologies: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655" algn="l"/>
              </a:tabLst>
            </a:pPr>
            <a:r>
              <a:rPr sz="2000" spc="-25" dirty="0">
                <a:latin typeface="Times New Roman"/>
                <a:cs typeface="Times New Roman"/>
              </a:rPr>
              <a:t>Other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technologies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similar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may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be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suitable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alternatives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given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technology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4208145" cy="28606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.4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4</a:t>
            </a:r>
            <a:r>
              <a:rPr sz="2600" spc="-215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8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05" dirty="0">
                <a:latin typeface="Times New Roman"/>
                <a:cs typeface="Times New Roman"/>
              </a:rPr>
              <a:t>4e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9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12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2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1</a:t>
            </a:r>
            <a:r>
              <a:rPr sz="2600" spc="-190" dirty="0">
                <a:latin typeface="Times New Roman"/>
                <a:cs typeface="Times New Roman"/>
              </a:rPr>
              <a:t>ah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9" dirty="0">
                <a:latin typeface="Times New Roman"/>
                <a:cs typeface="Times New Roman"/>
              </a:rPr>
              <a:t>LoRaWAN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75" dirty="0">
                <a:latin typeface="Times New Roman"/>
                <a:cs typeface="Times New Roman"/>
              </a:rPr>
              <a:t>NB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30" dirty="0">
                <a:latin typeface="Times New Roman"/>
                <a:cs typeface="Times New Roman"/>
              </a:rPr>
              <a:t>Io</a:t>
            </a:r>
            <a:r>
              <a:rPr sz="2600" spc="-180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oth</a:t>
            </a:r>
            <a:r>
              <a:rPr sz="2600" spc="-95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9" dirty="0">
                <a:latin typeface="Times New Roman"/>
                <a:cs typeface="Times New Roman"/>
              </a:rPr>
              <a:t>L</a:t>
            </a:r>
            <a:r>
              <a:rPr sz="2600" spc="-195" dirty="0">
                <a:latin typeface="Times New Roman"/>
                <a:cs typeface="Times New Roman"/>
              </a:rPr>
              <a:t>TE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-565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4144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IoT</a:t>
            </a:r>
            <a:r>
              <a:rPr sz="3200" i="0" spc="-6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Access</a:t>
            </a:r>
            <a:r>
              <a:rPr sz="3200" i="0" spc="-7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200" i="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Technologies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99084"/>
            <a:ext cx="227838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i="0" spc="15" dirty="0">
                <a:latin typeface="Franklin Gothic Medium"/>
                <a:cs typeface="Franklin Gothic Medium"/>
              </a:rPr>
              <a:t>IEEE</a:t>
            </a:r>
            <a:r>
              <a:rPr sz="2900" i="0" spc="-95" dirty="0">
                <a:latin typeface="Franklin Gothic Medium"/>
                <a:cs typeface="Franklin Gothic Medium"/>
              </a:rPr>
              <a:t> </a:t>
            </a:r>
            <a:r>
              <a:rPr sz="2900" i="0" spc="-15" dirty="0">
                <a:latin typeface="Franklin Gothic Medium"/>
                <a:cs typeface="Franklin Gothic Medium"/>
              </a:rPr>
              <a:t>802.15.4</a:t>
            </a:r>
            <a:endParaRPr sz="29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142" y="1057782"/>
            <a:ext cx="7813675" cy="5171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W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eless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65" dirty="0">
                <a:latin typeface="Times New Roman"/>
                <a:cs typeface="Times New Roman"/>
              </a:rPr>
              <a:t>cess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</a:t>
            </a:r>
            <a:r>
              <a:rPr sz="2600" spc="-125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</a:t>
            </a:r>
            <a:r>
              <a:rPr sz="2600" spc="-140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lo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l</a:t>
            </a:r>
            <a:r>
              <a:rPr sz="2600" b="1" spc="20" dirty="0">
                <a:latin typeface="Times New Roman"/>
                <a:cs typeface="Times New Roman"/>
              </a:rPr>
              <a:t>o</a:t>
            </a:r>
            <a:r>
              <a:rPr sz="2600" b="1" spc="100" dirty="0">
                <a:latin typeface="Times New Roman"/>
                <a:cs typeface="Times New Roman"/>
              </a:rPr>
              <a:t>w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30" dirty="0">
                <a:latin typeface="Times New Roman"/>
                <a:cs typeface="Times New Roman"/>
              </a:rPr>
              <a:t>cos</a:t>
            </a:r>
            <a:r>
              <a:rPr sz="2600" b="1" spc="25" dirty="0">
                <a:latin typeface="Times New Roman"/>
                <a:cs typeface="Times New Roman"/>
              </a:rPr>
              <a:t>t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l</a:t>
            </a:r>
            <a:r>
              <a:rPr sz="2600" b="1" spc="20" dirty="0">
                <a:latin typeface="Times New Roman"/>
                <a:cs typeface="Times New Roman"/>
              </a:rPr>
              <a:t>o</a:t>
            </a:r>
            <a:r>
              <a:rPr sz="2600" b="1" spc="105" dirty="0">
                <a:latin typeface="Times New Roman"/>
                <a:cs typeface="Times New Roman"/>
              </a:rPr>
              <a:t>w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-35" dirty="0">
                <a:latin typeface="Times New Roman"/>
                <a:cs typeface="Times New Roman"/>
              </a:rPr>
              <a:t>d</a:t>
            </a:r>
            <a:r>
              <a:rPr sz="2600" b="1" spc="-65" dirty="0">
                <a:latin typeface="Times New Roman"/>
                <a:cs typeface="Times New Roman"/>
              </a:rPr>
              <a:t>a</a:t>
            </a:r>
            <a:r>
              <a:rPr sz="2600" b="1" spc="-40" dirty="0">
                <a:latin typeface="Times New Roman"/>
                <a:cs typeface="Times New Roman"/>
              </a:rPr>
              <a:t>t</a:t>
            </a:r>
            <a:r>
              <a:rPr sz="2600" b="1" spc="-50" dirty="0">
                <a:latin typeface="Times New Roman"/>
                <a:cs typeface="Times New Roman"/>
              </a:rPr>
              <a:t>a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-100" dirty="0">
                <a:latin typeface="Times New Roman"/>
                <a:cs typeface="Times New Roman"/>
              </a:rPr>
              <a:t>r</a:t>
            </a:r>
            <a:r>
              <a:rPr sz="2600" b="1" spc="-140" dirty="0">
                <a:latin typeface="Times New Roman"/>
                <a:cs typeface="Times New Roman"/>
              </a:rPr>
              <a:t>a</a:t>
            </a:r>
            <a:r>
              <a:rPr sz="2600" b="1" spc="35" dirty="0">
                <a:latin typeface="Times New Roman"/>
                <a:cs typeface="Times New Roman"/>
              </a:rPr>
              <a:t>te  </a:t>
            </a:r>
            <a:r>
              <a:rPr sz="2600" b="1" spc="25" dirty="0">
                <a:latin typeface="Times New Roman"/>
                <a:cs typeface="Times New Roman"/>
              </a:rPr>
              <a:t>devices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that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are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powered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or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run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batteries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711835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access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technology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enables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easy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installation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while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remaining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both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simple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flexible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11176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 </a:t>
            </a: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45" dirty="0">
                <a:latin typeface="Times New Roman"/>
                <a:cs typeface="Times New Roman"/>
              </a:rPr>
              <a:t>commonly </a:t>
            </a:r>
            <a:r>
              <a:rPr sz="2600" b="1" spc="25" dirty="0">
                <a:latin typeface="Times New Roman"/>
                <a:cs typeface="Times New Roman"/>
              </a:rPr>
              <a:t>found in </a:t>
            </a:r>
            <a:r>
              <a:rPr sz="2600" b="1" spc="35" dirty="0">
                <a:latin typeface="Times New Roman"/>
                <a:cs typeface="Times New Roman"/>
              </a:rPr>
              <a:t>the following </a:t>
            </a:r>
            <a:r>
              <a:rPr sz="2600" b="1" spc="15" dirty="0">
                <a:latin typeface="Times New Roman"/>
                <a:cs typeface="Times New Roman"/>
              </a:rPr>
              <a:t>types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deployments:</a:t>
            </a:r>
            <a:endParaRPr sz="2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20" dirty="0">
                <a:latin typeface="Times New Roman"/>
                <a:cs typeface="Times New Roman"/>
              </a:rPr>
              <a:t>Home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b</a:t>
            </a:r>
            <a:r>
              <a:rPr sz="2400" spc="-95" dirty="0">
                <a:latin typeface="Times New Roman"/>
                <a:cs typeface="Times New Roman"/>
              </a:rPr>
              <a:t>uil</a:t>
            </a:r>
            <a:r>
              <a:rPr sz="2400" spc="-130" dirty="0">
                <a:latin typeface="Times New Roman"/>
                <a:cs typeface="Times New Roman"/>
              </a:rPr>
              <a:t>d</a:t>
            </a:r>
            <a:r>
              <a:rPr sz="2400" spc="-140" dirty="0">
                <a:latin typeface="Times New Roman"/>
                <a:cs typeface="Times New Roman"/>
              </a:rPr>
              <a:t>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auto</a:t>
            </a:r>
            <a:r>
              <a:rPr sz="2400" spc="-155" dirty="0">
                <a:latin typeface="Times New Roman"/>
                <a:cs typeface="Times New Roman"/>
              </a:rPr>
              <a:t>m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38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utom</a:t>
            </a:r>
            <a:r>
              <a:rPr sz="2400" spc="-90" dirty="0">
                <a:latin typeface="Times New Roman"/>
                <a:cs typeface="Times New Roman"/>
              </a:rPr>
              <a:t>oti</a:t>
            </a:r>
            <a:r>
              <a:rPr sz="2400" spc="-180" dirty="0">
                <a:latin typeface="Times New Roman"/>
                <a:cs typeface="Times New Roman"/>
              </a:rPr>
              <a:t>v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k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ial</a:t>
            </a:r>
            <a:r>
              <a:rPr sz="2400" spc="-85" dirty="0">
                <a:latin typeface="Times New Roman"/>
                <a:cs typeface="Times New Roman"/>
              </a:rPr>
              <a:t> wir</a:t>
            </a:r>
            <a:r>
              <a:rPr sz="2400" spc="-130" dirty="0">
                <a:latin typeface="Times New Roman"/>
                <a:cs typeface="Times New Roman"/>
              </a:rPr>
              <a:t>eless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sens</a:t>
            </a:r>
            <a:r>
              <a:rPr sz="2400" spc="-145" dirty="0">
                <a:latin typeface="Times New Roman"/>
                <a:cs typeface="Times New Roman"/>
              </a:rPr>
              <a:t>o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k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561340" algn="l"/>
              </a:tabLst>
            </a:pPr>
            <a:r>
              <a:rPr sz="2400" spc="-90" dirty="0">
                <a:latin typeface="Times New Roman"/>
                <a:cs typeface="Times New Roman"/>
              </a:rPr>
              <a:t>Interacti</a:t>
            </a:r>
            <a:r>
              <a:rPr sz="2400" spc="-180" dirty="0">
                <a:latin typeface="Times New Roman"/>
                <a:cs typeface="Times New Roman"/>
              </a:rPr>
              <a:t>v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o</a:t>
            </a:r>
            <a:r>
              <a:rPr sz="2400" spc="-195" dirty="0">
                <a:latin typeface="Times New Roman"/>
                <a:cs typeface="Times New Roman"/>
              </a:rPr>
              <a:t>ys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emote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2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25" dirty="0">
                <a:latin typeface="Times New Roman"/>
                <a:cs typeface="Times New Roman"/>
              </a:rPr>
              <a:t>ols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414655"/>
            <a:ext cx="7639684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60" dirty="0">
                <a:latin typeface="Times New Roman"/>
                <a:cs typeface="Times New Roman"/>
              </a:rPr>
              <a:t>Dr</a:t>
            </a:r>
            <a:r>
              <a:rPr sz="2600" b="1" spc="-21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wbacks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114" dirty="0">
                <a:latin typeface="Times New Roman"/>
                <a:cs typeface="Times New Roman"/>
              </a:rPr>
              <a:t>nclu</a:t>
            </a:r>
            <a:r>
              <a:rPr sz="2600" spc="-145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i="1" spc="-4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00" i="1" spc="-4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i="1" spc="-45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3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600" i="1" spc="-170" dirty="0">
                <a:solidFill>
                  <a:srgbClr val="FF0000"/>
                </a:solidFill>
                <a:latin typeface="Times New Roman"/>
                <a:cs typeface="Times New Roman"/>
              </a:rPr>
              <a:t>eliabili</a:t>
            </a:r>
            <a:r>
              <a:rPr sz="2600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600" i="1" spc="-2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i="1" spc="-2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i="1" spc="-22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i="1" spc="-310" dirty="0">
                <a:solidFill>
                  <a:srgbClr val="FF0000"/>
                </a:solidFill>
                <a:latin typeface="Times New Roman"/>
                <a:cs typeface="Times New Roman"/>
              </a:rPr>
              <a:t>bo</a:t>
            </a:r>
            <a:r>
              <a:rPr sz="2600" i="1" spc="-32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i="1" spc="-275" dirty="0">
                <a:solidFill>
                  <a:srgbClr val="FF0000"/>
                </a:solidFill>
                <a:latin typeface="Times New Roman"/>
                <a:cs typeface="Times New Roman"/>
              </a:rPr>
              <a:t>nded</a:t>
            </a:r>
            <a:r>
              <a:rPr sz="26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i="1" spc="-18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600" i="1" spc="-26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i="1" spc="-34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i="1" spc="-39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i="1" spc="-33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i="1" spc="-34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00" i="1" spc="-40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i="1" spc="-195" dirty="0">
                <a:solidFill>
                  <a:srgbClr val="FF0000"/>
                </a:solidFill>
                <a:latin typeface="Times New Roman"/>
                <a:cs typeface="Times New Roman"/>
              </a:rPr>
              <a:t>eptibi</a:t>
            </a:r>
            <a:r>
              <a:rPr sz="2600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00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600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6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2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6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600" i="1" spc="-2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600" i="1" spc="-204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600" i="1" spc="-2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600" i="1" spc="-3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i="1" spc="-315" dirty="0">
                <a:solidFill>
                  <a:srgbClr val="FF0000"/>
                </a:solidFill>
                <a:latin typeface="Times New Roman"/>
                <a:cs typeface="Times New Roman"/>
              </a:rPr>
              <a:t>ren</a:t>
            </a:r>
            <a:r>
              <a:rPr sz="2600" i="1" spc="-3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600" i="1" spc="-34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254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36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600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ltip</a:t>
            </a:r>
            <a:r>
              <a:rPr sz="2600" i="1" spc="-24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6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600" i="1" spc="-229" dirty="0">
                <a:solidFill>
                  <a:srgbClr val="FF0000"/>
                </a:solidFill>
                <a:latin typeface="Times New Roman"/>
                <a:cs typeface="Times New Roman"/>
              </a:rPr>
              <a:t>ading</a:t>
            </a:r>
            <a:endParaRPr sz="2600">
              <a:latin typeface="Times New Roman"/>
              <a:cs typeface="Times New Roman"/>
            </a:endParaRPr>
          </a:p>
          <a:p>
            <a:pPr marL="286385" marR="4064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negatives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around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reliability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latency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often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do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Collision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Sense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Multiple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Access/Collision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Avoidance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(CSMA/</a:t>
            </a:r>
            <a:r>
              <a:rPr sz="2600" spc="-114" dirty="0">
                <a:latin typeface="Times New Roman"/>
                <a:cs typeface="Times New Roman"/>
              </a:rPr>
              <a:t>C</a:t>
            </a:r>
            <a:r>
              <a:rPr sz="2600" spc="-270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)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</a:t>
            </a:r>
            <a:r>
              <a:rPr sz="2600" spc="-229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ithm.</a:t>
            </a:r>
            <a:endParaRPr sz="2600">
              <a:latin typeface="Times New Roman"/>
              <a:cs typeface="Times New Roman"/>
            </a:endParaRPr>
          </a:p>
          <a:p>
            <a:pPr marL="286385" marR="17145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CSMA/CA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is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6F2F9F"/>
                </a:solidFill>
                <a:latin typeface="Times New Roman"/>
                <a:cs typeface="Times New Roman"/>
              </a:rPr>
              <a:t>an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75" dirty="0">
                <a:solidFill>
                  <a:srgbClr val="6F2F9F"/>
                </a:solidFill>
                <a:latin typeface="Times New Roman"/>
                <a:cs typeface="Times New Roman"/>
              </a:rPr>
              <a:t>access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method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20" dirty="0">
                <a:solidFill>
                  <a:srgbClr val="6F2F9F"/>
                </a:solidFill>
                <a:latin typeface="Times New Roman"/>
                <a:cs typeface="Times New Roman"/>
              </a:rPr>
              <a:t>in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which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204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device</a:t>
            </a:r>
            <a:r>
              <a:rPr sz="2600" spc="-1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“listens”</a:t>
            </a:r>
            <a:r>
              <a:rPr sz="2600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6F2F9F"/>
                </a:solidFill>
                <a:latin typeface="Times New Roman"/>
                <a:cs typeface="Times New Roman"/>
              </a:rPr>
              <a:t>to </a:t>
            </a:r>
            <a:r>
              <a:rPr sz="2600" spc="-6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make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6F2F9F"/>
                </a:solidFill>
                <a:latin typeface="Times New Roman"/>
                <a:cs typeface="Times New Roman"/>
              </a:rPr>
              <a:t>sure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6F2F9F"/>
                </a:solidFill>
                <a:latin typeface="Times New Roman"/>
                <a:cs typeface="Times New Roman"/>
              </a:rPr>
              <a:t>no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other 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devices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6F2F9F"/>
                </a:solidFill>
                <a:latin typeface="Times New Roman"/>
                <a:cs typeface="Times New Roman"/>
              </a:rPr>
              <a:t>are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transmitting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before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5" dirty="0">
                <a:solidFill>
                  <a:srgbClr val="6F2F9F"/>
                </a:solidFill>
                <a:latin typeface="Times New Roman"/>
                <a:cs typeface="Times New Roman"/>
              </a:rPr>
              <a:t>starting 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its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9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wn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transmission.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90" dirty="0">
                <a:solidFill>
                  <a:srgbClr val="6F2F9F"/>
                </a:solidFill>
                <a:latin typeface="Times New Roman"/>
                <a:cs typeface="Times New Roman"/>
              </a:rPr>
              <a:t>If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another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device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is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transmitting,</a:t>
            </a:r>
            <a:r>
              <a:rPr sz="2600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204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20" dirty="0">
                <a:solidFill>
                  <a:srgbClr val="6F2F9F"/>
                </a:solidFill>
                <a:latin typeface="Times New Roman"/>
                <a:cs typeface="Times New Roman"/>
              </a:rPr>
              <a:t>wait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5" dirty="0">
                <a:solidFill>
                  <a:srgbClr val="6F2F9F"/>
                </a:solidFill>
                <a:latin typeface="Times New Roman"/>
                <a:cs typeface="Times New Roman"/>
              </a:rPr>
              <a:t>time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(which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is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6F2F9F"/>
                </a:solidFill>
                <a:latin typeface="Times New Roman"/>
                <a:cs typeface="Times New Roman"/>
              </a:rPr>
              <a:t>usually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rand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m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)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spc="-135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600" spc="7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spc="-200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6F2F9F"/>
                </a:solidFill>
                <a:latin typeface="Times New Roman"/>
                <a:cs typeface="Times New Roman"/>
              </a:rPr>
              <a:t>be</a:t>
            </a:r>
            <a:r>
              <a:rPr sz="2600" spc="-12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2600" spc="-5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spc="-10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600" spc="-1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35" dirty="0">
                <a:solidFill>
                  <a:srgbClr val="6F2F9F"/>
                </a:solidFill>
                <a:latin typeface="Times New Roman"/>
                <a:cs typeface="Times New Roman"/>
              </a:rPr>
              <a:t>“listenin</a:t>
            </a:r>
            <a:r>
              <a:rPr sz="2600" spc="-195" dirty="0">
                <a:solidFill>
                  <a:srgbClr val="6F2F9F"/>
                </a:solidFill>
                <a:latin typeface="Times New Roman"/>
                <a:cs typeface="Times New Roman"/>
              </a:rPr>
              <a:t>g</a:t>
            </a:r>
            <a:r>
              <a:rPr sz="2600" spc="-340" dirty="0">
                <a:solidFill>
                  <a:srgbClr val="6F2F9F"/>
                </a:solidFill>
                <a:latin typeface="Times New Roman"/>
                <a:cs typeface="Times New Roman"/>
              </a:rPr>
              <a:t>”</a:t>
            </a:r>
            <a:r>
              <a:rPr sz="2600" spc="-1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spc="-135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600" spc="7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spc="-200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80" dirty="0">
                <a:solidFill>
                  <a:srgbClr val="6F2F9F"/>
                </a:solidFill>
                <a:latin typeface="Times New Roman"/>
                <a:cs typeface="Times New Roman"/>
              </a:rPr>
              <a:t>again</a:t>
            </a:r>
            <a:endParaRPr sz="2600">
              <a:latin typeface="Times New Roman"/>
              <a:cs typeface="Times New Roman"/>
            </a:endParaRPr>
          </a:p>
          <a:p>
            <a:pPr marL="286385" marR="17843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Interference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multipath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5" dirty="0">
                <a:solidFill>
                  <a:srgbClr val="6F2F9F"/>
                </a:solidFill>
                <a:latin typeface="Times New Roman"/>
                <a:cs typeface="Times New Roman"/>
              </a:rPr>
              <a:t>fading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6F2F9F"/>
                </a:solidFill>
                <a:latin typeface="Times New Roman"/>
                <a:cs typeface="Times New Roman"/>
              </a:rPr>
              <a:t>occur</a:t>
            </a:r>
            <a:r>
              <a:rPr sz="2600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6F2F9F"/>
                </a:solidFill>
                <a:latin typeface="Times New Roman"/>
                <a:cs typeface="Times New Roman"/>
              </a:rPr>
              <a:t>with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245" dirty="0">
                <a:solidFill>
                  <a:srgbClr val="6F2F9F"/>
                </a:solidFill>
                <a:latin typeface="Times New Roman"/>
                <a:cs typeface="Times New Roman"/>
              </a:rPr>
              <a:t>IEEE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802.15.4 </a:t>
            </a:r>
            <a:r>
              <a:rPr sz="2600" spc="-6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35" dirty="0">
                <a:solidFill>
                  <a:srgbClr val="6F2F9F"/>
                </a:solidFill>
                <a:latin typeface="Times New Roman"/>
                <a:cs typeface="Times New Roman"/>
              </a:rPr>
              <a:t>bec</a:t>
            </a:r>
            <a:r>
              <a:rPr sz="2600" spc="-160" dirty="0">
                <a:solidFill>
                  <a:srgbClr val="6F2F9F"/>
                </a:solidFill>
                <a:latin typeface="Times New Roman"/>
                <a:cs typeface="Times New Roman"/>
              </a:rPr>
              <a:t>aus</a:t>
            </a:r>
            <a:r>
              <a:rPr sz="2600" spc="-15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600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6F2F9F"/>
                </a:solidFill>
                <a:latin typeface="Times New Roman"/>
                <a:cs typeface="Times New Roman"/>
              </a:rPr>
              <a:t>it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la</a:t>
            </a: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80" dirty="0">
                <a:solidFill>
                  <a:srgbClr val="6F2F9F"/>
                </a:solidFill>
                <a:latin typeface="Times New Roman"/>
                <a:cs typeface="Times New Roman"/>
              </a:rPr>
              <a:t>ks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204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2600" spc="-11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spc="-114" dirty="0">
                <a:solidFill>
                  <a:srgbClr val="6F2F9F"/>
                </a:solidFill>
                <a:latin typeface="Times New Roman"/>
                <a:cs typeface="Times New Roman"/>
              </a:rPr>
              <a:t>eq</a:t>
            </a:r>
            <a:r>
              <a:rPr sz="2600" spc="-13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en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210" dirty="0">
                <a:solidFill>
                  <a:srgbClr val="6F2F9F"/>
                </a:solidFill>
                <a:latin typeface="Times New Roman"/>
                <a:cs typeface="Times New Roman"/>
              </a:rPr>
              <a:t>y</a:t>
            </a:r>
            <a:r>
              <a:rPr sz="2600" spc="-55" dirty="0">
                <a:solidFill>
                  <a:srgbClr val="6F2F9F"/>
                </a:solidFill>
                <a:latin typeface="Times New Roman"/>
                <a:cs typeface="Times New Roman"/>
              </a:rPr>
              <a:t>-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ho</a:t>
            </a: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pping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te</a:t>
            </a:r>
            <a:r>
              <a:rPr sz="2600" spc="-50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2600" spc="-125" dirty="0">
                <a:solidFill>
                  <a:srgbClr val="6F2F9F"/>
                </a:solidFill>
                <a:latin typeface="Times New Roman"/>
                <a:cs typeface="Times New Roman"/>
              </a:rPr>
              <a:t>hniq</a:t>
            </a:r>
            <a:r>
              <a:rPr sz="2600" spc="-15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600" spc="-10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819870"/>
            <a:ext cx="7423150" cy="49085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spc="-2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Standardization</a:t>
            </a:r>
            <a:r>
              <a:rPr sz="2400" spc="-3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96363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1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Alliances</a:t>
            </a:r>
            <a:endParaRPr sz="2400">
              <a:latin typeface="Franklin Gothic Medium"/>
              <a:cs typeface="Franklin Gothic Medium"/>
            </a:endParaRPr>
          </a:p>
          <a:p>
            <a:pPr marL="286385" marR="5080" indent="-274320">
              <a:lnSpc>
                <a:spcPct val="100000"/>
              </a:lnSpc>
              <a:spcBef>
                <a:spcPts val="1019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802.15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Task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Group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defines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60" dirty="0">
                <a:latin typeface="Times New Roman"/>
                <a:cs typeface="Times New Roman"/>
              </a:rPr>
              <a:t>low-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d</a:t>
            </a:r>
            <a:r>
              <a:rPr sz="2600" b="1" spc="-70" dirty="0">
                <a:latin typeface="Times New Roman"/>
                <a:cs typeface="Times New Roman"/>
              </a:rPr>
              <a:t>a</a:t>
            </a:r>
            <a:r>
              <a:rPr sz="2600" b="1" spc="-45" dirty="0">
                <a:latin typeface="Times New Roman"/>
                <a:cs typeface="Times New Roman"/>
              </a:rPr>
              <a:t>ta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-100" dirty="0">
                <a:latin typeface="Times New Roman"/>
                <a:cs typeface="Times New Roman"/>
              </a:rPr>
              <a:t>r</a:t>
            </a:r>
            <a:r>
              <a:rPr sz="2600" b="1" spc="-145" dirty="0">
                <a:latin typeface="Times New Roman"/>
                <a:cs typeface="Times New Roman"/>
              </a:rPr>
              <a:t>a</a:t>
            </a:r>
            <a:r>
              <a:rPr sz="2600" b="1" spc="35" dirty="0">
                <a:latin typeface="Times New Roman"/>
                <a:cs typeface="Times New Roman"/>
              </a:rPr>
              <a:t>t</a:t>
            </a:r>
            <a:r>
              <a:rPr sz="2600" b="1" spc="55" dirty="0">
                <a:latin typeface="Times New Roman"/>
                <a:cs typeface="Times New Roman"/>
              </a:rPr>
              <a:t>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5" dirty="0">
                <a:latin typeface="Times New Roman"/>
                <a:cs typeface="Times New Roman"/>
              </a:rPr>
              <a:t>PHY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a</a:t>
            </a:r>
            <a:r>
              <a:rPr sz="2600" b="1" spc="-60" dirty="0">
                <a:latin typeface="Times New Roman"/>
                <a:cs typeface="Times New Roman"/>
              </a:rPr>
              <a:t>n</a:t>
            </a:r>
            <a:r>
              <a:rPr sz="2600" b="1" spc="45" dirty="0">
                <a:latin typeface="Times New Roman"/>
                <a:cs typeface="Times New Roman"/>
              </a:rPr>
              <a:t>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35" dirty="0">
                <a:latin typeface="Times New Roman"/>
                <a:cs typeface="Times New Roman"/>
              </a:rPr>
              <a:t>M</a:t>
            </a:r>
            <a:r>
              <a:rPr sz="2600" b="1" spc="-165" dirty="0">
                <a:latin typeface="Times New Roman"/>
                <a:cs typeface="Times New Roman"/>
              </a:rPr>
              <a:t>A</a:t>
            </a:r>
            <a:r>
              <a:rPr sz="2600" b="1" spc="-275" dirty="0">
                <a:latin typeface="Times New Roman"/>
                <a:cs typeface="Times New Roman"/>
              </a:rPr>
              <a:t>C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l</a:t>
            </a:r>
            <a:r>
              <a:rPr sz="2600" b="1" spc="-220" dirty="0">
                <a:latin typeface="Times New Roman"/>
                <a:cs typeface="Times New Roman"/>
              </a:rPr>
              <a:t>a</a:t>
            </a:r>
            <a:r>
              <a:rPr sz="2600" b="1" spc="-70" dirty="0">
                <a:latin typeface="Times New Roman"/>
                <a:cs typeface="Times New Roman"/>
              </a:rPr>
              <a:t>y</a:t>
            </a:r>
            <a:r>
              <a:rPr sz="2600" b="1" spc="-2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s</a:t>
            </a:r>
            <a:r>
              <a:rPr sz="2600" b="1" spc="-20" dirty="0">
                <a:latin typeface="Times New Roman"/>
                <a:cs typeface="Times New Roman"/>
              </a:rPr>
              <a:t>p</a:t>
            </a:r>
            <a:r>
              <a:rPr sz="2600" b="1" spc="10" dirty="0">
                <a:latin typeface="Times New Roman"/>
                <a:cs typeface="Times New Roman"/>
              </a:rPr>
              <a:t>ecific</a:t>
            </a:r>
            <a:r>
              <a:rPr sz="2600" b="1" spc="-15" dirty="0">
                <a:latin typeface="Times New Roman"/>
                <a:cs typeface="Times New Roman"/>
              </a:rPr>
              <a:t>a</a:t>
            </a:r>
            <a:r>
              <a:rPr sz="2600" b="1" spc="20" dirty="0">
                <a:latin typeface="Times New Roman"/>
                <a:cs typeface="Times New Roman"/>
              </a:rPr>
              <a:t>tion</a:t>
            </a:r>
            <a:r>
              <a:rPr sz="2600" b="1" spc="25" dirty="0">
                <a:latin typeface="Times New Roman"/>
                <a:cs typeface="Times New Roman"/>
              </a:rPr>
              <a:t>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for  </a:t>
            </a:r>
            <a:r>
              <a:rPr sz="2600" b="1" spc="10" dirty="0">
                <a:latin typeface="Times New Roman"/>
                <a:cs typeface="Times New Roman"/>
              </a:rPr>
              <a:t>wireless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personal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65" dirty="0">
                <a:latin typeface="Times New Roman"/>
                <a:cs typeface="Times New Roman"/>
              </a:rPr>
              <a:t>area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networks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100" dirty="0">
                <a:latin typeface="Times New Roman"/>
                <a:cs typeface="Times New Roman"/>
              </a:rPr>
              <a:t>(WPAN).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53721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well-known </a:t>
            </a:r>
            <a:r>
              <a:rPr sz="2600" b="1" spc="30" dirty="0">
                <a:latin typeface="Times New Roman"/>
                <a:cs typeface="Times New Roman"/>
              </a:rPr>
              <a:t>solution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b="1" i="1" spc="-100" dirty="0">
                <a:latin typeface="Times New Roman"/>
                <a:cs typeface="Times New Roman"/>
              </a:rPr>
              <a:t>low </a:t>
            </a:r>
            <a:r>
              <a:rPr sz="2600" b="1" i="1" spc="-90" dirty="0">
                <a:latin typeface="Times New Roman"/>
                <a:cs typeface="Times New Roman"/>
              </a:rPr>
              <a:t>complexity 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70" dirty="0">
                <a:latin typeface="Times New Roman"/>
                <a:cs typeface="Times New Roman"/>
              </a:rPr>
              <a:t>wireless</a:t>
            </a:r>
            <a:r>
              <a:rPr sz="2600" b="1" i="1" spc="-95" dirty="0">
                <a:latin typeface="Times New Roman"/>
                <a:cs typeface="Times New Roman"/>
              </a:rPr>
              <a:t> devices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with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105" dirty="0">
                <a:latin typeface="Times New Roman"/>
                <a:cs typeface="Times New Roman"/>
              </a:rPr>
              <a:t>low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20" dirty="0">
                <a:latin typeface="Times New Roman"/>
                <a:cs typeface="Times New Roman"/>
              </a:rPr>
              <a:t>data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-40" dirty="0">
                <a:latin typeface="Times New Roman"/>
                <a:cs typeface="Times New Roman"/>
              </a:rPr>
              <a:t>rates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35" dirty="0">
                <a:latin typeface="Times New Roman"/>
                <a:cs typeface="Times New Roman"/>
              </a:rPr>
              <a:t>that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need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many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95" dirty="0">
                <a:latin typeface="Times New Roman"/>
                <a:cs typeface="Times New Roman"/>
              </a:rPr>
              <a:t>mont</a:t>
            </a:r>
            <a:r>
              <a:rPr sz="2600" b="1" i="1" spc="-90" dirty="0">
                <a:latin typeface="Times New Roman"/>
                <a:cs typeface="Times New Roman"/>
              </a:rPr>
              <a:t>h</a:t>
            </a:r>
            <a:r>
              <a:rPr sz="2600" b="1" i="1" spc="-120" dirty="0">
                <a:latin typeface="Times New Roman"/>
                <a:cs typeface="Times New Roman"/>
              </a:rPr>
              <a:t>s</a:t>
            </a:r>
            <a:r>
              <a:rPr sz="2600" b="1" i="1" spc="-70" dirty="0">
                <a:latin typeface="Times New Roman"/>
                <a:cs typeface="Times New Roman"/>
              </a:rPr>
              <a:t> </a:t>
            </a:r>
            <a:r>
              <a:rPr sz="2600" b="1" i="1" spc="-100" dirty="0">
                <a:latin typeface="Times New Roman"/>
                <a:cs typeface="Times New Roman"/>
              </a:rPr>
              <a:t>or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35" dirty="0">
                <a:latin typeface="Times New Roman"/>
                <a:cs typeface="Times New Roman"/>
              </a:rPr>
              <a:t>e</a:t>
            </a:r>
            <a:r>
              <a:rPr sz="2600" b="1" i="1" spc="-90" dirty="0">
                <a:latin typeface="Times New Roman"/>
                <a:cs typeface="Times New Roman"/>
              </a:rPr>
              <a:t>v</a:t>
            </a:r>
            <a:r>
              <a:rPr sz="2600" b="1" i="1" spc="-110" dirty="0">
                <a:latin typeface="Times New Roman"/>
                <a:cs typeface="Times New Roman"/>
              </a:rPr>
              <a:t>en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165" dirty="0">
                <a:latin typeface="Times New Roman"/>
                <a:cs typeface="Times New Roman"/>
              </a:rPr>
              <a:t>y</a:t>
            </a:r>
            <a:r>
              <a:rPr sz="2600" b="1" i="1" spc="-40" dirty="0">
                <a:latin typeface="Times New Roman"/>
                <a:cs typeface="Times New Roman"/>
              </a:rPr>
              <a:t>ea</a:t>
            </a:r>
            <a:r>
              <a:rPr sz="2600" b="1" i="1" spc="-110" dirty="0">
                <a:latin typeface="Times New Roman"/>
                <a:cs typeface="Times New Roman"/>
              </a:rPr>
              <a:t>r</a:t>
            </a:r>
            <a:r>
              <a:rPr sz="2600" b="1" i="1" spc="-120" dirty="0">
                <a:latin typeface="Times New Roman"/>
                <a:cs typeface="Times New Roman"/>
              </a:rPr>
              <a:t>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20" dirty="0">
                <a:latin typeface="Times New Roman"/>
                <a:cs typeface="Times New Roman"/>
              </a:rPr>
              <a:t>of</a:t>
            </a:r>
            <a:r>
              <a:rPr sz="2600" b="1" i="1" spc="-65" dirty="0">
                <a:latin typeface="Times New Roman"/>
                <a:cs typeface="Times New Roman"/>
              </a:rPr>
              <a:t> </a:t>
            </a:r>
            <a:r>
              <a:rPr sz="2600" b="1" i="1" spc="-35" dirty="0">
                <a:latin typeface="Times New Roman"/>
                <a:cs typeface="Times New Roman"/>
              </a:rPr>
              <a:t>b</a:t>
            </a:r>
            <a:r>
              <a:rPr sz="2600" b="1" i="1" spc="-20" dirty="0">
                <a:latin typeface="Times New Roman"/>
                <a:cs typeface="Times New Roman"/>
              </a:rPr>
              <a:t>a</a:t>
            </a:r>
            <a:r>
              <a:rPr sz="2600" b="1" i="1" spc="40" dirty="0">
                <a:latin typeface="Times New Roman"/>
                <a:cs typeface="Times New Roman"/>
              </a:rPr>
              <a:t>tte</a:t>
            </a:r>
            <a:r>
              <a:rPr sz="2600" b="1" i="1" spc="10" dirty="0">
                <a:latin typeface="Times New Roman"/>
                <a:cs typeface="Times New Roman"/>
              </a:rPr>
              <a:t>r</a:t>
            </a:r>
            <a:r>
              <a:rPr sz="2600" b="1" i="1" spc="-100" dirty="0">
                <a:latin typeface="Times New Roman"/>
                <a:cs typeface="Times New Roman"/>
              </a:rPr>
              <a:t>y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15" dirty="0">
                <a:latin typeface="Times New Roman"/>
                <a:cs typeface="Times New Roman"/>
              </a:rPr>
              <a:t>li</a:t>
            </a:r>
            <a:r>
              <a:rPr sz="2600" b="1" i="1" spc="-50" dirty="0">
                <a:latin typeface="Times New Roman"/>
                <a:cs typeface="Times New Roman"/>
              </a:rPr>
              <a:t>f</a:t>
            </a:r>
            <a:r>
              <a:rPr sz="2600" b="1" i="1" spc="-80" dirty="0">
                <a:latin typeface="Times New Roman"/>
                <a:cs typeface="Times New Roman"/>
              </a:rPr>
              <a:t>e</a:t>
            </a:r>
            <a:r>
              <a:rPr sz="2600" b="1" i="1" spc="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4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03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4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06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4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11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75" dirty="0">
                <a:latin typeface="Times New Roman"/>
                <a:cs typeface="Times New Roman"/>
              </a:rPr>
              <a:t>802.15.4-2015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356615"/>
            <a:ext cx="8072628" cy="56448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7010" y="6145479"/>
            <a:ext cx="3719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Times New Roman"/>
                <a:cs typeface="Times New Roman"/>
              </a:rPr>
              <a:t>Protocol</a:t>
            </a:r>
            <a:r>
              <a:rPr sz="1800" b="1" spc="-40" dirty="0">
                <a:latin typeface="Times New Roman"/>
                <a:cs typeface="Times New Roman"/>
              </a:rPr>
              <a:t> Stacks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15" dirty="0">
                <a:latin typeface="Times New Roman"/>
                <a:cs typeface="Times New Roman"/>
              </a:rPr>
              <a:t>Utilizing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29" dirty="0">
                <a:latin typeface="Times New Roman"/>
                <a:cs typeface="Times New Roman"/>
              </a:rPr>
              <a:t>IEEE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Times New Roman"/>
                <a:cs typeface="Times New Roman"/>
              </a:rPr>
              <a:t>802.15.4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284988"/>
            <a:ext cx="8144256" cy="592988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819"/>
            <a:ext cx="135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70" dirty="0">
                <a:latin typeface="Franklin Gothic Medium"/>
                <a:cs typeface="Franklin Gothic Medium"/>
              </a:rPr>
              <a:t>Z</a:t>
            </a:r>
            <a:r>
              <a:rPr sz="3600" i="0" spc="-15" dirty="0">
                <a:latin typeface="Franklin Gothic Medium"/>
                <a:cs typeface="Franklin Gothic Medium"/>
              </a:rPr>
              <a:t>i</a:t>
            </a:r>
            <a:r>
              <a:rPr sz="3600" i="0" spc="-55" dirty="0">
                <a:latin typeface="Franklin Gothic Medium"/>
                <a:cs typeface="Franklin Gothic Medium"/>
              </a:rPr>
              <a:t>g</a:t>
            </a:r>
            <a:r>
              <a:rPr sz="3600" i="0" spc="-50" dirty="0">
                <a:latin typeface="Franklin Gothic Medium"/>
                <a:cs typeface="Franklin Gothic Medium"/>
              </a:rPr>
              <a:t>B</a:t>
            </a:r>
            <a:r>
              <a:rPr sz="3600" i="0" spc="-15" dirty="0">
                <a:latin typeface="Franklin Gothic Medium"/>
                <a:cs typeface="Franklin Gothic Medium"/>
              </a:rPr>
              <a:t>ee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742950"/>
            <a:ext cx="7320280" cy="50076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92100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0" dirty="0">
                <a:latin typeface="Times New Roman"/>
                <a:cs typeface="Times New Roman"/>
              </a:rPr>
              <a:t>ZigBee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sol</a:t>
            </a:r>
            <a:r>
              <a:rPr sz="2600" spc="-170" dirty="0">
                <a:latin typeface="Times New Roman"/>
                <a:cs typeface="Times New Roman"/>
              </a:rPr>
              <a:t>u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a</a:t>
            </a:r>
            <a:r>
              <a:rPr sz="2600" b="1" spc="-35" dirty="0">
                <a:latin typeface="Times New Roman"/>
                <a:cs typeface="Times New Roman"/>
              </a:rPr>
              <a:t>i</a:t>
            </a:r>
            <a:r>
              <a:rPr sz="2600" b="1" spc="10" dirty="0">
                <a:latin typeface="Times New Roman"/>
                <a:cs typeface="Times New Roman"/>
              </a:rPr>
              <a:t>med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40" dirty="0">
                <a:latin typeface="Times New Roman"/>
                <a:cs typeface="Times New Roman"/>
              </a:rPr>
              <a:t>a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75" dirty="0">
                <a:latin typeface="Times New Roman"/>
                <a:cs typeface="Times New Roman"/>
              </a:rPr>
              <a:t>s</a:t>
            </a:r>
            <a:r>
              <a:rPr sz="2600" b="1" spc="-110" dirty="0">
                <a:latin typeface="Times New Roman"/>
                <a:cs typeface="Times New Roman"/>
              </a:rPr>
              <a:t>ma</a:t>
            </a:r>
            <a:r>
              <a:rPr sz="2600" b="1" spc="10" dirty="0">
                <a:latin typeface="Times New Roman"/>
                <a:cs typeface="Times New Roman"/>
              </a:rPr>
              <a:t>r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o</a:t>
            </a:r>
            <a:r>
              <a:rPr sz="2600" b="1" spc="10" dirty="0">
                <a:latin typeface="Times New Roman"/>
                <a:cs typeface="Times New Roman"/>
              </a:rPr>
              <a:t>bject</a:t>
            </a:r>
            <a:r>
              <a:rPr sz="2600" b="1" spc="-65" dirty="0">
                <a:latin typeface="Times New Roman"/>
                <a:cs typeface="Times New Roman"/>
              </a:rPr>
              <a:t>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  sensors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that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have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60" dirty="0">
                <a:latin typeface="Times New Roman"/>
                <a:cs typeface="Times New Roman"/>
              </a:rPr>
              <a:t>low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bandwidth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55" dirty="0">
                <a:latin typeface="Times New Roman"/>
                <a:cs typeface="Times New Roman"/>
              </a:rPr>
              <a:t>low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power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needs.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Furthermore, </a:t>
            </a:r>
            <a:r>
              <a:rPr sz="2600" spc="-100" dirty="0">
                <a:latin typeface="Times New Roman"/>
                <a:cs typeface="Times New Roman"/>
              </a:rPr>
              <a:t>products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b="1" spc="-15" dirty="0">
                <a:latin typeface="Times New Roman"/>
                <a:cs typeface="Times New Roman"/>
              </a:rPr>
              <a:t>ZigBee </a:t>
            </a:r>
            <a:r>
              <a:rPr sz="2600" b="1" spc="10" dirty="0">
                <a:latin typeface="Times New Roman"/>
                <a:cs typeface="Times New Roman"/>
              </a:rPr>
              <a:t>compliant </a:t>
            </a:r>
            <a:r>
              <a:rPr sz="2600" b="1" spc="-15" dirty="0">
                <a:latin typeface="Times New Roman"/>
                <a:cs typeface="Times New Roman"/>
              </a:rPr>
              <a:t>and 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certified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by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ZigBee</a:t>
            </a:r>
            <a:r>
              <a:rPr sz="2600" b="1" spc="-1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Alliance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i="1" spc="-95" dirty="0">
                <a:latin typeface="Times New Roman"/>
                <a:cs typeface="Times New Roman"/>
              </a:rPr>
              <a:t>should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interoperate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114" dirty="0">
                <a:latin typeface="Times New Roman"/>
                <a:cs typeface="Times New Roman"/>
              </a:rPr>
              <a:t>even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75" dirty="0">
                <a:latin typeface="Times New Roman"/>
                <a:cs typeface="Times New Roman"/>
              </a:rPr>
              <a:t>though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different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105" dirty="0">
                <a:latin typeface="Times New Roman"/>
                <a:cs typeface="Times New Roman"/>
              </a:rPr>
              <a:t>vendors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may</a:t>
            </a:r>
            <a:r>
              <a:rPr sz="2600" b="1" i="1" spc="-9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latin typeface="Times New Roman"/>
                <a:cs typeface="Times New Roman"/>
              </a:rPr>
              <a:t>manufacture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latin typeface="Times New Roman"/>
                <a:cs typeface="Times New Roman"/>
              </a:rPr>
              <a:t>them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Segoe UI Symbol"/>
              <a:buChar char="⚫"/>
            </a:pPr>
            <a:endParaRPr sz="315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Zigbee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specification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Times New Roman"/>
                <a:cs typeface="Times New Roman"/>
              </a:rPr>
              <a:t>has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undergone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several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revisions.</a:t>
            </a:r>
            <a:endParaRPr sz="2600">
              <a:latin typeface="Times New Roman"/>
              <a:cs typeface="Times New Roman"/>
            </a:endParaRPr>
          </a:p>
          <a:p>
            <a:pPr marL="286385" marR="50165" indent="-27432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06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110" dirty="0">
                <a:latin typeface="Times New Roman"/>
                <a:cs typeface="Times New Roman"/>
              </a:rPr>
              <a:t>vision,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sets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mman</a:t>
            </a:r>
            <a:r>
              <a:rPr sz="2600" spc="-135" dirty="0">
                <a:latin typeface="Times New Roman"/>
                <a:cs typeface="Times New Roman"/>
              </a:rPr>
              <a:t>d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messag</a:t>
            </a:r>
            <a:r>
              <a:rPr sz="2600" spc="-155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spc="-180" dirty="0">
                <a:latin typeface="Times New Roman"/>
                <a:cs typeface="Times New Roman"/>
              </a:rPr>
              <a:t>p</a:t>
            </a:r>
            <a:r>
              <a:rPr sz="2600" spc="-120" dirty="0">
                <a:latin typeface="Times New Roman"/>
                <a:cs typeface="Times New Roman"/>
              </a:rPr>
              <a:t>es  </a:t>
            </a:r>
            <a:r>
              <a:rPr sz="2600" spc="-110" dirty="0">
                <a:latin typeface="Times New Roman"/>
                <a:cs typeface="Times New Roman"/>
              </a:rPr>
              <a:t>were</a:t>
            </a:r>
            <a:r>
              <a:rPr sz="2600" spc="-75" dirty="0">
                <a:latin typeface="Times New Roman"/>
                <a:cs typeface="Times New Roman"/>
              </a:rPr>
              <a:t> introduced,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increased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2007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(c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lle</a:t>
            </a:r>
            <a:r>
              <a:rPr sz="2600" spc="-135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Zigbe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o)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iter</a:t>
            </a:r>
            <a:r>
              <a:rPr sz="2600" spc="-120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4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hi</a:t>
            </a:r>
            <a:r>
              <a:rPr sz="2600" spc="-175" dirty="0">
                <a:latin typeface="Times New Roman"/>
                <a:cs typeface="Times New Roman"/>
              </a:rPr>
              <a:t>e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diff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fu</a:t>
            </a:r>
            <a:r>
              <a:rPr sz="2600" spc="-170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c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120" dirty="0">
                <a:latin typeface="Times New Roman"/>
                <a:cs typeface="Times New Roman"/>
              </a:rPr>
              <a:t>ions 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device, </a:t>
            </a:r>
            <a:r>
              <a:rPr sz="2600" spc="-150" dirty="0">
                <a:latin typeface="Times New Roman"/>
                <a:cs typeface="Times New Roman"/>
              </a:rPr>
              <a:t>such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75" dirty="0">
                <a:latin typeface="Times New Roman"/>
                <a:cs typeface="Times New Roman"/>
              </a:rPr>
              <a:t>metering, </a:t>
            </a:r>
            <a:r>
              <a:rPr sz="2600" spc="-65" dirty="0">
                <a:latin typeface="Times New Roman"/>
                <a:cs typeface="Times New Roman"/>
              </a:rPr>
              <a:t>temperature, </a:t>
            </a:r>
            <a:r>
              <a:rPr sz="2600" spc="-40" dirty="0">
                <a:latin typeface="Times New Roman"/>
                <a:cs typeface="Times New Roman"/>
              </a:rPr>
              <a:t>or </a:t>
            </a:r>
            <a:r>
              <a:rPr sz="2600" spc="-135" dirty="0">
                <a:latin typeface="Times New Roman"/>
                <a:cs typeface="Times New Roman"/>
              </a:rPr>
              <a:t>lighting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control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57530"/>
            <a:ext cx="7670165" cy="548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main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65" dirty="0">
                <a:latin typeface="Times New Roman"/>
                <a:cs typeface="Times New Roman"/>
              </a:rPr>
              <a:t>areas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where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ZigBee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is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most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well-known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inc</a:t>
            </a:r>
            <a:r>
              <a:rPr sz="2600" b="1" spc="15" dirty="0">
                <a:latin typeface="Times New Roman"/>
                <a:cs typeface="Times New Roman"/>
              </a:rPr>
              <a:t>l</a:t>
            </a:r>
            <a:r>
              <a:rPr sz="2600" b="1" spc="40" dirty="0">
                <a:latin typeface="Times New Roman"/>
                <a:cs typeface="Times New Roman"/>
              </a:rPr>
              <a:t>ude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au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tom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tion</a:t>
            </a:r>
            <a:r>
              <a:rPr sz="26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26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comme</a:t>
            </a:r>
            <a:r>
              <a:rPr sz="2600" b="1" i="1" spc="-14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ci</a:t>
            </a:r>
            <a:r>
              <a:rPr sz="26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b="1" i="1" spc="15" dirty="0">
                <a:solidFill>
                  <a:srgbClr val="6F2F9F"/>
                </a:solidFill>
                <a:latin typeface="Times New Roman"/>
                <a:cs typeface="Times New Roman"/>
              </a:rPr>
              <a:t>l,</a:t>
            </a:r>
            <a:r>
              <a:rPr sz="2600" b="1" i="1" spc="-3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b="1" i="1" spc="15" dirty="0">
                <a:solidFill>
                  <a:srgbClr val="6F2F9F"/>
                </a:solidFill>
                <a:latin typeface="Times New Roman"/>
                <a:cs typeface="Times New Roman"/>
              </a:rPr>
              <a:t>etail,</a:t>
            </a:r>
            <a:r>
              <a:rPr sz="2600" b="1" i="1" spc="-3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an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65" dirty="0">
                <a:solidFill>
                  <a:srgbClr val="6F2F9F"/>
                </a:solidFill>
                <a:latin typeface="Times New Roman"/>
                <a:cs typeface="Times New Roman"/>
              </a:rPr>
              <a:t>h</a:t>
            </a:r>
            <a:r>
              <a:rPr sz="2600" b="1" i="1" spc="-145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b="1" i="1" spc="-95" dirty="0">
                <a:solidFill>
                  <a:srgbClr val="6F2F9F"/>
                </a:solidFill>
                <a:latin typeface="Times New Roman"/>
                <a:cs typeface="Times New Roman"/>
              </a:rPr>
              <a:t>me 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applications</a:t>
            </a:r>
            <a:r>
              <a:rPr sz="26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smart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153035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ind</a:t>
            </a:r>
            <a:r>
              <a:rPr sz="2600" spc="-145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st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ial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30" dirty="0">
                <a:latin typeface="Times New Roman"/>
                <a:cs typeface="Times New Roman"/>
              </a:rPr>
              <a:t>mmercia</a:t>
            </a:r>
            <a:r>
              <a:rPr sz="2600" spc="-70" dirty="0">
                <a:latin typeface="Times New Roman"/>
                <a:cs typeface="Times New Roman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au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om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spa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ZigBe</a:t>
            </a:r>
            <a:r>
              <a:rPr sz="2600" spc="-170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- 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devices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handle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various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functions,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b="1" i="1" spc="-114" dirty="0">
                <a:latin typeface="Times New Roman"/>
                <a:cs typeface="Times New Roman"/>
              </a:rPr>
              <a:t>from</a:t>
            </a:r>
            <a:r>
              <a:rPr sz="2600" b="1" i="1" spc="-60" dirty="0">
                <a:latin typeface="Times New Roman"/>
                <a:cs typeface="Times New Roman"/>
              </a:rPr>
              <a:t> </a:t>
            </a:r>
            <a:r>
              <a:rPr sz="2600" b="1" i="1" spc="-75" dirty="0">
                <a:latin typeface="Times New Roman"/>
                <a:cs typeface="Times New Roman"/>
              </a:rPr>
              <a:t>measuring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temperature</a:t>
            </a:r>
            <a:r>
              <a:rPr sz="2600" b="1" i="1" spc="-100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and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50" dirty="0">
                <a:latin typeface="Times New Roman"/>
                <a:cs typeface="Times New Roman"/>
              </a:rPr>
              <a:t>humidity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to</a:t>
            </a:r>
            <a:r>
              <a:rPr sz="2600" b="1" i="1" spc="-75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latin typeface="Times New Roman"/>
                <a:cs typeface="Times New Roman"/>
              </a:rPr>
              <a:t>tracking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assets.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Segoe UI Symbol"/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8001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solidFill>
                  <a:srgbClr val="6F2F9F"/>
                </a:solidFill>
                <a:latin typeface="Times New Roman"/>
                <a:cs typeface="Times New Roman"/>
              </a:rPr>
              <a:t>For</a:t>
            </a:r>
            <a:r>
              <a:rPr sz="2600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6F2F9F"/>
                </a:solidFill>
                <a:latin typeface="Times New Roman"/>
                <a:cs typeface="Times New Roman"/>
              </a:rPr>
              <a:t>home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6F2F9F"/>
                </a:solidFill>
                <a:latin typeface="Times New Roman"/>
                <a:cs typeface="Times New Roman"/>
              </a:rPr>
              <a:t>automation,</a:t>
            </a:r>
            <a:r>
              <a:rPr sz="2600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80" dirty="0">
                <a:solidFill>
                  <a:srgbClr val="6F2F9F"/>
                </a:solidFill>
                <a:latin typeface="Times New Roman"/>
                <a:cs typeface="Times New Roman"/>
              </a:rPr>
              <a:t>ZigBee</a:t>
            </a:r>
            <a:r>
              <a:rPr sz="26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6F2F9F"/>
                </a:solidFill>
                <a:latin typeface="Times New Roman"/>
                <a:cs typeface="Times New Roman"/>
              </a:rPr>
              <a:t>can</a:t>
            </a:r>
            <a:r>
              <a:rPr sz="2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6F2F9F"/>
                </a:solidFill>
                <a:latin typeface="Times New Roman"/>
                <a:cs typeface="Times New Roman"/>
              </a:rPr>
              <a:t>control</a:t>
            </a:r>
            <a:r>
              <a:rPr sz="2600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6F2F9F"/>
                </a:solidFill>
                <a:latin typeface="Times New Roman"/>
                <a:cs typeface="Times New Roman"/>
              </a:rPr>
              <a:t>lighting,</a:t>
            </a:r>
            <a:r>
              <a:rPr sz="2600" spc="-1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ZigBee 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90" dirty="0">
                <a:latin typeface="Times New Roman"/>
                <a:cs typeface="Times New Roman"/>
              </a:rPr>
              <a:t>Smart </a:t>
            </a:r>
            <a:r>
              <a:rPr sz="2600" b="1" spc="-65" dirty="0">
                <a:latin typeface="Times New Roman"/>
                <a:cs typeface="Times New Roman"/>
              </a:rPr>
              <a:t>Energy </a:t>
            </a:r>
            <a:r>
              <a:rPr sz="2600" spc="-120" dirty="0">
                <a:latin typeface="Times New Roman"/>
                <a:cs typeface="Times New Roman"/>
              </a:rPr>
              <a:t>brings </a:t>
            </a:r>
            <a:r>
              <a:rPr sz="2600" spc="-75" dirty="0">
                <a:latin typeface="Times New Roman"/>
                <a:cs typeface="Times New Roman"/>
              </a:rPr>
              <a:t>together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variety </a:t>
            </a:r>
            <a:r>
              <a:rPr sz="2600" b="1" i="1" spc="-120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interoperable 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products, 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such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as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smart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meters, </a:t>
            </a:r>
            <a:r>
              <a:rPr sz="2600" b="1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that 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can 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monitor 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6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control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use</a:t>
            </a:r>
            <a:r>
              <a:rPr sz="2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delivery</a:t>
            </a:r>
            <a:r>
              <a:rPr sz="2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utilities,</a:t>
            </a:r>
            <a:r>
              <a:rPr sz="2600" b="1" i="1" spc="-3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such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as 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electricity </a:t>
            </a:r>
            <a:r>
              <a:rPr sz="2600" b="1" i="1" spc="-6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water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91160"/>
            <a:ext cx="37541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0" spc="-10" dirty="0">
                <a:latin typeface="Franklin Gothic Medium"/>
                <a:cs typeface="Franklin Gothic Medium"/>
              </a:rPr>
              <a:t>The </a:t>
            </a:r>
            <a:r>
              <a:rPr sz="2500" i="0" spc="-30" dirty="0">
                <a:latin typeface="Franklin Gothic Medium"/>
                <a:cs typeface="Franklin Gothic Medium"/>
              </a:rPr>
              <a:t>traditional</a:t>
            </a:r>
            <a:r>
              <a:rPr sz="2500" i="0" spc="10" dirty="0">
                <a:latin typeface="Franklin Gothic Medium"/>
                <a:cs typeface="Franklin Gothic Medium"/>
              </a:rPr>
              <a:t> </a:t>
            </a:r>
            <a:r>
              <a:rPr sz="2500" i="0" spc="-30" dirty="0">
                <a:latin typeface="Franklin Gothic Medium"/>
                <a:cs typeface="Franklin Gothic Medium"/>
              </a:rPr>
              <a:t>ZigBee</a:t>
            </a:r>
            <a:r>
              <a:rPr sz="2500" i="0" spc="-10" dirty="0">
                <a:latin typeface="Franklin Gothic Medium"/>
                <a:cs typeface="Franklin Gothic Medium"/>
              </a:rPr>
              <a:t> </a:t>
            </a:r>
            <a:r>
              <a:rPr sz="2500" i="0" spc="-30" dirty="0">
                <a:latin typeface="Franklin Gothic Medium"/>
                <a:cs typeface="Franklin Gothic Medium"/>
              </a:rPr>
              <a:t>stack</a:t>
            </a:r>
            <a:endParaRPr sz="25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57883"/>
            <a:ext cx="6286500" cy="4213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369823"/>
            <a:ext cx="6973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0" spc="-25" dirty="0">
                <a:latin typeface="Franklin Gothic Medium"/>
                <a:cs typeface="Franklin Gothic Medium"/>
              </a:rPr>
              <a:t>Categorization </a:t>
            </a:r>
            <a:r>
              <a:rPr sz="2400" i="0" dirty="0">
                <a:latin typeface="Franklin Gothic Medium"/>
                <a:cs typeface="Franklin Gothic Medium"/>
              </a:rPr>
              <a:t>based </a:t>
            </a:r>
            <a:r>
              <a:rPr sz="2400" i="0" spc="-10" dirty="0">
                <a:latin typeface="Franklin Gothic Medium"/>
                <a:cs typeface="Franklin Gothic Medium"/>
              </a:rPr>
              <a:t>on </a:t>
            </a:r>
            <a:r>
              <a:rPr sz="2400" i="0" spc="-30" dirty="0">
                <a:latin typeface="Franklin Gothic Medium"/>
                <a:cs typeface="Franklin Gothic Medium"/>
              </a:rPr>
              <a:t>what </a:t>
            </a:r>
            <a:r>
              <a:rPr sz="2400" i="0" spc="-20" dirty="0">
                <a:latin typeface="Franklin Gothic Medium"/>
                <a:cs typeface="Franklin Gothic Medium"/>
              </a:rPr>
              <a:t>physical phenomenon </a:t>
            </a:r>
            <a:r>
              <a:rPr sz="2400" i="0" spc="-30" dirty="0">
                <a:latin typeface="Franklin Gothic Medium"/>
                <a:cs typeface="Franklin Gothic Medium"/>
              </a:rPr>
              <a:t>a </a:t>
            </a:r>
            <a:r>
              <a:rPr sz="2400" i="0" spc="-585" dirty="0">
                <a:latin typeface="Franklin Gothic Medium"/>
                <a:cs typeface="Franklin Gothic Medium"/>
              </a:rPr>
              <a:t> </a:t>
            </a:r>
            <a:r>
              <a:rPr sz="2400" i="0" spc="5" dirty="0">
                <a:latin typeface="Franklin Gothic Medium"/>
                <a:cs typeface="Franklin Gothic Medium"/>
              </a:rPr>
              <a:t>sensor</a:t>
            </a:r>
            <a:r>
              <a:rPr sz="2400" i="0" spc="-35" dirty="0">
                <a:latin typeface="Franklin Gothic Medium"/>
                <a:cs typeface="Franklin Gothic Medium"/>
              </a:rPr>
              <a:t> </a:t>
            </a:r>
            <a:r>
              <a:rPr sz="2400" i="0" spc="-5" dirty="0">
                <a:latin typeface="Franklin Gothic Medium"/>
                <a:cs typeface="Franklin Gothic Medium"/>
              </a:rPr>
              <a:t>is</a:t>
            </a:r>
            <a:r>
              <a:rPr sz="2400" i="0" spc="-20" dirty="0">
                <a:latin typeface="Franklin Gothic Medium"/>
                <a:cs typeface="Franklin Gothic Medium"/>
              </a:rPr>
              <a:t> </a:t>
            </a:r>
            <a:r>
              <a:rPr sz="2400" i="0" spc="-25" dirty="0">
                <a:latin typeface="Franklin Gothic Medium"/>
                <a:cs typeface="Franklin Gothic Medium"/>
              </a:rPr>
              <a:t>measuring</a:t>
            </a:r>
            <a:endParaRPr sz="24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1214627"/>
            <a:ext cx="7632152" cy="527840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411606"/>
            <a:ext cx="7842884" cy="54406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6385" marR="382905" indent="-274320">
              <a:lnSpc>
                <a:spcPct val="100499"/>
              </a:lnSpc>
              <a:spcBef>
                <a:spcPts val="8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ZigBe</a:t>
            </a:r>
            <a:r>
              <a:rPr sz="2800" b="1" spc="65" dirty="0">
                <a:latin typeface="Times New Roman"/>
                <a:cs typeface="Times New Roman"/>
              </a:rPr>
              <a:t>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net</a:t>
            </a:r>
            <a:r>
              <a:rPr sz="2800" b="1" spc="-10" dirty="0">
                <a:latin typeface="Times New Roman"/>
                <a:cs typeface="Times New Roman"/>
              </a:rPr>
              <a:t>w</a:t>
            </a:r>
            <a:r>
              <a:rPr sz="2800" b="1" spc="5" dirty="0">
                <a:latin typeface="Times New Roman"/>
                <a:cs typeface="Times New Roman"/>
              </a:rPr>
              <a:t>ork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and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secu</a:t>
            </a:r>
            <a:r>
              <a:rPr sz="2800" b="1" spc="55" dirty="0">
                <a:latin typeface="Times New Roman"/>
                <a:cs typeface="Times New Roman"/>
              </a:rPr>
              <a:t>r</a:t>
            </a:r>
            <a:r>
              <a:rPr sz="2800" b="1" spc="20" dirty="0">
                <a:latin typeface="Times New Roman"/>
                <a:cs typeface="Times New Roman"/>
              </a:rPr>
              <a:t>ity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l</a:t>
            </a:r>
            <a:r>
              <a:rPr sz="2800" b="1" spc="-145" dirty="0">
                <a:latin typeface="Times New Roman"/>
                <a:cs typeface="Times New Roman"/>
              </a:rPr>
              <a:t>a</a:t>
            </a:r>
            <a:r>
              <a:rPr sz="2800" b="1" spc="-85" dirty="0">
                <a:latin typeface="Times New Roman"/>
                <a:cs typeface="Times New Roman"/>
              </a:rPr>
              <a:t>y</a:t>
            </a:r>
            <a:r>
              <a:rPr sz="2800" b="1" spc="-25" dirty="0">
                <a:latin typeface="Times New Roman"/>
                <a:cs typeface="Times New Roman"/>
              </a:rPr>
              <a:t>e</a:t>
            </a:r>
            <a:r>
              <a:rPr sz="2800" b="1" spc="-20" dirty="0">
                <a:latin typeface="Times New Roman"/>
                <a:cs typeface="Times New Roman"/>
              </a:rPr>
              <a:t>r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600" b="1" i="1" spc="-25" dirty="0">
                <a:latin typeface="Times New Roman"/>
                <a:cs typeface="Times New Roman"/>
              </a:rPr>
              <a:t>p</a:t>
            </a:r>
            <a:r>
              <a:rPr sz="2600" b="1" i="1" spc="-60" dirty="0">
                <a:latin typeface="Times New Roman"/>
                <a:cs typeface="Times New Roman"/>
              </a:rPr>
              <a:t>r</a:t>
            </a:r>
            <a:r>
              <a:rPr sz="2600" b="1" i="1" spc="-220" dirty="0">
                <a:latin typeface="Times New Roman"/>
                <a:cs typeface="Times New Roman"/>
              </a:rPr>
              <a:t>o</a:t>
            </a:r>
            <a:r>
              <a:rPr sz="2600" b="1" i="1" spc="-25" dirty="0">
                <a:latin typeface="Times New Roman"/>
                <a:cs typeface="Times New Roman"/>
              </a:rPr>
              <a:t>v</a:t>
            </a:r>
            <a:r>
              <a:rPr sz="2600" b="1" i="1" spc="-10" dirty="0">
                <a:latin typeface="Times New Roman"/>
                <a:cs typeface="Times New Roman"/>
              </a:rPr>
              <a:t>i</a:t>
            </a:r>
            <a:r>
              <a:rPr sz="2600" b="1" i="1" spc="-70" dirty="0">
                <a:latin typeface="Times New Roman"/>
                <a:cs typeface="Times New Roman"/>
              </a:rPr>
              <a:t>des  </a:t>
            </a:r>
            <a:r>
              <a:rPr sz="2600" b="1" i="1" spc="-114" dirty="0">
                <a:latin typeface="Times New Roman"/>
                <a:cs typeface="Times New Roman"/>
              </a:rPr>
              <a:t>mechanisms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105" dirty="0">
                <a:latin typeface="Times New Roman"/>
                <a:cs typeface="Times New Roman"/>
              </a:rPr>
              <a:t>for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75" dirty="0">
                <a:latin typeface="Times New Roman"/>
                <a:cs typeface="Times New Roman"/>
              </a:rPr>
              <a:t>network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5" dirty="0">
                <a:latin typeface="Times New Roman"/>
                <a:cs typeface="Times New Roman"/>
              </a:rPr>
              <a:t>startup,</a:t>
            </a:r>
            <a:r>
              <a:rPr sz="2600" b="1" i="1" spc="-335" dirty="0">
                <a:latin typeface="Times New Roman"/>
                <a:cs typeface="Times New Roman"/>
              </a:rPr>
              <a:t> </a:t>
            </a:r>
            <a:r>
              <a:rPr sz="2600" b="1" i="1" spc="-75" dirty="0">
                <a:latin typeface="Times New Roman"/>
                <a:cs typeface="Times New Roman"/>
              </a:rPr>
              <a:t>configuration,</a:t>
            </a:r>
            <a:r>
              <a:rPr sz="2600" b="1" i="1" spc="-365" dirty="0">
                <a:latin typeface="Times New Roman"/>
                <a:cs typeface="Times New Roman"/>
              </a:rPr>
              <a:t> </a:t>
            </a:r>
            <a:r>
              <a:rPr sz="2600" b="1" i="1" spc="-45" dirty="0">
                <a:latin typeface="Times New Roman"/>
                <a:cs typeface="Times New Roman"/>
              </a:rPr>
              <a:t>routing, </a:t>
            </a:r>
            <a:r>
              <a:rPr sz="2600" b="1" i="1" spc="-635" dirty="0">
                <a:latin typeface="Times New Roman"/>
                <a:cs typeface="Times New Roman"/>
              </a:rPr>
              <a:t> </a:t>
            </a:r>
            <a:r>
              <a:rPr sz="2600" b="1" i="1" spc="-60" dirty="0">
                <a:latin typeface="Times New Roman"/>
                <a:cs typeface="Times New Roman"/>
              </a:rPr>
              <a:t>an</a:t>
            </a:r>
            <a:r>
              <a:rPr sz="2600" b="1" i="1" spc="-25" dirty="0">
                <a:latin typeface="Times New Roman"/>
                <a:cs typeface="Times New Roman"/>
              </a:rPr>
              <a:t>d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i="1" spc="-140" dirty="0">
                <a:latin typeface="Times New Roman"/>
                <a:cs typeface="Times New Roman"/>
              </a:rPr>
              <a:t>sec</a:t>
            </a:r>
            <a:r>
              <a:rPr sz="2600" b="1" i="1" spc="-170" dirty="0">
                <a:latin typeface="Times New Roman"/>
                <a:cs typeface="Times New Roman"/>
              </a:rPr>
              <a:t>u</a:t>
            </a:r>
            <a:r>
              <a:rPr sz="2600" b="1" i="1" spc="-40" dirty="0">
                <a:latin typeface="Times New Roman"/>
                <a:cs typeface="Times New Roman"/>
              </a:rPr>
              <a:t>ring</a:t>
            </a:r>
            <a:r>
              <a:rPr sz="2600" b="1" i="1" spc="-95" dirty="0">
                <a:latin typeface="Times New Roman"/>
                <a:cs typeface="Times New Roman"/>
              </a:rPr>
              <a:t> </a:t>
            </a:r>
            <a:r>
              <a:rPr sz="2600" b="1" i="1" spc="-170" dirty="0">
                <a:latin typeface="Times New Roman"/>
                <a:cs typeface="Times New Roman"/>
              </a:rPr>
              <a:t>com</a:t>
            </a:r>
            <a:r>
              <a:rPr sz="2600" b="1" i="1" spc="-260" dirty="0">
                <a:latin typeface="Times New Roman"/>
                <a:cs typeface="Times New Roman"/>
              </a:rPr>
              <a:t>m</a:t>
            </a:r>
            <a:r>
              <a:rPr sz="2600" b="1" i="1" spc="-120" dirty="0">
                <a:latin typeface="Times New Roman"/>
                <a:cs typeface="Times New Roman"/>
              </a:rPr>
              <a:t>u</a:t>
            </a:r>
            <a:r>
              <a:rPr sz="2600" b="1" i="1" spc="-114" dirty="0">
                <a:latin typeface="Times New Roman"/>
                <a:cs typeface="Times New Roman"/>
              </a:rPr>
              <a:t>n</a:t>
            </a:r>
            <a:r>
              <a:rPr sz="2600" b="1" i="1" spc="-70" dirty="0">
                <a:latin typeface="Times New Roman"/>
                <a:cs typeface="Times New Roman"/>
              </a:rPr>
              <a:t>ic</a:t>
            </a:r>
            <a:r>
              <a:rPr sz="2600" b="1" i="1" spc="-110" dirty="0">
                <a:latin typeface="Times New Roman"/>
                <a:cs typeface="Times New Roman"/>
              </a:rPr>
              <a:t>a</a:t>
            </a:r>
            <a:r>
              <a:rPr sz="2600" b="1" i="1" spc="-45" dirty="0">
                <a:latin typeface="Times New Roman"/>
                <a:cs typeface="Times New Roman"/>
              </a:rPr>
              <a:t>tions.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includes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calculating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routing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paths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often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changing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topology,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discovering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neighbors</a:t>
            </a:r>
            <a:r>
              <a:rPr sz="2600" spc="-70" dirty="0">
                <a:latin typeface="Times New Roman"/>
                <a:cs typeface="Times New Roman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managing</a:t>
            </a:r>
            <a:r>
              <a:rPr sz="26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600" b="1" i="1" spc="-6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b="1" i="1" spc="-15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600" b="1" i="1" spc="-16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ting</a:t>
            </a:r>
            <a:r>
              <a:rPr sz="26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6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les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sz="26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d</a:t>
            </a:r>
            <a:r>
              <a:rPr sz="26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vices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join 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600" b="1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6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st</a:t>
            </a:r>
            <a:r>
              <a:rPr sz="26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tim</a:t>
            </a:r>
            <a:r>
              <a:rPr sz="2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0957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ne</a:t>
            </a:r>
            <a:r>
              <a:rPr sz="2600" spc="-30" dirty="0">
                <a:latin typeface="Times New Roman"/>
                <a:cs typeface="Times New Roman"/>
              </a:rPr>
              <a:t>t</a:t>
            </a:r>
            <a:r>
              <a:rPr sz="2600" spc="-175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als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esp</a:t>
            </a:r>
            <a:r>
              <a:rPr sz="2600" spc="-15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nsi</a:t>
            </a:r>
            <a:r>
              <a:rPr sz="2600" spc="-215" dirty="0">
                <a:latin typeface="Times New Roman"/>
                <a:cs typeface="Times New Roman"/>
              </a:rPr>
              <a:t>b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b="1" i="1" spc="-110" dirty="0">
                <a:latin typeface="Times New Roman"/>
                <a:cs typeface="Times New Roman"/>
              </a:rPr>
              <a:t>f</a:t>
            </a:r>
            <a:r>
              <a:rPr sz="2600" b="1" i="1" spc="-80" dirty="0">
                <a:latin typeface="Times New Roman"/>
                <a:cs typeface="Times New Roman"/>
              </a:rPr>
              <a:t>orming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spc="-20" dirty="0">
                <a:latin typeface="Times New Roman"/>
                <a:cs typeface="Times New Roman"/>
              </a:rPr>
              <a:t>the  </a:t>
            </a:r>
            <a:r>
              <a:rPr sz="2600" b="1" i="1" spc="-30" dirty="0">
                <a:latin typeface="Times New Roman"/>
                <a:cs typeface="Times New Roman"/>
              </a:rPr>
              <a:t>appropriate </a:t>
            </a:r>
            <a:r>
              <a:rPr sz="2600" b="1" i="1" spc="-70" dirty="0">
                <a:latin typeface="Times New Roman"/>
                <a:cs typeface="Times New Roman"/>
              </a:rPr>
              <a:t>topology</a:t>
            </a:r>
            <a:r>
              <a:rPr sz="2600" spc="-70" dirty="0">
                <a:latin typeface="Times New Roman"/>
                <a:cs typeface="Times New Roman"/>
              </a:rPr>
              <a:t>, </a:t>
            </a:r>
            <a:r>
              <a:rPr sz="2600" spc="-140" dirty="0">
                <a:latin typeface="Times New Roman"/>
                <a:cs typeface="Times New Roman"/>
              </a:rPr>
              <a:t>which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00" dirty="0">
                <a:latin typeface="Times New Roman"/>
                <a:cs typeface="Times New Roman"/>
              </a:rPr>
              <a:t>often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mesh </a:t>
            </a:r>
            <a:r>
              <a:rPr sz="2600" spc="-80" dirty="0">
                <a:latin typeface="Times New Roman"/>
                <a:cs typeface="Times New Roman"/>
              </a:rPr>
              <a:t>but </a:t>
            </a:r>
            <a:r>
              <a:rPr sz="2600" spc="-120" dirty="0">
                <a:latin typeface="Times New Roman"/>
                <a:cs typeface="Times New Roman"/>
              </a:rPr>
              <a:t>could be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star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50" dirty="0">
                <a:latin typeface="Times New Roman"/>
                <a:cs typeface="Times New Roman"/>
              </a:rPr>
              <a:t>ell.</a:t>
            </a:r>
            <a:endParaRPr sz="2600">
              <a:latin typeface="Times New Roman"/>
              <a:cs typeface="Times New Roman"/>
            </a:endParaRPr>
          </a:p>
          <a:p>
            <a:pPr marL="286385" marR="14795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i="1" spc="-390"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sz="2600" i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7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600" i="1" spc="-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35" dirty="0">
                <a:solidFill>
                  <a:srgbClr val="001F5F"/>
                </a:solidFill>
                <a:latin typeface="Times New Roman"/>
                <a:cs typeface="Times New Roman"/>
              </a:rPr>
              <a:t>security</a:t>
            </a:r>
            <a:r>
              <a:rPr sz="2600" i="1" spc="-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50" dirty="0">
                <a:solidFill>
                  <a:srgbClr val="001F5F"/>
                </a:solidFill>
                <a:latin typeface="Times New Roman"/>
                <a:cs typeface="Times New Roman"/>
              </a:rPr>
              <a:t>perspective, </a:t>
            </a:r>
            <a:r>
              <a:rPr sz="2600" i="1" spc="-270" dirty="0">
                <a:solidFill>
                  <a:srgbClr val="001F5F"/>
                </a:solidFill>
                <a:latin typeface="Times New Roman"/>
                <a:cs typeface="Times New Roman"/>
              </a:rPr>
              <a:t>ZigBee</a:t>
            </a:r>
            <a:r>
              <a:rPr sz="2600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170" dirty="0">
                <a:solidFill>
                  <a:srgbClr val="001F5F"/>
                </a:solidFill>
                <a:latin typeface="Times New Roman"/>
                <a:cs typeface="Times New Roman"/>
              </a:rPr>
              <a:t>utilizes </a:t>
            </a:r>
            <a:r>
              <a:rPr sz="26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802.15.4 </a:t>
            </a:r>
            <a:r>
              <a:rPr sz="2600" i="1" spc="-260" dirty="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sz="2600" i="1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35" dirty="0">
                <a:solidFill>
                  <a:srgbClr val="001F5F"/>
                </a:solidFill>
                <a:latin typeface="Times New Roman"/>
                <a:cs typeface="Times New Roman"/>
              </a:rPr>
              <a:t>security </a:t>
            </a:r>
            <a:r>
              <a:rPr sz="2600" i="1" spc="-170" dirty="0">
                <a:solidFill>
                  <a:srgbClr val="001F5F"/>
                </a:solidFill>
                <a:latin typeface="Times New Roman"/>
                <a:cs typeface="Times New Roman"/>
              </a:rPr>
              <a:t>at </a:t>
            </a:r>
            <a:r>
              <a:rPr sz="2600" i="1" spc="-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04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600" i="1" spc="-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455" dirty="0">
                <a:solidFill>
                  <a:srgbClr val="001F5F"/>
                </a:solidFill>
                <a:latin typeface="Times New Roman"/>
                <a:cs typeface="Times New Roman"/>
              </a:rPr>
              <a:t>MAC</a:t>
            </a:r>
            <a:r>
              <a:rPr sz="2600" i="1" spc="-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i="1" spc="-235" dirty="0">
                <a:solidFill>
                  <a:srgbClr val="001F5F"/>
                </a:solidFill>
                <a:latin typeface="Times New Roman"/>
                <a:cs typeface="Times New Roman"/>
              </a:rPr>
              <a:t>layer, </a:t>
            </a:r>
            <a:r>
              <a:rPr sz="2600" spc="-150" dirty="0">
                <a:latin typeface="Times New Roman"/>
                <a:cs typeface="Times New Roman"/>
              </a:rPr>
              <a:t>using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b="1" spc="-15" dirty="0">
                <a:latin typeface="Times New Roman"/>
                <a:cs typeface="Times New Roman"/>
              </a:rPr>
              <a:t>Advanced Encryption </a:t>
            </a:r>
            <a:r>
              <a:rPr sz="2600" b="1" spc="-60" dirty="0">
                <a:latin typeface="Times New Roman"/>
                <a:cs typeface="Times New Roman"/>
              </a:rPr>
              <a:t>Standard 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45" dirty="0">
                <a:latin typeface="Times New Roman"/>
                <a:cs typeface="Times New Roman"/>
              </a:rPr>
              <a:t>(AES</a:t>
            </a:r>
            <a:r>
              <a:rPr sz="2600" b="1" spc="-85" dirty="0">
                <a:latin typeface="Times New Roman"/>
                <a:cs typeface="Times New Roman"/>
              </a:rPr>
              <a:t>)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with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110" dirty="0">
                <a:latin typeface="Times New Roman"/>
                <a:cs typeface="Times New Roman"/>
              </a:rPr>
              <a:t>1</a:t>
            </a:r>
            <a:r>
              <a:rPr sz="2600" b="1" spc="-125" dirty="0">
                <a:latin typeface="Times New Roman"/>
                <a:cs typeface="Times New Roman"/>
              </a:rPr>
              <a:t>2</a:t>
            </a:r>
            <a:r>
              <a:rPr sz="2600" b="1" spc="-114" dirty="0">
                <a:latin typeface="Times New Roman"/>
                <a:cs typeface="Times New Roman"/>
              </a:rPr>
              <a:t>8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15" dirty="0">
                <a:latin typeface="Times New Roman"/>
                <a:cs typeface="Times New Roman"/>
              </a:rPr>
              <a:t>bit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k</a:t>
            </a:r>
            <a:r>
              <a:rPr sz="2600" b="1" spc="30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y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al</a:t>
            </a:r>
            <a:r>
              <a:rPr sz="2600" b="1" spc="-60" dirty="0">
                <a:latin typeface="Times New Roman"/>
                <a:cs typeface="Times New Roman"/>
              </a:rPr>
              <a:t>s</a:t>
            </a:r>
            <a:r>
              <a:rPr sz="2600" b="1" spc="110" dirty="0">
                <a:latin typeface="Times New Roman"/>
                <a:cs typeface="Times New Roman"/>
              </a:rPr>
              <a:t>o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pr</a:t>
            </a:r>
            <a:r>
              <a:rPr sz="2600" b="1" spc="-50" dirty="0">
                <a:latin typeface="Times New Roman"/>
                <a:cs typeface="Times New Roman"/>
              </a:rPr>
              <a:t>o</a:t>
            </a:r>
            <a:r>
              <a:rPr sz="2600" b="1" spc="15" dirty="0">
                <a:latin typeface="Times New Roman"/>
                <a:cs typeface="Times New Roman"/>
              </a:rPr>
              <a:t>vides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secu</a:t>
            </a:r>
            <a:r>
              <a:rPr sz="2600" b="1" spc="35" dirty="0">
                <a:latin typeface="Times New Roman"/>
                <a:cs typeface="Times New Roman"/>
              </a:rPr>
              <a:t>r</a:t>
            </a:r>
            <a:r>
              <a:rPr sz="2600" b="1" spc="20" dirty="0">
                <a:latin typeface="Times New Roman"/>
                <a:cs typeface="Times New Roman"/>
              </a:rPr>
              <a:t>ity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40" dirty="0">
                <a:latin typeface="Times New Roman"/>
                <a:cs typeface="Times New Roman"/>
              </a:rPr>
              <a:t>a</a:t>
            </a:r>
            <a:r>
              <a:rPr sz="2600" b="1" spc="25" dirty="0">
                <a:latin typeface="Times New Roman"/>
                <a:cs typeface="Times New Roman"/>
              </a:rPr>
              <a:t>t  </a:t>
            </a:r>
            <a:r>
              <a:rPr sz="2600" b="1" spc="35" dirty="0">
                <a:latin typeface="Times New Roman"/>
                <a:cs typeface="Times New Roman"/>
              </a:rPr>
              <a:t>the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network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and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10" dirty="0">
                <a:latin typeface="Times New Roman"/>
                <a:cs typeface="Times New Roman"/>
              </a:rPr>
              <a:t>application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layers.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458709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2799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55" dirty="0">
                <a:latin typeface="Times New Roman"/>
                <a:cs typeface="Times New Roman"/>
              </a:rPr>
              <a:t>Zig</a:t>
            </a:r>
            <a:r>
              <a:rPr sz="2600" b="1" spc="-60" dirty="0">
                <a:latin typeface="Times New Roman"/>
                <a:cs typeface="Times New Roman"/>
              </a:rPr>
              <a:t>B</a:t>
            </a:r>
            <a:r>
              <a:rPr sz="2600" b="1" spc="60" dirty="0">
                <a:latin typeface="Times New Roman"/>
                <a:cs typeface="Times New Roman"/>
              </a:rPr>
              <a:t>e</a:t>
            </a:r>
            <a:r>
              <a:rPr sz="2600" b="1" spc="65" dirty="0">
                <a:latin typeface="Times New Roman"/>
                <a:cs typeface="Times New Roman"/>
              </a:rPr>
              <a:t>e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uses</a:t>
            </a:r>
            <a:r>
              <a:rPr sz="2600" b="1" spc="-175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Ad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65" dirty="0">
                <a:latin typeface="Times New Roman"/>
                <a:cs typeface="Times New Roman"/>
              </a:rPr>
              <a:t>hoc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85" dirty="0">
                <a:latin typeface="Times New Roman"/>
                <a:cs typeface="Times New Roman"/>
              </a:rPr>
              <a:t>O</a:t>
            </a:r>
            <a:r>
              <a:rPr sz="2600" b="1" spc="-55" dirty="0">
                <a:latin typeface="Times New Roman"/>
                <a:cs typeface="Times New Roman"/>
              </a:rPr>
              <a:t>n</a:t>
            </a:r>
            <a:r>
              <a:rPr sz="2600" b="1" spc="80" dirty="0">
                <a:latin typeface="Times New Roman"/>
                <a:cs typeface="Times New Roman"/>
              </a:rPr>
              <a:t>-</a:t>
            </a:r>
            <a:r>
              <a:rPr sz="2600" b="1" spc="-15" dirty="0">
                <a:latin typeface="Times New Roman"/>
                <a:cs typeface="Times New Roman"/>
              </a:rPr>
              <a:t>Deman</a:t>
            </a:r>
            <a:r>
              <a:rPr sz="2600" b="1" spc="-10" dirty="0">
                <a:latin typeface="Times New Roman"/>
                <a:cs typeface="Times New Roman"/>
              </a:rPr>
              <a:t>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Distanc</a:t>
            </a:r>
            <a:r>
              <a:rPr sz="2600" b="1" spc="5" dirty="0">
                <a:latin typeface="Times New Roman"/>
                <a:cs typeface="Times New Roman"/>
              </a:rPr>
              <a:t>e</a:t>
            </a:r>
            <a:r>
              <a:rPr sz="2600" b="1" spc="-380" dirty="0">
                <a:latin typeface="Times New Roman"/>
                <a:cs typeface="Times New Roman"/>
              </a:rPr>
              <a:t> </a:t>
            </a:r>
            <a:r>
              <a:rPr sz="2600" b="1" spc="-600" dirty="0">
                <a:latin typeface="Times New Roman"/>
                <a:cs typeface="Times New Roman"/>
              </a:rPr>
              <a:t>V</a:t>
            </a:r>
            <a:r>
              <a:rPr sz="2600" b="1" spc="55" dirty="0">
                <a:latin typeface="Times New Roman"/>
                <a:cs typeface="Times New Roman"/>
              </a:rPr>
              <a:t>ec</a:t>
            </a:r>
            <a:r>
              <a:rPr sz="2600" b="1" spc="50" dirty="0">
                <a:latin typeface="Times New Roman"/>
                <a:cs typeface="Times New Roman"/>
              </a:rPr>
              <a:t>t</a:t>
            </a:r>
            <a:r>
              <a:rPr sz="2600" b="1" spc="5" dirty="0">
                <a:latin typeface="Times New Roman"/>
                <a:cs typeface="Times New Roman"/>
              </a:rPr>
              <a:t>or  </a:t>
            </a:r>
            <a:r>
              <a:rPr sz="2600" b="1" spc="-25" dirty="0">
                <a:latin typeface="Times New Roman"/>
                <a:cs typeface="Times New Roman"/>
              </a:rPr>
              <a:t>(</a:t>
            </a:r>
            <a:r>
              <a:rPr sz="2600" b="1" spc="-105" dirty="0">
                <a:latin typeface="Times New Roman"/>
                <a:cs typeface="Times New Roman"/>
              </a:rPr>
              <a:t>A</a:t>
            </a:r>
            <a:r>
              <a:rPr sz="2600" b="1" spc="-155" dirty="0">
                <a:latin typeface="Times New Roman"/>
                <a:cs typeface="Times New Roman"/>
              </a:rPr>
              <a:t>OD</a:t>
            </a:r>
            <a:r>
              <a:rPr sz="2600" b="1" spc="-135" dirty="0">
                <a:latin typeface="Times New Roman"/>
                <a:cs typeface="Times New Roman"/>
              </a:rPr>
              <a:t>V</a:t>
            </a:r>
            <a:r>
              <a:rPr sz="2600" b="1" spc="-60" dirty="0">
                <a:latin typeface="Times New Roman"/>
                <a:cs typeface="Times New Roman"/>
              </a:rPr>
              <a:t>)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20" dirty="0">
                <a:latin typeface="Times New Roman"/>
                <a:cs typeface="Times New Roman"/>
              </a:rPr>
              <a:t>routing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i="1" spc="-85" dirty="0">
                <a:solidFill>
                  <a:srgbClr val="6F2F9F"/>
                </a:solidFill>
                <a:latin typeface="Times New Roman"/>
                <a:cs typeface="Times New Roman"/>
              </a:rPr>
              <a:t>ac</a:t>
            </a:r>
            <a:r>
              <a:rPr sz="2600" b="1" i="1" spc="-11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b="1" i="1" spc="-140" dirty="0">
                <a:solidFill>
                  <a:srgbClr val="6F2F9F"/>
                </a:solidFill>
                <a:latin typeface="Times New Roman"/>
                <a:cs typeface="Times New Roman"/>
              </a:rPr>
              <a:t>oss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65" dirty="0">
                <a:solidFill>
                  <a:srgbClr val="6F2F9F"/>
                </a:solidFill>
                <a:latin typeface="Times New Roman"/>
                <a:cs typeface="Times New Roman"/>
              </a:rPr>
              <a:t>m</a:t>
            </a:r>
            <a:r>
              <a:rPr sz="2600" b="1" i="1" spc="-10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6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600" b="1" i="1" spc="-140" dirty="0">
                <a:solidFill>
                  <a:srgbClr val="6F2F9F"/>
                </a:solidFill>
                <a:latin typeface="Times New Roman"/>
                <a:cs typeface="Times New Roman"/>
              </a:rPr>
              <a:t>h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net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w</a:t>
            </a:r>
            <a:r>
              <a:rPr sz="26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600" b="1" i="1" spc="-14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k</a:t>
            </a:r>
            <a:r>
              <a:rPr sz="2600" b="1" spc="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10" dirty="0">
                <a:latin typeface="Times New Roman"/>
                <a:cs typeface="Times New Roman"/>
              </a:rPr>
              <a:t>te</a:t>
            </a:r>
            <a:r>
              <a:rPr sz="2600" spc="-4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estin</a:t>
            </a:r>
            <a:r>
              <a:rPr sz="2600" spc="-160" dirty="0">
                <a:latin typeface="Times New Roman"/>
                <a:cs typeface="Times New Roman"/>
              </a:rPr>
              <a:t>g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</a:t>
            </a:r>
            <a:r>
              <a:rPr sz="2600" spc="-229" dirty="0">
                <a:latin typeface="Times New Roman"/>
                <a:cs typeface="Times New Roman"/>
              </a:rPr>
              <a:t>g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ithm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messa</a:t>
            </a:r>
            <a:r>
              <a:rPr sz="2600" spc="-190" dirty="0">
                <a:latin typeface="Times New Roman"/>
                <a:cs typeface="Times New Roman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e 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til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neede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23367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85" dirty="0">
                <a:latin typeface="Times New Roman"/>
                <a:cs typeface="Times New Roman"/>
              </a:rPr>
              <a:t>Assumin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ext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hop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95" dirty="0">
                <a:latin typeface="Times New Roman"/>
                <a:cs typeface="Times New Roman"/>
              </a:rPr>
              <a:t>ting  </a:t>
            </a:r>
            <a:r>
              <a:rPr sz="2600" spc="-85" dirty="0">
                <a:latin typeface="Times New Roman"/>
                <a:cs typeface="Times New Roman"/>
              </a:rPr>
              <a:t>table,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network </a:t>
            </a:r>
            <a:r>
              <a:rPr sz="2600" spc="-110" dirty="0">
                <a:latin typeface="Times New Roman"/>
                <a:cs typeface="Times New Roman"/>
              </a:rPr>
              <a:t>node </a:t>
            </a:r>
            <a:r>
              <a:rPr sz="2600" spc="-130" dirty="0">
                <a:latin typeface="Times New Roman"/>
                <a:cs typeface="Times New Roman"/>
              </a:rPr>
              <a:t>broadcasts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request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routing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connection.</a:t>
            </a:r>
            <a:endParaRPr sz="2600">
              <a:latin typeface="Times New Roman"/>
              <a:cs typeface="Times New Roman"/>
            </a:endParaRPr>
          </a:p>
          <a:p>
            <a:pPr marL="286385" marR="3003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 </a:t>
            </a:r>
            <a:r>
              <a:rPr sz="2600" spc="-165" dirty="0">
                <a:latin typeface="Times New Roman"/>
                <a:cs typeface="Times New Roman"/>
              </a:rPr>
              <a:t>causes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burst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90" dirty="0">
                <a:latin typeface="Times New Roman"/>
                <a:cs typeface="Times New Roman"/>
              </a:rPr>
              <a:t>routing </a:t>
            </a:r>
            <a:r>
              <a:rPr sz="2600" spc="-85" dirty="0">
                <a:latin typeface="Times New Roman"/>
                <a:cs typeface="Times New Roman"/>
              </a:rPr>
              <a:t>related </a:t>
            </a:r>
            <a:r>
              <a:rPr sz="2600" spc="-90" dirty="0">
                <a:latin typeface="Times New Roman"/>
                <a:cs typeface="Times New Roman"/>
              </a:rPr>
              <a:t>traffic, </a:t>
            </a:r>
            <a:r>
              <a:rPr sz="2600" spc="-80" dirty="0">
                <a:latin typeface="Times New Roman"/>
                <a:cs typeface="Times New Roman"/>
              </a:rPr>
              <a:t>but </a:t>
            </a:r>
            <a:r>
              <a:rPr sz="2600" spc="-90" dirty="0">
                <a:latin typeface="Times New Roman"/>
                <a:cs typeface="Times New Roman"/>
              </a:rPr>
              <a:t>after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comparison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various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responses,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path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lowest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hops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determined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connection.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0781"/>
            <a:ext cx="7518400" cy="4328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6385" marR="259079" indent="-274320">
              <a:lnSpc>
                <a:spcPct val="100499"/>
              </a:lnSpc>
              <a:spcBef>
                <a:spcPts val="8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application 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support </a:t>
            </a:r>
            <a:r>
              <a:rPr sz="28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layer </a:t>
            </a:r>
            <a:r>
              <a:rPr sz="2600" i="1" spc="-250" dirty="0">
                <a:latin typeface="Times New Roman"/>
                <a:cs typeface="Times New Roman"/>
              </a:rPr>
              <a:t>interfaces</a:t>
            </a:r>
            <a:r>
              <a:rPr sz="2600" i="1" spc="-24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the </a:t>
            </a:r>
            <a:r>
              <a:rPr sz="2600" i="1" spc="-310" dirty="0">
                <a:latin typeface="Times New Roman"/>
                <a:cs typeface="Times New Roman"/>
              </a:rPr>
              <a:t>lower </a:t>
            </a:r>
            <a:r>
              <a:rPr sz="2600" i="1" spc="-305" dirty="0">
                <a:latin typeface="Times New Roman"/>
                <a:cs typeface="Times New Roman"/>
              </a:rPr>
              <a:t> </a:t>
            </a:r>
            <a:r>
              <a:rPr sz="2600" i="1" spc="-225" dirty="0">
                <a:latin typeface="Times New Roman"/>
                <a:cs typeface="Times New Roman"/>
              </a:rPr>
              <a:t>portion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25" dirty="0">
                <a:latin typeface="Times New Roman"/>
                <a:cs typeface="Times New Roman"/>
              </a:rPr>
              <a:t>of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the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60" dirty="0">
                <a:latin typeface="Times New Roman"/>
                <a:cs typeface="Times New Roman"/>
              </a:rPr>
              <a:t>stack</a:t>
            </a:r>
            <a:r>
              <a:rPr sz="2600" i="1" spc="-55" dirty="0">
                <a:latin typeface="Times New Roman"/>
                <a:cs typeface="Times New Roman"/>
              </a:rPr>
              <a:t> </a:t>
            </a:r>
            <a:r>
              <a:rPr sz="2600" i="1" spc="-229" dirty="0">
                <a:latin typeface="Times New Roman"/>
                <a:cs typeface="Times New Roman"/>
              </a:rPr>
              <a:t>dealing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95" dirty="0">
                <a:latin typeface="Times New Roman"/>
                <a:cs typeface="Times New Roman"/>
              </a:rPr>
              <a:t>with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the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i="1" spc="-254" dirty="0">
                <a:latin typeface="Times New Roman"/>
                <a:cs typeface="Times New Roman"/>
              </a:rPr>
              <a:t>networking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25" dirty="0">
                <a:latin typeface="Times New Roman"/>
                <a:cs typeface="Times New Roman"/>
              </a:rPr>
              <a:t>of</a:t>
            </a:r>
            <a:r>
              <a:rPr sz="2600" i="1" spc="-45" dirty="0">
                <a:latin typeface="Times New Roman"/>
                <a:cs typeface="Times New Roman"/>
              </a:rPr>
              <a:t> </a:t>
            </a:r>
            <a:r>
              <a:rPr sz="2600" i="1" spc="-270" dirty="0">
                <a:latin typeface="Times New Roman"/>
                <a:cs typeface="Times New Roman"/>
              </a:rPr>
              <a:t>ZigBee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290" dirty="0">
                <a:latin typeface="Times New Roman"/>
                <a:cs typeface="Times New Roman"/>
              </a:rPr>
              <a:t>devices </a:t>
            </a:r>
            <a:r>
              <a:rPr sz="2600" i="1" spc="-635" dirty="0">
                <a:latin typeface="Times New Roman"/>
                <a:cs typeface="Times New Roman"/>
              </a:rPr>
              <a:t> </a:t>
            </a:r>
            <a:r>
              <a:rPr sz="2600" i="1" spc="-195" dirty="0">
                <a:latin typeface="Times New Roman"/>
                <a:cs typeface="Times New Roman"/>
              </a:rPr>
              <a:t>with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the</a:t>
            </a:r>
            <a:r>
              <a:rPr sz="2600" i="1" spc="-55" dirty="0">
                <a:latin typeface="Times New Roman"/>
                <a:cs typeface="Times New Roman"/>
              </a:rPr>
              <a:t> </a:t>
            </a:r>
            <a:r>
              <a:rPr sz="2600" i="1" spc="-240" dirty="0">
                <a:latin typeface="Times New Roman"/>
                <a:cs typeface="Times New Roman"/>
              </a:rPr>
              <a:t>higher-layer</a:t>
            </a:r>
            <a:r>
              <a:rPr sz="2600" i="1" spc="-80" dirty="0">
                <a:latin typeface="Times New Roman"/>
                <a:cs typeface="Times New Roman"/>
              </a:rPr>
              <a:t> </a:t>
            </a:r>
            <a:r>
              <a:rPr sz="2600" i="1" spc="-215" dirty="0">
                <a:latin typeface="Times New Roman"/>
                <a:cs typeface="Times New Roman"/>
              </a:rPr>
              <a:t>applications.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39243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ZigBee </a:t>
            </a:r>
            <a:r>
              <a:rPr sz="2600" b="1" spc="10" dirty="0">
                <a:latin typeface="Times New Roman"/>
                <a:cs typeface="Times New Roman"/>
              </a:rPr>
              <a:t>predefines </a:t>
            </a:r>
            <a:r>
              <a:rPr sz="2600" b="1" spc="-70" dirty="0">
                <a:latin typeface="Times New Roman"/>
                <a:cs typeface="Times New Roman"/>
              </a:rPr>
              <a:t>many </a:t>
            </a:r>
            <a:r>
              <a:rPr sz="2600" b="1" spc="5" dirty="0">
                <a:latin typeface="Times New Roman"/>
                <a:cs typeface="Times New Roman"/>
              </a:rPr>
              <a:t>application profiles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certain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industries,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vendors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can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optionally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create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their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custom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ones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⚫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50" dirty="0">
                <a:latin typeface="Times New Roman"/>
                <a:cs typeface="Times New Roman"/>
              </a:rPr>
              <a:t>A</a:t>
            </a:r>
            <a:r>
              <a:rPr sz="2600" spc="-185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me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40" dirty="0">
                <a:latin typeface="Times New Roman"/>
                <a:cs typeface="Times New Roman"/>
              </a:rPr>
              <a:t>evi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us</a:t>
            </a:r>
            <a:r>
              <a:rPr sz="2600" spc="-150" dirty="0">
                <a:latin typeface="Times New Roman"/>
                <a:cs typeface="Times New Roman"/>
              </a:rPr>
              <a:t>l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b="1" i="1" spc="-114" dirty="0">
                <a:solidFill>
                  <a:srgbClr val="6F2F9F"/>
                </a:solidFill>
                <a:latin typeface="Times New Roman"/>
                <a:cs typeface="Times New Roman"/>
              </a:rPr>
              <a:t>Home</a:t>
            </a:r>
            <a:r>
              <a:rPr sz="2600" b="1" i="1" spc="-20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26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utom</a:t>
            </a:r>
            <a:r>
              <a:rPr sz="2600" b="1" i="1" spc="-8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600" b="1" i="1" spc="7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2600" b="1" i="1" spc="5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2600" b="1" i="1" spc="-155" dirty="0">
                <a:solidFill>
                  <a:srgbClr val="6F2F9F"/>
                </a:solidFill>
                <a:latin typeface="Times New Roman"/>
                <a:cs typeface="Times New Roman"/>
              </a:rPr>
              <a:t>on</a:t>
            </a:r>
            <a:r>
              <a:rPr sz="26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30" dirty="0">
                <a:solidFill>
                  <a:srgbClr val="6F2F9F"/>
                </a:solidFill>
                <a:latin typeface="Times New Roman"/>
                <a:cs typeface="Times New Roman"/>
              </a:rPr>
              <a:t>Sma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600" b="1" i="1" spc="135" dirty="0">
                <a:solidFill>
                  <a:srgbClr val="6F2F9F"/>
                </a:solidFill>
                <a:latin typeface="Times New Roman"/>
                <a:cs typeface="Times New Roman"/>
              </a:rPr>
              <a:t>t  </a:t>
            </a:r>
            <a:r>
              <a:rPr sz="2600" b="1" i="1" spc="-150" dirty="0">
                <a:solidFill>
                  <a:srgbClr val="6F2F9F"/>
                </a:solidFill>
                <a:latin typeface="Times New Roman"/>
                <a:cs typeface="Times New Roman"/>
              </a:rPr>
              <a:t>Energy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are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two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95" dirty="0">
                <a:solidFill>
                  <a:srgbClr val="6F2F9F"/>
                </a:solidFill>
                <a:latin typeface="Times New Roman"/>
                <a:cs typeface="Times New Roman"/>
              </a:rPr>
              <a:t>examples</a:t>
            </a:r>
            <a:r>
              <a:rPr sz="2600" b="1" i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120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6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popular</a:t>
            </a:r>
            <a:r>
              <a:rPr sz="2600" b="1" i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application</a:t>
            </a:r>
            <a:r>
              <a:rPr sz="2600" b="1" i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b="1" i="1" spc="-65" dirty="0">
                <a:solidFill>
                  <a:srgbClr val="6F2F9F"/>
                </a:solidFill>
                <a:latin typeface="Times New Roman"/>
                <a:cs typeface="Times New Roman"/>
              </a:rPr>
              <a:t>profiles.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035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45" dirty="0">
                <a:latin typeface="Franklin Gothic Medium"/>
                <a:cs typeface="Franklin Gothic Medium"/>
              </a:rPr>
              <a:t>ZigBee</a:t>
            </a:r>
            <a:r>
              <a:rPr sz="4000" i="0" spc="-65" dirty="0">
                <a:latin typeface="Franklin Gothic Medium"/>
                <a:cs typeface="Franklin Gothic Medium"/>
              </a:rPr>
              <a:t> </a:t>
            </a:r>
            <a:r>
              <a:rPr sz="4000" i="0" spc="-110" dirty="0">
                <a:latin typeface="Franklin Gothic Medium"/>
                <a:cs typeface="Franklin Gothic Medium"/>
              </a:rPr>
              <a:t>IP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82840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9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introduction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ZigBee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IP,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support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endParaRPr sz="26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</a:pPr>
            <a:r>
              <a:rPr sz="2600" spc="-65" dirty="0">
                <a:latin typeface="Times New Roman"/>
                <a:cs typeface="Times New Roman"/>
              </a:rPr>
              <a:t>802.15.4 </a:t>
            </a:r>
            <a:r>
              <a:rPr sz="2600" spc="-95" dirty="0">
                <a:latin typeface="Times New Roman"/>
                <a:cs typeface="Times New Roman"/>
              </a:rPr>
              <a:t>continues, </a:t>
            </a:r>
            <a:r>
              <a:rPr sz="2600" spc="-85" dirty="0">
                <a:latin typeface="Times New Roman"/>
                <a:cs typeface="Times New Roman"/>
              </a:rPr>
              <a:t>but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75" dirty="0">
                <a:latin typeface="Times New Roman"/>
                <a:cs typeface="Times New Roman"/>
              </a:rPr>
              <a:t>IP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40" dirty="0">
                <a:latin typeface="Times New Roman"/>
                <a:cs typeface="Times New Roman"/>
              </a:rPr>
              <a:t>TCP/UDP </a:t>
            </a:r>
            <a:r>
              <a:rPr sz="2600" spc="-100" dirty="0">
                <a:latin typeface="Times New Roman"/>
                <a:cs typeface="Times New Roman"/>
              </a:rPr>
              <a:t>protocols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ious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her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open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sta</a:t>
            </a:r>
            <a:r>
              <a:rPr sz="2600" spc="-160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dards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9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</a:t>
            </a:r>
            <a:r>
              <a:rPr sz="2600" spc="-190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the  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80" dirty="0">
                <a:latin typeface="Times New Roman"/>
                <a:cs typeface="Times New Roman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trans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r</a:t>
            </a: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17843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ZigBee-specific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now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found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only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top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85" dirty="0">
                <a:latin typeface="Times New Roman"/>
                <a:cs typeface="Times New Roman"/>
              </a:rPr>
              <a:t>protocol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stack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applications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219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5" dirty="0">
                <a:latin typeface="Franklin Gothic Medium"/>
                <a:cs typeface="Franklin Gothic Medium"/>
              </a:rPr>
              <a:t>The</a:t>
            </a:r>
            <a:r>
              <a:rPr sz="4000" i="0" spc="-5" dirty="0">
                <a:latin typeface="Franklin Gothic Medium"/>
                <a:cs typeface="Franklin Gothic Medium"/>
              </a:rPr>
              <a:t> </a:t>
            </a:r>
            <a:r>
              <a:rPr sz="4000" i="0" spc="-50" dirty="0">
                <a:latin typeface="Franklin Gothic Medium"/>
                <a:cs typeface="Franklin Gothic Medium"/>
              </a:rPr>
              <a:t>ZigBee</a:t>
            </a:r>
            <a:r>
              <a:rPr sz="4000" i="0" spc="-10" dirty="0">
                <a:latin typeface="Franklin Gothic Medium"/>
                <a:cs typeface="Franklin Gothic Medium"/>
              </a:rPr>
              <a:t> </a:t>
            </a:r>
            <a:r>
              <a:rPr sz="4000" i="0" spc="-114" dirty="0">
                <a:latin typeface="Franklin Gothic Medium"/>
                <a:cs typeface="Franklin Gothic Medium"/>
              </a:rPr>
              <a:t>IP</a:t>
            </a:r>
            <a:r>
              <a:rPr sz="4000" i="0" spc="-20" dirty="0">
                <a:latin typeface="Franklin Gothic Medium"/>
                <a:cs typeface="Franklin Gothic Medium"/>
              </a:rPr>
              <a:t> </a:t>
            </a:r>
            <a:r>
              <a:rPr sz="4000" i="0" spc="-45" dirty="0">
                <a:latin typeface="Franklin Gothic Medium"/>
                <a:cs typeface="Franklin Gothic Medium"/>
              </a:rPr>
              <a:t>stack</a:t>
            </a:r>
            <a:endParaRPr sz="40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1571244"/>
            <a:ext cx="6001512" cy="407212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62582"/>
            <a:ext cx="7559040" cy="4430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70" dirty="0">
                <a:latin typeface="Times New Roman"/>
                <a:cs typeface="Times New Roman"/>
              </a:rPr>
              <a:t>ZigBee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IP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supports </a:t>
            </a:r>
            <a:r>
              <a:rPr sz="2400" spc="-185" dirty="0">
                <a:latin typeface="Times New Roman"/>
                <a:cs typeface="Times New Roman"/>
              </a:rPr>
              <a:t>6LoWPAN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adaptation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layer.</a:t>
            </a:r>
            <a:endParaRPr sz="2400">
              <a:latin typeface="Times New Roman"/>
              <a:cs typeface="Times New Roman"/>
            </a:endParaRPr>
          </a:p>
          <a:p>
            <a:pPr marL="286385" marR="9461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6LoWPAN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mesh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addressing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header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55" dirty="0">
                <a:latin typeface="Times New Roman"/>
                <a:cs typeface="Times New Roman"/>
              </a:rPr>
              <a:t> not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required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Times New Roman"/>
                <a:cs typeface="Times New Roman"/>
              </a:rPr>
              <a:t>ZigBee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utilizes</a:t>
            </a:r>
            <a:r>
              <a:rPr sz="2400" spc="-70" dirty="0">
                <a:latin typeface="Times New Roman"/>
                <a:cs typeface="Times New Roman"/>
              </a:rPr>
              <a:t>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mes</a:t>
            </a:r>
            <a:r>
              <a:rPr sz="2400" spc="-125" dirty="0">
                <a:latin typeface="Times New Roman"/>
                <a:cs typeface="Times New Roman"/>
              </a:rPr>
              <a:t>h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175" dirty="0">
                <a:latin typeface="Times New Roman"/>
                <a:cs typeface="Times New Roman"/>
              </a:rPr>
              <a:t>o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-25" dirty="0">
                <a:latin typeface="Times New Roman"/>
                <a:cs typeface="Times New Roman"/>
              </a:rPr>
              <a:t>t</a:t>
            </a:r>
            <a:r>
              <a:rPr sz="2400" spc="-50" dirty="0">
                <a:latin typeface="Times New Roman"/>
                <a:cs typeface="Times New Roman"/>
              </a:rPr>
              <a:t>e-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54" dirty="0">
                <a:latin typeface="Times New Roman"/>
                <a:cs typeface="Times New Roman"/>
              </a:rPr>
              <a:t>v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meth</a:t>
            </a:r>
            <a:r>
              <a:rPr sz="2400" spc="-85" dirty="0">
                <a:latin typeface="Times New Roman"/>
                <a:cs typeface="Times New Roman"/>
              </a:rPr>
              <a:t>o</a:t>
            </a:r>
            <a:r>
              <a:rPr sz="2400" spc="-105" dirty="0">
                <a:latin typeface="Times New Roman"/>
                <a:cs typeface="Times New Roman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</a:t>
            </a:r>
            <a:r>
              <a:rPr sz="2400" spc="-160" dirty="0">
                <a:latin typeface="Times New Roman"/>
                <a:cs typeface="Times New Roman"/>
              </a:rPr>
              <a:t>o</a:t>
            </a:r>
            <a:r>
              <a:rPr sz="2400" spc="-40" dirty="0">
                <a:latin typeface="Times New Roman"/>
                <a:cs typeface="Times New Roman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wa</a:t>
            </a:r>
            <a:r>
              <a:rPr sz="2400" spc="-70" dirty="0">
                <a:latin typeface="Times New Roman"/>
                <a:cs typeface="Times New Roman"/>
              </a:rPr>
              <a:t>r</a:t>
            </a:r>
            <a:r>
              <a:rPr sz="2400" spc="-145" dirty="0">
                <a:latin typeface="Times New Roman"/>
                <a:cs typeface="Times New Roman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i</a:t>
            </a:r>
            <a:r>
              <a:rPr sz="2400" spc="-114" dirty="0">
                <a:latin typeface="Times New Roman"/>
                <a:cs typeface="Times New Roman"/>
              </a:rPr>
              <a:t>ng  </a:t>
            </a:r>
            <a:r>
              <a:rPr sz="2400" spc="-95" dirty="0">
                <a:latin typeface="Times New Roman"/>
                <a:cs typeface="Times New Roman"/>
              </a:rPr>
              <a:t>packets.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70" dirty="0">
                <a:latin typeface="Times New Roman"/>
                <a:cs typeface="Times New Roman"/>
              </a:rPr>
              <a:t>ZigBee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IP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requires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support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6LoWPAN’s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fragmentation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100" dirty="0">
                <a:latin typeface="Times New Roman"/>
                <a:cs typeface="Times New Roman"/>
              </a:rPr>
              <a:t>header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comp</a:t>
            </a:r>
            <a:r>
              <a:rPr sz="2400" spc="-75" dirty="0">
                <a:latin typeface="Times New Roman"/>
                <a:cs typeface="Times New Roman"/>
              </a:rPr>
              <a:t>r</a:t>
            </a:r>
            <a:r>
              <a:rPr sz="2400" spc="-130" dirty="0">
                <a:latin typeface="Times New Roman"/>
                <a:cs typeface="Times New Roman"/>
              </a:rPr>
              <a:t>essi</a:t>
            </a:r>
            <a:r>
              <a:rPr sz="2400" spc="-16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s</a:t>
            </a:r>
            <a:r>
              <a:rPr sz="2400" spc="-130" dirty="0">
                <a:latin typeface="Times New Roman"/>
                <a:cs typeface="Times New Roman"/>
              </a:rPr>
              <a:t>c</a:t>
            </a:r>
            <a:r>
              <a:rPr sz="2400" spc="-140" dirty="0">
                <a:latin typeface="Times New Roman"/>
                <a:cs typeface="Times New Roman"/>
              </a:rPr>
              <a:t>heme</a:t>
            </a:r>
            <a:r>
              <a:rPr sz="2400" spc="-15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network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layer,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all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ZigBee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IP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nodes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support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IPv6,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ICMPv6,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6LoWPAN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Neighbor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Discovery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(ND),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utilize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RPL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for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uting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</a:t>
            </a:r>
            <a:r>
              <a:rPr sz="2400" spc="-175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c</a:t>
            </a:r>
            <a:r>
              <a:rPr sz="2400" spc="-185" dirty="0">
                <a:latin typeface="Times New Roman"/>
                <a:cs typeface="Times New Roman"/>
              </a:rPr>
              <a:t>k</a:t>
            </a:r>
            <a:r>
              <a:rPr sz="2400" spc="-85" dirty="0">
                <a:latin typeface="Times New Roman"/>
                <a:cs typeface="Times New Roman"/>
              </a:rPr>
              <a:t>ets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ac</a:t>
            </a:r>
            <a:r>
              <a:rPr sz="2400" spc="-110" dirty="0">
                <a:latin typeface="Times New Roman"/>
                <a:cs typeface="Times New Roman"/>
              </a:rPr>
              <a:t>r</a:t>
            </a:r>
            <a:r>
              <a:rPr sz="2400" spc="-160" dirty="0">
                <a:latin typeface="Times New Roman"/>
                <a:cs typeface="Times New Roman"/>
              </a:rPr>
              <a:t>o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mes</a:t>
            </a:r>
            <a:r>
              <a:rPr sz="2400" spc="-135" dirty="0">
                <a:latin typeface="Times New Roman"/>
                <a:cs typeface="Times New Roman"/>
              </a:rPr>
              <a:t>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net</a:t>
            </a:r>
            <a:r>
              <a:rPr sz="2400" spc="-204" dirty="0">
                <a:latin typeface="Times New Roman"/>
                <a:cs typeface="Times New Roman"/>
              </a:rPr>
              <a:t>w</a:t>
            </a:r>
            <a:r>
              <a:rPr sz="2400" spc="-70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k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50" dirty="0">
                <a:latin typeface="Times New Roman"/>
                <a:cs typeface="Times New Roman"/>
              </a:rPr>
              <a:t>Both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TCP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UDP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also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supported,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provide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both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-90" dirty="0">
                <a:latin typeface="Times New Roman"/>
                <a:cs typeface="Times New Roman"/>
              </a:rPr>
              <a:t>nectio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45" dirty="0">
                <a:latin typeface="Times New Roman"/>
                <a:cs typeface="Times New Roman"/>
              </a:rPr>
              <a:t>o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iented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-90" dirty="0">
                <a:latin typeface="Times New Roman"/>
                <a:cs typeface="Times New Roman"/>
              </a:rPr>
              <a:t>nectio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45" dirty="0">
                <a:latin typeface="Times New Roman"/>
                <a:cs typeface="Times New Roman"/>
              </a:rPr>
              <a:t>less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se</a:t>
            </a:r>
            <a:r>
              <a:rPr sz="2400" spc="20" dirty="0">
                <a:latin typeface="Times New Roman"/>
                <a:cs typeface="Times New Roman"/>
              </a:rPr>
              <a:t>r</a:t>
            </a:r>
            <a:r>
              <a:rPr sz="2400" spc="-135" dirty="0">
                <a:latin typeface="Times New Roman"/>
                <a:cs typeface="Times New Roman"/>
              </a:rPr>
              <a:t>vic</a:t>
            </a:r>
            <a:r>
              <a:rPr sz="2400" spc="-204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032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60" dirty="0">
                <a:latin typeface="Franklin Gothic Medium"/>
                <a:cs typeface="Franklin Gothic Medium"/>
              </a:rPr>
              <a:t>Physical</a:t>
            </a:r>
            <a:r>
              <a:rPr sz="4000" i="0" spc="-95" dirty="0">
                <a:latin typeface="Franklin Gothic Medium"/>
                <a:cs typeface="Franklin Gothic Medium"/>
              </a:rPr>
              <a:t> </a:t>
            </a:r>
            <a:r>
              <a:rPr sz="4000" i="0" spc="-70" dirty="0">
                <a:latin typeface="Franklin Gothic Medium"/>
                <a:cs typeface="Franklin Gothic Medium"/>
              </a:rPr>
              <a:t>Layer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92059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1976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dard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</a:t>
            </a:r>
            <a:r>
              <a:rPr sz="2600" spc="-185" dirty="0">
                <a:latin typeface="Times New Roman"/>
                <a:cs typeface="Times New Roman"/>
              </a:rPr>
              <a:t>u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ex</a:t>
            </a:r>
            <a:r>
              <a:rPr sz="2600" spc="-50" dirty="0">
                <a:latin typeface="Times New Roman"/>
                <a:cs typeface="Times New Roman"/>
              </a:rPr>
              <a:t>t</a:t>
            </a:r>
            <a:r>
              <a:rPr sz="2600" spc="-145" dirty="0">
                <a:latin typeface="Times New Roman"/>
                <a:cs typeface="Times New Roman"/>
              </a:rPr>
              <a:t>ensi</a:t>
            </a:r>
            <a:r>
              <a:rPr sz="2600" spc="-235" dirty="0">
                <a:latin typeface="Times New Roman"/>
                <a:cs typeface="Times New Roman"/>
              </a:rPr>
              <a:t>v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105" dirty="0">
                <a:latin typeface="Times New Roman"/>
                <a:cs typeface="Times New Roman"/>
              </a:rPr>
              <a:t>mbe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of  </a:t>
            </a:r>
            <a:r>
              <a:rPr sz="2600" spc="-235" dirty="0">
                <a:latin typeface="Times New Roman"/>
                <a:cs typeface="Times New Roman"/>
              </a:rPr>
              <a:t>PHY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io</a:t>
            </a:r>
            <a:r>
              <a:rPr sz="2600" spc="-145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5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GHz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su</a:t>
            </a:r>
            <a:r>
              <a:rPr sz="2600" spc="-165" dirty="0">
                <a:latin typeface="Times New Roman"/>
                <a:cs typeface="Times New Roman"/>
              </a:rPr>
              <a:t>b</a:t>
            </a:r>
            <a:r>
              <a:rPr sz="2600" spc="-50" dirty="0">
                <a:latin typeface="Times New Roman"/>
                <a:cs typeface="Times New Roman"/>
              </a:rPr>
              <a:t>-</a:t>
            </a:r>
            <a:r>
              <a:rPr sz="2600" spc="-130" dirty="0">
                <a:latin typeface="Times New Roman"/>
                <a:cs typeface="Times New Roman"/>
              </a:rPr>
              <a:t>GHz  </a:t>
            </a:r>
            <a:r>
              <a:rPr sz="2600" spc="-8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ies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Times New Roman"/>
                <a:cs typeface="Times New Roman"/>
              </a:rPr>
              <a:t>I</a:t>
            </a:r>
            <a:r>
              <a:rPr sz="2600" spc="-355" dirty="0">
                <a:latin typeface="Times New Roman"/>
                <a:cs typeface="Times New Roman"/>
              </a:rPr>
              <a:t>S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ds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180" dirty="0">
                <a:latin typeface="Times New Roman"/>
                <a:cs typeface="Times New Roman"/>
              </a:rPr>
              <a:t>g</a:t>
            </a:r>
            <a:r>
              <a:rPr sz="2600" spc="-135" dirty="0">
                <a:latin typeface="Times New Roman"/>
                <a:cs typeface="Times New Roman"/>
              </a:rPr>
              <a:t>inal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5" dirty="0">
                <a:latin typeface="Times New Roman"/>
                <a:cs typeface="Times New Roman"/>
              </a:rPr>
              <a:t>4</a:t>
            </a:r>
            <a:r>
              <a:rPr sz="2600" spc="-55" dirty="0">
                <a:latin typeface="Times New Roman"/>
                <a:cs typeface="Times New Roman"/>
              </a:rPr>
              <a:t>-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03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sta</a:t>
            </a:r>
            <a:r>
              <a:rPr sz="2600" spc="-160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dard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specified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65" dirty="0">
                <a:latin typeface="Times New Roman"/>
                <a:cs typeface="Times New Roman"/>
              </a:rPr>
              <a:t>three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PHY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options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based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direct </a:t>
            </a:r>
            <a:r>
              <a:rPr sz="2600" spc="-130" dirty="0">
                <a:latin typeface="Times New Roman"/>
                <a:cs typeface="Times New Roman"/>
              </a:rPr>
              <a:t>sequence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spread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spectrum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(DS</a:t>
            </a: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-204" dirty="0">
                <a:latin typeface="Times New Roman"/>
                <a:cs typeface="Times New Roman"/>
              </a:rPr>
              <a:t>S)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mod</a:t>
            </a:r>
            <a:r>
              <a:rPr sz="2600" spc="-120" dirty="0">
                <a:latin typeface="Times New Roman"/>
                <a:cs typeface="Times New Roman"/>
              </a:rPr>
              <a:t>ul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48895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00" dirty="0">
                <a:latin typeface="Times New Roman"/>
                <a:cs typeface="Times New Roman"/>
              </a:rPr>
              <a:t>DS</a:t>
            </a:r>
            <a:r>
              <a:rPr sz="2600" spc="-275" dirty="0">
                <a:latin typeface="Times New Roman"/>
                <a:cs typeface="Times New Roman"/>
              </a:rPr>
              <a:t>S</a:t>
            </a:r>
            <a:r>
              <a:rPr sz="2600" spc="-365" dirty="0">
                <a:latin typeface="Times New Roman"/>
                <a:cs typeface="Times New Roman"/>
              </a:rPr>
              <a:t>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m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25" dirty="0">
                <a:latin typeface="Times New Roman"/>
                <a:cs typeface="Times New Roman"/>
              </a:rPr>
              <a:t>ul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hniq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wh</a:t>
            </a:r>
            <a:r>
              <a:rPr sz="2600" spc="-75" dirty="0">
                <a:latin typeface="Times New Roman"/>
                <a:cs typeface="Times New Roman"/>
              </a:rPr>
              <a:t>i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is  </a:t>
            </a:r>
            <a:r>
              <a:rPr sz="2600" spc="-110" dirty="0">
                <a:latin typeface="Times New Roman"/>
                <a:cs typeface="Times New Roman"/>
              </a:rPr>
              <a:t>intentionally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spread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domain,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resulting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greater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bandwidth.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440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35" dirty="0">
                <a:latin typeface="Franklin Gothic Medium"/>
                <a:cs typeface="Franklin Gothic Medium"/>
              </a:rPr>
              <a:t>Modulation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313295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0256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process,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some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parameter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60" dirty="0">
                <a:latin typeface="Times New Roman"/>
                <a:cs typeface="Times New Roman"/>
              </a:rPr>
              <a:t>carrier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wave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(such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amplitude,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frequency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phase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varied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accordance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modulating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</a:t>
            </a:r>
            <a:r>
              <a:rPr sz="2600" spc="-65" dirty="0">
                <a:latin typeface="Times New Roman"/>
                <a:cs typeface="Times New Roman"/>
              </a:rPr>
              <a:t> .This </a:t>
            </a:r>
            <a:r>
              <a:rPr sz="2600" spc="-114" dirty="0">
                <a:latin typeface="Times New Roman"/>
                <a:cs typeface="Times New Roman"/>
              </a:rPr>
              <a:t>modulated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then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transmitted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by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transmitter</a:t>
            </a:r>
            <a:endParaRPr sz="2600">
              <a:latin typeface="Times New Roman"/>
              <a:cs typeface="Times New Roman"/>
            </a:endParaRPr>
          </a:p>
          <a:p>
            <a:pPr marL="286385" marR="5080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modulation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process,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two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signals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namely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sig</a:t>
            </a:r>
            <a:r>
              <a:rPr sz="2600" spc="-210" dirty="0">
                <a:latin typeface="Times New Roman"/>
                <a:cs typeface="Times New Roman"/>
              </a:rPr>
              <a:t>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35" dirty="0">
                <a:latin typeface="Times New Roman"/>
                <a:cs typeface="Times New Roman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ier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modulating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nothing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but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baseband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signal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inf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29" dirty="0">
                <a:latin typeface="Times New Roman"/>
                <a:cs typeface="Times New Roman"/>
              </a:rPr>
              <a:t>m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while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rr</a:t>
            </a:r>
            <a:r>
              <a:rPr sz="2600" spc="-65" dirty="0">
                <a:latin typeface="Times New Roman"/>
                <a:cs typeface="Times New Roman"/>
              </a:rPr>
              <a:t>ier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h</a:t>
            </a:r>
            <a:r>
              <a:rPr sz="2600" spc="-10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en</a:t>
            </a:r>
            <a:r>
              <a:rPr sz="2600" spc="-95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y  </a:t>
            </a:r>
            <a:r>
              <a:rPr sz="2600" spc="-140" dirty="0">
                <a:latin typeface="Times New Roman"/>
                <a:cs typeface="Times New Roman"/>
              </a:rPr>
              <a:t>sinus</a:t>
            </a:r>
            <a:r>
              <a:rPr sz="2600" spc="-175" dirty="0">
                <a:latin typeface="Times New Roman"/>
                <a:cs typeface="Times New Roman"/>
              </a:rPr>
              <a:t>o</a:t>
            </a:r>
            <a:r>
              <a:rPr sz="2600" spc="-135" dirty="0">
                <a:latin typeface="Times New Roman"/>
                <a:cs typeface="Times New Roman"/>
              </a:rPr>
              <a:t>idal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4782820" cy="28606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Advantages</a:t>
            </a:r>
            <a:r>
              <a:rPr sz="2600" b="1" spc="-120" dirty="0">
                <a:latin typeface="Times New Roman"/>
                <a:cs typeface="Times New Roman"/>
              </a:rPr>
              <a:t> </a:t>
            </a:r>
            <a:r>
              <a:rPr sz="2600" b="1" spc="30" dirty="0">
                <a:latin typeface="Times New Roman"/>
                <a:cs typeface="Times New Roman"/>
              </a:rPr>
              <a:t>of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Modulation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Re</a:t>
            </a:r>
            <a:r>
              <a:rPr sz="2600" spc="-135" dirty="0">
                <a:latin typeface="Times New Roman"/>
                <a:cs typeface="Times New Roman"/>
              </a:rPr>
              <a:t>d</a:t>
            </a:r>
            <a:r>
              <a:rPr sz="2600" spc="-140" dirty="0">
                <a:latin typeface="Times New Roman"/>
                <a:cs typeface="Times New Roman"/>
              </a:rPr>
              <a:t>uc</a:t>
            </a:r>
            <a:r>
              <a:rPr sz="2600" spc="-75" dirty="0">
                <a:latin typeface="Times New Roman"/>
                <a:cs typeface="Times New Roman"/>
              </a:rPr>
              <a:t>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height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an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55" dirty="0">
                <a:latin typeface="Times New Roman"/>
                <a:cs typeface="Times New Roman"/>
              </a:rPr>
              <a:t>na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470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35" dirty="0">
                <a:latin typeface="Times New Roman"/>
                <a:cs typeface="Times New Roman"/>
              </a:rPr>
              <a:t>oids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mixin</a:t>
            </a:r>
            <a:r>
              <a:rPr sz="2600" spc="-150" dirty="0">
                <a:latin typeface="Times New Roman"/>
                <a:cs typeface="Times New Roman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signals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20" dirty="0">
                <a:latin typeface="Times New Roman"/>
                <a:cs typeface="Times New Roman"/>
              </a:rPr>
              <a:t>I</a:t>
            </a:r>
            <a:r>
              <a:rPr sz="2600" spc="-190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c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eases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ran</a:t>
            </a:r>
            <a:r>
              <a:rPr sz="2600" spc="-155" dirty="0">
                <a:latin typeface="Times New Roman"/>
                <a:cs typeface="Times New Roman"/>
              </a:rPr>
              <a:t>g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m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65" dirty="0">
                <a:latin typeface="Times New Roman"/>
                <a:cs typeface="Times New Roman"/>
              </a:rPr>
              <a:t>M</a:t>
            </a:r>
            <a:r>
              <a:rPr sz="2600" spc="-165" dirty="0">
                <a:latin typeface="Times New Roman"/>
                <a:cs typeface="Times New Roman"/>
              </a:rPr>
              <a:t>u</a:t>
            </a:r>
            <a:r>
              <a:rPr sz="2600" spc="-70" dirty="0">
                <a:latin typeface="Times New Roman"/>
                <a:cs typeface="Times New Roman"/>
              </a:rPr>
              <a:t>lti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95" dirty="0">
                <a:latin typeface="Times New Roman"/>
                <a:cs typeface="Times New Roman"/>
              </a:rPr>
              <a:t>le</a:t>
            </a:r>
            <a:r>
              <a:rPr sz="2600" spc="-140" dirty="0">
                <a:latin typeface="Times New Roman"/>
                <a:cs typeface="Times New Roman"/>
              </a:rPr>
              <a:t>x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possi</a:t>
            </a:r>
            <a:r>
              <a:rPr sz="2600" spc="-215" dirty="0">
                <a:latin typeface="Times New Roman"/>
                <a:cs typeface="Times New Roman"/>
              </a:rPr>
              <a:t>b</a:t>
            </a:r>
            <a:r>
              <a:rPr sz="2600" spc="-105" dirty="0">
                <a:latin typeface="Times New Roman"/>
                <a:cs typeface="Times New Roman"/>
              </a:rPr>
              <a:t>le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5" dirty="0">
                <a:latin typeface="Times New Roman"/>
                <a:cs typeface="Times New Roman"/>
              </a:rPr>
              <a:t>Im</a:t>
            </a:r>
            <a:r>
              <a:rPr sz="2600" spc="-150" dirty="0">
                <a:latin typeface="Times New Roman"/>
                <a:cs typeface="Times New Roman"/>
              </a:rPr>
              <a:t>p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qu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lit</a:t>
            </a:r>
            <a:r>
              <a:rPr sz="2600" spc="-150" dirty="0">
                <a:latin typeface="Times New Roman"/>
                <a:cs typeface="Times New Roman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20" dirty="0">
                <a:latin typeface="Times New Roman"/>
                <a:cs typeface="Times New Roman"/>
              </a:rPr>
              <a:t>ec</a:t>
            </a:r>
            <a:r>
              <a:rPr sz="2600" spc="-130" dirty="0">
                <a:latin typeface="Times New Roman"/>
                <a:cs typeface="Times New Roman"/>
              </a:rPr>
              <a:t>e</a:t>
            </a:r>
            <a:r>
              <a:rPr sz="2600" spc="-45" dirty="0">
                <a:latin typeface="Times New Roman"/>
                <a:cs typeface="Times New Roman"/>
              </a:rPr>
              <a:t>p</a:t>
            </a:r>
            <a:r>
              <a:rPr sz="2600" spc="-35" dirty="0">
                <a:latin typeface="Times New Roman"/>
                <a:cs typeface="Times New Roman"/>
              </a:rPr>
              <a:t>t</a:t>
            </a:r>
            <a:r>
              <a:rPr sz="2600" spc="-114" dirty="0">
                <a:latin typeface="Times New Roman"/>
                <a:cs typeface="Times New Roman"/>
              </a:rPr>
              <a:t>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57134" cy="17640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6385" marR="5080" indent="-274320">
              <a:lnSpc>
                <a:spcPct val="102299"/>
              </a:lnSpc>
              <a:spcBef>
                <a:spcPts val="3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transmission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radio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signals,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antenna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height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must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m</a:t>
            </a:r>
            <a:r>
              <a:rPr sz="2600" spc="-65" dirty="0">
                <a:latin typeface="Times New Roman"/>
                <a:cs typeface="Times New Roman"/>
              </a:rPr>
              <a:t>ul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-110" dirty="0">
                <a:latin typeface="Times New Roman"/>
                <a:cs typeface="Times New Roman"/>
              </a:rPr>
              <a:t>iple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"/>
                <a:cs typeface="Cambria"/>
              </a:rPr>
              <a:t>λ</a:t>
            </a:r>
            <a:r>
              <a:rPr sz="2600" spc="235" dirty="0">
                <a:latin typeface="Times New Roman"/>
                <a:cs typeface="Times New Roman"/>
              </a:rPr>
              <a:t>/4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,whe</a:t>
            </a:r>
            <a:r>
              <a:rPr sz="2600" spc="-7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"/>
                <a:cs typeface="Cambria"/>
              </a:rPr>
              <a:t>λ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w</a:t>
            </a:r>
            <a:r>
              <a:rPr sz="2600" spc="-285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95" dirty="0">
                <a:latin typeface="Times New Roman"/>
                <a:cs typeface="Times New Roman"/>
              </a:rPr>
              <a:t>ele</a:t>
            </a:r>
            <a:r>
              <a:rPr sz="2600" spc="-130" dirty="0">
                <a:latin typeface="Times New Roman"/>
                <a:cs typeface="Times New Roman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λ</a:t>
            </a:r>
            <a:r>
              <a:rPr sz="2600" spc="5" dirty="0">
                <a:latin typeface="Cambria"/>
                <a:cs typeface="Cambria"/>
              </a:rPr>
              <a:t> </a:t>
            </a:r>
            <a:r>
              <a:rPr sz="2600" spc="270" dirty="0">
                <a:latin typeface="Times New Roman"/>
                <a:cs typeface="Times New Roman"/>
              </a:rPr>
              <a:t>=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/f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52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5" dirty="0">
                <a:latin typeface="Times New Roman"/>
                <a:cs typeface="Times New Roman"/>
              </a:rPr>
              <a:t>whe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: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114" dirty="0">
                <a:latin typeface="Times New Roman"/>
                <a:cs typeface="Times New Roman"/>
              </a:rPr>
              <a:t>elo</a:t>
            </a:r>
            <a:r>
              <a:rPr sz="2600" spc="-140" dirty="0">
                <a:latin typeface="Times New Roman"/>
                <a:cs typeface="Times New Roman"/>
              </a:rPr>
              <a:t>c</a:t>
            </a:r>
            <a:r>
              <a:rPr sz="2600" spc="-105" dirty="0">
                <a:latin typeface="Times New Roman"/>
                <a:cs typeface="Times New Roman"/>
              </a:rPr>
              <a:t>ity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light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3297758"/>
            <a:ext cx="1809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825" dirty="0">
                <a:solidFill>
                  <a:srgbClr val="D24717"/>
                </a:solidFill>
                <a:latin typeface="Segoe UI Symbol"/>
                <a:cs typeface="Segoe UI Symbol"/>
              </a:rPr>
              <a:t>⚫</a:t>
            </a:r>
            <a:endParaRPr sz="22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6977" y="3247466"/>
            <a:ext cx="57886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latin typeface="Times New Roman"/>
                <a:cs typeface="Times New Roman"/>
              </a:rPr>
              <a:t>f: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f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30" dirty="0">
                <a:latin typeface="Times New Roman"/>
                <a:cs typeface="Times New Roman"/>
              </a:rPr>
              <a:t>c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9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sig</a:t>
            </a:r>
            <a:r>
              <a:rPr sz="2600" spc="-210" dirty="0">
                <a:latin typeface="Times New Roman"/>
                <a:cs typeface="Times New Roman"/>
              </a:rPr>
              <a:t>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tra</a:t>
            </a:r>
            <a:r>
              <a:rPr sz="2600" spc="-95" dirty="0">
                <a:latin typeface="Times New Roman"/>
                <a:cs typeface="Times New Roman"/>
              </a:rPr>
              <a:t>n</a:t>
            </a:r>
            <a:r>
              <a:rPr sz="2600" spc="-85" dirty="0">
                <a:latin typeface="Times New Roman"/>
                <a:cs typeface="Times New Roman"/>
              </a:rPr>
              <a:t>smit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720465"/>
            <a:ext cx="681228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256540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mini</a:t>
            </a:r>
            <a:r>
              <a:rPr sz="2600" spc="-225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um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an</a:t>
            </a:r>
            <a:r>
              <a:rPr sz="2600" spc="-80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en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height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spc="-114" dirty="0">
                <a:latin typeface="Times New Roman"/>
                <a:cs typeface="Times New Roman"/>
              </a:rPr>
              <a:t>eq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i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transmit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  </a:t>
            </a:r>
            <a:r>
              <a:rPr sz="2600" spc="-150" dirty="0">
                <a:latin typeface="Times New Roman"/>
                <a:cs typeface="Times New Roman"/>
              </a:rPr>
              <a:t>base</a:t>
            </a:r>
            <a:r>
              <a:rPr sz="2600" spc="-180" dirty="0">
                <a:latin typeface="Times New Roman"/>
                <a:cs typeface="Times New Roman"/>
              </a:rPr>
              <a:t>b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9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70" dirty="0">
                <a:latin typeface="Times New Roman"/>
                <a:cs typeface="Times New Roman"/>
              </a:rPr>
              <a:t>=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10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kHz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cal</a:t>
            </a:r>
            <a:r>
              <a:rPr sz="2600" spc="-180" dirty="0">
                <a:latin typeface="Times New Roman"/>
                <a:cs typeface="Times New Roman"/>
              </a:rPr>
              <a:t>c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ll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170" dirty="0">
                <a:latin typeface="Times New Roman"/>
                <a:cs typeface="Times New Roman"/>
              </a:rPr>
              <a:t>ws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207" y="5109996"/>
            <a:ext cx="5438354" cy="612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601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solidFill>
                  <a:srgbClr val="696363"/>
                </a:solidFill>
                <a:latin typeface="Franklin Gothic Medium"/>
                <a:cs typeface="Franklin Gothic Medium"/>
              </a:rPr>
              <a:t>11</a:t>
            </a:r>
            <a:endParaRPr sz="40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787908"/>
            <a:ext cx="8357616" cy="5498592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29805" cy="350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521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original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physical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layer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transmission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options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were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follows: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GHz,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16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han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els,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w</a:t>
            </a:r>
            <a:r>
              <a:rPr sz="2600" spc="-70" dirty="0">
                <a:latin typeface="Times New Roman"/>
                <a:cs typeface="Times New Roman"/>
              </a:rPr>
              <a:t>i</a:t>
            </a:r>
            <a:r>
              <a:rPr sz="2600" spc="-65" dirty="0">
                <a:latin typeface="Times New Roman"/>
                <a:cs typeface="Times New Roman"/>
              </a:rPr>
              <a:t>th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90" dirty="0">
                <a:latin typeface="Times New Roman"/>
                <a:cs typeface="Times New Roman"/>
              </a:rPr>
              <a:t>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spc="-110" dirty="0">
                <a:latin typeface="Times New Roman"/>
                <a:cs typeface="Times New Roman"/>
              </a:rPr>
              <a:t>0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kbps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0" dirty="0">
                <a:latin typeface="Times New Roman"/>
                <a:cs typeface="Times New Roman"/>
              </a:rPr>
              <a:t>9</a:t>
            </a:r>
            <a:r>
              <a:rPr sz="2600" spc="-125" dirty="0">
                <a:latin typeface="Times New Roman"/>
                <a:cs typeface="Times New Roman"/>
              </a:rPr>
              <a:t>1</a:t>
            </a:r>
            <a:r>
              <a:rPr sz="2600" spc="-110" dirty="0">
                <a:latin typeface="Times New Roman"/>
                <a:cs typeface="Times New Roman"/>
              </a:rPr>
              <a:t>5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MHz,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10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45" dirty="0">
                <a:latin typeface="Times New Roman"/>
                <a:cs typeface="Times New Roman"/>
              </a:rPr>
              <a:t>han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75" dirty="0">
                <a:latin typeface="Times New Roman"/>
                <a:cs typeface="Times New Roman"/>
              </a:rPr>
              <a:t>els,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0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r</a:t>
            </a:r>
            <a:r>
              <a:rPr sz="2600" spc="-235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o</a:t>
            </a:r>
            <a:r>
              <a:rPr sz="2600" spc="-19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40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kbps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14" dirty="0">
                <a:latin typeface="Times New Roman"/>
                <a:cs typeface="Times New Roman"/>
              </a:rPr>
              <a:t>868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MHz,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channel,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rate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20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kbps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802.15.4-2006,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802.15.4-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2011,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Times New Roman"/>
                <a:cs typeface="Times New Roman"/>
              </a:rPr>
              <a:t>IEEE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802.15.4-</a:t>
            </a:r>
            <a:endParaRPr sz="2600">
              <a:latin typeface="Times New Roman"/>
              <a:cs typeface="Times New Roman"/>
            </a:endParaRPr>
          </a:p>
          <a:p>
            <a:pPr marL="286385" marR="192405">
              <a:lnSpc>
                <a:spcPct val="100000"/>
              </a:lnSpc>
            </a:pPr>
            <a:r>
              <a:rPr sz="2600" spc="-110" dirty="0">
                <a:latin typeface="Times New Roman"/>
                <a:cs typeface="Times New Roman"/>
              </a:rPr>
              <a:t>2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spc="-110" dirty="0">
                <a:latin typeface="Times New Roman"/>
                <a:cs typeface="Times New Roman"/>
              </a:rPr>
              <a:t>15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int</a:t>
            </a:r>
            <a:r>
              <a:rPr sz="2600" spc="-65" dirty="0">
                <a:latin typeface="Times New Roman"/>
                <a:cs typeface="Times New Roman"/>
              </a:rPr>
              <a:t>r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40" dirty="0">
                <a:latin typeface="Times New Roman"/>
                <a:cs typeface="Times New Roman"/>
              </a:rPr>
              <a:t>uc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80" dirty="0">
                <a:latin typeface="Times New Roman"/>
                <a:cs typeface="Times New Roman"/>
              </a:rPr>
              <a:t>d</a:t>
            </a:r>
            <a:r>
              <a:rPr sz="2600" spc="-85" dirty="0">
                <a:latin typeface="Times New Roman"/>
                <a:cs typeface="Times New Roman"/>
              </a:rPr>
              <a:t>ditio</a:t>
            </a:r>
            <a:r>
              <a:rPr sz="2600" spc="-130" dirty="0">
                <a:latin typeface="Times New Roman"/>
                <a:cs typeface="Times New Roman"/>
              </a:rPr>
              <a:t>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120" dirty="0">
                <a:latin typeface="Times New Roman"/>
                <a:cs typeface="Times New Roman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415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m</a:t>
            </a:r>
            <a:r>
              <a:rPr sz="2600" spc="-175" dirty="0">
                <a:latin typeface="Times New Roman"/>
                <a:cs typeface="Times New Roman"/>
              </a:rPr>
              <a:t>m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50" dirty="0">
                <a:latin typeface="Times New Roman"/>
                <a:cs typeface="Times New Roman"/>
              </a:rPr>
              <a:t>ic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-40" dirty="0">
                <a:latin typeface="Times New Roman"/>
                <a:cs typeface="Times New Roman"/>
              </a:rPr>
              <a:t>s,  </a:t>
            </a:r>
            <a:r>
              <a:rPr sz="2600" spc="-135" dirty="0">
                <a:latin typeface="Times New Roman"/>
                <a:cs typeface="Times New Roman"/>
              </a:rPr>
              <a:t>inc</a:t>
            </a:r>
            <a:r>
              <a:rPr sz="2600" spc="-100" dirty="0">
                <a:latin typeface="Times New Roman"/>
                <a:cs typeface="Times New Roman"/>
              </a:rPr>
              <a:t>l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d</a:t>
            </a:r>
            <a:r>
              <a:rPr sz="2600" spc="-150" dirty="0">
                <a:latin typeface="Times New Roman"/>
                <a:cs typeface="Times New Roman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fol</a:t>
            </a:r>
            <a:r>
              <a:rPr sz="2600" spc="-110" dirty="0">
                <a:latin typeface="Times New Roman"/>
                <a:cs typeface="Times New Roman"/>
              </a:rPr>
              <a:t>l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114" dirty="0">
                <a:latin typeface="Times New Roman"/>
                <a:cs typeface="Times New Roman"/>
              </a:rPr>
              <a:t>wing: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363459" cy="30283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spc="-210" dirty="0">
                <a:latin typeface="Times New Roman"/>
                <a:cs typeface="Times New Roman"/>
              </a:rPr>
              <a:t>OQPS</a:t>
            </a:r>
            <a:r>
              <a:rPr sz="2600" b="1" spc="-235" dirty="0">
                <a:latin typeface="Times New Roman"/>
                <a:cs typeface="Times New Roman"/>
              </a:rPr>
              <a:t>K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spc="-100" dirty="0">
                <a:latin typeface="Times New Roman"/>
                <a:cs typeface="Times New Roman"/>
              </a:rPr>
              <a:t>PH</a:t>
            </a:r>
            <a:r>
              <a:rPr sz="2600" b="1" spc="-385" dirty="0">
                <a:latin typeface="Times New Roman"/>
                <a:cs typeface="Times New Roman"/>
              </a:rPr>
              <a:t>Y</a:t>
            </a:r>
            <a:r>
              <a:rPr sz="2600" b="1" spc="-190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  <a:tab pos="2132965" algn="l"/>
              </a:tabLst>
            </a:pPr>
            <a:r>
              <a:rPr sz="2600" spc="-155" dirty="0">
                <a:latin typeface="Times New Roman"/>
                <a:cs typeface="Times New Roman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DSSS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PHY,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employing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offset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quadrature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phase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shift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k</a:t>
            </a:r>
            <a:r>
              <a:rPr sz="2600" spc="-140" dirty="0">
                <a:latin typeface="Times New Roman"/>
                <a:cs typeface="Times New Roman"/>
              </a:rPr>
              <a:t>e</a:t>
            </a:r>
            <a:r>
              <a:rPr sz="2600" spc="-170" dirty="0">
                <a:latin typeface="Times New Roman"/>
                <a:cs typeface="Times New Roman"/>
              </a:rPr>
              <a:t>ying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(OQPSK)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</a:t>
            </a:r>
            <a:r>
              <a:rPr sz="2600" spc="-114" dirty="0">
                <a:latin typeface="Times New Roman"/>
                <a:cs typeface="Times New Roman"/>
              </a:rPr>
              <a:t>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r>
              <a:rPr sz="2600" spc="-155" dirty="0">
                <a:latin typeface="Times New Roman"/>
                <a:cs typeface="Times New Roman"/>
              </a:rPr>
              <a:t> OQPSK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mo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ul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tion  te</a:t>
            </a:r>
            <a:r>
              <a:rPr sz="2600" spc="-55" dirty="0">
                <a:latin typeface="Times New Roman"/>
                <a:cs typeface="Times New Roman"/>
              </a:rPr>
              <a:t>c</a:t>
            </a:r>
            <a:r>
              <a:rPr sz="2600" spc="-125" dirty="0">
                <a:latin typeface="Times New Roman"/>
                <a:cs typeface="Times New Roman"/>
              </a:rPr>
              <a:t>hniq</a:t>
            </a:r>
            <a:r>
              <a:rPr sz="2600" spc="-15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0" dirty="0">
                <a:latin typeface="Times New Roman"/>
                <a:cs typeface="Times New Roman"/>
              </a:rPr>
              <a:t>uses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ur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u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120" dirty="0">
                <a:latin typeface="Times New Roman"/>
                <a:cs typeface="Times New Roman"/>
              </a:rPr>
              <a:t>ique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bit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al</a:t>
            </a:r>
            <a:r>
              <a:rPr sz="2600" spc="-180" dirty="0">
                <a:latin typeface="Times New Roman"/>
                <a:cs typeface="Times New Roman"/>
              </a:rPr>
              <a:t>u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th</a:t>
            </a:r>
            <a:r>
              <a:rPr sz="2600" spc="-150" dirty="0">
                <a:latin typeface="Times New Roman"/>
                <a:cs typeface="Times New Roman"/>
              </a:rPr>
              <a:t>a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sign</a:t>
            </a:r>
            <a:r>
              <a:rPr sz="2600" spc="-190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lled 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165" dirty="0">
                <a:latin typeface="Times New Roman"/>
                <a:cs typeface="Times New Roman"/>
              </a:rPr>
              <a:t>hase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70" dirty="0">
                <a:latin typeface="Times New Roman"/>
                <a:cs typeface="Times New Roman"/>
              </a:rPr>
              <a:t>han</a:t>
            </a:r>
            <a:r>
              <a:rPr sz="2600" spc="-195" dirty="0">
                <a:latin typeface="Times New Roman"/>
                <a:cs typeface="Times New Roman"/>
              </a:rPr>
              <a:t>g</a:t>
            </a:r>
            <a:r>
              <a:rPr sz="2600" spc="-160" dirty="0">
                <a:latin typeface="Times New Roman"/>
                <a:cs typeface="Times New Roman"/>
              </a:rPr>
              <a:t>e</a:t>
            </a:r>
            <a:r>
              <a:rPr sz="2600" spc="-19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958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5" dirty="0">
                <a:latin typeface="Times New Roman"/>
                <a:cs typeface="Times New Roman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offset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function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that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present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during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phase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shifts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allows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transmit</a:t>
            </a:r>
            <a:r>
              <a:rPr sz="2600" spc="-65" dirty="0">
                <a:latin typeface="Times New Roman"/>
                <a:cs typeface="Times New Roman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ed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mo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elia</a:t>
            </a:r>
            <a:r>
              <a:rPr sz="2600" spc="-210" dirty="0">
                <a:latin typeface="Times New Roman"/>
                <a:cs typeface="Times New Roman"/>
              </a:rPr>
              <a:t>b</a:t>
            </a:r>
            <a:r>
              <a:rPr sz="2600" spc="-155" dirty="0">
                <a:latin typeface="Times New Roman"/>
                <a:cs typeface="Times New Roman"/>
              </a:rPr>
              <a:t>l</a:t>
            </a:r>
            <a:r>
              <a:rPr sz="2600" spc="-490" dirty="0">
                <a:latin typeface="Times New Roman"/>
                <a:cs typeface="Times New Roman"/>
              </a:rPr>
              <a:t>y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343027"/>
            <a:ext cx="7539355" cy="5391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00" dirty="0">
                <a:latin typeface="Times New Roman"/>
                <a:cs typeface="Times New Roman"/>
              </a:rPr>
              <a:t>BPS</a:t>
            </a:r>
            <a:r>
              <a:rPr sz="2400" b="1" spc="-245" dirty="0">
                <a:latin typeface="Times New Roman"/>
                <a:cs typeface="Times New Roman"/>
              </a:rPr>
              <a:t>K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80" dirty="0">
                <a:latin typeface="Times New Roman"/>
                <a:cs typeface="Times New Roman"/>
              </a:rPr>
              <a:t>P</a:t>
            </a:r>
            <a:r>
              <a:rPr sz="2400" b="1" spc="-145" dirty="0">
                <a:latin typeface="Times New Roman"/>
                <a:cs typeface="Times New Roman"/>
              </a:rPr>
              <a:t>H</a:t>
            </a:r>
            <a:r>
              <a:rPr sz="2400" b="1" spc="-235" dirty="0">
                <a:latin typeface="Times New Roman"/>
                <a:cs typeface="Times New Roman"/>
              </a:rPr>
              <a:t>Y</a:t>
            </a:r>
            <a:r>
              <a:rPr sz="2400" b="1" spc="-18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6385" marR="386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DSSS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PHY,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employing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binary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phase-shift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keying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(BPSK)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modulation.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80" dirty="0">
                <a:latin typeface="Times New Roman"/>
                <a:cs typeface="Times New Roman"/>
              </a:rPr>
              <a:t>BPSK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specifies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two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unique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phase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shifts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encoding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100" dirty="0">
                <a:latin typeface="Times New Roman"/>
                <a:cs typeface="Times New Roman"/>
              </a:rPr>
              <a:t>scheme.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25" dirty="0">
                <a:latin typeface="Times New Roman"/>
                <a:cs typeface="Times New Roman"/>
              </a:rPr>
              <a:t>ASK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80" dirty="0">
                <a:latin typeface="Times New Roman"/>
                <a:cs typeface="Times New Roman"/>
              </a:rPr>
              <a:t>P</a:t>
            </a:r>
            <a:r>
              <a:rPr sz="2400" b="1" spc="-145" dirty="0">
                <a:latin typeface="Times New Roman"/>
                <a:cs typeface="Times New Roman"/>
              </a:rPr>
              <a:t>H</a:t>
            </a:r>
            <a:r>
              <a:rPr sz="2400" b="1" spc="-235" dirty="0">
                <a:latin typeface="Times New Roman"/>
                <a:cs typeface="Times New Roman"/>
              </a:rPr>
              <a:t>Y</a:t>
            </a:r>
            <a:r>
              <a:rPr sz="2400" b="1" spc="-18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6385" marR="7239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40" dirty="0">
                <a:latin typeface="Times New Roman"/>
                <a:cs typeface="Times New Roman"/>
              </a:rPr>
              <a:t>This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parallel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sequence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spread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spectrum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(PSSS)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PHY,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employing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amplitude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shift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keying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(ASK)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BPSK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modulation.</a:t>
            </a:r>
            <a:endParaRPr sz="2400">
              <a:latin typeface="Times New Roman"/>
              <a:cs typeface="Times New Roman"/>
            </a:endParaRPr>
          </a:p>
          <a:p>
            <a:pPr marL="286385" marR="10795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290" dirty="0">
                <a:latin typeface="Times New Roman"/>
                <a:cs typeface="Times New Roman"/>
              </a:rPr>
              <a:t>PSSS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advanced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encoding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scheme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offers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increased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range,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throughput,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data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rates,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signal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integrity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compared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DSSS.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05" dirty="0">
                <a:latin typeface="Times New Roman"/>
                <a:cs typeface="Times New Roman"/>
              </a:rPr>
              <a:t>ASK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uses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amplitude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shifts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instead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phase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shifts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signal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different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bit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values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06400"/>
            <a:ext cx="5329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10" dirty="0">
                <a:latin typeface="Franklin Gothic Medium"/>
                <a:cs typeface="Franklin Gothic Medium"/>
              </a:rPr>
              <a:t>The</a:t>
            </a:r>
            <a:r>
              <a:rPr sz="2400" i="0" spc="-5" dirty="0">
                <a:latin typeface="Franklin Gothic Medium"/>
                <a:cs typeface="Franklin Gothic Medium"/>
              </a:rPr>
              <a:t> </a:t>
            </a:r>
            <a:r>
              <a:rPr sz="2400" i="0" spc="-45" dirty="0">
                <a:latin typeface="Franklin Gothic Medium"/>
                <a:cs typeface="Franklin Gothic Medium"/>
              </a:rPr>
              <a:t>frame</a:t>
            </a:r>
            <a:r>
              <a:rPr sz="2400" i="0" dirty="0">
                <a:latin typeface="Franklin Gothic Medium"/>
                <a:cs typeface="Franklin Gothic Medium"/>
              </a:rPr>
              <a:t> </a:t>
            </a:r>
            <a:r>
              <a:rPr sz="2400" i="0" spc="-45" dirty="0">
                <a:latin typeface="Franklin Gothic Medium"/>
                <a:cs typeface="Franklin Gothic Medium"/>
              </a:rPr>
              <a:t>for</a:t>
            </a:r>
            <a:r>
              <a:rPr sz="2400" i="0" spc="10" dirty="0">
                <a:latin typeface="Franklin Gothic Medium"/>
                <a:cs typeface="Franklin Gothic Medium"/>
              </a:rPr>
              <a:t> </a:t>
            </a:r>
            <a:r>
              <a:rPr sz="2400" i="0" spc="-20" dirty="0">
                <a:latin typeface="Franklin Gothic Medium"/>
                <a:cs typeface="Franklin Gothic Medium"/>
              </a:rPr>
              <a:t>the</a:t>
            </a:r>
            <a:r>
              <a:rPr sz="2400" i="0" dirty="0">
                <a:latin typeface="Franklin Gothic Medium"/>
                <a:cs typeface="Franklin Gothic Medium"/>
              </a:rPr>
              <a:t> </a:t>
            </a:r>
            <a:r>
              <a:rPr sz="2400" i="0" spc="-20" dirty="0">
                <a:latin typeface="Franklin Gothic Medium"/>
                <a:cs typeface="Franklin Gothic Medium"/>
              </a:rPr>
              <a:t>802.15.4</a:t>
            </a:r>
            <a:r>
              <a:rPr sz="2400" i="0" spc="50" dirty="0">
                <a:latin typeface="Franklin Gothic Medium"/>
                <a:cs typeface="Franklin Gothic Medium"/>
              </a:rPr>
              <a:t> </a:t>
            </a:r>
            <a:r>
              <a:rPr sz="2400" i="0" spc="-30" dirty="0">
                <a:latin typeface="Franklin Gothic Medium"/>
                <a:cs typeface="Franklin Gothic Medium"/>
              </a:rPr>
              <a:t>physical</a:t>
            </a:r>
            <a:r>
              <a:rPr sz="2400" i="0" spc="5" dirty="0">
                <a:latin typeface="Franklin Gothic Medium"/>
                <a:cs typeface="Franklin Gothic Medium"/>
              </a:rPr>
              <a:t> </a:t>
            </a:r>
            <a:r>
              <a:rPr sz="2400" i="0" spc="-50" dirty="0">
                <a:latin typeface="Franklin Gothic Medium"/>
                <a:cs typeface="Franklin Gothic Medium"/>
              </a:rPr>
              <a:t>layer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3419678"/>
            <a:ext cx="7569834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synchronization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header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this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composed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14" dirty="0">
                <a:latin typeface="Times New Roman"/>
                <a:cs typeface="Times New Roman"/>
              </a:rPr>
              <a:t>Preamble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Start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Frame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Delimiter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fields</a:t>
            </a:r>
            <a:endParaRPr sz="2400">
              <a:latin typeface="Times New Roman"/>
              <a:cs typeface="Times New Roman"/>
            </a:endParaRPr>
          </a:p>
          <a:p>
            <a:pPr marL="286385" marR="6921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Preamble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field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32-bit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4-byte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pattern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identifies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an</a:t>
            </a:r>
            <a:r>
              <a:rPr sz="2400" spc="-140" dirty="0">
                <a:latin typeface="Times New Roman"/>
                <a:cs typeface="Times New Roman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u</a:t>
            </a:r>
            <a:r>
              <a:rPr sz="2400" spc="-120" dirty="0">
                <a:latin typeface="Times New Roman"/>
                <a:cs typeface="Times New Roman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syn</a:t>
            </a:r>
            <a:r>
              <a:rPr sz="2400" spc="-105" dirty="0">
                <a:latin typeface="Times New Roman"/>
                <a:cs typeface="Times New Roman"/>
              </a:rPr>
              <a:t>c</a:t>
            </a:r>
            <a:r>
              <a:rPr sz="2400" spc="-75" dirty="0">
                <a:latin typeface="Times New Roman"/>
                <a:cs typeface="Times New Roman"/>
              </a:rPr>
              <a:t>h</a:t>
            </a:r>
            <a:r>
              <a:rPr sz="2400" spc="-7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n</a:t>
            </a:r>
            <a:r>
              <a:rPr sz="2400" spc="-135" dirty="0">
                <a:latin typeface="Times New Roman"/>
                <a:cs typeface="Times New Roman"/>
              </a:rPr>
              <a:t>ize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d</a:t>
            </a:r>
            <a:r>
              <a:rPr sz="2400" spc="-16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85" dirty="0">
                <a:latin typeface="Times New Roman"/>
                <a:cs typeface="Times New Roman"/>
              </a:rPr>
              <a:t>ra</a:t>
            </a:r>
            <a:r>
              <a:rPr sz="2400" spc="-105" dirty="0">
                <a:latin typeface="Times New Roman"/>
                <a:cs typeface="Times New Roman"/>
              </a:rPr>
              <a:t>n</a:t>
            </a:r>
            <a:r>
              <a:rPr sz="2400" spc="-165" dirty="0">
                <a:latin typeface="Times New Roman"/>
                <a:cs typeface="Times New Roman"/>
              </a:rPr>
              <a:t>sm</a:t>
            </a:r>
            <a:r>
              <a:rPr sz="2400" spc="-150" dirty="0">
                <a:latin typeface="Times New Roman"/>
                <a:cs typeface="Times New Roman"/>
              </a:rPr>
              <a:t>issi</a:t>
            </a:r>
            <a:r>
              <a:rPr sz="2400" spc="-105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Start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Frame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Delimiter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field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informs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receiver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that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114" dirty="0">
                <a:latin typeface="Times New Roman"/>
                <a:cs typeface="Times New Roman"/>
              </a:rPr>
              <a:t>con</a:t>
            </a:r>
            <a:r>
              <a:rPr sz="2400" spc="-35" dirty="0">
                <a:latin typeface="Times New Roman"/>
                <a:cs typeface="Times New Roman"/>
              </a:rPr>
              <a:t>tent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30" dirty="0">
                <a:latin typeface="Times New Roman"/>
                <a:cs typeface="Times New Roman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immedi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te</a:t>
            </a:r>
            <a:r>
              <a:rPr sz="2400" spc="-105" dirty="0">
                <a:latin typeface="Times New Roman"/>
                <a:cs typeface="Times New Roman"/>
              </a:rPr>
              <a:t>l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af</a:t>
            </a:r>
            <a:r>
              <a:rPr sz="2400" spc="-105" dirty="0">
                <a:latin typeface="Times New Roman"/>
                <a:cs typeface="Times New Roman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this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b</a:t>
            </a:r>
            <a:r>
              <a:rPr sz="2400" spc="-110" dirty="0">
                <a:latin typeface="Times New Roman"/>
                <a:cs typeface="Times New Roman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t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999744"/>
            <a:ext cx="8215883" cy="2142743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345680" cy="369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PHY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Header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portion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PHY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length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value.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It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lets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receiver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know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how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much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total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</a:t>
            </a:r>
            <a:r>
              <a:rPr sz="2600" spc="-120" dirty="0">
                <a:latin typeface="Times New Roman"/>
                <a:cs typeface="Times New Roman"/>
              </a:rPr>
              <a:t>p</a:t>
            </a:r>
            <a:r>
              <a:rPr sz="2600" spc="-75" dirty="0">
                <a:latin typeface="Times New Roman"/>
                <a:cs typeface="Times New Roman"/>
              </a:rPr>
              <a:t>ect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P</a:t>
            </a:r>
            <a:r>
              <a:rPr sz="2600" spc="-160" dirty="0">
                <a:latin typeface="Times New Roman"/>
                <a:cs typeface="Times New Roman"/>
              </a:rPr>
              <a:t>H</a:t>
            </a:r>
            <a:r>
              <a:rPr sz="2600" spc="-415" dirty="0">
                <a:latin typeface="Times New Roman"/>
                <a:cs typeface="Times New Roman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se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70" dirty="0">
                <a:latin typeface="Times New Roman"/>
                <a:cs typeface="Times New Roman"/>
              </a:rPr>
              <a:t>nit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(PSDU)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endParaRPr sz="2600" dirty="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60" dirty="0">
                <a:latin typeface="Times New Roman"/>
                <a:cs typeface="Times New Roman"/>
              </a:rPr>
              <a:t>802.4.15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40" dirty="0">
                <a:latin typeface="Times New Roman"/>
                <a:cs typeface="Times New Roman"/>
              </a:rPr>
              <a:t>PHY.</a:t>
            </a:r>
            <a:endParaRPr sz="2600" dirty="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PSDU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130" dirty="0">
                <a:latin typeface="Times New Roman"/>
                <a:cs typeface="Times New Roman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d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85" dirty="0">
                <a:latin typeface="Times New Roman"/>
                <a:cs typeface="Times New Roman"/>
              </a:rPr>
              <a:t>ta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p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yl</a:t>
            </a:r>
            <a:r>
              <a:rPr sz="2600" spc="-180" dirty="0">
                <a:latin typeface="Times New Roman"/>
                <a:cs typeface="Times New Roman"/>
              </a:rPr>
              <a:t>o</a:t>
            </a:r>
            <a:r>
              <a:rPr sz="2600" spc="-165" dirty="0">
                <a:latin typeface="Times New Roman"/>
                <a:cs typeface="Times New Roman"/>
              </a:rPr>
              <a:t>ad</a:t>
            </a:r>
            <a:endParaRPr sz="2600" dirty="0">
              <a:latin typeface="Times New Roman"/>
              <a:cs typeface="Times New Roman"/>
            </a:endParaRPr>
          </a:p>
          <a:p>
            <a:pPr marL="286385" marR="48260" indent="-274320">
              <a:lnSpc>
                <a:spcPct val="100000"/>
              </a:lnSpc>
              <a:spcBef>
                <a:spcPts val="685"/>
              </a:spcBef>
              <a:buClr>
                <a:srgbClr val="D24717"/>
              </a:buClr>
              <a:buSzPct val="8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0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maximum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size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of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IEEE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802.15.4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PSDU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127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bytes.This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size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is 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s</a:t>
            </a:r>
            <a:r>
              <a:rPr sz="2000" spc="-114" dirty="0">
                <a:latin typeface="Times New Roman"/>
                <a:cs typeface="Times New Roman"/>
              </a:rPr>
              <a:t>i</a:t>
            </a:r>
            <a:r>
              <a:rPr sz="2000" spc="-130" dirty="0">
                <a:latin typeface="Times New Roman"/>
                <a:cs typeface="Times New Roman"/>
              </a:rPr>
              <a:t>gni</a:t>
            </a:r>
            <a:r>
              <a:rPr sz="2000" spc="-114" dirty="0">
                <a:latin typeface="Times New Roman"/>
                <a:cs typeface="Times New Roman"/>
              </a:rPr>
              <a:t>f</a:t>
            </a:r>
            <a:r>
              <a:rPr sz="2000" spc="-85" dirty="0">
                <a:latin typeface="Times New Roman"/>
                <a:cs typeface="Times New Roman"/>
              </a:rPr>
              <a:t>i</a:t>
            </a:r>
            <a:r>
              <a:rPr sz="2000" spc="-145" dirty="0">
                <a:latin typeface="Times New Roman"/>
                <a:cs typeface="Times New Roman"/>
              </a:rPr>
              <a:t>c</a:t>
            </a:r>
            <a:r>
              <a:rPr sz="2000" spc="-85" dirty="0">
                <a:latin typeface="Times New Roman"/>
                <a:cs typeface="Times New Roman"/>
              </a:rPr>
              <a:t>ant</a:t>
            </a:r>
            <a:r>
              <a:rPr sz="2000" spc="-100" dirty="0">
                <a:latin typeface="Times New Roman"/>
                <a:cs typeface="Times New Roman"/>
              </a:rPr>
              <a:t>l</a:t>
            </a:r>
            <a:r>
              <a:rPr sz="2000" spc="-165" dirty="0">
                <a:latin typeface="Times New Roman"/>
                <a:cs typeface="Times New Roman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smaller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than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l</a:t>
            </a:r>
            <a:r>
              <a:rPr sz="2000" spc="-180" dirty="0">
                <a:latin typeface="Times New Roman"/>
                <a:cs typeface="Times New Roman"/>
              </a:rPr>
              <a:t>o</a:t>
            </a:r>
            <a:r>
              <a:rPr sz="2000" spc="-190" dirty="0">
                <a:latin typeface="Times New Roman"/>
                <a:cs typeface="Times New Roman"/>
              </a:rPr>
              <a:t>w</a:t>
            </a:r>
            <a:r>
              <a:rPr sz="2000" spc="-70" dirty="0">
                <a:latin typeface="Times New Roman"/>
                <a:cs typeface="Times New Roman"/>
              </a:rPr>
              <a:t>est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MTU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setting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o</a:t>
            </a:r>
            <a:r>
              <a:rPr sz="2000" spc="-40" dirty="0">
                <a:latin typeface="Times New Roman"/>
                <a:cs typeface="Times New Roman"/>
              </a:rPr>
              <a:t>ther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u</a:t>
            </a:r>
            <a:r>
              <a:rPr sz="2000" spc="-100" dirty="0">
                <a:latin typeface="Times New Roman"/>
                <a:cs typeface="Times New Roman"/>
              </a:rPr>
              <a:t>p</a:t>
            </a:r>
            <a:r>
              <a:rPr sz="2000" spc="-50" dirty="0">
                <a:latin typeface="Times New Roman"/>
                <a:cs typeface="Times New Roman"/>
              </a:rPr>
              <a:t>pe</a:t>
            </a:r>
            <a:r>
              <a:rPr sz="2000" spc="-40" dirty="0">
                <a:latin typeface="Times New Roman"/>
                <a:cs typeface="Times New Roman"/>
              </a:rPr>
              <a:t>r</a:t>
            </a:r>
            <a:r>
              <a:rPr sz="2000" spc="-45" dirty="0">
                <a:latin typeface="Times New Roman"/>
                <a:cs typeface="Times New Roman"/>
              </a:rPr>
              <a:t>-</a:t>
            </a:r>
            <a:r>
              <a:rPr sz="2000" spc="-95" dirty="0">
                <a:latin typeface="Times New Roman"/>
                <a:cs typeface="Times New Roman"/>
              </a:rPr>
              <a:t>l</a:t>
            </a:r>
            <a:r>
              <a:rPr sz="2000" spc="-220" dirty="0">
                <a:latin typeface="Times New Roman"/>
                <a:cs typeface="Times New Roman"/>
              </a:rPr>
              <a:t>a</a:t>
            </a:r>
            <a:r>
              <a:rPr sz="2000" spc="-20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er  </a:t>
            </a:r>
            <a:r>
              <a:rPr sz="2000" spc="-65" dirty="0">
                <a:latin typeface="Times New Roman"/>
                <a:cs typeface="Times New Roman"/>
              </a:rPr>
              <a:t>protocols, </a:t>
            </a:r>
            <a:r>
              <a:rPr sz="2000" spc="-114" dirty="0">
                <a:latin typeface="Times New Roman"/>
                <a:cs typeface="Times New Roman"/>
              </a:rPr>
              <a:t>such </a:t>
            </a:r>
            <a:r>
              <a:rPr sz="2000" spc="-160" dirty="0">
                <a:latin typeface="Times New Roman"/>
                <a:cs typeface="Times New Roman"/>
              </a:rPr>
              <a:t>as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IPv6, </a:t>
            </a:r>
            <a:r>
              <a:rPr sz="2000" spc="-110" dirty="0">
                <a:latin typeface="Times New Roman"/>
                <a:cs typeface="Times New Roman"/>
              </a:rPr>
              <a:t>which </a:t>
            </a:r>
            <a:r>
              <a:rPr sz="2000" spc="-145" dirty="0">
                <a:latin typeface="Times New Roman"/>
                <a:cs typeface="Times New Roman"/>
              </a:rPr>
              <a:t>has </a:t>
            </a:r>
            <a:r>
              <a:rPr sz="2000" spc="-160" dirty="0">
                <a:latin typeface="Times New Roman"/>
                <a:cs typeface="Times New Roman"/>
              </a:rPr>
              <a:t>a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minimum </a:t>
            </a:r>
            <a:r>
              <a:rPr sz="2000" spc="-145" dirty="0">
                <a:latin typeface="Times New Roman"/>
                <a:cs typeface="Times New Roman"/>
              </a:rPr>
              <a:t>MTU </a:t>
            </a:r>
            <a:r>
              <a:rPr sz="2000" spc="-75" dirty="0">
                <a:latin typeface="Times New Roman"/>
                <a:cs typeface="Times New Roman"/>
              </a:rPr>
              <a:t>setting </a:t>
            </a:r>
            <a:r>
              <a:rPr sz="2000" spc="-114" dirty="0">
                <a:latin typeface="Times New Roman"/>
                <a:cs typeface="Times New Roman"/>
              </a:rPr>
              <a:t>of </a:t>
            </a:r>
            <a:r>
              <a:rPr sz="2000" spc="-90" dirty="0">
                <a:latin typeface="Times New Roman"/>
                <a:cs typeface="Times New Roman"/>
              </a:rPr>
              <a:t>1280 </a:t>
            </a:r>
            <a:r>
              <a:rPr sz="2000" spc="-75" dirty="0">
                <a:latin typeface="Times New Roman"/>
                <a:cs typeface="Times New Roman"/>
              </a:rPr>
              <a:t>bytes. 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Therefore,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fragmentation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of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IPv6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packet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must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occur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 </a:t>
            </a:r>
            <a:r>
              <a:rPr sz="2000" spc="-100" dirty="0">
                <a:latin typeface="Times New Roman"/>
                <a:cs typeface="Times New Roman"/>
              </a:rPr>
              <a:t>data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link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layer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larger </a:t>
            </a:r>
            <a:r>
              <a:rPr sz="2000" spc="-130" dirty="0">
                <a:latin typeface="Times New Roman"/>
                <a:cs typeface="Times New Roman"/>
              </a:rPr>
              <a:t>IPv6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packets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be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carried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over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IEEE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802.15.4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frames.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61950"/>
            <a:ext cx="20402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95" dirty="0">
                <a:latin typeface="Franklin Gothic Medium"/>
                <a:cs typeface="Franklin Gothic Medium"/>
              </a:rPr>
              <a:t>MAC</a:t>
            </a:r>
            <a:r>
              <a:rPr sz="3600" i="0" spc="-114" dirty="0">
                <a:latin typeface="Franklin Gothic Medium"/>
                <a:cs typeface="Franklin Gothic Medium"/>
              </a:rPr>
              <a:t> </a:t>
            </a:r>
            <a:r>
              <a:rPr sz="3600" i="0" spc="-60" dirty="0">
                <a:latin typeface="Franklin Gothic Medium"/>
                <a:cs typeface="Franklin Gothic Medium"/>
              </a:rPr>
              <a:t>Layer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12990" cy="397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20979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At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layer,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40" dirty="0">
                <a:latin typeface="Times New Roman"/>
                <a:cs typeface="Times New Roman"/>
              </a:rPr>
              <a:t>scheduling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routing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frames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coordinated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</a:t>
            </a:r>
            <a:r>
              <a:rPr sz="2600" spc="-125" dirty="0">
                <a:latin typeface="Times New Roman"/>
                <a:cs typeface="Times New Roman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1</a:t>
            </a:r>
            <a:r>
              <a:rPr sz="2600" spc="-12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.4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l</a:t>
            </a:r>
            <a:r>
              <a:rPr sz="2600" spc="-310" dirty="0">
                <a:latin typeface="Times New Roman"/>
                <a:cs typeface="Times New Roman"/>
              </a:rPr>
              <a:t>a</a:t>
            </a:r>
            <a:r>
              <a:rPr sz="2600" spc="-260" dirty="0">
                <a:latin typeface="Times New Roman"/>
                <a:cs typeface="Times New Roman"/>
              </a:rPr>
              <a:t>y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perf</a:t>
            </a:r>
            <a:r>
              <a:rPr sz="2600" spc="-130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r</a:t>
            </a:r>
            <a:r>
              <a:rPr sz="2600" spc="-240" dirty="0">
                <a:latin typeface="Times New Roman"/>
                <a:cs typeface="Times New Roman"/>
              </a:rPr>
              <a:t>m</a:t>
            </a:r>
            <a:r>
              <a:rPr sz="2600" spc="-120" dirty="0">
                <a:latin typeface="Times New Roman"/>
                <a:cs typeface="Times New Roman"/>
              </a:rPr>
              <a:t>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-85" dirty="0">
                <a:latin typeface="Times New Roman"/>
                <a:cs typeface="Times New Roman"/>
              </a:rPr>
              <a:t>ll</a:t>
            </a:r>
            <a:r>
              <a:rPr sz="2600" spc="-225" dirty="0">
                <a:latin typeface="Times New Roman"/>
                <a:cs typeface="Times New Roman"/>
              </a:rPr>
              <a:t>o</a:t>
            </a:r>
            <a:r>
              <a:rPr sz="2600" spc="-150" dirty="0">
                <a:latin typeface="Times New Roman"/>
                <a:cs typeface="Times New Roman"/>
              </a:rPr>
              <a:t>wing</a:t>
            </a:r>
            <a:r>
              <a:rPr sz="2600" spc="-65" dirty="0">
                <a:latin typeface="Times New Roman"/>
                <a:cs typeface="Times New Roman"/>
              </a:rPr>
              <a:t> t</a:t>
            </a:r>
            <a:r>
              <a:rPr sz="2600" spc="-114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sks: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0" dirty="0">
                <a:latin typeface="Times New Roman"/>
                <a:cs typeface="Times New Roman"/>
              </a:rPr>
              <a:t>Network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beaconing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for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devices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acting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coordinators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(New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use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bea</a:t>
            </a:r>
            <a:r>
              <a:rPr sz="2600" spc="-16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join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80</a:t>
            </a:r>
            <a:r>
              <a:rPr sz="2600" spc="-125" dirty="0">
                <a:latin typeface="Times New Roman"/>
                <a:cs typeface="Times New Roman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110" dirty="0">
                <a:latin typeface="Times New Roman"/>
                <a:cs typeface="Times New Roman"/>
              </a:rPr>
              <a:t>4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ne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-240" dirty="0">
                <a:latin typeface="Times New Roman"/>
                <a:cs typeface="Times New Roman"/>
              </a:rPr>
              <a:t>w</a:t>
            </a:r>
            <a:r>
              <a:rPr sz="2600" spc="-75" dirty="0">
                <a:latin typeface="Times New Roman"/>
                <a:cs typeface="Times New Roman"/>
              </a:rPr>
              <a:t>ork)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330" dirty="0">
                <a:latin typeface="Times New Roman"/>
                <a:cs typeface="Times New Roman"/>
              </a:rPr>
              <a:t>P</a:t>
            </a:r>
            <a:r>
              <a:rPr sz="2600" spc="-245" dirty="0">
                <a:latin typeface="Times New Roman"/>
                <a:cs typeface="Times New Roman"/>
              </a:rPr>
              <a:t>A</a:t>
            </a:r>
            <a:r>
              <a:rPr sz="2600" spc="-240" dirty="0">
                <a:latin typeface="Times New Roman"/>
                <a:cs typeface="Times New Roman"/>
              </a:rPr>
              <a:t>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15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sso</a:t>
            </a:r>
            <a:r>
              <a:rPr sz="2600" spc="-185" dirty="0">
                <a:latin typeface="Times New Roman"/>
                <a:cs typeface="Times New Roman"/>
              </a:rPr>
              <a:t>c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disasso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30" dirty="0">
                <a:latin typeface="Times New Roman"/>
                <a:cs typeface="Times New Roman"/>
              </a:rPr>
              <a:t>i</a:t>
            </a:r>
            <a:r>
              <a:rPr sz="2600" spc="-229" dirty="0">
                <a:latin typeface="Times New Roman"/>
                <a:cs typeface="Times New Roman"/>
              </a:rPr>
              <a:t>a</a:t>
            </a:r>
            <a:r>
              <a:rPr sz="2600" spc="-80" dirty="0">
                <a:latin typeface="Times New Roman"/>
                <a:cs typeface="Times New Roman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215" dirty="0">
                <a:latin typeface="Times New Roman"/>
                <a:cs typeface="Times New Roman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145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0" dirty="0">
                <a:latin typeface="Times New Roman"/>
                <a:cs typeface="Times New Roman"/>
              </a:rPr>
              <a:t>D</a:t>
            </a:r>
            <a:r>
              <a:rPr sz="2600" spc="-130" dirty="0">
                <a:latin typeface="Times New Roman"/>
                <a:cs typeface="Times New Roman"/>
              </a:rPr>
              <a:t>e</a:t>
            </a:r>
            <a:r>
              <a:rPr sz="2600" spc="-160" dirty="0">
                <a:latin typeface="Times New Roman"/>
                <a:cs typeface="Times New Roman"/>
              </a:rPr>
              <a:t>vi</a:t>
            </a:r>
            <a:r>
              <a:rPr sz="2600" spc="-190" dirty="0">
                <a:latin typeface="Times New Roman"/>
                <a:cs typeface="Times New Roman"/>
              </a:rPr>
              <a:t>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sec</a:t>
            </a:r>
            <a:r>
              <a:rPr sz="2600" spc="-175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r</a:t>
            </a:r>
            <a:r>
              <a:rPr sz="2600" spc="-105" dirty="0">
                <a:latin typeface="Times New Roman"/>
                <a:cs typeface="Times New Roman"/>
              </a:rPr>
              <a:t>ity</a:t>
            </a:r>
            <a:endParaRPr sz="2600">
              <a:latin typeface="Times New Roman"/>
              <a:cs typeface="Times New Roman"/>
            </a:endParaRPr>
          </a:p>
          <a:p>
            <a:pPr marL="286385" marR="678180" indent="-27432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Reliable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link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communications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between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two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peer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entities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10970"/>
            <a:ext cx="7240270" cy="4370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MAC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layer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achieves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these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tasks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using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various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predefined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</a:t>
            </a:r>
            <a:r>
              <a:rPr sz="2400" spc="-145" dirty="0">
                <a:latin typeface="Times New Roman"/>
                <a:cs typeface="Times New Roman"/>
              </a:rPr>
              <a:t>ypes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310" dirty="0">
                <a:latin typeface="Times New Roman"/>
                <a:cs typeface="Times New Roman"/>
              </a:rPr>
              <a:t>F</a:t>
            </a:r>
            <a:r>
              <a:rPr sz="2400" spc="-105" dirty="0">
                <a:latin typeface="Times New Roman"/>
                <a:cs typeface="Times New Roman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u</a:t>
            </a:r>
            <a:r>
              <a:rPr sz="2400" spc="25" dirty="0">
                <a:latin typeface="Times New Roman"/>
                <a:cs typeface="Times New Roman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y</a:t>
            </a:r>
            <a:r>
              <a:rPr sz="2400" spc="-125" dirty="0">
                <a:latin typeface="Times New Roman"/>
                <a:cs typeface="Times New Roman"/>
              </a:rPr>
              <a:t>pes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M</a:t>
            </a:r>
            <a:r>
              <a:rPr sz="2400" spc="-430" dirty="0">
                <a:latin typeface="Times New Roman"/>
                <a:cs typeface="Times New Roman"/>
              </a:rPr>
              <a:t>A</a:t>
            </a:r>
            <a:r>
              <a:rPr sz="2400" spc="-125" dirty="0">
                <a:latin typeface="Times New Roman"/>
                <a:cs typeface="Times New Roman"/>
              </a:rPr>
              <a:t>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frames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</a:t>
            </a:r>
            <a:r>
              <a:rPr sz="2400" spc="-155" dirty="0">
                <a:latin typeface="Times New Roman"/>
                <a:cs typeface="Times New Roman"/>
              </a:rPr>
              <a:t>p</a:t>
            </a:r>
            <a:r>
              <a:rPr sz="2400" spc="-120" dirty="0">
                <a:latin typeface="Times New Roman"/>
                <a:cs typeface="Times New Roman"/>
              </a:rPr>
              <a:t>ecified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8</a:t>
            </a:r>
            <a:r>
              <a:rPr sz="2400" spc="-100" dirty="0">
                <a:latin typeface="Times New Roman"/>
                <a:cs typeface="Times New Roman"/>
              </a:rPr>
              <a:t>0</a:t>
            </a:r>
            <a:r>
              <a:rPr sz="2400" spc="-50" dirty="0">
                <a:latin typeface="Times New Roman"/>
                <a:cs typeface="Times New Roman"/>
              </a:rPr>
              <a:t>2.1</a:t>
            </a:r>
            <a:r>
              <a:rPr sz="2400" spc="-55" dirty="0">
                <a:latin typeface="Times New Roman"/>
                <a:cs typeface="Times New Roman"/>
              </a:rPr>
              <a:t>5</a:t>
            </a:r>
            <a:r>
              <a:rPr sz="2400" spc="10" dirty="0">
                <a:latin typeface="Times New Roman"/>
                <a:cs typeface="Times New Roman"/>
              </a:rPr>
              <a:t>.4: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55" dirty="0">
                <a:latin typeface="Times New Roman"/>
                <a:cs typeface="Times New Roman"/>
              </a:rPr>
              <a:t>Data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frame: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Handles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al</a:t>
            </a:r>
            <a:r>
              <a:rPr sz="2400" spc="-105" dirty="0">
                <a:latin typeface="Times New Roman"/>
                <a:cs typeface="Times New Roman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transfe</a:t>
            </a:r>
            <a:r>
              <a:rPr sz="2400" spc="-30" dirty="0">
                <a:latin typeface="Times New Roman"/>
                <a:cs typeface="Times New Roman"/>
              </a:rPr>
              <a:t>r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</a:t>
            </a: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ta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Beacon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frame: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Used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transmission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beacons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from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Times New Roman"/>
                <a:cs typeface="Times New Roman"/>
              </a:rPr>
              <a:t>PAN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coordinator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20" dirty="0">
                <a:latin typeface="Times New Roman"/>
                <a:cs typeface="Times New Roman"/>
              </a:rPr>
              <a:t>Acknowledgement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frame: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Co</a:t>
            </a:r>
            <a:r>
              <a:rPr sz="2400" spc="-95" dirty="0">
                <a:latin typeface="Times New Roman"/>
                <a:cs typeface="Times New Roman"/>
              </a:rPr>
              <a:t>n</a:t>
            </a:r>
            <a:r>
              <a:rPr sz="2400" spc="-90" dirty="0">
                <a:latin typeface="Times New Roman"/>
                <a:cs typeface="Times New Roman"/>
              </a:rPr>
              <a:t>fi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225" dirty="0">
                <a:latin typeface="Times New Roman"/>
                <a:cs typeface="Times New Roman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su</a:t>
            </a:r>
            <a:r>
              <a:rPr sz="2400" spc="-155" dirty="0">
                <a:latin typeface="Times New Roman"/>
                <a:cs typeface="Times New Roman"/>
              </a:rPr>
              <a:t>cces</a:t>
            </a:r>
            <a:r>
              <a:rPr sz="2400" spc="-135" dirty="0">
                <a:latin typeface="Times New Roman"/>
                <a:cs typeface="Times New Roman"/>
              </a:rPr>
              <a:t>s</a:t>
            </a:r>
            <a:r>
              <a:rPr sz="2400" spc="-125" dirty="0">
                <a:latin typeface="Times New Roman"/>
                <a:cs typeface="Times New Roman"/>
              </a:rPr>
              <a:t>ful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eception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frame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25" dirty="0">
                <a:latin typeface="Times New Roman"/>
                <a:cs typeface="Times New Roman"/>
              </a:rPr>
              <a:t>M</a:t>
            </a:r>
            <a:r>
              <a:rPr sz="2400" b="1" spc="-175" dirty="0">
                <a:latin typeface="Times New Roman"/>
                <a:cs typeface="Times New Roman"/>
              </a:rPr>
              <a:t>A</a:t>
            </a:r>
            <a:r>
              <a:rPr sz="2400" b="1" spc="-260" dirty="0">
                <a:latin typeface="Times New Roman"/>
                <a:cs typeface="Times New Roman"/>
              </a:rPr>
              <a:t>C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co</a:t>
            </a:r>
            <a:r>
              <a:rPr sz="2400" b="1" spc="25" dirty="0">
                <a:latin typeface="Times New Roman"/>
                <a:cs typeface="Times New Roman"/>
              </a:rPr>
              <a:t>m</a:t>
            </a:r>
            <a:r>
              <a:rPr sz="2400" b="1" spc="-30" dirty="0">
                <a:latin typeface="Times New Roman"/>
                <a:cs typeface="Times New Roman"/>
              </a:rPr>
              <a:t>mand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f</a:t>
            </a:r>
            <a:r>
              <a:rPr sz="2400" b="1" spc="-80" dirty="0">
                <a:latin typeface="Times New Roman"/>
                <a:cs typeface="Times New Roman"/>
              </a:rPr>
              <a:t>rame:</a:t>
            </a:r>
            <a:endParaRPr sz="24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Responsible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control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communication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between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devices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903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35" dirty="0"/>
              <a:t>IEEE</a:t>
            </a:r>
            <a:r>
              <a:rPr sz="4000" spc="-20" dirty="0"/>
              <a:t> </a:t>
            </a:r>
            <a:r>
              <a:rPr sz="4000" spc="-30" dirty="0"/>
              <a:t>802.15.4</a:t>
            </a:r>
            <a:r>
              <a:rPr sz="4000" spc="35" dirty="0"/>
              <a:t> </a:t>
            </a:r>
            <a:r>
              <a:rPr sz="4000" spc="-85" dirty="0"/>
              <a:t>MAC</a:t>
            </a:r>
            <a:r>
              <a:rPr sz="4000" spc="-25" dirty="0"/>
              <a:t> </a:t>
            </a:r>
            <a:r>
              <a:rPr sz="4000" spc="-50" dirty="0"/>
              <a:t>Format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4" y="1514855"/>
            <a:ext cx="8215883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11415" cy="382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520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Head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ield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com</a:t>
            </a:r>
            <a:r>
              <a:rPr sz="2600" spc="-130" dirty="0">
                <a:latin typeface="Times New Roman"/>
                <a:cs typeface="Times New Roman"/>
              </a:rPr>
              <a:t>posed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Con</a:t>
            </a:r>
            <a:r>
              <a:rPr sz="2600" spc="-60" dirty="0">
                <a:latin typeface="Times New Roman"/>
                <a:cs typeface="Times New Roman"/>
              </a:rPr>
              <a:t>t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ol,  </a:t>
            </a:r>
            <a:r>
              <a:rPr sz="2600" spc="-254" dirty="0">
                <a:latin typeface="Times New Roman"/>
                <a:cs typeface="Times New Roman"/>
              </a:rPr>
              <a:t>S</a:t>
            </a:r>
            <a:r>
              <a:rPr sz="2600" spc="-215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q</a:t>
            </a:r>
            <a:r>
              <a:rPr sz="2600" spc="-130" dirty="0">
                <a:latin typeface="Times New Roman"/>
                <a:cs typeface="Times New Roman"/>
              </a:rPr>
              <a:t>u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12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ce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Num</a:t>
            </a:r>
            <a:r>
              <a:rPr sz="2600" spc="-125" dirty="0">
                <a:latin typeface="Times New Roman"/>
                <a:cs typeface="Times New Roman"/>
              </a:rPr>
              <a:t>b</a:t>
            </a:r>
            <a:r>
              <a:rPr sz="2600" spc="-35" dirty="0">
                <a:latin typeface="Times New Roman"/>
                <a:cs typeface="Times New Roman"/>
              </a:rPr>
              <a:t>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Ad</a:t>
            </a:r>
            <a:r>
              <a:rPr sz="2600" spc="-175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essing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fiel</a:t>
            </a:r>
            <a:r>
              <a:rPr sz="2600" spc="-180" dirty="0">
                <a:latin typeface="Times New Roman"/>
                <a:cs typeface="Times New Roman"/>
              </a:rPr>
              <a:t>d</a:t>
            </a:r>
            <a:r>
              <a:rPr sz="2600" spc="-250" dirty="0">
                <a:latin typeface="Times New Roman"/>
                <a:cs typeface="Times New Roman"/>
              </a:rPr>
              <a:t>s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51180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Control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field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defines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attributes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such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type,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addressing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modes,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other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control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flags.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Sequence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Number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indicates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sequence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identifier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</a:t>
            </a:r>
            <a:r>
              <a:rPr sz="2600" spc="-190" dirty="0">
                <a:latin typeface="Times New Roman"/>
                <a:cs typeface="Times New Roman"/>
              </a:rPr>
              <a:t>o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</a:t>
            </a:r>
            <a:r>
              <a:rPr sz="2600" spc="-170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32004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Ad</a:t>
            </a:r>
            <a:r>
              <a:rPr sz="2600" spc="-170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0" dirty="0">
                <a:latin typeface="Times New Roman"/>
                <a:cs typeface="Times New Roman"/>
              </a:rPr>
              <a:t>essing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spe</a:t>
            </a:r>
            <a:r>
              <a:rPr sz="2600" spc="-15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ifies</a:t>
            </a:r>
            <a:r>
              <a:rPr sz="2600" spc="-75" dirty="0">
                <a:latin typeface="Times New Roman"/>
                <a:cs typeface="Times New Roman"/>
              </a:rPr>
              <a:t> 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80" dirty="0">
                <a:latin typeface="Times New Roman"/>
                <a:cs typeface="Times New Roman"/>
              </a:rPr>
              <a:t>S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rc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a</a:t>
            </a:r>
            <a:r>
              <a:rPr sz="2600" spc="-175" dirty="0">
                <a:latin typeface="Times New Roman"/>
                <a:cs typeface="Times New Roman"/>
              </a:rPr>
              <a:t>n</a:t>
            </a:r>
            <a:r>
              <a:rPr sz="2600" spc="-110" dirty="0">
                <a:latin typeface="Times New Roman"/>
                <a:cs typeface="Times New Roman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Destin</a:t>
            </a:r>
            <a:r>
              <a:rPr sz="2600" spc="-160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tion  </a:t>
            </a:r>
            <a:r>
              <a:rPr sz="2600" spc="-270" dirty="0">
                <a:latin typeface="Times New Roman"/>
                <a:cs typeface="Times New Roman"/>
              </a:rPr>
              <a:t>PAN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Identifier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fields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well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Source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Destination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Ad</a:t>
            </a:r>
            <a:r>
              <a:rPr sz="2600" spc="-175" dirty="0">
                <a:latin typeface="Times New Roman"/>
                <a:cs typeface="Times New Roman"/>
              </a:rPr>
              <a:t>d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65" dirty="0">
                <a:latin typeface="Times New Roman"/>
                <a:cs typeface="Times New Roman"/>
              </a:rPr>
              <a:t>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fiel</a:t>
            </a:r>
            <a:r>
              <a:rPr sz="2600" spc="-185" dirty="0">
                <a:latin typeface="Times New Roman"/>
                <a:cs typeface="Times New Roman"/>
              </a:rPr>
              <a:t>d</a:t>
            </a:r>
            <a:r>
              <a:rPr sz="2600" spc="-2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58613"/>
            <a:ext cx="7564120" cy="38969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69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MAC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80" dirty="0">
                <a:latin typeface="Times New Roman"/>
                <a:cs typeface="Times New Roman"/>
              </a:rPr>
              <a:t>Payload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varies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individual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type.</a:t>
            </a:r>
            <a:endParaRPr sz="2600">
              <a:latin typeface="Times New Roman"/>
              <a:cs typeface="Times New Roman"/>
            </a:endParaRPr>
          </a:p>
          <a:p>
            <a:pPr marL="286385" marR="10287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For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example,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beacon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have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specific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fields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payloads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25" dirty="0">
                <a:latin typeface="Times New Roman"/>
                <a:cs typeface="Times New Roman"/>
              </a:rPr>
              <a:t>el</a:t>
            </a:r>
            <a:r>
              <a:rPr sz="2600" spc="-185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bea</a:t>
            </a:r>
            <a:r>
              <a:rPr sz="2600" spc="-16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wh</a:t>
            </a:r>
            <a:r>
              <a:rPr sz="2600" spc="-75" dirty="0">
                <a:latin typeface="Times New Roman"/>
                <a:cs typeface="Times New Roman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l</a:t>
            </a:r>
            <a:r>
              <a:rPr sz="2600" spc="-120" dirty="0">
                <a:latin typeface="Times New Roman"/>
                <a:cs typeface="Times New Roman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</a:t>
            </a:r>
            <a:r>
              <a:rPr sz="2600" spc="-150" dirty="0">
                <a:latin typeface="Times New Roman"/>
                <a:cs typeface="Times New Roman"/>
              </a:rPr>
              <a:t>o</a:t>
            </a:r>
            <a:r>
              <a:rPr sz="2600" spc="-155" dirty="0">
                <a:latin typeface="Times New Roman"/>
                <a:cs typeface="Times New Roman"/>
              </a:rPr>
              <a:t>mman</a:t>
            </a:r>
            <a:r>
              <a:rPr sz="2600" spc="-120" dirty="0">
                <a:latin typeface="Times New Roman"/>
                <a:cs typeface="Times New Roman"/>
              </a:rPr>
              <a:t>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frames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h</a:t>
            </a:r>
            <a:r>
              <a:rPr sz="2600" spc="-254" dirty="0">
                <a:latin typeface="Times New Roman"/>
                <a:cs typeface="Times New Roman"/>
              </a:rPr>
              <a:t>a</a:t>
            </a:r>
            <a:r>
              <a:rPr sz="2600" spc="-270" dirty="0">
                <a:latin typeface="Times New Roman"/>
                <a:cs typeface="Times New Roman"/>
              </a:rPr>
              <a:t>v</a:t>
            </a:r>
            <a:r>
              <a:rPr sz="2600" spc="-70" dirty="0">
                <a:latin typeface="Times New Roman"/>
                <a:cs typeface="Times New Roman"/>
              </a:rPr>
              <a:t>e  </a:t>
            </a:r>
            <a:r>
              <a:rPr sz="2600" spc="-160" dirty="0">
                <a:latin typeface="Times New Roman"/>
                <a:cs typeface="Times New Roman"/>
              </a:rPr>
              <a:t>diff</a:t>
            </a:r>
            <a:r>
              <a:rPr sz="2600" spc="-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fields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esen</a:t>
            </a:r>
            <a:r>
              <a:rPr sz="2600" spc="-75" dirty="0">
                <a:latin typeface="Times New Roman"/>
                <a:cs typeface="Times New Roman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6385" marR="37401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3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M</a:t>
            </a:r>
            <a:r>
              <a:rPr sz="2600" spc="-47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40" dirty="0">
                <a:latin typeface="Times New Roman"/>
                <a:cs typeface="Times New Roman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field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n</a:t>
            </a:r>
            <a:r>
              <a:rPr sz="2600" spc="-125" dirty="0">
                <a:latin typeface="Times New Roman"/>
                <a:cs typeface="Times New Roman"/>
              </a:rPr>
              <a:t>o</a:t>
            </a:r>
            <a:r>
              <a:rPr sz="2600" spc="-114" dirty="0">
                <a:latin typeface="Times New Roman"/>
                <a:cs typeface="Times New Roman"/>
              </a:rPr>
              <a:t>thing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mo</a:t>
            </a:r>
            <a:r>
              <a:rPr sz="2600" spc="-75" dirty="0">
                <a:latin typeface="Times New Roman"/>
                <a:cs typeface="Times New Roman"/>
              </a:rPr>
              <a:t>r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than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frame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c</a:t>
            </a:r>
            <a:r>
              <a:rPr sz="2600" spc="-140" dirty="0">
                <a:latin typeface="Times New Roman"/>
                <a:cs typeface="Times New Roman"/>
              </a:rPr>
              <a:t>he</a:t>
            </a:r>
            <a:r>
              <a:rPr sz="2600" spc="-100" dirty="0">
                <a:latin typeface="Times New Roman"/>
                <a:cs typeface="Times New Roman"/>
              </a:rPr>
              <a:t>c</a:t>
            </a:r>
            <a:r>
              <a:rPr sz="2600" spc="-110" dirty="0">
                <a:latin typeface="Times New Roman"/>
                <a:cs typeface="Times New Roman"/>
              </a:rPr>
              <a:t>k  </a:t>
            </a:r>
            <a:r>
              <a:rPr sz="2600" spc="-130" dirty="0">
                <a:latin typeface="Times New Roman"/>
                <a:cs typeface="Times New Roman"/>
              </a:rPr>
              <a:t>sequ</a:t>
            </a:r>
            <a:r>
              <a:rPr sz="2600" spc="-135" dirty="0">
                <a:latin typeface="Times New Roman"/>
                <a:cs typeface="Times New Roman"/>
              </a:rPr>
              <a:t>e</a:t>
            </a:r>
            <a:r>
              <a:rPr sz="2600" spc="-140" dirty="0">
                <a:latin typeface="Times New Roman"/>
                <a:cs typeface="Times New Roman"/>
              </a:rPr>
              <a:t>nc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(FCS).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25" dirty="0">
                <a:latin typeface="Times New Roman"/>
                <a:cs typeface="Times New Roman"/>
              </a:rPr>
              <a:t>An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Times New Roman"/>
                <a:cs typeface="Times New Roman"/>
              </a:rPr>
              <a:t>FCS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204" dirty="0">
                <a:latin typeface="Times New Roman"/>
                <a:cs typeface="Times New Roman"/>
              </a:rPr>
              <a:t>a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calculation </a:t>
            </a:r>
            <a:r>
              <a:rPr sz="2600" spc="-150" dirty="0">
                <a:latin typeface="Times New Roman"/>
                <a:cs typeface="Times New Roman"/>
              </a:rPr>
              <a:t>based </a:t>
            </a:r>
            <a:r>
              <a:rPr sz="2600" spc="-110" dirty="0">
                <a:latin typeface="Times New Roman"/>
                <a:cs typeface="Times New Roman"/>
              </a:rPr>
              <a:t>on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114" dirty="0">
                <a:latin typeface="Times New Roman"/>
                <a:cs typeface="Times New Roman"/>
              </a:rPr>
              <a:t>in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frame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used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by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receiving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side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confirm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integrity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data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fram</a:t>
            </a:r>
            <a:r>
              <a:rPr sz="2600" spc="-175" dirty="0">
                <a:latin typeface="Times New Roman"/>
                <a:cs typeface="Times New Roman"/>
              </a:rPr>
              <a:t>e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8342</Words>
  <Application>Microsoft Office PowerPoint</Application>
  <PresentationFormat>On-screen Show (4:3)</PresentationFormat>
  <Paragraphs>678</Paragraphs>
  <Slides>152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Office Theme</vt:lpstr>
      <vt:lpstr>PowerPoint Presentation</vt:lpstr>
      <vt:lpstr>PowerPoint Presentation</vt:lpstr>
      <vt:lpstr>SENSORS, ACTUATORS, AND SMART OBJECTS</vt:lpstr>
      <vt:lpstr>Categories</vt:lpstr>
      <vt:lpstr>PowerPoint Presentation</vt:lpstr>
      <vt:lpstr>PowerPoint Presentation</vt:lpstr>
      <vt:lpstr>PowerPoint Presentation</vt:lpstr>
      <vt:lpstr>Categorization based on what physical phenomenon a  sensor is measuring</vt:lpstr>
      <vt:lpstr>PowerPoint Presentation</vt:lpstr>
      <vt:lpstr>PowerPoint Presentation</vt:lpstr>
      <vt:lpstr>PowerPoint Presentation</vt:lpstr>
      <vt:lpstr>Precision agriculture (smart farming)</vt:lpstr>
      <vt:lpstr>IoT Use Case: Area of precision agriculture  (smart farming)</vt:lpstr>
      <vt:lpstr>PowerPoint Presentation</vt:lpstr>
      <vt:lpstr>Sensors in a Smart Phone</vt:lpstr>
      <vt:lpstr>PowerPoint Presentation</vt:lpstr>
      <vt:lpstr>Actuators</vt:lpstr>
      <vt:lpstr>PowerPoint Presentation</vt:lpstr>
      <vt:lpstr>PowerPoint Presentation</vt:lpstr>
      <vt:lpstr>PowerPoint Presentation</vt:lpstr>
      <vt:lpstr>Classification based on energy type</vt:lpstr>
      <vt:lpstr>Micro-Electro-Mechanical Systems (MEMS)</vt:lpstr>
      <vt:lpstr>PowerPoint Presentation</vt:lpstr>
      <vt:lpstr>PowerPoint Presentation</vt:lpstr>
      <vt:lpstr>Smart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Smart Objects</vt:lpstr>
      <vt:lpstr>SENSOR NETWORKS</vt:lpstr>
      <vt:lpstr>PowerPoint Presentation</vt:lpstr>
      <vt:lpstr>PowerPoint Presentation</vt:lpstr>
      <vt:lpstr>Wireless Sensor Networks (WSNs)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Protocols for Wireless  Sensor Networks</vt:lpstr>
      <vt:lpstr>PowerPoint Presentation</vt:lpstr>
      <vt:lpstr>PowerPoint Presentation</vt:lpstr>
      <vt:lpstr>Connecting Smart Objects</vt:lpstr>
      <vt:lpstr>COMMUNICATIONS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Consumption</vt:lpstr>
      <vt:lpstr>PowerPoint Presentation</vt:lpstr>
      <vt:lpstr>Topology</vt:lpstr>
      <vt:lpstr>PowerPoint Presentation</vt:lpstr>
      <vt:lpstr>Constrained Devices</vt:lpstr>
      <vt:lpstr>IEEE 802.15.4 and 802.15.4g RF, IEEE 1901.2a PLC, LPWA, and IEEE 802.11ah access technologies</vt:lpstr>
      <vt:lpstr>Data Rate and Throughput</vt:lpstr>
      <vt:lpstr>PowerPoint Presentation</vt:lpstr>
      <vt:lpstr>PowerPoint Presentation</vt:lpstr>
      <vt:lpstr>PowerPoint Presentation</vt:lpstr>
      <vt:lpstr>Latency and Determinism</vt:lpstr>
      <vt:lpstr>PowerPoint Presentation</vt:lpstr>
      <vt:lpstr>IoT Access Technologies</vt:lpstr>
      <vt:lpstr>IoT Access Technologies</vt:lpstr>
      <vt:lpstr>IEEE 802.15.4</vt:lpstr>
      <vt:lpstr>PowerPoint Presentation</vt:lpstr>
      <vt:lpstr>PowerPoint Presentation</vt:lpstr>
      <vt:lpstr>PowerPoint Presentation</vt:lpstr>
      <vt:lpstr>PowerPoint Presentation</vt:lpstr>
      <vt:lpstr>ZigBee</vt:lpstr>
      <vt:lpstr>PowerPoint Presentation</vt:lpstr>
      <vt:lpstr>The traditional ZigBee stack</vt:lpstr>
      <vt:lpstr>PowerPoint Presentation</vt:lpstr>
      <vt:lpstr>PowerPoint Presentation</vt:lpstr>
      <vt:lpstr>PowerPoint Presentation</vt:lpstr>
      <vt:lpstr>ZigBee IP</vt:lpstr>
      <vt:lpstr>The ZigBee IP stack</vt:lpstr>
      <vt:lpstr>PowerPoint Presentation</vt:lpstr>
      <vt:lpstr>Physical Layer</vt:lpstr>
      <vt:lpstr>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frame for the 802.15.4 physical layer</vt:lpstr>
      <vt:lpstr>PowerPoint Presentation</vt:lpstr>
      <vt:lpstr>MAC Layer</vt:lpstr>
      <vt:lpstr>PowerPoint Presentation</vt:lpstr>
      <vt:lpstr>IEEE 802.15.4 MAC Format</vt:lpstr>
      <vt:lpstr>PowerPoint Presentation</vt:lpstr>
      <vt:lpstr>PowerPoint Presentation</vt:lpstr>
      <vt:lpstr>PowerPoint Presentation</vt:lpstr>
      <vt:lpstr>Topology</vt:lpstr>
      <vt:lpstr>PowerPoint Presentation</vt:lpstr>
      <vt:lpstr>PowerPoint Presentation</vt:lpstr>
      <vt:lpstr>PowerPoint Presentation</vt:lpstr>
      <vt:lpstr>Security</vt:lpstr>
      <vt:lpstr>PowerPoint Presentation</vt:lpstr>
      <vt:lpstr>Frame Format with the Auxiliary Security Header Field for 802.15.4-  2006 and Later Versions</vt:lpstr>
      <vt:lpstr>IEEE 802.15.4g and 802.15.4e</vt:lpstr>
      <vt:lpstr>PowerPoint Presentation</vt:lpstr>
      <vt:lpstr>PowerPoint Presentation</vt:lpstr>
      <vt:lpstr>PowerPoint Presentation</vt:lpstr>
      <vt:lpstr>Physical Layer</vt:lpstr>
      <vt:lpstr>PowerPoint Presentation</vt:lpstr>
      <vt:lpstr>PowerPoint Presentation</vt:lpstr>
      <vt:lpstr>MAC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IEEE 802.15.4g/e MAC Frame Format</vt:lpstr>
      <vt:lpstr>PowerPoint Presentation</vt:lpstr>
      <vt:lpstr>Topology</vt:lpstr>
      <vt:lpstr>Security</vt:lpstr>
      <vt:lpstr>PowerPoint Presentation</vt:lpstr>
      <vt:lpstr>IEEE 1901.2a</vt:lpstr>
      <vt:lpstr>PowerPoint Presentation</vt:lpstr>
      <vt:lpstr>PowerPoint Presentation</vt:lpstr>
      <vt:lpstr>LoRaWAN</vt:lpstr>
      <vt:lpstr>LoRaWAN Layers</vt:lpstr>
      <vt:lpstr>Physical Layer</vt:lpstr>
      <vt:lpstr>PowerPoint Presentation</vt:lpstr>
      <vt:lpstr>PowerPoint Presentation</vt:lpstr>
      <vt:lpstr>PowerPoint Presentation</vt:lpstr>
      <vt:lpstr>MAC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</vt:lpstr>
      <vt:lpstr>PowerPoint Presentation</vt:lpstr>
      <vt:lpstr>PowerPoint Presentation</vt:lpstr>
      <vt:lpstr>PowerPoint Presentation</vt:lpstr>
      <vt:lpstr>PowerPoint Presentation</vt:lpstr>
      <vt:lpstr>NB-IoT and Other LTE Variations</vt:lpstr>
      <vt:lpstr>PowerPoint Presentation</vt:lpstr>
      <vt:lpstr>LTE Cat 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</dc:creator>
  <cp:lastModifiedBy>Windows User</cp:lastModifiedBy>
  <cp:revision>2</cp:revision>
  <dcterms:created xsi:type="dcterms:W3CDTF">2021-11-01T04:46:00Z</dcterms:created>
  <dcterms:modified xsi:type="dcterms:W3CDTF">2021-11-05T11:29:25Z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2021-11-01T00:00:00Z</vt:filetime>
  </property>
</Properties>
</file>