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59"/>
  </p:notesMasterIdLst>
  <p:handoutMasterIdLst>
    <p:handoutMasterId r:id="rId60"/>
  </p:handoutMasterIdLst>
  <p:sldIdLst>
    <p:sldId id="1404" r:id="rId2"/>
    <p:sldId id="912" r:id="rId3"/>
    <p:sldId id="907" r:id="rId4"/>
    <p:sldId id="908" r:id="rId5"/>
    <p:sldId id="909" r:id="rId6"/>
    <p:sldId id="910" r:id="rId7"/>
    <p:sldId id="1443" r:id="rId8"/>
    <p:sldId id="918" r:id="rId9"/>
    <p:sldId id="1465" r:id="rId10"/>
    <p:sldId id="1466" r:id="rId11"/>
    <p:sldId id="1469" r:id="rId12"/>
    <p:sldId id="1470" r:id="rId13"/>
    <p:sldId id="1471" r:id="rId14"/>
    <p:sldId id="1473" r:id="rId15"/>
    <p:sldId id="1472" r:id="rId16"/>
    <p:sldId id="1474" r:id="rId17"/>
    <p:sldId id="1483" r:id="rId18"/>
    <p:sldId id="1484" r:id="rId19"/>
    <p:sldId id="1485" r:id="rId20"/>
    <p:sldId id="1486" r:id="rId21"/>
    <p:sldId id="1487" r:id="rId22"/>
    <p:sldId id="1488" r:id="rId23"/>
    <p:sldId id="1489" r:id="rId24"/>
    <p:sldId id="1490" r:id="rId25"/>
    <p:sldId id="1492" r:id="rId26"/>
    <p:sldId id="1493" r:id="rId27"/>
    <p:sldId id="1494" r:id="rId28"/>
    <p:sldId id="1495" r:id="rId29"/>
    <p:sldId id="1496" r:id="rId30"/>
    <p:sldId id="1497" r:id="rId31"/>
    <p:sldId id="1498" r:id="rId32"/>
    <p:sldId id="1467" r:id="rId33"/>
    <p:sldId id="1468" r:id="rId34"/>
    <p:sldId id="1459" r:id="rId35"/>
    <p:sldId id="1464" r:id="rId36"/>
    <p:sldId id="1475" r:id="rId37"/>
    <p:sldId id="1500" r:id="rId38"/>
    <p:sldId id="1501" r:id="rId39"/>
    <p:sldId id="1499" r:id="rId40"/>
    <p:sldId id="1502" r:id="rId41"/>
    <p:sldId id="1506" r:id="rId42"/>
    <p:sldId id="1503" r:id="rId43"/>
    <p:sldId id="1507" r:id="rId44"/>
    <p:sldId id="1504" r:id="rId45"/>
    <p:sldId id="1508" r:id="rId46"/>
    <p:sldId id="1528" r:id="rId47"/>
    <p:sldId id="1505" r:id="rId48"/>
    <p:sldId id="1522" r:id="rId49"/>
    <p:sldId id="1523" r:id="rId50"/>
    <p:sldId id="1524" r:id="rId51"/>
    <p:sldId id="1525" r:id="rId52"/>
    <p:sldId id="1526" r:id="rId53"/>
    <p:sldId id="1527" r:id="rId54"/>
    <p:sldId id="1520" r:id="rId55"/>
    <p:sldId id="1519" r:id="rId56"/>
    <p:sldId id="1521" r:id="rId57"/>
    <p:sldId id="1517" r:id="rId58"/>
  </p:sldIdLst>
  <p:sldSz cx="9144000" cy="6858000" type="screen4x3"/>
  <p:notesSz cx="70104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10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95" autoAdjust="0"/>
    <p:restoredTop sz="95878" autoAdjust="0"/>
  </p:normalViewPr>
  <p:slideViewPr>
    <p:cSldViewPr>
      <p:cViewPr varScale="1">
        <p:scale>
          <a:sx n="64" d="100"/>
          <a:sy n="64" d="100"/>
        </p:scale>
        <p:origin x="153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0"/>
    </p:cViewPr>
  </p:sorterViewPr>
  <p:notesViewPr>
    <p:cSldViewPr>
      <p:cViewPr varScale="1">
        <p:scale>
          <a:sx n="38" d="100"/>
          <a:sy n="38" d="100"/>
        </p:scale>
        <p:origin x="-1530" y="-72"/>
      </p:cViewPr>
      <p:guideLst>
        <p:guide orient="horz" pos="2910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>
            <a:extLst>
              <a:ext uri="{FF2B5EF4-FFF2-40B4-BE49-F238E27FC236}">
                <a16:creationId xmlns:a16="http://schemas.microsoft.com/office/drawing/2014/main" id="{FB74DC36-538A-59EC-4AD1-8BB4E805820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7" name="Rectangle 3">
            <a:extLst>
              <a:ext uri="{FF2B5EF4-FFF2-40B4-BE49-F238E27FC236}">
                <a16:creationId xmlns:a16="http://schemas.microsoft.com/office/drawing/2014/main" id="{7F32E211-5A4C-F6AA-E10F-5CBFD97696F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8" name="Rectangle 4">
            <a:extLst>
              <a:ext uri="{FF2B5EF4-FFF2-40B4-BE49-F238E27FC236}">
                <a16:creationId xmlns:a16="http://schemas.microsoft.com/office/drawing/2014/main" id="{919DB516-E8EB-1D7C-70C0-9D5F53AA29E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3038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9" name="Rectangle 5">
            <a:extLst>
              <a:ext uri="{FF2B5EF4-FFF2-40B4-BE49-F238E27FC236}">
                <a16:creationId xmlns:a16="http://schemas.microsoft.com/office/drawing/2014/main" id="{F9CFC7D1-85EA-BBF6-DE17-6CDE937D82A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774113"/>
            <a:ext cx="3038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Times New Roman" panose="02020603050405020304" pitchFamily="18" charset="0"/>
              </a:defRPr>
            </a:lvl1pPr>
          </a:lstStyle>
          <a:p>
            <a:fld id="{47E5F7BB-9D5E-B440-8C81-BF5C699CFE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2783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A67AFD5A-BD90-D713-108D-8D70AD139A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E5C0D78C-3FA0-A936-10B2-95744F5B754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B65FEF-B6F6-0638-021A-6467D7BC2A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A06D653D-3C29-FA46-A9BC-C4283A5CDA7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387850"/>
            <a:ext cx="514032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70C4633D-DE02-2C6B-2FE2-8A9677F67EA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4113"/>
            <a:ext cx="3038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201AB8B0-35B4-D066-EC5B-1A7920258E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774113"/>
            <a:ext cx="3038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Times New Roman" panose="02020603050405020304" pitchFamily="18" charset="0"/>
              </a:defRPr>
            </a:lvl1pPr>
          </a:lstStyle>
          <a:p>
            <a:fld id="{78E593AD-CCAD-224D-8214-1DF2D83ACD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20275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DFCE587-7A5F-4E44-283C-12C18248492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971925" y="8774113"/>
            <a:ext cx="3038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0" tIns="46586" rIns="93170" bIns="46586" anchor="b"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0F132164-2396-524A-9694-C64415F43FD3}" type="slidenum">
              <a:rPr lang="en-US" altLang="en-US"/>
              <a:pPr algn="r"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B5BA83A9-713C-F0ED-3E58-081299ED81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D2E502E-8A30-3E44-391D-32087DCB0B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709BB7F0-593C-8D65-D08E-DD18AA8051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E0DB742-B527-A646-8702-DB64D209BC97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5700627F-D5F2-50ED-A25D-9738C09635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1F1033DD-B4D3-2B55-D4F2-475C6417CA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B0E9C824-6388-1132-7CE0-FFA79AA94F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2A5B659-47BA-3547-8FD5-44A731509288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DAF2C7CE-69F6-EFBD-AEFC-88105318DC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B25E0578-CC35-828C-382F-5328508A9B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D08FD170-8C61-B26A-B672-42A0D6E003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B6528C3-6FE3-7C43-A82E-BA1B960AF548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AB4B9BF6-8143-5CEC-10C1-F44173C18A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8915DF31-0944-DB2D-CA56-D8EEA76F1A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30881711-DA22-0E22-C9FB-9CABDA29D2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9E3BFE7-F0A1-6041-A8FC-52025DDFA789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30503EDB-3DC7-E7AE-784C-120168F1C1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6497717C-2A56-76B8-F562-80AFD7793E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79BE3525-A197-04D3-EEC4-F06C569CD8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ADB7825-E407-EB46-8E9E-7BB42A7DE0D7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F12ED24E-C64B-513B-FA11-8DA2EA1D3D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89971F3D-B76C-39DA-0C20-A4822ECEE5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78CE344D-D643-1E5E-C12D-B769FEA70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52E0220-7A33-504A-99FA-EC463E6BBBFD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AC4E5F2B-C7A2-7D5C-703D-292825FCF5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73A23F39-8BD9-C0E2-6E6C-C849341583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5D4509D8-3198-25C9-355A-EA73F191CF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3F411-35FA-B244-8798-FD23EC3561C9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040BEA9E-36CB-7E23-1211-2A1B6C9B87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1A0D4B3D-BBE8-68A2-0954-D41EAD5A72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793F8A97-DFD2-D1A9-D687-ABD1996642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9318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9318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9318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9318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0283EE9E-BC17-4C48-A339-6A5129FA2E69}" type="slidenum">
              <a:rPr lang="en-US" altLang="en-US">
                <a:latin typeface="Times New Roman" panose="02020603050405020304" pitchFamily="18" charset="0"/>
              </a:rPr>
              <a:pPr/>
              <a:t>18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33FFBC67-F10A-6A55-969C-51C69A9E25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294AECAC-A95D-E88C-E4D1-FFF5AB2362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D3E3C567-D39D-99CC-5D3E-7639CAFADF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5312C08-D19C-7B4E-B6F4-D6BAC27EB00E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8A7D5166-38E3-7223-7C63-79D6039D8E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1BE2C1AF-A670-C2E0-06C9-F394978613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C59ADC11-BF06-182B-11DF-366B66CB40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91C6372-D7C8-B243-A5BE-17CE89EFE77F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222C1737-46E2-AA63-EA93-FE2782813A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8021DDFA-6734-1F92-75B7-444F706FA8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1728C5FE-589E-03D5-B11C-0DA7642ECD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03939E2-0F47-D246-A9CD-C09AB488D67D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3A9FD3C-5010-DE20-7092-4A4FAD3FAD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698500"/>
            <a:ext cx="4602163" cy="3451225"/>
          </a:xfrm>
          <a:ln w="12700" cap="flat">
            <a:solidFill>
              <a:schemeClr val="tx1"/>
            </a:solidFill>
          </a:ln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2F1EA433-C520-F0BC-E990-DE6DB98FCC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387850"/>
            <a:ext cx="5140325" cy="41576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348" tIns="43673" rIns="87348" bIns="43673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CA43BA7F-6060-4B4C-186E-7A4AAAD6E0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8B3A326-1EBD-FA4B-8E0B-10048B320B07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DC1B672D-BAFF-CA94-8DB6-B0F3929DA1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F8DC2915-BBD2-5E25-076A-8058DEB6F9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0B33D6C6-3B96-013B-BE60-0C5164474B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4842465-DD0F-E744-B443-24130210F215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A134D593-0156-57A9-C6F3-3799FF4E83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28BE216D-C8F9-DD9C-7D47-3D7229FCED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2414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793F8A97-DFD2-D1A9-D687-ABD1996642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9318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9318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9318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9318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0283EE9E-BC17-4C48-A339-6A5129FA2E69}" type="slidenum">
              <a:rPr lang="en-US" altLang="en-US">
                <a:latin typeface="Times New Roman" panose="02020603050405020304" pitchFamily="18" charset="0"/>
              </a:rPr>
              <a:pPr/>
              <a:t>37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33FFBC67-F10A-6A55-969C-51C69A9E25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294AECAC-A95D-E88C-E4D1-FFF5AB2362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5812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E593AD-CCAD-224D-8214-1DF2D83ACDBB}" type="slidenum">
              <a:rPr lang="en-US" altLang="en-US" smtClean="0"/>
              <a:pPr/>
              <a:t>41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1176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E593AD-CCAD-224D-8214-1DF2D83ACDBB}" type="slidenum">
              <a:rPr lang="en-US" altLang="en-US" smtClean="0"/>
              <a:pPr/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95941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E593AD-CCAD-224D-8214-1DF2D83ACDBB}" type="slidenum">
              <a:rPr lang="en-US" altLang="en-US" smtClean="0"/>
              <a:pPr/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87084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7037FB84-3058-4AB1-895A-59ADD7625A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BACAFE-7B2F-304D-BA50-30E44EE6DD06}" type="slidenum">
              <a:rPr lang="en-US" altLang="en-US"/>
              <a:pPr>
                <a:spcBef>
                  <a:spcPct val="0"/>
                </a:spcBef>
              </a:pPr>
              <a:t>48</a:t>
            </a:fld>
            <a:endParaRPr lang="en-US" altLang="en-US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7ED2AB84-3540-A5BA-F2F4-E50D9A768E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36D9142A-49E2-9540-66C1-79F41508F5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99318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>
            <a:extLst>
              <a:ext uri="{FF2B5EF4-FFF2-40B4-BE49-F238E27FC236}">
                <a16:creationId xmlns:a16="http://schemas.microsoft.com/office/drawing/2014/main" id="{9C405101-4CE9-1ED7-5FA0-B022B0F15C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33DEFAF-FA07-8D49-9DAC-938C7F0407E3}" type="slidenum">
              <a:rPr lang="en-US" altLang="en-US"/>
              <a:pPr>
                <a:spcBef>
                  <a:spcPct val="0"/>
                </a:spcBef>
              </a:pPr>
              <a:t>54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7E93F62E-3EA8-FB6A-D9CC-B6B1A87FB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25A4DFA-6905-374B-8393-8C45F9DCCE1F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62E06786-6C2B-C44D-12D5-479D2661FF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698500"/>
            <a:ext cx="4602163" cy="3451225"/>
          </a:xfrm>
          <a:ln w="12700" cap="flat">
            <a:solidFill>
              <a:schemeClr val="tx1"/>
            </a:solidFill>
          </a:ln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F3B7F64D-CA9E-2560-7022-EF0164CA86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387850"/>
            <a:ext cx="5140325" cy="41576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348" tIns="43673" rIns="87348" bIns="43673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3B1F8AAE-813D-066C-93B5-CB4B020971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7F6FD32-6852-F84C-ACCE-EBE0C9C6EF88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CCE3923B-72CB-51DE-5A3C-5ECAC47137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67841F3E-A8C0-C7DB-F84A-14E182C52E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A18845B0-9132-E5F5-5223-194FB2257E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016EF88-E825-324B-9A00-E2387D6F519E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D18393C2-2F5B-6604-DED2-9C3001CBE5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205F5405-293D-96D1-DD87-40CD2CA70B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517E6CD2-BAC1-A951-014D-BCA3BDD776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AC1BE76-37CA-584F-AB01-94436B7F1AE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E47F8D92-9138-48EB-E478-7CCC2AA49B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DE212269-2430-3620-6469-D26253C30E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B06B8816-1C3D-EBBD-D8F1-3188A0632CC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971925" y="8774113"/>
            <a:ext cx="3038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0" tIns="46586" rIns="93170" bIns="46586" anchor="b"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FBCEA3A4-9DF4-DC48-AB30-4185C91177AA}" type="slidenum">
              <a:rPr lang="en-US" altLang="en-US"/>
              <a:pPr algn="r"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828D3CB-A10B-6B6D-5DA5-3E2DD6DCAB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33188E36-09A4-8888-22FB-C98732EF52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CF4FBC4-9398-2263-5289-B2D345681A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F7AA64D-7350-6B49-8672-3BF502F8086D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014EB5C-9151-FA4E-1E2A-BAC5AB1118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C1678FE-5304-D56C-0A46-DEDEF2CD16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DA609D66-EB7D-F392-76E4-12003F97A6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18B43EA-C713-2F47-9E30-664DABD86972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766DC824-08AD-9E80-C9F0-511A6AA526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59F1BA0F-16B8-DAD7-3309-00A65D624E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1F48820-5403-85C6-AE5D-671D122A9553}"/>
              </a:ext>
            </a:extLst>
          </p:cNvPr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" name="Group 3">
              <a:extLst>
                <a:ext uri="{FF2B5EF4-FFF2-40B4-BE49-F238E27FC236}">
                  <a16:creationId xmlns:a16="http://schemas.microsoft.com/office/drawing/2014/main" id="{21A53310-C4C5-76F3-C8FD-327159C5BC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0" name="Rectangle 4">
                <a:extLst>
                  <a:ext uri="{FF2B5EF4-FFF2-40B4-BE49-F238E27FC236}">
                    <a16:creationId xmlns:a16="http://schemas.microsoft.com/office/drawing/2014/main" id="{E81B7BCE-5F0D-33FF-E117-6F304233F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1" name="Rectangle 5">
                <a:extLst>
                  <a:ext uri="{FF2B5EF4-FFF2-40B4-BE49-F238E27FC236}">
                    <a16:creationId xmlns:a16="http://schemas.microsoft.com/office/drawing/2014/main" id="{EBF1911F-1D2A-0F74-A293-374A1983C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</p:grpSp>
        <p:grpSp>
          <p:nvGrpSpPr>
            <p:cNvPr id="4" name="Group 6">
              <a:extLst>
                <a:ext uri="{FF2B5EF4-FFF2-40B4-BE49-F238E27FC236}">
                  <a16:creationId xmlns:a16="http://schemas.microsoft.com/office/drawing/2014/main" id="{451D0946-70DD-5607-170B-8D57A48E00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9EEC53F-0A4F-59FF-852E-DFF2B44B40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8096869-3721-4818-CF1B-870735AD1E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</p:grpSp>
        <p:sp>
          <p:nvSpPr>
            <p:cNvPr id="5" name="Rectangle 9">
              <a:extLst>
                <a:ext uri="{FF2B5EF4-FFF2-40B4-BE49-F238E27FC236}">
                  <a16:creationId xmlns:a16="http://schemas.microsoft.com/office/drawing/2014/main" id="{2236EB3A-51C5-A152-4F69-4A6CCC10B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6" name="Rectangle 10">
              <a:extLst>
                <a:ext uri="{FF2B5EF4-FFF2-40B4-BE49-F238E27FC236}">
                  <a16:creationId xmlns:a16="http://schemas.microsoft.com/office/drawing/2014/main" id="{1B050F33-73C0-CF61-F37C-96087BDB7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7" name="Rectangle 11">
              <a:extLst>
                <a:ext uri="{FF2B5EF4-FFF2-40B4-BE49-F238E27FC236}">
                  <a16:creationId xmlns:a16="http://schemas.microsoft.com/office/drawing/2014/main" id="{36659E44-7DD0-272F-C940-B6EC9DE88FD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</p:grpSp>
      <p:sp>
        <p:nvSpPr>
          <p:cNvPr id="92980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2980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8946825"/>
      </p:ext>
    </p:extLst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061">
            <a:extLst>
              <a:ext uri="{FF2B5EF4-FFF2-40B4-BE49-F238E27FC236}">
                <a16:creationId xmlns:a16="http://schemas.microsoft.com/office/drawing/2014/main" id="{BA86043F-BD78-B14E-7440-4E155D78A61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6935F6-1201-D244-94C4-ADAEF947A5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2659095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381000"/>
            <a:ext cx="21145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81000"/>
            <a:ext cx="61912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061">
            <a:extLst>
              <a:ext uri="{FF2B5EF4-FFF2-40B4-BE49-F238E27FC236}">
                <a16:creationId xmlns:a16="http://schemas.microsoft.com/office/drawing/2014/main" id="{9ADC9E5A-A320-604D-2458-5C25E608CF5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05A470-4C49-3042-A33A-BAF698C0E5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0566010"/>
      </p:ext>
    </p:extLst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371600"/>
            <a:ext cx="4152900" cy="510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3716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0005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061">
            <a:extLst>
              <a:ext uri="{FF2B5EF4-FFF2-40B4-BE49-F238E27FC236}">
                <a16:creationId xmlns:a16="http://schemas.microsoft.com/office/drawing/2014/main" id="{625AE39A-CAC1-B1A0-609B-671D009DE5A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549DFF-A9FC-C441-8BA0-09777E2095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3717825"/>
      </p:ext>
    </p:extLst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371600"/>
            <a:ext cx="4152900" cy="510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152900" cy="510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FA1AB08B-0136-033D-FE88-19E358AA08D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A20ED4-ADED-FB44-A6CB-4EAB60E783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5904216"/>
      </p:ext>
    </p:extLst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3716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3716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04800" y="40005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0100" y="40005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061">
            <a:extLst>
              <a:ext uri="{FF2B5EF4-FFF2-40B4-BE49-F238E27FC236}">
                <a16:creationId xmlns:a16="http://schemas.microsoft.com/office/drawing/2014/main" id="{71444091-0332-81B9-ED0E-5A98274142E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C72DA7-D5E7-E74C-B85C-8DA9F467D6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4095949"/>
      </p:ext>
    </p:extLst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304800" y="1371600"/>
            <a:ext cx="4152900" cy="51054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152900" cy="510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62C6EF8A-3A8D-DFB9-1D32-2C22922E155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17DAA3-8695-1840-B01E-A817024F20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4958211"/>
      </p:ext>
    </p:extLst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152900" cy="510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3716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0005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061">
            <a:extLst>
              <a:ext uri="{FF2B5EF4-FFF2-40B4-BE49-F238E27FC236}">
                <a16:creationId xmlns:a16="http://schemas.microsoft.com/office/drawing/2014/main" id="{A0BE6DA2-0F8B-23EF-BDC4-36B4F1602D9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45D5A9-9061-E34D-B2DE-67CC33A7B1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124642"/>
      </p:ext>
    </p:extLst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381000"/>
            <a:ext cx="8458200" cy="609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061">
            <a:extLst>
              <a:ext uri="{FF2B5EF4-FFF2-40B4-BE49-F238E27FC236}">
                <a16:creationId xmlns:a16="http://schemas.microsoft.com/office/drawing/2014/main" id="{E74C1460-1817-C741-3ED0-523805C57F3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6012C1-81EC-774D-9CCD-879BE161B2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0548751"/>
      </p:ext>
    </p:extLst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84582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4000500"/>
            <a:ext cx="84582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A05919EA-9392-B6F8-6E88-4DCA33E84BA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1763CD-EF55-FC43-B015-3DDCFFCC2A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3609231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061">
            <a:extLst>
              <a:ext uri="{FF2B5EF4-FFF2-40B4-BE49-F238E27FC236}">
                <a16:creationId xmlns:a16="http://schemas.microsoft.com/office/drawing/2014/main" id="{8CAE14DF-4605-A2FC-6DC7-850A19686F2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BE4FEB-4835-854E-A539-5C8235F16D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3309059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061">
            <a:extLst>
              <a:ext uri="{FF2B5EF4-FFF2-40B4-BE49-F238E27FC236}">
                <a16:creationId xmlns:a16="http://schemas.microsoft.com/office/drawing/2014/main" id="{D03131B7-5BCA-C84D-45B2-F5B2260096C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4A70F9-1289-344B-97B5-BABF6080E5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2556282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1529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1529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2746E71B-6EBC-FBE2-C134-16F8052D961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3D5894-EC4C-2B45-AB90-C094C8459D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9270941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061">
            <a:extLst>
              <a:ext uri="{FF2B5EF4-FFF2-40B4-BE49-F238E27FC236}">
                <a16:creationId xmlns:a16="http://schemas.microsoft.com/office/drawing/2014/main" id="{CC8DEC8A-1748-4F48-01E3-203C3349BE4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1EB550-F1DF-0740-85DF-B369ED833C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0707663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061">
            <a:extLst>
              <a:ext uri="{FF2B5EF4-FFF2-40B4-BE49-F238E27FC236}">
                <a16:creationId xmlns:a16="http://schemas.microsoft.com/office/drawing/2014/main" id="{E65FCD46-97C4-A2EE-8060-80FADD8E13E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367AA2-CD89-D44C-9B73-D77942B30E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4988412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61">
            <a:extLst>
              <a:ext uri="{FF2B5EF4-FFF2-40B4-BE49-F238E27FC236}">
                <a16:creationId xmlns:a16="http://schemas.microsoft.com/office/drawing/2014/main" id="{953154BE-1A8B-CEAD-8B67-4362430E613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25D5D6-4770-9C4A-8208-E33951E107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703473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6AF9E68C-B70F-8D7F-F676-B50F30614A9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8335A4-C03A-2548-9F2F-9A08CDD7CB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5761236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7B24987B-97CF-A1B5-1750-64C60C7B2F6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7BD400-39EC-1749-8A6A-B8683C65B7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8045683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056">
            <a:extLst>
              <a:ext uri="{FF2B5EF4-FFF2-40B4-BE49-F238E27FC236}">
                <a16:creationId xmlns:a16="http://schemas.microsoft.com/office/drawing/2014/main" id="{1C917E37-75CB-89EB-05D0-E6F7F14A7368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4800" y="1066800"/>
            <a:ext cx="8410575" cy="46038"/>
          </a:xfrm>
          <a:prstGeom prst="rect">
            <a:avLst/>
          </a:prstGeom>
          <a:gradFill rotWithShape="1">
            <a:gsLst>
              <a:gs pos="0">
                <a:srgbClr val="00CE98">
                  <a:alpha val="50000"/>
                </a:srgbClr>
              </a:gs>
              <a:gs pos="100000">
                <a:srgbClr val="8FF9EF">
                  <a:alpha val="51999"/>
                </a:srgbClr>
              </a:gs>
            </a:gsLst>
            <a:lin ang="0" scaled="1"/>
          </a:gra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27" name="Rectangle 2057">
            <a:extLst>
              <a:ext uri="{FF2B5EF4-FFF2-40B4-BE49-F238E27FC236}">
                <a16:creationId xmlns:a16="http://schemas.microsoft.com/office/drawing/2014/main" id="{D59F0AE4-85EC-415E-32B7-E014EAA00F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0263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2058">
            <a:extLst>
              <a:ext uri="{FF2B5EF4-FFF2-40B4-BE49-F238E27FC236}">
                <a16:creationId xmlns:a16="http://schemas.microsoft.com/office/drawing/2014/main" id="{7F808DD8-BFED-CFA7-8BD3-EB97D445FE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19200"/>
            <a:ext cx="84582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28781" name="Rectangle 2061">
            <a:extLst>
              <a:ext uri="{FF2B5EF4-FFF2-40B4-BE49-F238E27FC236}">
                <a16:creationId xmlns:a16="http://schemas.microsoft.com/office/drawing/2014/main" id="{5E58D834-29D5-9278-0F44-FD1347B1C52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770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BB6BCD0-C44D-EE44-84A3-9824CA6586E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40" r:id="rId2"/>
    <p:sldLayoutId id="2147484141" r:id="rId3"/>
    <p:sldLayoutId id="2147484142" r:id="rId4"/>
    <p:sldLayoutId id="2147484143" r:id="rId5"/>
    <p:sldLayoutId id="2147484144" r:id="rId6"/>
    <p:sldLayoutId id="2147484145" r:id="rId7"/>
    <p:sldLayoutId id="2147484146" r:id="rId8"/>
    <p:sldLayoutId id="2147484147" r:id="rId9"/>
    <p:sldLayoutId id="2147484148" r:id="rId10"/>
    <p:sldLayoutId id="2147484149" r:id="rId11"/>
    <p:sldLayoutId id="2147484150" r:id="rId12"/>
    <p:sldLayoutId id="2147484151" r:id="rId13"/>
    <p:sldLayoutId id="2147484152" r:id="rId14"/>
    <p:sldLayoutId id="2147484153" r:id="rId15"/>
    <p:sldLayoutId id="2147484154" r:id="rId16"/>
    <p:sldLayoutId id="2147484155" r:id="rId17"/>
    <p:sldLayoutId id="2147484156" r:id="rId18"/>
  </p:sldLayoutIdLst>
  <p:transition>
    <p:zoom/>
  </p:transition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Berlin Sans FB Dem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Berlin Sans FB Dem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Berlin Sans FB Dem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Berlin Sans FB Dem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Berlin Sans FB Dem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26.emf"/><Relationship Id="rId3" Type="http://schemas.openxmlformats.org/officeDocument/2006/relationships/image" Target="../media/image19.emf"/><Relationship Id="rId7" Type="http://schemas.openxmlformats.org/officeDocument/2006/relationships/image" Target="../media/image23.e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28.emf"/><Relationship Id="rId2" Type="http://schemas.openxmlformats.org/officeDocument/2006/relationships/oleObject" Target="../embeddings/oleObject3.bin"/><Relationship Id="rId16" Type="http://schemas.openxmlformats.org/officeDocument/2006/relationships/oleObject" Target="../embeddings/oleObject12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25.emf"/><Relationship Id="rId5" Type="http://schemas.openxmlformats.org/officeDocument/2006/relationships/image" Target="../media/image22.emf"/><Relationship Id="rId15" Type="http://schemas.openxmlformats.org/officeDocument/2006/relationships/image" Target="../media/image27.e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24.emf"/><Relationship Id="rId14" Type="http://schemas.openxmlformats.org/officeDocument/2006/relationships/oleObject" Target="../embeddings/oleObject1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33.emf"/><Relationship Id="rId3" Type="http://schemas.openxmlformats.org/officeDocument/2006/relationships/image" Target="../media/image19.emf"/><Relationship Id="rId7" Type="http://schemas.openxmlformats.org/officeDocument/2006/relationships/image" Target="../media/image30.emf"/><Relationship Id="rId12" Type="http://schemas.openxmlformats.org/officeDocument/2006/relationships/oleObject" Target="../embeddings/oleObject17.bin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32.emf"/><Relationship Id="rId5" Type="http://schemas.openxmlformats.org/officeDocument/2006/relationships/image" Target="../media/image29.emf"/><Relationship Id="rId15" Type="http://schemas.openxmlformats.org/officeDocument/2006/relationships/image" Target="../media/image34.e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31.emf"/><Relationship Id="rId14" Type="http://schemas.openxmlformats.org/officeDocument/2006/relationships/oleObject" Target="../embeddings/oleObject18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9.emf"/><Relationship Id="rId3" Type="http://schemas.openxmlformats.org/officeDocument/2006/relationships/image" Target="../media/image19.emf"/><Relationship Id="rId7" Type="http://schemas.openxmlformats.org/officeDocument/2006/relationships/image" Target="../media/image36.emf"/><Relationship Id="rId12" Type="http://schemas.openxmlformats.org/officeDocument/2006/relationships/oleObject" Target="../embeddings/oleObject23.bin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8.emf"/><Relationship Id="rId5" Type="http://schemas.openxmlformats.org/officeDocument/2006/relationships/image" Target="../media/image35.e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7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44.emf"/><Relationship Id="rId3" Type="http://schemas.openxmlformats.org/officeDocument/2006/relationships/image" Target="../media/image19.emf"/><Relationship Id="rId7" Type="http://schemas.openxmlformats.org/officeDocument/2006/relationships/image" Target="../media/image41.emf"/><Relationship Id="rId12" Type="http://schemas.openxmlformats.org/officeDocument/2006/relationships/oleObject" Target="../embeddings/oleObject28.bin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43.emf"/><Relationship Id="rId5" Type="http://schemas.openxmlformats.org/officeDocument/2006/relationships/image" Target="../media/image40.e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42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image" Target="../media/image45.emf"/><Relationship Id="rId7" Type="http://schemas.openxmlformats.org/officeDocument/2006/relationships/image" Target="../media/image47.emf"/><Relationship Id="rId2" Type="http://schemas.openxmlformats.org/officeDocument/2006/relationships/oleObject" Target="../embeddings/oleObject29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46.e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48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e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57.emf"/><Relationship Id="rId3" Type="http://schemas.openxmlformats.org/officeDocument/2006/relationships/image" Target="../media/image49.emf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54.emf"/><Relationship Id="rId17" Type="http://schemas.openxmlformats.org/officeDocument/2006/relationships/oleObject" Target="../embeddings/oleObject40.bin"/><Relationship Id="rId2" Type="http://schemas.openxmlformats.org/officeDocument/2006/relationships/oleObject" Target="../embeddings/oleObject33.bin"/><Relationship Id="rId16" Type="http://schemas.openxmlformats.org/officeDocument/2006/relationships/image" Target="../media/image56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11" Type="http://schemas.openxmlformats.org/officeDocument/2006/relationships/oleObject" Target="../embeddings/oleObject37.bin"/><Relationship Id="rId5" Type="http://schemas.openxmlformats.org/officeDocument/2006/relationships/image" Target="../media/image50.emf"/><Relationship Id="rId15" Type="http://schemas.openxmlformats.org/officeDocument/2006/relationships/oleObject" Target="../embeddings/oleObject39.bin"/><Relationship Id="rId10" Type="http://schemas.openxmlformats.org/officeDocument/2006/relationships/image" Target="../media/image53.emf"/><Relationship Id="rId4" Type="http://schemas.openxmlformats.org/officeDocument/2006/relationships/oleObject" Target="../embeddings/oleObject34.bin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55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66.emf"/><Relationship Id="rId18" Type="http://schemas.openxmlformats.org/officeDocument/2006/relationships/image" Target="../media/image68.emf"/><Relationship Id="rId3" Type="http://schemas.openxmlformats.org/officeDocument/2006/relationships/image" Target="../media/image61.emf"/><Relationship Id="rId7" Type="http://schemas.openxmlformats.org/officeDocument/2006/relationships/image" Target="../media/image63.emf"/><Relationship Id="rId12" Type="http://schemas.openxmlformats.org/officeDocument/2006/relationships/oleObject" Target="../embeddings/oleObject46.bin"/><Relationship Id="rId17" Type="http://schemas.openxmlformats.org/officeDocument/2006/relationships/oleObject" Target="../embeddings/oleObject48.bin"/><Relationship Id="rId2" Type="http://schemas.openxmlformats.org/officeDocument/2006/relationships/oleObject" Target="../embeddings/oleObject41.bin"/><Relationship Id="rId16" Type="http://schemas.openxmlformats.org/officeDocument/2006/relationships/image" Target="../media/image60.png"/><Relationship Id="rId20" Type="http://schemas.openxmlformats.org/officeDocument/2006/relationships/image" Target="../media/image69.emf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65.emf"/><Relationship Id="rId5" Type="http://schemas.openxmlformats.org/officeDocument/2006/relationships/image" Target="../media/image62.emf"/><Relationship Id="rId15" Type="http://schemas.openxmlformats.org/officeDocument/2006/relationships/image" Target="../media/image67.emf"/><Relationship Id="rId10" Type="http://schemas.openxmlformats.org/officeDocument/2006/relationships/oleObject" Target="../embeddings/oleObject45.bin"/><Relationship Id="rId19" Type="http://schemas.openxmlformats.org/officeDocument/2006/relationships/oleObject" Target="../embeddings/oleObject49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64.emf"/><Relationship Id="rId14" Type="http://schemas.openxmlformats.org/officeDocument/2006/relationships/oleObject" Target="../embeddings/oleObject47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2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9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26.emf"/><Relationship Id="rId3" Type="http://schemas.openxmlformats.org/officeDocument/2006/relationships/image" Target="../media/image19.emf"/><Relationship Id="rId7" Type="http://schemas.openxmlformats.org/officeDocument/2006/relationships/image" Target="../media/image23.e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28.emf"/><Relationship Id="rId2" Type="http://schemas.openxmlformats.org/officeDocument/2006/relationships/oleObject" Target="../embeddings/oleObject3.bin"/><Relationship Id="rId16" Type="http://schemas.openxmlformats.org/officeDocument/2006/relationships/oleObject" Target="../embeddings/oleObject12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25.emf"/><Relationship Id="rId5" Type="http://schemas.openxmlformats.org/officeDocument/2006/relationships/image" Target="../media/image22.emf"/><Relationship Id="rId15" Type="http://schemas.openxmlformats.org/officeDocument/2006/relationships/image" Target="../media/image27.e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24.emf"/><Relationship Id="rId14" Type="http://schemas.openxmlformats.org/officeDocument/2006/relationships/oleObject" Target="../embeddings/oleObject11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oleObject" Target="../embeddings/oleObject3.bin"/><Relationship Id="rId7" Type="http://schemas.openxmlformats.org/officeDocument/2006/relationships/image" Target="../media/image79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19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33.emf"/><Relationship Id="rId3" Type="http://schemas.openxmlformats.org/officeDocument/2006/relationships/image" Target="../media/image19.emf"/><Relationship Id="rId7" Type="http://schemas.openxmlformats.org/officeDocument/2006/relationships/image" Target="../media/image30.emf"/><Relationship Id="rId12" Type="http://schemas.openxmlformats.org/officeDocument/2006/relationships/oleObject" Target="../embeddings/oleObject17.bin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32.emf"/><Relationship Id="rId5" Type="http://schemas.openxmlformats.org/officeDocument/2006/relationships/image" Target="../media/image29.emf"/><Relationship Id="rId15" Type="http://schemas.openxmlformats.org/officeDocument/2006/relationships/image" Target="../media/image34.e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31.emf"/><Relationship Id="rId14" Type="http://schemas.openxmlformats.org/officeDocument/2006/relationships/oleObject" Target="../embeddings/oleObject18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6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19.e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8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9.emf"/><Relationship Id="rId3" Type="http://schemas.openxmlformats.org/officeDocument/2006/relationships/image" Target="../media/image19.emf"/><Relationship Id="rId7" Type="http://schemas.openxmlformats.org/officeDocument/2006/relationships/image" Target="../media/image36.emf"/><Relationship Id="rId12" Type="http://schemas.openxmlformats.org/officeDocument/2006/relationships/oleObject" Target="../embeddings/oleObject23.bin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8.emf"/><Relationship Id="rId5" Type="http://schemas.openxmlformats.org/officeDocument/2006/relationships/image" Target="../media/image35.e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7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76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19.e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8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44.emf"/><Relationship Id="rId3" Type="http://schemas.openxmlformats.org/officeDocument/2006/relationships/image" Target="../media/image19.emf"/><Relationship Id="rId7" Type="http://schemas.openxmlformats.org/officeDocument/2006/relationships/image" Target="../media/image41.emf"/><Relationship Id="rId12" Type="http://schemas.openxmlformats.org/officeDocument/2006/relationships/oleObject" Target="../embeddings/oleObject28.bin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43.emf"/><Relationship Id="rId5" Type="http://schemas.openxmlformats.org/officeDocument/2006/relationships/image" Target="../media/image40.e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42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7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19.e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9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wmf"/><Relationship Id="rId3" Type="http://schemas.openxmlformats.org/officeDocument/2006/relationships/image" Target="../media/image93.png"/><Relationship Id="rId7" Type="http://schemas.openxmlformats.org/officeDocument/2006/relationships/oleObject" Target="../embeddings/oleObject52.bin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9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oleObject" Target="../embeddings/oleObject5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9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oleObject" Target="../embeddings/oleObject5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10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3" Type="http://schemas.openxmlformats.org/officeDocument/2006/relationships/image" Target="../media/image98.emf"/><Relationship Id="rId7" Type="http://schemas.openxmlformats.org/officeDocument/2006/relationships/oleObject" Target="../embeddings/oleObject57.bin"/><Relationship Id="rId2" Type="http://schemas.openxmlformats.org/officeDocument/2006/relationships/oleObject" Target="../embeddings/oleObject5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oleObject" Target="../embeddings/oleObject5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10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4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6">
            <a:extLst>
              <a:ext uri="{FF2B5EF4-FFF2-40B4-BE49-F238E27FC236}">
                <a16:creationId xmlns:a16="http://schemas.microsoft.com/office/drawing/2014/main" id="{A3559965-1AF4-805C-A275-BC45058541C3}"/>
              </a:ext>
            </a:extLst>
          </p:cNvPr>
          <p:cNvSpPr txBox="1">
            <a:spLocks noGrp="1"/>
          </p:cNvSpPr>
          <p:nvPr/>
        </p:nvSpPr>
        <p:spPr bwMode="auto">
          <a:xfrm>
            <a:off x="7239000" y="6477000"/>
            <a:ext cx="1905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DCDDC77E-C607-E54D-A862-D52B3D778082}" type="slidenum">
              <a:rPr lang="en-US" altLang="en-US" sz="1400" b="1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</a:t>
            </a:fld>
            <a:endParaRPr lang="en-US" altLang="en-US" sz="1400" b="1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98461DB8-5697-1319-6085-019BBC2432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144000" cy="60960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>
                <a:latin typeface="Berlin Sans FB Demi" panose="020E0602020502020306" pitchFamily="34" charset="77"/>
              </a:rPr>
              <a:t>UNIT-3 Classification: Basic Concepts</a:t>
            </a:r>
          </a:p>
        </p:txBody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9EBE7699-45B2-955F-E6DE-F49C127409D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447800"/>
            <a:ext cx="8382000" cy="5105400"/>
          </a:xfrm>
          <a:noFill/>
        </p:spPr>
        <p:txBody>
          <a:bodyPr lIns="92075" tIns="46038" rIns="92075" bIns="46038"/>
          <a:lstStyle/>
          <a:p>
            <a:pPr>
              <a:lnSpc>
                <a:spcPct val="130000"/>
              </a:lnSpc>
            </a:pPr>
            <a:r>
              <a:rPr lang="en-US" altLang="en-US"/>
              <a:t>Classification: Basic Concepts</a:t>
            </a:r>
          </a:p>
          <a:p>
            <a:pPr>
              <a:lnSpc>
                <a:spcPct val="130000"/>
              </a:lnSpc>
            </a:pPr>
            <a:r>
              <a:rPr lang="en-US" altLang="en-US"/>
              <a:t>Decision Tree Induction- ID3 Algorithm, Attribute Selection Measures, Tree pruning</a:t>
            </a:r>
          </a:p>
          <a:p>
            <a:pPr>
              <a:lnSpc>
                <a:spcPct val="130000"/>
              </a:lnSpc>
            </a:pPr>
            <a:r>
              <a:rPr lang="en-US" altLang="en-US"/>
              <a:t>Bayes Classification Methods- Bayes Theorem, Naïve Bayes Classification</a:t>
            </a:r>
          </a:p>
          <a:p>
            <a:pPr>
              <a:lnSpc>
                <a:spcPct val="130000"/>
              </a:lnSpc>
            </a:pPr>
            <a:r>
              <a:rPr lang="en-US" altLang="en-US"/>
              <a:t>Techniques to Improve Classification Accuracy: Ensemble Methods-Bagging Boosting</a:t>
            </a:r>
          </a:p>
        </p:txBody>
      </p:sp>
      <p:sp>
        <p:nvSpPr>
          <p:cNvPr id="5125" name="AutoShape 8">
            <a:extLst>
              <a:ext uri="{FF2B5EF4-FFF2-40B4-BE49-F238E27FC236}">
                <a16:creationId xmlns:a16="http://schemas.microsoft.com/office/drawing/2014/main" id="{B045FAB7-7617-A3FF-90D1-0E6192A61612}"/>
              </a:ext>
            </a:extLst>
          </p:cNvPr>
          <p:cNvSpPr>
            <a:spLocks noChangeArrowheads="1"/>
          </p:cNvSpPr>
          <p:nvPr/>
        </p:nvSpPr>
        <p:spPr bwMode="auto">
          <a:xfrm rot="9803581">
            <a:off x="5257800" y="1371600"/>
            <a:ext cx="533400" cy="381000"/>
          </a:xfrm>
          <a:prstGeom prst="notchedRightArrow">
            <a:avLst>
              <a:gd name="adj1" fmla="val 50000"/>
              <a:gd name="adj2" fmla="val 3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>
            <a:extLst>
              <a:ext uri="{FF2B5EF4-FFF2-40B4-BE49-F238E27FC236}">
                <a16:creationId xmlns:a16="http://schemas.microsoft.com/office/drawing/2014/main" id="{281EDE3D-7917-7222-05FF-7A9BAAB0D0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26C6009-04FB-0B4B-BEDB-4855420A48E9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320B1D2F-18E7-FB9B-6629-D847CDEBD8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pic>
        <p:nvPicPr>
          <p:cNvPr id="23556" name="TextBox 3">
            <a:extLst>
              <a:ext uri="{FF2B5EF4-FFF2-40B4-BE49-F238E27FC236}">
                <a16:creationId xmlns:a16="http://schemas.microsoft.com/office/drawing/2014/main" id="{F8A15B62-BDC2-A9BD-2563-4FD16240A75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282700"/>
            <a:ext cx="86233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>
            <a:extLst>
              <a:ext uri="{FF2B5EF4-FFF2-40B4-BE49-F238E27FC236}">
                <a16:creationId xmlns:a16="http://schemas.microsoft.com/office/drawing/2014/main" id="{562C87B8-E706-0124-8B56-92280B524F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D0001B1-BBC8-FB44-B7E6-8071BD40D9D8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8D341EEE-31A9-61F1-68F1-567E3A4F19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sp>
        <p:nvSpPr>
          <p:cNvPr id="25604" name="TextBox 3">
            <a:extLst>
              <a:ext uri="{FF2B5EF4-FFF2-40B4-BE49-F238E27FC236}">
                <a16:creationId xmlns:a16="http://schemas.microsoft.com/office/drawing/2014/main" id="{57687716-1B29-74C9-BD61-AA3AA843A2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371600"/>
            <a:ext cx="83058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IN" altLang="en-US">
                <a:latin typeface="Gill Sans MT" panose="020B0502020104020203" pitchFamily="34" charset="77"/>
              </a:rPr>
              <a:t>We use </a:t>
            </a:r>
            <a:r>
              <a:rPr lang="en-IN" altLang="en-US" b="1">
                <a:latin typeface="Gill Sans MT" panose="020B0502020104020203" pitchFamily="34" charset="77"/>
              </a:rPr>
              <a:t>Entropy</a:t>
            </a:r>
            <a:r>
              <a:rPr lang="en-IN" altLang="en-US">
                <a:latin typeface="Gill Sans MT" panose="020B0502020104020203" pitchFamily="34" charset="77"/>
              </a:rPr>
              <a:t>, </a:t>
            </a:r>
            <a:r>
              <a:rPr lang="en-IN" altLang="en-US" b="1">
                <a:latin typeface="Gill Sans MT" panose="020B0502020104020203" pitchFamily="34" charset="77"/>
              </a:rPr>
              <a:t>Information Gain (IG)</a:t>
            </a:r>
            <a:r>
              <a:rPr lang="en-IN" altLang="en-US">
                <a:latin typeface="Gill Sans MT" panose="020B0502020104020203" pitchFamily="34" charset="77"/>
              </a:rPr>
              <a:t>,</a:t>
            </a:r>
            <a:r>
              <a:rPr lang="en-IN" altLang="en-US" b="1">
                <a:latin typeface="Gill Sans MT" panose="020B0502020104020203" pitchFamily="34" charset="77"/>
              </a:rPr>
              <a:t>Gini Ratio, Gini Index </a:t>
            </a:r>
            <a:r>
              <a:rPr lang="en-IN" altLang="en-US">
                <a:latin typeface="Gill Sans MT" panose="020B0502020104020203" pitchFamily="34" charset="77"/>
              </a:rPr>
              <a:t>in decision tree building because they help us choose the </a:t>
            </a:r>
            <a:r>
              <a:rPr lang="en-IN" altLang="en-US" b="1">
                <a:latin typeface="Gill Sans MT" panose="020B0502020104020203" pitchFamily="34" charset="77"/>
              </a:rPr>
              <a:t>best attribute to split the data</a:t>
            </a:r>
            <a:r>
              <a:rPr lang="en-IN" altLang="en-US">
                <a:latin typeface="Gill Sans MT" panose="020B0502020104020203" pitchFamily="34" charset="77"/>
              </a:rPr>
              <a:t> at each step.</a:t>
            </a:r>
          </a:p>
        </p:txBody>
      </p:sp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4">
            <a:extLst>
              <a:ext uri="{FF2B5EF4-FFF2-40B4-BE49-F238E27FC236}">
                <a16:creationId xmlns:a16="http://schemas.microsoft.com/office/drawing/2014/main" id="{B6E34F4B-7195-65EF-2C15-16A9F459F6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2E2784B-F022-124D-919F-C9B23FD92AA8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9C3E5C17-DD37-8910-8CDB-A0665C739E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sp>
        <p:nvSpPr>
          <p:cNvPr id="27652" name="TextBox 3">
            <a:extLst>
              <a:ext uri="{FF2B5EF4-FFF2-40B4-BE49-F238E27FC236}">
                <a16:creationId xmlns:a16="http://schemas.microsoft.com/office/drawing/2014/main" id="{909C8C8C-4D4E-E393-3E84-441D36619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371600"/>
            <a:ext cx="8305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IN" altLang="en-US">
                <a:latin typeface="Gill Sans MT" panose="020B0502020104020203" pitchFamily="34" charset="77"/>
              </a:rPr>
              <a:t>Entropy-Measures the impurity or uncertainty in the dataset.</a:t>
            </a:r>
          </a:p>
        </p:txBody>
      </p:sp>
      <p:pic>
        <p:nvPicPr>
          <p:cNvPr id="27653" name="Picture 1">
            <a:extLst>
              <a:ext uri="{FF2B5EF4-FFF2-40B4-BE49-F238E27FC236}">
                <a16:creationId xmlns:a16="http://schemas.microsoft.com/office/drawing/2014/main" id="{12D310E9-F8F2-6650-BC81-F862B40E2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14600"/>
            <a:ext cx="7772400" cy="327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4">
            <a:extLst>
              <a:ext uri="{FF2B5EF4-FFF2-40B4-BE49-F238E27FC236}">
                <a16:creationId xmlns:a16="http://schemas.microsoft.com/office/drawing/2014/main" id="{3CD5B360-897A-3D27-8883-91D4C339835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EE9663A-6C5C-3541-A996-FF29477606B1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0140A0F2-2BBE-9E89-8548-2777E92A1F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sp>
        <p:nvSpPr>
          <p:cNvPr id="29700" name="TextBox 3">
            <a:extLst>
              <a:ext uri="{FF2B5EF4-FFF2-40B4-BE49-F238E27FC236}">
                <a16:creationId xmlns:a16="http://schemas.microsoft.com/office/drawing/2014/main" id="{A8EF338B-3934-8F43-6FFB-C24622621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371600"/>
            <a:ext cx="8305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IN" altLang="en-US">
                <a:latin typeface="Gill Sans MT" panose="020B0502020104020203" pitchFamily="34" charset="77"/>
              </a:rPr>
              <a:t>Entropy-Measures the impurity or uncertainty in the dataset.</a:t>
            </a:r>
          </a:p>
        </p:txBody>
      </p:sp>
      <p:pic>
        <p:nvPicPr>
          <p:cNvPr id="29701" name="Picture 2">
            <a:extLst>
              <a:ext uri="{FF2B5EF4-FFF2-40B4-BE49-F238E27FC236}">
                <a16:creationId xmlns:a16="http://schemas.microsoft.com/office/drawing/2014/main" id="{99730140-03B4-A2D7-F4E3-875D9233E6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325688"/>
            <a:ext cx="7818438" cy="374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>
            <a:extLst>
              <a:ext uri="{FF2B5EF4-FFF2-40B4-BE49-F238E27FC236}">
                <a16:creationId xmlns:a16="http://schemas.microsoft.com/office/drawing/2014/main" id="{A3EF69AF-8D90-C574-1293-7EE52C5638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AAAA078-E0FB-5A43-92F6-49F2EF25A7CE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B118869B-1CA6-AD75-A1D3-EE6051FA44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sp>
        <p:nvSpPr>
          <p:cNvPr id="31748" name="TextBox 3">
            <a:extLst>
              <a:ext uri="{FF2B5EF4-FFF2-40B4-BE49-F238E27FC236}">
                <a16:creationId xmlns:a16="http://schemas.microsoft.com/office/drawing/2014/main" id="{CDB8A9D9-AC8A-FA9D-02D2-A907233B0F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371600"/>
            <a:ext cx="83058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IN" altLang="en-US">
                <a:latin typeface="Gill Sans MT" panose="020B0502020104020203" pitchFamily="34" charset="77"/>
              </a:rPr>
              <a:t>Entropy value lies between 0 and 1. The entropy of the dataset (D) is calculated as follows</a:t>
            </a:r>
          </a:p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endParaRPr lang="en-IN" altLang="en-US">
              <a:latin typeface="Gill Sans MT" panose="020B0502020104020203" pitchFamily="34" charset="77"/>
            </a:endParaRPr>
          </a:p>
        </p:txBody>
      </p:sp>
      <p:pic>
        <p:nvPicPr>
          <p:cNvPr id="31749" name="Picture 1">
            <a:extLst>
              <a:ext uri="{FF2B5EF4-FFF2-40B4-BE49-F238E27FC236}">
                <a16:creationId xmlns:a16="http://schemas.microsoft.com/office/drawing/2014/main" id="{B1B74DCC-EC6B-C226-97C3-415EE62B9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350" y="2757488"/>
            <a:ext cx="32639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>
            <a:extLst>
              <a:ext uri="{FF2B5EF4-FFF2-40B4-BE49-F238E27FC236}">
                <a16:creationId xmlns:a16="http://schemas.microsoft.com/office/drawing/2014/main" id="{3805CD6E-ECA1-CDA2-3A74-942CCC128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3686175"/>
            <a:ext cx="87630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4">
            <a:extLst>
              <a:ext uri="{FF2B5EF4-FFF2-40B4-BE49-F238E27FC236}">
                <a16:creationId xmlns:a16="http://schemas.microsoft.com/office/drawing/2014/main" id="{79509CF8-5039-F663-0470-68772D8530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BA7C69E-34F0-9F43-85BD-FD517035D2A4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5CD96D66-40B5-8ED1-30BE-5AEA8AE959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sp>
        <p:nvSpPr>
          <p:cNvPr id="33796" name="TextBox 3">
            <a:extLst>
              <a:ext uri="{FF2B5EF4-FFF2-40B4-BE49-F238E27FC236}">
                <a16:creationId xmlns:a16="http://schemas.microsoft.com/office/drawing/2014/main" id="{2F770317-3E29-5623-F662-E41D2029C4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371600"/>
            <a:ext cx="83058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IN" altLang="en-US" b="1">
                <a:latin typeface="Gill Sans MT" panose="020B0502020104020203" pitchFamily="34" charset="77"/>
              </a:rPr>
              <a:t>Information Gain</a:t>
            </a:r>
            <a:r>
              <a:rPr lang="en-IN" altLang="en-US">
                <a:latin typeface="Gill Sans MT" panose="020B0502020104020203" pitchFamily="34" charset="77"/>
              </a:rPr>
              <a:t> → Measures how much “uncertainty” is reduced after splitting the data by an attribute.</a:t>
            </a:r>
          </a:p>
        </p:txBody>
      </p:sp>
      <p:pic>
        <p:nvPicPr>
          <p:cNvPr id="33797" name="Picture 4">
            <a:extLst>
              <a:ext uri="{FF2B5EF4-FFF2-40B4-BE49-F238E27FC236}">
                <a16:creationId xmlns:a16="http://schemas.microsoft.com/office/drawing/2014/main" id="{C496F327-FB42-862C-7DEE-3A9449E03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0" y="2984500"/>
            <a:ext cx="38735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7">
            <a:extLst>
              <a:ext uri="{FF2B5EF4-FFF2-40B4-BE49-F238E27FC236}">
                <a16:creationId xmlns:a16="http://schemas.microsoft.com/office/drawing/2014/main" id="{09F13C5D-1700-2269-4E7D-5D86734A1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078288"/>
            <a:ext cx="61341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4">
            <a:extLst>
              <a:ext uri="{FF2B5EF4-FFF2-40B4-BE49-F238E27FC236}">
                <a16:creationId xmlns:a16="http://schemas.microsoft.com/office/drawing/2014/main" id="{669900A2-DC16-C4C7-A3FA-9F1583F987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4EA28A9-5E3D-9740-A41D-3A2AA534DD12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EE6DDBD2-1397-59F6-AE4A-3513DE4202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pic>
        <p:nvPicPr>
          <p:cNvPr id="35844" name="Picture 4">
            <a:extLst>
              <a:ext uri="{FF2B5EF4-FFF2-40B4-BE49-F238E27FC236}">
                <a16:creationId xmlns:a16="http://schemas.microsoft.com/office/drawing/2014/main" id="{719CF54C-56BC-3B8B-F8FD-300662A06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0" y="2319338"/>
            <a:ext cx="38862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7">
            <a:extLst>
              <a:ext uri="{FF2B5EF4-FFF2-40B4-BE49-F238E27FC236}">
                <a16:creationId xmlns:a16="http://schemas.microsoft.com/office/drawing/2014/main" id="{7E6B3F4B-4911-3DB2-768D-B18A20963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44888"/>
            <a:ext cx="7518400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TextBox 9">
            <a:extLst>
              <a:ext uri="{FF2B5EF4-FFF2-40B4-BE49-F238E27FC236}">
                <a16:creationId xmlns:a16="http://schemas.microsoft.com/office/drawing/2014/main" id="{72BC9FD8-3EF7-445C-2DB5-B45842BD4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131888"/>
            <a:ext cx="7518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IN" altLang="en-US">
                <a:latin typeface="Gill Sans MT" panose="020B0502020104020203" pitchFamily="34" charset="77"/>
              </a:rPr>
              <a:t>The Average Entropy after splitting at A is calculated using the formula</a:t>
            </a:r>
          </a:p>
        </p:txBody>
      </p:sp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1">
            <a:extLst>
              <a:ext uri="{FF2B5EF4-FFF2-40B4-BE49-F238E27FC236}">
                <a16:creationId xmlns:a16="http://schemas.microsoft.com/office/drawing/2014/main" id="{6020A9B8-32D1-19A1-371C-9886997098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57F25D7-33A8-E04F-9ED9-CC6F2CFF4DB6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41987" name="Object 2">
            <a:extLst>
              <a:ext uri="{FF2B5EF4-FFF2-40B4-BE49-F238E27FC236}">
                <a16:creationId xmlns:a16="http://schemas.microsoft.com/office/drawing/2014/main" id="{9342C3C3-226A-DC9F-D3CE-43266C774354}"/>
              </a:ext>
            </a:extLst>
          </p:cNvPr>
          <p:cNvGraphicFramePr>
            <a:graphicFrameLocks/>
          </p:cNvGraphicFramePr>
          <p:nvPr/>
        </p:nvGraphicFramePr>
        <p:xfrm>
          <a:off x="160338" y="3074988"/>
          <a:ext cx="4419600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791200" imgH="3962400" progId="Excel.Sheet.8">
                  <p:embed/>
                </p:oleObj>
              </mc:Choice>
              <mc:Fallback>
                <p:oleObj name="Worksheet" r:id="rId2" imgW="5791200" imgH="3962400" progId="Excel.Sheet.8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338" y="3074988"/>
                        <a:ext cx="4419600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067C894F-D482-B0E7-E442-37652AB5021A}"/>
              </a:ext>
            </a:extLst>
          </p:cNvPr>
          <p:cNvSpPr/>
          <p:nvPr/>
        </p:nvSpPr>
        <p:spPr>
          <a:xfrm>
            <a:off x="457200" y="381000"/>
            <a:ext cx="8001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en-US" sz="3600" b="1" dirty="0">
                <a:solidFill>
                  <a:schemeClr val="tx2"/>
                </a:solidFill>
                <a:latin typeface="Berlin Sans FB Demi" pitchFamily="34" charset="0"/>
                <a:ea typeface="+mj-ea"/>
                <a:cs typeface="+mj-cs"/>
              </a:rPr>
              <a:t>Attribute Selection: Information Gain</a:t>
            </a:r>
            <a:endParaRPr lang="en-IN" sz="3600" b="1" dirty="0">
              <a:solidFill>
                <a:schemeClr val="tx2"/>
              </a:solidFill>
              <a:latin typeface="Berlin Sans FB Demi" pitchFamily="34" charset="0"/>
              <a:ea typeface="+mj-ea"/>
              <a:cs typeface="+mj-cs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70326718-7CE4-C284-55A8-53B394323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4113" y="1371600"/>
            <a:ext cx="3494087" cy="2073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1990" name="Rectangle 6">
            <a:extLst>
              <a:ext uri="{FF2B5EF4-FFF2-40B4-BE49-F238E27FC236}">
                <a16:creationId xmlns:a16="http://schemas.microsoft.com/office/drawing/2014/main" id="{47EE9B85-7EF4-98F0-032E-9CD6F99B6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419225"/>
            <a:ext cx="4572000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US" altLang="en-US" sz="1800" b="1">
                <a:latin typeface="Gill Sans MT" panose="020B0502020104020203" pitchFamily="34" charset="77"/>
                <a:cs typeface="Times New Roman" panose="02020603050405020304" pitchFamily="18" charset="0"/>
              </a:rPr>
              <a:t>In this Data Set contains 14 instances and 4 Attributes 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US" altLang="en-US" sz="1800" b="1">
                <a:latin typeface="Gill Sans MT" panose="020B0502020104020203" pitchFamily="34" charset="77"/>
                <a:cs typeface="Times New Roman" panose="02020603050405020304" pitchFamily="18" charset="0"/>
              </a:rPr>
              <a:t>The 4 Attributes are  </a:t>
            </a:r>
          </a:p>
        </p:txBody>
      </p:sp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6">
            <a:extLst>
              <a:ext uri="{FF2B5EF4-FFF2-40B4-BE49-F238E27FC236}">
                <a16:creationId xmlns:a16="http://schemas.microsoft.com/office/drawing/2014/main" id="{CF5DCD4C-AA3D-8959-EDA9-2496028042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D699EC7-5E78-3145-B2F0-95D960A076A4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3BD3BFE0-F110-354D-635F-3B2E8F9134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763000" cy="609600"/>
          </a:xfrm>
        </p:spPr>
        <p:txBody>
          <a:bodyPr/>
          <a:lstStyle/>
          <a:p>
            <a:pPr eaLnBrk="1" hangingPunct="1"/>
            <a:r>
              <a:rPr lang="en-US" altLang="en-US">
                <a:latin typeface="Berlin Sans FB Demi" panose="020E0602020502020306" pitchFamily="34" charset="77"/>
              </a:rPr>
              <a:t>Attribute Selection: Information Gain</a:t>
            </a:r>
          </a:p>
        </p:txBody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73A4E7FD-5DAF-5F5C-0060-527E2A39298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724400" y="1676400"/>
            <a:ext cx="4152900" cy="1600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30000"/>
              </a:spcBef>
              <a:buSzPct val="80000"/>
              <a:buFont typeface="Marlett" pitchFamily="2" charset="2"/>
              <a:buChar char="g"/>
            </a:pPr>
            <a:r>
              <a:rPr lang="en-US" altLang="en-US" sz="2000">
                <a:solidFill>
                  <a:srgbClr val="121328"/>
                </a:solidFill>
              </a:rPr>
              <a:t>Class P: buys_computer = “yes”</a:t>
            </a:r>
          </a:p>
          <a:p>
            <a:pPr eaLnBrk="1" hangingPunct="1">
              <a:lnSpc>
                <a:spcPct val="80000"/>
              </a:lnSpc>
              <a:spcBef>
                <a:spcPct val="30000"/>
              </a:spcBef>
              <a:buSzPct val="80000"/>
              <a:buFont typeface="Marlett" pitchFamily="2" charset="2"/>
              <a:buChar char="g"/>
            </a:pPr>
            <a:r>
              <a:rPr lang="en-US" altLang="en-US" sz="2000">
                <a:solidFill>
                  <a:srgbClr val="121328"/>
                </a:solidFill>
              </a:rPr>
              <a:t>Class N: buys_computer = “no”</a:t>
            </a:r>
            <a:endParaRPr lang="en-US" altLang="en-US" sz="2000"/>
          </a:p>
        </p:txBody>
      </p:sp>
      <p:graphicFrame>
        <p:nvGraphicFramePr>
          <p:cNvPr id="43013" name="Object 9">
            <a:extLst>
              <a:ext uri="{FF2B5EF4-FFF2-40B4-BE49-F238E27FC236}">
                <a16:creationId xmlns:a16="http://schemas.microsoft.com/office/drawing/2014/main" id="{C171E20A-1576-0AA7-D794-820A024857B0}"/>
              </a:ext>
            </a:extLst>
          </p:cNvPr>
          <p:cNvGraphicFramePr>
            <a:graphicFrameLocks/>
          </p:cNvGraphicFramePr>
          <p:nvPr/>
        </p:nvGraphicFramePr>
        <p:xfrm>
          <a:off x="152400" y="1524000"/>
          <a:ext cx="396240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5791200" imgH="3962400" progId="Excel.Sheet.8">
                  <p:embed/>
                </p:oleObj>
              </mc:Choice>
              <mc:Fallback>
                <p:oleObj name="Worksheet" r:id="rId3" imgW="5791200" imgH="3962400" progId="Excel.Sheet.8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524000"/>
                        <a:ext cx="3962400" cy="464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4" name="Object 11">
            <a:extLst>
              <a:ext uri="{FF2B5EF4-FFF2-40B4-BE49-F238E27FC236}">
                <a16:creationId xmlns:a16="http://schemas.microsoft.com/office/drawing/2014/main" id="{5E022794-635D-8B22-3E16-B0D010ED01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43400" y="2438400"/>
          <a:ext cx="48006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365100" imgH="9067800" progId="Equation.3">
                  <p:embed/>
                </p:oleObj>
              </mc:Choice>
              <mc:Fallback>
                <p:oleObj name="Equation" r:id="rId5" imgW="76365100" imgH="90678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438400"/>
                        <a:ext cx="4800600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>
            <a:extLst>
              <a:ext uri="{FF2B5EF4-FFF2-40B4-BE49-F238E27FC236}">
                <a16:creationId xmlns:a16="http://schemas.microsoft.com/office/drawing/2014/main" id="{CB496C87-2745-616C-A2BA-3EDAF9503D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Attribute Selection: Information Gain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45059" name="Slide Number Placeholder 4">
            <a:extLst>
              <a:ext uri="{FF2B5EF4-FFF2-40B4-BE49-F238E27FC236}">
                <a16:creationId xmlns:a16="http://schemas.microsoft.com/office/drawing/2014/main" id="{B38CAF60-040F-268E-27E1-723AFF46AB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6E99EA3-4CCC-2545-A5F9-E524E9503EEA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45060" name="Object 9">
            <a:extLst>
              <a:ext uri="{FF2B5EF4-FFF2-40B4-BE49-F238E27FC236}">
                <a16:creationId xmlns:a16="http://schemas.microsoft.com/office/drawing/2014/main" id="{F835F130-716E-7A86-9E2B-10EFE49DCA2B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76200" y="3276600"/>
          <a:ext cx="4152900" cy="302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791200" imgH="3962400" progId="Excel.Sheet.8">
                  <p:embed/>
                </p:oleObj>
              </mc:Choice>
              <mc:Fallback>
                <p:oleObj name="Worksheet" r:id="rId2" imgW="5791200" imgH="3962400" progId="Excel.Sheet.8">
                  <p:embed/>
                  <p:pic>
                    <p:nvPicPr>
                      <p:cNvPr id="0" name="Object 9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3276600"/>
                        <a:ext cx="4152900" cy="302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1" name="Object 5">
            <a:extLst>
              <a:ext uri="{FF2B5EF4-FFF2-40B4-BE49-F238E27FC236}">
                <a16:creationId xmlns:a16="http://schemas.microsoft.com/office/drawing/2014/main" id="{0877F231-5539-66D0-0636-DC9D805C15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" y="1230313"/>
          <a:ext cx="3354388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3365500" imgH="1447800" progId="Excel.Sheet.8">
                  <p:embed/>
                </p:oleObj>
              </mc:Choice>
              <mc:Fallback>
                <p:oleObj name="Worksheet" r:id="rId4" imgW="3365500" imgH="1447800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230313"/>
                        <a:ext cx="3354388" cy="143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2" name="Object 6">
            <a:extLst>
              <a:ext uri="{FF2B5EF4-FFF2-40B4-BE49-F238E27FC236}">
                <a16:creationId xmlns:a16="http://schemas.microsoft.com/office/drawing/2014/main" id="{E54F9D01-325A-84C3-6544-7FF55495F505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724400" y="1338263"/>
          <a:ext cx="4191000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903100" imgH="14630400" progId="Equation.3">
                  <p:embed/>
                </p:oleObj>
              </mc:Choice>
              <mc:Fallback>
                <p:oleObj name="Equation" r:id="rId6" imgW="62903100" imgH="14630400" progId="Equation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338263"/>
                        <a:ext cx="4191000" cy="102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3" name="Object 10">
            <a:extLst>
              <a:ext uri="{FF2B5EF4-FFF2-40B4-BE49-F238E27FC236}">
                <a16:creationId xmlns:a16="http://schemas.microsoft.com/office/drawing/2014/main" id="{30059E79-DAD6-320F-3FE3-636CC62A4C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2598738"/>
          <a:ext cx="10731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462000" imgH="9067800" progId="Equation.3">
                  <p:embed/>
                </p:oleObj>
              </mc:Choice>
              <mc:Fallback>
                <p:oleObj name="Equation" r:id="rId8" imgW="13462000" imgH="9067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598738"/>
                        <a:ext cx="1073150" cy="665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4" name="Rectangle 11">
            <a:extLst>
              <a:ext uri="{FF2B5EF4-FFF2-40B4-BE49-F238E27FC236}">
                <a16:creationId xmlns:a16="http://schemas.microsoft.com/office/drawing/2014/main" id="{34F5BFB4-7B39-F554-3CA2-8AAA2650E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633663"/>
            <a:ext cx="38100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en-US" sz="1800">
                <a:solidFill>
                  <a:srgbClr val="121328"/>
                </a:solidFill>
                <a:latin typeface="Tahoma" panose="020B0604030504040204" pitchFamily="34" charset="0"/>
              </a:rPr>
              <a:t>means “age &lt;=30” has 5 out of 14 samples, with 2 yes’es  and 3 no’s.   </a:t>
            </a:r>
          </a:p>
        </p:txBody>
      </p:sp>
      <p:graphicFrame>
        <p:nvGraphicFramePr>
          <p:cNvPr id="45065" name="Object 4">
            <a:extLst>
              <a:ext uri="{FF2B5EF4-FFF2-40B4-BE49-F238E27FC236}">
                <a16:creationId xmlns:a16="http://schemas.microsoft.com/office/drawing/2014/main" id="{7F4FFC2D-EDCA-3BB5-BBE5-1C70E0BEED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45000" y="4867275"/>
          <a:ext cx="4605338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8994000" imgH="14630400" progId="Equation.3">
                  <p:embed/>
                </p:oleObj>
              </mc:Choice>
              <mc:Fallback>
                <p:oleObj name="Equation" r:id="rId10" imgW="78994000" imgH="14630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0" y="4867275"/>
                        <a:ext cx="4605338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Object 5">
            <a:extLst>
              <a:ext uri="{FF2B5EF4-FFF2-40B4-BE49-F238E27FC236}">
                <a16:creationId xmlns:a16="http://schemas.microsoft.com/office/drawing/2014/main" id="{658E7C2C-1673-E383-6F10-ED4F0BD2FA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62350" y="6324600"/>
          <a:ext cx="5468938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2804000" imgH="10528300" progId="Equation.3">
                  <p:embed/>
                </p:oleObj>
              </mc:Choice>
              <mc:Fallback>
                <p:oleObj name="Equation" r:id="rId12" imgW="82804000" imgH="105283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2350" y="6324600"/>
                        <a:ext cx="5468938" cy="693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6">
            <a:extLst>
              <a:ext uri="{FF2B5EF4-FFF2-40B4-BE49-F238E27FC236}">
                <a16:creationId xmlns:a16="http://schemas.microsoft.com/office/drawing/2014/main" id="{933573B4-93AE-A756-CBFA-CDC9C8A9A97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11650" y="3581400"/>
          <a:ext cx="460375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263000" imgH="9067800" progId="Equation.3">
                  <p:embed/>
                </p:oleObj>
              </mc:Choice>
              <mc:Fallback>
                <p:oleObj name="Equation" r:id="rId14" imgW="72263000" imgH="9067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1650" y="3581400"/>
                        <a:ext cx="4603750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7">
            <a:extLst>
              <a:ext uri="{FF2B5EF4-FFF2-40B4-BE49-F238E27FC236}">
                <a16:creationId xmlns:a16="http://schemas.microsoft.com/office/drawing/2014/main" id="{C4A0B4EE-97EB-5D56-F5CA-5ABDC3A905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67200" y="4267200"/>
          <a:ext cx="455453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2263000" imgH="9067800" progId="Equation.3">
                  <p:embed/>
                </p:oleObj>
              </mc:Choice>
              <mc:Fallback>
                <p:oleObj name="Equation" r:id="rId16" imgW="72263000" imgH="9067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4267200"/>
                        <a:ext cx="4554538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>
            <a:extLst>
              <a:ext uri="{FF2B5EF4-FFF2-40B4-BE49-F238E27FC236}">
                <a16:creationId xmlns:a16="http://schemas.microsoft.com/office/drawing/2014/main" id="{73025D93-78F2-FE25-990D-DF9500BC00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CEECB42-77C3-7C40-8A14-EDB7070152C9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57811007-CF74-AF63-55E3-02B803AA44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783638" cy="762000"/>
          </a:xfrm>
          <a:noFill/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latin typeface="Berlin Sans FB Demi" panose="020E0602020502020306" pitchFamily="34" charset="77"/>
              </a:rPr>
              <a:t>Supervised vs. Unsupervised Learning</a:t>
            </a:r>
          </a:p>
        </p:txBody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7B4570E2-B0B3-FAD3-6560-690FF86F07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305800" cy="5181600"/>
          </a:xfrm>
          <a:noFill/>
        </p:spPr>
        <p:txBody>
          <a:bodyPr lIns="92075" tIns="46038" rIns="92075" bIns="46038"/>
          <a:lstStyle/>
          <a:p>
            <a:pPr eaLnBrk="1" hangingPunct="1">
              <a:lnSpc>
                <a:spcPct val="130000"/>
              </a:lnSpc>
            </a:pPr>
            <a:r>
              <a:rPr lang="en-US" altLang="en-US" sz="2400">
                <a:solidFill>
                  <a:srgbClr val="F83F24"/>
                </a:solidFill>
              </a:rPr>
              <a:t>Supervised learning (classification)</a:t>
            </a:r>
            <a:endParaRPr lang="en-US" altLang="en-US" sz="2400"/>
          </a:p>
          <a:p>
            <a:pPr lvl="1" eaLnBrk="1" hangingPunct="1">
              <a:lnSpc>
                <a:spcPct val="130000"/>
              </a:lnSpc>
            </a:pPr>
            <a:r>
              <a:rPr lang="en-US" altLang="en-US" sz="2400"/>
              <a:t>Supervision: The training data (observations, measurements, etc.) are accompanied by </a:t>
            </a:r>
            <a:r>
              <a:rPr lang="en-US" altLang="en-US" sz="2400" b="1"/>
              <a:t>labels</a:t>
            </a:r>
            <a:r>
              <a:rPr lang="en-US" altLang="en-US" sz="2400"/>
              <a:t> indicating the class of the observations</a:t>
            </a:r>
          </a:p>
          <a:p>
            <a:pPr lvl="1" eaLnBrk="1" hangingPunct="1">
              <a:lnSpc>
                <a:spcPct val="130000"/>
              </a:lnSpc>
            </a:pPr>
            <a:r>
              <a:rPr lang="en-US" altLang="en-US" sz="2400"/>
              <a:t>New data is classified based on the training set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en-US" sz="2400">
                <a:solidFill>
                  <a:srgbClr val="F83F24"/>
                </a:solidFill>
              </a:rPr>
              <a:t>Unsupervised learning</a:t>
            </a:r>
            <a:r>
              <a:rPr lang="en-US" altLang="en-US" sz="2400"/>
              <a:t> </a:t>
            </a:r>
            <a:r>
              <a:rPr lang="en-US" altLang="en-US" sz="2400">
                <a:solidFill>
                  <a:srgbClr val="FF3300"/>
                </a:solidFill>
              </a:rPr>
              <a:t>(clustering)</a:t>
            </a:r>
          </a:p>
          <a:p>
            <a:pPr lvl="1" eaLnBrk="1" hangingPunct="1">
              <a:lnSpc>
                <a:spcPct val="130000"/>
              </a:lnSpc>
            </a:pPr>
            <a:r>
              <a:rPr lang="en-US" altLang="en-US" sz="2400"/>
              <a:t>The class labels of training data is unknown</a:t>
            </a:r>
          </a:p>
          <a:p>
            <a:pPr lvl="1" eaLnBrk="1" hangingPunct="1">
              <a:lnSpc>
                <a:spcPct val="130000"/>
              </a:lnSpc>
            </a:pPr>
            <a:r>
              <a:rPr lang="en-US" altLang="en-US" sz="2400"/>
              <a:t>Given a set of measurements, observations, etc. with the aim of establishing the existence of classes or clusters in the data</a:t>
            </a: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>
            <a:extLst>
              <a:ext uri="{FF2B5EF4-FFF2-40B4-BE49-F238E27FC236}">
                <a16:creationId xmlns:a16="http://schemas.microsoft.com/office/drawing/2014/main" id="{7D7EA287-4AE3-47EE-CC4D-0CD0F52DEA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Attribute Selection: Information Gain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46083" name="Slide Number Placeholder 4">
            <a:extLst>
              <a:ext uri="{FF2B5EF4-FFF2-40B4-BE49-F238E27FC236}">
                <a16:creationId xmlns:a16="http://schemas.microsoft.com/office/drawing/2014/main" id="{6C2FB9F1-AE53-B0DA-5B9F-E662A384A9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7E3A3A3-0EC8-0C40-981E-7EA276BBB714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46084" name="Object 9">
            <a:extLst>
              <a:ext uri="{FF2B5EF4-FFF2-40B4-BE49-F238E27FC236}">
                <a16:creationId xmlns:a16="http://schemas.microsoft.com/office/drawing/2014/main" id="{311F1464-5E0C-F28D-719C-0AA2406DD499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33338" y="2895600"/>
          <a:ext cx="4152900" cy="302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791200" imgH="3962400" progId="Excel.Sheet.8">
                  <p:embed/>
                </p:oleObj>
              </mc:Choice>
              <mc:Fallback>
                <p:oleObj name="Worksheet" r:id="rId2" imgW="5791200" imgH="3962400" progId="Excel.Sheet.8">
                  <p:embed/>
                  <p:pic>
                    <p:nvPicPr>
                      <p:cNvPr id="0" name="Object 9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8" y="2895600"/>
                        <a:ext cx="4152900" cy="302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5" name="Object 6">
            <a:extLst>
              <a:ext uri="{FF2B5EF4-FFF2-40B4-BE49-F238E27FC236}">
                <a16:creationId xmlns:a16="http://schemas.microsoft.com/office/drawing/2014/main" id="{87AD42D4-6E84-AC81-830B-A6201126B888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724400" y="1382713"/>
          <a:ext cx="4191000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5532000" imgH="14630400" progId="Equation.3">
                  <p:embed/>
                </p:oleObj>
              </mc:Choice>
              <mc:Fallback>
                <p:oleObj name="Equation" r:id="rId4" imgW="65532000" imgH="14630400" progId="Equation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382713"/>
                        <a:ext cx="4191000" cy="93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6" name="Object 4">
            <a:extLst>
              <a:ext uri="{FF2B5EF4-FFF2-40B4-BE49-F238E27FC236}">
                <a16:creationId xmlns:a16="http://schemas.microsoft.com/office/drawing/2014/main" id="{4715555E-6C81-8829-5752-1EAEF90171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19600" y="4495800"/>
          <a:ext cx="4521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533500" imgH="13462000" progId="Equation.3">
                  <p:embed/>
                </p:oleObj>
              </mc:Choice>
              <mc:Fallback>
                <p:oleObj name="Equation" r:id="rId6" imgW="77533500" imgH="13462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4495800"/>
                        <a:ext cx="4521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7" name="Object 5">
            <a:extLst>
              <a:ext uri="{FF2B5EF4-FFF2-40B4-BE49-F238E27FC236}">
                <a16:creationId xmlns:a16="http://schemas.microsoft.com/office/drawing/2014/main" id="{CA5C0AD6-AB68-A9EF-93C5-227107C018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6172200"/>
          <a:ext cx="599122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703400" imgH="5270500" progId="Equation.3">
                  <p:embed/>
                </p:oleObj>
              </mc:Choice>
              <mc:Fallback>
                <p:oleObj name="Equation" r:id="rId8" imgW="90703400" imgH="52705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6172200"/>
                        <a:ext cx="5991225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8" name="Object 6">
            <a:extLst>
              <a:ext uri="{FF2B5EF4-FFF2-40B4-BE49-F238E27FC236}">
                <a16:creationId xmlns:a16="http://schemas.microsoft.com/office/drawing/2014/main" id="{C32D471E-B1DA-FED3-078A-BEFE6557E6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0" y="2133600"/>
          <a:ext cx="43211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4363600" imgH="9067800" progId="Equation.3">
                  <p:embed/>
                </p:oleObj>
              </mc:Choice>
              <mc:Fallback>
                <p:oleObj name="Equation" r:id="rId10" imgW="64363600" imgH="9067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133600"/>
                        <a:ext cx="432117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9" name="Object 7">
            <a:extLst>
              <a:ext uri="{FF2B5EF4-FFF2-40B4-BE49-F238E27FC236}">
                <a16:creationId xmlns:a16="http://schemas.microsoft.com/office/drawing/2014/main" id="{8A07E847-5AEC-1CC0-9337-4D912CA06A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95800" y="3581400"/>
          <a:ext cx="440531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926200" imgH="9067800" progId="Equation.3">
                  <p:embed/>
                </p:oleObj>
              </mc:Choice>
              <mc:Fallback>
                <p:oleObj name="Equation" r:id="rId12" imgW="69926200" imgH="9067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3581400"/>
                        <a:ext cx="4405313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B1522C5-82AC-913F-3BCA-B2155ABF28B2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1295400"/>
          <a:ext cx="3733800" cy="14636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919">
                <a:tc>
                  <a:txBody>
                    <a:bodyPr/>
                    <a:lstStyle/>
                    <a:p>
                      <a:r>
                        <a:rPr lang="en-US" sz="1800" dirty="0"/>
                        <a:t>Income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800" dirty="0"/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919">
                <a:tc>
                  <a:txBody>
                    <a:bodyPr/>
                    <a:lstStyle/>
                    <a:p>
                      <a:r>
                        <a:rPr lang="en-US" sz="1800" dirty="0"/>
                        <a:t>high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919">
                <a:tc>
                  <a:txBody>
                    <a:bodyPr/>
                    <a:lstStyle/>
                    <a:p>
                      <a:r>
                        <a:rPr lang="en-US" sz="1800" dirty="0"/>
                        <a:t>medium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4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0.918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919">
                <a:tc>
                  <a:txBody>
                    <a:bodyPr/>
                    <a:lstStyle/>
                    <a:p>
                      <a:r>
                        <a:rPr lang="en-US" sz="1800" dirty="0"/>
                        <a:t>low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3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0.811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6117" name="Object 2">
            <a:extLst>
              <a:ext uri="{FF2B5EF4-FFF2-40B4-BE49-F238E27FC236}">
                <a16:creationId xmlns:a16="http://schemas.microsoft.com/office/drawing/2014/main" id="{D7371676-1155-855F-5AD6-30C21D0549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95800" y="2895600"/>
          <a:ext cx="44799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1094600" imgH="9067800" progId="Equation.3">
                  <p:embed/>
                </p:oleObj>
              </mc:Choice>
              <mc:Fallback>
                <p:oleObj name="Equation" r:id="rId14" imgW="71094600" imgH="9067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895600"/>
                        <a:ext cx="44799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CD4618AE-FB46-828E-A8B1-2D6AF8D674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Attribute Selection: Information Gain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47107" name="Slide Number Placeholder 4">
            <a:extLst>
              <a:ext uri="{FF2B5EF4-FFF2-40B4-BE49-F238E27FC236}">
                <a16:creationId xmlns:a16="http://schemas.microsoft.com/office/drawing/2014/main" id="{BD99B2BF-BBB7-E9A0-474F-887352F0C2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BF0D93D-48F2-1245-9AD0-2C5AA8ACDC8B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47108" name="Object 9">
            <a:extLst>
              <a:ext uri="{FF2B5EF4-FFF2-40B4-BE49-F238E27FC236}">
                <a16:creationId xmlns:a16="http://schemas.microsoft.com/office/drawing/2014/main" id="{1D92E8EB-7617-8FB9-5ADF-F217F9283F1B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0" y="2667000"/>
          <a:ext cx="4152900" cy="302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791200" imgH="3962400" progId="Excel.Sheet.8">
                  <p:embed/>
                </p:oleObj>
              </mc:Choice>
              <mc:Fallback>
                <p:oleObj name="Worksheet" r:id="rId2" imgW="5791200" imgH="3962400" progId="Excel.Sheet.8">
                  <p:embed/>
                  <p:pic>
                    <p:nvPicPr>
                      <p:cNvPr id="0" name="Object 9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667000"/>
                        <a:ext cx="4152900" cy="302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Object 6">
            <a:extLst>
              <a:ext uri="{FF2B5EF4-FFF2-40B4-BE49-F238E27FC236}">
                <a16:creationId xmlns:a16="http://schemas.microsoft.com/office/drawing/2014/main" id="{A861C2C1-09BA-04D7-0944-5ADB186A2FA9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953000" y="1295400"/>
          <a:ext cx="3621088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9733200" imgH="9067800" progId="Equation.3">
                  <p:embed/>
                </p:oleObj>
              </mc:Choice>
              <mc:Fallback>
                <p:oleObj name="Equation" r:id="rId4" imgW="49733200" imgH="9067800" progId="Equation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295400"/>
                        <a:ext cx="3621088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4F3FBA-932B-393F-A136-BEE4A376CAE8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219200"/>
          <a:ext cx="3733800" cy="109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654">
                <a:tc>
                  <a:txBody>
                    <a:bodyPr/>
                    <a:lstStyle/>
                    <a:p>
                      <a:r>
                        <a:rPr lang="en-US" sz="1800" dirty="0"/>
                        <a:t>Student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800" dirty="0"/>
                    </a:p>
                  </a:txBody>
                  <a:tcPr marT="45680" marB="4568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6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0.5916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3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4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0.9852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7132" name="Object 4">
            <a:extLst>
              <a:ext uri="{FF2B5EF4-FFF2-40B4-BE49-F238E27FC236}">
                <a16:creationId xmlns:a16="http://schemas.microsoft.com/office/drawing/2014/main" id="{0187BBFD-A1BE-6754-5984-12DEA8F102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30688" y="2362200"/>
          <a:ext cx="4851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2263000" imgH="9067800" progId="Equation.3">
                  <p:embed/>
                </p:oleObj>
              </mc:Choice>
              <mc:Fallback>
                <p:oleObj name="Equation" r:id="rId6" imgW="72263000" imgH="9067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0688" y="2362200"/>
                        <a:ext cx="48514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33" name="Object 5">
            <a:extLst>
              <a:ext uri="{FF2B5EF4-FFF2-40B4-BE49-F238E27FC236}">
                <a16:creationId xmlns:a16="http://schemas.microsoft.com/office/drawing/2014/main" id="{21440317-BFE2-A90C-A39A-D7268CDCD1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4800" y="2971800"/>
          <a:ext cx="4870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2555100" imgH="9067800" progId="Equation.3">
                  <p:embed/>
                </p:oleObj>
              </mc:Choice>
              <mc:Fallback>
                <p:oleObj name="Equation" r:id="rId8" imgW="72555100" imgH="9067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971800"/>
                        <a:ext cx="487045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34" name="Object 6">
            <a:extLst>
              <a:ext uri="{FF2B5EF4-FFF2-40B4-BE49-F238E27FC236}">
                <a16:creationId xmlns:a16="http://schemas.microsoft.com/office/drawing/2014/main" id="{F2A656BC-7AB0-BD11-714D-615EE1AB8FD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99038" y="4495800"/>
          <a:ext cx="33607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7632600" imgH="13462000" progId="Equation.3">
                  <p:embed/>
                </p:oleObj>
              </mc:Choice>
              <mc:Fallback>
                <p:oleObj name="Equation" r:id="rId10" imgW="57632600" imgH="13462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9038" y="4495800"/>
                        <a:ext cx="3360737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35" name="Object 7">
            <a:extLst>
              <a:ext uri="{FF2B5EF4-FFF2-40B4-BE49-F238E27FC236}">
                <a16:creationId xmlns:a16="http://schemas.microsoft.com/office/drawing/2014/main" id="{319A7091-9C13-AB76-80C0-23CC2A732CC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66950" y="6019800"/>
          <a:ext cx="6030913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1287600" imgH="5270500" progId="Equation.3">
                  <p:embed/>
                </p:oleObj>
              </mc:Choice>
              <mc:Fallback>
                <p:oleObj name="Equation" r:id="rId12" imgW="91287600" imgH="5270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6950" y="6019800"/>
                        <a:ext cx="6030913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55725CEC-E31A-DB3A-DE66-FD9BC4AE9B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Attribute Selection: Information Gain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48131" name="Slide Number Placeholder 4">
            <a:extLst>
              <a:ext uri="{FF2B5EF4-FFF2-40B4-BE49-F238E27FC236}">
                <a16:creationId xmlns:a16="http://schemas.microsoft.com/office/drawing/2014/main" id="{7489B5DA-28BD-8B4B-4C03-5E46B5EB31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BA7062E-6FC4-624A-A885-8478EA383CD9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48132" name="Object 9">
            <a:extLst>
              <a:ext uri="{FF2B5EF4-FFF2-40B4-BE49-F238E27FC236}">
                <a16:creationId xmlns:a16="http://schemas.microsoft.com/office/drawing/2014/main" id="{68F9FB44-F31E-95F2-1C6A-8DF6113D1D08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0" y="2667000"/>
          <a:ext cx="4152900" cy="302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791200" imgH="3962400" progId="Excel.Sheet.8">
                  <p:embed/>
                </p:oleObj>
              </mc:Choice>
              <mc:Fallback>
                <p:oleObj name="Worksheet" r:id="rId2" imgW="5791200" imgH="3962400" progId="Excel.Sheet.8">
                  <p:embed/>
                  <p:pic>
                    <p:nvPicPr>
                      <p:cNvPr id="0" name="Object 9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667000"/>
                        <a:ext cx="4152900" cy="302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3" name="Object 6">
            <a:extLst>
              <a:ext uri="{FF2B5EF4-FFF2-40B4-BE49-F238E27FC236}">
                <a16:creationId xmlns:a16="http://schemas.microsoft.com/office/drawing/2014/main" id="{ED645F3A-382C-293B-4305-49DB23B3C467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953000" y="1320800"/>
          <a:ext cx="362108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3835300" imgH="9067800" progId="Equation.3">
                  <p:embed/>
                </p:oleObj>
              </mc:Choice>
              <mc:Fallback>
                <p:oleObj name="Equation" r:id="rId4" imgW="53835300" imgH="9067800" progId="Equation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320800"/>
                        <a:ext cx="362108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AF72695-8BF6-3764-EBAA-4EB1B3586B48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219200"/>
          <a:ext cx="37338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1950">
                <a:tc>
                  <a:txBody>
                    <a:bodyPr/>
                    <a:lstStyle/>
                    <a:p>
                      <a:r>
                        <a:rPr lang="en-US" dirty="0"/>
                        <a:t>Credit</a:t>
                      </a:r>
                      <a:r>
                        <a:rPr lang="en-US" baseline="0" dirty="0"/>
                        <a:t> rating</a:t>
                      </a:r>
                      <a:endParaRPr lang="en-IN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  <a:endParaRPr lang="en-IN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  <a:endParaRPr lang="en-IN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0.8112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8156" name="Object 4">
            <a:extLst>
              <a:ext uri="{FF2B5EF4-FFF2-40B4-BE49-F238E27FC236}">
                <a16:creationId xmlns:a16="http://schemas.microsoft.com/office/drawing/2014/main" id="{D0C30E95-B677-2689-E3B5-242F14458C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11638" y="2362200"/>
          <a:ext cx="4889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2847200" imgH="9067800" progId="Equation.3">
                  <p:embed/>
                </p:oleObj>
              </mc:Choice>
              <mc:Fallback>
                <p:oleObj name="Equation" r:id="rId6" imgW="72847200" imgH="9067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2362200"/>
                        <a:ext cx="4889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57" name="Object 5">
            <a:extLst>
              <a:ext uri="{FF2B5EF4-FFF2-40B4-BE49-F238E27FC236}">
                <a16:creationId xmlns:a16="http://schemas.microsoft.com/office/drawing/2014/main" id="{2CC12336-A202-57F3-594B-47CB0DB54B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08488" y="2971800"/>
          <a:ext cx="428148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79400" imgH="9067800" progId="Equation.3">
                  <p:embed/>
                </p:oleObj>
              </mc:Choice>
              <mc:Fallback>
                <p:oleObj name="Equation" r:id="rId8" imgW="63779400" imgH="9067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8488" y="2971800"/>
                        <a:ext cx="4281487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58" name="Object 6">
            <a:extLst>
              <a:ext uri="{FF2B5EF4-FFF2-40B4-BE49-F238E27FC236}">
                <a16:creationId xmlns:a16="http://schemas.microsoft.com/office/drawing/2014/main" id="{7B59A729-7A41-0795-F301-A8DC0A6D9E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05400" y="3962400"/>
          <a:ext cx="3429000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149000" imgH="13462000" progId="Equation.3">
                  <p:embed/>
                </p:oleObj>
              </mc:Choice>
              <mc:Fallback>
                <p:oleObj name="Equation" r:id="rId10" imgW="49149000" imgH="13462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962400"/>
                        <a:ext cx="3429000" cy="938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59" name="Object 7">
            <a:extLst>
              <a:ext uri="{FF2B5EF4-FFF2-40B4-BE49-F238E27FC236}">
                <a16:creationId xmlns:a16="http://schemas.microsoft.com/office/drawing/2014/main" id="{8391AF94-9C3A-48B9-21A2-E8F9DC61D2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76438" y="6010275"/>
          <a:ext cx="6611937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0063300" imgH="5562600" progId="Equation.3">
                  <p:embed/>
                </p:oleObj>
              </mc:Choice>
              <mc:Fallback>
                <p:oleObj name="Equation" r:id="rId12" imgW="100063300" imgH="5562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8" y="6010275"/>
                        <a:ext cx="6611937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>
            <a:extLst>
              <a:ext uri="{FF2B5EF4-FFF2-40B4-BE49-F238E27FC236}">
                <a16:creationId xmlns:a16="http://schemas.microsoft.com/office/drawing/2014/main" id="{D87F0D13-9DB6-4DDA-9523-6FB06A1733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Decision Tree Construction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49155" name="Slide Number Placeholder 4">
            <a:extLst>
              <a:ext uri="{FF2B5EF4-FFF2-40B4-BE49-F238E27FC236}">
                <a16:creationId xmlns:a16="http://schemas.microsoft.com/office/drawing/2014/main" id="{2E586528-5EA0-CEB9-20D8-07D7ADCE4C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FD55CAC-60B6-1042-9EFE-47D665ED97F3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49156" name="Content Placeholder 5">
            <a:extLst>
              <a:ext uri="{FF2B5EF4-FFF2-40B4-BE49-F238E27FC236}">
                <a16:creationId xmlns:a16="http://schemas.microsoft.com/office/drawing/2014/main" id="{1FA7AFC8-B014-3DAF-1E61-1FE9E6AC1306}"/>
              </a:ext>
            </a:extLst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6359525" y="1143000"/>
          <a:ext cx="27844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912800" imgH="4686300" progId="Equation.3">
                  <p:embed/>
                </p:oleObj>
              </mc:Choice>
              <mc:Fallback>
                <p:oleObj name="Equation" r:id="rId2" imgW="38912800" imgH="4686300" progId="Equation.3">
                  <p:embed/>
                  <p:pic>
                    <p:nvPicPr>
                      <p:cNvPr id="0" name="Content Placeholder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9525" y="1143000"/>
                        <a:ext cx="2784475" cy="334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7" name="Object 6">
            <a:extLst>
              <a:ext uri="{FF2B5EF4-FFF2-40B4-BE49-F238E27FC236}">
                <a16:creationId xmlns:a16="http://schemas.microsoft.com/office/drawing/2014/main" id="{0C6DCAAC-DC79-FB48-51FC-77E42B1C5C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4800" y="1143000"/>
          <a:ext cx="22431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934400" imgH="4686300" progId="Equation.3">
                  <p:embed/>
                </p:oleObj>
              </mc:Choice>
              <mc:Fallback>
                <p:oleObj name="Equation" r:id="rId4" imgW="33934400" imgH="46863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143000"/>
                        <a:ext cx="224313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8" name="Object 7">
            <a:extLst>
              <a:ext uri="{FF2B5EF4-FFF2-40B4-BE49-F238E27FC236}">
                <a16:creationId xmlns:a16="http://schemas.microsoft.com/office/drawing/2014/main" id="{652ED299-DAB7-FDF9-81A9-0471E7302B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5000" y="1143000"/>
          <a:ext cx="22225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642300" imgH="4686300" progId="Equation.3">
                  <p:embed/>
                </p:oleObj>
              </mc:Choice>
              <mc:Fallback>
                <p:oleObj name="Equation" r:id="rId6" imgW="33642300" imgH="46863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143000"/>
                        <a:ext cx="2222500" cy="309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9" name="Object 8">
            <a:extLst>
              <a:ext uri="{FF2B5EF4-FFF2-40B4-BE49-F238E27FC236}">
                <a16:creationId xmlns:a16="http://schemas.microsoft.com/office/drawing/2014/main" id="{207D801A-28E4-E77C-E8B2-DFB2676DAD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575" y="1143000"/>
          <a:ext cx="1893888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8676600" imgH="4686300" progId="Equation.3">
                  <p:embed/>
                </p:oleObj>
              </mc:Choice>
              <mc:Fallback>
                <p:oleObj name="Equation" r:id="rId8" imgW="28676600" imgH="4686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" y="1143000"/>
                        <a:ext cx="1893888" cy="309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60" name="TextBox 10">
            <a:extLst>
              <a:ext uri="{FF2B5EF4-FFF2-40B4-BE49-F238E27FC236}">
                <a16:creationId xmlns:a16="http://schemas.microsoft.com/office/drawing/2014/main" id="{08A6CA92-F7AC-8CF0-01B0-B10F36495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447800"/>
            <a:ext cx="807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ahoma" panose="020B0604030504040204" pitchFamily="34" charset="0"/>
              </a:rPr>
              <a:t>An attribute with highest information gain is chosen as root node. In the above Age attribute is root node with highest information gain</a:t>
            </a:r>
            <a:endParaRPr lang="en-IN" altLang="en-US" sz="1400">
              <a:latin typeface="Tahoma" panose="020B0604030504040204" pitchFamily="34" charset="0"/>
            </a:endParaRPr>
          </a:p>
        </p:txBody>
      </p:sp>
      <p:sp>
        <p:nvSpPr>
          <p:cNvPr id="49161" name="Rectangle 11">
            <a:extLst>
              <a:ext uri="{FF2B5EF4-FFF2-40B4-BE49-F238E27FC236}">
                <a16:creationId xmlns:a16="http://schemas.microsoft.com/office/drawing/2014/main" id="{C77DD668-B38E-99A3-9DE5-4EC8AAA69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1781175"/>
            <a:ext cx="1219200" cy="3810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Tahoma" panose="020B0604030504040204" pitchFamily="34" charset="0"/>
              </a:rPr>
              <a:t>Age</a:t>
            </a:r>
            <a:endParaRPr lang="en-IN" altLang="en-US" sz="1800">
              <a:latin typeface="Tahoma" panose="020B0604030504040204" pitchFamily="34" charset="0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C7125E0-3871-4248-CC36-B9DB4327754E}"/>
              </a:ext>
            </a:extLst>
          </p:cNvPr>
          <p:cNvGraphicFramePr>
            <a:graphicFrameLocks noGrp="1"/>
          </p:cNvGraphicFramePr>
          <p:nvPr/>
        </p:nvGraphicFramePr>
        <p:xfrm>
          <a:off x="76200" y="2590800"/>
          <a:ext cx="3673476" cy="1792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8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2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3114">
                <a:tc>
                  <a:txBody>
                    <a:bodyPr/>
                    <a:lstStyle/>
                    <a:p>
                      <a:r>
                        <a:rPr lang="en-US" sz="1100" dirty="0"/>
                        <a:t>Income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Student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Creditrating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class</a:t>
                      </a:r>
                      <a:endParaRPr lang="en-IN" sz="1100" dirty="0"/>
                    </a:p>
                  </a:txBody>
                  <a:tcPr marL="91456" marR="9145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114">
                <a:tc>
                  <a:txBody>
                    <a:bodyPr/>
                    <a:lstStyle/>
                    <a:p>
                      <a:r>
                        <a:rPr lang="en-US" sz="1100" dirty="0"/>
                        <a:t>high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Fair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56" marR="9145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114">
                <a:tc>
                  <a:txBody>
                    <a:bodyPr/>
                    <a:lstStyle/>
                    <a:p>
                      <a:r>
                        <a:rPr lang="en-US" sz="1100" dirty="0"/>
                        <a:t>high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Excellent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56" marR="9145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medium</a:t>
                      </a:r>
                      <a:endParaRPr lang="en-IN" sz="1100" dirty="0"/>
                    </a:p>
                    <a:p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fair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56" marR="9145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114">
                <a:tc>
                  <a:txBody>
                    <a:bodyPr/>
                    <a:lstStyle/>
                    <a:p>
                      <a:r>
                        <a:rPr lang="en-US" sz="1100" dirty="0"/>
                        <a:t>low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fair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56" marR="9145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114">
                <a:tc>
                  <a:txBody>
                    <a:bodyPr/>
                    <a:lstStyle/>
                    <a:p>
                      <a:r>
                        <a:rPr lang="en-US" sz="1100" dirty="0"/>
                        <a:t>medium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excellent</a:t>
                      </a:r>
                      <a:endParaRPr lang="en-IN" sz="1100" dirty="0"/>
                    </a:p>
                  </a:txBody>
                  <a:tcPr marL="91456" marR="9145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56" marR="9145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3EAD7892-0B8B-3D73-C925-20AF7BC3A7D7}"/>
              </a:ext>
            </a:extLst>
          </p:cNvPr>
          <p:cNvGraphicFramePr>
            <a:graphicFrameLocks noGrp="1"/>
          </p:cNvGraphicFramePr>
          <p:nvPr/>
        </p:nvGraphicFramePr>
        <p:xfrm>
          <a:off x="4556125" y="2514600"/>
          <a:ext cx="4435476" cy="1858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8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8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58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19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9827">
                <a:tc>
                  <a:txBody>
                    <a:bodyPr/>
                    <a:lstStyle/>
                    <a:p>
                      <a:r>
                        <a:rPr lang="en-US" sz="1100" dirty="0"/>
                        <a:t>Income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Student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Creditrating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class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827">
                <a:tc>
                  <a:txBody>
                    <a:bodyPr/>
                    <a:lstStyle/>
                    <a:p>
                      <a:r>
                        <a:rPr lang="en-US" sz="1100" dirty="0"/>
                        <a:t>Medium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Fair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827">
                <a:tc>
                  <a:txBody>
                    <a:bodyPr/>
                    <a:lstStyle/>
                    <a:p>
                      <a:r>
                        <a:rPr lang="en-US" sz="1100" dirty="0"/>
                        <a:t>Low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Fair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827">
                <a:tc>
                  <a:txBody>
                    <a:bodyPr/>
                    <a:lstStyle/>
                    <a:p>
                      <a:r>
                        <a:rPr lang="en-US" sz="1100" dirty="0"/>
                        <a:t>Low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excellent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9827">
                <a:tc>
                  <a:txBody>
                    <a:bodyPr/>
                    <a:lstStyle/>
                    <a:p>
                      <a:r>
                        <a:rPr lang="en-US" sz="1100" dirty="0"/>
                        <a:t>Medium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fair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827">
                <a:tc>
                  <a:txBody>
                    <a:bodyPr/>
                    <a:lstStyle/>
                    <a:p>
                      <a:r>
                        <a:rPr lang="en-US" sz="1100" dirty="0"/>
                        <a:t>Medium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Excellent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53" marR="91453" marT="45716" marB="4571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A6D5044-D5E8-AB25-38D1-2F2A929408F4}"/>
              </a:ext>
            </a:extLst>
          </p:cNvPr>
          <p:cNvGraphicFramePr>
            <a:graphicFrameLocks noGrp="1"/>
          </p:cNvGraphicFramePr>
          <p:nvPr/>
        </p:nvGraphicFramePr>
        <p:xfrm>
          <a:off x="2438400" y="4648200"/>
          <a:ext cx="3779839" cy="1841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4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4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74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8300">
                <a:tc>
                  <a:txBody>
                    <a:bodyPr/>
                    <a:lstStyle/>
                    <a:p>
                      <a:r>
                        <a:rPr lang="en-US" sz="1100" dirty="0"/>
                        <a:t>Income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Student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Creditrating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class</a:t>
                      </a:r>
                      <a:endParaRPr lang="en-IN" sz="1100" dirty="0"/>
                    </a:p>
                  </a:txBody>
                  <a:tcPr marL="91448" marR="91448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r>
                        <a:rPr lang="en-US" sz="1100" dirty="0"/>
                        <a:t>high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fair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48" marR="91448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r>
                        <a:rPr lang="en-US" sz="1100" dirty="0"/>
                        <a:t>low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excellent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48" marR="91448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r>
                        <a:rPr lang="en-US" sz="1100" dirty="0"/>
                        <a:t>medium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excellent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48" marR="91448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r>
                        <a:rPr lang="en-US" sz="1100" dirty="0"/>
                        <a:t>high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fair</a:t>
                      </a:r>
                      <a:endParaRPr lang="en-IN" sz="1100" dirty="0"/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  <a:endParaRPr lang="en-IN" sz="1100" dirty="0"/>
                    </a:p>
                  </a:txBody>
                  <a:tcPr marL="91448" marR="91448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49268" name="Straight Arrow Connector 16">
            <a:extLst>
              <a:ext uri="{FF2B5EF4-FFF2-40B4-BE49-F238E27FC236}">
                <a16:creationId xmlns:a16="http://schemas.microsoft.com/office/drawing/2014/main" id="{0B9FEF74-D49A-BC20-6119-CA0A337318FF}"/>
              </a:ext>
            </a:extLst>
          </p:cNvPr>
          <p:cNvCxnSpPr>
            <a:cxnSpLocks noChangeShapeType="1"/>
            <a:stCxn id="49161" idx="2"/>
          </p:cNvCxnSpPr>
          <p:nvPr/>
        </p:nvCxnSpPr>
        <p:spPr bwMode="auto">
          <a:xfrm>
            <a:off x="4267200" y="2162175"/>
            <a:ext cx="0" cy="24860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69" name="Straight Arrow Connector 18">
            <a:extLst>
              <a:ext uri="{FF2B5EF4-FFF2-40B4-BE49-F238E27FC236}">
                <a16:creationId xmlns:a16="http://schemas.microsoft.com/office/drawing/2014/main" id="{6257AAB2-ACAC-F110-E591-4AED7995DEB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72000" y="2162175"/>
            <a:ext cx="1981200" cy="3524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70" name="Straight Arrow Connector 19">
            <a:extLst>
              <a:ext uri="{FF2B5EF4-FFF2-40B4-BE49-F238E27FC236}">
                <a16:creationId xmlns:a16="http://schemas.microsoft.com/office/drawing/2014/main" id="{07F8F74F-A9DB-5972-93FC-B4D3D57CE46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14600" y="2162175"/>
            <a:ext cx="1600200" cy="3524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271" name="TextBox 25">
            <a:extLst>
              <a:ext uri="{FF2B5EF4-FFF2-40B4-BE49-F238E27FC236}">
                <a16:creationId xmlns:a16="http://schemas.microsoft.com/office/drawing/2014/main" id="{3718C72A-D5DA-ADA2-86CD-487C31937B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20574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Tahoma" panose="020B0604030504040204" pitchFamily="34" charset="0"/>
              </a:rPr>
              <a:t>&gt;40</a:t>
            </a:r>
            <a:endParaRPr lang="en-IN" altLang="en-US" sz="1800">
              <a:latin typeface="Tahoma" panose="020B0604030504040204" pitchFamily="34" charset="0"/>
            </a:endParaRPr>
          </a:p>
        </p:txBody>
      </p:sp>
      <p:sp>
        <p:nvSpPr>
          <p:cNvPr id="49272" name="TextBox 26">
            <a:extLst>
              <a:ext uri="{FF2B5EF4-FFF2-40B4-BE49-F238E27FC236}">
                <a16:creationId xmlns:a16="http://schemas.microsoft.com/office/drawing/2014/main" id="{E44F59DD-0053-FFFD-772A-CDD4B6A65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20574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Tahoma" panose="020B0604030504040204" pitchFamily="34" charset="0"/>
              </a:rPr>
              <a:t>&lt;=30</a:t>
            </a:r>
            <a:endParaRPr lang="en-IN" altLang="en-US" sz="1800">
              <a:latin typeface="Tahoma" panose="020B0604030504040204" pitchFamily="34" charset="0"/>
            </a:endParaRPr>
          </a:p>
        </p:txBody>
      </p:sp>
      <p:sp>
        <p:nvSpPr>
          <p:cNvPr id="49273" name="TextBox 31">
            <a:extLst>
              <a:ext uri="{FF2B5EF4-FFF2-40B4-BE49-F238E27FC236}">
                <a16:creationId xmlns:a16="http://schemas.microsoft.com/office/drawing/2014/main" id="{4C4BE0F9-5CC7-9C1D-2A06-76EF6AA4E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3657600"/>
            <a:ext cx="838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Tahoma" panose="020B0604030504040204" pitchFamily="34" charset="0"/>
              </a:rPr>
              <a:t>31..40</a:t>
            </a:r>
            <a:endParaRPr lang="en-IN" altLang="en-US" sz="180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>
            <a:extLst>
              <a:ext uri="{FF2B5EF4-FFF2-40B4-BE49-F238E27FC236}">
                <a16:creationId xmlns:a16="http://schemas.microsoft.com/office/drawing/2014/main" id="{40A5131D-5F73-10B5-E998-8579E874AE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9563" y="0"/>
            <a:ext cx="8404225" cy="609600"/>
          </a:xfrm>
        </p:spPr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Decision Tree Construction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50179" name="Slide Number Placeholder 4">
            <a:extLst>
              <a:ext uri="{FF2B5EF4-FFF2-40B4-BE49-F238E27FC236}">
                <a16:creationId xmlns:a16="http://schemas.microsoft.com/office/drawing/2014/main" id="{EAE1318A-94D5-A607-F822-27ABDAEECD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0F3F253-E538-9F47-9033-424CB0D66039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50180" name="Object 6">
            <a:extLst>
              <a:ext uri="{FF2B5EF4-FFF2-40B4-BE49-F238E27FC236}">
                <a16:creationId xmlns:a16="http://schemas.microsoft.com/office/drawing/2014/main" id="{C96A070F-2E84-631B-1EE6-1760DFBF320A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421188" y="1217613"/>
          <a:ext cx="4092575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982100" imgH="9067800" progId="Equation.3">
                  <p:embed/>
                </p:oleObj>
              </mc:Choice>
              <mc:Fallback>
                <p:oleObj name="Equation" r:id="rId2" imgW="59982100" imgH="9067800" progId="Equation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1188" y="1217613"/>
                        <a:ext cx="4092575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C1E0FD9-A724-8559-59F6-D2AA0D8B2788}"/>
              </a:ext>
            </a:extLst>
          </p:cNvPr>
          <p:cNvGraphicFramePr>
            <a:graphicFrameLocks noGrp="1"/>
          </p:cNvGraphicFramePr>
          <p:nvPr/>
        </p:nvGraphicFramePr>
        <p:xfrm>
          <a:off x="95250" y="2392363"/>
          <a:ext cx="3006725" cy="10985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5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16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6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638">
                <a:tc>
                  <a:txBody>
                    <a:bodyPr/>
                    <a:lstStyle/>
                    <a:p>
                      <a:r>
                        <a:rPr lang="en-US" sz="1200" dirty="0"/>
                        <a:t>income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r>
                        <a:rPr lang="en-US" sz="1200" dirty="0"/>
                        <a:t>high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r>
                        <a:rPr lang="en-US" sz="1200" dirty="0"/>
                        <a:t>medium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r>
                        <a:rPr lang="en-US" sz="1200" dirty="0"/>
                        <a:t>low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  <a:endParaRPr lang="en-IN" sz="1200" dirty="0"/>
                    </a:p>
                  </a:txBody>
                  <a:tcPr marL="91459" marR="91459" marT="45773" marB="45773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265166"/>
                  </a:ext>
                </a:extLst>
              </a:tr>
            </a:tbl>
          </a:graphicData>
        </a:graphic>
      </p:graphicFrame>
      <p:graphicFrame>
        <p:nvGraphicFramePr>
          <p:cNvPr id="50208" name="Object 7">
            <a:extLst>
              <a:ext uri="{FF2B5EF4-FFF2-40B4-BE49-F238E27FC236}">
                <a16:creationId xmlns:a16="http://schemas.microsoft.com/office/drawing/2014/main" id="{2A0969C7-5793-5A04-5BF1-C7F753621E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21188" y="2681288"/>
          <a:ext cx="419576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757800" imgH="11112500" progId="Equation.3">
                  <p:embed/>
                </p:oleObj>
              </mc:Choice>
              <mc:Fallback>
                <p:oleObj name="Equation" r:id="rId4" imgW="68757800" imgH="11112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1188" y="2681288"/>
                        <a:ext cx="4195762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209" name="Content Placeholder 2">
            <a:extLst>
              <a:ext uri="{FF2B5EF4-FFF2-40B4-BE49-F238E27FC236}">
                <a16:creationId xmlns:a16="http://schemas.microsoft.com/office/drawing/2014/main" id="{DBCFFC18-F585-34BD-F54D-4B657C16E50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675" y="509588"/>
            <a:ext cx="3619500" cy="1809750"/>
          </a:xfrm>
        </p:spPr>
      </p:pic>
      <p:graphicFrame>
        <p:nvGraphicFramePr>
          <p:cNvPr id="50210" name="Object 6">
            <a:extLst>
              <a:ext uri="{FF2B5EF4-FFF2-40B4-BE49-F238E27FC236}">
                <a16:creationId xmlns:a16="http://schemas.microsoft.com/office/drawing/2014/main" id="{1A42F7F0-D5F3-BD1D-5687-98354687928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00600" y="668338"/>
          <a:ext cx="21161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013400" imgH="5562600" progId="Equation.3">
                  <p:embed/>
                </p:oleObj>
              </mc:Choice>
              <mc:Fallback>
                <p:oleObj name="Equation" r:id="rId7" imgW="31013400" imgH="5562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668338"/>
                        <a:ext cx="2116138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211" name="Object 6">
            <a:extLst>
              <a:ext uri="{FF2B5EF4-FFF2-40B4-BE49-F238E27FC236}">
                <a16:creationId xmlns:a16="http://schemas.microsoft.com/office/drawing/2014/main" id="{9AAF31FD-AA37-953A-FF34-4C11CAF4F2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54488" y="1930400"/>
          <a:ext cx="4471987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5532000" imgH="9067800" progId="Equation.3">
                  <p:embed/>
                </p:oleObj>
              </mc:Choice>
              <mc:Fallback>
                <p:oleObj name="Equation" r:id="rId9" imgW="65532000" imgH="9067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4488" y="1930400"/>
                        <a:ext cx="4471987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6C6F8AC-0395-80A7-41EB-245CBDD77BBD}"/>
              </a:ext>
            </a:extLst>
          </p:cNvPr>
          <p:cNvGraphicFramePr>
            <a:graphicFrameLocks noGrp="1"/>
          </p:cNvGraphicFramePr>
          <p:nvPr/>
        </p:nvGraphicFramePr>
        <p:xfrm>
          <a:off x="66675" y="3582988"/>
          <a:ext cx="3619500" cy="10985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3589">
                  <a:extLst>
                    <a:ext uri="{9D8B030D-6E8A-4147-A177-3AD203B41FA5}">
                      <a16:colId xmlns:a16="http://schemas.microsoft.com/office/drawing/2014/main" val="586042348"/>
                    </a:ext>
                  </a:extLst>
                </a:gridCol>
                <a:gridCol w="816161">
                  <a:extLst>
                    <a:ext uri="{9D8B030D-6E8A-4147-A177-3AD203B41FA5}">
                      <a16:colId xmlns:a16="http://schemas.microsoft.com/office/drawing/2014/main" val="3229388409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78040689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211208304"/>
                    </a:ext>
                  </a:extLst>
                </a:gridCol>
              </a:tblGrid>
              <a:tr h="366183">
                <a:tc>
                  <a:txBody>
                    <a:bodyPr/>
                    <a:lstStyle/>
                    <a:p>
                      <a:r>
                        <a:rPr lang="en-US" sz="1800" dirty="0"/>
                        <a:t>student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509326"/>
                  </a:ext>
                </a:extLst>
              </a:tr>
              <a:tr h="366183"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569386"/>
                  </a:ext>
                </a:extLst>
              </a:tr>
              <a:tr h="366183"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3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863415"/>
                  </a:ext>
                </a:extLst>
              </a:tr>
            </a:tbl>
          </a:graphicData>
        </a:graphic>
      </p:graphicFrame>
      <p:graphicFrame>
        <p:nvGraphicFramePr>
          <p:cNvPr id="50234" name="Object 7">
            <a:extLst>
              <a:ext uri="{FF2B5EF4-FFF2-40B4-BE49-F238E27FC236}">
                <a16:creationId xmlns:a16="http://schemas.microsoft.com/office/drawing/2014/main" id="{2423817E-6BAA-207C-331D-A86FD6FDB0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56113" y="3478213"/>
          <a:ext cx="389255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3779400" imgH="9944100" progId="Equation.3">
                  <p:embed/>
                </p:oleObj>
              </mc:Choice>
              <mc:Fallback>
                <p:oleObj name="Equation" r:id="rId11" imgW="63779400" imgH="9944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3478213"/>
                        <a:ext cx="3892550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C3B6A-6685-ABB7-0508-4D2114E521CB}"/>
              </a:ext>
            </a:extLst>
          </p:cNvPr>
          <p:cNvGraphicFramePr>
            <a:graphicFrameLocks noGrp="1"/>
          </p:cNvGraphicFramePr>
          <p:nvPr/>
        </p:nvGraphicFramePr>
        <p:xfrm>
          <a:off x="66675" y="4757738"/>
          <a:ext cx="3035300" cy="16462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715">
                  <a:extLst>
                    <a:ext uri="{9D8B030D-6E8A-4147-A177-3AD203B41FA5}">
                      <a16:colId xmlns:a16="http://schemas.microsoft.com/office/drawing/2014/main" val="586042348"/>
                    </a:ext>
                  </a:extLst>
                </a:gridCol>
                <a:gridCol w="609700">
                  <a:extLst>
                    <a:ext uri="{9D8B030D-6E8A-4147-A177-3AD203B41FA5}">
                      <a16:colId xmlns:a16="http://schemas.microsoft.com/office/drawing/2014/main" val="3229388409"/>
                    </a:ext>
                  </a:extLst>
                </a:gridCol>
                <a:gridCol w="514060">
                  <a:extLst>
                    <a:ext uri="{9D8B030D-6E8A-4147-A177-3AD203B41FA5}">
                      <a16:colId xmlns:a16="http://schemas.microsoft.com/office/drawing/2014/main" val="780406890"/>
                    </a:ext>
                  </a:extLst>
                </a:gridCol>
                <a:gridCol w="758825">
                  <a:extLst>
                    <a:ext uri="{9D8B030D-6E8A-4147-A177-3AD203B41FA5}">
                      <a16:colId xmlns:a16="http://schemas.microsoft.com/office/drawing/2014/main" val="2211208304"/>
                    </a:ext>
                  </a:extLst>
                </a:gridCol>
              </a:tblGrid>
              <a:tr h="640150">
                <a:tc>
                  <a:txBody>
                    <a:bodyPr/>
                    <a:lstStyle/>
                    <a:p>
                      <a:r>
                        <a:rPr lang="en-US" sz="1800" dirty="0"/>
                        <a:t>Credit</a:t>
                      </a:r>
                      <a:r>
                        <a:rPr lang="en-US" sz="1800" baseline="0" dirty="0"/>
                        <a:t> rating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509326"/>
                  </a:ext>
                </a:extLst>
              </a:tr>
              <a:tr h="365936">
                <a:tc>
                  <a:txBody>
                    <a:bodyPr/>
                    <a:lstStyle/>
                    <a:p>
                      <a:r>
                        <a:rPr lang="en-US" sz="1800" dirty="0"/>
                        <a:t>fair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569386"/>
                  </a:ext>
                </a:extLst>
              </a:tr>
              <a:tr h="640150">
                <a:tc>
                  <a:txBody>
                    <a:bodyPr/>
                    <a:lstStyle/>
                    <a:p>
                      <a:r>
                        <a:rPr lang="en-US" sz="1800" dirty="0"/>
                        <a:t>excellent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863415"/>
                  </a:ext>
                </a:extLst>
              </a:tr>
            </a:tbl>
          </a:graphicData>
        </a:graphic>
      </p:graphicFrame>
      <p:graphicFrame>
        <p:nvGraphicFramePr>
          <p:cNvPr id="50257" name="Object 6">
            <a:extLst>
              <a:ext uri="{FF2B5EF4-FFF2-40B4-BE49-F238E27FC236}">
                <a16:creationId xmlns:a16="http://schemas.microsoft.com/office/drawing/2014/main" id="{C358641A-2A69-BC2F-46DA-36E8265D67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95788" y="4098925"/>
          <a:ext cx="3622675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9733200" imgH="9067800" progId="Equation.3">
                  <p:embed/>
                </p:oleObj>
              </mc:Choice>
              <mc:Fallback>
                <p:oleObj name="Equation" r:id="rId13" imgW="49733200" imgH="9067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5788" y="4098925"/>
                        <a:ext cx="3622675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258" name="Object 6">
            <a:extLst>
              <a:ext uri="{FF2B5EF4-FFF2-40B4-BE49-F238E27FC236}">
                <a16:creationId xmlns:a16="http://schemas.microsoft.com/office/drawing/2014/main" id="{BD7BEAD2-0D5F-878B-427A-4022910C60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10163" y="4757738"/>
          <a:ext cx="36766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4947800" imgH="9067800" progId="Equation.3">
                  <p:embed/>
                </p:oleObj>
              </mc:Choice>
              <mc:Fallback>
                <p:oleObj name="Equation" r:id="rId15" imgW="64947800" imgH="9067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0163" y="4757738"/>
                        <a:ext cx="3676650" cy="46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259" name="Object 7">
            <a:extLst>
              <a:ext uri="{FF2B5EF4-FFF2-40B4-BE49-F238E27FC236}">
                <a16:creationId xmlns:a16="http://schemas.microsoft.com/office/drawing/2014/main" id="{29990D78-374C-0C81-10DD-559EE2A41A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33863" y="5430838"/>
          <a:ext cx="45894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5196700" imgH="10528300" progId="Equation.3">
                  <p:embed/>
                </p:oleObj>
              </mc:Choice>
              <mc:Fallback>
                <p:oleObj name="Equation" r:id="rId17" imgW="75196700" imgH="105283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3863" y="5430838"/>
                        <a:ext cx="4589462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>
            <a:extLst>
              <a:ext uri="{FF2B5EF4-FFF2-40B4-BE49-F238E27FC236}">
                <a16:creationId xmlns:a16="http://schemas.microsoft.com/office/drawing/2014/main" id="{BD753C7A-C6F3-48C6-CE4D-1B135A8E0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Decision Tree Construction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51203" name="Content Placeholder 2">
            <a:extLst>
              <a:ext uri="{FF2B5EF4-FFF2-40B4-BE49-F238E27FC236}">
                <a16:creationId xmlns:a16="http://schemas.microsoft.com/office/drawing/2014/main" id="{748846C6-7335-F96D-9F2B-7C1E7B03A5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>
                <a:latin typeface="Tahoma" panose="020B0604030504040204" pitchFamily="34" charset="0"/>
              </a:rPr>
              <a:t>An attribute with highest information gain is chosen as root node. In the above Age attribute is root node with highest information gain.</a:t>
            </a:r>
          </a:p>
          <a:p>
            <a:endParaRPr lang="en-US" altLang="en-US" sz="2400">
              <a:latin typeface="Tahoma" panose="020B0604030504040204" pitchFamily="34" charset="0"/>
            </a:endParaRPr>
          </a:p>
          <a:p>
            <a:endParaRPr lang="en-IN" altLang="en-US" sz="2400">
              <a:latin typeface="Tahoma" panose="020B0604030504040204" pitchFamily="34" charset="0"/>
            </a:endParaRPr>
          </a:p>
          <a:p>
            <a:endParaRPr lang="en-IN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C5D24258-8C5A-1377-A4E9-0F795AE1BE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A4D063DB-8623-3444-9B54-649A5996BDC2}" type="slidenum">
              <a:rPr lang="en-US" altLang="en-US"/>
              <a:pPr/>
              <a:t>25</a:t>
            </a:fld>
            <a:endParaRPr lang="en-US" altLang="en-US"/>
          </a:p>
        </p:txBody>
      </p:sp>
      <p:pic>
        <p:nvPicPr>
          <p:cNvPr id="51205" name="Content Placeholder 2">
            <a:extLst>
              <a:ext uri="{FF2B5EF4-FFF2-40B4-BE49-F238E27FC236}">
                <a16:creationId xmlns:a16="http://schemas.microsoft.com/office/drawing/2014/main" id="{BC6AAAA2-8023-7ED6-8827-46E3052AE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90800"/>
            <a:ext cx="36195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Rectangle 6">
            <a:extLst>
              <a:ext uri="{FF2B5EF4-FFF2-40B4-BE49-F238E27FC236}">
                <a16:creationId xmlns:a16="http://schemas.microsoft.com/office/drawing/2014/main" id="{9AC1C840-E27A-AA36-7920-5026F0481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4953000"/>
            <a:ext cx="8151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en-US">
                <a:latin typeface="Gill Sans MT" panose="020B0502020104020203" pitchFamily="34" charset="77"/>
                <a:cs typeface="Times New Roman" panose="02020603050405020304" pitchFamily="18" charset="0"/>
              </a:rPr>
              <a:t>SO, here Student is having Maximum Information Gain . So that Student is the </a:t>
            </a:r>
            <a:r>
              <a:rPr lang="en-US" altLang="en-US" u="sng">
                <a:latin typeface="Gill Sans MT" panose="020B0502020104020203" pitchFamily="34" charset="77"/>
                <a:cs typeface="Times New Roman" panose="02020603050405020304" pitchFamily="18" charset="0"/>
              </a:rPr>
              <a:t>Internal Node.</a:t>
            </a:r>
          </a:p>
        </p:txBody>
      </p:sp>
      <p:sp>
        <p:nvSpPr>
          <p:cNvPr id="51207" name="Rectangle 7">
            <a:extLst>
              <a:ext uri="{FF2B5EF4-FFF2-40B4-BE49-F238E27FC236}">
                <a16:creationId xmlns:a16="http://schemas.microsoft.com/office/drawing/2014/main" id="{95F84BF7-9D7A-F6BA-3EC3-4A6B3440D6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6913" y="2479675"/>
            <a:ext cx="45720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IN" altLang="en-US"/>
              <a:t>Information Gain:</a:t>
            </a:r>
          </a:p>
          <a:p>
            <a:endParaRPr lang="en-IN" altLang="en-US"/>
          </a:p>
          <a:p>
            <a:r>
              <a:rPr lang="en-IN" altLang="en-US"/>
              <a:t>Income = 0.57</a:t>
            </a:r>
          </a:p>
          <a:p>
            <a:endParaRPr lang="en-IN" altLang="en-US"/>
          </a:p>
          <a:p>
            <a:r>
              <a:rPr lang="en-IN" altLang="en-US">
                <a:solidFill>
                  <a:srgbClr val="92D050"/>
                </a:solidFill>
              </a:rPr>
              <a:t>Student = 0.97</a:t>
            </a:r>
          </a:p>
          <a:p>
            <a:endParaRPr lang="en-IN" altLang="en-US"/>
          </a:p>
          <a:p>
            <a:r>
              <a:rPr lang="en-IN" altLang="en-US"/>
              <a:t>Credit_Rating = 0.0192</a:t>
            </a:r>
          </a:p>
        </p:txBody>
      </p:sp>
    </p:spTree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3ABB194-5602-E933-B788-77C917337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Decision Tree Construction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65D9713C-5918-50B8-1E49-25F4779C67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913A4265-4AB5-CC44-BD73-FB09F1BAE0E2}" type="slidenum">
              <a:rPr lang="en-US" altLang="en-US"/>
              <a:pPr/>
              <a:t>26</a:t>
            </a:fld>
            <a:endParaRPr lang="en-US" altLang="en-US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EF6C51CC-643A-A88D-FDE7-E59B7A389A0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6425" y="1524000"/>
            <a:ext cx="8077200" cy="4724400"/>
          </a:xfrm>
          <a:ln w="38100" cap="sq">
            <a:solidFill>
              <a:srgbClr val="000000"/>
            </a:solidFill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>
            <a:extLst>
              <a:ext uri="{FF2B5EF4-FFF2-40B4-BE49-F238E27FC236}">
                <a16:creationId xmlns:a16="http://schemas.microsoft.com/office/drawing/2014/main" id="{4F034573-7045-A025-1CC5-54B1AE74B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Decision Tree Construction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53251" name="Content Placeholder 2">
            <a:extLst>
              <a:ext uri="{FF2B5EF4-FFF2-40B4-BE49-F238E27FC236}">
                <a16:creationId xmlns:a16="http://schemas.microsoft.com/office/drawing/2014/main" id="{6DCD7AEF-CAD3-D0A6-724B-83818F1922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5B06FA82-0C73-CAA7-B839-AD3D92C538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981F982D-0B5E-DE49-8CAF-45B1EC6B796A}" type="slidenum">
              <a:rPr lang="en-US" altLang="en-US"/>
              <a:pPr/>
              <a:t>27</a:t>
            </a:fld>
            <a:endParaRPr lang="en-US" alt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59669D6-AF3A-E380-EE54-6C0D7623A9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863" y="1524000"/>
            <a:ext cx="7656512" cy="464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>
            <a:extLst>
              <a:ext uri="{FF2B5EF4-FFF2-40B4-BE49-F238E27FC236}">
                <a16:creationId xmlns:a16="http://schemas.microsoft.com/office/drawing/2014/main" id="{504C317E-88C5-2100-C58B-0FA251E8E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Decision Tree Construction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54275" name="Content Placeholder 2">
            <a:extLst>
              <a:ext uri="{FF2B5EF4-FFF2-40B4-BE49-F238E27FC236}">
                <a16:creationId xmlns:a16="http://schemas.microsoft.com/office/drawing/2014/main" id="{220D1138-A890-7A06-25A9-1A030F4E2F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en-US" sz="1400">
                <a:latin typeface="Book Antiqua" panose="02040602050305030304" pitchFamily="18" charset="0"/>
                <a:cs typeface="Times New Roman" panose="02020603050405020304" pitchFamily="18" charset="0"/>
              </a:rPr>
              <a:t>Next, we need to take the Right Hand Side </a:t>
            </a:r>
            <a:r>
              <a:rPr lang="en-US" altLang="en-US" sz="1400" b="1">
                <a:solidFill>
                  <a:srgbClr val="0000FF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“ &gt;40” </a:t>
            </a:r>
            <a:r>
              <a:rPr lang="en-US" altLang="en-US" sz="1400">
                <a:latin typeface="Book Antiqua" panose="02040602050305030304" pitchFamily="18" charset="0"/>
                <a:cs typeface="Times New Roman" panose="02020603050405020304" pitchFamily="18" charset="0"/>
              </a:rPr>
              <a:t>attributes to calculate the </a:t>
            </a:r>
            <a:r>
              <a:rPr lang="en-US" altLang="en-US" sz="1400" b="1">
                <a:solidFill>
                  <a:srgbClr val="990000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Internal Nodes</a:t>
            </a:r>
            <a:r>
              <a:rPr lang="en-US" altLang="en-US" sz="1400">
                <a:latin typeface="Book Antiqua" panose="0204060205030503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en-US" sz="1400" b="1">
                <a:solidFill>
                  <a:srgbClr val="0000FF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In this we have 3 Attributes= </a:t>
            </a:r>
          </a:p>
          <a:p>
            <a:pPr algn="just">
              <a:lnSpc>
                <a:spcPct val="150000"/>
              </a:lnSpc>
            </a:pPr>
            <a:r>
              <a:rPr lang="en-US" altLang="en-US" sz="1400" b="1">
                <a:solidFill>
                  <a:srgbClr val="0000FF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		</a:t>
            </a:r>
            <a:r>
              <a:rPr lang="en-US" altLang="en-US" sz="1400" b="1">
                <a:solidFill>
                  <a:srgbClr val="870581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{Income, Student, Credit Rating}</a:t>
            </a:r>
          </a:p>
          <a:p>
            <a:endParaRPr lang="en-IN" altLang="en-US"/>
          </a:p>
        </p:txBody>
      </p:sp>
      <p:sp>
        <p:nvSpPr>
          <p:cNvPr id="54276" name="Slide Number Placeholder 3">
            <a:extLst>
              <a:ext uri="{FF2B5EF4-FFF2-40B4-BE49-F238E27FC236}">
                <a16:creationId xmlns:a16="http://schemas.microsoft.com/office/drawing/2014/main" id="{8D5AE757-D2F9-5826-37C3-E1DB7054CE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232DB6CF-798B-BA46-827B-AE33E4DE1687}" type="slidenum">
              <a:rPr lang="en-US" altLang="en-US"/>
              <a:pPr/>
              <a:t>28</a:t>
            </a:fld>
            <a:endParaRPr lang="en-US" altLang="en-US"/>
          </a:p>
        </p:txBody>
      </p:sp>
      <p:pic>
        <p:nvPicPr>
          <p:cNvPr id="54277" name="Picture 4">
            <a:extLst>
              <a:ext uri="{FF2B5EF4-FFF2-40B4-BE49-F238E27FC236}">
                <a16:creationId xmlns:a16="http://schemas.microsoft.com/office/drawing/2014/main" id="{CCCBA093-703F-E12E-E4A8-2C19C8B9B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743200"/>
            <a:ext cx="3581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>
            <a:extLst>
              <a:ext uri="{FF2B5EF4-FFF2-40B4-BE49-F238E27FC236}">
                <a16:creationId xmlns:a16="http://schemas.microsoft.com/office/drawing/2014/main" id="{6A86A23C-4912-1400-3F09-E7C0D426F6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9563" y="0"/>
            <a:ext cx="8404225" cy="609600"/>
          </a:xfrm>
        </p:spPr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Decision Tree Construction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55299" name="Slide Number Placeholder 4">
            <a:extLst>
              <a:ext uri="{FF2B5EF4-FFF2-40B4-BE49-F238E27FC236}">
                <a16:creationId xmlns:a16="http://schemas.microsoft.com/office/drawing/2014/main" id="{C9601093-B47F-BD77-9BDF-58F6A78EB3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84E2141-5E33-0E46-8E5B-5F070D0BE29E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55300" name="Object 6">
            <a:extLst>
              <a:ext uri="{FF2B5EF4-FFF2-40B4-BE49-F238E27FC236}">
                <a16:creationId xmlns:a16="http://schemas.microsoft.com/office/drawing/2014/main" id="{1B0F4F40-CE11-CDD1-EC11-F4ACFF82D436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991100" y="1254125"/>
          <a:ext cx="2871788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351700" imgH="14630400" progId="Equation.3">
                  <p:embed/>
                </p:oleObj>
              </mc:Choice>
              <mc:Fallback>
                <p:oleObj name="Equation" r:id="rId2" imgW="45351700" imgH="14630400" progId="Equation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1100" y="1254125"/>
                        <a:ext cx="2871788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1" name="Object 7">
            <a:extLst>
              <a:ext uri="{FF2B5EF4-FFF2-40B4-BE49-F238E27FC236}">
                <a16:creationId xmlns:a16="http://schemas.microsoft.com/office/drawing/2014/main" id="{080CC64F-A6EC-2340-5D47-BB1EB27ACE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38650" y="2681288"/>
          <a:ext cx="416083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173600" imgH="11112500" progId="Equation.3">
                  <p:embed/>
                </p:oleObj>
              </mc:Choice>
              <mc:Fallback>
                <p:oleObj name="Equation" r:id="rId4" imgW="68173600" imgH="11112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8650" y="2681288"/>
                        <a:ext cx="4160838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2" name="Object 6">
            <a:extLst>
              <a:ext uri="{FF2B5EF4-FFF2-40B4-BE49-F238E27FC236}">
                <a16:creationId xmlns:a16="http://schemas.microsoft.com/office/drawing/2014/main" id="{53B4B06A-9AA3-11AA-27B1-242EC8EB2E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19650" y="668338"/>
          <a:ext cx="20764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429200" imgH="5562600" progId="Equation.3">
                  <p:embed/>
                </p:oleObj>
              </mc:Choice>
              <mc:Fallback>
                <p:oleObj name="Equation" r:id="rId6" imgW="30429200" imgH="5562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9650" y="668338"/>
                        <a:ext cx="207645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3" name="Object 6">
            <a:extLst>
              <a:ext uri="{FF2B5EF4-FFF2-40B4-BE49-F238E27FC236}">
                <a16:creationId xmlns:a16="http://schemas.microsoft.com/office/drawing/2014/main" id="{9CEDD784-9954-1655-58A9-EFB78C6737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25863" y="1930400"/>
          <a:ext cx="5330825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8117700" imgH="9067800" progId="Equation.3">
                  <p:embed/>
                </p:oleObj>
              </mc:Choice>
              <mc:Fallback>
                <p:oleObj name="Equation" r:id="rId8" imgW="78117700" imgH="9067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5863" y="1930400"/>
                        <a:ext cx="5330825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472C55-BF9C-DD8A-0B46-A107574F3667}"/>
              </a:ext>
            </a:extLst>
          </p:cNvPr>
          <p:cNvGraphicFramePr>
            <a:graphicFrameLocks noGrp="1"/>
          </p:cNvGraphicFramePr>
          <p:nvPr/>
        </p:nvGraphicFramePr>
        <p:xfrm>
          <a:off x="66675" y="3582988"/>
          <a:ext cx="3619500" cy="10985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3589">
                  <a:extLst>
                    <a:ext uri="{9D8B030D-6E8A-4147-A177-3AD203B41FA5}">
                      <a16:colId xmlns:a16="http://schemas.microsoft.com/office/drawing/2014/main" val="586042348"/>
                    </a:ext>
                  </a:extLst>
                </a:gridCol>
                <a:gridCol w="816161">
                  <a:extLst>
                    <a:ext uri="{9D8B030D-6E8A-4147-A177-3AD203B41FA5}">
                      <a16:colId xmlns:a16="http://schemas.microsoft.com/office/drawing/2014/main" val="3229388409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78040689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211208304"/>
                    </a:ext>
                  </a:extLst>
                </a:gridCol>
              </a:tblGrid>
              <a:tr h="366183">
                <a:tc>
                  <a:txBody>
                    <a:bodyPr/>
                    <a:lstStyle/>
                    <a:p>
                      <a:r>
                        <a:rPr lang="en-US" sz="1800" dirty="0"/>
                        <a:t>student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509326"/>
                  </a:ext>
                </a:extLst>
              </a:tr>
              <a:tr h="366183"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0.95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569386"/>
                  </a:ext>
                </a:extLst>
              </a:tr>
              <a:tr h="366183"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863415"/>
                  </a:ext>
                </a:extLst>
              </a:tr>
            </a:tbl>
          </a:graphicData>
        </a:graphic>
      </p:graphicFrame>
      <p:graphicFrame>
        <p:nvGraphicFramePr>
          <p:cNvPr id="55326" name="Object 7">
            <a:extLst>
              <a:ext uri="{FF2B5EF4-FFF2-40B4-BE49-F238E27FC236}">
                <a16:creationId xmlns:a16="http://schemas.microsoft.com/office/drawing/2014/main" id="{AD3740C2-1115-6FED-B16B-D2BF771E7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49738" y="4667250"/>
          <a:ext cx="39798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903100" imgH="9944100" progId="Equation.3">
                  <p:embed/>
                </p:oleObj>
              </mc:Choice>
              <mc:Fallback>
                <p:oleObj name="Equation" r:id="rId10" imgW="62903100" imgH="9944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9738" y="4667250"/>
                        <a:ext cx="3979862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8D6FCDD-02EE-F165-EA7A-60014340C798}"/>
              </a:ext>
            </a:extLst>
          </p:cNvPr>
          <p:cNvGraphicFramePr>
            <a:graphicFrameLocks noGrp="1"/>
          </p:cNvGraphicFramePr>
          <p:nvPr/>
        </p:nvGraphicFramePr>
        <p:xfrm>
          <a:off x="66675" y="4757738"/>
          <a:ext cx="3035300" cy="16462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715">
                  <a:extLst>
                    <a:ext uri="{9D8B030D-6E8A-4147-A177-3AD203B41FA5}">
                      <a16:colId xmlns:a16="http://schemas.microsoft.com/office/drawing/2014/main" val="586042348"/>
                    </a:ext>
                  </a:extLst>
                </a:gridCol>
                <a:gridCol w="609700">
                  <a:extLst>
                    <a:ext uri="{9D8B030D-6E8A-4147-A177-3AD203B41FA5}">
                      <a16:colId xmlns:a16="http://schemas.microsoft.com/office/drawing/2014/main" val="3229388409"/>
                    </a:ext>
                  </a:extLst>
                </a:gridCol>
                <a:gridCol w="514060">
                  <a:extLst>
                    <a:ext uri="{9D8B030D-6E8A-4147-A177-3AD203B41FA5}">
                      <a16:colId xmlns:a16="http://schemas.microsoft.com/office/drawing/2014/main" val="780406890"/>
                    </a:ext>
                  </a:extLst>
                </a:gridCol>
                <a:gridCol w="758825">
                  <a:extLst>
                    <a:ext uri="{9D8B030D-6E8A-4147-A177-3AD203B41FA5}">
                      <a16:colId xmlns:a16="http://schemas.microsoft.com/office/drawing/2014/main" val="2211208304"/>
                    </a:ext>
                  </a:extLst>
                </a:gridCol>
              </a:tblGrid>
              <a:tr h="640150">
                <a:tc>
                  <a:txBody>
                    <a:bodyPr/>
                    <a:lstStyle/>
                    <a:p>
                      <a:r>
                        <a:rPr lang="en-US" sz="1800" dirty="0"/>
                        <a:t>Credit</a:t>
                      </a:r>
                      <a:r>
                        <a:rPr lang="en-US" sz="1800" baseline="0" dirty="0"/>
                        <a:t> rating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509326"/>
                  </a:ext>
                </a:extLst>
              </a:tr>
              <a:tr h="365936">
                <a:tc>
                  <a:txBody>
                    <a:bodyPr/>
                    <a:lstStyle/>
                    <a:p>
                      <a:r>
                        <a:rPr lang="en-US" sz="1800" dirty="0"/>
                        <a:t>fair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3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569386"/>
                  </a:ext>
                </a:extLst>
              </a:tr>
              <a:tr h="640150">
                <a:tc>
                  <a:txBody>
                    <a:bodyPr/>
                    <a:lstStyle/>
                    <a:p>
                      <a:r>
                        <a:rPr lang="en-US" sz="1800" dirty="0"/>
                        <a:t>excellent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  <a:endParaRPr lang="en-IN" sz="1800" dirty="0"/>
                    </a:p>
                  </a:txBody>
                  <a:tcPr marL="91455" marR="91455" marT="45742" marB="45742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863415"/>
                  </a:ext>
                </a:extLst>
              </a:tr>
            </a:tbl>
          </a:graphicData>
        </a:graphic>
      </p:graphicFrame>
      <p:graphicFrame>
        <p:nvGraphicFramePr>
          <p:cNvPr id="55349" name="Object 6">
            <a:extLst>
              <a:ext uri="{FF2B5EF4-FFF2-40B4-BE49-F238E27FC236}">
                <a16:creationId xmlns:a16="http://schemas.microsoft.com/office/drawing/2014/main" id="{25D99884-5210-3DA2-44E8-E2FB76A075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17963" y="5238750"/>
          <a:ext cx="4068762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80000" imgH="9067800" progId="Equation.3">
                  <p:embed/>
                </p:oleObj>
              </mc:Choice>
              <mc:Fallback>
                <p:oleObj name="Equation" r:id="rId12" imgW="55880000" imgH="9067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7963" y="5238750"/>
                        <a:ext cx="4068762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50" name="Object 7">
            <a:extLst>
              <a:ext uri="{FF2B5EF4-FFF2-40B4-BE49-F238E27FC236}">
                <a16:creationId xmlns:a16="http://schemas.microsoft.com/office/drawing/2014/main" id="{6150B9DE-4885-44AA-A1A6-3E4B94DCEE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83063" y="5991225"/>
          <a:ext cx="45529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4599800" imgH="10528300" progId="Equation.3">
                  <p:embed/>
                </p:oleObj>
              </mc:Choice>
              <mc:Fallback>
                <p:oleObj name="Equation" r:id="rId14" imgW="74599800" imgH="105283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3063" y="5991225"/>
                        <a:ext cx="455295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351" name="Picture 16">
            <a:extLst>
              <a:ext uri="{FF2B5EF4-FFF2-40B4-BE49-F238E27FC236}">
                <a16:creationId xmlns:a16="http://schemas.microsoft.com/office/drawing/2014/main" id="{DBD872FD-CE42-DF40-C627-3F48CC3F3FB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685800"/>
            <a:ext cx="3581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B090F4A9-AC58-FD0C-7E46-A1D84FA8D6FC}"/>
              </a:ext>
            </a:extLst>
          </p:cNvPr>
          <p:cNvGraphicFramePr>
            <a:graphicFrameLocks noGrp="1"/>
          </p:cNvGraphicFramePr>
          <p:nvPr/>
        </p:nvGraphicFramePr>
        <p:xfrm>
          <a:off x="66675" y="2338388"/>
          <a:ext cx="3619500" cy="10985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3589">
                  <a:extLst>
                    <a:ext uri="{9D8B030D-6E8A-4147-A177-3AD203B41FA5}">
                      <a16:colId xmlns:a16="http://schemas.microsoft.com/office/drawing/2014/main" val="586042348"/>
                    </a:ext>
                  </a:extLst>
                </a:gridCol>
                <a:gridCol w="816161">
                  <a:extLst>
                    <a:ext uri="{9D8B030D-6E8A-4147-A177-3AD203B41FA5}">
                      <a16:colId xmlns:a16="http://schemas.microsoft.com/office/drawing/2014/main" val="3229388409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78040689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211208304"/>
                    </a:ext>
                  </a:extLst>
                </a:gridCol>
              </a:tblGrid>
              <a:tr h="366183">
                <a:tc>
                  <a:txBody>
                    <a:bodyPr/>
                    <a:lstStyle/>
                    <a:p>
                      <a:r>
                        <a:rPr lang="en-US" sz="1800" dirty="0"/>
                        <a:t>income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800" dirty="0"/>
                    </a:p>
                  </a:txBody>
                  <a:tcPr marT="45773" marB="45773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509326"/>
                  </a:ext>
                </a:extLst>
              </a:tr>
              <a:tr h="366183">
                <a:tc>
                  <a:txBody>
                    <a:bodyPr/>
                    <a:lstStyle/>
                    <a:p>
                      <a:r>
                        <a:rPr lang="en-US" sz="1800" dirty="0"/>
                        <a:t>Low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569386"/>
                  </a:ext>
                </a:extLst>
              </a:tr>
              <a:tr h="366183">
                <a:tc>
                  <a:txBody>
                    <a:bodyPr/>
                    <a:lstStyle/>
                    <a:p>
                      <a:r>
                        <a:rPr lang="en-US" sz="1800" dirty="0"/>
                        <a:t>Medium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0.95</a:t>
                      </a:r>
                      <a:endParaRPr lang="en-IN" sz="1800" dirty="0"/>
                    </a:p>
                  </a:txBody>
                  <a:tcPr marT="45773" marB="45773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863415"/>
                  </a:ext>
                </a:extLst>
              </a:tr>
            </a:tbl>
          </a:graphicData>
        </a:graphic>
      </p:graphicFrame>
      <p:graphicFrame>
        <p:nvGraphicFramePr>
          <p:cNvPr id="55374" name="Object 6">
            <a:extLst>
              <a:ext uri="{FF2B5EF4-FFF2-40B4-BE49-F238E27FC236}">
                <a16:creationId xmlns:a16="http://schemas.microsoft.com/office/drawing/2014/main" id="{6ADB1956-2F2A-F492-60B7-BC8BB4273B8A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3970338" y="3333750"/>
          <a:ext cx="328453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5643800" imgH="14630400" progId="Equation.3">
                  <p:embed/>
                </p:oleObj>
              </mc:Choice>
              <mc:Fallback>
                <p:oleObj name="Equation" r:id="rId17" imgW="45643800" imgH="14630400" progId="Equation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0338" y="3333750"/>
                        <a:ext cx="3284537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75" name="Object 6">
            <a:extLst>
              <a:ext uri="{FF2B5EF4-FFF2-40B4-BE49-F238E27FC236}">
                <a16:creationId xmlns:a16="http://schemas.microsoft.com/office/drawing/2014/main" id="{D07EC945-BE16-E03F-B9B3-89D6DD40A83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3175" y="3768725"/>
          <a:ext cx="5243513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9286100" imgH="9067800" progId="Equation.3">
                  <p:embed/>
                </p:oleObj>
              </mc:Choice>
              <mc:Fallback>
                <p:oleObj name="Equation" r:id="rId19" imgW="79286100" imgH="9067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3175" y="3768725"/>
                        <a:ext cx="5243513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>
            <a:extLst>
              <a:ext uri="{FF2B5EF4-FFF2-40B4-BE49-F238E27FC236}">
                <a16:creationId xmlns:a16="http://schemas.microsoft.com/office/drawing/2014/main" id="{3F5F0B1C-60D5-2171-53A8-271131D7CB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9FFE9C6-C398-C847-8DF7-A2B125FE2741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BDFFACEC-E7AF-3A92-B1E2-AA8FD75D1E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305800" cy="5029200"/>
          </a:xfrm>
          <a:noFill/>
        </p:spPr>
        <p:txBody>
          <a:bodyPr lIns="92075" tIns="46038" rIns="92075" bIns="46038"/>
          <a:lstStyle/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chemeClr val="hlink"/>
                </a:solidFill>
              </a:rPr>
              <a:t>Classification</a:t>
            </a:r>
            <a:r>
              <a:rPr lang="en-US" altLang="en-US" sz="2000"/>
              <a:t> 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predicts categorical class labels (discrete or nominal)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classifies data (constructs a model) based on the training set and the values (</a:t>
            </a:r>
            <a:r>
              <a:rPr lang="en-US" altLang="en-US" sz="2400">
                <a:solidFill>
                  <a:schemeClr val="hlink"/>
                </a:solidFill>
              </a:rPr>
              <a:t>class labels</a:t>
            </a:r>
            <a:r>
              <a:rPr lang="en-US" altLang="en-US" sz="2400"/>
              <a:t>) in a classifying attribute and uses it in classifying new data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chemeClr val="hlink"/>
                </a:solidFill>
              </a:rPr>
              <a:t>Numeric Prediction (Regression)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models continuous-valued functions, i.e., predicts unknown or missing values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Typical applications</a:t>
            </a: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</a:pPr>
            <a:r>
              <a:rPr lang="en-US" altLang="en-US" sz="2400"/>
              <a:t>Credit/loan approval:</a:t>
            </a: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</a:pPr>
            <a:r>
              <a:rPr lang="en-US" altLang="en-US" sz="2400"/>
              <a:t>Medical diagnosis: if a tumor is cancerous or benign</a:t>
            </a: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</a:pPr>
            <a:r>
              <a:rPr lang="en-US" altLang="en-US" sz="2400"/>
              <a:t>Fraud detection: if a transaction is fraudulent</a:t>
            </a: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</a:pPr>
            <a:r>
              <a:rPr lang="en-US" altLang="en-US" sz="2400"/>
              <a:t>Web page categorization: which category it is</a:t>
            </a:r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F14192DF-D324-DFA7-CFE0-5F29B0CF72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4775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>
                <a:latin typeface="Berlin Sans FB Demi" panose="020E0602020502020306" pitchFamily="34" charset="77"/>
              </a:rPr>
              <a:t>Prediction Problems: Classification vs. Numeric Prediction(Regression)</a:t>
            </a:r>
          </a:p>
        </p:txBody>
      </p:sp>
    </p:spTree>
  </p:cSld>
  <p:clrMapOvr>
    <a:masterClrMapping/>
  </p:clrMapOvr>
  <p:transition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>
            <a:extLst>
              <a:ext uri="{FF2B5EF4-FFF2-40B4-BE49-F238E27FC236}">
                <a16:creationId xmlns:a16="http://schemas.microsoft.com/office/drawing/2014/main" id="{8B978CFC-1787-0A36-FC58-1BA32B09F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Decision Tree Construction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56323" name="Content Placeholder 2">
            <a:extLst>
              <a:ext uri="{FF2B5EF4-FFF2-40B4-BE49-F238E27FC236}">
                <a16:creationId xmlns:a16="http://schemas.microsoft.com/office/drawing/2014/main" id="{2B44B7D7-E3EF-9696-977F-2A01EFA12B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458200" cy="5257800"/>
          </a:xfrm>
        </p:spPr>
        <p:txBody>
          <a:bodyPr/>
          <a:lstStyle/>
          <a:p>
            <a:r>
              <a:rPr lang="en-US" altLang="en-US">
                <a:latin typeface="Gill Sans MT" panose="020B0502020104020203" pitchFamily="34" charset="77"/>
                <a:cs typeface="Times New Roman" panose="02020603050405020304" pitchFamily="18" charset="0"/>
              </a:rPr>
              <a:t>So, we calculated all the Attributes. Next we need to check the Maximum Information Gain of these attributes. </a:t>
            </a:r>
          </a:p>
          <a:p>
            <a:endParaRPr lang="en-IN" altLang="en-US"/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9A3DE189-1FB7-9896-72A7-2329CABB47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85242C8-36F5-7642-AA6E-60BCA8C77CBB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56325" name="Rectangle 5">
            <a:extLst>
              <a:ext uri="{FF2B5EF4-FFF2-40B4-BE49-F238E27FC236}">
                <a16:creationId xmlns:a16="http://schemas.microsoft.com/office/drawing/2014/main" id="{9E0A485C-7544-9CEB-6709-56C94CB71D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495800"/>
            <a:ext cx="838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en-US">
                <a:latin typeface="Gill Sans MT" panose="020B0502020104020203" pitchFamily="34" charset="77"/>
                <a:cs typeface="Times New Roman" panose="02020603050405020304" pitchFamily="18" charset="0"/>
              </a:rPr>
              <a:t>SO, here Credit_Rating is having Maximum Information Gain . So that Credit_Rating is the </a:t>
            </a:r>
            <a:r>
              <a:rPr lang="en-US" altLang="en-US" u="sng">
                <a:latin typeface="Gill Sans MT" panose="020B0502020104020203" pitchFamily="34" charset="77"/>
                <a:cs typeface="Times New Roman" panose="02020603050405020304" pitchFamily="18" charset="0"/>
              </a:rPr>
              <a:t>Internal Node.</a:t>
            </a:r>
          </a:p>
        </p:txBody>
      </p:sp>
      <p:sp>
        <p:nvSpPr>
          <p:cNvPr id="56326" name="Rectangle 6">
            <a:extLst>
              <a:ext uri="{FF2B5EF4-FFF2-40B4-BE49-F238E27FC236}">
                <a16:creationId xmlns:a16="http://schemas.microsoft.com/office/drawing/2014/main" id="{0A41447F-B4F8-9E51-F3F0-11089D0BA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413000"/>
            <a:ext cx="45720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IN" altLang="en-US"/>
              <a:t>Information Gain:</a:t>
            </a:r>
          </a:p>
          <a:p>
            <a:endParaRPr lang="en-IN" altLang="en-US"/>
          </a:p>
          <a:p>
            <a:r>
              <a:rPr lang="en-IN" altLang="en-US"/>
              <a:t>Income = 0.02</a:t>
            </a:r>
          </a:p>
          <a:p>
            <a:endParaRPr lang="en-IN" altLang="en-US"/>
          </a:p>
          <a:p>
            <a:r>
              <a:rPr lang="en-IN" altLang="en-US"/>
              <a:t>Student = 0.02</a:t>
            </a:r>
          </a:p>
          <a:p>
            <a:endParaRPr lang="en-IN" altLang="en-US"/>
          </a:p>
          <a:p>
            <a:r>
              <a:rPr lang="en-IN" altLang="en-US">
                <a:solidFill>
                  <a:srgbClr val="92D050"/>
                </a:solidFill>
              </a:rPr>
              <a:t>Credit_Rating = 0.97</a:t>
            </a:r>
          </a:p>
        </p:txBody>
      </p:sp>
    </p:spTree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>
            <a:extLst>
              <a:ext uri="{FF2B5EF4-FFF2-40B4-BE49-F238E27FC236}">
                <a16:creationId xmlns:a16="http://schemas.microsoft.com/office/drawing/2014/main" id="{AE7EBF17-FF94-4CE2-214A-0D97E789E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Berlin Sans FB Demi" panose="020E0602020502020306" pitchFamily="34" charset="77"/>
              </a:rPr>
              <a:t>Decision Tree Construction</a:t>
            </a:r>
            <a:endParaRPr lang="en-IN" altLang="en-US">
              <a:latin typeface="Berlin Sans FB Demi" panose="020E0602020502020306" pitchFamily="34" charset="77"/>
            </a:endParaRPr>
          </a:p>
        </p:txBody>
      </p:sp>
      <p:sp>
        <p:nvSpPr>
          <p:cNvPr id="57347" name="Slide Number Placeholder 3">
            <a:extLst>
              <a:ext uri="{FF2B5EF4-FFF2-40B4-BE49-F238E27FC236}">
                <a16:creationId xmlns:a16="http://schemas.microsoft.com/office/drawing/2014/main" id="{874F975C-81F8-FFEC-C794-C6C0E85A0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9FCBD64-7BA0-8449-998D-73FAD3938C76}" type="slidenum">
              <a:rPr lang="en-US" altLang="en-US"/>
              <a:pPr/>
              <a:t>31</a:t>
            </a:fld>
            <a:endParaRPr lang="en-US" altLang="en-US"/>
          </a:p>
        </p:txBody>
      </p:sp>
      <p:pic>
        <p:nvPicPr>
          <p:cNvPr id="57348" name="Picture 2" descr="Decision Tree for Buys Computer">
            <a:extLst>
              <a:ext uri="{FF2B5EF4-FFF2-40B4-BE49-F238E27FC236}">
                <a16:creationId xmlns:a16="http://schemas.microsoft.com/office/drawing/2014/main" id="{874CCE5E-E7F1-E33D-7CE3-064504D2839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2112963"/>
            <a:ext cx="8458200" cy="3470275"/>
          </a:xfrm>
        </p:spPr>
      </p:pic>
    </p:spTree>
  </p:cSld>
  <p:clrMapOvr>
    <a:masterClrMapping/>
  </p:clrMapOvr>
  <p:transition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4">
            <a:extLst>
              <a:ext uri="{FF2B5EF4-FFF2-40B4-BE49-F238E27FC236}">
                <a16:creationId xmlns:a16="http://schemas.microsoft.com/office/drawing/2014/main" id="{A5509E55-A0B1-CD00-D700-C76C85B4CF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810A2DC-D581-CE48-AEDF-CE6EF0CE1C96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56EEB5A1-639A-E1B8-0C45-BC1CFF2F18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04775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Algorithm Steps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6975B4-D45D-EED6-625C-77686F5BCD8C}"/>
              </a:ext>
            </a:extLst>
          </p:cNvPr>
          <p:cNvSpPr txBox="1"/>
          <p:nvPr/>
        </p:nvSpPr>
        <p:spPr>
          <a:xfrm>
            <a:off x="419100" y="1136650"/>
            <a:ext cx="8305800" cy="4584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  <a:defRPr/>
            </a:pPr>
            <a:r>
              <a:rPr lang="en-IN" sz="2400" b="1" dirty="0">
                <a:latin typeface="Gill Sans MT" panose="020B0502020104020203" pitchFamily="34" charset="77"/>
              </a:rPr>
              <a:t>Create a node N</a:t>
            </a:r>
            <a:r>
              <a:rPr lang="en-IN" sz="2400" dirty="0">
                <a:latin typeface="Gill Sans MT" panose="020B0502020104020203" pitchFamily="34" charset="77"/>
              </a:rPr>
              <a:t> – This will be the root of the (sub)tree we are building.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n-IN" sz="2400" b="1" dirty="0">
                <a:latin typeface="Gill Sans MT" panose="020B0502020104020203" pitchFamily="34" charset="77"/>
              </a:rPr>
              <a:t>Check if all tuples in D belong to the same class C</a:t>
            </a:r>
            <a:r>
              <a:rPr lang="en-IN" sz="2400" dirty="0">
                <a:latin typeface="Gill Sans MT" panose="020B0502020104020203" pitchFamily="34" charset="77"/>
              </a:rPr>
              <a:t>:</a:t>
            </a:r>
          </a:p>
          <a:p>
            <a:pPr>
              <a:defRPr/>
            </a:pPr>
            <a:r>
              <a:rPr lang="en-IN" sz="2400" dirty="0">
                <a:latin typeface="Gill Sans MT" panose="020B0502020104020203" pitchFamily="34" charset="77"/>
              </a:rPr>
              <a:t>If yes → make N a </a:t>
            </a:r>
            <a:r>
              <a:rPr lang="en-IN" sz="2400" b="1" dirty="0">
                <a:latin typeface="Gill Sans MT" panose="020B0502020104020203" pitchFamily="34" charset="77"/>
              </a:rPr>
              <a:t>leaf node</a:t>
            </a:r>
            <a:r>
              <a:rPr lang="en-IN" sz="2400" dirty="0">
                <a:latin typeface="Gill Sans MT" panose="020B0502020104020203" pitchFamily="34" charset="77"/>
              </a:rPr>
              <a:t> </a:t>
            </a:r>
            <a:r>
              <a:rPr lang="en-IN" sz="2400" dirty="0" err="1">
                <a:latin typeface="Gill Sans MT" panose="020B0502020104020203" pitchFamily="34" charset="77"/>
              </a:rPr>
              <a:t>labeled</a:t>
            </a:r>
            <a:r>
              <a:rPr lang="en-IN" sz="2400" dirty="0">
                <a:latin typeface="Gill Sans MT" panose="020B0502020104020203" pitchFamily="34" charset="77"/>
              </a:rPr>
              <a:t> with class C, and stop for this branch.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n-IN" sz="2400" b="1" dirty="0">
                <a:latin typeface="Gill Sans MT" panose="020B0502020104020203" pitchFamily="34" charset="77"/>
              </a:rPr>
              <a:t>If </a:t>
            </a:r>
            <a:r>
              <a:rPr lang="en-IN" sz="2400" b="1" dirty="0" err="1">
                <a:latin typeface="Gill Sans MT" panose="020B0502020104020203" pitchFamily="34" charset="77"/>
              </a:rPr>
              <a:t>attribute_list</a:t>
            </a:r>
            <a:r>
              <a:rPr lang="en-IN" sz="2400" b="1" dirty="0">
                <a:latin typeface="Gill Sans MT" panose="020B0502020104020203" pitchFamily="34" charset="77"/>
              </a:rPr>
              <a:t> is empty</a:t>
            </a:r>
            <a:r>
              <a:rPr lang="en-IN" sz="2400" dirty="0">
                <a:latin typeface="Gill Sans MT" panose="020B0502020104020203" pitchFamily="34" charset="77"/>
              </a:rPr>
              <a:t> (no more attributes to split on):</a:t>
            </a:r>
          </a:p>
          <a:p>
            <a:pPr>
              <a:defRPr/>
            </a:pPr>
            <a:r>
              <a:rPr lang="en-IN" sz="2400" dirty="0">
                <a:latin typeface="Gill Sans MT" panose="020B0502020104020203" pitchFamily="34" charset="77"/>
              </a:rPr>
              <a:t>Make N a </a:t>
            </a:r>
            <a:r>
              <a:rPr lang="en-IN" sz="2400" b="1" dirty="0">
                <a:latin typeface="Gill Sans MT" panose="020B0502020104020203" pitchFamily="34" charset="77"/>
              </a:rPr>
              <a:t>leaf node</a:t>
            </a:r>
            <a:r>
              <a:rPr lang="en-IN" sz="2400" dirty="0">
                <a:latin typeface="Gill Sans MT" panose="020B0502020104020203" pitchFamily="34" charset="77"/>
              </a:rPr>
              <a:t> </a:t>
            </a:r>
            <a:r>
              <a:rPr lang="en-IN" sz="2400" dirty="0" err="1">
                <a:latin typeface="Gill Sans MT" panose="020B0502020104020203" pitchFamily="34" charset="77"/>
              </a:rPr>
              <a:t>labeled</a:t>
            </a:r>
            <a:r>
              <a:rPr lang="en-IN" sz="2400" dirty="0">
                <a:latin typeface="Gill Sans MT" panose="020B0502020104020203" pitchFamily="34" charset="77"/>
              </a:rPr>
              <a:t> with the </a:t>
            </a:r>
            <a:r>
              <a:rPr lang="en-IN" sz="2400" b="1" dirty="0">
                <a:latin typeface="Gill Sans MT" panose="020B0502020104020203" pitchFamily="34" charset="77"/>
              </a:rPr>
              <a:t>majority class</a:t>
            </a:r>
            <a:r>
              <a:rPr lang="en-IN" sz="2400" dirty="0">
                <a:latin typeface="Gill Sans MT" panose="020B0502020104020203" pitchFamily="34" charset="77"/>
              </a:rPr>
              <a:t> in D (majority voting).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n-IN" sz="2400" b="1" dirty="0">
                <a:latin typeface="Gill Sans MT" panose="020B0502020104020203" pitchFamily="34" charset="77"/>
              </a:rPr>
              <a:t>Choose the best attribute to split on</a:t>
            </a:r>
            <a:r>
              <a:rPr lang="en-IN" sz="2400" dirty="0">
                <a:latin typeface="Gill Sans MT" panose="020B0502020104020203" pitchFamily="34" charset="77"/>
              </a:rPr>
              <a:t>:</a:t>
            </a:r>
          </a:p>
          <a:p>
            <a:pPr>
              <a:defRPr/>
            </a:pPr>
            <a:r>
              <a:rPr lang="en-IN" sz="2400" dirty="0">
                <a:latin typeface="Gill Sans MT" panose="020B0502020104020203" pitchFamily="34" charset="77"/>
              </a:rPr>
              <a:t>Apply </a:t>
            </a:r>
            <a:r>
              <a:rPr lang="en-IN" sz="2400" dirty="0" err="1">
                <a:latin typeface="Gill Sans MT" panose="020B0502020104020203" pitchFamily="34" charset="77"/>
              </a:rPr>
              <a:t>Attribute_selection_method</a:t>
            </a:r>
            <a:r>
              <a:rPr lang="en-IN" sz="2400" dirty="0">
                <a:latin typeface="Gill Sans MT" panose="020B0502020104020203" pitchFamily="34" charset="77"/>
              </a:rPr>
              <a:t>(D, </a:t>
            </a:r>
            <a:r>
              <a:rPr lang="en-IN" sz="2400" dirty="0" err="1">
                <a:latin typeface="Gill Sans MT" panose="020B0502020104020203" pitchFamily="34" charset="77"/>
              </a:rPr>
              <a:t>attribute_list</a:t>
            </a:r>
            <a:r>
              <a:rPr lang="en-IN" sz="2400" dirty="0">
                <a:latin typeface="Gill Sans MT" panose="020B0502020104020203" pitchFamily="34" charset="77"/>
              </a:rPr>
              <a:t>) to find the </a:t>
            </a:r>
            <a:r>
              <a:rPr lang="en-IN" sz="2400" i="1" dirty="0">
                <a:latin typeface="Gill Sans MT" panose="020B0502020104020203" pitchFamily="34" charset="77"/>
              </a:rPr>
              <a:t>best</a:t>
            </a:r>
            <a:r>
              <a:rPr lang="en-IN" sz="2400" dirty="0">
                <a:latin typeface="Gill Sans MT" panose="020B0502020104020203" pitchFamily="34" charset="77"/>
              </a:rPr>
              <a:t> splitting criterion (e.g., max information gain).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endParaRPr lang="en-IN" sz="2800" dirty="0">
              <a:latin typeface="Gill Sans MT" panose="020B0502020104020203" pitchFamily="34" charset="77"/>
            </a:endParaRPr>
          </a:p>
        </p:txBody>
      </p:sp>
    </p:spTree>
  </p:cSld>
  <p:clrMapOvr>
    <a:masterClrMapping/>
  </p:clrMapOvr>
  <p:transition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4">
            <a:extLst>
              <a:ext uri="{FF2B5EF4-FFF2-40B4-BE49-F238E27FC236}">
                <a16:creationId xmlns:a16="http://schemas.microsoft.com/office/drawing/2014/main" id="{29753A19-03B0-CC2A-75B8-C43A8D16C6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615B278-E2BF-5441-8835-3561A891A00A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9174E665-D69C-D72C-E92E-5EE9BAA6C8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04775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Algorithm Steps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7C1390-B42D-3327-84A7-BBA5161666C7}"/>
              </a:ext>
            </a:extLst>
          </p:cNvPr>
          <p:cNvSpPr txBox="1"/>
          <p:nvPr/>
        </p:nvSpPr>
        <p:spPr>
          <a:xfrm>
            <a:off x="152400" y="1066800"/>
            <a:ext cx="8305800" cy="5754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  <a:defRPr/>
            </a:pPr>
            <a:r>
              <a:rPr lang="en-IN" sz="2400" b="1" dirty="0">
                <a:latin typeface="Gill Sans MT" panose="020B0502020104020203" pitchFamily="34" charset="77"/>
              </a:rPr>
              <a:t>Label node N with the splitting criterion</a:t>
            </a:r>
            <a:r>
              <a:rPr lang="en-IN" sz="2400" dirty="0">
                <a:latin typeface="Gill Sans MT" panose="020B0502020104020203" pitchFamily="34" charset="77"/>
              </a:rPr>
              <a:t>.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n-IN" sz="2400" b="1" dirty="0">
                <a:latin typeface="Gill Sans MT" panose="020B0502020104020203" pitchFamily="34" charset="77"/>
              </a:rPr>
              <a:t>If the best attribute is discrete-valued and multiway splits are allowed</a:t>
            </a:r>
            <a:r>
              <a:rPr lang="en-IN" sz="2400" dirty="0">
                <a:latin typeface="Gill Sans MT" panose="020B0502020104020203" pitchFamily="34" charset="77"/>
              </a:rPr>
              <a:t>:</a:t>
            </a:r>
          </a:p>
          <a:p>
            <a:pPr>
              <a:defRPr/>
            </a:pPr>
            <a:r>
              <a:rPr lang="en-IN" sz="2400" dirty="0">
                <a:latin typeface="Gill Sans MT" panose="020B0502020104020203" pitchFamily="34" charset="77"/>
              </a:rPr>
              <a:t>Remove that attribute from </a:t>
            </a:r>
            <a:r>
              <a:rPr lang="en-IN" sz="2400" dirty="0" err="1">
                <a:latin typeface="Gill Sans MT" panose="020B0502020104020203" pitchFamily="34" charset="77"/>
              </a:rPr>
              <a:t>attribute_list</a:t>
            </a:r>
            <a:r>
              <a:rPr lang="en-IN" sz="2400" dirty="0">
                <a:latin typeface="Gill Sans MT" panose="020B0502020104020203" pitchFamily="34" charset="77"/>
              </a:rPr>
              <a:t> so it’s not reused.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n-IN" sz="2400" b="1" dirty="0">
                <a:latin typeface="Gill Sans MT" panose="020B0502020104020203" pitchFamily="34" charset="77"/>
              </a:rPr>
              <a:t>For each possible outcome (value) of the splitting criterion</a:t>
            </a:r>
            <a:r>
              <a:rPr lang="en-IN" sz="2400" dirty="0">
                <a:latin typeface="Gill Sans MT" panose="020B0502020104020203" pitchFamily="34" charset="77"/>
              </a:rPr>
              <a:t>:</a:t>
            </a:r>
          </a:p>
          <a:p>
            <a:pPr>
              <a:defRPr/>
            </a:pPr>
            <a:r>
              <a:rPr lang="en-IN" sz="2400" dirty="0">
                <a:latin typeface="Gill Sans MT" panose="020B0502020104020203" pitchFamily="34" charset="77"/>
              </a:rPr>
              <a:t>Partition D into a subset </a:t>
            </a:r>
            <a:r>
              <a:rPr lang="en-IN" sz="2400" b="1" dirty="0" err="1">
                <a:latin typeface="Gill Sans MT" panose="020B0502020104020203" pitchFamily="34" charset="77"/>
              </a:rPr>
              <a:t>Dj</a:t>
            </a:r>
            <a:r>
              <a:rPr lang="en-IN" sz="2400" dirty="0">
                <a:latin typeface="Gill Sans MT" panose="020B0502020104020203" pitchFamily="34" charset="77"/>
              </a:rPr>
              <a:t> containing all tuples with that outcome.</a:t>
            </a:r>
          </a:p>
          <a:p>
            <a:pPr>
              <a:defRPr/>
            </a:pPr>
            <a:r>
              <a:rPr lang="en-IN" sz="2400" dirty="0">
                <a:latin typeface="Gill Sans MT" panose="020B0502020104020203" pitchFamily="34" charset="77"/>
              </a:rPr>
              <a:t>If </a:t>
            </a:r>
            <a:r>
              <a:rPr lang="en-IN" sz="2400" b="1" dirty="0" err="1">
                <a:latin typeface="Gill Sans MT" panose="020B0502020104020203" pitchFamily="34" charset="77"/>
              </a:rPr>
              <a:t>Dj</a:t>
            </a:r>
            <a:r>
              <a:rPr lang="en-IN" sz="2400" b="1" dirty="0">
                <a:latin typeface="Gill Sans MT" panose="020B0502020104020203" pitchFamily="34" charset="77"/>
              </a:rPr>
              <a:t> is empty</a:t>
            </a:r>
            <a:r>
              <a:rPr lang="en-IN" sz="2400" dirty="0">
                <a:latin typeface="Gill Sans MT" panose="020B0502020104020203" pitchFamily="34" charset="77"/>
              </a:rPr>
              <a:t> → attach a </a:t>
            </a:r>
            <a:r>
              <a:rPr lang="en-IN" sz="2400" b="1" dirty="0">
                <a:latin typeface="Gill Sans MT" panose="020B0502020104020203" pitchFamily="34" charset="77"/>
              </a:rPr>
              <a:t>leaf node</a:t>
            </a:r>
            <a:r>
              <a:rPr lang="en-IN" sz="2400" dirty="0">
                <a:latin typeface="Gill Sans MT" panose="020B0502020104020203" pitchFamily="34" charset="77"/>
              </a:rPr>
              <a:t> with the majority class from D.</a:t>
            </a:r>
          </a:p>
          <a:p>
            <a:pPr>
              <a:defRPr/>
            </a:pPr>
            <a:r>
              <a:rPr lang="en-IN" sz="2400" dirty="0">
                <a:latin typeface="Gill Sans MT" panose="020B0502020104020203" pitchFamily="34" charset="77"/>
              </a:rPr>
              <a:t>Else → recursively call </a:t>
            </a:r>
            <a:r>
              <a:rPr lang="en-IN" sz="2400" dirty="0" err="1">
                <a:latin typeface="Gill Sans MT" panose="020B0502020104020203" pitchFamily="34" charset="77"/>
              </a:rPr>
              <a:t>Generate.decision.tree</a:t>
            </a:r>
            <a:r>
              <a:rPr lang="en-IN" sz="2400" dirty="0">
                <a:latin typeface="Gill Sans MT" panose="020B0502020104020203" pitchFamily="34" charset="77"/>
              </a:rPr>
              <a:t> on </a:t>
            </a:r>
            <a:r>
              <a:rPr lang="en-IN" sz="2400" dirty="0" err="1">
                <a:latin typeface="Gill Sans MT" panose="020B0502020104020203" pitchFamily="34" charset="77"/>
              </a:rPr>
              <a:t>Dj</a:t>
            </a:r>
            <a:r>
              <a:rPr lang="en-IN" sz="2400" dirty="0">
                <a:latin typeface="Gill Sans MT" panose="020B0502020104020203" pitchFamily="34" charset="77"/>
              </a:rPr>
              <a:t> to grow a subtree.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n-IN" sz="2400" b="1" dirty="0">
                <a:latin typeface="Gill Sans MT" panose="020B0502020104020203" pitchFamily="34" charset="77"/>
              </a:rPr>
              <a:t>Return N</a:t>
            </a:r>
            <a:r>
              <a:rPr lang="en-IN" sz="2400" dirty="0">
                <a:latin typeface="Gill Sans MT" panose="020B0502020104020203" pitchFamily="34" charset="77"/>
              </a:rPr>
              <a:t> (the root of this subtree).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endParaRPr lang="en-IN" sz="2800" dirty="0">
              <a:latin typeface="Gill Sans MT" panose="020B0502020104020203" pitchFamily="34" charset="77"/>
            </a:endParaRPr>
          </a:p>
          <a:p>
            <a:pPr marL="457200" indent="-457200">
              <a:buFont typeface="Wingdings" pitchFamily="2" charset="2"/>
              <a:buChar char="Ø"/>
              <a:defRPr/>
            </a:pPr>
            <a:endParaRPr lang="en-IN" sz="2800" dirty="0">
              <a:latin typeface="Gill Sans MT" panose="020B0502020104020203" pitchFamily="34" charset="77"/>
            </a:endParaRPr>
          </a:p>
        </p:txBody>
      </p:sp>
    </p:spTree>
  </p:cSld>
  <p:clrMapOvr>
    <a:masterClrMapping/>
  </p:clrMapOvr>
  <p:transition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2">
            <a:extLst>
              <a:ext uri="{FF2B5EF4-FFF2-40B4-BE49-F238E27FC236}">
                <a16:creationId xmlns:a16="http://schemas.microsoft.com/office/drawing/2014/main" id="{5E0FF235-EEE5-9013-8AF3-DC171F8EF9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600DD21-FF2E-C145-A43A-C8E80A671E78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pic>
        <p:nvPicPr>
          <p:cNvPr id="63491" name="Picture 3">
            <a:extLst>
              <a:ext uri="{FF2B5EF4-FFF2-40B4-BE49-F238E27FC236}">
                <a16:creationId xmlns:a16="http://schemas.microsoft.com/office/drawing/2014/main" id="{49592CA4-FB7B-980B-1834-CDED75A22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304800"/>
            <a:ext cx="6972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4">
            <a:extLst>
              <a:ext uri="{FF2B5EF4-FFF2-40B4-BE49-F238E27FC236}">
                <a16:creationId xmlns:a16="http://schemas.microsoft.com/office/drawing/2014/main" id="{6C2882EB-445D-8BFF-40FF-ECE301ADB9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32D418C-E926-604C-A587-C2A00F75BE90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E77B1211-4587-E80A-8BAF-D52BC6B283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Induction: An Example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grpSp>
        <p:nvGrpSpPr>
          <p:cNvPr id="64516" name="Group 63">
            <a:extLst>
              <a:ext uri="{FF2B5EF4-FFF2-40B4-BE49-F238E27FC236}">
                <a16:creationId xmlns:a16="http://schemas.microsoft.com/office/drawing/2014/main" id="{4BD1BB90-7952-720A-9413-AD7A6EB42131}"/>
              </a:ext>
            </a:extLst>
          </p:cNvPr>
          <p:cNvGrpSpPr>
            <a:grpSpLocks/>
          </p:cNvGrpSpPr>
          <p:nvPr/>
        </p:nvGrpSpPr>
        <p:grpSpPr bwMode="auto">
          <a:xfrm>
            <a:off x="95250" y="2819400"/>
            <a:ext cx="6305550" cy="3810000"/>
            <a:chOff x="768" y="1152"/>
            <a:chExt cx="3972" cy="2400"/>
          </a:xfrm>
        </p:grpSpPr>
        <p:sp>
          <p:nvSpPr>
            <p:cNvPr id="64519" name="Rectangle 3">
              <a:extLst>
                <a:ext uri="{FF2B5EF4-FFF2-40B4-BE49-F238E27FC236}">
                  <a16:creationId xmlns:a16="http://schemas.microsoft.com/office/drawing/2014/main" id="{462C91A2-5A96-9B03-D8BC-7FDFAA077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7" y="1152"/>
              <a:ext cx="475" cy="296"/>
            </a:xfrm>
            <a:prstGeom prst="rect">
              <a:avLst/>
            </a:prstGeom>
            <a:solidFill>
              <a:srgbClr val="00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age?</a:t>
              </a:r>
            </a:p>
          </p:txBody>
        </p:sp>
        <p:sp>
          <p:nvSpPr>
            <p:cNvPr id="64520" name="Rectangle 4">
              <a:extLst>
                <a:ext uri="{FF2B5EF4-FFF2-40B4-BE49-F238E27FC236}">
                  <a16:creationId xmlns:a16="http://schemas.microsoft.com/office/drawing/2014/main" id="{CF88309C-534E-CD1D-A9A0-E0BC4EB86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" y="1766"/>
              <a:ext cx="7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overcast</a:t>
              </a:r>
            </a:p>
          </p:txBody>
        </p:sp>
        <p:sp>
          <p:nvSpPr>
            <p:cNvPr id="64521" name="Rectangle 5">
              <a:extLst>
                <a:ext uri="{FF2B5EF4-FFF2-40B4-BE49-F238E27FC236}">
                  <a16:creationId xmlns:a16="http://schemas.microsoft.com/office/drawing/2014/main" id="{E1D1FAF4-08E9-D281-7195-B749E591B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9" y="2342"/>
              <a:ext cx="763" cy="296"/>
            </a:xfrm>
            <a:prstGeom prst="rect">
              <a:avLst/>
            </a:prstGeom>
            <a:solidFill>
              <a:srgbClr val="00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student?</a:t>
              </a:r>
            </a:p>
          </p:txBody>
        </p:sp>
        <p:sp>
          <p:nvSpPr>
            <p:cNvPr id="64522" name="Rectangle 6">
              <a:extLst>
                <a:ext uri="{FF2B5EF4-FFF2-40B4-BE49-F238E27FC236}">
                  <a16:creationId xmlns:a16="http://schemas.microsoft.com/office/drawing/2014/main" id="{16580168-E080-BE94-16E0-EEBFDBCA8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2" y="2342"/>
              <a:ext cx="1140" cy="296"/>
            </a:xfrm>
            <a:prstGeom prst="rect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credit rating?</a:t>
              </a:r>
            </a:p>
          </p:txBody>
        </p:sp>
        <p:sp>
          <p:nvSpPr>
            <p:cNvPr id="64523" name="Line 11">
              <a:extLst>
                <a:ext uri="{FF2B5EF4-FFF2-40B4-BE49-F238E27FC236}">
                  <a16:creationId xmlns:a16="http://schemas.microsoft.com/office/drawing/2014/main" id="{A7F4BF51-6432-DCA9-4444-69F8FC5F03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19" y="1462"/>
              <a:ext cx="625" cy="8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24" name="Line 12">
              <a:extLst>
                <a:ext uri="{FF2B5EF4-FFF2-40B4-BE49-F238E27FC236}">
                  <a16:creationId xmlns:a16="http://schemas.microsoft.com/office/drawing/2014/main" id="{C7FEB02F-7E23-C278-8487-2F3CD0063E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22" y="1491"/>
              <a:ext cx="1" cy="3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25" name="Line 13">
              <a:extLst>
                <a:ext uri="{FF2B5EF4-FFF2-40B4-BE49-F238E27FC236}">
                  <a16:creationId xmlns:a16="http://schemas.microsoft.com/office/drawing/2014/main" id="{9F86BF37-D3B5-0858-7DDA-7CD6738DF2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1440"/>
              <a:ext cx="1051" cy="89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26" name="Rectangle 14">
              <a:extLst>
                <a:ext uri="{FF2B5EF4-FFF2-40B4-BE49-F238E27FC236}">
                  <a16:creationId xmlns:a16="http://schemas.microsoft.com/office/drawing/2014/main" id="{51E77B37-CD05-3686-60B5-431D315B7E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3" y="1730"/>
              <a:ext cx="534" cy="29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latin typeface="Times New Roman" panose="02020603050405020304" pitchFamily="18" charset="0"/>
                </a:rPr>
                <a:t>&lt;=30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64527" name="Rectangle 15">
              <a:extLst>
                <a:ext uri="{FF2B5EF4-FFF2-40B4-BE49-F238E27FC236}">
                  <a16:creationId xmlns:a16="http://schemas.microsoft.com/office/drawing/2014/main" id="{00D7EC6B-E154-79CC-D5E2-32E2F2A5F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4" y="1804"/>
              <a:ext cx="417" cy="28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latin typeface="Times New Roman" panose="02020603050405020304" pitchFamily="18" charset="0"/>
                </a:rPr>
                <a:t>&gt;40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64528" name="Line 16">
              <a:extLst>
                <a:ext uri="{FF2B5EF4-FFF2-40B4-BE49-F238E27FC236}">
                  <a16:creationId xmlns:a16="http://schemas.microsoft.com/office/drawing/2014/main" id="{94AE673B-C2E6-BE30-59BF-70F2C93654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0" y="2640"/>
              <a:ext cx="528" cy="62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29" name="Line 17">
              <a:extLst>
                <a:ext uri="{FF2B5EF4-FFF2-40B4-BE49-F238E27FC236}">
                  <a16:creationId xmlns:a16="http://schemas.microsoft.com/office/drawing/2014/main" id="{4A56AB83-BCD3-59FA-31FB-42E4991626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2640"/>
              <a:ext cx="480" cy="62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30" name="Line 18">
              <a:extLst>
                <a:ext uri="{FF2B5EF4-FFF2-40B4-BE49-F238E27FC236}">
                  <a16:creationId xmlns:a16="http://schemas.microsoft.com/office/drawing/2014/main" id="{C436714B-6EC5-A964-CDEA-87F9F76EEB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0" y="2640"/>
              <a:ext cx="480" cy="5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31" name="Line 19">
              <a:extLst>
                <a:ext uri="{FF2B5EF4-FFF2-40B4-BE49-F238E27FC236}">
                  <a16:creationId xmlns:a16="http://schemas.microsoft.com/office/drawing/2014/main" id="{B1071783-B87D-22C8-6492-7CB8A2694D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8" y="2640"/>
              <a:ext cx="432" cy="5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32" name="Line 24">
              <a:extLst>
                <a:ext uri="{FF2B5EF4-FFF2-40B4-BE49-F238E27FC236}">
                  <a16:creationId xmlns:a16="http://schemas.microsoft.com/office/drawing/2014/main" id="{6AE17401-9935-612D-C023-9E186D634D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23" y="2029"/>
              <a:ext cx="0" cy="27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33" name="Rectangle 25">
              <a:extLst>
                <a:ext uri="{FF2B5EF4-FFF2-40B4-BE49-F238E27FC236}">
                  <a16:creationId xmlns:a16="http://schemas.microsoft.com/office/drawing/2014/main" id="{090B5EED-B8C7-B477-2796-DC6B27A44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3264"/>
              <a:ext cx="308" cy="288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no</a:t>
              </a:r>
            </a:p>
          </p:txBody>
        </p:sp>
        <p:sp>
          <p:nvSpPr>
            <p:cNvPr id="64534" name="Rectangle 27">
              <a:extLst>
                <a:ext uri="{FF2B5EF4-FFF2-40B4-BE49-F238E27FC236}">
                  <a16:creationId xmlns:a16="http://schemas.microsoft.com/office/drawing/2014/main" id="{28C379A5-78AB-2503-B949-26CAF77A4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264"/>
              <a:ext cx="372" cy="288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yes</a:t>
              </a:r>
            </a:p>
          </p:txBody>
        </p:sp>
        <p:sp>
          <p:nvSpPr>
            <p:cNvPr id="64535" name="Rectangle 28">
              <a:extLst>
                <a:ext uri="{FF2B5EF4-FFF2-40B4-BE49-F238E27FC236}">
                  <a16:creationId xmlns:a16="http://schemas.microsoft.com/office/drawing/2014/main" id="{9867ABB2-665E-A760-CFA4-59C47AF162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8" y="3216"/>
              <a:ext cx="372" cy="288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yes</a:t>
              </a:r>
            </a:p>
          </p:txBody>
        </p:sp>
        <p:sp>
          <p:nvSpPr>
            <p:cNvPr id="64536" name="Rectangle 29">
              <a:extLst>
                <a:ext uri="{FF2B5EF4-FFF2-40B4-BE49-F238E27FC236}">
                  <a16:creationId xmlns:a16="http://schemas.microsoft.com/office/drawing/2014/main" id="{956489D3-F299-A6A4-D73A-AF4D04C1B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7" y="2344"/>
              <a:ext cx="372" cy="288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yes</a:t>
              </a:r>
            </a:p>
          </p:txBody>
        </p:sp>
        <p:sp>
          <p:nvSpPr>
            <p:cNvPr id="64537" name="Rectangle 30">
              <a:extLst>
                <a:ext uri="{FF2B5EF4-FFF2-40B4-BE49-F238E27FC236}">
                  <a16:creationId xmlns:a16="http://schemas.microsoft.com/office/drawing/2014/main" id="{5ED96F41-8BE2-1A30-2EDC-5A252908D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1824"/>
              <a:ext cx="672" cy="19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1">
                  <a:latin typeface="Times New Roman" panose="02020603050405020304" pitchFamily="18" charset="0"/>
                </a:rPr>
                <a:t>31..40</a:t>
              </a:r>
              <a:endParaRPr lang="en-US" altLang="en-US" sz="1800">
                <a:latin typeface="Times New Roman" panose="02020603050405020304" pitchFamily="18" charset="0"/>
              </a:endParaRPr>
            </a:p>
          </p:txBody>
        </p:sp>
        <p:sp>
          <p:nvSpPr>
            <p:cNvPr id="64538" name="Rectangle 62">
              <a:extLst>
                <a:ext uri="{FF2B5EF4-FFF2-40B4-BE49-F238E27FC236}">
                  <a16:creationId xmlns:a16="http://schemas.microsoft.com/office/drawing/2014/main" id="{555EA234-7CE2-D918-5178-041321C6F39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43156">
              <a:off x="3168" y="3216"/>
              <a:ext cx="308" cy="288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no</a:t>
              </a:r>
            </a:p>
          </p:txBody>
        </p:sp>
        <p:sp>
          <p:nvSpPr>
            <p:cNvPr id="64539" name="Rectangle 9">
              <a:extLst>
                <a:ext uri="{FF2B5EF4-FFF2-40B4-BE49-F238E27FC236}">
                  <a16:creationId xmlns:a16="http://schemas.microsoft.com/office/drawing/2014/main" id="{302B11D3-2C2C-727A-BB6F-4DDB2FD480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2784"/>
              <a:ext cx="382" cy="28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fair</a:t>
              </a:r>
            </a:p>
          </p:txBody>
        </p:sp>
        <p:sp>
          <p:nvSpPr>
            <p:cNvPr id="64540" name="Rectangle 10">
              <a:extLst>
                <a:ext uri="{FF2B5EF4-FFF2-40B4-BE49-F238E27FC236}">
                  <a16:creationId xmlns:a16="http://schemas.microsoft.com/office/drawing/2014/main" id="{05108925-DCED-EEF1-4FAE-08FEC2BCB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2784"/>
              <a:ext cx="807" cy="28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excellent</a:t>
              </a:r>
            </a:p>
          </p:txBody>
        </p:sp>
        <p:sp>
          <p:nvSpPr>
            <p:cNvPr id="64541" name="Rectangle 8">
              <a:extLst>
                <a:ext uri="{FF2B5EF4-FFF2-40B4-BE49-F238E27FC236}">
                  <a16:creationId xmlns:a16="http://schemas.microsoft.com/office/drawing/2014/main" id="{429B0A59-E933-2FF8-4131-7300715920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2832"/>
              <a:ext cx="372" cy="28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yes</a:t>
              </a:r>
            </a:p>
          </p:txBody>
        </p:sp>
        <p:sp>
          <p:nvSpPr>
            <p:cNvPr id="64542" name="Rectangle 7">
              <a:extLst>
                <a:ext uri="{FF2B5EF4-FFF2-40B4-BE49-F238E27FC236}">
                  <a16:creationId xmlns:a16="http://schemas.microsoft.com/office/drawing/2014/main" id="{89EC90EA-B7E2-607D-4A85-FAE646D74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2832"/>
              <a:ext cx="432" cy="28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no</a:t>
              </a:r>
            </a:p>
          </p:txBody>
        </p:sp>
      </p:grpSp>
      <p:graphicFrame>
        <p:nvGraphicFramePr>
          <p:cNvPr id="64517" name="Object 1024">
            <a:extLst>
              <a:ext uri="{FF2B5EF4-FFF2-40B4-BE49-F238E27FC236}">
                <a16:creationId xmlns:a16="http://schemas.microsoft.com/office/drawing/2014/main" id="{B335A04C-240F-3D41-6608-D0A193647712}"/>
              </a:ext>
            </a:extLst>
          </p:cNvPr>
          <p:cNvGraphicFramePr>
            <a:graphicFrameLocks/>
          </p:cNvGraphicFramePr>
          <p:nvPr/>
        </p:nvGraphicFramePr>
        <p:xfrm>
          <a:off x="5192713" y="1143000"/>
          <a:ext cx="3951287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5778500" imgH="4470400" progId="Excel.Sheet.8">
                  <p:embed/>
                </p:oleObj>
              </mc:Choice>
              <mc:Fallback>
                <p:oleObj name="Worksheet" r:id="rId3" imgW="5778500" imgH="4470400" progId="Excel.Sheet.8">
                  <p:embed/>
                  <p:pic>
                    <p:nvPicPr>
                      <p:cNvPr id="0" name="Object 102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2713" y="1143000"/>
                        <a:ext cx="3951287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8" name="Rectangle 1">
            <a:extLst>
              <a:ext uri="{FF2B5EF4-FFF2-40B4-BE49-F238E27FC236}">
                <a16:creationId xmlns:a16="http://schemas.microsoft.com/office/drawing/2014/main" id="{CD7EF4A6-BD16-FBB3-58E3-BCA415856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371600"/>
            <a:ext cx="51736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170981"/>
              </a:buClr>
              <a:buSzPct val="75000"/>
              <a:buFont typeface="Wingdings" pitchFamily="2" charset="2"/>
              <a:buChar char="q"/>
            </a:pPr>
            <a:r>
              <a:rPr lang="en-US" altLang="en-US" sz="2400"/>
              <a:t>Training data set: Buys_computer</a:t>
            </a:r>
          </a:p>
          <a:p>
            <a:pPr eaLnBrk="1" hangingPunct="1">
              <a:spcBef>
                <a:spcPct val="0"/>
              </a:spcBef>
              <a:buClr>
                <a:srgbClr val="170981"/>
              </a:buClr>
              <a:buSzPct val="75000"/>
              <a:buFont typeface="Wingdings" pitchFamily="2" charset="2"/>
              <a:buChar char="q"/>
            </a:pPr>
            <a:r>
              <a:rPr lang="en-US" altLang="en-US" sz="2400"/>
              <a:t>The data set follows an example of Quinlan’s ID3 </a:t>
            </a:r>
          </a:p>
          <a:p>
            <a:pPr eaLnBrk="1" hangingPunct="1">
              <a:spcBef>
                <a:spcPct val="0"/>
              </a:spcBef>
              <a:buClr>
                <a:srgbClr val="170981"/>
              </a:buClr>
              <a:buSzPct val="75000"/>
              <a:buFont typeface="Wingdings" pitchFamily="2" charset="2"/>
              <a:buChar char="q"/>
            </a:pPr>
            <a:r>
              <a:rPr lang="en-US" altLang="en-US" sz="2400"/>
              <a:t>Resulting tree:</a:t>
            </a:r>
          </a:p>
        </p:txBody>
      </p:sp>
    </p:spTree>
  </p:cSld>
  <p:clrMapOvr>
    <a:masterClrMapping/>
  </p:clrMapOvr>
  <p:transition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4">
            <a:extLst>
              <a:ext uri="{FF2B5EF4-FFF2-40B4-BE49-F238E27FC236}">
                <a16:creationId xmlns:a16="http://schemas.microsoft.com/office/drawing/2014/main" id="{9A80B784-0D79-94FC-7EE6-1706554E10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638331E-ED81-AA4E-A81A-2ECA510583DA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36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A1209FA4-762B-F837-9907-A2F78F544B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sp>
        <p:nvSpPr>
          <p:cNvPr id="37892" name="TextBox 9">
            <a:extLst>
              <a:ext uri="{FF2B5EF4-FFF2-40B4-BE49-F238E27FC236}">
                <a16:creationId xmlns:a16="http://schemas.microsoft.com/office/drawing/2014/main" id="{90B067D2-DA7E-7777-349E-4BC1D2E10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131888"/>
            <a:ext cx="85439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IN" altLang="en-US">
                <a:latin typeface="Gill Sans MT" panose="020B0502020104020203" pitchFamily="34" charset="77"/>
              </a:rPr>
              <a:t>The </a:t>
            </a:r>
            <a:r>
              <a:rPr lang="en-IN" altLang="en-US" b="1">
                <a:latin typeface="Gill Sans MT" panose="020B0502020104020203" pitchFamily="34" charset="77"/>
              </a:rPr>
              <a:t>Gain Ratio</a:t>
            </a:r>
            <a:r>
              <a:rPr lang="en-IN" altLang="en-US">
                <a:latin typeface="Gill Sans MT" panose="020B0502020104020203" pitchFamily="34" charset="77"/>
              </a:rPr>
              <a:t> is a modification of </a:t>
            </a:r>
            <a:r>
              <a:rPr lang="en-IN" altLang="en-US" b="1">
                <a:latin typeface="Gill Sans MT" panose="020B0502020104020203" pitchFamily="34" charset="77"/>
              </a:rPr>
              <a:t>Information Gain</a:t>
            </a:r>
            <a:r>
              <a:rPr lang="en-IN" altLang="en-US">
                <a:latin typeface="Gill Sans MT" panose="020B0502020104020203" pitchFamily="34" charset="77"/>
              </a:rPr>
              <a:t> used in decision tree algorithms like </a:t>
            </a:r>
            <a:r>
              <a:rPr lang="en-IN" altLang="en-US" b="1">
                <a:latin typeface="Gill Sans MT" panose="020B0502020104020203" pitchFamily="34" charset="77"/>
              </a:rPr>
              <a:t>C4.5</a:t>
            </a:r>
            <a:r>
              <a:rPr lang="en-IN" altLang="en-US">
                <a:latin typeface="Gill Sans MT" panose="020B0502020104020203" pitchFamily="34" charset="77"/>
              </a:rPr>
              <a:t>.</a:t>
            </a:r>
            <a:br>
              <a:rPr lang="en-IN" altLang="en-US">
                <a:latin typeface="Gill Sans MT" panose="020B0502020104020203" pitchFamily="34" charset="77"/>
              </a:rPr>
            </a:br>
            <a:r>
              <a:rPr lang="en-IN" altLang="en-US">
                <a:latin typeface="Gill Sans MT" panose="020B0502020104020203" pitchFamily="34" charset="77"/>
              </a:rPr>
              <a:t>It’s defined as:</a:t>
            </a:r>
          </a:p>
        </p:txBody>
      </p:sp>
      <p:pic>
        <p:nvPicPr>
          <p:cNvPr id="37893" name="Picture 2">
            <a:extLst>
              <a:ext uri="{FF2B5EF4-FFF2-40B4-BE49-F238E27FC236}">
                <a16:creationId xmlns:a16="http://schemas.microsoft.com/office/drawing/2014/main" id="{B24B7022-FF37-F2DB-5A15-8BEEEE63E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713" y="2517775"/>
            <a:ext cx="42037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5">
            <a:extLst>
              <a:ext uri="{FF2B5EF4-FFF2-40B4-BE49-F238E27FC236}">
                <a16:creationId xmlns:a16="http://schemas.microsoft.com/office/drawing/2014/main" id="{D82F6A33-BE52-439B-BABF-ADA843DC2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17925"/>
            <a:ext cx="84629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8">
            <a:extLst>
              <a:ext uri="{FF2B5EF4-FFF2-40B4-BE49-F238E27FC236}">
                <a16:creationId xmlns:a16="http://schemas.microsoft.com/office/drawing/2014/main" id="{75F11662-8422-1CDA-7B80-C1C8F1F06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5370513"/>
            <a:ext cx="47371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7486100"/>
      </p:ext>
    </p:extLst>
  </p:cSld>
  <p:clrMapOvr>
    <a:masterClrMapping/>
  </p:clrMapOvr>
  <p:transition>
    <p:zo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6">
            <a:extLst>
              <a:ext uri="{FF2B5EF4-FFF2-40B4-BE49-F238E27FC236}">
                <a16:creationId xmlns:a16="http://schemas.microsoft.com/office/drawing/2014/main" id="{CF5DCD4C-AA3D-8959-EDA9-2496028042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D699EC7-5E78-3145-B2F0-95D960A076A4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3BD3BFE0-F110-354D-635F-3B2E8F9134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763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Attribute Selection: Gain Ratio</a:t>
            </a:r>
          </a:p>
        </p:txBody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73A4E7FD-5DAF-5F5C-0060-527E2A39298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724400" y="1676400"/>
            <a:ext cx="4152900" cy="1600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30000"/>
              </a:spcBef>
              <a:buSzPct val="80000"/>
              <a:buFont typeface="Marlett" pitchFamily="2" charset="2"/>
              <a:buChar char="g"/>
            </a:pPr>
            <a:r>
              <a:rPr lang="en-US" altLang="en-US" sz="2000">
                <a:solidFill>
                  <a:srgbClr val="121328"/>
                </a:solidFill>
              </a:rPr>
              <a:t>Class P: buys_computer = “yes”</a:t>
            </a:r>
          </a:p>
          <a:p>
            <a:pPr eaLnBrk="1" hangingPunct="1">
              <a:lnSpc>
                <a:spcPct val="80000"/>
              </a:lnSpc>
              <a:spcBef>
                <a:spcPct val="30000"/>
              </a:spcBef>
              <a:buSzPct val="80000"/>
              <a:buFont typeface="Marlett" pitchFamily="2" charset="2"/>
              <a:buChar char="g"/>
            </a:pPr>
            <a:r>
              <a:rPr lang="en-US" altLang="en-US" sz="2000">
                <a:solidFill>
                  <a:srgbClr val="121328"/>
                </a:solidFill>
              </a:rPr>
              <a:t>Class N: buys_computer = “no”</a:t>
            </a:r>
            <a:endParaRPr lang="en-US" altLang="en-US" sz="2000"/>
          </a:p>
        </p:txBody>
      </p:sp>
      <p:graphicFrame>
        <p:nvGraphicFramePr>
          <p:cNvPr id="43013" name="Object 9">
            <a:extLst>
              <a:ext uri="{FF2B5EF4-FFF2-40B4-BE49-F238E27FC236}">
                <a16:creationId xmlns:a16="http://schemas.microsoft.com/office/drawing/2014/main" id="{C171E20A-1576-0AA7-D794-820A024857B0}"/>
              </a:ext>
            </a:extLst>
          </p:cNvPr>
          <p:cNvGraphicFramePr>
            <a:graphicFrameLocks/>
          </p:cNvGraphicFramePr>
          <p:nvPr/>
        </p:nvGraphicFramePr>
        <p:xfrm>
          <a:off x="152400" y="1524000"/>
          <a:ext cx="396240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5791200" imgH="3962400" progId="Excel.Sheet.8">
                  <p:embed/>
                </p:oleObj>
              </mc:Choice>
              <mc:Fallback>
                <p:oleObj name="Worksheet" r:id="rId3" imgW="5791200" imgH="3962400" progId="Excel.Sheet.8">
                  <p:embed/>
                  <p:pic>
                    <p:nvPicPr>
                      <p:cNvPr id="43013" name="Object 9">
                        <a:extLst>
                          <a:ext uri="{FF2B5EF4-FFF2-40B4-BE49-F238E27FC236}">
                            <a16:creationId xmlns:a16="http://schemas.microsoft.com/office/drawing/2014/main" id="{C171E20A-1576-0AA7-D794-820A024857B0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524000"/>
                        <a:ext cx="3962400" cy="464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4" name="Object 11">
            <a:extLst>
              <a:ext uri="{FF2B5EF4-FFF2-40B4-BE49-F238E27FC236}">
                <a16:creationId xmlns:a16="http://schemas.microsoft.com/office/drawing/2014/main" id="{5E022794-635D-8B22-3E16-B0D010ED01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43400" y="2438400"/>
          <a:ext cx="48006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365100" imgH="9067800" progId="Equation.3">
                  <p:embed/>
                </p:oleObj>
              </mc:Choice>
              <mc:Fallback>
                <p:oleObj name="Equation" r:id="rId5" imgW="76365100" imgH="9067800" progId="Equation.3">
                  <p:embed/>
                  <p:pic>
                    <p:nvPicPr>
                      <p:cNvPr id="43014" name="Object 11">
                        <a:extLst>
                          <a:ext uri="{FF2B5EF4-FFF2-40B4-BE49-F238E27FC236}">
                            <a16:creationId xmlns:a16="http://schemas.microsoft.com/office/drawing/2014/main" id="{5E022794-635D-8B22-3E16-B0D010ED01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438400"/>
                        <a:ext cx="4800600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7362680"/>
      </p:ext>
    </p:extLst>
  </p:cSld>
  <p:clrMapOvr>
    <a:masterClrMapping/>
  </p:clrMapOvr>
  <p:transition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>
            <a:extLst>
              <a:ext uri="{FF2B5EF4-FFF2-40B4-BE49-F238E27FC236}">
                <a16:creationId xmlns:a16="http://schemas.microsoft.com/office/drawing/2014/main" id="{CB496C87-2745-616C-A2BA-3EDAF9503D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Gain Ratio</a:t>
            </a:r>
            <a:endParaRPr lang="en-IN" altLang="en-US" dirty="0">
              <a:latin typeface="Berlin Sans FB Demi" panose="020E0602020502020306" pitchFamily="34" charset="77"/>
            </a:endParaRPr>
          </a:p>
        </p:txBody>
      </p:sp>
      <p:sp>
        <p:nvSpPr>
          <p:cNvPr id="45059" name="Slide Number Placeholder 4">
            <a:extLst>
              <a:ext uri="{FF2B5EF4-FFF2-40B4-BE49-F238E27FC236}">
                <a16:creationId xmlns:a16="http://schemas.microsoft.com/office/drawing/2014/main" id="{B38CAF60-040F-268E-27E1-723AFF46AB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6E99EA3-4CCC-2545-A5F9-E524E9503EEA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38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45060" name="Object 9">
            <a:extLst>
              <a:ext uri="{FF2B5EF4-FFF2-40B4-BE49-F238E27FC236}">
                <a16:creationId xmlns:a16="http://schemas.microsoft.com/office/drawing/2014/main" id="{F835F130-716E-7A86-9E2B-10EFE49DCA2B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76200" y="3276600"/>
          <a:ext cx="4152900" cy="302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791200" imgH="3962400" progId="Excel.Sheet.8">
                  <p:embed/>
                </p:oleObj>
              </mc:Choice>
              <mc:Fallback>
                <p:oleObj name="Worksheet" r:id="rId2" imgW="5791200" imgH="3962400" progId="Excel.Sheet.8">
                  <p:embed/>
                  <p:pic>
                    <p:nvPicPr>
                      <p:cNvPr id="45060" name="Object 9">
                        <a:extLst>
                          <a:ext uri="{FF2B5EF4-FFF2-40B4-BE49-F238E27FC236}">
                            <a16:creationId xmlns:a16="http://schemas.microsoft.com/office/drawing/2014/main" id="{F835F130-716E-7A86-9E2B-10EFE49DCA2B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3276600"/>
                        <a:ext cx="4152900" cy="302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1" name="Object 5">
            <a:extLst>
              <a:ext uri="{FF2B5EF4-FFF2-40B4-BE49-F238E27FC236}">
                <a16:creationId xmlns:a16="http://schemas.microsoft.com/office/drawing/2014/main" id="{0877F231-5539-66D0-0636-DC9D805C15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" y="1230313"/>
          <a:ext cx="3354388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3365500" imgH="1447800" progId="Excel.Sheet.8">
                  <p:embed/>
                </p:oleObj>
              </mc:Choice>
              <mc:Fallback>
                <p:oleObj name="Worksheet" r:id="rId4" imgW="3365500" imgH="1447800" progId="Excel.Sheet.8">
                  <p:embed/>
                  <p:pic>
                    <p:nvPicPr>
                      <p:cNvPr id="45061" name="Object 5">
                        <a:extLst>
                          <a:ext uri="{FF2B5EF4-FFF2-40B4-BE49-F238E27FC236}">
                            <a16:creationId xmlns:a16="http://schemas.microsoft.com/office/drawing/2014/main" id="{0877F231-5539-66D0-0636-DC9D805C15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230313"/>
                        <a:ext cx="3354388" cy="143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2" name="Object 6">
            <a:extLst>
              <a:ext uri="{FF2B5EF4-FFF2-40B4-BE49-F238E27FC236}">
                <a16:creationId xmlns:a16="http://schemas.microsoft.com/office/drawing/2014/main" id="{E54F9D01-325A-84C3-6544-7FF55495F505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724400" y="1338263"/>
          <a:ext cx="4191000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903100" imgH="14630400" progId="Equation.3">
                  <p:embed/>
                </p:oleObj>
              </mc:Choice>
              <mc:Fallback>
                <p:oleObj name="Equation" r:id="rId6" imgW="62903100" imgH="14630400" progId="Equation.3">
                  <p:embed/>
                  <p:pic>
                    <p:nvPicPr>
                      <p:cNvPr id="45062" name="Object 6">
                        <a:extLst>
                          <a:ext uri="{FF2B5EF4-FFF2-40B4-BE49-F238E27FC236}">
                            <a16:creationId xmlns:a16="http://schemas.microsoft.com/office/drawing/2014/main" id="{E54F9D01-325A-84C3-6544-7FF55495F505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338263"/>
                        <a:ext cx="4191000" cy="102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3" name="Object 10">
            <a:extLst>
              <a:ext uri="{FF2B5EF4-FFF2-40B4-BE49-F238E27FC236}">
                <a16:creationId xmlns:a16="http://schemas.microsoft.com/office/drawing/2014/main" id="{30059E79-DAD6-320F-3FE3-636CC62A4C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2598738"/>
          <a:ext cx="10731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462000" imgH="9067800" progId="Equation.3">
                  <p:embed/>
                </p:oleObj>
              </mc:Choice>
              <mc:Fallback>
                <p:oleObj name="Equation" r:id="rId8" imgW="13462000" imgH="9067800" progId="Equation.3">
                  <p:embed/>
                  <p:pic>
                    <p:nvPicPr>
                      <p:cNvPr id="45063" name="Object 10">
                        <a:extLst>
                          <a:ext uri="{FF2B5EF4-FFF2-40B4-BE49-F238E27FC236}">
                            <a16:creationId xmlns:a16="http://schemas.microsoft.com/office/drawing/2014/main" id="{30059E79-DAD6-320F-3FE3-636CC62A4C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598738"/>
                        <a:ext cx="1073150" cy="665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4" name="Rectangle 11">
            <a:extLst>
              <a:ext uri="{FF2B5EF4-FFF2-40B4-BE49-F238E27FC236}">
                <a16:creationId xmlns:a16="http://schemas.microsoft.com/office/drawing/2014/main" id="{34F5BFB4-7B39-F554-3CA2-8AAA2650E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633663"/>
            <a:ext cx="38100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en-US" sz="1800">
                <a:solidFill>
                  <a:srgbClr val="121328"/>
                </a:solidFill>
                <a:latin typeface="Tahoma" panose="020B0604030504040204" pitchFamily="34" charset="0"/>
              </a:rPr>
              <a:t>means “age &lt;=30” has 5 out of 14 samples, with 2 yes’es  and 3 no’s.   </a:t>
            </a:r>
          </a:p>
        </p:txBody>
      </p:sp>
      <p:graphicFrame>
        <p:nvGraphicFramePr>
          <p:cNvPr id="45065" name="Object 4">
            <a:extLst>
              <a:ext uri="{FF2B5EF4-FFF2-40B4-BE49-F238E27FC236}">
                <a16:creationId xmlns:a16="http://schemas.microsoft.com/office/drawing/2014/main" id="{7F4FFC2D-EDCA-3BB5-BBE5-1C70E0BEED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45000" y="4867275"/>
          <a:ext cx="4605338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8994000" imgH="14630400" progId="Equation.3">
                  <p:embed/>
                </p:oleObj>
              </mc:Choice>
              <mc:Fallback>
                <p:oleObj name="Equation" r:id="rId10" imgW="78994000" imgH="14630400" progId="Equation.3">
                  <p:embed/>
                  <p:pic>
                    <p:nvPicPr>
                      <p:cNvPr id="45065" name="Object 4">
                        <a:extLst>
                          <a:ext uri="{FF2B5EF4-FFF2-40B4-BE49-F238E27FC236}">
                            <a16:creationId xmlns:a16="http://schemas.microsoft.com/office/drawing/2014/main" id="{7F4FFC2D-EDCA-3BB5-BBE5-1C70E0BEED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0" y="4867275"/>
                        <a:ext cx="4605338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Object 5">
            <a:extLst>
              <a:ext uri="{FF2B5EF4-FFF2-40B4-BE49-F238E27FC236}">
                <a16:creationId xmlns:a16="http://schemas.microsoft.com/office/drawing/2014/main" id="{658E7C2C-1673-E383-6F10-ED4F0BD2FA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62350" y="6324600"/>
          <a:ext cx="5468938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2804000" imgH="10528300" progId="Equation.3">
                  <p:embed/>
                </p:oleObj>
              </mc:Choice>
              <mc:Fallback>
                <p:oleObj name="Equation" r:id="rId12" imgW="82804000" imgH="10528300" progId="Equation.3">
                  <p:embed/>
                  <p:pic>
                    <p:nvPicPr>
                      <p:cNvPr id="45066" name="Object 5">
                        <a:extLst>
                          <a:ext uri="{FF2B5EF4-FFF2-40B4-BE49-F238E27FC236}">
                            <a16:creationId xmlns:a16="http://schemas.microsoft.com/office/drawing/2014/main" id="{658E7C2C-1673-E383-6F10-ED4F0BD2FA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2350" y="6324600"/>
                        <a:ext cx="5468938" cy="693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6">
            <a:extLst>
              <a:ext uri="{FF2B5EF4-FFF2-40B4-BE49-F238E27FC236}">
                <a16:creationId xmlns:a16="http://schemas.microsoft.com/office/drawing/2014/main" id="{933573B4-93AE-A756-CBFA-CDC9C8A9A97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11650" y="3581400"/>
          <a:ext cx="460375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263000" imgH="9067800" progId="Equation.3">
                  <p:embed/>
                </p:oleObj>
              </mc:Choice>
              <mc:Fallback>
                <p:oleObj name="Equation" r:id="rId14" imgW="72263000" imgH="9067800" progId="Equation.3">
                  <p:embed/>
                  <p:pic>
                    <p:nvPicPr>
                      <p:cNvPr id="45067" name="Object 6">
                        <a:extLst>
                          <a:ext uri="{FF2B5EF4-FFF2-40B4-BE49-F238E27FC236}">
                            <a16:creationId xmlns:a16="http://schemas.microsoft.com/office/drawing/2014/main" id="{933573B4-93AE-A756-CBFA-CDC9C8A9A97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1650" y="3581400"/>
                        <a:ext cx="4603750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7">
            <a:extLst>
              <a:ext uri="{FF2B5EF4-FFF2-40B4-BE49-F238E27FC236}">
                <a16:creationId xmlns:a16="http://schemas.microsoft.com/office/drawing/2014/main" id="{C4A0B4EE-97EB-5D56-F5CA-5ABDC3A905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67200" y="4267200"/>
          <a:ext cx="455453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2263000" imgH="9067800" progId="Equation.3">
                  <p:embed/>
                </p:oleObj>
              </mc:Choice>
              <mc:Fallback>
                <p:oleObj name="Equation" r:id="rId16" imgW="72263000" imgH="9067800" progId="Equation.3">
                  <p:embed/>
                  <p:pic>
                    <p:nvPicPr>
                      <p:cNvPr id="45068" name="Object 7">
                        <a:extLst>
                          <a:ext uri="{FF2B5EF4-FFF2-40B4-BE49-F238E27FC236}">
                            <a16:creationId xmlns:a16="http://schemas.microsoft.com/office/drawing/2014/main" id="{C4A0B4EE-97EB-5D56-F5CA-5ABDC3A905B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4267200"/>
                        <a:ext cx="4554538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7383107"/>
      </p:ext>
    </p:extLst>
  </p:cSld>
  <p:clrMapOvr>
    <a:masterClrMapping/>
  </p:clrMapOvr>
  <p:transition>
    <p:zo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7B64C-8F83-C02E-5803-AB9A04E44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Gain Ratio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B5D79E-185A-0288-51D8-3C07B899B0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39</a:t>
            </a:fld>
            <a:endParaRPr lang="en-US" alt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E5BE12A-D279-5BC1-6548-1405B5BFA8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0" y="1227117"/>
            <a:ext cx="4813300" cy="830283"/>
          </a:xfrm>
        </p:spPr>
      </p:pic>
      <p:graphicFrame>
        <p:nvGraphicFramePr>
          <p:cNvPr id="8" name="Object 9">
            <a:extLst>
              <a:ext uri="{FF2B5EF4-FFF2-40B4-BE49-F238E27FC236}">
                <a16:creationId xmlns:a16="http://schemas.microsoft.com/office/drawing/2014/main" id="{BFCC6C29-9077-1F0F-A500-909847190E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7253578"/>
              </p:ext>
            </p:extLst>
          </p:nvPr>
        </p:nvGraphicFramePr>
        <p:xfrm>
          <a:off x="152400" y="1202377"/>
          <a:ext cx="4152900" cy="302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5791200" imgH="3962400" progId="Excel.Sheet.8">
                  <p:embed/>
                </p:oleObj>
              </mc:Choice>
              <mc:Fallback>
                <p:oleObj name="Worksheet" r:id="rId3" imgW="5791200" imgH="3962400" progId="Excel.Sheet.8">
                  <p:embed/>
                  <p:pic>
                    <p:nvPicPr>
                      <p:cNvPr id="45060" name="Object 9">
                        <a:extLst>
                          <a:ext uri="{FF2B5EF4-FFF2-40B4-BE49-F238E27FC236}">
                            <a16:creationId xmlns:a16="http://schemas.microsoft.com/office/drawing/2014/main" id="{F835F130-716E-7A86-9E2B-10EFE49DCA2B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202377"/>
                        <a:ext cx="4152900" cy="302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214F4640-C234-C71B-EE5B-B1842282BD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75" y="5867400"/>
            <a:ext cx="4940300" cy="8001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EC4AD9A-C19C-C81F-7030-ED2EE98515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566" y="5651500"/>
            <a:ext cx="2806700" cy="9017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6D03F1F-83CE-1D47-EB08-7570F45DAD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913" y="4503912"/>
            <a:ext cx="7772400" cy="120213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3011686-A840-4673-2DCD-206783AF7C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115642"/>
            <a:ext cx="3183978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861928"/>
      </p:ext>
    </p:ext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>
            <a:extLst>
              <a:ext uri="{FF2B5EF4-FFF2-40B4-BE49-F238E27FC236}">
                <a16:creationId xmlns:a16="http://schemas.microsoft.com/office/drawing/2014/main" id="{E63FEB38-14FB-8BF9-AD9A-B30B9528A7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53EEA5E-EF94-9B4F-AC95-00C40B8507D7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4549C682-7E9B-1F23-2296-4D18C03B7E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001000" cy="685800"/>
          </a:xfrm>
        </p:spPr>
        <p:txBody>
          <a:bodyPr/>
          <a:lstStyle/>
          <a:p>
            <a:pPr eaLnBrk="1" hangingPunct="1"/>
            <a:r>
              <a:rPr lang="en-US" altLang="en-US">
                <a:latin typeface="Berlin Sans FB Demi" panose="020E0602020502020306" pitchFamily="34" charset="77"/>
              </a:rPr>
              <a:t>Classification—A Two-Step Process</a:t>
            </a:r>
            <a:r>
              <a:rPr lang="en-US" altLang="en-US" sz="2800">
                <a:latin typeface="Berlin Sans FB Demi" panose="020E0602020502020306" pitchFamily="34" charset="77"/>
              </a:rPr>
              <a:t> </a:t>
            </a:r>
            <a:endParaRPr lang="en-US" altLang="en-US" sz="3200">
              <a:latin typeface="Berlin Sans FB Demi" panose="020E0602020502020306" pitchFamily="34" charset="77"/>
            </a:endParaRPr>
          </a:p>
        </p:txBody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589AB1E8-C2AB-4A96-CC9F-E787F1A002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382000" cy="5257800"/>
          </a:xfrm>
        </p:spPr>
        <p:txBody>
          <a:bodyPr/>
          <a:lstStyle/>
          <a:p>
            <a:pPr eaLnBrk="1" hangingPunct="1"/>
            <a:r>
              <a:rPr lang="en-US" altLang="en-US" sz="2000">
                <a:solidFill>
                  <a:schemeClr val="hlink"/>
                </a:solidFill>
              </a:rPr>
              <a:t>Model construction</a:t>
            </a:r>
            <a:r>
              <a:rPr lang="en-US" altLang="en-US" sz="2000"/>
              <a:t>: describing a set of predetermined classes</a:t>
            </a:r>
          </a:p>
          <a:p>
            <a:pPr lvl="1" eaLnBrk="1" hangingPunct="1"/>
            <a:r>
              <a:rPr lang="en-US" altLang="en-US" sz="2000"/>
              <a:t>Each tuple/sample is assumed to belong to a predefined class, as determined by the </a:t>
            </a:r>
            <a:r>
              <a:rPr lang="en-US" altLang="en-US" sz="2000">
                <a:solidFill>
                  <a:schemeClr val="hlink"/>
                </a:solidFill>
              </a:rPr>
              <a:t>class label attribute</a:t>
            </a:r>
          </a:p>
          <a:p>
            <a:pPr lvl="1" eaLnBrk="1" hangingPunct="1"/>
            <a:r>
              <a:rPr lang="en-US" altLang="en-US" sz="2000"/>
              <a:t>The set of tuples used for model construction is </a:t>
            </a:r>
            <a:r>
              <a:rPr lang="en-US" altLang="en-US" sz="2000">
                <a:solidFill>
                  <a:schemeClr val="hlink"/>
                </a:solidFill>
              </a:rPr>
              <a:t>training set</a:t>
            </a:r>
          </a:p>
          <a:p>
            <a:pPr lvl="1" eaLnBrk="1" hangingPunct="1"/>
            <a:r>
              <a:rPr lang="en-US" altLang="en-US" sz="2000"/>
              <a:t>The model is represented as classification rules, decision trees, or mathematical formulae</a:t>
            </a:r>
          </a:p>
          <a:p>
            <a:pPr eaLnBrk="1" hangingPunct="1"/>
            <a:r>
              <a:rPr lang="en-US" altLang="en-US" sz="2000">
                <a:solidFill>
                  <a:schemeClr val="hlink"/>
                </a:solidFill>
              </a:rPr>
              <a:t>Model usage</a:t>
            </a:r>
            <a:r>
              <a:rPr lang="en-US" altLang="en-US" sz="2000"/>
              <a:t>: for classifying future or unknown objects</a:t>
            </a:r>
          </a:p>
          <a:p>
            <a:pPr lvl="1" eaLnBrk="1" hangingPunct="1"/>
            <a:r>
              <a:rPr lang="en-US" altLang="en-US" sz="2000">
                <a:solidFill>
                  <a:schemeClr val="hlink"/>
                </a:solidFill>
              </a:rPr>
              <a:t>Estimate accuracy</a:t>
            </a:r>
            <a:r>
              <a:rPr lang="en-US" altLang="en-US" sz="2000"/>
              <a:t> of the model</a:t>
            </a:r>
          </a:p>
          <a:p>
            <a:pPr lvl="2" eaLnBrk="1" hangingPunct="1"/>
            <a:r>
              <a:rPr lang="en-US" altLang="en-US" sz="2000"/>
              <a:t>The known label of test sample is compared with the classified result from the model</a:t>
            </a:r>
          </a:p>
          <a:p>
            <a:pPr lvl="2" eaLnBrk="1" hangingPunct="1"/>
            <a:r>
              <a:rPr lang="en-US" altLang="en-US" sz="2000">
                <a:solidFill>
                  <a:schemeClr val="hlink"/>
                </a:solidFill>
              </a:rPr>
              <a:t>Accuracy</a:t>
            </a:r>
            <a:r>
              <a:rPr lang="en-US" altLang="en-US" sz="2000"/>
              <a:t> rate is the percentage of test set samples that are correctly classified by the model</a:t>
            </a:r>
          </a:p>
          <a:p>
            <a:pPr lvl="2" eaLnBrk="1" hangingPunct="1"/>
            <a:r>
              <a:rPr lang="en-US" altLang="en-US" sz="2000">
                <a:solidFill>
                  <a:schemeClr val="hlink"/>
                </a:solidFill>
              </a:rPr>
              <a:t>Test set</a:t>
            </a:r>
            <a:r>
              <a:rPr lang="en-US" altLang="en-US" sz="2000"/>
              <a:t> is independent of training set (otherwise overfitting) </a:t>
            </a:r>
          </a:p>
          <a:p>
            <a:pPr lvl="1" eaLnBrk="1" hangingPunct="1"/>
            <a:r>
              <a:rPr lang="en-US" altLang="en-US" sz="2000"/>
              <a:t>If the accuracy is acceptable, use the model to </a:t>
            </a:r>
            <a:r>
              <a:rPr lang="en-US" altLang="en-US" sz="2000">
                <a:solidFill>
                  <a:schemeClr val="hlink"/>
                </a:solidFill>
              </a:rPr>
              <a:t>classify new data</a:t>
            </a:r>
          </a:p>
          <a:p>
            <a:pPr eaLnBrk="1" hangingPunct="1"/>
            <a:r>
              <a:rPr lang="en-US" altLang="en-US" sz="2000"/>
              <a:t>Note: If </a:t>
            </a:r>
            <a:r>
              <a:rPr lang="en-US" altLang="en-US" sz="2000" i="1"/>
              <a:t>the test set </a:t>
            </a:r>
            <a:r>
              <a:rPr lang="en-US" altLang="en-US" sz="2000"/>
              <a:t>is used to select models, it is called </a:t>
            </a:r>
            <a:r>
              <a:rPr lang="en-US" altLang="en-US" sz="2000">
                <a:solidFill>
                  <a:srgbClr val="C00000"/>
                </a:solidFill>
              </a:rPr>
              <a:t>validation (test) set</a:t>
            </a:r>
          </a:p>
        </p:txBody>
      </p:sp>
    </p:spTree>
  </p:cSld>
  <p:clrMapOvr>
    <a:masterClrMapping/>
  </p:clrMapOvr>
  <p:transition>
    <p:zo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>
            <a:extLst>
              <a:ext uri="{FF2B5EF4-FFF2-40B4-BE49-F238E27FC236}">
                <a16:creationId xmlns:a16="http://schemas.microsoft.com/office/drawing/2014/main" id="{7D7EA287-4AE3-47EE-CC4D-0CD0F52DEA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Gain Ratio</a:t>
            </a:r>
            <a:endParaRPr lang="en-IN" altLang="en-US" dirty="0">
              <a:latin typeface="Berlin Sans FB Demi" panose="020E0602020502020306" pitchFamily="34" charset="77"/>
            </a:endParaRPr>
          </a:p>
        </p:txBody>
      </p:sp>
      <p:sp>
        <p:nvSpPr>
          <p:cNvPr id="46083" name="Slide Number Placeholder 4">
            <a:extLst>
              <a:ext uri="{FF2B5EF4-FFF2-40B4-BE49-F238E27FC236}">
                <a16:creationId xmlns:a16="http://schemas.microsoft.com/office/drawing/2014/main" id="{6C2FB9F1-AE53-B0DA-5B9F-E662A384A9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7E3A3A3-0EC8-0C40-981E-7EA276BBB714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40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46084" name="Object 9">
            <a:extLst>
              <a:ext uri="{FF2B5EF4-FFF2-40B4-BE49-F238E27FC236}">
                <a16:creationId xmlns:a16="http://schemas.microsoft.com/office/drawing/2014/main" id="{311F1464-5E0C-F28D-719C-0AA2406DD499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33338" y="2895600"/>
          <a:ext cx="4152900" cy="302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791200" imgH="3962400" progId="Excel.Sheet.8">
                  <p:embed/>
                </p:oleObj>
              </mc:Choice>
              <mc:Fallback>
                <p:oleObj name="Worksheet" r:id="rId2" imgW="5791200" imgH="3962400" progId="Excel.Sheet.8">
                  <p:embed/>
                  <p:pic>
                    <p:nvPicPr>
                      <p:cNvPr id="46084" name="Object 9">
                        <a:extLst>
                          <a:ext uri="{FF2B5EF4-FFF2-40B4-BE49-F238E27FC236}">
                            <a16:creationId xmlns:a16="http://schemas.microsoft.com/office/drawing/2014/main" id="{311F1464-5E0C-F28D-719C-0AA2406DD499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8" y="2895600"/>
                        <a:ext cx="4152900" cy="302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5" name="Object 6">
            <a:extLst>
              <a:ext uri="{FF2B5EF4-FFF2-40B4-BE49-F238E27FC236}">
                <a16:creationId xmlns:a16="http://schemas.microsoft.com/office/drawing/2014/main" id="{87AD42D4-6E84-AC81-830B-A6201126B888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724400" y="1382713"/>
          <a:ext cx="4191000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5532000" imgH="14630400" progId="Equation.3">
                  <p:embed/>
                </p:oleObj>
              </mc:Choice>
              <mc:Fallback>
                <p:oleObj name="Equation" r:id="rId4" imgW="65532000" imgH="14630400" progId="Equation.3">
                  <p:embed/>
                  <p:pic>
                    <p:nvPicPr>
                      <p:cNvPr id="46085" name="Object 6">
                        <a:extLst>
                          <a:ext uri="{FF2B5EF4-FFF2-40B4-BE49-F238E27FC236}">
                            <a16:creationId xmlns:a16="http://schemas.microsoft.com/office/drawing/2014/main" id="{87AD42D4-6E84-AC81-830B-A6201126B888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382713"/>
                        <a:ext cx="4191000" cy="93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6" name="Object 4">
            <a:extLst>
              <a:ext uri="{FF2B5EF4-FFF2-40B4-BE49-F238E27FC236}">
                <a16:creationId xmlns:a16="http://schemas.microsoft.com/office/drawing/2014/main" id="{4715555E-6C81-8829-5752-1EAEF90171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19600" y="4495800"/>
          <a:ext cx="45212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533500" imgH="13462000" progId="Equation.3">
                  <p:embed/>
                </p:oleObj>
              </mc:Choice>
              <mc:Fallback>
                <p:oleObj name="Equation" r:id="rId6" imgW="77533500" imgH="13462000" progId="Equation.3">
                  <p:embed/>
                  <p:pic>
                    <p:nvPicPr>
                      <p:cNvPr id="46086" name="Object 4">
                        <a:extLst>
                          <a:ext uri="{FF2B5EF4-FFF2-40B4-BE49-F238E27FC236}">
                            <a16:creationId xmlns:a16="http://schemas.microsoft.com/office/drawing/2014/main" id="{4715555E-6C81-8829-5752-1EAEF90171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4495800"/>
                        <a:ext cx="452120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7" name="Object 5">
            <a:extLst>
              <a:ext uri="{FF2B5EF4-FFF2-40B4-BE49-F238E27FC236}">
                <a16:creationId xmlns:a16="http://schemas.microsoft.com/office/drawing/2014/main" id="{CA5C0AD6-AB68-A9EF-93C5-227107C018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6172200"/>
          <a:ext cx="599122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703400" imgH="5270500" progId="Equation.3">
                  <p:embed/>
                </p:oleObj>
              </mc:Choice>
              <mc:Fallback>
                <p:oleObj name="Equation" r:id="rId8" imgW="90703400" imgH="5270500" progId="Equation.3">
                  <p:embed/>
                  <p:pic>
                    <p:nvPicPr>
                      <p:cNvPr id="46087" name="Object 5">
                        <a:extLst>
                          <a:ext uri="{FF2B5EF4-FFF2-40B4-BE49-F238E27FC236}">
                            <a16:creationId xmlns:a16="http://schemas.microsoft.com/office/drawing/2014/main" id="{CA5C0AD6-AB68-A9EF-93C5-227107C0180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6172200"/>
                        <a:ext cx="5991225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8" name="Object 6">
            <a:extLst>
              <a:ext uri="{FF2B5EF4-FFF2-40B4-BE49-F238E27FC236}">
                <a16:creationId xmlns:a16="http://schemas.microsoft.com/office/drawing/2014/main" id="{C32D471E-B1DA-FED3-078A-BEFE6557E6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0" y="2133600"/>
          <a:ext cx="43211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4363600" imgH="9067800" progId="Equation.3">
                  <p:embed/>
                </p:oleObj>
              </mc:Choice>
              <mc:Fallback>
                <p:oleObj name="Equation" r:id="rId10" imgW="64363600" imgH="9067800" progId="Equation.3">
                  <p:embed/>
                  <p:pic>
                    <p:nvPicPr>
                      <p:cNvPr id="46088" name="Object 6">
                        <a:extLst>
                          <a:ext uri="{FF2B5EF4-FFF2-40B4-BE49-F238E27FC236}">
                            <a16:creationId xmlns:a16="http://schemas.microsoft.com/office/drawing/2014/main" id="{C32D471E-B1DA-FED3-078A-BEFE6557E6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133600"/>
                        <a:ext cx="432117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9" name="Object 7">
            <a:extLst>
              <a:ext uri="{FF2B5EF4-FFF2-40B4-BE49-F238E27FC236}">
                <a16:creationId xmlns:a16="http://schemas.microsoft.com/office/drawing/2014/main" id="{8A07E847-5AEC-1CC0-9337-4D912CA06A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95800" y="3581400"/>
          <a:ext cx="440531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926200" imgH="9067800" progId="Equation.3">
                  <p:embed/>
                </p:oleObj>
              </mc:Choice>
              <mc:Fallback>
                <p:oleObj name="Equation" r:id="rId12" imgW="69926200" imgH="9067800" progId="Equation.3">
                  <p:embed/>
                  <p:pic>
                    <p:nvPicPr>
                      <p:cNvPr id="46089" name="Object 7">
                        <a:extLst>
                          <a:ext uri="{FF2B5EF4-FFF2-40B4-BE49-F238E27FC236}">
                            <a16:creationId xmlns:a16="http://schemas.microsoft.com/office/drawing/2014/main" id="{8A07E847-5AEC-1CC0-9337-4D912CA06A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3581400"/>
                        <a:ext cx="4405313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B1522C5-82AC-913F-3BCA-B2155ABF28B2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1295400"/>
          <a:ext cx="3733800" cy="14636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919">
                <a:tc>
                  <a:txBody>
                    <a:bodyPr/>
                    <a:lstStyle/>
                    <a:p>
                      <a:r>
                        <a:rPr lang="en-US" sz="1800" dirty="0"/>
                        <a:t>Income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800" dirty="0"/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919">
                <a:tc>
                  <a:txBody>
                    <a:bodyPr/>
                    <a:lstStyle/>
                    <a:p>
                      <a:r>
                        <a:rPr lang="en-US" sz="1800" dirty="0"/>
                        <a:t>high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919">
                <a:tc>
                  <a:txBody>
                    <a:bodyPr/>
                    <a:lstStyle/>
                    <a:p>
                      <a:r>
                        <a:rPr lang="en-US" sz="1800" dirty="0"/>
                        <a:t>medium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4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0.918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919">
                <a:tc>
                  <a:txBody>
                    <a:bodyPr/>
                    <a:lstStyle/>
                    <a:p>
                      <a:r>
                        <a:rPr lang="en-US" sz="1800" dirty="0"/>
                        <a:t>low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3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0.811</a:t>
                      </a:r>
                      <a:endParaRPr lang="en-IN" sz="1800" dirty="0"/>
                    </a:p>
                  </a:txBody>
                  <a:tcPr marT="45740" marB="4574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6117" name="Object 2">
            <a:extLst>
              <a:ext uri="{FF2B5EF4-FFF2-40B4-BE49-F238E27FC236}">
                <a16:creationId xmlns:a16="http://schemas.microsoft.com/office/drawing/2014/main" id="{D7371676-1155-855F-5AD6-30C21D0549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95800" y="2895600"/>
          <a:ext cx="44799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1094600" imgH="9067800" progId="Equation.3">
                  <p:embed/>
                </p:oleObj>
              </mc:Choice>
              <mc:Fallback>
                <p:oleObj name="Equation" r:id="rId14" imgW="71094600" imgH="9067800" progId="Equation.3">
                  <p:embed/>
                  <p:pic>
                    <p:nvPicPr>
                      <p:cNvPr id="46117" name="Object 2">
                        <a:extLst>
                          <a:ext uri="{FF2B5EF4-FFF2-40B4-BE49-F238E27FC236}">
                            <a16:creationId xmlns:a16="http://schemas.microsoft.com/office/drawing/2014/main" id="{D7371676-1155-855F-5AD6-30C21D0549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895600"/>
                        <a:ext cx="44799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7734736"/>
      </p:ext>
    </p:extLst>
  </p:cSld>
  <p:clrMapOvr>
    <a:masterClrMapping/>
  </p:clrMapOvr>
  <p:transition>
    <p:zo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7B64C-8F83-C02E-5803-AB9A04E44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Gain Ratio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B5D79E-185A-0288-51D8-3C07B899B0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41</a:t>
            </a:fld>
            <a:endParaRPr lang="en-US" alt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E5BE12A-D279-5BC1-6548-1405B5BFA8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0" y="1227117"/>
            <a:ext cx="4813300" cy="830283"/>
          </a:xfrm>
        </p:spPr>
      </p:pic>
      <p:graphicFrame>
        <p:nvGraphicFramePr>
          <p:cNvPr id="8" name="Object 9">
            <a:extLst>
              <a:ext uri="{FF2B5EF4-FFF2-40B4-BE49-F238E27FC236}">
                <a16:creationId xmlns:a16="http://schemas.microsoft.com/office/drawing/2014/main" id="{BFCC6C29-9077-1F0F-A500-909847190E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8442279"/>
              </p:ext>
            </p:extLst>
          </p:nvPr>
        </p:nvGraphicFramePr>
        <p:xfrm>
          <a:off x="152400" y="1202377"/>
          <a:ext cx="4178300" cy="3210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5791200" imgH="3962400" progId="Excel.Sheet.8">
                  <p:embed/>
                </p:oleObj>
              </mc:Choice>
              <mc:Fallback>
                <p:oleObj name="Worksheet" r:id="rId4" imgW="5791200" imgH="3962400" progId="Excel.Sheet.8">
                  <p:embed/>
                  <p:pic>
                    <p:nvPicPr>
                      <p:cNvPr id="8" name="Object 9">
                        <a:extLst>
                          <a:ext uri="{FF2B5EF4-FFF2-40B4-BE49-F238E27FC236}">
                            <a16:creationId xmlns:a16="http://schemas.microsoft.com/office/drawing/2014/main" id="{BFCC6C29-9077-1F0F-A500-909847190E30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202377"/>
                        <a:ext cx="4178300" cy="32102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7D319C2-8883-D6E7-19BD-8BF23C0A57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150" y="2057400"/>
            <a:ext cx="3226485" cy="19041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2DCB48-6B72-0DA6-685A-8A4A2D4165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671362"/>
            <a:ext cx="7772400" cy="10209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7B417A-1DC1-7CBD-DD82-569AD5058C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5734050"/>
            <a:ext cx="3022600" cy="1066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7A693BA-F0CC-DD8E-3E67-5B29D222C3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734050"/>
            <a:ext cx="4876800" cy="80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49569"/>
      </p:ext>
    </p:extLst>
  </p:cSld>
  <p:clrMapOvr>
    <a:masterClrMapping/>
  </p:clrMapOvr>
  <p:transition>
    <p:zo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CD4618AE-FB46-828E-A8B1-2D6AF8D674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Gain Ratio</a:t>
            </a:r>
            <a:endParaRPr lang="en-IN" altLang="en-US" dirty="0">
              <a:latin typeface="Berlin Sans FB Demi" panose="020E0602020502020306" pitchFamily="34" charset="77"/>
            </a:endParaRPr>
          </a:p>
        </p:txBody>
      </p:sp>
      <p:sp>
        <p:nvSpPr>
          <p:cNvPr id="47107" name="Slide Number Placeholder 4">
            <a:extLst>
              <a:ext uri="{FF2B5EF4-FFF2-40B4-BE49-F238E27FC236}">
                <a16:creationId xmlns:a16="http://schemas.microsoft.com/office/drawing/2014/main" id="{BD99B2BF-BBB7-E9A0-474F-887352F0C2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BF0D93D-48F2-1245-9AD0-2C5AA8ACDC8B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42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47108" name="Object 9">
            <a:extLst>
              <a:ext uri="{FF2B5EF4-FFF2-40B4-BE49-F238E27FC236}">
                <a16:creationId xmlns:a16="http://schemas.microsoft.com/office/drawing/2014/main" id="{1D92E8EB-7617-8FB9-5ADF-F217F9283F1B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0" y="2667000"/>
          <a:ext cx="4152900" cy="302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791200" imgH="3962400" progId="Excel.Sheet.8">
                  <p:embed/>
                </p:oleObj>
              </mc:Choice>
              <mc:Fallback>
                <p:oleObj name="Worksheet" r:id="rId2" imgW="5791200" imgH="3962400" progId="Excel.Sheet.8">
                  <p:embed/>
                  <p:pic>
                    <p:nvPicPr>
                      <p:cNvPr id="47108" name="Object 9">
                        <a:extLst>
                          <a:ext uri="{FF2B5EF4-FFF2-40B4-BE49-F238E27FC236}">
                            <a16:creationId xmlns:a16="http://schemas.microsoft.com/office/drawing/2014/main" id="{1D92E8EB-7617-8FB9-5ADF-F217F9283F1B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667000"/>
                        <a:ext cx="4152900" cy="302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Object 6">
            <a:extLst>
              <a:ext uri="{FF2B5EF4-FFF2-40B4-BE49-F238E27FC236}">
                <a16:creationId xmlns:a16="http://schemas.microsoft.com/office/drawing/2014/main" id="{A861C2C1-09BA-04D7-0944-5ADB186A2FA9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953000" y="1295400"/>
          <a:ext cx="3621088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9733200" imgH="9067800" progId="Equation.3">
                  <p:embed/>
                </p:oleObj>
              </mc:Choice>
              <mc:Fallback>
                <p:oleObj name="Equation" r:id="rId4" imgW="49733200" imgH="9067800" progId="Equation.3">
                  <p:embed/>
                  <p:pic>
                    <p:nvPicPr>
                      <p:cNvPr id="47109" name="Object 6">
                        <a:extLst>
                          <a:ext uri="{FF2B5EF4-FFF2-40B4-BE49-F238E27FC236}">
                            <a16:creationId xmlns:a16="http://schemas.microsoft.com/office/drawing/2014/main" id="{A861C2C1-09BA-04D7-0944-5ADB186A2FA9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295400"/>
                        <a:ext cx="3621088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4F3FBA-932B-393F-A136-BEE4A376CAE8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219200"/>
          <a:ext cx="3733800" cy="109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654">
                <a:tc>
                  <a:txBody>
                    <a:bodyPr/>
                    <a:lstStyle/>
                    <a:p>
                      <a:r>
                        <a:rPr lang="en-US" sz="1800" dirty="0"/>
                        <a:t>Student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800" dirty="0"/>
                    </a:p>
                  </a:txBody>
                  <a:tcPr marT="45680" marB="4568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r>
                        <a:rPr lang="en-US" sz="1800" dirty="0"/>
                        <a:t>Yes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6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0.5916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r>
                        <a:rPr lang="en-US" sz="1800" dirty="0"/>
                        <a:t>No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3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4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0.9852</a:t>
                      </a:r>
                      <a:endParaRPr lang="en-IN" sz="1800" dirty="0"/>
                    </a:p>
                  </a:txBody>
                  <a:tcPr marT="45680" marB="4568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7132" name="Object 4">
            <a:extLst>
              <a:ext uri="{FF2B5EF4-FFF2-40B4-BE49-F238E27FC236}">
                <a16:creationId xmlns:a16="http://schemas.microsoft.com/office/drawing/2014/main" id="{0187BBFD-A1BE-6754-5984-12DEA8F102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30688" y="2362200"/>
          <a:ext cx="4851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2263000" imgH="9067800" progId="Equation.3">
                  <p:embed/>
                </p:oleObj>
              </mc:Choice>
              <mc:Fallback>
                <p:oleObj name="Equation" r:id="rId6" imgW="72263000" imgH="9067800" progId="Equation.3">
                  <p:embed/>
                  <p:pic>
                    <p:nvPicPr>
                      <p:cNvPr id="47132" name="Object 4">
                        <a:extLst>
                          <a:ext uri="{FF2B5EF4-FFF2-40B4-BE49-F238E27FC236}">
                            <a16:creationId xmlns:a16="http://schemas.microsoft.com/office/drawing/2014/main" id="{0187BBFD-A1BE-6754-5984-12DEA8F102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0688" y="2362200"/>
                        <a:ext cx="48514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33" name="Object 5">
            <a:extLst>
              <a:ext uri="{FF2B5EF4-FFF2-40B4-BE49-F238E27FC236}">
                <a16:creationId xmlns:a16="http://schemas.microsoft.com/office/drawing/2014/main" id="{21440317-BFE2-A90C-A39A-D7268CDCD1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4800" y="2971800"/>
          <a:ext cx="4870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2555100" imgH="9067800" progId="Equation.3">
                  <p:embed/>
                </p:oleObj>
              </mc:Choice>
              <mc:Fallback>
                <p:oleObj name="Equation" r:id="rId8" imgW="72555100" imgH="9067800" progId="Equation.3">
                  <p:embed/>
                  <p:pic>
                    <p:nvPicPr>
                      <p:cNvPr id="47133" name="Object 5">
                        <a:extLst>
                          <a:ext uri="{FF2B5EF4-FFF2-40B4-BE49-F238E27FC236}">
                            <a16:creationId xmlns:a16="http://schemas.microsoft.com/office/drawing/2014/main" id="{21440317-BFE2-A90C-A39A-D7268CDCD16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971800"/>
                        <a:ext cx="487045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34" name="Object 6">
            <a:extLst>
              <a:ext uri="{FF2B5EF4-FFF2-40B4-BE49-F238E27FC236}">
                <a16:creationId xmlns:a16="http://schemas.microsoft.com/office/drawing/2014/main" id="{F2A656BC-7AB0-BD11-714D-615EE1AB8FD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99038" y="4495800"/>
          <a:ext cx="3360737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7632600" imgH="13462000" progId="Equation.3">
                  <p:embed/>
                </p:oleObj>
              </mc:Choice>
              <mc:Fallback>
                <p:oleObj name="Equation" r:id="rId10" imgW="57632600" imgH="13462000" progId="Equation.3">
                  <p:embed/>
                  <p:pic>
                    <p:nvPicPr>
                      <p:cNvPr id="47134" name="Object 6">
                        <a:extLst>
                          <a:ext uri="{FF2B5EF4-FFF2-40B4-BE49-F238E27FC236}">
                            <a16:creationId xmlns:a16="http://schemas.microsoft.com/office/drawing/2014/main" id="{F2A656BC-7AB0-BD11-714D-615EE1AB8F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9038" y="4495800"/>
                        <a:ext cx="3360737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35" name="Object 7">
            <a:extLst>
              <a:ext uri="{FF2B5EF4-FFF2-40B4-BE49-F238E27FC236}">
                <a16:creationId xmlns:a16="http://schemas.microsoft.com/office/drawing/2014/main" id="{319A7091-9C13-AB76-80C0-23CC2A732CC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66950" y="6019800"/>
          <a:ext cx="6030913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1287600" imgH="5270500" progId="Equation.3">
                  <p:embed/>
                </p:oleObj>
              </mc:Choice>
              <mc:Fallback>
                <p:oleObj name="Equation" r:id="rId12" imgW="91287600" imgH="5270500" progId="Equation.3">
                  <p:embed/>
                  <p:pic>
                    <p:nvPicPr>
                      <p:cNvPr id="47135" name="Object 7">
                        <a:extLst>
                          <a:ext uri="{FF2B5EF4-FFF2-40B4-BE49-F238E27FC236}">
                            <a16:creationId xmlns:a16="http://schemas.microsoft.com/office/drawing/2014/main" id="{319A7091-9C13-AB76-80C0-23CC2A732CC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6950" y="6019800"/>
                        <a:ext cx="6030913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7476824"/>
      </p:ext>
    </p:extLst>
  </p:cSld>
  <p:clrMapOvr>
    <a:masterClrMapping/>
  </p:clrMapOvr>
  <p:transition>
    <p:zo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7B64C-8F83-C02E-5803-AB9A04E44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Gain Ratio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B5D79E-185A-0288-51D8-3C07B899B0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43</a:t>
            </a:fld>
            <a:endParaRPr lang="en-US" alt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E5BE12A-D279-5BC1-6548-1405B5BFA8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0" y="1227117"/>
            <a:ext cx="4813300" cy="830283"/>
          </a:xfrm>
        </p:spPr>
      </p:pic>
      <p:graphicFrame>
        <p:nvGraphicFramePr>
          <p:cNvPr id="8" name="Object 9">
            <a:extLst>
              <a:ext uri="{FF2B5EF4-FFF2-40B4-BE49-F238E27FC236}">
                <a16:creationId xmlns:a16="http://schemas.microsoft.com/office/drawing/2014/main" id="{BFCC6C29-9077-1F0F-A500-909847190E30}"/>
              </a:ext>
            </a:extLst>
          </p:cNvPr>
          <p:cNvGraphicFramePr>
            <a:graphicFrameLocks/>
          </p:cNvGraphicFramePr>
          <p:nvPr/>
        </p:nvGraphicFramePr>
        <p:xfrm>
          <a:off x="152400" y="1202377"/>
          <a:ext cx="4178300" cy="3210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5791200" imgH="3962400" progId="Excel.Sheet.8">
                  <p:embed/>
                </p:oleObj>
              </mc:Choice>
              <mc:Fallback>
                <p:oleObj name="Worksheet" r:id="rId4" imgW="5791200" imgH="3962400" progId="Excel.Sheet.8">
                  <p:embed/>
                  <p:pic>
                    <p:nvPicPr>
                      <p:cNvPr id="8" name="Object 9">
                        <a:extLst>
                          <a:ext uri="{FF2B5EF4-FFF2-40B4-BE49-F238E27FC236}">
                            <a16:creationId xmlns:a16="http://schemas.microsoft.com/office/drawing/2014/main" id="{BFCC6C29-9077-1F0F-A500-909847190E30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202377"/>
                        <a:ext cx="4178300" cy="32102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7488C4-1721-C7D6-0611-09F3C70D22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850893"/>
            <a:ext cx="4747161" cy="7879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0A2E92-24D8-724B-1582-D2E3711A39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374" y="2124908"/>
            <a:ext cx="2438400" cy="2260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1C19ECD-E290-E077-6771-5FC2D083C9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19" y="4535978"/>
            <a:ext cx="7772400" cy="103602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5941C1A-F36A-FC9D-2FE5-2F285B70167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719" y="5572001"/>
            <a:ext cx="32766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97871"/>
      </p:ext>
    </p:extLst>
  </p:cSld>
  <p:clrMapOvr>
    <a:masterClrMapping/>
  </p:clrMapOvr>
  <p:transition>
    <p:zo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55725CEC-E31A-DB3A-DE66-FD9BC4AE9B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Gain Ratio</a:t>
            </a:r>
            <a:endParaRPr lang="en-IN" altLang="en-US" dirty="0">
              <a:latin typeface="Berlin Sans FB Demi" panose="020E0602020502020306" pitchFamily="34" charset="77"/>
            </a:endParaRPr>
          </a:p>
        </p:txBody>
      </p:sp>
      <p:sp>
        <p:nvSpPr>
          <p:cNvPr id="48131" name="Slide Number Placeholder 4">
            <a:extLst>
              <a:ext uri="{FF2B5EF4-FFF2-40B4-BE49-F238E27FC236}">
                <a16:creationId xmlns:a16="http://schemas.microsoft.com/office/drawing/2014/main" id="{7489B5DA-28BD-8B4B-4C03-5E46B5EB31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BA7062E-6FC4-624A-A885-8478EA383CD9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graphicFrame>
        <p:nvGraphicFramePr>
          <p:cNvPr id="48132" name="Object 9">
            <a:extLst>
              <a:ext uri="{FF2B5EF4-FFF2-40B4-BE49-F238E27FC236}">
                <a16:creationId xmlns:a16="http://schemas.microsoft.com/office/drawing/2014/main" id="{68F9FB44-F31E-95F2-1C6A-8DF6113D1D08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0" y="2667000"/>
          <a:ext cx="4152900" cy="302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791200" imgH="3962400" progId="Excel.Sheet.8">
                  <p:embed/>
                </p:oleObj>
              </mc:Choice>
              <mc:Fallback>
                <p:oleObj name="Worksheet" r:id="rId2" imgW="5791200" imgH="3962400" progId="Excel.Sheet.8">
                  <p:embed/>
                  <p:pic>
                    <p:nvPicPr>
                      <p:cNvPr id="48132" name="Object 9">
                        <a:extLst>
                          <a:ext uri="{FF2B5EF4-FFF2-40B4-BE49-F238E27FC236}">
                            <a16:creationId xmlns:a16="http://schemas.microsoft.com/office/drawing/2014/main" id="{68F9FB44-F31E-95F2-1C6A-8DF6113D1D08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667000"/>
                        <a:ext cx="4152900" cy="302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3" name="Object 6">
            <a:extLst>
              <a:ext uri="{FF2B5EF4-FFF2-40B4-BE49-F238E27FC236}">
                <a16:creationId xmlns:a16="http://schemas.microsoft.com/office/drawing/2014/main" id="{ED645F3A-382C-293B-4305-49DB23B3C467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953000" y="1320800"/>
          <a:ext cx="362108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3835300" imgH="9067800" progId="Equation.3">
                  <p:embed/>
                </p:oleObj>
              </mc:Choice>
              <mc:Fallback>
                <p:oleObj name="Equation" r:id="rId4" imgW="53835300" imgH="9067800" progId="Equation.3">
                  <p:embed/>
                  <p:pic>
                    <p:nvPicPr>
                      <p:cNvPr id="48133" name="Object 6">
                        <a:extLst>
                          <a:ext uri="{FF2B5EF4-FFF2-40B4-BE49-F238E27FC236}">
                            <a16:creationId xmlns:a16="http://schemas.microsoft.com/office/drawing/2014/main" id="{ED645F3A-382C-293B-4305-49DB23B3C467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320800"/>
                        <a:ext cx="362108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AF72695-8BF6-3764-EBAA-4EB1B3586B48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219200"/>
          <a:ext cx="37338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1950">
                <a:tc>
                  <a:txBody>
                    <a:bodyPr/>
                    <a:lstStyle/>
                    <a:p>
                      <a:r>
                        <a:rPr lang="en-US" dirty="0"/>
                        <a:t>Credit</a:t>
                      </a:r>
                      <a:r>
                        <a:rPr lang="en-US" baseline="0" dirty="0"/>
                        <a:t> rating</a:t>
                      </a:r>
                      <a:endParaRPr lang="en-IN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  <a:endParaRPr lang="en-IN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  <a:endParaRPr lang="en-IN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0.8112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8156" name="Object 4">
            <a:extLst>
              <a:ext uri="{FF2B5EF4-FFF2-40B4-BE49-F238E27FC236}">
                <a16:creationId xmlns:a16="http://schemas.microsoft.com/office/drawing/2014/main" id="{D0C30E95-B677-2689-E3B5-242F14458C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11638" y="2362200"/>
          <a:ext cx="4889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2847200" imgH="9067800" progId="Equation.3">
                  <p:embed/>
                </p:oleObj>
              </mc:Choice>
              <mc:Fallback>
                <p:oleObj name="Equation" r:id="rId6" imgW="72847200" imgH="9067800" progId="Equation.3">
                  <p:embed/>
                  <p:pic>
                    <p:nvPicPr>
                      <p:cNvPr id="48156" name="Object 4">
                        <a:extLst>
                          <a:ext uri="{FF2B5EF4-FFF2-40B4-BE49-F238E27FC236}">
                            <a16:creationId xmlns:a16="http://schemas.microsoft.com/office/drawing/2014/main" id="{D0C30E95-B677-2689-E3B5-242F14458CB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2362200"/>
                        <a:ext cx="4889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57" name="Object 5">
            <a:extLst>
              <a:ext uri="{FF2B5EF4-FFF2-40B4-BE49-F238E27FC236}">
                <a16:creationId xmlns:a16="http://schemas.microsoft.com/office/drawing/2014/main" id="{2CC12336-A202-57F3-594B-47CB0DB54B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08488" y="2971800"/>
          <a:ext cx="428148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79400" imgH="9067800" progId="Equation.3">
                  <p:embed/>
                </p:oleObj>
              </mc:Choice>
              <mc:Fallback>
                <p:oleObj name="Equation" r:id="rId8" imgW="63779400" imgH="9067800" progId="Equation.3">
                  <p:embed/>
                  <p:pic>
                    <p:nvPicPr>
                      <p:cNvPr id="48157" name="Object 5">
                        <a:extLst>
                          <a:ext uri="{FF2B5EF4-FFF2-40B4-BE49-F238E27FC236}">
                            <a16:creationId xmlns:a16="http://schemas.microsoft.com/office/drawing/2014/main" id="{2CC12336-A202-57F3-594B-47CB0DB54B5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8488" y="2971800"/>
                        <a:ext cx="4281487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58" name="Object 6">
            <a:extLst>
              <a:ext uri="{FF2B5EF4-FFF2-40B4-BE49-F238E27FC236}">
                <a16:creationId xmlns:a16="http://schemas.microsoft.com/office/drawing/2014/main" id="{7B59A729-7A41-0795-F301-A8DC0A6D9E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05400" y="3962400"/>
          <a:ext cx="3429000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149000" imgH="13462000" progId="Equation.3">
                  <p:embed/>
                </p:oleObj>
              </mc:Choice>
              <mc:Fallback>
                <p:oleObj name="Equation" r:id="rId10" imgW="49149000" imgH="13462000" progId="Equation.3">
                  <p:embed/>
                  <p:pic>
                    <p:nvPicPr>
                      <p:cNvPr id="48158" name="Object 6">
                        <a:extLst>
                          <a:ext uri="{FF2B5EF4-FFF2-40B4-BE49-F238E27FC236}">
                            <a16:creationId xmlns:a16="http://schemas.microsoft.com/office/drawing/2014/main" id="{7B59A729-7A41-0795-F301-A8DC0A6D9EA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962400"/>
                        <a:ext cx="3429000" cy="938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59" name="Object 7">
            <a:extLst>
              <a:ext uri="{FF2B5EF4-FFF2-40B4-BE49-F238E27FC236}">
                <a16:creationId xmlns:a16="http://schemas.microsoft.com/office/drawing/2014/main" id="{8391AF94-9C3A-48B9-21A2-E8F9DC61D2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76438" y="6010275"/>
          <a:ext cx="6611937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0063300" imgH="5562600" progId="Equation.3">
                  <p:embed/>
                </p:oleObj>
              </mc:Choice>
              <mc:Fallback>
                <p:oleObj name="Equation" r:id="rId12" imgW="100063300" imgH="5562600" progId="Equation.3">
                  <p:embed/>
                  <p:pic>
                    <p:nvPicPr>
                      <p:cNvPr id="48159" name="Object 7">
                        <a:extLst>
                          <a:ext uri="{FF2B5EF4-FFF2-40B4-BE49-F238E27FC236}">
                            <a16:creationId xmlns:a16="http://schemas.microsoft.com/office/drawing/2014/main" id="{8391AF94-9C3A-48B9-21A2-E8F9DC61D2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8" y="6010275"/>
                        <a:ext cx="6611937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4227244"/>
      </p:ext>
    </p:extLst>
  </p:cSld>
  <p:clrMapOvr>
    <a:masterClrMapping/>
  </p:clrMapOvr>
  <p:transition>
    <p:zo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7B64C-8F83-C02E-5803-AB9A04E44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Gain Ratio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B5D79E-185A-0288-51D8-3C07B899B0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45</a:t>
            </a:fld>
            <a:endParaRPr lang="en-US" alt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E5BE12A-D279-5BC1-6548-1405B5BFA8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0" y="1227117"/>
            <a:ext cx="4813300" cy="830283"/>
          </a:xfrm>
        </p:spPr>
      </p:pic>
      <p:graphicFrame>
        <p:nvGraphicFramePr>
          <p:cNvPr id="8" name="Object 9">
            <a:extLst>
              <a:ext uri="{FF2B5EF4-FFF2-40B4-BE49-F238E27FC236}">
                <a16:creationId xmlns:a16="http://schemas.microsoft.com/office/drawing/2014/main" id="{BFCC6C29-9077-1F0F-A500-909847190E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9029840"/>
              </p:ext>
            </p:extLst>
          </p:nvPr>
        </p:nvGraphicFramePr>
        <p:xfrm>
          <a:off x="152400" y="1285598"/>
          <a:ext cx="4178300" cy="3210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5791200" imgH="3962400" progId="Excel.Sheet.8">
                  <p:embed/>
                </p:oleObj>
              </mc:Choice>
              <mc:Fallback>
                <p:oleObj name="Worksheet" r:id="rId4" imgW="5791200" imgH="3962400" progId="Excel.Sheet.8">
                  <p:embed/>
                  <p:pic>
                    <p:nvPicPr>
                      <p:cNvPr id="8" name="Object 9">
                        <a:extLst>
                          <a:ext uri="{FF2B5EF4-FFF2-40B4-BE49-F238E27FC236}">
                            <a16:creationId xmlns:a16="http://schemas.microsoft.com/office/drawing/2014/main" id="{BFCC6C29-9077-1F0F-A500-909847190E30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285598"/>
                        <a:ext cx="4178300" cy="32102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BB4751FB-BB20-F259-515E-7151EE2E5A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65540"/>
            <a:ext cx="4099717" cy="20557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7E28CB-F83A-0C8F-49CC-059320EA31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38" y="4603852"/>
            <a:ext cx="7772400" cy="12111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AE1CC1-71A9-3CB1-FDFD-23E66F6973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7" y="5789871"/>
            <a:ext cx="5074443" cy="10117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49A0E2D-9BB6-8DE7-F7F8-0976F9DFEF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5711395"/>
            <a:ext cx="2476500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969892"/>
      </p:ext>
    </p:extLst>
  </p:cSld>
  <p:clrMapOvr>
    <a:masterClrMapping/>
  </p:clrMapOvr>
  <p:transition>
    <p:zo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56B6D-8315-6A66-DB67-BF78F5271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[Student]</a:t>
            </a:r>
          </a:p>
          <a:p>
            <a:r>
              <a:rPr lang="en-US" dirty="0"/>
              <a:t>                  /     \</a:t>
            </a:r>
          </a:p>
          <a:p>
            <a:r>
              <a:rPr lang="en-US" dirty="0"/>
              <a:t>              yes        no</a:t>
            </a:r>
          </a:p>
          <a:p>
            <a:r>
              <a:rPr lang="en-US" dirty="0"/>
              <a:t>             (yes)        |</a:t>
            </a:r>
          </a:p>
          <a:p>
            <a:r>
              <a:rPr lang="en-US" dirty="0"/>
              <a:t>                         [Age]</a:t>
            </a:r>
          </a:p>
          <a:p>
            <a:r>
              <a:rPr lang="en-US" dirty="0"/>
              <a:t>                      /    	|  	  \</a:t>
            </a:r>
          </a:p>
          <a:p>
            <a:r>
              <a:rPr lang="en-US" dirty="0"/>
              <a:t>                  &lt;=30   31..40   &gt;40</a:t>
            </a:r>
          </a:p>
          <a:p>
            <a:r>
              <a:rPr lang="en-US" dirty="0"/>
              <a:t>                   |    	   |       	|</a:t>
            </a:r>
          </a:p>
          <a:p>
            <a:r>
              <a:rPr lang="en-US" dirty="0"/>
              <a:t>                 [Income] (yes) [</a:t>
            </a:r>
            <a:r>
              <a:rPr lang="en-US" dirty="0" err="1"/>
              <a:t>Credit_rating</a:t>
            </a:r>
            <a:r>
              <a:rPr lang="en-US" dirty="0"/>
              <a:t>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34B184-9FF4-E651-4BB0-871350C39D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46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92980"/>
      </p:ext>
    </p:extLst>
  </p:cSld>
  <p:clrMapOvr>
    <a:masterClrMapping/>
  </p:clrMapOvr>
  <p:transition>
    <p:zo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E35F-C0DC-B721-4D0C-546238269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E8CD5-22EA-2405-7663-FC44143AA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N" dirty="0">
                <a:effectLst/>
                <a:latin typeface="Gill Sans MT" panose="020B0502020104020203" pitchFamily="34" charset="77"/>
              </a:rPr>
              <a:t>The highest Gain Ratio is for </a:t>
            </a:r>
            <a:r>
              <a:rPr lang="en-IN" b="1" dirty="0">
                <a:effectLst/>
                <a:latin typeface="Gill Sans MT" panose="020B0502020104020203" pitchFamily="34" charset="77"/>
              </a:rPr>
              <a:t>student</a:t>
            </a:r>
            <a:r>
              <a:rPr lang="en-IN" dirty="0">
                <a:effectLst/>
                <a:latin typeface="Gill Sans MT" panose="020B0502020104020203" pitchFamily="34" charset="77"/>
              </a:rPr>
              <a:t> (0.152), meaning it is the most informative split among these three for predicting whether a person buys a computer. so student will become the root node.</a:t>
            </a:r>
            <a:endParaRPr lang="en-US" dirty="0">
              <a:latin typeface="Gill Sans MT" panose="020B0502020104020203" pitchFamily="34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130A4C-C1CB-C350-20DB-7F1D082AED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47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1809010"/>
      </p:ext>
    </p:extLst>
  </p:cSld>
  <p:clrMapOvr>
    <a:masterClrMapping/>
  </p:clrMapOvr>
  <p:transition>
    <p:zo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4">
            <a:extLst>
              <a:ext uri="{FF2B5EF4-FFF2-40B4-BE49-F238E27FC236}">
                <a16:creationId xmlns:a16="http://schemas.microsoft.com/office/drawing/2014/main" id="{716FC38B-BB02-0D4D-AD46-6D6B17058E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26A477C-5425-6B4C-96D9-9B56AB0DB245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48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4B5A7A9B-83FE-FC59-4490-99B00E5F3D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sp>
        <p:nvSpPr>
          <p:cNvPr id="39940" name="TextBox 9">
            <a:extLst>
              <a:ext uri="{FF2B5EF4-FFF2-40B4-BE49-F238E27FC236}">
                <a16:creationId xmlns:a16="http://schemas.microsoft.com/office/drawing/2014/main" id="{80E920EE-5242-992E-03CC-69C075B25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131888"/>
            <a:ext cx="7518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IN" altLang="en-US" dirty="0">
                <a:latin typeface="Gill Sans MT" panose="020B0502020104020203" pitchFamily="34" charset="77"/>
              </a:rPr>
              <a:t>The </a:t>
            </a:r>
            <a:r>
              <a:rPr lang="en-IN" altLang="en-US" b="1" dirty="0">
                <a:latin typeface="Gill Sans MT" panose="020B0502020104020203" pitchFamily="34" charset="77"/>
              </a:rPr>
              <a:t>Gini Index</a:t>
            </a:r>
            <a:r>
              <a:rPr lang="en-IN" altLang="en-US" dirty="0">
                <a:latin typeface="Gill Sans MT" panose="020B0502020104020203" pitchFamily="34" charset="77"/>
              </a:rPr>
              <a:t> used in decision tree algorithms (especially </a:t>
            </a:r>
            <a:r>
              <a:rPr lang="en-IN" altLang="en-US" b="1" dirty="0">
                <a:latin typeface="Gill Sans MT" panose="020B0502020104020203" pitchFamily="34" charset="77"/>
              </a:rPr>
              <a:t>CART – Classification and Regression Trees</a:t>
            </a:r>
            <a:r>
              <a:rPr lang="en-IN" altLang="en-US" dirty="0">
                <a:latin typeface="Gill Sans MT" panose="020B0502020104020203" pitchFamily="34" charset="77"/>
              </a:rPr>
              <a:t>) to measure node impurity.</a:t>
            </a:r>
          </a:p>
        </p:txBody>
      </p:sp>
      <p:pic>
        <p:nvPicPr>
          <p:cNvPr id="39941" name="Picture 2">
            <a:extLst>
              <a:ext uri="{FF2B5EF4-FFF2-40B4-BE49-F238E27FC236}">
                <a16:creationId xmlns:a16="http://schemas.microsoft.com/office/drawing/2014/main" id="{B80830D2-65E0-31EE-99AD-7A61494D42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900" y="2959100"/>
            <a:ext cx="28702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TextBox 5">
            <a:extLst>
              <a:ext uri="{FF2B5EF4-FFF2-40B4-BE49-F238E27FC236}">
                <a16:creationId xmlns:a16="http://schemas.microsoft.com/office/drawing/2014/main" id="{A74A6CFB-E28D-BA68-DBFF-89A38D4D0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3810000"/>
            <a:ext cx="7280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IN" altLang="en-US" sz="1800" dirty="0">
                <a:latin typeface="Tahoma" panose="020B0604030504040204" pitchFamily="34" charset="0"/>
              </a:rPr>
              <a:t>Where:</a:t>
            </a: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IN" altLang="en-US" sz="1800" b="1" dirty="0">
                <a:latin typeface="Tahoma" panose="020B0604030504040204" pitchFamily="34" charset="0"/>
              </a:rPr>
              <a:t>D</a:t>
            </a:r>
            <a:r>
              <a:rPr lang="en-IN" altLang="en-US" sz="1800" dirty="0">
                <a:latin typeface="Tahoma" panose="020B0604030504040204" pitchFamily="34" charset="0"/>
              </a:rPr>
              <a:t> → Dataset (or node) under consideration.</a:t>
            </a: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IN" altLang="en-US" sz="1800" b="1" dirty="0">
                <a:latin typeface="Tahoma" panose="020B0604030504040204" pitchFamily="34" charset="0"/>
              </a:rPr>
              <a:t>m</a:t>
            </a:r>
            <a:r>
              <a:rPr lang="en-IN" altLang="en-US" sz="1800" dirty="0">
                <a:latin typeface="Tahoma" panose="020B0604030504040204" pitchFamily="34" charset="0"/>
              </a:rPr>
              <a:t> → Number of classes.</a:t>
            </a: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IN" altLang="en-US" sz="1800" b="1" dirty="0">
                <a:latin typeface="Tahoma" panose="020B0604030504040204" pitchFamily="34" charset="0"/>
              </a:rPr>
              <a:t>p</a:t>
            </a:r>
            <a:r>
              <a:rPr lang="en-IN" altLang="en-US" sz="1800" b="1" baseline="-25000" dirty="0">
                <a:latin typeface="Tahoma" panose="020B0604030504040204" pitchFamily="34" charset="0"/>
              </a:rPr>
              <a:t>i​</a:t>
            </a:r>
            <a:r>
              <a:rPr lang="en-IN" altLang="en-US" sz="1800" dirty="0">
                <a:latin typeface="Tahoma" panose="020B0604030504040204" pitchFamily="34" charset="0"/>
              </a:rPr>
              <a:t> → Proportion of samples in D that belong to class </a:t>
            </a:r>
            <a:r>
              <a:rPr lang="en-IN" altLang="en-US" sz="1800" dirty="0" err="1">
                <a:latin typeface="Tahoma" panose="020B0604030504040204" pitchFamily="34" charset="0"/>
              </a:rPr>
              <a:t>i</a:t>
            </a:r>
            <a:r>
              <a:rPr lang="en-IN" altLang="en-US" sz="1800" dirty="0">
                <a:latin typeface="Tahoma" panose="020B0604030504040204" pitchFamily="34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B028AE-1884-772F-97D0-1927325C0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69" y="5120718"/>
            <a:ext cx="7772400" cy="1245713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D3740C2-1115-6FED-B16B-D2BF771E7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69025" y="4913313"/>
          <a:ext cx="141288" cy="11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34880" imgH="228600" progId="Equation.3">
                  <p:embed/>
                </p:oleObj>
              </mc:Choice>
              <mc:Fallback>
                <p:oleObj name="Equation" r:id="rId5" imgW="2234880" imgH="228600" progId="Equation.3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D3740C2-1115-6FED-B16B-D2BF771E7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9025" y="4913313"/>
                        <a:ext cx="141288" cy="11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>
            <a:extLst>
              <a:ext uri="{FF2B5EF4-FFF2-40B4-BE49-F238E27FC236}">
                <a16:creationId xmlns:a16="http://schemas.microsoft.com/office/drawing/2014/main" id="{AD3740C2-1115-6FED-B16B-D2BF771E7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56836" y="6421715"/>
          <a:ext cx="3912189" cy="491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34880" imgH="457200" progId="Equation.3">
                  <p:embed/>
                </p:oleObj>
              </mc:Choice>
              <mc:Fallback>
                <p:oleObj name="Equation" r:id="rId7" imgW="2234880" imgH="457200" progId="Equation.3">
                  <p:embed/>
                  <p:pic>
                    <p:nvPicPr>
                      <p:cNvPr id="9" name="Object 7">
                        <a:extLst>
                          <a:ext uri="{FF2B5EF4-FFF2-40B4-BE49-F238E27FC236}">
                            <a16:creationId xmlns:a16="http://schemas.microsoft.com/office/drawing/2014/main" id="{AD3740C2-1115-6FED-B16B-D2BF771E7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6836" y="6421715"/>
                        <a:ext cx="3912189" cy="4915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1731362"/>
      </p:ext>
    </p:extLst>
  </p:cSld>
  <p:clrMapOvr>
    <a:masterClrMapping/>
  </p:clrMapOvr>
  <p:transition>
    <p:zo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B7F79-3E67-22EF-F594-AFA30400F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Gini index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9B21137-392D-CDB6-38E9-A50D9DADB6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984750"/>
            <a:ext cx="8294914" cy="17145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506173-CB88-D25F-E828-F8EE5CFC28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49</a:t>
            </a:fld>
            <a:endParaRPr lang="en-US" altLang="en-US"/>
          </a:p>
        </p:txBody>
      </p:sp>
      <p:graphicFrame>
        <p:nvGraphicFramePr>
          <p:cNvPr id="7" name="Object 9">
            <a:extLst>
              <a:ext uri="{FF2B5EF4-FFF2-40B4-BE49-F238E27FC236}">
                <a16:creationId xmlns:a16="http://schemas.microsoft.com/office/drawing/2014/main" id="{5F15F656-2C31-733D-933C-A450F0CBF7A4}"/>
              </a:ext>
            </a:extLst>
          </p:cNvPr>
          <p:cNvGraphicFramePr>
            <a:graphicFrameLocks/>
          </p:cNvGraphicFramePr>
          <p:nvPr/>
        </p:nvGraphicFramePr>
        <p:xfrm>
          <a:off x="457200" y="1244002"/>
          <a:ext cx="5038726" cy="358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6985000" imgH="4419600" progId="Excel.Sheet.8">
                  <p:embed/>
                </p:oleObj>
              </mc:Choice>
              <mc:Fallback>
                <p:oleObj name="Worksheet" r:id="rId3" imgW="6985000" imgH="4419600" progId="Excel.Sheet.8">
                  <p:embed/>
                  <p:pic>
                    <p:nvPicPr>
                      <p:cNvPr id="7" name="Object 9">
                        <a:extLst>
                          <a:ext uri="{FF2B5EF4-FFF2-40B4-BE49-F238E27FC236}">
                            <a16:creationId xmlns:a16="http://schemas.microsoft.com/office/drawing/2014/main" id="{5F15F656-2C31-733D-933C-A450F0CBF7A4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244002"/>
                        <a:ext cx="5038726" cy="358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1836885"/>
      </p:ext>
    </p:ext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>
            <a:extLst>
              <a:ext uri="{FF2B5EF4-FFF2-40B4-BE49-F238E27FC236}">
                <a16:creationId xmlns:a16="http://schemas.microsoft.com/office/drawing/2014/main" id="{7D7083FC-B2E6-8B43-A403-936C0A0A99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A65D19A-3EA9-2C42-B1BF-A208DC0827B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101E9880-780F-0A97-6AFB-BE4D4A41DC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077200" cy="762000"/>
          </a:xfrm>
          <a:noFill/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latin typeface="Berlin Sans FB Demi" panose="020E0602020502020306" pitchFamily="34" charset="77"/>
              </a:rPr>
              <a:t>Process (1): Model Construction</a:t>
            </a:r>
          </a:p>
        </p:txBody>
      </p:sp>
      <p:grpSp>
        <p:nvGrpSpPr>
          <p:cNvPr id="13316" name="Group 3">
            <a:extLst>
              <a:ext uri="{FF2B5EF4-FFF2-40B4-BE49-F238E27FC236}">
                <a16:creationId xmlns:a16="http://schemas.microsoft.com/office/drawing/2014/main" id="{6A2E5759-6EC8-B6E7-B1F9-1B63D379A625}"/>
              </a:ext>
            </a:extLst>
          </p:cNvPr>
          <p:cNvGrpSpPr>
            <a:grpSpLocks/>
          </p:cNvGrpSpPr>
          <p:nvPr/>
        </p:nvGrpSpPr>
        <p:grpSpPr bwMode="auto">
          <a:xfrm>
            <a:off x="2036763" y="1774825"/>
            <a:ext cx="1698625" cy="1506538"/>
            <a:chOff x="1283" y="1118"/>
            <a:chExt cx="1070" cy="949"/>
          </a:xfrm>
        </p:grpSpPr>
        <p:pic>
          <p:nvPicPr>
            <p:cNvPr id="13329" name="Picture 4">
              <a:extLst>
                <a:ext uri="{FF2B5EF4-FFF2-40B4-BE49-F238E27FC236}">
                  <a16:creationId xmlns:a16="http://schemas.microsoft.com/office/drawing/2014/main" id="{E5A75A05-5AB3-A0E2-E1EE-2346943E0396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3" y="1118"/>
              <a:ext cx="1070" cy="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0" name="Rectangle 5">
              <a:extLst>
                <a:ext uri="{FF2B5EF4-FFF2-40B4-BE49-F238E27FC236}">
                  <a16:creationId xmlns:a16="http://schemas.microsoft.com/office/drawing/2014/main" id="{A1E8D876-F0DB-B74B-23F7-1324E3708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7" y="1427"/>
              <a:ext cx="934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Training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Data</a:t>
              </a:r>
            </a:p>
          </p:txBody>
        </p:sp>
      </p:grpSp>
      <p:graphicFrame>
        <p:nvGraphicFramePr>
          <p:cNvPr id="13317" name="Object 0">
            <a:extLst>
              <a:ext uri="{FF2B5EF4-FFF2-40B4-BE49-F238E27FC236}">
                <a16:creationId xmlns:a16="http://schemas.microsoft.com/office/drawing/2014/main" id="{0DD28B9F-7BDE-A2F2-4254-D0BF4B4A837D}"/>
              </a:ext>
            </a:extLst>
          </p:cNvPr>
          <p:cNvGraphicFramePr>
            <a:graphicFrameLocks/>
          </p:cNvGraphicFramePr>
          <p:nvPr/>
        </p:nvGraphicFramePr>
        <p:xfrm>
          <a:off x="288925" y="3825875"/>
          <a:ext cx="5437188" cy="249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31318200" imgH="14376400" progId="Excel.Sheet.8">
                  <p:embed/>
                </p:oleObj>
              </mc:Choice>
              <mc:Fallback>
                <p:oleObj name="Worksheet" r:id="rId4" imgW="31318200" imgH="14376400" progId="Excel.Sheet.8">
                  <p:embed/>
                  <p:pic>
                    <p:nvPicPr>
                      <p:cNvPr id="0" name="Object 0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" y="3825875"/>
                        <a:ext cx="5437188" cy="249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Line 7">
            <a:extLst>
              <a:ext uri="{FF2B5EF4-FFF2-40B4-BE49-F238E27FC236}">
                <a16:creationId xmlns:a16="http://schemas.microsoft.com/office/drawing/2014/main" id="{E0FC034E-F0A8-32EF-93EA-43F438DE5E5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6388" y="3111500"/>
            <a:ext cx="1644650" cy="7000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Line 8">
            <a:extLst>
              <a:ext uri="{FF2B5EF4-FFF2-40B4-BE49-F238E27FC236}">
                <a16:creationId xmlns:a16="http://schemas.microsoft.com/office/drawing/2014/main" id="{272E9386-327C-3911-A525-39F9F1D4A9E6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6975" y="3111500"/>
            <a:ext cx="2025650" cy="7000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0" name="Rectangle 9">
            <a:extLst>
              <a:ext uri="{FF2B5EF4-FFF2-40B4-BE49-F238E27FC236}">
                <a16:creationId xmlns:a16="http://schemas.microsoft.com/office/drawing/2014/main" id="{87D73381-BD37-A468-12F3-FA867D8BC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763" y="1622425"/>
            <a:ext cx="1870075" cy="835025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Classification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Algorithms</a:t>
            </a:r>
          </a:p>
        </p:txBody>
      </p:sp>
      <p:sp>
        <p:nvSpPr>
          <p:cNvPr id="13321" name="AutoShape 10">
            <a:extLst>
              <a:ext uri="{FF2B5EF4-FFF2-40B4-BE49-F238E27FC236}">
                <a16:creationId xmlns:a16="http://schemas.microsoft.com/office/drawing/2014/main" id="{15A90460-A47F-E462-4417-F7C0E8E26F98}"/>
              </a:ext>
            </a:extLst>
          </p:cNvPr>
          <p:cNvSpPr>
            <a:spLocks noChangeArrowheads="1"/>
          </p:cNvSpPr>
          <p:nvPr/>
        </p:nvSpPr>
        <p:spPr bwMode="auto">
          <a:xfrm rot="-1140000">
            <a:off x="4235450" y="2074863"/>
            <a:ext cx="1657350" cy="484187"/>
          </a:xfrm>
          <a:prstGeom prst="rightArrow">
            <a:avLst>
              <a:gd name="adj1" fmla="val 50000"/>
              <a:gd name="adj2" fmla="val 85606"/>
            </a:avLst>
          </a:prstGeom>
          <a:solidFill>
            <a:srgbClr val="2597B8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Tahoma" panose="020B0604030504040204" pitchFamily="34" charset="0"/>
            </a:endParaRPr>
          </a:p>
        </p:txBody>
      </p:sp>
      <p:sp>
        <p:nvSpPr>
          <p:cNvPr id="13322" name="Rectangle 11">
            <a:extLst>
              <a:ext uri="{FF2B5EF4-FFF2-40B4-BE49-F238E27FC236}">
                <a16:creationId xmlns:a16="http://schemas.microsoft.com/office/drawing/2014/main" id="{C569E6A1-B43F-5D9D-3374-3EBF2940A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8363" y="5311775"/>
            <a:ext cx="3008312" cy="1200150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IF rank = ‘professor’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OR years &gt; 6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THEN tenured = ‘yes’ </a:t>
            </a:r>
          </a:p>
        </p:txBody>
      </p:sp>
      <p:grpSp>
        <p:nvGrpSpPr>
          <p:cNvPr id="13323" name="Group 12">
            <a:extLst>
              <a:ext uri="{FF2B5EF4-FFF2-40B4-BE49-F238E27FC236}">
                <a16:creationId xmlns:a16="http://schemas.microsoft.com/office/drawing/2014/main" id="{27C1EC6D-7682-A2F6-F788-1E29EB5DE223}"/>
              </a:ext>
            </a:extLst>
          </p:cNvPr>
          <p:cNvGrpSpPr>
            <a:grpSpLocks/>
          </p:cNvGrpSpPr>
          <p:nvPr/>
        </p:nvGrpSpPr>
        <p:grpSpPr bwMode="auto">
          <a:xfrm>
            <a:off x="6478588" y="3216275"/>
            <a:ext cx="1889125" cy="1506538"/>
            <a:chOff x="4081" y="2026"/>
            <a:chExt cx="1190" cy="949"/>
          </a:xfrm>
        </p:grpSpPr>
        <p:pic>
          <p:nvPicPr>
            <p:cNvPr id="13327" name="Picture 13">
              <a:extLst>
                <a:ext uri="{FF2B5EF4-FFF2-40B4-BE49-F238E27FC236}">
                  <a16:creationId xmlns:a16="http://schemas.microsoft.com/office/drawing/2014/main" id="{4C4FFE55-DA13-B46D-1FC1-F03D55B6C6BC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1" y="2026"/>
              <a:ext cx="1190" cy="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8" name="Rectangle 14">
              <a:extLst>
                <a:ext uri="{FF2B5EF4-FFF2-40B4-BE49-F238E27FC236}">
                  <a16:creationId xmlns:a16="http://schemas.microsoft.com/office/drawing/2014/main" id="{4CAE50A5-3046-51A6-E6CB-9DF1C69D3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5" y="2306"/>
              <a:ext cx="851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Classifier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(Model)</a:t>
              </a:r>
            </a:p>
          </p:txBody>
        </p:sp>
      </p:grpSp>
      <p:sp>
        <p:nvSpPr>
          <p:cNvPr id="13324" name="Line 15">
            <a:extLst>
              <a:ext uri="{FF2B5EF4-FFF2-40B4-BE49-F238E27FC236}">
                <a16:creationId xmlns:a16="http://schemas.microsoft.com/office/drawing/2014/main" id="{46C0661E-164F-8CBF-440B-2BFA9BB911A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46775" y="4621213"/>
            <a:ext cx="531813" cy="714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5" name="Line 16">
            <a:extLst>
              <a:ext uri="{FF2B5EF4-FFF2-40B4-BE49-F238E27FC236}">
                <a16:creationId xmlns:a16="http://schemas.microsoft.com/office/drawing/2014/main" id="{ABBE4C72-F0BF-4FE4-8340-F808C09A34A4}"/>
              </a:ext>
            </a:extLst>
          </p:cNvPr>
          <p:cNvSpPr>
            <a:spLocks noChangeShapeType="1"/>
          </p:cNvSpPr>
          <p:nvPr/>
        </p:nvSpPr>
        <p:spPr bwMode="auto">
          <a:xfrm>
            <a:off x="8369300" y="4543425"/>
            <a:ext cx="577850" cy="7905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6" name="AutoShape 17">
            <a:extLst>
              <a:ext uri="{FF2B5EF4-FFF2-40B4-BE49-F238E27FC236}">
                <a16:creationId xmlns:a16="http://schemas.microsoft.com/office/drawing/2014/main" id="{4BAC563B-21AE-1750-6977-CF4B7311A2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750" y="2576513"/>
            <a:ext cx="546100" cy="592137"/>
          </a:xfrm>
          <a:prstGeom prst="downArrow">
            <a:avLst>
              <a:gd name="adj1" fmla="val 50000"/>
              <a:gd name="adj2" fmla="val 27118"/>
            </a:avLst>
          </a:prstGeom>
          <a:solidFill>
            <a:srgbClr val="2597B8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B7F79-3E67-22EF-F594-AFA30400F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681" y="31668"/>
            <a:ext cx="8402638" cy="609600"/>
          </a:xfrm>
        </p:spPr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Gini index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506173-CB88-D25F-E828-F8EE5CFC28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50</a:t>
            </a:fld>
            <a:endParaRPr lang="en-US" altLang="en-US"/>
          </a:p>
        </p:txBody>
      </p:sp>
      <p:graphicFrame>
        <p:nvGraphicFramePr>
          <p:cNvPr id="7" name="Object 9">
            <a:extLst>
              <a:ext uri="{FF2B5EF4-FFF2-40B4-BE49-F238E27FC236}">
                <a16:creationId xmlns:a16="http://schemas.microsoft.com/office/drawing/2014/main" id="{5F15F656-2C31-733D-933C-A450F0CBF7A4}"/>
              </a:ext>
            </a:extLst>
          </p:cNvPr>
          <p:cNvGraphicFramePr>
            <a:graphicFrameLocks/>
          </p:cNvGraphicFramePr>
          <p:nvPr/>
        </p:nvGraphicFramePr>
        <p:xfrm>
          <a:off x="1828800" y="533400"/>
          <a:ext cx="5038726" cy="358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6985000" imgH="4419600" progId="Excel.Sheet.8">
                  <p:embed/>
                </p:oleObj>
              </mc:Choice>
              <mc:Fallback>
                <p:oleObj name="Worksheet" r:id="rId2" imgW="6985000" imgH="4419600" progId="Excel.Sheet.8">
                  <p:embed/>
                  <p:pic>
                    <p:nvPicPr>
                      <p:cNvPr id="7" name="Object 9">
                        <a:extLst>
                          <a:ext uri="{FF2B5EF4-FFF2-40B4-BE49-F238E27FC236}">
                            <a16:creationId xmlns:a16="http://schemas.microsoft.com/office/drawing/2014/main" id="{5F15F656-2C31-733D-933C-A450F0CBF7A4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33400"/>
                        <a:ext cx="5038726" cy="358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C2A04104-B466-9705-4118-F28980946D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54" y="4224256"/>
            <a:ext cx="6967946" cy="2127545"/>
          </a:xfrm>
          <a:prstGeom prst="rect">
            <a:avLst/>
          </a:prstGeom>
        </p:spPr>
      </p:pic>
      <p:graphicFrame>
        <p:nvGraphicFramePr>
          <p:cNvPr id="6" name="Object 7">
            <a:extLst>
              <a:ext uri="{FF2B5EF4-FFF2-40B4-BE49-F238E27FC236}">
                <a16:creationId xmlns:a16="http://schemas.microsoft.com/office/drawing/2014/main" id="{AD3740C2-1115-6FED-B16B-D2BF771E7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6375750"/>
          <a:ext cx="30480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50880" imgH="457200" progId="Equation.3">
                  <p:embed/>
                </p:oleObj>
              </mc:Choice>
              <mc:Fallback>
                <p:oleObj name="Equation" r:id="rId5" imgW="2450880" imgH="457200" progId="Equation.3">
                  <p:embed/>
                  <p:pic>
                    <p:nvPicPr>
                      <p:cNvPr id="6" name="Object 7">
                        <a:extLst>
                          <a:ext uri="{FF2B5EF4-FFF2-40B4-BE49-F238E27FC236}">
                            <a16:creationId xmlns:a16="http://schemas.microsoft.com/office/drawing/2014/main" id="{AD3740C2-1115-6FED-B16B-D2BF771E7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6375750"/>
                        <a:ext cx="3048000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2300746"/>
      </p:ext>
    </p:extLst>
  </p:cSld>
  <p:clrMapOvr>
    <a:masterClrMapping/>
  </p:clrMapOvr>
  <p:transition>
    <p:zo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B7F79-3E67-22EF-F594-AFA30400F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681" y="31668"/>
            <a:ext cx="8402638" cy="609600"/>
          </a:xfrm>
        </p:spPr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Gini index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506173-CB88-D25F-E828-F8EE5CFC28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51</a:t>
            </a:fld>
            <a:endParaRPr lang="en-US" altLang="en-US"/>
          </a:p>
        </p:txBody>
      </p:sp>
      <p:graphicFrame>
        <p:nvGraphicFramePr>
          <p:cNvPr id="7" name="Object 9">
            <a:extLst>
              <a:ext uri="{FF2B5EF4-FFF2-40B4-BE49-F238E27FC236}">
                <a16:creationId xmlns:a16="http://schemas.microsoft.com/office/drawing/2014/main" id="{5F15F656-2C31-733D-933C-A450F0CBF7A4}"/>
              </a:ext>
            </a:extLst>
          </p:cNvPr>
          <p:cNvGraphicFramePr>
            <a:graphicFrameLocks/>
          </p:cNvGraphicFramePr>
          <p:nvPr/>
        </p:nvGraphicFramePr>
        <p:xfrm>
          <a:off x="1828800" y="641268"/>
          <a:ext cx="5038726" cy="358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6985000" imgH="4419600" progId="Excel.Sheet.8">
                  <p:embed/>
                </p:oleObj>
              </mc:Choice>
              <mc:Fallback>
                <p:oleObj name="Worksheet" r:id="rId2" imgW="6985000" imgH="4419600" progId="Excel.Sheet.8">
                  <p:embed/>
                  <p:pic>
                    <p:nvPicPr>
                      <p:cNvPr id="7" name="Object 9">
                        <a:extLst>
                          <a:ext uri="{FF2B5EF4-FFF2-40B4-BE49-F238E27FC236}">
                            <a16:creationId xmlns:a16="http://schemas.microsoft.com/office/drawing/2014/main" id="{5F15F656-2C31-733D-933C-A450F0CBF7A4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641268"/>
                        <a:ext cx="5038726" cy="358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860ED56E-3B89-CB61-2B0E-62B326BE1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224256"/>
            <a:ext cx="7315200" cy="2080726"/>
          </a:xfrm>
          <a:prstGeom prst="rect">
            <a:avLst/>
          </a:prstGeom>
        </p:spPr>
      </p:pic>
      <p:graphicFrame>
        <p:nvGraphicFramePr>
          <p:cNvPr id="6" name="Object 7">
            <a:extLst>
              <a:ext uri="{FF2B5EF4-FFF2-40B4-BE49-F238E27FC236}">
                <a16:creationId xmlns:a16="http://schemas.microsoft.com/office/drawing/2014/main" id="{AD3740C2-1115-6FED-B16B-D2BF771E7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6304982"/>
          <a:ext cx="35052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431640" progId="Equation.3">
                  <p:embed/>
                </p:oleObj>
              </mc:Choice>
              <mc:Fallback>
                <p:oleObj name="Equation" r:id="rId5" imgW="2819160" imgH="431640" progId="Equation.3">
                  <p:embed/>
                  <p:pic>
                    <p:nvPicPr>
                      <p:cNvPr id="6" name="Object 7">
                        <a:extLst>
                          <a:ext uri="{FF2B5EF4-FFF2-40B4-BE49-F238E27FC236}">
                            <a16:creationId xmlns:a16="http://schemas.microsoft.com/office/drawing/2014/main" id="{AD3740C2-1115-6FED-B16B-D2BF771E7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6304982"/>
                        <a:ext cx="3505200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8760322"/>
      </p:ext>
    </p:extLst>
  </p:cSld>
  <p:clrMapOvr>
    <a:masterClrMapping/>
  </p:clrMapOvr>
  <p:transition>
    <p:zo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B7F79-3E67-22EF-F594-AFA30400F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681" y="31668"/>
            <a:ext cx="8402638" cy="609600"/>
          </a:xfrm>
        </p:spPr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Gini index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506173-CB88-D25F-E828-F8EE5CFC28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52</a:t>
            </a:fld>
            <a:endParaRPr lang="en-US" altLang="en-US"/>
          </a:p>
        </p:txBody>
      </p:sp>
      <p:graphicFrame>
        <p:nvGraphicFramePr>
          <p:cNvPr id="7" name="Object 9">
            <a:extLst>
              <a:ext uri="{FF2B5EF4-FFF2-40B4-BE49-F238E27FC236}">
                <a16:creationId xmlns:a16="http://schemas.microsoft.com/office/drawing/2014/main" id="{5F15F656-2C31-733D-933C-A450F0CBF7A4}"/>
              </a:ext>
            </a:extLst>
          </p:cNvPr>
          <p:cNvGraphicFramePr>
            <a:graphicFrameLocks/>
          </p:cNvGraphicFramePr>
          <p:nvPr/>
        </p:nvGraphicFramePr>
        <p:xfrm>
          <a:off x="76200" y="911189"/>
          <a:ext cx="5038726" cy="358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6985000" imgH="4419600" progId="Excel.Sheet.8">
                  <p:embed/>
                </p:oleObj>
              </mc:Choice>
              <mc:Fallback>
                <p:oleObj name="Worksheet" r:id="rId2" imgW="6985000" imgH="4419600" progId="Excel.Sheet.8">
                  <p:embed/>
                  <p:pic>
                    <p:nvPicPr>
                      <p:cNvPr id="7" name="Object 9">
                        <a:extLst>
                          <a:ext uri="{FF2B5EF4-FFF2-40B4-BE49-F238E27FC236}">
                            <a16:creationId xmlns:a16="http://schemas.microsoft.com/office/drawing/2014/main" id="{5F15F656-2C31-733D-933C-A450F0CBF7A4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911189"/>
                        <a:ext cx="5038726" cy="358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8494070C-06F9-2CAE-43F9-296440BC82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494179"/>
            <a:ext cx="6400800" cy="17309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0E2736-1C37-75E3-F2B9-F2F60F9A5B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1549137"/>
            <a:ext cx="4000500" cy="749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307DF72-6F9C-CC75-81F7-4F33BE9A23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271" y="2424474"/>
            <a:ext cx="3673599" cy="745216"/>
          </a:xfrm>
          <a:prstGeom prst="rect">
            <a:avLst/>
          </a:prstGeom>
        </p:spPr>
      </p:pic>
      <p:graphicFrame>
        <p:nvGraphicFramePr>
          <p:cNvPr id="9" name="Object 7">
            <a:extLst>
              <a:ext uri="{FF2B5EF4-FFF2-40B4-BE49-F238E27FC236}">
                <a16:creationId xmlns:a16="http://schemas.microsoft.com/office/drawing/2014/main" id="{AD3740C2-1115-6FED-B16B-D2BF771E7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57388" y="6305550"/>
          <a:ext cx="35528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857320" imgH="431640" progId="Equation.3">
                  <p:embed/>
                </p:oleObj>
              </mc:Choice>
              <mc:Fallback>
                <p:oleObj name="Equation" r:id="rId7" imgW="2857320" imgH="431640" progId="Equation.3">
                  <p:embed/>
                  <p:pic>
                    <p:nvPicPr>
                      <p:cNvPr id="9" name="Object 7">
                        <a:extLst>
                          <a:ext uri="{FF2B5EF4-FFF2-40B4-BE49-F238E27FC236}">
                            <a16:creationId xmlns:a16="http://schemas.microsoft.com/office/drawing/2014/main" id="{AD3740C2-1115-6FED-B16B-D2BF771E7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7388" y="6305550"/>
                        <a:ext cx="3552825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6721561"/>
      </p:ext>
    </p:extLst>
  </p:cSld>
  <p:clrMapOvr>
    <a:masterClrMapping/>
  </p:clrMapOvr>
  <p:transition>
    <p:zo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B7F79-3E67-22EF-F594-AFA30400F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681" y="31668"/>
            <a:ext cx="8402638" cy="609600"/>
          </a:xfrm>
        </p:spPr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Attribute Selection: Gini index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506173-CB88-D25F-E828-F8EE5CFC28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53</a:t>
            </a:fld>
            <a:endParaRPr lang="en-US" altLang="en-US"/>
          </a:p>
        </p:txBody>
      </p:sp>
      <p:graphicFrame>
        <p:nvGraphicFramePr>
          <p:cNvPr id="7" name="Object 9">
            <a:extLst>
              <a:ext uri="{FF2B5EF4-FFF2-40B4-BE49-F238E27FC236}">
                <a16:creationId xmlns:a16="http://schemas.microsoft.com/office/drawing/2014/main" id="{5F15F656-2C31-733D-933C-A450F0CBF7A4}"/>
              </a:ext>
            </a:extLst>
          </p:cNvPr>
          <p:cNvGraphicFramePr>
            <a:graphicFrameLocks/>
          </p:cNvGraphicFramePr>
          <p:nvPr/>
        </p:nvGraphicFramePr>
        <p:xfrm>
          <a:off x="370681" y="678819"/>
          <a:ext cx="5038726" cy="358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6985000" imgH="4419600" progId="Excel.Sheet.8">
                  <p:embed/>
                </p:oleObj>
              </mc:Choice>
              <mc:Fallback>
                <p:oleObj name="Worksheet" r:id="rId2" imgW="6985000" imgH="4419600" progId="Excel.Sheet.8">
                  <p:embed/>
                  <p:pic>
                    <p:nvPicPr>
                      <p:cNvPr id="7" name="Object 9">
                        <a:extLst>
                          <a:ext uri="{FF2B5EF4-FFF2-40B4-BE49-F238E27FC236}">
                            <a16:creationId xmlns:a16="http://schemas.microsoft.com/office/drawing/2014/main" id="{5F15F656-2C31-733D-933C-A450F0CBF7A4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681" y="678819"/>
                        <a:ext cx="5038726" cy="358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F467C7-1D9D-E6D4-4042-86C71EF9E9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299359"/>
            <a:ext cx="7162800" cy="1630858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D3740C2-1115-6FED-B16B-D2BF771E7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82800" y="6069013"/>
          <a:ext cx="3348038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92080" imgH="431640" progId="Equation.3">
                  <p:embed/>
                </p:oleObj>
              </mc:Choice>
              <mc:Fallback>
                <p:oleObj name="Equation" r:id="rId5" imgW="2692080" imgH="431640" progId="Equation.3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D3740C2-1115-6FED-B16B-D2BF771E7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2800" y="6069013"/>
                        <a:ext cx="3348038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72200" y="1295400"/>
            <a:ext cx="2743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Among all attributes </a:t>
            </a:r>
            <a:r>
              <a:rPr lang="en-US" b="1" dirty="0"/>
              <a:t>minimum Gini index </a:t>
            </a:r>
            <a:r>
              <a:rPr lang="en-US" dirty="0"/>
              <a:t>attribute is selected as the splitting attribute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54324873"/>
      </p:ext>
    </p:extLst>
  </p:cSld>
  <p:clrMapOvr>
    <a:masterClrMapping/>
  </p:clrMapOvr>
  <p:transition>
    <p:zo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5">
            <a:extLst>
              <a:ext uri="{FF2B5EF4-FFF2-40B4-BE49-F238E27FC236}">
                <a16:creationId xmlns:a16="http://schemas.microsoft.com/office/drawing/2014/main" id="{B8B84ECA-6D86-22E9-F0D1-AE57EB32DA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C849AC6-F3BC-284C-8D52-DA384C504A03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54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CD5CD4DF-61EB-7F8E-EB1C-0DD96B2B03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305800" cy="68580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>
                <a:latin typeface="Berlin Sans FB Demi" panose="020E0602020502020306" pitchFamily="34" charset="77"/>
              </a:rPr>
              <a:t>Overfitting and Tree Pruning</a:t>
            </a:r>
            <a:endParaRPr lang="en-US" altLang="en-US" sz="3200">
              <a:latin typeface="Berlin Sans FB Demi" panose="020E0602020502020306" pitchFamily="34" charset="77"/>
            </a:endParaRPr>
          </a:p>
        </p:txBody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D855A4B1-3E42-83E6-5764-DA4674281F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458200" cy="5257800"/>
          </a:xfrm>
          <a:noFill/>
        </p:spPr>
        <p:txBody>
          <a:bodyPr lIns="92075" tIns="46038" rIns="92075" bIns="46038"/>
          <a:lstStyle/>
          <a:p>
            <a:r>
              <a:rPr lang="en-IN" sz="2400" b="1" dirty="0"/>
              <a:t>What is Overfitting?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b="1" dirty="0"/>
              <a:t>Overfitting</a:t>
            </a:r>
            <a:r>
              <a:rPr lang="en-IN" sz="2400" dirty="0"/>
              <a:t> happens when your decision tree learns </a:t>
            </a:r>
            <a:r>
              <a:rPr lang="en-IN" sz="2400" b="1" dirty="0"/>
              <a:t>too much from the training data</a:t>
            </a:r>
            <a:r>
              <a:rPr lang="en-IN" sz="2400" dirty="0"/>
              <a:t>—including noise, random fluctuations, or outliers.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/>
              <a:t>Instead of capturing the </a:t>
            </a:r>
            <a:r>
              <a:rPr lang="en-IN" sz="2400" b="1" dirty="0"/>
              <a:t>general pattern</a:t>
            </a:r>
            <a:r>
              <a:rPr lang="en-IN" sz="2400" dirty="0"/>
              <a:t>, the model memorizes the dataset, which causes </a:t>
            </a:r>
            <a:r>
              <a:rPr lang="en-IN" sz="2400" b="1" dirty="0"/>
              <a:t>poor accuracy on new data</a:t>
            </a:r>
            <a:r>
              <a:rPr lang="en-IN" sz="2400" dirty="0"/>
              <a:t> (unseen samples).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/>
              <a:t>Imagine a tree with </a:t>
            </a:r>
            <a:r>
              <a:rPr lang="en-IN" sz="2400" b="1" dirty="0"/>
              <a:t>too many branches</a:t>
            </a:r>
            <a:r>
              <a:rPr lang="en-IN" sz="2400" dirty="0"/>
              <a:t>—it will correctly classify training points but fail to generalize.</a:t>
            </a:r>
          </a:p>
          <a:p>
            <a:pPr eaLnBrk="1" hangingPunct="1"/>
            <a:r>
              <a:rPr lang="en-US" altLang="en-US" sz="2000" u="sng" dirty="0"/>
              <a:t>Overfitting</a:t>
            </a:r>
            <a:r>
              <a:rPr lang="en-US" altLang="en-US" sz="2000" dirty="0"/>
              <a:t>:  An induced tree may overfit the training data </a:t>
            </a:r>
          </a:p>
          <a:p>
            <a:pPr lvl="1" eaLnBrk="1" hangingPunct="1"/>
            <a:r>
              <a:rPr lang="en-US" altLang="en-US" sz="2000" dirty="0"/>
              <a:t>Too many branches, some may reflect anomalies due to noise or outliers</a:t>
            </a:r>
          </a:p>
          <a:p>
            <a:pPr lvl="1" eaLnBrk="1" hangingPunct="1"/>
            <a:r>
              <a:rPr lang="en-US" altLang="en-US" sz="2000" dirty="0"/>
              <a:t>Poor accuracy for unseen samples</a:t>
            </a:r>
          </a:p>
          <a:p>
            <a:pPr>
              <a:buFont typeface="Arial" panose="020B0604020202020204" pitchFamily="34" charset="0"/>
              <a:buChar char="•"/>
            </a:pPr>
            <a:endParaRPr lang="en-IN" dirty="0"/>
          </a:p>
        </p:txBody>
      </p:sp>
    </p:spTree>
  </p:cSld>
  <p:clrMapOvr>
    <a:masterClrMapping/>
  </p:clrMapOvr>
  <p:transition>
    <p:zo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4FB21-4D7D-859F-326C-0F8320114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</a:t>
            </a:r>
            <a:r>
              <a:rPr lang="en-US" altLang="en-US" sz="3600" dirty="0"/>
              <a:t>pproaches to avoid overfitting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21227-FCEA-2E3C-1B1B-570447AC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95400"/>
            <a:ext cx="8458200" cy="5257800"/>
          </a:xfrm>
        </p:spPr>
        <p:txBody>
          <a:bodyPr/>
          <a:lstStyle/>
          <a:p>
            <a:pPr lvl="1" eaLnBrk="1" hangingPunct="1"/>
            <a:r>
              <a:rPr lang="en-US" altLang="en-US" sz="2400" u="sng" dirty="0" err="1"/>
              <a:t>Prepruning</a:t>
            </a:r>
            <a:r>
              <a:rPr lang="en-US" altLang="en-US" sz="2400" dirty="0"/>
              <a:t>: </a:t>
            </a:r>
            <a:r>
              <a:rPr lang="en-US" altLang="en-US" sz="2400" i="1" dirty="0"/>
              <a:t>Halt tree construction early</a:t>
            </a:r>
            <a:r>
              <a:rPr lang="en-US" altLang="en-US" sz="2400" dirty="0"/>
              <a:t> </a:t>
            </a:r>
            <a:r>
              <a:rPr lang="en-US" altLang="en-US" sz="2400" dirty="0">
                <a:cs typeface="Tahoma" panose="020B0604030504040204" pitchFamily="34" charset="0"/>
              </a:rPr>
              <a:t>̵</a:t>
            </a:r>
            <a:r>
              <a:rPr lang="en-US" altLang="en-US" sz="2400" dirty="0"/>
              <a:t> do not split a node if this would result in the goodness measure falling below a threshold</a:t>
            </a:r>
          </a:p>
          <a:p>
            <a:pPr lvl="2" eaLnBrk="1" hangingPunct="1"/>
            <a:r>
              <a:rPr lang="en-US" altLang="en-US" dirty="0"/>
              <a:t>Difficult to choose an appropriate threshold</a:t>
            </a:r>
          </a:p>
          <a:p>
            <a:pPr algn="l" rtl="0" fontAlgn="base"/>
            <a:r>
              <a:rPr lang="en-IN" sz="2400" dirty="0"/>
              <a:t>Some common pre-pruning techniques include: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IN" sz="2400" dirty="0"/>
              <a:t>Maximum Depth: It limits the maximum level of depth in a decision tree.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IN" sz="2400" dirty="0"/>
              <a:t>Minimum Samples per Leaf: Set a minimum threshold for the number of samples in each leaf node.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IN" sz="2400" dirty="0"/>
              <a:t>Minimum Samples per Split: Specify the minimal number of samples needed to break up a node.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IN" sz="2400" dirty="0"/>
              <a:t>Maximum Features: Restrict the quantity of features considered for splitting.</a:t>
            </a:r>
          </a:p>
          <a:p>
            <a:pPr marL="914400" lvl="2" indent="0" eaLnBrk="1" hangingPunct="1">
              <a:buNone/>
            </a:pPr>
            <a:endParaRPr lang="en-US" alt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6ED0A1-828B-6E10-0AF6-47410AF40D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55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762659"/>
      </p:ext>
    </p:extLst>
  </p:cSld>
  <p:clrMapOvr>
    <a:masterClrMapping/>
  </p:clrMapOvr>
  <p:transition>
    <p:zo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4FB21-4D7D-859F-326C-0F8320114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</a:t>
            </a:r>
            <a:r>
              <a:rPr lang="en-US" altLang="en-US" sz="3600" dirty="0"/>
              <a:t>pproaches to avoid overfitting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21227-FCEA-2E3C-1B1B-570447ACE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altLang="en-US" u="sng" dirty="0" err="1"/>
              <a:t>Postpruning</a:t>
            </a:r>
            <a:r>
              <a:rPr lang="en-US" altLang="en-US" dirty="0"/>
              <a:t>: </a:t>
            </a:r>
            <a:r>
              <a:rPr lang="en-US" altLang="en-US" i="1" dirty="0"/>
              <a:t>Remove branches</a:t>
            </a:r>
            <a:r>
              <a:rPr lang="en-US" altLang="en-US" dirty="0"/>
              <a:t> from a “fully grown” tree—get a sequence of progressively pruned trees</a:t>
            </a:r>
          </a:p>
          <a:p>
            <a:pPr lvl="2" eaLnBrk="1" hangingPunct="1"/>
            <a:r>
              <a:rPr lang="en-US" altLang="en-US" sz="2800" dirty="0"/>
              <a:t>Use a set of data different from the training data to decide which is the “best pruned tree”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6ED0A1-828B-6E10-0AF6-47410AF40D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56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7201590"/>
      </p:ext>
    </p:extLst>
  </p:cSld>
  <p:clrMapOvr>
    <a:masterClrMapping/>
  </p:clrMapOvr>
  <p:transition>
    <p:zo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Post Pruning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486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Repetition occurs when an attribute is repeatedly tested along a given branch of the tree.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 replication, duplicate </a:t>
            </a:r>
            <a:r>
              <a:rPr lang="en-US" dirty="0" err="1"/>
              <a:t>subtrees</a:t>
            </a:r>
            <a:r>
              <a:rPr lang="en-US" dirty="0"/>
              <a:t> exist within the tree.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57</a:t>
            </a:fld>
            <a:endParaRPr lang="en-US" alt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970836"/>
            <a:ext cx="5562600" cy="289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924" y="1692215"/>
            <a:ext cx="3234276" cy="1812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9902485"/>
      </p:ext>
    </p:ext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>
            <a:extLst>
              <a:ext uri="{FF2B5EF4-FFF2-40B4-BE49-F238E27FC236}">
                <a16:creationId xmlns:a16="http://schemas.microsoft.com/office/drawing/2014/main" id="{BD012C02-EA90-F069-46B2-F073F30B61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D96C3D0-10DF-9742-9681-A610DC2F5434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91276851-076F-A947-41DF-296E4AC669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762000"/>
          </a:xfrm>
          <a:noFill/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latin typeface="Berlin Sans FB Demi" panose="020E0602020502020306" pitchFamily="34" charset="77"/>
              </a:rPr>
              <a:t>Process (2): Using the Model in Prediction </a:t>
            </a:r>
          </a:p>
        </p:txBody>
      </p:sp>
      <p:grpSp>
        <p:nvGrpSpPr>
          <p:cNvPr id="15364" name="Group 3">
            <a:extLst>
              <a:ext uri="{FF2B5EF4-FFF2-40B4-BE49-F238E27FC236}">
                <a16:creationId xmlns:a16="http://schemas.microsoft.com/office/drawing/2014/main" id="{535BB026-A5DB-B86D-2F34-B46EEA5B8781}"/>
              </a:ext>
            </a:extLst>
          </p:cNvPr>
          <p:cNvGrpSpPr>
            <a:grpSpLocks/>
          </p:cNvGrpSpPr>
          <p:nvPr/>
        </p:nvGrpSpPr>
        <p:grpSpPr bwMode="auto">
          <a:xfrm>
            <a:off x="4445000" y="1570038"/>
            <a:ext cx="1889125" cy="1506537"/>
            <a:chOff x="2800" y="989"/>
            <a:chExt cx="1190" cy="949"/>
          </a:xfrm>
        </p:grpSpPr>
        <p:pic>
          <p:nvPicPr>
            <p:cNvPr id="15382" name="Picture 4">
              <a:extLst>
                <a:ext uri="{FF2B5EF4-FFF2-40B4-BE49-F238E27FC236}">
                  <a16:creationId xmlns:a16="http://schemas.microsoft.com/office/drawing/2014/main" id="{0447717A-E779-49C3-5F7F-34FA3A17FF7E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0" y="989"/>
              <a:ext cx="1190" cy="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3" name="Rectangle 5">
              <a:extLst>
                <a:ext uri="{FF2B5EF4-FFF2-40B4-BE49-F238E27FC236}">
                  <a16:creationId xmlns:a16="http://schemas.microsoft.com/office/drawing/2014/main" id="{8D572763-4E46-4A59-C366-D13C8D197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4" y="1384"/>
              <a:ext cx="85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Classifier</a:t>
              </a:r>
            </a:p>
          </p:txBody>
        </p:sp>
      </p:grpSp>
      <p:grpSp>
        <p:nvGrpSpPr>
          <p:cNvPr id="15365" name="Group 6">
            <a:extLst>
              <a:ext uri="{FF2B5EF4-FFF2-40B4-BE49-F238E27FC236}">
                <a16:creationId xmlns:a16="http://schemas.microsoft.com/office/drawing/2014/main" id="{D2208E4D-D191-DFFB-E6DE-18B82AA6FAC5}"/>
              </a:ext>
            </a:extLst>
          </p:cNvPr>
          <p:cNvGrpSpPr>
            <a:grpSpLocks/>
          </p:cNvGrpSpPr>
          <p:nvPr/>
        </p:nvGrpSpPr>
        <p:grpSpPr bwMode="auto">
          <a:xfrm>
            <a:off x="2157413" y="2735263"/>
            <a:ext cx="1698625" cy="1506537"/>
            <a:chOff x="1359" y="1723"/>
            <a:chExt cx="1070" cy="949"/>
          </a:xfrm>
        </p:grpSpPr>
        <p:pic>
          <p:nvPicPr>
            <p:cNvPr id="15380" name="Picture 7">
              <a:extLst>
                <a:ext uri="{FF2B5EF4-FFF2-40B4-BE49-F238E27FC236}">
                  <a16:creationId xmlns:a16="http://schemas.microsoft.com/office/drawing/2014/main" id="{1407B0DE-DE25-C24F-CACC-26C42EBD2412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9" y="1723"/>
              <a:ext cx="1070" cy="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1" name="Rectangle 8">
              <a:extLst>
                <a:ext uri="{FF2B5EF4-FFF2-40B4-BE49-F238E27FC236}">
                  <a16:creationId xmlns:a16="http://schemas.microsoft.com/office/drawing/2014/main" id="{11DEA2AE-26A4-CEB2-AB2A-85472B910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3" y="2032"/>
              <a:ext cx="934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Testing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Data</a:t>
              </a:r>
            </a:p>
          </p:txBody>
        </p:sp>
      </p:grpSp>
      <p:graphicFrame>
        <p:nvGraphicFramePr>
          <p:cNvPr id="15366" name="Object 1024">
            <a:extLst>
              <a:ext uri="{FF2B5EF4-FFF2-40B4-BE49-F238E27FC236}">
                <a16:creationId xmlns:a16="http://schemas.microsoft.com/office/drawing/2014/main" id="{681A525D-B545-B55F-3A87-3C1FB662DF1F}"/>
              </a:ext>
            </a:extLst>
          </p:cNvPr>
          <p:cNvGraphicFramePr>
            <a:graphicFrameLocks/>
          </p:cNvGraphicFramePr>
          <p:nvPr/>
        </p:nvGraphicFramePr>
        <p:xfrm>
          <a:off x="457200" y="4800600"/>
          <a:ext cx="5438775" cy="176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31318200" imgH="10172700" progId="Excel.Sheet.8">
                  <p:embed/>
                </p:oleObj>
              </mc:Choice>
              <mc:Fallback>
                <p:oleObj name="Worksheet" r:id="rId5" imgW="31318200" imgH="10172700" progId="Excel.Sheet.8">
                  <p:embed/>
                  <p:pic>
                    <p:nvPicPr>
                      <p:cNvPr id="0" name="Object 102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800600"/>
                        <a:ext cx="5438775" cy="176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7" name="Line 10">
            <a:extLst>
              <a:ext uri="{FF2B5EF4-FFF2-40B4-BE49-F238E27FC236}">
                <a16:creationId xmlns:a16="http://schemas.microsoft.com/office/drawing/2014/main" id="{4E3ADEC6-5E5F-AB95-10A6-4E3975BEF0B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7038" y="4071938"/>
            <a:ext cx="1644650" cy="7000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Line 11">
            <a:extLst>
              <a:ext uri="{FF2B5EF4-FFF2-40B4-BE49-F238E27FC236}">
                <a16:creationId xmlns:a16="http://schemas.microsoft.com/office/drawing/2014/main" id="{EEBDE31F-DAD0-AA20-0062-C369A8D364AF}"/>
              </a:ext>
            </a:extLst>
          </p:cNvPr>
          <p:cNvSpPr>
            <a:spLocks noChangeShapeType="1"/>
          </p:cNvSpPr>
          <p:nvPr/>
        </p:nvSpPr>
        <p:spPr bwMode="auto">
          <a:xfrm>
            <a:off x="3857625" y="4071938"/>
            <a:ext cx="2025650" cy="7000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9" name="AutoShape 12">
            <a:extLst>
              <a:ext uri="{FF2B5EF4-FFF2-40B4-BE49-F238E27FC236}">
                <a16:creationId xmlns:a16="http://schemas.microsoft.com/office/drawing/2014/main" id="{8A7A1AAE-F71C-D663-1584-A8A8A25C8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3038" y="5000625"/>
            <a:ext cx="546100" cy="592138"/>
          </a:xfrm>
          <a:prstGeom prst="downArrow">
            <a:avLst>
              <a:gd name="adj1" fmla="val 50000"/>
              <a:gd name="adj2" fmla="val 27118"/>
            </a:avLst>
          </a:prstGeom>
          <a:solidFill>
            <a:srgbClr val="2597B8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Tahoma" panose="020B0604030504040204" pitchFamily="34" charset="0"/>
            </a:endParaRPr>
          </a:p>
        </p:txBody>
      </p:sp>
      <p:sp>
        <p:nvSpPr>
          <p:cNvPr id="15370" name="Freeform 13">
            <a:extLst>
              <a:ext uri="{FF2B5EF4-FFF2-40B4-BE49-F238E27FC236}">
                <a16:creationId xmlns:a16="http://schemas.microsoft.com/office/drawing/2014/main" id="{60FC0B00-C131-FCB4-F9DD-5FFA4B4E68AB}"/>
              </a:ext>
            </a:extLst>
          </p:cNvPr>
          <p:cNvSpPr>
            <a:spLocks/>
          </p:cNvSpPr>
          <p:nvPr/>
        </p:nvSpPr>
        <p:spPr bwMode="auto">
          <a:xfrm>
            <a:off x="6523038" y="2173288"/>
            <a:ext cx="941387" cy="766762"/>
          </a:xfrm>
          <a:custGeom>
            <a:avLst/>
            <a:gdLst>
              <a:gd name="T0" fmla="*/ 0 w 593"/>
              <a:gd name="T1" fmla="*/ 2147483646 h 483"/>
              <a:gd name="T2" fmla="*/ 2147483646 w 593"/>
              <a:gd name="T3" fmla="*/ 0 h 483"/>
              <a:gd name="T4" fmla="*/ 2147483646 w 593"/>
              <a:gd name="T5" fmla="*/ 2147483646 h 483"/>
              <a:gd name="T6" fmla="*/ 2147483646 w 593"/>
              <a:gd name="T7" fmla="*/ 2147483646 h 483"/>
              <a:gd name="T8" fmla="*/ 2147483646 w 593"/>
              <a:gd name="T9" fmla="*/ 2147483646 h 483"/>
              <a:gd name="T10" fmla="*/ 2147483646 w 593"/>
              <a:gd name="T11" fmla="*/ 2147483646 h 483"/>
              <a:gd name="T12" fmla="*/ 2147483646 w 593"/>
              <a:gd name="T13" fmla="*/ 2147483646 h 483"/>
              <a:gd name="T14" fmla="*/ 2147483646 w 593"/>
              <a:gd name="T15" fmla="*/ 2147483646 h 483"/>
              <a:gd name="T16" fmla="*/ 2147483646 w 593"/>
              <a:gd name="T17" fmla="*/ 2147483646 h 483"/>
              <a:gd name="T18" fmla="*/ 2147483646 w 593"/>
              <a:gd name="T19" fmla="*/ 2147483646 h 483"/>
              <a:gd name="T20" fmla="*/ 0 w 593"/>
              <a:gd name="T21" fmla="*/ 2147483646 h 48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93"/>
              <a:gd name="T34" fmla="*/ 0 h 483"/>
              <a:gd name="T35" fmla="*/ 593 w 593"/>
              <a:gd name="T36" fmla="*/ 483 h 48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93" h="483">
                <a:moveTo>
                  <a:pt x="0" y="34"/>
                </a:moveTo>
                <a:lnTo>
                  <a:pt x="200" y="0"/>
                </a:lnTo>
                <a:lnTo>
                  <a:pt x="159" y="58"/>
                </a:lnTo>
                <a:lnTo>
                  <a:pt x="515" y="306"/>
                </a:lnTo>
                <a:lnTo>
                  <a:pt x="555" y="248"/>
                </a:lnTo>
                <a:lnTo>
                  <a:pt x="592" y="448"/>
                </a:lnTo>
                <a:lnTo>
                  <a:pt x="392" y="482"/>
                </a:lnTo>
                <a:lnTo>
                  <a:pt x="433" y="424"/>
                </a:lnTo>
                <a:lnTo>
                  <a:pt x="77" y="176"/>
                </a:lnTo>
                <a:lnTo>
                  <a:pt x="37" y="234"/>
                </a:lnTo>
                <a:lnTo>
                  <a:pt x="0" y="34"/>
                </a:lnTo>
              </a:path>
            </a:pathLst>
          </a:custGeom>
          <a:solidFill>
            <a:srgbClr val="2597B8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5371" name="Group 14">
            <a:extLst>
              <a:ext uri="{FF2B5EF4-FFF2-40B4-BE49-F238E27FC236}">
                <a16:creationId xmlns:a16="http://schemas.microsoft.com/office/drawing/2014/main" id="{28D358FE-FAB7-D014-8578-1864C5740AB8}"/>
              </a:ext>
            </a:extLst>
          </p:cNvPr>
          <p:cNvGrpSpPr>
            <a:grpSpLocks/>
          </p:cNvGrpSpPr>
          <p:nvPr/>
        </p:nvGrpSpPr>
        <p:grpSpPr bwMode="auto">
          <a:xfrm>
            <a:off x="6646863" y="3187700"/>
            <a:ext cx="1781175" cy="815975"/>
            <a:chOff x="4187" y="2008"/>
            <a:chExt cx="1122" cy="514"/>
          </a:xfrm>
        </p:grpSpPr>
        <p:pic>
          <p:nvPicPr>
            <p:cNvPr id="15378" name="Picture 15">
              <a:extLst>
                <a:ext uri="{FF2B5EF4-FFF2-40B4-BE49-F238E27FC236}">
                  <a16:creationId xmlns:a16="http://schemas.microsoft.com/office/drawing/2014/main" id="{777B0AB7-17DF-A473-22C1-19F8A177E52E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7" y="2008"/>
              <a:ext cx="1122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9" name="Rectangle 16">
              <a:extLst>
                <a:ext uri="{FF2B5EF4-FFF2-40B4-BE49-F238E27FC236}">
                  <a16:creationId xmlns:a16="http://schemas.microsoft.com/office/drawing/2014/main" id="{A4A11631-F829-B501-7E93-5CECB23EF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1" y="2180"/>
              <a:ext cx="98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Unseen Data</a:t>
              </a:r>
            </a:p>
          </p:txBody>
        </p:sp>
      </p:grpSp>
      <p:sp>
        <p:nvSpPr>
          <p:cNvPr id="15372" name="Rectangle 17">
            <a:extLst>
              <a:ext uri="{FF2B5EF4-FFF2-40B4-BE49-F238E27FC236}">
                <a16:creationId xmlns:a16="http://schemas.microsoft.com/office/drawing/2014/main" id="{D552BD50-40CA-EAB2-0615-6BB28E3A6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5550" y="4262438"/>
            <a:ext cx="2454275" cy="457200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(Jeff, Professor, 4)</a:t>
            </a:r>
          </a:p>
        </p:txBody>
      </p:sp>
      <p:sp>
        <p:nvSpPr>
          <p:cNvPr id="15373" name="Line 18">
            <a:extLst>
              <a:ext uri="{FF2B5EF4-FFF2-40B4-BE49-F238E27FC236}">
                <a16:creationId xmlns:a16="http://schemas.microsoft.com/office/drawing/2014/main" id="{6A854B44-378F-C340-D817-AE680D6CFB3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67438" y="3903663"/>
            <a:ext cx="471487" cy="393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4" name="Line 19">
            <a:extLst>
              <a:ext uri="{FF2B5EF4-FFF2-40B4-BE49-F238E27FC236}">
                <a16:creationId xmlns:a16="http://schemas.microsoft.com/office/drawing/2014/main" id="{4888AD13-F336-7869-C357-4BFFA14FF71B}"/>
              </a:ext>
            </a:extLst>
          </p:cNvPr>
          <p:cNvSpPr>
            <a:spLocks noChangeShapeType="1"/>
          </p:cNvSpPr>
          <p:nvPr/>
        </p:nvSpPr>
        <p:spPr bwMode="auto">
          <a:xfrm>
            <a:off x="8448675" y="3903663"/>
            <a:ext cx="363538" cy="3492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5" name="Freeform 20">
            <a:extLst>
              <a:ext uri="{FF2B5EF4-FFF2-40B4-BE49-F238E27FC236}">
                <a16:creationId xmlns:a16="http://schemas.microsoft.com/office/drawing/2014/main" id="{FCE01A38-1473-6F2F-190A-039070D331CE}"/>
              </a:ext>
            </a:extLst>
          </p:cNvPr>
          <p:cNvSpPr>
            <a:spLocks/>
          </p:cNvSpPr>
          <p:nvPr/>
        </p:nvSpPr>
        <p:spPr bwMode="auto">
          <a:xfrm>
            <a:off x="3360738" y="2032000"/>
            <a:ext cx="901700" cy="593725"/>
          </a:xfrm>
          <a:custGeom>
            <a:avLst/>
            <a:gdLst>
              <a:gd name="T0" fmla="*/ 2147483646 w 568"/>
              <a:gd name="T1" fmla="*/ 2147483646 h 374"/>
              <a:gd name="T2" fmla="*/ 2147483646 w 568"/>
              <a:gd name="T3" fmla="*/ 2147483646 h 374"/>
              <a:gd name="T4" fmla="*/ 2147483646 w 568"/>
              <a:gd name="T5" fmla="*/ 2147483646 h 374"/>
              <a:gd name="T6" fmla="*/ 2147483646 w 568"/>
              <a:gd name="T7" fmla="*/ 2147483646 h 374"/>
              <a:gd name="T8" fmla="*/ 2147483646 w 568"/>
              <a:gd name="T9" fmla="*/ 2147483646 h 374"/>
              <a:gd name="T10" fmla="*/ 0 w 568"/>
              <a:gd name="T11" fmla="*/ 2147483646 h 374"/>
              <a:gd name="T12" fmla="*/ 2147483646 w 568"/>
              <a:gd name="T13" fmla="*/ 2147483646 h 374"/>
              <a:gd name="T14" fmla="*/ 2147483646 w 568"/>
              <a:gd name="T15" fmla="*/ 2147483646 h 374"/>
              <a:gd name="T16" fmla="*/ 2147483646 w 568"/>
              <a:gd name="T17" fmla="*/ 2147483646 h 374"/>
              <a:gd name="T18" fmla="*/ 2147483646 w 568"/>
              <a:gd name="T19" fmla="*/ 0 h 374"/>
              <a:gd name="T20" fmla="*/ 2147483646 w 568"/>
              <a:gd name="T21" fmla="*/ 2147483646 h 37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68"/>
              <a:gd name="T34" fmla="*/ 0 h 374"/>
              <a:gd name="T35" fmla="*/ 568 w 568"/>
              <a:gd name="T36" fmla="*/ 374 h 37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68" h="374">
                <a:moveTo>
                  <a:pt x="567" y="59"/>
                </a:moveTo>
                <a:lnTo>
                  <a:pt x="503" y="220"/>
                </a:lnTo>
                <a:lnTo>
                  <a:pt x="478" y="165"/>
                </a:lnTo>
                <a:lnTo>
                  <a:pt x="138" y="318"/>
                </a:lnTo>
                <a:lnTo>
                  <a:pt x="163" y="373"/>
                </a:lnTo>
                <a:lnTo>
                  <a:pt x="0" y="314"/>
                </a:lnTo>
                <a:lnTo>
                  <a:pt x="64" y="153"/>
                </a:lnTo>
                <a:lnTo>
                  <a:pt x="89" y="208"/>
                </a:lnTo>
                <a:lnTo>
                  <a:pt x="429" y="55"/>
                </a:lnTo>
                <a:lnTo>
                  <a:pt x="404" y="0"/>
                </a:lnTo>
                <a:lnTo>
                  <a:pt x="567" y="59"/>
                </a:lnTo>
              </a:path>
            </a:pathLst>
          </a:custGeom>
          <a:solidFill>
            <a:srgbClr val="2597B8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5376" name="Picture 21">
            <a:extLst>
              <a:ext uri="{FF2B5EF4-FFF2-40B4-BE49-F238E27FC236}">
                <a16:creationId xmlns:a16="http://schemas.microsoft.com/office/drawing/2014/main" id="{0F31B93B-801A-3190-562F-650EF73A4550}"/>
              </a:ext>
            </a:extLst>
          </p:cNvPr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013" y="5738813"/>
            <a:ext cx="7207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7" name="Rectangle 22">
            <a:extLst>
              <a:ext uri="{FF2B5EF4-FFF2-40B4-BE49-F238E27FC236}">
                <a16:creationId xmlns:a16="http://schemas.microsoft.com/office/drawing/2014/main" id="{BF40C4C5-37F6-7252-4F9B-77F135B2A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1413" y="4959350"/>
            <a:ext cx="1525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anose="02020603050405020304" pitchFamily="18" charset="0"/>
              </a:rPr>
              <a:t>Tenured?</a:t>
            </a:r>
          </a:p>
        </p:txBody>
      </p:sp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6">
            <a:extLst>
              <a:ext uri="{FF2B5EF4-FFF2-40B4-BE49-F238E27FC236}">
                <a16:creationId xmlns:a16="http://schemas.microsoft.com/office/drawing/2014/main" id="{81BE4AA1-94EF-B3E1-30FA-93EAFAF8B690}"/>
              </a:ext>
            </a:extLst>
          </p:cNvPr>
          <p:cNvSpPr txBox="1">
            <a:spLocks noGrp="1"/>
          </p:cNvSpPr>
          <p:nvPr/>
        </p:nvSpPr>
        <p:spPr bwMode="auto">
          <a:xfrm>
            <a:off x="7239000" y="6477000"/>
            <a:ext cx="1905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0ED8EF76-F854-E147-9C80-2C93D7E972E9}" type="slidenum">
              <a:rPr lang="en-US" altLang="en-US" sz="1400" b="1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400" b="1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0FD3F859-3149-C284-681D-987B4D932C9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9144000" cy="60960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>
                <a:latin typeface="Berlin Sans FB Demi" panose="020E0602020502020306" pitchFamily="34" charset="77"/>
              </a:rPr>
              <a:t>Chapter 8. Classification: Basic Concepts</a:t>
            </a:r>
          </a:p>
        </p:txBody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E9F61083-8229-BC7F-EF9D-D5D34A3EF969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1447800"/>
            <a:ext cx="8382000" cy="5105400"/>
          </a:xfrm>
          <a:noFill/>
        </p:spPr>
        <p:txBody>
          <a:bodyPr lIns="92075" tIns="46038" rIns="92075" bIns="46038"/>
          <a:lstStyle/>
          <a:p>
            <a:pPr>
              <a:lnSpc>
                <a:spcPct val="130000"/>
              </a:lnSpc>
            </a:pPr>
            <a:r>
              <a:rPr lang="en-US" altLang="en-US"/>
              <a:t>Classification: Basic Concepts</a:t>
            </a:r>
          </a:p>
          <a:p>
            <a:pPr>
              <a:lnSpc>
                <a:spcPct val="130000"/>
              </a:lnSpc>
            </a:pPr>
            <a:r>
              <a:rPr lang="en-US" altLang="en-US"/>
              <a:t>Decision Tree Induction</a:t>
            </a:r>
          </a:p>
          <a:p>
            <a:pPr>
              <a:lnSpc>
                <a:spcPct val="130000"/>
              </a:lnSpc>
            </a:pPr>
            <a:r>
              <a:rPr lang="en-US" altLang="en-US"/>
              <a:t>Bayes Classification Methods</a:t>
            </a:r>
          </a:p>
          <a:p>
            <a:pPr>
              <a:lnSpc>
                <a:spcPct val="130000"/>
              </a:lnSpc>
            </a:pPr>
            <a:r>
              <a:rPr lang="en-US" altLang="en-US"/>
              <a:t>Rule-Based Classification</a:t>
            </a:r>
          </a:p>
          <a:p>
            <a:pPr>
              <a:lnSpc>
                <a:spcPct val="130000"/>
              </a:lnSpc>
            </a:pPr>
            <a:r>
              <a:rPr lang="en-US" altLang="en-US"/>
              <a:t>Model Evaluation and Selection</a:t>
            </a:r>
          </a:p>
          <a:p>
            <a:pPr>
              <a:lnSpc>
                <a:spcPct val="130000"/>
              </a:lnSpc>
            </a:pPr>
            <a:r>
              <a:rPr lang="en-US" altLang="en-US"/>
              <a:t>Techniques to Improve Classification Accuracy: Ensemble Methods</a:t>
            </a:r>
          </a:p>
          <a:p>
            <a:pPr>
              <a:lnSpc>
                <a:spcPct val="130000"/>
              </a:lnSpc>
            </a:pPr>
            <a:r>
              <a:rPr lang="en-US" altLang="en-US"/>
              <a:t>Summary</a:t>
            </a:r>
          </a:p>
        </p:txBody>
      </p:sp>
      <p:sp>
        <p:nvSpPr>
          <p:cNvPr id="17413" name="AutoShape 8">
            <a:extLst>
              <a:ext uri="{FF2B5EF4-FFF2-40B4-BE49-F238E27FC236}">
                <a16:creationId xmlns:a16="http://schemas.microsoft.com/office/drawing/2014/main" id="{B4CA4DF1-FD21-DFFF-D1E7-E7434D214680}"/>
              </a:ext>
            </a:extLst>
          </p:cNvPr>
          <p:cNvSpPr>
            <a:spLocks noChangeArrowheads="1"/>
          </p:cNvSpPr>
          <p:nvPr/>
        </p:nvSpPr>
        <p:spPr bwMode="auto">
          <a:xfrm rot="9803581">
            <a:off x="4572000" y="2133600"/>
            <a:ext cx="533400" cy="381000"/>
          </a:xfrm>
          <a:prstGeom prst="notchedRightArrow">
            <a:avLst>
              <a:gd name="adj1" fmla="val 50000"/>
              <a:gd name="adj2" fmla="val 3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4">
            <a:extLst>
              <a:ext uri="{FF2B5EF4-FFF2-40B4-BE49-F238E27FC236}">
                <a16:creationId xmlns:a16="http://schemas.microsoft.com/office/drawing/2014/main" id="{D3C0B52F-0266-F399-2976-A66AAE7C10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4B81E0D-6FBC-4B40-9460-75516786DFDE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61329650-1B4E-4A9F-E7B5-CD9B4F2909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  <a:noFill/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sp>
        <p:nvSpPr>
          <p:cNvPr id="19462" name="Rectangle 1">
            <a:extLst>
              <a:ext uri="{FF2B5EF4-FFF2-40B4-BE49-F238E27FC236}">
                <a16:creationId xmlns:a16="http://schemas.microsoft.com/office/drawing/2014/main" id="{26D29FD1-E673-0A46-6BC2-00D29E68D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371600"/>
            <a:ext cx="8382000" cy="38592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IN" dirty="0">
                <a:latin typeface="Gill Sans MT" panose="020B0502020104020203" pitchFamily="34" charset="77"/>
              </a:rPr>
              <a:t>A </a:t>
            </a:r>
            <a:r>
              <a:rPr lang="en-IN" b="1" dirty="0">
                <a:latin typeface="Gill Sans MT" panose="020B0502020104020203" pitchFamily="34" charset="77"/>
              </a:rPr>
              <a:t>decision tree</a:t>
            </a:r>
            <a:r>
              <a:rPr lang="en-IN" dirty="0">
                <a:latin typeface="Gill Sans MT" panose="020B0502020104020203" pitchFamily="34" charset="77"/>
              </a:rPr>
              <a:t> is a </a:t>
            </a:r>
            <a:r>
              <a:rPr lang="en-IN" b="1" dirty="0">
                <a:latin typeface="Gill Sans MT" panose="020B0502020104020203" pitchFamily="34" charset="77"/>
              </a:rPr>
              <a:t>flowchart-like structure</a:t>
            </a:r>
            <a:r>
              <a:rPr lang="en-IN" dirty="0">
                <a:latin typeface="Gill Sans MT" panose="020B0502020104020203" pitchFamily="34" charset="77"/>
              </a:rPr>
              <a:t> used for making decisions or predictions.</a:t>
            </a:r>
          </a:p>
          <a:p>
            <a:pPr>
              <a:defRPr/>
            </a:pPr>
            <a:r>
              <a:rPr lang="en-IN" dirty="0">
                <a:latin typeface="Gill Sans MT" panose="020B0502020104020203" pitchFamily="34" charset="77"/>
              </a:rPr>
              <a:t>It </a:t>
            </a:r>
            <a:r>
              <a:rPr lang="en-IN" b="1" dirty="0">
                <a:latin typeface="Gill Sans MT" panose="020B0502020104020203" pitchFamily="34" charset="77"/>
              </a:rPr>
              <a:t>splits data</a:t>
            </a:r>
            <a:r>
              <a:rPr lang="en-IN" dirty="0">
                <a:latin typeface="Gill Sans MT" panose="020B0502020104020203" pitchFamily="34" charset="77"/>
              </a:rPr>
              <a:t> into smaller and smaller groups based on certain conditions (tests on attributes).</a:t>
            </a:r>
          </a:p>
          <a:p>
            <a:pPr>
              <a:defRPr/>
            </a:pPr>
            <a:r>
              <a:rPr lang="en-IN" dirty="0">
                <a:latin typeface="Gill Sans MT" panose="020B0502020104020203" pitchFamily="34" charset="77"/>
              </a:rPr>
              <a:t>At the end, it gives a </a:t>
            </a:r>
            <a:r>
              <a:rPr lang="en-IN" b="1" dirty="0">
                <a:latin typeface="Gill Sans MT" panose="020B0502020104020203" pitchFamily="34" charset="77"/>
              </a:rPr>
              <a:t>decision</a:t>
            </a:r>
            <a:r>
              <a:rPr lang="en-IN" dirty="0">
                <a:latin typeface="Gill Sans MT" panose="020B0502020104020203" pitchFamily="34" charset="77"/>
              </a:rPr>
              <a:t> (class label or value).</a:t>
            </a:r>
          </a:p>
          <a:p>
            <a:pPr>
              <a:defRPr/>
            </a:pPr>
            <a:r>
              <a:rPr lang="en-IN" dirty="0">
                <a:latin typeface="Gill Sans MT" panose="020B0502020104020203" pitchFamily="34" charset="77"/>
              </a:rPr>
              <a:t>It’s used for </a:t>
            </a:r>
            <a:r>
              <a:rPr lang="en-IN" b="1" dirty="0">
                <a:latin typeface="Gill Sans MT" panose="020B0502020104020203" pitchFamily="34" charset="77"/>
              </a:rPr>
              <a:t>classification</a:t>
            </a:r>
            <a:r>
              <a:rPr lang="en-IN" dirty="0">
                <a:latin typeface="Gill Sans MT" panose="020B0502020104020203" pitchFamily="34" charset="77"/>
              </a:rPr>
              <a:t> (predicting categories) and </a:t>
            </a:r>
            <a:r>
              <a:rPr lang="en-IN" b="1" dirty="0">
                <a:latin typeface="Gill Sans MT" panose="020B0502020104020203" pitchFamily="34" charset="77"/>
              </a:rPr>
              <a:t>regression</a:t>
            </a:r>
            <a:r>
              <a:rPr lang="en-IN" dirty="0">
                <a:latin typeface="Gill Sans MT" panose="020B0502020104020203" pitchFamily="34" charset="77"/>
              </a:rPr>
              <a:t> (predicting numbers).</a:t>
            </a:r>
          </a:p>
          <a:p>
            <a:pPr marL="0" indent="0" eaLnBrk="1" hangingPunct="1">
              <a:spcBef>
                <a:spcPct val="0"/>
              </a:spcBef>
              <a:buClr>
                <a:srgbClr val="170981"/>
              </a:buClr>
              <a:buSzPct val="75000"/>
              <a:buFont typeface="Wingdings" pitchFamily="2" charset="2"/>
              <a:buNone/>
              <a:defRPr/>
            </a:pPr>
            <a:endParaRPr lang="en-US" altLang="en-US" sz="3200" dirty="0">
              <a:latin typeface="Gill Sans MT" panose="020B0502020104020203" pitchFamily="34" charset="77"/>
            </a:endParaRP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4">
            <a:extLst>
              <a:ext uri="{FF2B5EF4-FFF2-40B4-BE49-F238E27FC236}">
                <a16:creationId xmlns:a16="http://schemas.microsoft.com/office/drawing/2014/main" id="{C770EBBF-0104-885F-2BB0-C8C3B8D60C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248525" y="6477000"/>
            <a:ext cx="1905000" cy="38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A3BD127-FDFF-5145-B1CC-8A3E5B0905F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F09789AE-C07A-E5E5-C74C-7C0B84C879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en-US">
                <a:solidFill>
                  <a:srgbClr val="170981"/>
                </a:solidFill>
                <a:latin typeface="Berlin Sans FB Demi" panose="020E0602020502020306" pitchFamily="34" charset="77"/>
              </a:rPr>
              <a:t>Decision Tree Induction</a:t>
            </a:r>
            <a:endParaRPr lang="en-US" altLang="en-US" i="1">
              <a:solidFill>
                <a:srgbClr val="170981"/>
              </a:solidFill>
              <a:latin typeface="Berlin Sans FB Demi" panose="020E0602020502020306" pitchFamily="34" charset="77"/>
            </a:endParaRPr>
          </a:p>
        </p:txBody>
      </p:sp>
      <p:sp>
        <p:nvSpPr>
          <p:cNvPr id="19462" name="Rectangle 1">
            <a:extLst>
              <a:ext uri="{FF2B5EF4-FFF2-40B4-BE49-F238E27FC236}">
                <a16:creationId xmlns:a16="http://schemas.microsoft.com/office/drawing/2014/main" id="{B461B43C-DE31-5070-F9AB-B107ECDD3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371600"/>
            <a:ext cx="8382000" cy="30845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IN" b="1" dirty="0">
                <a:latin typeface="Gill Sans MT" panose="020B0502020104020203" pitchFamily="34" charset="77"/>
              </a:rPr>
              <a:t>Structure: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IN" dirty="0">
                <a:latin typeface="Gill Sans MT" panose="020B0502020104020203" pitchFamily="34" charset="77"/>
              </a:rPr>
              <a:t>Internal nodes → represent tests on attributes.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IN" dirty="0">
                <a:latin typeface="Gill Sans MT" panose="020B0502020104020203" pitchFamily="34" charset="77"/>
              </a:rPr>
              <a:t>Branches → represent outcomes of the tests.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IN" dirty="0">
                <a:latin typeface="Gill Sans MT" panose="020B0502020104020203" pitchFamily="34" charset="77"/>
              </a:rPr>
              <a:t>Leaf nodes → hold class labels (final decision).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IN" dirty="0">
                <a:latin typeface="Gill Sans MT" panose="020B0502020104020203" pitchFamily="34" charset="77"/>
              </a:rPr>
              <a:t>Root node → topmost node of the tree</a:t>
            </a:r>
            <a:r>
              <a:rPr lang="en-IN" dirty="0"/>
              <a:t>.</a:t>
            </a:r>
          </a:p>
          <a:p>
            <a:pPr marL="0" indent="0" eaLnBrk="1" hangingPunct="1">
              <a:spcBef>
                <a:spcPct val="0"/>
              </a:spcBef>
              <a:buClr>
                <a:srgbClr val="170981"/>
              </a:buClr>
              <a:buSzPct val="75000"/>
              <a:buFont typeface="Wingdings" pitchFamily="2" charset="2"/>
              <a:buNone/>
              <a:defRPr/>
            </a:pPr>
            <a:endParaRPr lang="en-US" altLang="en-US" sz="3200" dirty="0">
              <a:latin typeface="Gill Sans MT" panose="020B0502020104020203" pitchFamily="34" charset="77"/>
            </a:endParaRPr>
          </a:p>
        </p:txBody>
      </p:sp>
      <p:pic>
        <p:nvPicPr>
          <p:cNvPr id="21509" name="Picture 2">
            <a:extLst>
              <a:ext uri="{FF2B5EF4-FFF2-40B4-BE49-F238E27FC236}">
                <a16:creationId xmlns:a16="http://schemas.microsoft.com/office/drawing/2014/main" id="{1C9EA7EB-4352-132C-E39D-DA4C8EF34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73500"/>
            <a:ext cx="5346700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15131</TotalTime>
  <Words>2120</Words>
  <Application>Microsoft Office PowerPoint</Application>
  <PresentationFormat>On-screen Show (4:3)</PresentationFormat>
  <Paragraphs>526</Paragraphs>
  <Slides>57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69" baseType="lpstr">
      <vt:lpstr>Arial</vt:lpstr>
      <vt:lpstr>Berlin Sans FB Demi</vt:lpstr>
      <vt:lpstr>Book Antiqua</vt:lpstr>
      <vt:lpstr>Calibri</vt:lpstr>
      <vt:lpstr>Gill Sans MT</vt:lpstr>
      <vt:lpstr>Marlett</vt:lpstr>
      <vt:lpstr>Tahoma</vt:lpstr>
      <vt:lpstr>Times New Roman</vt:lpstr>
      <vt:lpstr>Wingdings</vt:lpstr>
      <vt:lpstr>Blends</vt:lpstr>
      <vt:lpstr>Worksheet</vt:lpstr>
      <vt:lpstr>Equation</vt:lpstr>
      <vt:lpstr>UNIT-3 Classification: Basic Concepts</vt:lpstr>
      <vt:lpstr>Supervised vs. Unsupervised Learning</vt:lpstr>
      <vt:lpstr>Prediction Problems: Classification vs. Numeric Prediction(Regression)</vt:lpstr>
      <vt:lpstr>Classification—A Two-Step Process </vt:lpstr>
      <vt:lpstr>Process (1): Model Construction</vt:lpstr>
      <vt:lpstr>Process (2): Using the Model in Prediction </vt:lpstr>
      <vt:lpstr>Chapter 8. Classification: Basic Concepts</vt:lpstr>
      <vt:lpstr>Decision Tree Induction</vt:lpstr>
      <vt:lpstr>Decision Tree Induction</vt:lpstr>
      <vt:lpstr>Decision Tree Induction</vt:lpstr>
      <vt:lpstr>Decision Tree Induction</vt:lpstr>
      <vt:lpstr>Decision Tree Induction</vt:lpstr>
      <vt:lpstr>Decision Tree Induction</vt:lpstr>
      <vt:lpstr>Decision Tree Induction</vt:lpstr>
      <vt:lpstr>Decision Tree Induction</vt:lpstr>
      <vt:lpstr>Decision Tree Induction</vt:lpstr>
      <vt:lpstr>PowerPoint Presentation</vt:lpstr>
      <vt:lpstr>Attribute Selection: Information Gain</vt:lpstr>
      <vt:lpstr>Attribute Selection: Information Gain</vt:lpstr>
      <vt:lpstr>Attribute Selection: Information Gain</vt:lpstr>
      <vt:lpstr>Attribute Selection: Information Gain</vt:lpstr>
      <vt:lpstr>Attribute Selection: Information Gain</vt:lpstr>
      <vt:lpstr>Decision Tree Construction</vt:lpstr>
      <vt:lpstr>Decision Tree Construction</vt:lpstr>
      <vt:lpstr>Decision Tree Construction</vt:lpstr>
      <vt:lpstr>Decision Tree Construction</vt:lpstr>
      <vt:lpstr>Decision Tree Construction</vt:lpstr>
      <vt:lpstr>Decision Tree Construction</vt:lpstr>
      <vt:lpstr>Decision Tree Construction</vt:lpstr>
      <vt:lpstr>Decision Tree Construction</vt:lpstr>
      <vt:lpstr>Decision Tree Construction</vt:lpstr>
      <vt:lpstr>Decision Tree Algorithm Steps</vt:lpstr>
      <vt:lpstr>Decision Tree Algorithm Steps</vt:lpstr>
      <vt:lpstr>PowerPoint Presentation</vt:lpstr>
      <vt:lpstr>Decision Tree Induction: An Example</vt:lpstr>
      <vt:lpstr>Decision Tree Induction</vt:lpstr>
      <vt:lpstr>Attribute Selection: Gain Ratio</vt:lpstr>
      <vt:lpstr>Attribute Selection: Gain Ratio</vt:lpstr>
      <vt:lpstr>Attribute Selection: Gain Ratio</vt:lpstr>
      <vt:lpstr>Attribute Selection: Gain Ratio</vt:lpstr>
      <vt:lpstr>Attribute Selection: Gain Ratio</vt:lpstr>
      <vt:lpstr>Attribute Selection: Gain Ratio</vt:lpstr>
      <vt:lpstr>Attribute Selection: Gain Ratio</vt:lpstr>
      <vt:lpstr>Attribute Selection: Gain Ratio</vt:lpstr>
      <vt:lpstr>Attribute Selection: Gain Ratio</vt:lpstr>
      <vt:lpstr>PowerPoint Presentation</vt:lpstr>
      <vt:lpstr> </vt:lpstr>
      <vt:lpstr>Decision Tree Induction</vt:lpstr>
      <vt:lpstr>Attribute Selection: Gini index</vt:lpstr>
      <vt:lpstr>Attribute Selection: Gini index</vt:lpstr>
      <vt:lpstr>Attribute Selection: Gini index</vt:lpstr>
      <vt:lpstr>Attribute Selection: Gini index</vt:lpstr>
      <vt:lpstr>Attribute Selection: Gini index</vt:lpstr>
      <vt:lpstr>Overfitting and Tree Pruning</vt:lpstr>
      <vt:lpstr>Approaches to avoid overfitting</vt:lpstr>
      <vt:lpstr>Approaches to avoid overfitting</vt:lpstr>
      <vt:lpstr>Post Pruning</vt:lpstr>
    </vt:vector>
  </TitlesOfParts>
  <Company>S.F.U.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7class</dc:title>
  <dc:creator>Jiawei Han</dc:creator>
  <cp:lastModifiedBy>katragadda naga divya</cp:lastModifiedBy>
  <cp:revision>722</cp:revision>
  <cp:lastPrinted>2012-11-04T04:01:56Z</cp:lastPrinted>
  <dcterms:created xsi:type="dcterms:W3CDTF">1998-06-19T04:38:52Z</dcterms:created>
  <dcterms:modified xsi:type="dcterms:W3CDTF">2025-09-08T15:19:29Z</dcterms:modified>
  <cp:category>data mining book slides</cp:category>
</cp:coreProperties>
</file>