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3"/>
  </p:notesMasterIdLst>
  <p:handoutMasterIdLst>
    <p:handoutMasterId r:id="rId34"/>
  </p:handoutMasterIdLst>
  <p:sldIdLst>
    <p:sldId id="1444" r:id="rId2"/>
    <p:sldId id="953" r:id="rId3"/>
    <p:sldId id="1460" r:id="rId4"/>
    <p:sldId id="1462" r:id="rId5"/>
    <p:sldId id="1463" r:id="rId6"/>
    <p:sldId id="1157" r:id="rId7"/>
    <p:sldId id="1466" r:id="rId8"/>
    <p:sldId id="1467" r:id="rId9"/>
    <p:sldId id="1468" r:id="rId10"/>
    <p:sldId id="1469" r:id="rId11"/>
    <p:sldId id="1158" r:id="rId12"/>
    <p:sldId id="1470" r:id="rId13"/>
    <p:sldId id="1472" r:id="rId14"/>
    <p:sldId id="1471" r:id="rId15"/>
    <p:sldId id="1473" r:id="rId16"/>
    <p:sldId id="1475" r:id="rId17"/>
    <p:sldId id="1476" r:id="rId18"/>
    <p:sldId id="1477" r:id="rId19"/>
    <p:sldId id="1478" r:id="rId20"/>
    <p:sldId id="1464" r:id="rId21"/>
    <p:sldId id="1465" r:id="rId22"/>
    <p:sldId id="1479" r:id="rId23"/>
    <p:sldId id="1481" r:id="rId24"/>
    <p:sldId id="1482" r:id="rId25"/>
    <p:sldId id="1483" r:id="rId26"/>
    <p:sldId id="1347" r:id="rId27"/>
    <p:sldId id="1484" r:id="rId28"/>
    <p:sldId id="1485" r:id="rId29"/>
    <p:sldId id="1489" r:id="rId30"/>
    <p:sldId id="1488" r:id="rId31"/>
    <p:sldId id="1492" r:id="rId32"/>
  </p:sldIdLst>
  <p:sldSz cx="9144000" cy="6858000" type="screen4x3"/>
  <p:notesSz cx="70104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10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42" autoAdjust="0"/>
    <p:restoredTop sz="94878" autoAdjust="0"/>
  </p:normalViewPr>
  <p:slideViewPr>
    <p:cSldViewPr>
      <p:cViewPr varScale="1">
        <p:scale>
          <a:sx n="64" d="100"/>
          <a:sy n="64" d="100"/>
        </p:scale>
        <p:origin x="143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0"/>
    </p:cViewPr>
  </p:sorterViewPr>
  <p:notesViewPr>
    <p:cSldViewPr>
      <p:cViewPr varScale="1">
        <p:scale>
          <a:sx n="38" d="100"/>
          <a:sy n="38" d="100"/>
        </p:scale>
        <p:origin x="-1530" y="-72"/>
      </p:cViewPr>
      <p:guideLst>
        <p:guide orient="horz" pos="2910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>
            <a:extLst>
              <a:ext uri="{FF2B5EF4-FFF2-40B4-BE49-F238E27FC236}">
                <a16:creationId xmlns:a16="http://schemas.microsoft.com/office/drawing/2014/main" id="{FB74DC36-538A-59EC-4AD1-8BB4E805820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7" name="Rectangle 3">
            <a:extLst>
              <a:ext uri="{FF2B5EF4-FFF2-40B4-BE49-F238E27FC236}">
                <a16:creationId xmlns:a16="http://schemas.microsoft.com/office/drawing/2014/main" id="{7F32E211-5A4C-F6AA-E10F-5CBFD97696F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8" name="Rectangle 4">
            <a:extLst>
              <a:ext uri="{FF2B5EF4-FFF2-40B4-BE49-F238E27FC236}">
                <a16:creationId xmlns:a16="http://schemas.microsoft.com/office/drawing/2014/main" id="{919DB516-E8EB-1D7C-70C0-9D5F53AA29E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3038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9" name="Rectangle 5">
            <a:extLst>
              <a:ext uri="{FF2B5EF4-FFF2-40B4-BE49-F238E27FC236}">
                <a16:creationId xmlns:a16="http://schemas.microsoft.com/office/drawing/2014/main" id="{F9CFC7D1-85EA-BBF6-DE17-6CDE937D82A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774113"/>
            <a:ext cx="3038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Times New Roman" panose="02020603050405020304" pitchFamily="18" charset="0"/>
              </a:defRPr>
            </a:lvl1pPr>
          </a:lstStyle>
          <a:p>
            <a:fld id="{47E5F7BB-9D5E-B440-8C81-BF5C699CFE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A67AFD5A-BD90-D713-108D-8D70AD139A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E5C0D78C-3FA0-A936-10B2-95744F5B754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B65FEF-B6F6-0638-021A-6467D7BC2AF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id="{A06D653D-3C29-FA46-A9BC-C4283A5CDA7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387850"/>
            <a:ext cx="5140325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id="{70C4633D-DE02-2C6B-2FE2-8A9677F67EA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4113"/>
            <a:ext cx="3038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>
            <a:extLst>
              <a:ext uri="{FF2B5EF4-FFF2-40B4-BE49-F238E27FC236}">
                <a16:creationId xmlns:a16="http://schemas.microsoft.com/office/drawing/2014/main" id="{201AB8B0-35B4-D066-EC5B-1A7920258E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774113"/>
            <a:ext cx="3038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0" tIns="46586" rIns="93170" bIns="46586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Times New Roman" panose="02020603050405020304" pitchFamily="18" charset="0"/>
              </a:defRPr>
            </a:lvl1pPr>
          </a:lstStyle>
          <a:p>
            <a:fld id="{78E593AD-CCAD-224D-8214-1DF2D83ACD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47834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>
            <a:extLst>
              <a:ext uri="{FF2B5EF4-FFF2-40B4-BE49-F238E27FC236}">
                <a16:creationId xmlns:a16="http://schemas.microsoft.com/office/drawing/2014/main" id="{8548D28B-24A9-7CAE-7E8B-AB58725C3FB0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971925" y="8774113"/>
            <a:ext cx="3038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0" tIns="46586" rIns="93170" bIns="46586" anchor="b"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55289BCC-AEAB-FC4A-86D8-98B26D1F7827}" type="slidenum">
              <a:rPr lang="en-US" altLang="en-US"/>
              <a:pPr algn="r"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80899" name="Rectangle 2">
            <a:extLst>
              <a:ext uri="{FF2B5EF4-FFF2-40B4-BE49-F238E27FC236}">
                <a16:creationId xmlns:a16="http://schemas.microsoft.com/office/drawing/2014/main" id="{4DEDE357-2245-10CD-F012-5554968652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>
            <a:extLst>
              <a:ext uri="{FF2B5EF4-FFF2-40B4-BE49-F238E27FC236}">
                <a16:creationId xmlns:a16="http://schemas.microsoft.com/office/drawing/2014/main" id="{258630F3-4FB3-69D9-0CD0-4DC7179F09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DD2CF778-3711-61CB-29F8-F794C65F8A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D9E54A9-31FE-304F-8CFE-89BEEB9DBA2E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21C74B61-7B5F-5278-2ADD-DFF1DC7984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28BFDBC7-3AD1-9946-BF0D-95E65C797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544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>
            <a:extLst>
              <a:ext uri="{FF2B5EF4-FFF2-40B4-BE49-F238E27FC236}">
                <a16:creationId xmlns:a16="http://schemas.microsoft.com/office/drawing/2014/main" id="{71704E00-C92B-BCF5-5042-7AFDE7248B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4BFA003-D7F3-0D4F-932A-9977EC9729C5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95235" name="Rectangle 2">
            <a:extLst>
              <a:ext uri="{FF2B5EF4-FFF2-40B4-BE49-F238E27FC236}">
                <a16:creationId xmlns:a16="http://schemas.microsoft.com/office/drawing/2014/main" id="{9AB865AE-95A7-091C-6392-FF062B9186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>
            <a:extLst>
              <a:ext uri="{FF2B5EF4-FFF2-40B4-BE49-F238E27FC236}">
                <a16:creationId xmlns:a16="http://schemas.microsoft.com/office/drawing/2014/main" id="{16F21D4B-20F9-36FB-F72D-30FFBD342C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DD2CF778-3711-61CB-29F8-F794C65F8A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D9E54A9-31FE-304F-8CFE-89BEEB9DBA2E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21C74B61-7B5F-5278-2ADD-DFF1DC7984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28BFDBC7-3AD1-9946-BF0D-95E65C797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1407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DD2CF778-3711-61CB-29F8-F794C65F8A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D9E54A9-31FE-304F-8CFE-89BEEB9DBA2E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21C74B61-7B5F-5278-2ADD-DFF1DC7984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28BFDBC7-3AD1-9946-BF0D-95E65C797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66405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DD2CF778-3711-61CB-29F8-F794C65F8A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D9E54A9-31FE-304F-8CFE-89BEEB9DBA2E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21C74B61-7B5F-5278-2ADD-DFF1DC7984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28BFDBC7-3AD1-9946-BF0D-95E65C797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61760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DD2CF778-3711-61CB-29F8-F794C65F8A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D9E54A9-31FE-304F-8CFE-89BEEB9DBA2E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21C74B61-7B5F-5278-2ADD-DFF1DC7984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28BFDBC7-3AD1-9946-BF0D-95E65C797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81888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DD2CF778-3711-61CB-29F8-F794C65F8A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D9E54A9-31FE-304F-8CFE-89BEEB9DBA2E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21C74B61-7B5F-5278-2ADD-DFF1DC7984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28BFDBC7-3AD1-9946-BF0D-95E65C797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69160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DD2CF778-3711-61CB-29F8-F794C65F8A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D9E54A9-31FE-304F-8CFE-89BEEB9DBA2E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21C74B61-7B5F-5278-2ADD-DFF1DC7984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28BFDBC7-3AD1-9946-BF0D-95E65C797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67456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>
            <a:extLst>
              <a:ext uri="{FF2B5EF4-FFF2-40B4-BE49-F238E27FC236}">
                <a16:creationId xmlns:a16="http://schemas.microsoft.com/office/drawing/2014/main" id="{5F332FA4-285D-1F9B-6F34-F4D5C8C054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D224D11-7139-3946-86F0-08ED699D97FF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97283" name="Rectangle 2">
            <a:extLst>
              <a:ext uri="{FF2B5EF4-FFF2-40B4-BE49-F238E27FC236}">
                <a16:creationId xmlns:a16="http://schemas.microsoft.com/office/drawing/2014/main" id="{0FF47761-B93C-19B9-FB50-30E7DB4726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>
            <a:extLst>
              <a:ext uri="{FF2B5EF4-FFF2-40B4-BE49-F238E27FC236}">
                <a16:creationId xmlns:a16="http://schemas.microsoft.com/office/drawing/2014/main" id="{12F59C73-DBF0-750B-E535-3D14C20563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>
            <a:extLst>
              <a:ext uri="{FF2B5EF4-FFF2-40B4-BE49-F238E27FC236}">
                <a16:creationId xmlns:a16="http://schemas.microsoft.com/office/drawing/2014/main" id="{8FF8B3F6-2B61-E8A6-3BBC-9C4A01585B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A23C303-DCCA-8440-8343-E7F0BB306736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>
            <a:extLst>
              <a:ext uri="{FF2B5EF4-FFF2-40B4-BE49-F238E27FC236}">
                <a16:creationId xmlns:a16="http://schemas.microsoft.com/office/drawing/2014/main" id="{8FF8B3F6-2B61-E8A6-3BBC-9C4A01585B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A23C303-DCCA-8440-8343-E7F0BB30673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617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>
            <a:extLst>
              <a:ext uri="{FF2B5EF4-FFF2-40B4-BE49-F238E27FC236}">
                <a16:creationId xmlns:a16="http://schemas.microsoft.com/office/drawing/2014/main" id="{8FF8B3F6-2B61-E8A6-3BBC-9C4A01585B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A23C303-DCCA-8440-8343-E7F0BB306736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1981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>
            <a:extLst>
              <a:ext uri="{FF2B5EF4-FFF2-40B4-BE49-F238E27FC236}">
                <a16:creationId xmlns:a16="http://schemas.microsoft.com/office/drawing/2014/main" id="{8FF8B3F6-2B61-E8A6-3BBC-9C4A01585B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A23C303-DCCA-8440-8343-E7F0BB30673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494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DD2CF778-3711-61CB-29F8-F794C65F8A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D9E54A9-31FE-304F-8CFE-89BEEB9DBA2E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21C74B61-7B5F-5278-2ADD-DFF1DC7984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28BFDBC7-3AD1-9946-BF0D-95E65C797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DD2CF778-3711-61CB-29F8-F794C65F8A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D9E54A9-31FE-304F-8CFE-89BEEB9DBA2E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21C74B61-7B5F-5278-2ADD-DFF1DC7984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28BFDBC7-3AD1-9946-BF0D-95E65C797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88923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DD2CF778-3711-61CB-29F8-F794C65F8A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D9E54A9-31FE-304F-8CFE-89BEEB9DBA2E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21C74B61-7B5F-5278-2ADD-DFF1DC7984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28BFDBC7-3AD1-9946-BF0D-95E65C797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4372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DD2CF778-3711-61CB-29F8-F794C65F8A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D9E54A9-31FE-304F-8CFE-89BEEB9DBA2E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21C74B61-7B5F-5278-2ADD-DFF1DC7984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28BFDBC7-3AD1-9946-BF0D-95E65C797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7599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1F48820-5403-85C6-AE5D-671D122A9553}"/>
              </a:ext>
            </a:extLst>
          </p:cNvPr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" name="Group 3">
              <a:extLst>
                <a:ext uri="{FF2B5EF4-FFF2-40B4-BE49-F238E27FC236}">
                  <a16:creationId xmlns:a16="http://schemas.microsoft.com/office/drawing/2014/main" id="{21A53310-C4C5-76F3-C8FD-327159C5BC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0" name="Rectangle 4">
                <a:extLst>
                  <a:ext uri="{FF2B5EF4-FFF2-40B4-BE49-F238E27FC236}">
                    <a16:creationId xmlns:a16="http://schemas.microsoft.com/office/drawing/2014/main" id="{E81B7BCE-5F0D-33FF-E117-6F304233F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11" name="Rectangle 5">
                <a:extLst>
                  <a:ext uri="{FF2B5EF4-FFF2-40B4-BE49-F238E27FC236}">
                    <a16:creationId xmlns:a16="http://schemas.microsoft.com/office/drawing/2014/main" id="{EBF1911F-1D2A-0F74-A293-374A1983C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</p:grpSp>
        <p:grpSp>
          <p:nvGrpSpPr>
            <p:cNvPr id="4" name="Group 6">
              <a:extLst>
                <a:ext uri="{FF2B5EF4-FFF2-40B4-BE49-F238E27FC236}">
                  <a16:creationId xmlns:a16="http://schemas.microsoft.com/office/drawing/2014/main" id="{451D0946-70DD-5607-170B-8D57A48E00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9EEC53F-0A4F-59FF-852E-DFF2B44B40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8096869-3721-4818-CF1B-870735AD1E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/>
              </a:p>
            </p:txBody>
          </p:sp>
        </p:grpSp>
        <p:sp>
          <p:nvSpPr>
            <p:cNvPr id="5" name="Rectangle 9">
              <a:extLst>
                <a:ext uri="{FF2B5EF4-FFF2-40B4-BE49-F238E27FC236}">
                  <a16:creationId xmlns:a16="http://schemas.microsoft.com/office/drawing/2014/main" id="{2236EB3A-51C5-A152-4F69-4A6CCC10B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6" name="Rectangle 10">
              <a:extLst>
                <a:ext uri="{FF2B5EF4-FFF2-40B4-BE49-F238E27FC236}">
                  <a16:creationId xmlns:a16="http://schemas.microsoft.com/office/drawing/2014/main" id="{1B050F33-73C0-CF61-F37C-96087BDB7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7" name="Rectangle 11">
              <a:extLst>
                <a:ext uri="{FF2B5EF4-FFF2-40B4-BE49-F238E27FC236}">
                  <a16:creationId xmlns:a16="http://schemas.microsoft.com/office/drawing/2014/main" id="{36659E44-7DD0-272F-C940-B6EC9DE88FD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</p:grpSp>
      <p:sp>
        <p:nvSpPr>
          <p:cNvPr id="92980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2980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8946825"/>
      </p:ext>
    </p:extLst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061">
            <a:extLst>
              <a:ext uri="{FF2B5EF4-FFF2-40B4-BE49-F238E27FC236}">
                <a16:creationId xmlns:a16="http://schemas.microsoft.com/office/drawing/2014/main" id="{BA86043F-BD78-B14E-7440-4E155D78A61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6935F6-1201-D244-94C4-ADAEF947A5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2659095"/>
      </p:ext>
    </p:extLst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381000"/>
            <a:ext cx="21145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81000"/>
            <a:ext cx="61912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061">
            <a:extLst>
              <a:ext uri="{FF2B5EF4-FFF2-40B4-BE49-F238E27FC236}">
                <a16:creationId xmlns:a16="http://schemas.microsoft.com/office/drawing/2014/main" id="{9ADC9E5A-A320-604D-2458-5C25E608CF5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05A470-4C49-3042-A33A-BAF698C0E5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0566010"/>
      </p:ext>
    </p:extLst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02638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371600"/>
            <a:ext cx="4152900" cy="510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3716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40005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2061">
            <a:extLst>
              <a:ext uri="{FF2B5EF4-FFF2-40B4-BE49-F238E27FC236}">
                <a16:creationId xmlns:a16="http://schemas.microsoft.com/office/drawing/2014/main" id="{625AE39A-CAC1-B1A0-609B-671D009DE5A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549DFF-A9FC-C441-8BA0-09777E2095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3717825"/>
      </p:ext>
    </p:extLst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02638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371600"/>
            <a:ext cx="4152900" cy="510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152900" cy="510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061">
            <a:extLst>
              <a:ext uri="{FF2B5EF4-FFF2-40B4-BE49-F238E27FC236}">
                <a16:creationId xmlns:a16="http://schemas.microsoft.com/office/drawing/2014/main" id="{FA1AB08B-0136-033D-FE88-19E358AA08D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A20ED4-ADED-FB44-A6CB-4EAB60E783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5904216"/>
      </p:ext>
    </p:extLst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04800" y="381000"/>
            <a:ext cx="8402638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3716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3716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04800" y="40005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10100" y="40005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061">
            <a:extLst>
              <a:ext uri="{FF2B5EF4-FFF2-40B4-BE49-F238E27FC236}">
                <a16:creationId xmlns:a16="http://schemas.microsoft.com/office/drawing/2014/main" id="{71444091-0332-81B9-ED0E-5A98274142E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C72DA7-D5E7-E74C-B85C-8DA9F467D6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4095949"/>
      </p:ext>
    </p:extLst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02638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304800" y="1371600"/>
            <a:ext cx="4152900" cy="51054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152900" cy="510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061">
            <a:extLst>
              <a:ext uri="{FF2B5EF4-FFF2-40B4-BE49-F238E27FC236}">
                <a16:creationId xmlns:a16="http://schemas.microsoft.com/office/drawing/2014/main" id="{62C6EF8A-3A8D-DFB9-1D32-2C22922E155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17DAA3-8695-1840-B01E-A817024F20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4958211"/>
      </p:ext>
    </p:extLst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02638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152900" cy="510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3716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4000500"/>
            <a:ext cx="41529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2061">
            <a:extLst>
              <a:ext uri="{FF2B5EF4-FFF2-40B4-BE49-F238E27FC236}">
                <a16:creationId xmlns:a16="http://schemas.microsoft.com/office/drawing/2014/main" id="{A0BE6DA2-0F8B-23EF-BDC4-36B4F1602D9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45D5A9-9061-E34D-B2DE-67CC33A7B1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124642"/>
      </p:ext>
    </p:extLst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4800" y="381000"/>
            <a:ext cx="8458200" cy="609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061">
            <a:extLst>
              <a:ext uri="{FF2B5EF4-FFF2-40B4-BE49-F238E27FC236}">
                <a16:creationId xmlns:a16="http://schemas.microsoft.com/office/drawing/2014/main" id="{E74C1460-1817-C741-3ED0-523805C57F3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6012C1-81EC-774D-9CCD-879BE161B2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0548751"/>
      </p:ext>
    </p:extLst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402638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84582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4000500"/>
            <a:ext cx="8458200" cy="2476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061">
            <a:extLst>
              <a:ext uri="{FF2B5EF4-FFF2-40B4-BE49-F238E27FC236}">
                <a16:creationId xmlns:a16="http://schemas.microsoft.com/office/drawing/2014/main" id="{A05919EA-9392-B6F8-6E88-4DCA33E84BA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1763CD-EF55-FC43-B015-3DDCFFCC2A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3609231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061">
            <a:extLst>
              <a:ext uri="{FF2B5EF4-FFF2-40B4-BE49-F238E27FC236}">
                <a16:creationId xmlns:a16="http://schemas.microsoft.com/office/drawing/2014/main" id="{8CAE14DF-4605-A2FC-6DC7-850A19686F2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BE4FEB-4835-854E-A539-5C8235F16D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3309059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061">
            <a:extLst>
              <a:ext uri="{FF2B5EF4-FFF2-40B4-BE49-F238E27FC236}">
                <a16:creationId xmlns:a16="http://schemas.microsoft.com/office/drawing/2014/main" id="{D03131B7-5BCA-C84D-45B2-F5B2260096C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4A70F9-1289-344B-97B5-BABF6080E5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2556282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1529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1529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061">
            <a:extLst>
              <a:ext uri="{FF2B5EF4-FFF2-40B4-BE49-F238E27FC236}">
                <a16:creationId xmlns:a16="http://schemas.microsoft.com/office/drawing/2014/main" id="{2746E71B-6EBC-FBE2-C134-16F8052D961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3D5894-EC4C-2B45-AB90-C094C8459D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9270941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061">
            <a:extLst>
              <a:ext uri="{FF2B5EF4-FFF2-40B4-BE49-F238E27FC236}">
                <a16:creationId xmlns:a16="http://schemas.microsoft.com/office/drawing/2014/main" id="{CC8DEC8A-1748-4F48-01E3-203C3349BE4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1EB550-F1DF-0740-85DF-B369ED833C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0707663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061">
            <a:extLst>
              <a:ext uri="{FF2B5EF4-FFF2-40B4-BE49-F238E27FC236}">
                <a16:creationId xmlns:a16="http://schemas.microsoft.com/office/drawing/2014/main" id="{E65FCD46-97C4-A2EE-8060-80FADD8E13E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367AA2-CD89-D44C-9B73-D77942B30E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4988412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61">
            <a:extLst>
              <a:ext uri="{FF2B5EF4-FFF2-40B4-BE49-F238E27FC236}">
                <a16:creationId xmlns:a16="http://schemas.microsoft.com/office/drawing/2014/main" id="{953154BE-1A8B-CEAD-8B67-4362430E613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25D5D6-4770-9C4A-8208-E33951E107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703473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061">
            <a:extLst>
              <a:ext uri="{FF2B5EF4-FFF2-40B4-BE49-F238E27FC236}">
                <a16:creationId xmlns:a16="http://schemas.microsoft.com/office/drawing/2014/main" id="{6AF9E68C-B70F-8D7F-F676-B50F30614A9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8335A4-C03A-2548-9F2F-9A08CDD7CB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5761236"/>
      </p:ext>
    </p:extLst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061">
            <a:extLst>
              <a:ext uri="{FF2B5EF4-FFF2-40B4-BE49-F238E27FC236}">
                <a16:creationId xmlns:a16="http://schemas.microsoft.com/office/drawing/2014/main" id="{7B24987B-97CF-A1B5-1750-64C60C7B2F6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7BD400-39EC-1749-8A6A-B8683C65B7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8045683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056">
            <a:extLst>
              <a:ext uri="{FF2B5EF4-FFF2-40B4-BE49-F238E27FC236}">
                <a16:creationId xmlns:a16="http://schemas.microsoft.com/office/drawing/2014/main" id="{1C917E37-75CB-89EB-05D0-E6F7F14A7368}"/>
              </a:ext>
            </a:extLst>
          </p:cNvPr>
          <p:cNvSpPr>
            <a:spLocks noChangeArrowheads="1"/>
          </p:cNvSpPr>
          <p:nvPr/>
        </p:nvSpPr>
        <p:spPr bwMode="gray">
          <a:xfrm>
            <a:off x="304800" y="1066800"/>
            <a:ext cx="8410575" cy="46038"/>
          </a:xfrm>
          <a:prstGeom prst="rect">
            <a:avLst/>
          </a:prstGeom>
          <a:gradFill rotWithShape="1">
            <a:gsLst>
              <a:gs pos="0">
                <a:srgbClr val="00CE98">
                  <a:alpha val="50000"/>
                </a:srgbClr>
              </a:gs>
              <a:gs pos="100000">
                <a:srgbClr val="8FF9EF">
                  <a:alpha val="51999"/>
                </a:srgbClr>
              </a:gs>
            </a:gsLst>
            <a:lin ang="0" scaled="1"/>
          </a:gra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27" name="Rectangle 2057">
            <a:extLst>
              <a:ext uri="{FF2B5EF4-FFF2-40B4-BE49-F238E27FC236}">
                <a16:creationId xmlns:a16="http://schemas.microsoft.com/office/drawing/2014/main" id="{D59F0AE4-85EC-415E-32B7-E014EAA00F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40263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2058">
            <a:extLst>
              <a:ext uri="{FF2B5EF4-FFF2-40B4-BE49-F238E27FC236}">
                <a16:creationId xmlns:a16="http://schemas.microsoft.com/office/drawing/2014/main" id="{7F808DD8-BFED-CFA7-8BD3-EB97D445FE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219200"/>
            <a:ext cx="84582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28781" name="Rectangle 2061">
            <a:extLst>
              <a:ext uri="{FF2B5EF4-FFF2-40B4-BE49-F238E27FC236}">
                <a16:creationId xmlns:a16="http://schemas.microsoft.com/office/drawing/2014/main" id="{5E58D834-29D5-9278-0F44-FD1347B1C52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770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BB6BCD0-C44D-EE44-84A3-9824CA6586E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40" r:id="rId2"/>
    <p:sldLayoutId id="2147484141" r:id="rId3"/>
    <p:sldLayoutId id="2147484142" r:id="rId4"/>
    <p:sldLayoutId id="2147484143" r:id="rId5"/>
    <p:sldLayoutId id="2147484144" r:id="rId6"/>
    <p:sldLayoutId id="2147484145" r:id="rId7"/>
    <p:sldLayoutId id="2147484146" r:id="rId8"/>
    <p:sldLayoutId id="2147484147" r:id="rId9"/>
    <p:sldLayoutId id="2147484148" r:id="rId10"/>
    <p:sldLayoutId id="2147484149" r:id="rId11"/>
    <p:sldLayoutId id="2147484150" r:id="rId12"/>
    <p:sldLayoutId id="2147484151" r:id="rId13"/>
    <p:sldLayoutId id="2147484152" r:id="rId14"/>
    <p:sldLayoutId id="2147484153" r:id="rId15"/>
    <p:sldLayoutId id="2147484154" r:id="rId16"/>
    <p:sldLayoutId id="2147484155" r:id="rId17"/>
    <p:sldLayoutId id="2147484156" r:id="rId18"/>
  </p:sldLayoutIdLst>
  <p:transition>
    <p:zoom/>
  </p:transition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Berlin Sans FB Dem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Berlin Sans FB Dem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Berlin Sans FB Dem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Berlin Sans FB Dem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Berlin Sans FB Dem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Number Placeholder 6">
            <a:extLst>
              <a:ext uri="{FF2B5EF4-FFF2-40B4-BE49-F238E27FC236}">
                <a16:creationId xmlns:a16="http://schemas.microsoft.com/office/drawing/2014/main" id="{7F81487D-501D-D841-D9E8-7E948F90141C}"/>
              </a:ext>
            </a:extLst>
          </p:cNvPr>
          <p:cNvSpPr txBox="1">
            <a:spLocks noGrp="1"/>
          </p:cNvSpPr>
          <p:nvPr/>
        </p:nvSpPr>
        <p:spPr bwMode="auto">
          <a:xfrm>
            <a:off x="7239000" y="6477000"/>
            <a:ext cx="1905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D864E902-0F8C-B54E-B556-77917BA7AE08}" type="slidenum">
              <a:rPr lang="en-US" altLang="en-US" sz="1400" b="1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</a:t>
            </a:fld>
            <a:endParaRPr lang="en-US" altLang="en-US" sz="1400" b="1"/>
          </a:p>
        </p:txBody>
      </p:sp>
      <p:sp>
        <p:nvSpPr>
          <p:cNvPr id="79875" name="Rectangle 2">
            <a:extLst>
              <a:ext uri="{FF2B5EF4-FFF2-40B4-BE49-F238E27FC236}">
                <a16:creationId xmlns:a16="http://schemas.microsoft.com/office/drawing/2014/main" id="{9523609B-36B1-213D-5E5A-C4AB90EA8CC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9144000" cy="60960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>
                <a:latin typeface="Berlin Sans FB Demi" panose="020E0602020502020306" pitchFamily="34" charset="77"/>
              </a:rPr>
              <a:t>Chapter 8. Classification: Basic Concepts</a:t>
            </a:r>
          </a:p>
        </p:txBody>
      </p:sp>
      <p:sp>
        <p:nvSpPr>
          <p:cNvPr id="79876" name="Rectangle 3">
            <a:extLst>
              <a:ext uri="{FF2B5EF4-FFF2-40B4-BE49-F238E27FC236}">
                <a16:creationId xmlns:a16="http://schemas.microsoft.com/office/drawing/2014/main" id="{22E3BD86-E9AB-4B6C-B5B4-64BBD5310A95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4800" y="1447800"/>
            <a:ext cx="8382000" cy="5105400"/>
          </a:xfrm>
          <a:noFill/>
        </p:spPr>
        <p:txBody>
          <a:bodyPr lIns="92075" tIns="46038" rIns="92075" bIns="46038"/>
          <a:lstStyle/>
          <a:p>
            <a:pPr>
              <a:lnSpc>
                <a:spcPct val="130000"/>
              </a:lnSpc>
            </a:pPr>
            <a:r>
              <a:rPr lang="en-US" altLang="en-US"/>
              <a:t>Classification: Basic Concepts</a:t>
            </a:r>
          </a:p>
          <a:p>
            <a:pPr>
              <a:lnSpc>
                <a:spcPct val="130000"/>
              </a:lnSpc>
            </a:pPr>
            <a:r>
              <a:rPr lang="en-US" altLang="en-US"/>
              <a:t>Decision Tree Induction</a:t>
            </a:r>
          </a:p>
          <a:p>
            <a:pPr>
              <a:lnSpc>
                <a:spcPct val="130000"/>
              </a:lnSpc>
            </a:pPr>
            <a:r>
              <a:rPr lang="en-US" altLang="en-US"/>
              <a:t>Bayes Classification Methods</a:t>
            </a:r>
          </a:p>
          <a:p>
            <a:pPr>
              <a:lnSpc>
                <a:spcPct val="130000"/>
              </a:lnSpc>
            </a:pPr>
            <a:r>
              <a:rPr lang="en-US" altLang="en-US"/>
              <a:t>Rule-Based Classification</a:t>
            </a:r>
          </a:p>
          <a:p>
            <a:pPr>
              <a:lnSpc>
                <a:spcPct val="130000"/>
              </a:lnSpc>
            </a:pPr>
            <a:r>
              <a:rPr lang="en-US" altLang="en-US"/>
              <a:t>Model Evaluation and Selection</a:t>
            </a:r>
          </a:p>
          <a:p>
            <a:pPr>
              <a:lnSpc>
                <a:spcPct val="130000"/>
              </a:lnSpc>
            </a:pPr>
            <a:r>
              <a:rPr lang="en-US" altLang="en-US"/>
              <a:t>Techniques to Improve Classification Accuracy: Ensemble Methods</a:t>
            </a:r>
          </a:p>
          <a:p>
            <a:pPr>
              <a:lnSpc>
                <a:spcPct val="130000"/>
              </a:lnSpc>
            </a:pPr>
            <a:r>
              <a:rPr lang="en-US" altLang="en-US"/>
              <a:t>Summary</a:t>
            </a:r>
          </a:p>
        </p:txBody>
      </p:sp>
      <p:sp>
        <p:nvSpPr>
          <p:cNvPr id="79877" name="AutoShape 8">
            <a:extLst>
              <a:ext uri="{FF2B5EF4-FFF2-40B4-BE49-F238E27FC236}">
                <a16:creationId xmlns:a16="http://schemas.microsoft.com/office/drawing/2014/main" id="{E8B4FFFC-C4AC-DDA8-9DEB-95B033231EAC}"/>
              </a:ext>
            </a:extLst>
          </p:cNvPr>
          <p:cNvSpPr>
            <a:spLocks noChangeArrowheads="1"/>
          </p:cNvSpPr>
          <p:nvPr/>
        </p:nvSpPr>
        <p:spPr bwMode="auto">
          <a:xfrm rot="9803581">
            <a:off x="5334000" y="2743200"/>
            <a:ext cx="533400" cy="381000"/>
          </a:xfrm>
          <a:prstGeom prst="notchedRightArrow">
            <a:avLst>
              <a:gd name="adj1" fmla="val 50000"/>
              <a:gd name="adj2" fmla="val 3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5">
            <a:extLst>
              <a:ext uri="{FF2B5EF4-FFF2-40B4-BE49-F238E27FC236}">
                <a16:creationId xmlns:a16="http://schemas.microsoft.com/office/drawing/2014/main" id="{B4305079-AE3F-75C0-0B29-40216BDB3B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F72EED5-6D3B-5C47-ACF7-46C5147C808C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CAAF355E-389D-723C-1B91-17346D358F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Naïve Bayes Classifier: Example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9A1663-D3E6-4728-FCA9-656F78D2B102}"/>
              </a:ext>
            </a:extLst>
          </p:cNvPr>
          <p:cNvSpPr txBox="1"/>
          <p:nvPr/>
        </p:nvSpPr>
        <p:spPr>
          <a:xfrm>
            <a:off x="502024" y="1295400"/>
            <a:ext cx="8361218" cy="5706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en-US" sz="2800" b="1" dirty="0">
              <a:latin typeface="Gill Sans MT" panose="020B0502020104020203" pitchFamily="34" charset="77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en-US" sz="2800" b="1" dirty="0">
              <a:latin typeface="Gill Sans MT" panose="020B0502020104020203" pitchFamily="34" charset="77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b="1" dirty="0">
                <a:latin typeface="Gill Sans MT" panose="020B0502020104020203" pitchFamily="34" charset="77"/>
              </a:rPr>
              <a:t>P(</a:t>
            </a:r>
            <a:r>
              <a:rPr lang="en-US" altLang="en-US" sz="2800" b="1" dirty="0" err="1">
                <a:latin typeface="Gill Sans MT" panose="020B0502020104020203" pitchFamily="34" charset="77"/>
              </a:rPr>
              <a:t>X|C</a:t>
            </a:r>
            <a:r>
              <a:rPr lang="en-US" altLang="en-US" sz="2800" b="1" baseline="-25000" dirty="0" err="1">
                <a:latin typeface="Gill Sans MT" panose="020B0502020104020203" pitchFamily="34" charset="77"/>
              </a:rPr>
              <a:t>i</a:t>
            </a:r>
            <a:r>
              <a:rPr lang="en-US" altLang="en-US" sz="2800" b="1" dirty="0">
                <a:latin typeface="Gill Sans MT" panose="020B0502020104020203" pitchFamily="34" charset="77"/>
              </a:rPr>
              <a:t>)*P(C</a:t>
            </a:r>
            <a:r>
              <a:rPr lang="en-US" altLang="en-US" sz="2800" b="1" baseline="-25000" dirty="0">
                <a:latin typeface="Gill Sans MT" panose="020B0502020104020203" pitchFamily="34" charset="77"/>
              </a:rPr>
              <a:t>i</a:t>
            </a:r>
            <a:r>
              <a:rPr lang="en-US" altLang="en-US" sz="2800" b="1" dirty="0">
                <a:latin typeface="Gill Sans MT" panose="020B0502020104020203" pitchFamily="34" charset="77"/>
              </a:rPr>
              <a:t>) : </a:t>
            </a:r>
            <a:r>
              <a:rPr lang="en-US" altLang="en-US" sz="2800" dirty="0">
                <a:latin typeface="Gill Sans MT" panose="020B0502020104020203" pitchFamily="34" charset="77"/>
              </a:rPr>
              <a:t>P(</a:t>
            </a:r>
            <a:r>
              <a:rPr lang="en-US" altLang="en-US" sz="2800" dirty="0" err="1">
                <a:latin typeface="Gill Sans MT" panose="020B0502020104020203" pitchFamily="34" charset="77"/>
              </a:rPr>
              <a:t>X|buys_computer</a:t>
            </a:r>
            <a:r>
              <a:rPr lang="en-US" altLang="en-US" sz="2800" dirty="0">
                <a:latin typeface="Gill Sans MT" panose="020B0502020104020203" pitchFamily="34" charset="77"/>
              </a:rPr>
              <a:t> = “yes”) * P(</a:t>
            </a:r>
            <a:r>
              <a:rPr lang="en-US" altLang="en-US" sz="2800" dirty="0" err="1">
                <a:latin typeface="Gill Sans MT" panose="020B0502020104020203" pitchFamily="34" charset="77"/>
              </a:rPr>
              <a:t>buys_computer</a:t>
            </a:r>
            <a:r>
              <a:rPr lang="en-US" altLang="en-US" sz="2800" dirty="0">
                <a:latin typeface="Gill Sans MT" panose="020B0502020104020203" pitchFamily="34" charset="77"/>
              </a:rPr>
              <a:t> = “yes”) = </a:t>
            </a:r>
            <a:r>
              <a:rPr lang="en-IN" sz="2800" dirty="0">
                <a:latin typeface="Gill Sans MT" panose="020B0502020104020203" pitchFamily="34" charset="77"/>
              </a:rPr>
              <a:t>0.044 × 0.643 = </a:t>
            </a:r>
            <a:r>
              <a:rPr lang="en-IN" sz="2800" b="1" dirty="0">
                <a:latin typeface="Gill Sans MT" panose="020B0502020104020203" pitchFamily="34" charset="77"/>
              </a:rPr>
              <a:t>0.028</a:t>
            </a:r>
            <a:r>
              <a:rPr lang="en-US" altLang="en-US" sz="2800" b="1" dirty="0">
                <a:latin typeface="Gill Sans MT" panose="020B0502020104020203" pitchFamily="34" charset="77"/>
              </a:rPr>
              <a:t>	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dirty="0">
                <a:latin typeface="Gill Sans MT" panose="020B0502020104020203" pitchFamily="34" charset="77"/>
              </a:rPr>
              <a:t>P(</a:t>
            </a:r>
            <a:r>
              <a:rPr lang="en-US" altLang="en-US" sz="2800" dirty="0" err="1">
                <a:latin typeface="Gill Sans MT" panose="020B0502020104020203" pitchFamily="34" charset="77"/>
              </a:rPr>
              <a:t>X|buys_computer</a:t>
            </a:r>
            <a:r>
              <a:rPr lang="en-US" altLang="en-US" sz="2800" dirty="0">
                <a:latin typeface="Gill Sans MT" panose="020B0502020104020203" pitchFamily="34" charset="77"/>
              </a:rPr>
              <a:t> = “no”) * P(</a:t>
            </a:r>
            <a:r>
              <a:rPr lang="en-US" altLang="en-US" sz="2800" dirty="0" err="1">
                <a:latin typeface="Gill Sans MT" panose="020B0502020104020203" pitchFamily="34" charset="77"/>
              </a:rPr>
              <a:t>buys_computer</a:t>
            </a:r>
            <a:r>
              <a:rPr lang="en-US" altLang="en-US" sz="2800" dirty="0">
                <a:latin typeface="Gill Sans MT" panose="020B0502020104020203" pitchFamily="34" charset="77"/>
              </a:rPr>
              <a:t> = “no”) = </a:t>
            </a:r>
            <a:r>
              <a:rPr lang="en-IN" sz="2800" dirty="0">
                <a:latin typeface="Gill Sans MT" panose="020B0502020104020203" pitchFamily="34" charset="77"/>
              </a:rPr>
              <a:t>0.019 × 0.357 = </a:t>
            </a:r>
            <a:r>
              <a:rPr lang="en-IN" sz="2800" b="1" dirty="0">
                <a:latin typeface="Gill Sans MT" panose="020B0502020104020203" pitchFamily="34" charset="77"/>
              </a:rPr>
              <a:t>0.007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IN" sz="2800" b="1" dirty="0">
              <a:latin typeface="Gill Sans MT" panose="020B0502020104020203" pitchFamily="34" charset="77"/>
            </a:endParaRPr>
          </a:p>
          <a:p>
            <a:r>
              <a:rPr lang="en-IN" sz="2800" dirty="0">
                <a:latin typeface="Gill Sans MT" panose="020B0502020104020203" pitchFamily="34" charset="77"/>
              </a:rPr>
              <a:t>Since </a:t>
            </a:r>
            <a:r>
              <a:rPr lang="en-IN" sz="2800" b="1" dirty="0">
                <a:latin typeface="Gill Sans MT" panose="020B0502020104020203" pitchFamily="34" charset="77"/>
              </a:rPr>
              <a:t>0.028 &gt; 0.007</a:t>
            </a:r>
            <a:r>
              <a:rPr lang="en-IN" sz="2800" dirty="0">
                <a:latin typeface="Gill Sans MT" panose="020B0502020104020203" pitchFamily="34" charset="77"/>
              </a:rPr>
              <a:t>,</a:t>
            </a:r>
            <a:br>
              <a:rPr lang="en-IN" sz="2800" dirty="0">
                <a:latin typeface="Gill Sans MT" panose="020B0502020104020203" pitchFamily="34" charset="77"/>
              </a:rPr>
            </a:br>
            <a:r>
              <a:rPr lang="en-IN" sz="2800" dirty="0">
                <a:latin typeface="Gill Sans MT" panose="020B0502020104020203" pitchFamily="34" charset="77"/>
              </a:rPr>
              <a:t>the classifier predicts: </a:t>
            </a:r>
            <a:r>
              <a:rPr lang="en-IN" sz="2800" b="1" dirty="0">
                <a:latin typeface="Gill Sans MT" panose="020B0502020104020203" pitchFamily="34" charset="77"/>
              </a:rPr>
              <a:t>Customer will buy a computer (Yes).</a:t>
            </a:r>
            <a:endParaRPr lang="en-IN" sz="2800" dirty="0">
              <a:latin typeface="Gill Sans MT" panose="020B0502020104020203" pitchFamily="34" charset="77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IN" altLang="en-US" sz="2800" b="1" dirty="0">
              <a:latin typeface="Gill Sans MT" panose="020B0502020104020203" pitchFamily="34" charset="77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b="1" dirty="0">
                <a:latin typeface="Gill Sans MT" panose="020B0502020104020203" pitchFamily="34" charset="77"/>
              </a:rPr>
              <a:t>Therefore,  X belongs to class (“</a:t>
            </a:r>
            <a:r>
              <a:rPr lang="en-US" altLang="en-US" sz="2800" b="1" dirty="0" err="1">
                <a:latin typeface="Gill Sans MT" panose="020B0502020104020203" pitchFamily="34" charset="77"/>
              </a:rPr>
              <a:t>buys_computer</a:t>
            </a:r>
            <a:r>
              <a:rPr lang="en-US" altLang="en-US" sz="2800" b="1" dirty="0">
                <a:latin typeface="Gill Sans MT" panose="020B0502020104020203" pitchFamily="34" charset="77"/>
              </a:rPr>
              <a:t> = yes”)</a:t>
            </a:r>
            <a:r>
              <a:rPr lang="en-US" altLang="en-US" sz="3200" b="1" dirty="0">
                <a:latin typeface="Gill Sans MT" panose="020B0502020104020203" pitchFamily="34" charset="77"/>
              </a:rPr>
              <a:t>	</a:t>
            </a:r>
            <a:r>
              <a:rPr lang="en-US" altLang="en-US" sz="2800" b="1" dirty="0"/>
              <a:t>	</a:t>
            </a:r>
            <a:endParaRPr lang="en-US" sz="32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8826927"/>
              </p:ext>
            </p:extLst>
          </p:nvPr>
        </p:nvGraphicFramePr>
        <p:xfrm>
          <a:off x="3495183" y="1447800"/>
          <a:ext cx="2374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74560" imgH="558720" progId="Equation.3">
                  <p:embed/>
                </p:oleObj>
              </mc:Choice>
              <mc:Fallback>
                <p:oleObj name="Equation" r:id="rId3" imgW="2374560" imgH="5587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95183" y="1447800"/>
                        <a:ext cx="2374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3601588"/>
      </p:ext>
    </p:extLst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Number Placeholder 5">
            <a:extLst>
              <a:ext uri="{FF2B5EF4-FFF2-40B4-BE49-F238E27FC236}">
                <a16:creationId xmlns:a16="http://schemas.microsoft.com/office/drawing/2014/main" id="{F555C071-DAFF-4DC7-56C2-9014E89BBC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A76083B-33BC-884F-A3F6-C40C94620E75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4211" name="Rectangle 2">
            <a:extLst>
              <a:ext uri="{FF2B5EF4-FFF2-40B4-BE49-F238E27FC236}">
                <a16:creationId xmlns:a16="http://schemas.microsoft.com/office/drawing/2014/main" id="{8F7B8303-E7B8-E07C-15F4-FEBD622B09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0678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Naïve Bayes Classifier: An Example</a:t>
            </a:r>
          </a:p>
        </p:txBody>
      </p:sp>
      <p:sp>
        <p:nvSpPr>
          <p:cNvPr id="94212" name="Rectangle 3">
            <a:extLst>
              <a:ext uri="{FF2B5EF4-FFF2-40B4-BE49-F238E27FC236}">
                <a16:creationId xmlns:a16="http://schemas.microsoft.com/office/drawing/2014/main" id="{D7556A28-0310-6FF4-F9EC-1EAA8996C9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152525"/>
            <a:ext cx="8686800" cy="5715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000" dirty="0"/>
              <a:t>P(C</a:t>
            </a:r>
            <a:r>
              <a:rPr lang="en-US" altLang="en-US" sz="2000" baseline="-25000" dirty="0"/>
              <a:t>i</a:t>
            </a:r>
            <a:r>
              <a:rPr lang="en-US" altLang="en-US" sz="2000" dirty="0"/>
              <a:t>):    P(</a:t>
            </a:r>
            <a:r>
              <a:rPr lang="en-US" altLang="en-US" sz="2000" dirty="0" err="1"/>
              <a:t>buys_computer</a:t>
            </a:r>
            <a:r>
              <a:rPr lang="en-US" altLang="en-US" sz="2000" dirty="0"/>
              <a:t> = “yes”)  = 9/14 = 0.643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/>
              <a:t>                   P(</a:t>
            </a:r>
            <a:r>
              <a:rPr lang="en-US" altLang="en-US" sz="2000" dirty="0" err="1"/>
              <a:t>buys_computer</a:t>
            </a:r>
            <a:r>
              <a:rPr lang="en-US" altLang="en-US" sz="2000" dirty="0"/>
              <a:t> = “no”) = 5/14= 0.357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dirty="0"/>
              <a:t>Compute P(</a:t>
            </a:r>
            <a:r>
              <a:rPr lang="en-US" altLang="en-US" sz="2000" dirty="0" err="1"/>
              <a:t>X|C</a:t>
            </a:r>
            <a:r>
              <a:rPr lang="en-US" altLang="en-US" sz="2000" baseline="-25000" dirty="0" err="1"/>
              <a:t>i</a:t>
            </a:r>
            <a:r>
              <a:rPr lang="en-US" altLang="en-US" sz="2000" dirty="0"/>
              <a:t>) for each class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/>
              <a:t>     P(age = “&lt;=30” | </a:t>
            </a:r>
            <a:r>
              <a:rPr lang="en-US" altLang="en-US" sz="2000" dirty="0" err="1"/>
              <a:t>buys_computer</a:t>
            </a:r>
            <a:r>
              <a:rPr lang="en-US" altLang="en-US" sz="2000" dirty="0"/>
              <a:t> = “yes”)  = 2/9 = 0.222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/>
              <a:t>     P(age = “&lt;= 30” | </a:t>
            </a:r>
            <a:r>
              <a:rPr lang="en-US" altLang="en-US" sz="2000" dirty="0" err="1"/>
              <a:t>buys_computer</a:t>
            </a:r>
            <a:r>
              <a:rPr lang="en-US" altLang="en-US" sz="2000" dirty="0"/>
              <a:t> = “no”) = 3/5 = 0.6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/>
              <a:t>     P(income = “medium” | </a:t>
            </a:r>
            <a:r>
              <a:rPr lang="en-US" altLang="en-US" sz="2000" dirty="0" err="1"/>
              <a:t>buys_computer</a:t>
            </a:r>
            <a:r>
              <a:rPr lang="en-US" altLang="en-US" sz="2000" dirty="0"/>
              <a:t> = “yes”) = 4/9 = 0.444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/>
              <a:t>     P(income = “medium” | </a:t>
            </a:r>
            <a:r>
              <a:rPr lang="en-US" altLang="en-US" sz="2000" dirty="0" err="1"/>
              <a:t>buys_computer</a:t>
            </a:r>
            <a:r>
              <a:rPr lang="en-US" altLang="en-US" sz="2000" dirty="0"/>
              <a:t> = “no”) = 2/5 = 0.4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/>
              <a:t>     P(student = “yes” | </a:t>
            </a:r>
            <a:r>
              <a:rPr lang="en-US" altLang="en-US" sz="2000" dirty="0" err="1"/>
              <a:t>buys_computer</a:t>
            </a:r>
            <a:r>
              <a:rPr lang="en-US" altLang="en-US" sz="2000" dirty="0"/>
              <a:t> = “yes) = 6/9 = 0.667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/>
              <a:t>     P(student = “yes” | </a:t>
            </a:r>
            <a:r>
              <a:rPr lang="en-US" altLang="en-US" sz="2000" dirty="0" err="1"/>
              <a:t>buys_computer</a:t>
            </a:r>
            <a:r>
              <a:rPr lang="en-US" altLang="en-US" sz="2000" dirty="0"/>
              <a:t> = “no”) = 1/5 = 0.2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/>
              <a:t>     P(</a:t>
            </a:r>
            <a:r>
              <a:rPr lang="en-US" altLang="en-US" sz="2000" dirty="0" err="1"/>
              <a:t>credit_rating</a:t>
            </a:r>
            <a:r>
              <a:rPr lang="en-US" altLang="en-US" sz="2000" dirty="0"/>
              <a:t> = “fair” | </a:t>
            </a:r>
            <a:r>
              <a:rPr lang="en-US" altLang="en-US" sz="2000" dirty="0" err="1"/>
              <a:t>buys_computer</a:t>
            </a:r>
            <a:r>
              <a:rPr lang="en-US" altLang="en-US" sz="2000" dirty="0"/>
              <a:t> = “yes”) = 6/9 = 0.667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/>
              <a:t>     P(</a:t>
            </a:r>
            <a:r>
              <a:rPr lang="en-US" altLang="en-US" sz="2000" dirty="0" err="1"/>
              <a:t>credit_rating</a:t>
            </a:r>
            <a:r>
              <a:rPr lang="en-US" altLang="en-US" sz="2000" dirty="0"/>
              <a:t> = “fair” | </a:t>
            </a:r>
            <a:r>
              <a:rPr lang="en-US" altLang="en-US" sz="2000" dirty="0" err="1"/>
              <a:t>buys_computer</a:t>
            </a:r>
            <a:r>
              <a:rPr lang="en-US" altLang="en-US" sz="2000" dirty="0"/>
              <a:t> = “no”) = 2/5 = 0.4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b="1" dirty="0"/>
              <a:t> X = (age &lt;= 30 , income = medium, student = yes, </a:t>
            </a:r>
            <a:r>
              <a:rPr lang="en-US" altLang="en-US" sz="2000" b="1" dirty="0" err="1"/>
              <a:t>credit_rating</a:t>
            </a:r>
            <a:r>
              <a:rPr lang="en-US" altLang="en-US" sz="2000" b="1" dirty="0"/>
              <a:t> = fair)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/>
              <a:t> </a:t>
            </a:r>
            <a:r>
              <a:rPr lang="en-US" altLang="en-US" sz="2000" b="1" dirty="0"/>
              <a:t>P(</a:t>
            </a:r>
            <a:r>
              <a:rPr lang="en-US" altLang="en-US" sz="2000" b="1" dirty="0" err="1"/>
              <a:t>X|C</a:t>
            </a:r>
            <a:r>
              <a:rPr lang="en-US" altLang="en-US" sz="2000" b="1" baseline="-25000" dirty="0" err="1"/>
              <a:t>i</a:t>
            </a:r>
            <a:r>
              <a:rPr lang="en-US" altLang="en-US" sz="2000" b="1" dirty="0"/>
              <a:t>) :</a:t>
            </a:r>
            <a:r>
              <a:rPr lang="en-US" altLang="en-US" sz="2000" dirty="0"/>
              <a:t> P(</a:t>
            </a:r>
            <a:r>
              <a:rPr lang="en-US" altLang="en-US" sz="2000" dirty="0" err="1"/>
              <a:t>X|buys_computer</a:t>
            </a:r>
            <a:r>
              <a:rPr lang="en-US" altLang="en-US" sz="2000" dirty="0"/>
              <a:t> = “yes”) = 0.222 x 0.444 x 0.667 x 0.667 = 0.044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/>
              <a:t>                P(</a:t>
            </a:r>
            <a:r>
              <a:rPr lang="en-US" altLang="en-US" sz="2000" dirty="0" err="1"/>
              <a:t>X|buys_computer</a:t>
            </a:r>
            <a:r>
              <a:rPr lang="en-US" altLang="en-US" sz="2000" dirty="0"/>
              <a:t> = “no”) = 0.6 x 0.4 x 0.2 x 0.4 = 0.019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b="1" dirty="0"/>
              <a:t>P(</a:t>
            </a:r>
            <a:r>
              <a:rPr lang="en-US" altLang="en-US" sz="2000" b="1" dirty="0" err="1"/>
              <a:t>X|C</a:t>
            </a:r>
            <a:r>
              <a:rPr lang="en-US" altLang="en-US" sz="2000" b="1" baseline="-25000" dirty="0" err="1"/>
              <a:t>i</a:t>
            </a:r>
            <a:r>
              <a:rPr lang="en-US" altLang="en-US" sz="2000" b="1" dirty="0"/>
              <a:t>)*P(C</a:t>
            </a:r>
            <a:r>
              <a:rPr lang="en-US" altLang="en-US" sz="2000" b="1" baseline="-25000" dirty="0"/>
              <a:t>i</a:t>
            </a:r>
            <a:r>
              <a:rPr lang="en-US" altLang="en-US" sz="2000" b="1" dirty="0"/>
              <a:t>) : </a:t>
            </a:r>
            <a:r>
              <a:rPr lang="en-US" altLang="en-US" sz="2000" dirty="0"/>
              <a:t>P(</a:t>
            </a:r>
            <a:r>
              <a:rPr lang="en-US" altLang="en-US" sz="2000" dirty="0" err="1"/>
              <a:t>X|buys_computer</a:t>
            </a:r>
            <a:r>
              <a:rPr lang="en-US" altLang="en-US" sz="2000" dirty="0"/>
              <a:t> = “yes”) * P(</a:t>
            </a:r>
            <a:r>
              <a:rPr lang="en-US" altLang="en-US" sz="2000" dirty="0" err="1"/>
              <a:t>buys_computer</a:t>
            </a:r>
            <a:r>
              <a:rPr lang="en-US" altLang="en-US" sz="2000" dirty="0"/>
              <a:t> = “yes”) = 0.028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b="1" dirty="0"/>
              <a:t>		             </a:t>
            </a:r>
            <a:r>
              <a:rPr lang="en-US" altLang="en-US" sz="2000" dirty="0"/>
              <a:t>P(</a:t>
            </a:r>
            <a:r>
              <a:rPr lang="en-US" altLang="en-US" sz="2000" dirty="0" err="1"/>
              <a:t>X|buys_computer</a:t>
            </a:r>
            <a:r>
              <a:rPr lang="en-US" altLang="en-US" sz="2000" dirty="0"/>
              <a:t> = “no”) * P(</a:t>
            </a:r>
            <a:r>
              <a:rPr lang="en-US" altLang="en-US" sz="2000" dirty="0" err="1"/>
              <a:t>buys_computer</a:t>
            </a:r>
            <a:r>
              <a:rPr lang="en-US" altLang="en-US" sz="2000" dirty="0"/>
              <a:t> = “no”) = 0.007</a:t>
            </a:r>
            <a:endParaRPr lang="en-US" altLang="en-US" sz="2000" b="1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b="1" dirty="0"/>
              <a:t>Therefore,  X belongs to class (“</a:t>
            </a:r>
            <a:r>
              <a:rPr lang="en-US" altLang="en-US" sz="2000" b="1" dirty="0" err="1"/>
              <a:t>buys_computer</a:t>
            </a:r>
            <a:r>
              <a:rPr lang="en-US" altLang="en-US" sz="2000" b="1" dirty="0"/>
              <a:t> = yes”)	</a:t>
            </a:r>
            <a:r>
              <a:rPr lang="en-US" altLang="en-US" sz="1800" b="1" dirty="0"/>
              <a:t>	</a:t>
            </a:r>
          </a:p>
        </p:txBody>
      </p:sp>
      <p:graphicFrame>
        <p:nvGraphicFramePr>
          <p:cNvPr id="94213" name="Object 1">
            <a:extLst>
              <a:ext uri="{FF2B5EF4-FFF2-40B4-BE49-F238E27FC236}">
                <a16:creationId xmlns:a16="http://schemas.microsoft.com/office/drawing/2014/main" id="{0FAB7FEA-71D4-FD81-B2D4-2990C0E02929}"/>
              </a:ext>
            </a:extLst>
          </p:cNvPr>
          <p:cNvGraphicFramePr>
            <a:graphicFrameLocks/>
          </p:cNvGraphicFramePr>
          <p:nvPr/>
        </p:nvGraphicFramePr>
        <p:xfrm>
          <a:off x="7062788" y="762000"/>
          <a:ext cx="2062162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4330700" imgH="4470400" progId="Excel.Sheet.8">
                  <p:embed/>
                </p:oleObj>
              </mc:Choice>
              <mc:Fallback>
                <p:oleObj name="Worksheet" r:id="rId3" imgW="4330700" imgH="4470400" progId="Excel.Sheet.8">
                  <p:embed/>
                  <p:pic>
                    <p:nvPicPr>
                      <p:cNvPr id="94213" name="Object 1">
                        <a:extLst>
                          <a:ext uri="{FF2B5EF4-FFF2-40B4-BE49-F238E27FC236}">
                            <a16:creationId xmlns:a16="http://schemas.microsoft.com/office/drawing/2014/main" id="{0FAB7FEA-71D4-FD81-B2D4-2990C0E02929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2788" y="762000"/>
                        <a:ext cx="2062162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56515-0EFE-E520-2B90-59A6567E2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Naïve Bayes Classifier: Example2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453FDF-E0C3-C44E-EB6A-096F90C925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12</a:t>
            </a:fld>
            <a:endParaRPr lang="en-US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5AAC86-FC02-E829-279E-5A60524EE34F}"/>
              </a:ext>
            </a:extLst>
          </p:cNvPr>
          <p:cNvSpPr txBox="1"/>
          <p:nvPr/>
        </p:nvSpPr>
        <p:spPr>
          <a:xfrm>
            <a:off x="1059729" y="5611126"/>
            <a:ext cx="762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/>
              <a:t>X = (Outlook = Sunny, Temp = Cool, Humidity = High, Windy = True)</a:t>
            </a:r>
            <a:endParaRPr lang="en-US" dirty="0"/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DA282D87-E75F-9BC4-FED3-0FD0276DA0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3121524"/>
              </p:ext>
            </p:extLst>
          </p:nvPr>
        </p:nvGraphicFramePr>
        <p:xfrm>
          <a:off x="914400" y="1195838"/>
          <a:ext cx="7253285" cy="4133850"/>
        </p:xfrm>
        <a:graphic>
          <a:graphicData uri="http://schemas.openxmlformats.org/drawingml/2006/table">
            <a:tbl>
              <a:tblPr/>
              <a:tblGrid>
                <a:gridCol w="1450657">
                  <a:extLst>
                    <a:ext uri="{9D8B030D-6E8A-4147-A177-3AD203B41FA5}">
                      <a16:colId xmlns:a16="http://schemas.microsoft.com/office/drawing/2014/main" val="1041416915"/>
                    </a:ext>
                  </a:extLst>
                </a:gridCol>
                <a:gridCol w="1450657">
                  <a:extLst>
                    <a:ext uri="{9D8B030D-6E8A-4147-A177-3AD203B41FA5}">
                      <a16:colId xmlns:a16="http://schemas.microsoft.com/office/drawing/2014/main" val="3611219345"/>
                    </a:ext>
                  </a:extLst>
                </a:gridCol>
                <a:gridCol w="1450657">
                  <a:extLst>
                    <a:ext uri="{9D8B030D-6E8A-4147-A177-3AD203B41FA5}">
                      <a16:colId xmlns:a16="http://schemas.microsoft.com/office/drawing/2014/main" val="4098630709"/>
                    </a:ext>
                  </a:extLst>
                </a:gridCol>
                <a:gridCol w="1450657">
                  <a:extLst>
                    <a:ext uri="{9D8B030D-6E8A-4147-A177-3AD203B41FA5}">
                      <a16:colId xmlns:a16="http://schemas.microsoft.com/office/drawing/2014/main" val="3966326320"/>
                    </a:ext>
                  </a:extLst>
                </a:gridCol>
                <a:gridCol w="1450657">
                  <a:extLst>
                    <a:ext uri="{9D8B030D-6E8A-4147-A177-3AD203B41FA5}">
                      <a16:colId xmlns:a16="http://schemas.microsoft.com/office/drawing/2014/main" val="3583229823"/>
                    </a:ext>
                  </a:extLst>
                </a:gridCol>
              </a:tblGrid>
              <a:tr h="248920">
                <a:tc>
                  <a:txBody>
                    <a:bodyPr/>
                    <a:lstStyle/>
                    <a:p>
                      <a:r>
                        <a:rPr lang="en-IN" sz="1700" b="1" dirty="0"/>
                        <a:t>Outlook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700" b="1"/>
                        <a:t>Temp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700" b="1"/>
                        <a:t>Humidity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700" b="1"/>
                        <a:t>Windy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700" b="1" dirty="0"/>
                        <a:t>Play Golf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492678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 dirty="0"/>
                        <a:t>Rainy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Hot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477094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 dirty="0"/>
                        <a:t>Rainy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Hot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True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No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89827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 dirty="0"/>
                        <a:t>Overcast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Hot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4041028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 dirty="0"/>
                        <a:t>Sunny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Mild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1398496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Sunny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Cool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687210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Sunny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Cool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True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No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787104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Overcast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Cool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True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262349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Rainy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Mild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No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882180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Rainy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Cool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3045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Sunny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Mild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808771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Rainy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Mild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True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62026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Overcast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Mild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True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406313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Overcast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Hot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084140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Sunny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Mild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True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0275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358681"/>
      </p:ext>
    </p:extLst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56515-0EFE-E520-2B90-59A6567E2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Berlin Sans FB Demi" panose="020E0602020502020306" pitchFamily="34" charset="77"/>
              </a:rPr>
              <a:t>Naïve Bayes Classifier: Example2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453FDF-E0C3-C44E-EB6A-096F90C925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13</a:t>
            </a:fld>
            <a:endParaRPr lang="en-US" altLang="en-US"/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DA282D87-E75F-9BC4-FED3-0FD0276DA0E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4400" y="1195838"/>
          <a:ext cx="7253285" cy="4133850"/>
        </p:xfrm>
        <a:graphic>
          <a:graphicData uri="http://schemas.openxmlformats.org/drawingml/2006/table">
            <a:tbl>
              <a:tblPr/>
              <a:tblGrid>
                <a:gridCol w="1450657">
                  <a:extLst>
                    <a:ext uri="{9D8B030D-6E8A-4147-A177-3AD203B41FA5}">
                      <a16:colId xmlns:a16="http://schemas.microsoft.com/office/drawing/2014/main" val="1041416915"/>
                    </a:ext>
                  </a:extLst>
                </a:gridCol>
                <a:gridCol w="1450657">
                  <a:extLst>
                    <a:ext uri="{9D8B030D-6E8A-4147-A177-3AD203B41FA5}">
                      <a16:colId xmlns:a16="http://schemas.microsoft.com/office/drawing/2014/main" val="3611219345"/>
                    </a:ext>
                  </a:extLst>
                </a:gridCol>
                <a:gridCol w="1450657">
                  <a:extLst>
                    <a:ext uri="{9D8B030D-6E8A-4147-A177-3AD203B41FA5}">
                      <a16:colId xmlns:a16="http://schemas.microsoft.com/office/drawing/2014/main" val="4098630709"/>
                    </a:ext>
                  </a:extLst>
                </a:gridCol>
                <a:gridCol w="1450657">
                  <a:extLst>
                    <a:ext uri="{9D8B030D-6E8A-4147-A177-3AD203B41FA5}">
                      <a16:colId xmlns:a16="http://schemas.microsoft.com/office/drawing/2014/main" val="3966326320"/>
                    </a:ext>
                  </a:extLst>
                </a:gridCol>
                <a:gridCol w="1450657">
                  <a:extLst>
                    <a:ext uri="{9D8B030D-6E8A-4147-A177-3AD203B41FA5}">
                      <a16:colId xmlns:a16="http://schemas.microsoft.com/office/drawing/2014/main" val="3583229823"/>
                    </a:ext>
                  </a:extLst>
                </a:gridCol>
              </a:tblGrid>
              <a:tr h="248920">
                <a:tc>
                  <a:txBody>
                    <a:bodyPr/>
                    <a:lstStyle/>
                    <a:p>
                      <a:r>
                        <a:rPr lang="en-IN" sz="1700" b="1" dirty="0"/>
                        <a:t>Outlook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700" b="1"/>
                        <a:t>Temp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700" b="1"/>
                        <a:t>Humidity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700" b="1"/>
                        <a:t>Windy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700" b="1" dirty="0"/>
                        <a:t>Play Golf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492678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 dirty="0"/>
                        <a:t>Rainy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Hot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477094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 dirty="0"/>
                        <a:t>Rainy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Hot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True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No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89827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 dirty="0"/>
                        <a:t>Overcast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Hot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4041028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 dirty="0"/>
                        <a:t>Sunny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Mild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1398496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Sunny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Cool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687210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Sunny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Cool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True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No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787104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Overcast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Cool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True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262349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Rainy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Mild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No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882180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Rainy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Cool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3045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Sunny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Mild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808771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Rainy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Mild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True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62026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Overcast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Mild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True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406313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Overcast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Hot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Normal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False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Yes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084140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r>
                        <a:rPr lang="en-IN" sz="1200"/>
                        <a:t>Sunny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Mild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High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/>
                        <a:t>True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</a:t>
                      </a:r>
                    </a:p>
                  </a:txBody>
                  <a:tcPr marL="87630" marR="87630" marT="43815" marB="438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02753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B7E77C7-7619-B4A2-50A3-BD12563BF8F2}"/>
              </a:ext>
            </a:extLst>
          </p:cNvPr>
          <p:cNvSpPr txBox="1"/>
          <p:nvPr/>
        </p:nvSpPr>
        <p:spPr>
          <a:xfrm>
            <a:off x="304800" y="5592323"/>
            <a:ext cx="7467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IN" sz="1800" b="1" dirty="0">
                <a:latin typeface="Gill Sans MT" panose="020B0502020104020203" pitchFamily="34" charset="77"/>
              </a:rPr>
              <a:t>Step 1: Prior Probabilities</a:t>
            </a:r>
            <a:r>
              <a:rPr lang="en-US" altLang="en-US" sz="1800" dirty="0"/>
              <a:t> P(C</a:t>
            </a:r>
            <a:r>
              <a:rPr lang="en-US" altLang="en-US" sz="1800" baseline="-25000" dirty="0"/>
              <a:t>i</a:t>
            </a:r>
            <a:r>
              <a:rPr lang="en-US" altLang="en-US" sz="1800" dirty="0"/>
              <a:t>): </a:t>
            </a:r>
            <a:endParaRPr lang="en-IN" sz="1800" b="1" dirty="0">
              <a:latin typeface="Gill Sans MT" panose="020B0502020104020203" pitchFamily="34" charset="77"/>
            </a:endParaRPr>
          </a:p>
          <a:p>
            <a:pPr>
              <a:buNone/>
            </a:pPr>
            <a:r>
              <a:rPr lang="en-IN" sz="1800" dirty="0">
                <a:latin typeface="Gill Sans MT" panose="020B0502020104020203" pitchFamily="34" charset="77"/>
              </a:rPr>
              <a:t>From training data: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1800" dirty="0">
                <a:latin typeface="Gill Sans MT" panose="020B0502020104020203" pitchFamily="34" charset="77"/>
              </a:rPr>
              <a:t>P(Play golf= Yes) = 9/14 = 0.643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1800" dirty="0">
                <a:latin typeface="Gill Sans MT" panose="020B0502020104020203" pitchFamily="34" charset="77"/>
              </a:rPr>
              <a:t>P(Play golf = No) = 5/14 = 0.357</a:t>
            </a:r>
          </a:p>
        </p:txBody>
      </p:sp>
    </p:spTree>
    <p:extLst>
      <p:ext uri="{BB962C8B-B14F-4D97-AF65-F5344CB8AC3E}">
        <p14:creationId xmlns:p14="http://schemas.microsoft.com/office/powerpoint/2010/main" val="1053397660"/>
      </p:ext>
    </p:extLst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5">
            <a:extLst>
              <a:ext uri="{FF2B5EF4-FFF2-40B4-BE49-F238E27FC236}">
                <a16:creationId xmlns:a16="http://schemas.microsoft.com/office/drawing/2014/main" id="{B4305079-AE3F-75C0-0B29-40216BDB3B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F72EED5-6D3B-5C47-ACF7-46C5147C808C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CAAF355E-389D-723C-1B91-17346D358F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Naïve Bayes Classifier: Example2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E1AAB-2C54-BACA-5663-DB4F26DEEF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b="1" dirty="0">
                <a:latin typeface="Gill Sans MT" panose="020B0502020104020203" pitchFamily="34" charset="77"/>
              </a:rPr>
              <a:t>Step2 :</a:t>
            </a:r>
            <a:r>
              <a:rPr lang="en-IN" sz="2800" dirty="0"/>
              <a:t>Conditional Probabilities (</a:t>
            </a:r>
            <a:r>
              <a:rPr lang="en-US" altLang="en-US" sz="2800" b="1" dirty="0">
                <a:latin typeface="Gill Sans MT" panose="020B0502020104020203" pitchFamily="34" charset="77"/>
              </a:rPr>
              <a:t>Compute P(</a:t>
            </a:r>
            <a:r>
              <a:rPr lang="en-US" altLang="en-US" sz="2800" b="1" dirty="0" err="1">
                <a:latin typeface="Gill Sans MT" panose="020B0502020104020203" pitchFamily="34" charset="77"/>
              </a:rPr>
              <a:t>X|C</a:t>
            </a:r>
            <a:r>
              <a:rPr lang="en-US" altLang="en-US" sz="2800" b="1" baseline="-25000" dirty="0" err="1">
                <a:latin typeface="Gill Sans MT" panose="020B0502020104020203" pitchFamily="34" charset="77"/>
              </a:rPr>
              <a:t>i</a:t>
            </a:r>
            <a:r>
              <a:rPr lang="en-US" altLang="en-US" sz="2800" b="1" dirty="0">
                <a:latin typeface="Gill Sans MT" panose="020B0502020104020203" pitchFamily="34" charset="77"/>
              </a:rPr>
              <a:t>) for each class)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B5D2D0-E962-3F12-EBF9-42A9D913E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" y="2326326"/>
            <a:ext cx="4597400" cy="20170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CC35B5-D745-3603-76AB-214EB7AA24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74" y="4318659"/>
            <a:ext cx="4633026" cy="201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114477"/>
      </p:ext>
    </p:extLst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5">
            <a:extLst>
              <a:ext uri="{FF2B5EF4-FFF2-40B4-BE49-F238E27FC236}">
                <a16:creationId xmlns:a16="http://schemas.microsoft.com/office/drawing/2014/main" id="{B4305079-AE3F-75C0-0B29-40216BDB3B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F72EED5-6D3B-5C47-ACF7-46C5147C808C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CAAF355E-389D-723C-1B91-17346D358F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Naïve Bayes Classifier: Example2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92A7C6-3022-808D-8BB5-F1B650C610E1}"/>
              </a:ext>
            </a:extLst>
          </p:cNvPr>
          <p:cNvSpPr txBox="1"/>
          <p:nvPr/>
        </p:nvSpPr>
        <p:spPr>
          <a:xfrm>
            <a:off x="619991" y="1508811"/>
            <a:ext cx="790401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400" dirty="0"/>
              <a:t>For </a:t>
            </a:r>
            <a:r>
              <a:rPr lang="en-IN" sz="2400" b="1" dirty="0"/>
              <a:t>Yes</a:t>
            </a:r>
            <a:r>
              <a:rPr lang="en-IN" sz="2400" dirty="0"/>
              <a:t>:</a:t>
            </a:r>
            <a:br>
              <a:rPr lang="en-IN" sz="2400" dirty="0"/>
            </a:br>
            <a:r>
              <a:rPr lang="en-IN" sz="2400" dirty="0"/>
              <a:t>P(</a:t>
            </a:r>
            <a:r>
              <a:rPr lang="en-IN" sz="2400" dirty="0" err="1"/>
              <a:t>X|Yes</a:t>
            </a:r>
            <a:r>
              <a:rPr lang="en-IN" sz="2400" dirty="0"/>
              <a:t>) = 0.333×0.333×0.333×0.333≈0.0123</a:t>
            </a:r>
            <a:endParaRPr lang="en-IN" sz="2400" b="1" dirty="0"/>
          </a:p>
          <a:p>
            <a:endParaRPr lang="en-IN" sz="2400" b="1" dirty="0"/>
          </a:p>
          <a:p>
            <a:r>
              <a:rPr lang="en-IN" sz="2400" dirty="0"/>
              <a:t>For </a:t>
            </a:r>
            <a:r>
              <a:rPr lang="en-IN" sz="2400" b="1" dirty="0"/>
              <a:t>No</a:t>
            </a:r>
            <a:r>
              <a:rPr lang="en-IN" sz="2400" dirty="0"/>
              <a:t>:</a:t>
            </a:r>
            <a:br>
              <a:rPr lang="en-IN" sz="2400" dirty="0"/>
            </a:br>
            <a:r>
              <a:rPr lang="en-IN" sz="2400" dirty="0"/>
              <a:t>P(</a:t>
            </a:r>
            <a:r>
              <a:rPr lang="en-IN" sz="2400" dirty="0" err="1"/>
              <a:t>X∣No</a:t>
            </a:r>
            <a:r>
              <a:rPr lang="en-IN" sz="2400" dirty="0"/>
              <a:t>)=0.400×0.200×0.800×0.600=0.0384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08937848"/>
      </p:ext>
    </p:extLst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5">
            <a:extLst>
              <a:ext uri="{FF2B5EF4-FFF2-40B4-BE49-F238E27FC236}">
                <a16:creationId xmlns:a16="http://schemas.microsoft.com/office/drawing/2014/main" id="{B4305079-AE3F-75C0-0B29-40216BDB3B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F72EED5-6D3B-5C47-ACF7-46C5147C808C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CAAF355E-389D-723C-1B91-17346D358F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Naïve Bayes Classifier: Example2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9A1663-D3E6-4728-FCA9-656F78D2B102}"/>
              </a:ext>
            </a:extLst>
          </p:cNvPr>
          <p:cNvSpPr txBox="1"/>
          <p:nvPr/>
        </p:nvSpPr>
        <p:spPr>
          <a:xfrm>
            <a:off x="533400" y="1524000"/>
            <a:ext cx="8361218" cy="4111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b="1" dirty="0">
                <a:latin typeface="Gill Sans MT" panose="020B0502020104020203" pitchFamily="34" charset="77"/>
              </a:rPr>
              <a:t>P(</a:t>
            </a:r>
            <a:r>
              <a:rPr lang="en-US" altLang="en-US" sz="2800" b="1" dirty="0" err="1">
                <a:latin typeface="Gill Sans MT" panose="020B0502020104020203" pitchFamily="34" charset="77"/>
              </a:rPr>
              <a:t>X|C</a:t>
            </a:r>
            <a:r>
              <a:rPr lang="en-US" altLang="en-US" sz="2800" b="1" baseline="-25000" dirty="0" err="1">
                <a:latin typeface="Gill Sans MT" panose="020B0502020104020203" pitchFamily="34" charset="77"/>
              </a:rPr>
              <a:t>i</a:t>
            </a:r>
            <a:r>
              <a:rPr lang="en-US" altLang="en-US" sz="2800" b="1" dirty="0">
                <a:latin typeface="Gill Sans MT" panose="020B0502020104020203" pitchFamily="34" charset="77"/>
              </a:rPr>
              <a:t>)*P(C</a:t>
            </a:r>
            <a:r>
              <a:rPr lang="en-US" altLang="en-US" sz="2800" b="1" baseline="-25000" dirty="0">
                <a:latin typeface="Gill Sans MT" panose="020B0502020104020203" pitchFamily="34" charset="77"/>
              </a:rPr>
              <a:t>i</a:t>
            </a:r>
            <a:r>
              <a:rPr lang="en-US" altLang="en-US" sz="2800" b="1" dirty="0">
                <a:latin typeface="Gill Sans MT" panose="020B0502020104020203" pitchFamily="34" charset="77"/>
              </a:rPr>
              <a:t>) : </a:t>
            </a:r>
            <a:r>
              <a:rPr lang="en-US" altLang="en-US" sz="2800" dirty="0">
                <a:latin typeface="Gill Sans MT" panose="020B0502020104020203" pitchFamily="34" charset="77"/>
              </a:rPr>
              <a:t>P(</a:t>
            </a:r>
            <a:r>
              <a:rPr lang="en-US" altLang="en-US" sz="2800" dirty="0" err="1">
                <a:latin typeface="Gill Sans MT" panose="020B0502020104020203" pitchFamily="34" charset="77"/>
              </a:rPr>
              <a:t>X|play</a:t>
            </a:r>
            <a:r>
              <a:rPr lang="en-US" altLang="en-US" sz="2800" dirty="0">
                <a:latin typeface="Gill Sans MT" panose="020B0502020104020203" pitchFamily="34" charset="77"/>
              </a:rPr>
              <a:t> Golf = “yes”) * P(play Golf = “yes”) = </a:t>
            </a:r>
            <a:r>
              <a:rPr lang="en-IN" sz="2800" dirty="0">
                <a:latin typeface="Gill Sans MT" panose="020B0502020104020203" pitchFamily="34" charset="77"/>
              </a:rPr>
              <a:t>0.0123 × 0.643 = </a:t>
            </a:r>
            <a:r>
              <a:rPr lang="en-IN" sz="2800" b="1" dirty="0">
                <a:latin typeface="Gill Sans MT" panose="020B0502020104020203" pitchFamily="34" charset="77"/>
              </a:rPr>
              <a:t>0.0079</a:t>
            </a:r>
            <a:r>
              <a:rPr lang="en-US" altLang="en-US" sz="2800" b="1" dirty="0">
                <a:latin typeface="Gill Sans MT" panose="020B0502020104020203" pitchFamily="34" charset="77"/>
              </a:rPr>
              <a:t>	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dirty="0">
                <a:latin typeface="Gill Sans MT" panose="020B0502020104020203" pitchFamily="34" charset="77"/>
              </a:rPr>
              <a:t>P(X| play Golf = “no”) * P(play Golf = “no”) = </a:t>
            </a:r>
            <a:r>
              <a:rPr lang="en-IN" sz="2800" dirty="0">
                <a:latin typeface="Gill Sans MT" panose="020B0502020104020203" pitchFamily="34" charset="77"/>
              </a:rPr>
              <a:t>0.0384 × 0.357 = </a:t>
            </a:r>
            <a:r>
              <a:rPr lang="en-IN" sz="2800" b="1" dirty="0">
                <a:latin typeface="Gill Sans MT" panose="020B0502020104020203" pitchFamily="34" charset="77"/>
              </a:rPr>
              <a:t>0.0137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IN" sz="2800" b="1" dirty="0">
              <a:latin typeface="Gill Sans MT" panose="020B0502020104020203" pitchFamily="34" charset="77"/>
            </a:endParaRPr>
          </a:p>
          <a:p>
            <a:r>
              <a:rPr lang="en-IN" sz="2800" dirty="0">
                <a:latin typeface="Gill Sans MT" panose="020B0502020104020203" pitchFamily="34" charset="77"/>
              </a:rPr>
              <a:t>Since </a:t>
            </a:r>
            <a:r>
              <a:rPr lang="en-IN" sz="2800" b="1" dirty="0">
                <a:latin typeface="Gill Sans MT" panose="020B0502020104020203" pitchFamily="34" charset="77"/>
              </a:rPr>
              <a:t>0.0137 &gt; 0.0079</a:t>
            </a:r>
            <a:r>
              <a:rPr lang="en-IN" sz="2800" dirty="0">
                <a:latin typeface="Gill Sans MT" panose="020B0502020104020203" pitchFamily="34" charset="77"/>
              </a:rPr>
              <a:t>,</a:t>
            </a:r>
            <a:br>
              <a:rPr lang="en-IN" sz="2800" dirty="0">
                <a:latin typeface="Gill Sans MT" panose="020B0502020104020203" pitchFamily="34" charset="77"/>
              </a:rPr>
            </a:br>
            <a:r>
              <a:rPr lang="en-IN" sz="2800" dirty="0">
                <a:latin typeface="Gill Sans MT" panose="020B0502020104020203" pitchFamily="34" charset="77"/>
              </a:rPr>
              <a:t>the classifier predicts: The person will not play Golf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IN" altLang="en-US" sz="2800" b="1" dirty="0">
              <a:latin typeface="Gill Sans MT" panose="020B0502020104020203" pitchFamily="34" charset="77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b="1" dirty="0">
                <a:latin typeface="Gill Sans MT" panose="020B0502020104020203" pitchFamily="34" charset="77"/>
              </a:rPr>
              <a:t>Therefore,  X belongs to class (“play Golf  = no”)</a:t>
            </a:r>
            <a:r>
              <a:rPr lang="en-US" altLang="en-US" sz="3200" b="1" dirty="0">
                <a:latin typeface="Gill Sans MT" panose="020B0502020104020203" pitchFamily="34" charset="77"/>
              </a:rPr>
              <a:t>	</a:t>
            </a:r>
            <a:r>
              <a:rPr lang="en-US" altLang="en-US" sz="2800" b="1" dirty="0"/>
              <a:t>	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63866662"/>
      </p:ext>
    </p:extLst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5">
            <a:extLst>
              <a:ext uri="{FF2B5EF4-FFF2-40B4-BE49-F238E27FC236}">
                <a16:creationId xmlns:a16="http://schemas.microsoft.com/office/drawing/2014/main" id="{B4305079-AE3F-75C0-0B29-40216BDB3B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F72EED5-6D3B-5C47-ACF7-46C5147C808C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CAAF355E-389D-723C-1B91-17346D358F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Naïve Bayes Classifier: Example3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9A1663-D3E6-4728-FCA9-656F78D2B102}"/>
              </a:ext>
            </a:extLst>
          </p:cNvPr>
          <p:cNvSpPr txBox="1"/>
          <p:nvPr/>
        </p:nvSpPr>
        <p:spPr>
          <a:xfrm>
            <a:off x="533400" y="1524000"/>
            <a:ext cx="8361218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b="1" dirty="0"/>
              <a:t>	</a:t>
            </a:r>
            <a:endParaRPr lang="en-US" sz="32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A8D8FF4-32AF-E415-CE72-50CBD16885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377786"/>
              </p:ext>
            </p:extLst>
          </p:nvPr>
        </p:nvGraphicFramePr>
        <p:xfrm>
          <a:off x="456210" y="1066800"/>
          <a:ext cx="8458200" cy="4023360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1002432970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1809865117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405271154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1344773269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35275917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Example No.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Color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Type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Origin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Stolen?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8388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Domestic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6994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Domestic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8216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Domestic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433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Yellow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Domestic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97053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Yellow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Imported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483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Yellow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SUV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Imported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31207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Yellow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SUV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Imported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38828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Yellow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SUV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Domestic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17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SUV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Imported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9962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Imported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63988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0C4AB5C-C8BE-CDE3-75D7-0E83660093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391027"/>
              </p:ext>
            </p:extLst>
          </p:nvPr>
        </p:nvGraphicFramePr>
        <p:xfrm>
          <a:off x="342900" y="5547360"/>
          <a:ext cx="8458200" cy="731520"/>
        </p:xfrm>
        <a:graphic>
          <a:graphicData uri="http://schemas.openxmlformats.org/drawingml/2006/table">
            <a:tbl>
              <a:tblPr/>
              <a:tblGrid>
                <a:gridCol w="2114550">
                  <a:extLst>
                    <a:ext uri="{9D8B030D-6E8A-4147-A177-3AD203B41FA5}">
                      <a16:colId xmlns:a16="http://schemas.microsoft.com/office/drawing/2014/main" val="3491935363"/>
                    </a:ext>
                  </a:extLst>
                </a:gridCol>
                <a:gridCol w="2114550">
                  <a:extLst>
                    <a:ext uri="{9D8B030D-6E8A-4147-A177-3AD203B41FA5}">
                      <a16:colId xmlns:a16="http://schemas.microsoft.com/office/drawing/2014/main" val="2588691590"/>
                    </a:ext>
                  </a:extLst>
                </a:gridCol>
                <a:gridCol w="2114550">
                  <a:extLst>
                    <a:ext uri="{9D8B030D-6E8A-4147-A177-3AD203B41FA5}">
                      <a16:colId xmlns:a16="http://schemas.microsoft.com/office/drawing/2014/main" val="2706288225"/>
                    </a:ext>
                  </a:extLst>
                </a:gridCol>
                <a:gridCol w="2114550">
                  <a:extLst>
                    <a:ext uri="{9D8B030D-6E8A-4147-A177-3AD203B41FA5}">
                      <a16:colId xmlns:a16="http://schemas.microsoft.com/office/drawing/2014/main" val="3261844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IN" dirty="0" err="1"/>
                        <a:t>Color</a:t>
                      </a:r>
                      <a:endParaRPr lang="en-IN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Type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Origin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Stolen?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6745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SUV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Domestic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7887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0642334"/>
      </p:ext>
    </p:extLst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5">
            <a:extLst>
              <a:ext uri="{FF2B5EF4-FFF2-40B4-BE49-F238E27FC236}">
                <a16:creationId xmlns:a16="http://schemas.microsoft.com/office/drawing/2014/main" id="{B4305079-AE3F-75C0-0B29-40216BDB3B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F72EED5-6D3B-5C47-ACF7-46C5147C808C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CAAF355E-389D-723C-1B91-17346D358F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Naïve Bayes Classifier: Example3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9A1663-D3E6-4728-FCA9-656F78D2B102}"/>
              </a:ext>
            </a:extLst>
          </p:cNvPr>
          <p:cNvSpPr txBox="1"/>
          <p:nvPr/>
        </p:nvSpPr>
        <p:spPr>
          <a:xfrm>
            <a:off x="533400" y="1524000"/>
            <a:ext cx="8361218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b="1" dirty="0"/>
              <a:t>	</a:t>
            </a:r>
            <a:endParaRPr lang="en-US" sz="32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A8D8FF4-32AF-E415-CE72-50CBD1688526}"/>
              </a:ext>
            </a:extLst>
          </p:cNvPr>
          <p:cNvGraphicFramePr>
            <a:graphicFrameLocks noGrp="1"/>
          </p:cNvGraphicFramePr>
          <p:nvPr/>
        </p:nvGraphicFramePr>
        <p:xfrm>
          <a:off x="456210" y="1066800"/>
          <a:ext cx="8458200" cy="4023360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1002432970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1809865117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405271154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1344773269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35275917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Example No.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Color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Type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Origin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Stolen?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8388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Domestic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6994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Domestic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8216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Domestic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433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Yellow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Domestic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97053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Yellow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Imported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483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Yellow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SUV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Imported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31207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Yellow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SUV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Imported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38828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Yellow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SUV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Domestic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17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SUV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Imported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9962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Imported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63988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0C4AB5C-C8BE-CDE3-75D7-0E8366009301}"/>
              </a:ext>
            </a:extLst>
          </p:cNvPr>
          <p:cNvGraphicFramePr>
            <a:graphicFrameLocks noGrp="1"/>
          </p:cNvGraphicFramePr>
          <p:nvPr/>
        </p:nvGraphicFramePr>
        <p:xfrm>
          <a:off x="342900" y="5547360"/>
          <a:ext cx="8458200" cy="731520"/>
        </p:xfrm>
        <a:graphic>
          <a:graphicData uri="http://schemas.openxmlformats.org/drawingml/2006/table">
            <a:tbl>
              <a:tblPr/>
              <a:tblGrid>
                <a:gridCol w="2114550">
                  <a:extLst>
                    <a:ext uri="{9D8B030D-6E8A-4147-A177-3AD203B41FA5}">
                      <a16:colId xmlns:a16="http://schemas.microsoft.com/office/drawing/2014/main" val="3491935363"/>
                    </a:ext>
                  </a:extLst>
                </a:gridCol>
                <a:gridCol w="2114550">
                  <a:extLst>
                    <a:ext uri="{9D8B030D-6E8A-4147-A177-3AD203B41FA5}">
                      <a16:colId xmlns:a16="http://schemas.microsoft.com/office/drawing/2014/main" val="2588691590"/>
                    </a:ext>
                  </a:extLst>
                </a:gridCol>
                <a:gridCol w="2114550">
                  <a:extLst>
                    <a:ext uri="{9D8B030D-6E8A-4147-A177-3AD203B41FA5}">
                      <a16:colId xmlns:a16="http://schemas.microsoft.com/office/drawing/2014/main" val="2706288225"/>
                    </a:ext>
                  </a:extLst>
                </a:gridCol>
                <a:gridCol w="2114550">
                  <a:extLst>
                    <a:ext uri="{9D8B030D-6E8A-4147-A177-3AD203B41FA5}">
                      <a16:colId xmlns:a16="http://schemas.microsoft.com/office/drawing/2014/main" val="3261844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IN" dirty="0" err="1"/>
                        <a:t>Color</a:t>
                      </a:r>
                      <a:endParaRPr lang="en-IN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Type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Origin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Stolen?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6745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SUV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Domestic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7887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732573"/>
      </p:ext>
    </p:extLst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5">
            <a:extLst>
              <a:ext uri="{FF2B5EF4-FFF2-40B4-BE49-F238E27FC236}">
                <a16:creationId xmlns:a16="http://schemas.microsoft.com/office/drawing/2014/main" id="{B4305079-AE3F-75C0-0B29-40216BDB3B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F72EED5-6D3B-5C47-ACF7-46C5147C808C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CAAF355E-389D-723C-1B91-17346D358F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Naïve Bayes Classifier: Example4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9A1663-D3E6-4728-FCA9-656F78D2B102}"/>
              </a:ext>
            </a:extLst>
          </p:cNvPr>
          <p:cNvSpPr txBox="1"/>
          <p:nvPr/>
        </p:nvSpPr>
        <p:spPr>
          <a:xfrm>
            <a:off x="533400" y="1524000"/>
            <a:ext cx="8361218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b="1" dirty="0"/>
              <a:t>	</a:t>
            </a:r>
            <a:endParaRPr lang="en-US" sz="32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A9AC1E-2D6D-C9C2-DAF8-5508F2F5FD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402497"/>
              </p:ext>
            </p:extLst>
          </p:nvPr>
        </p:nvGraphicFramePr>
        <p:xfrm>
          <a:off x="425532" y="1295400"/>
          <a:ext cx="8458200" cy="3291840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3090708746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3504412042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1090773401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2415772345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16465194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IN" b="1" dirty="0"/>
                        <a:t>Chills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Runny Nose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Headache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Fever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Flu?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43623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Mild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49865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044727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Strong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354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Mild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791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707447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Strong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84875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Strong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4305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Mild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7101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C82590-6E28-0C88-3FAC-FC4376846F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160373"/>
              </p:ext>
            </p:extLst>
          </p:nvPr>
        </p:nvGraphicFramePr>
        <p:xfrm>
          <a:off x="484909" y="5166360"/>
          <a:ext cx="8458200" cy="731520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3563725459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3058636834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3892588720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2025303133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25433939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IN"/>
                        <a:t>Chills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Runny Nose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Headache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Fever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Flu?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229154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Mild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624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9087686"/>
      </p:ext>
    </p:extLst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Number Placeholder 5">
            <a:extLst>
              <a:ext uri="{FF2B5EF4-FFF2-40B4-BE49-F238E27FC236}">
                <a16:creationId xmlns:a16="http://schemas.microsoft.com/office/drawing/2014/main" id="{585BB8CA-0133-8A36-483A-43952DDC52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09ABFF8-D071-5345-8CE3-18A7003B8641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C315EDF9-D855-7DD9-58B3-86C1D9E7A0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696200" cy="68580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Bayes’ Theorem: Basics</a:t>
            </a:r>
            <a:endParaRPr lang="en-US" altLang="en-US" sz="2400" dirty="0">
              <a:latin typeface="Berlin Sans FB Demi" panose="020E0602020502020306" pitchFamily="34" charset="77"/>
            </a:endParaRPr>
          </a:p>
        </p:txBody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6865DB35-B387-A6F9-DD14-95C8818FF1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458200" cy="5257800"/>
          </a:xfrm>
          <a:noFill/>
        </p:spPr>
        <p:txBody>
          <a:bodyPr lIns="92075" tIns="46038" rIns="92075" bIns="46038"/>
          <a:lstStyle/>
          <a:p>
            <a:r>
              <a:rPr lang="en-IN" sz="2400" b="1" dirty="0">
                <a:latin typeface="Gill Sans MT" panose="020B0502020104020203" pitchFamily="34" charset="77"/>
              </a:rPr>
              <a:t>What are Bayesian Classifiers?</a:t>
            </a:r>
          </a:p>
          <a:p>
            <a:pPr>
              <a:buFont typeface="Wingdings" pitchFamily="2" charset="2"/>
              <a:buChar char="v"/>
            </a:pPr>
            <a:r>
              <a:rPr lang="en-IN" sz="2400" b="1" dirty="0">
                <a:latin typeface="Gill Sans MT" panose="020B0502020104020203" pitchFamily="34" charset="77"/>
              </a:rPr>
              <a:t>Bayesian classifiers</a:t>
            </a:r>
            <a:r>
              <a:rPr lang="en-IN" sz="2400" dirty="0">
                <a:latin typeface="Gill Sans MT" panose="020B0502020104020203" pitchFamily="34" charset="77"/>
              </a:rPr>
              <a:t> are </a:t>
            </a:r>
            <a:r>
              <a:rPr lang="en-IN" sz="2400" b="1" dirty="0">
                <a:latin typeface="Gill Sans MT" panose="020B0502020104020203" pitchFamily="34" charset="77"/>
              </a:rPr>
              <a:t>statistical models</a:t>
            </a:r>
            <a:r>
              <a:rPr lang="en-IN" sz="2400" dirty="0">
                <a:latin typeface="Gill Sans MT" panose="020B0502020104020203" pitchFamily="34" charset="77"/>
              </a:rPr>
              <a:t> used for classification.</a:t>
            </a:r>
          </a:p>
          <a:p>
            <a:pPr>
              <a:buFont typeface="Wingdings" pitchFamily="2" charset="2"/>
              <a:buChar char="v"/>
            </a:pPr>
            <a:r>
              <a:rPr lang="en-IN" sz="2400" dirty="0">
                <a:latin typeface="Gill Sans MT" panose="020B0502020104020203" pitchFamily="34" charset="77"/>
              </a:rPr>
              <a:t>Instead of just saying </a:t>
            </a:r>
            <a:r>
              <a:rPr lang="en-IN" sz="2400" i="1" dirty="0">
                <a:latin typeface="Gill Sans MT" panose="020B0502020104020203" pitchFamily="34" charset="77"/>
              </a:rPr>
              <a:t>“this belongs to Class A”</a:t>
            </a:r>
            <a:r>
              <a:rPr lang="en-IN" sz="2400" dirty="0">
                <a:latin typeface="Gill Sans MT" panose="020B0502020104020203" pitchFamily="34" charset="77"/>
              </a:rPr>
              <a:t>, they also give the </a:t>
            </a:r>
            <a:r>
              <a:rPr lang="en-IN" sz="2400" b="1" dirty="0">
                <a:latin typeface="Gill Sans MT" panose="020B0502020104020203" pitchFamily="34" charset="77"/>
              </a:rPr>
              <a:t>probability</a:t>
            </a:r>
            <a:r>
              <a:rPr lang="en-IN" sz="2400" dirty="0">
                <a:latin typeface="Gill Sans MT" panose="020B0502020104020203" pitchFamily="34" charset="77"/>
              </a:rPr>
              <a:t>.</a:t>
            </a:r>
            <a:br>
              <a:rPr lang="en-IN" sz="2400" dirty="0">
                <a:latin typeface="Gill Sans MT" panose="020B0502020104020203" pitchFamily="34" charset="77"/>
              </a:rPr>
            </a:br>
            <a:r>
              <a:rPr lang="en-IN" sz="2400" dirty="0">
                <a:latin typeface="Gill Sans MT" panose="020B0502020104020203" pitchFamily="34" charset="77"/>
              </a:rPr>
              <a:t>Example: </a:t>
            </a:r>
            <a:r>
              <a:rPr lang="en-IN" sz="2400" i="1" dirty="0">
                <a:latin typeface="Gill Sans MT" panose="020B0502020104020203" pitchFamily="34" charset="77"/>
              </a:rPr>
              <a:t>“There is a 70% chance this email is spam, and a 30% chance it is not spam.”</a:t>
            </a:r>
            <a:endParaRPr lang="en-IN" sz="2400" dirty="0">
              <a:latin typeface="Gill Sans MT" panose="020B0502020104020203" pitchFamily="34" charset="77"/>
            </a:endParaRPr>
          </a:p>
          <a:p>
            <a:pPr>
              <a:buFont typeface="Wingdings" pitchFamily="2" charset="2"/>
              <a:buChar char="v"/>
            </a:pPr>
            <a:r>
              <a:rPr lang="en-IN" sz="2400" dirty="0">
                <a:latin typeface="Gill Sans MT" panose="020B0502020104020203" pitchFamily="34" charset="77"/>
              </a:rPr>
              <a:t>So, they don’t just classify — they </a:t>
            </a:r>
            <a:r>
              <a:rPr lang="en-IN" sz="2400" b="1" dirty="0">
                <a:latin typeface="Gill Sans MT" panose="020B0502020104020203" pitchFamily="34" charset="77"/>
              </a:rPr>
              <a:t>predict probabilities of class membership</a:t>
            </a:r>
            <a:r>
              <a:rPr lang="en-IN" sz="2400" dirty="0">
                <a:latin typeface="Gill Sans MT" panose="020B0502020104020203" pitchFamily="34" charset="77"/>
              </a:rPr>
              <a:t>.</a:t>
            </a:r>
          </a:p>
        </p:txBody>
      </p:sp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F084B-01BB-22A0-0065-B6962F2E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 Algorithm Steps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327FC86-5840-3777-93B8-EF33B91746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898566"/>
            <a:ext cx="5156200" cy="20574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49B051-B5E4-1E3F-FE7C-F3F46F937A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20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2D1BAD2-D79C-C5E0-CE23-176F76F36D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25288"/>
            <a:ext cx="7391400" cy="403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64857"/>
      </p:ext>
    </p:extLst>
  </p:cSld>
  <p:clrMapOvr>
    <a:masterClrMapping/>
  </p:clrMapOvr>
  <p:transition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F084B-01BB-22A0-0065-B6962F2E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 Algorithm Steps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49B051-B5E4-1E3F-FE7C-F3F46F937A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21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D3E19A-D61F-D244-70E3-BE7740F88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95400"/>
            <a:ext cx="7505700" cy="458470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65107E2-C7A7-3267-C570-3EF783786A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6787074"/>
      </p:ext>
    </p:extLst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8304E-5078-DA28-230D-7BCEFD2F0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 Classifier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C86B81-DA72-4C0C-D7FA-2CD5F19A0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43000"/>
            <a:ext cx="8610600" cy="5486400"/>
          </a:xfrm>
        </p:spPr>
        <p:txBody>
          <a:bodyPr/>
          <a:lstStyle/>
          <a:p>
            <a:pPr lvl="8"/>
            <a:r>
              <a:rPr lang="en-IN" dirty="0"/>
              <a:t>   CGPA = 8.5, </a:t>
            </a:r>
            <a:r>
              <a:rPr lang="en-IN" dirty="0" err="1"/>
              <a:t>Interactiveness</a:t>
            </a:r>
            <a:r>
              <a:rPr lang="en-IN" dirty="0"/>
              <a:t> = Yes       → Job Offer = 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B1C58F-DDF3-A3EF-A3DA-562AA80201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22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4436544" y="1849329"/>
            <a:ext cx="44788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Step1: Prior Class Probabilities</a:t>
            </a:r>
          </a:p>
          <a:p>
            <a:endParaRPr lang="en-US" dirty="0"/>
          </a:p>
          <a:p>
            <a:r>
              <a:rPr lang="en-US" dirty="0"/>
              <a:t>Job Offer = Yes → 7 students</a:t>
            </a:r>
          </a:p>
          <a:p>
            <a:r>
              <a:rPr lang="en-US" dirty="0"/>
              <a:t>Job Offer = No → 3 students</a:t>
            </a:r>
          </a:p>
          <a:p>
            <a:endParaRPr lang="en-US" dirty="0"/>
          </a:p>
          <a:p>
            <a:endParaRPr lang="en-US" dirty="0"/>
          </a:p>
          <a:p>
            <a:r>
              <a:rPr lang="en-IN" dirty="0"/>
              <a:t>P(Yes)=7/10=0.7  </a:t>
            </a:r>
          </a:p>
          <a:p>
            <a:r>
              <a:rPr lang="en-IN" dirty="0"/>
              <a:t> </a:t>
            </a:r>
          </a:p>
          <a:p>
            <a:r>
              <a:rPr lang="en-IN" dirty="0"/>
              <a:t>P(No)=3/10=0.3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53400" y="2667000"/>
            <a:ext cx="7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8" name="Rectangle 7"/>
          <p:cNvSpPr/>
          <p:nvPr/>
        </p:nvSpPr>
        <p:spPr>
          <a:xfrm>
            <a:off x="284922" y="4443078"/>
            <a:ext cx="875637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Step 2: Compute Class-wise Statistics for CGPA</a:t>
            </a:r>
          </a:p>
          <a:p>
            <a:endParaRPr lang="en-US" b="1" dirty="0"/>
          </a:p>
          <a:p>
            <a:r>
              <a:rPr lang="en-US" dirty="0"/>
              <a:t>For Job Offer = </a:t>
            </a:r>
            <a:r>
              <a:rPr lang="en-US" b="1" dirty="0"/>
              <a:t>Yes</a:t>
            </a:r>
            <a:r>
              <a:rPr lang="en-US" dirty="0"/>
              <a:t>:  		CGPAs = [9.5, 8.2, 8.4, 9.1, 9.6, 8.6, 8.3]</a:t>
            </a:r>
          </a:p>
          <a:p>
            <a:r>
              <a:rPr lang="en-US" dirty="0"/>
              <a:t>	Mean = </a:t>
            </a:r>
            <a:r>
              <a:rPr lang="el-GR" dirty="0"/>
              <a:t>μ</a:t>
            </a:r>
            <a:r>
              <a:rPr lang="en-US" baseline="-25000" dirty="0"/>
              <a:t>Yes</a:t>
            </a:r>
            <a:r>
              <a:rPr lang="en-US" dirty="0"/>
              <a:t>=8.67      </a:t>
            </a:r>
          </a:p>
          <a:p>
            <a:r>
              <a:rPr lang="en-US" dirty="0"/>
              <a:t>	Variance ≈ </a:t>
            </a:r>
            <a:r>
              <a:rPr lang="el-GR" dirty="0"/>
              <a:t>σ</a:t>
            </a:r>
            <a:r>
              <a:rPr lang="en-US" baseline="-25000" dirty="0"/>
              <a:t>Yes</a:t>
            </a:r>
            <a:r>
              <a:rPr lang="en-US" baseline="30000" dirty="0"/>
              <a:t>2</a:t>
            </a:r>
            <a:r>
              <a:rPr lang="en-US" dirty="0"/>
              <a:t>=0.247</a:t>
            </a:r>
          </a:p>
          <a:p>
            <a:r>
              <a:rPr lang="en-US" dirty="0"/>
              <a:t>For Job Offer = </a:t>
            </a:r>
            <a:r>
              <a:rPr lang="en-US" b="1" dirty="0"/>
              <a:t>No</a:t>
            </a:r>
            <a:r>
              <a:rPr lang="en-US" dirty="0"/>
              <a:t>:		CGPAs = [9.3, 7.6, 7.5]</a:t>
            </a:r>
          </a:p>
          <a:p>
            <a:r>
              <a:rPr lang="en-US" dirty="0"/>
              <a:t>	Mean = </a:t>
            </a:r>
            <a:r>
              <a:rPr lang="el-GR" dirty="0"/>
              <a:t>μ</a:t>
            </a:r>
            <a:r>
              <a:rPr lang="en-US" baseline="-25000" dirty="0"/>
              <a:t>No</a:t>
            </a:r>
            <a:r>
              <a:rPr lang="en-US" dirty="0"/>
              <a:t>=8.13 </a:t>
            </a:r>
          </a:p>
          <a:p>
            <a:r>
              <a:rPr lang="en-US" dirty="0"/>
              <a:t>	Variance ≈ </a:t>
            </a:r>
            <a:r>
              <a:rPr lang="el-GR" dirty="0"/>
              <a:t>σ</a:t>
            </a:r>
            <a:r>
              <a:rPr lang="en-US" baseline="-25000" dirty="0"/>
              <a:t>No</a:t>
            </a:r>
            <a:r>
              <a:rPr lang="en-US" baseline="30000" dirty="0"/>
              <a:t>2</a:t>
            </a:r>
            <a:r>
              <a:rPr lang="en-US" dirty="0"/>
              <a:t>=0.907</a:t>
            </a:r>
          </a:p>
          <a:p>
            <a:endParaRPr lang="en-US" b="1" dirty="0"/>
          </a:p>
        </p:txBody>
      </p:sp>
      <p:graphicFrame>
        <p:nvGraphicFramePr>
          <p:cNvPr id="9" name="Content Placeholder 4">
            <a:extLst>
              <a:ext uri="{FF2B5EF4-FFF2-40B4-BE49-F238E27FC236}">
                <a16:creationId xmlns:a16="http://schemas.microsoft.com/office/drawing/2014/main" id="{7A478000-5232-CAE0-5C18-E40F6EE307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9621085"/>
              </p:ext>
            </p:extLst>
          </p:nvPr>
        </p:nvGraphicFramePr>
        <p:xfrm>
          <a:off x="304800" y="1219201"/>
          <a:ext cx="3733800" cy="3255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3450">
                  <a:extLst>
                    <a:ext uri="{9D8B030D-6E8A-4147-A177-3AD203B41FA5}">
                      <a16:colId xmlns:a16="http://schemas.microsoft.com/office/drawing/2014/main" val="617545746"/>
                    </a:ext>
                  </a:extLst>
                </a:gridCol>
                <a:gridCol w="546615">
                  <a:extLst>
                    <a:ext uri="{9D8B030D-6E8A-4147-A177-3AD203B41FA5}">
                      <a16:colId xmlns:a16="http://schemas.microsoft.com/office/drawing/2014/main" val="281229933"/>
                    </a:ext>
                  </a:extLst>
                </a:gridCol>
                <a:gridCol w="1320285">
                  <a:extLst>
                    <a:ext uri="{9D8B030D-6E8A-4147-A177-3AD203B41FA5}">
                      <a16:colId xmlns:a16="http://schemas.microsoft.com/office/drawing/2014/main" val="2492423824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3243730530"/>
                    </a:ext>
                  </a:extLst>
                </a:gridCol>
              </a:tblGrid>
              <a:tr h="431877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s.no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CGPA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INTERACTIVENESS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JOB OFFER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401895"/>
                  </a:ext>
                </a:extLst>
              </a:tr>
              <a:tr h="280494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1583796"/>
                  </a:ext>
                </a:extLst>
              </a:tr>
              <a:tr h="259126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8.2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2926799"/>
                  </a:ext>
                </a:extLst>
              </a:tr>
              <a:tr h="280494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9.3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734728"/>
                  </a:ext>
                </a:extLst>
              </a:tr>
              <a:tr h="280494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7.6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6356962"/>
                  </a:ext>
                </a:extLst>
              </a:tr>
              <a:tr h="280494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8.4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17751"/>
                  </a:ext>
                </a:extLst>
              </a:tr>
              <a:tr h="280494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9.1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9632590"/>
                  </a:ext>
                </a:extLst>
              </a:tr>
              <a:tr h="280494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7.5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979267"/>
                  </a:ext>
                </a:extLst>
              </a:tr>
              <a:tr h="280494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9.6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955115"/>
                  </a:ext>
                </a:extLst>
              </a:tr>
              <a:tr h="280494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8.6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4442274"/>
                  </a:ext>
                </a:extLst>
              </a:tr>
              <a:tr h="280494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8.3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7993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357486"/>
      </p:ext>
    </p:extLst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8304E-5078-DA28-230D-7BCEFD2F0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 Classifier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B1C58F-DDF3-A3EF-A3DA-562AA80201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23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4140477" y="1043752"/>
            <a:ext cx="50035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Step 3: Likelihood of Categorical Feature (</a:t>
            </a:r>
            <a:r>
              <a:rPr lang="en-US" b="1" dirty="0" err="1"/>
              <a:t>Interactiveness</a:t>
            </a:r>
            <a:r>
              <a:rPr lang="en-US" b="1" dirty="0"/>
              <a:t>)</a:t>
            </a:r>
          </a:p>
          <a:p>
            <a:endParaRPr lang="en-US" dirty="0"/>
          </a:p>
          <a:p>
            <a:r>
              <a:rPr lang="en-US" dirty="0"/>
              <a:t>For Job Offer = </a:t>
            </a:r>
            <a:r>
              <a:rPr lang="en-US" b="1" dirty="0"/>
              <a:t>Yes</a:t>
            </a:r>
            <a:r>
              <a:rPr lang="en-US" dirty="0"/>
              <a:t> (7 students):</a:t>
            </a:r>
          </a:p>
          <a:p>
            <a:r>
              <a:rPr lang="en-US" dirty="0" err="1"/>
              <a:t>Interactiveness</a:t>
            </a:r>
            <a:r>
              <a:rPr lang="en-US" dirty="0"/>
              <a:t>=Yes → 5</a:t>
            </a:r>
          </a:p>
          <a:p>
            <a:endParaRPr lang="en-US" dirty="0"/>
          </a:p>
          <a:p>
            <a:r>
              <a:rPr lang="en-US" dirty="0" err="1"/>
              <a:t>Interactiveness</a:t>
            </a:r>
            <a:r>
              <a:rPr lang="en-US" dirty="0"/>
              <a:t>=No → 2</a:t>
            </a:r>
          </a:p>
          <a:p>
            <a:r>
              <a:rPr lang="en-US" dirty="0"/>
              <a:t>So:</a:t>
            </a:r>
          </a:p>
          <a:p>
            <a:r>
              <a:rPr lang="en-US" dirty="0"/>
              <a:t>P(</a:t>
            </a:r>
            <a:r>
              <a:rPr lang="en-US" dirty="0" err="1"/>
              <a:t>Interactiveness</a:t>
            </a:r>
            <a:r>
              <a:rPr lang="en-US" dirty="0"/>
              <a:t>=</a:t>
            </a:r>
            <a:r>
              <a:rPr lang="en-US" dirty="0" err="1"/>
              <a:t>Yes∣Yes</a:t>
            </a:r>
            <a:r>
              <a:rPr lang="en-US" dirty="0"/>
              <a:t>)=4/7</a:t>
            </a:r>
          </a:p>
          <a:p>
            <a:r>
              <a:rPr lang="en-US" dirty="0"/>
              <a:t>  </a:t>
            </a:r>
          </a:p>
          <a:p>
            <a:r>
              <a:rPr lang="en-US" dirty="0"/>
              <a:t>P(</a:t>
            </a:r>
            <a:r>
              <a:rPr lang="en-US" dirty="0" err="1"/>
              <a:t>Interactiveness</a:t>
            </a:r>
            <a:r>
              <a:rPr lang="en-US" dirty="0"/>
              <a:t>=</a:t>
            </a:r>
            <a:r>
              <a:rPr lang="en-US" dirty="0" err="1"/>
              <a:t>no∣Yes</a:t>
            </a:r>
            <a:r>
              <a:rPr lang="en-US" dirty="0"/>
              <a:t>)=3/7 </a:t>
            </a:r>
          </a:p>
          <a:p>
            <a:r>
              <a:rPr lang="en-US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53400" y="2667000"/>
            <a:ext cx="7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" y="4423629"/>
            <a:ext cx="86105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 Job Offer = </a:t>
            </a:r>
            <a:r>
              <a:rPr lang="en-US" b="1" dirty="0"/>
              <a:t>No</a:t>
            </a:r>
            <a:r>
              <a:rPr lang="en-US" dirty="0"/>
              <a:t> (3 students):</a:t>
            </a:r>
          </a:p>
          <a:p>
            <a:endParaRPr lang="en-US" dirty="0"/>
          </a:p>
          <a:p>
            <a:r>
              <a:rPr lang="en-US" dirty="0" err="1"/>
              <a:t>Interactiveness</a:t>
            </a:r>
            <a:r>
              <a:rPr lang="en-US" dirty="0"/>
              <a:t>=Yes → 0 (use</a:t>
            </a:r>
            <a:r>
              <a:rPr lang="en-US" altLang="en-US" b="1" dirty="0"/>
              <a:t> Laplacian correction</a:t>
            </a:r>
            <a:r>
              <a:rPr lang="en-US" altLang="en-US" dirty="0"/>
              <a:t> (or Laplacian estimator)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Interactiveness</a:t>
            </a:r>
            <a:r>
              <a:rPr lang="en-US" dirty="0"/>
              <a:t>=No → 3</a:t>
            </a:r>
          </a:p>
          <a:p>
            <a:r>
              <a:rPr lang="en-US" dirty="0"/>
              <a:t>So:   P(</a:t>
            </a:r>
            <a:r>
              <a:rPr lang="en-US" dirty="0" err="1"/>
              <a:t>Interactiveness</a:t>
            </a:r>
            <a:r>
              <a:rPr lang="en-US" dirty="0"/>
              <a:t>=</a:t>
            </a:r>
            <a:r>
              <a:rPr lang="en-US" dirty="0" err="1"/>
              <a:t>Yes∣No</a:t>
            </a:r>
            <a:r>
              <a:rPr lang="en-US" dirty="0"/>
              <a:t>)=0/3=0 </a:t>
            </a:r>
          </a:p>
          <a:p>
            <a:endParaRPr lang="en-US" dirty="0"/>
          </a:p>
          <a:p>
            <a:r>
              <a:rPr lang="en-US" dirty="0"/>
              <a:t>P(</a:t>
            </a:r>
            <a:r>
              <a:rPr lang="en-US" dirty="0" err="1"/>
              <a:t>Interactiveness</a:t>
            </a:r>
            <a:r>
              <a:rPr lang="en-US" dirty="0"/>
              <a:t>=</a:t>
            </a:r>
            <a:r>
              <a:rPr lang="en-US" dirty="0" err="1"/>
              <a:t>No∣No</a:t>
            </a:r>
            <a:r>
              <a:rPr lang="en-US" dirty="0"/>
              <a:t>)=3/3</a:t>
            </a:r>
          </a:p>
        </p:txBody>
      </p:sp>
      <p:graphicFrame>
        <p:nvGraphicFramePr>
          <p:cNvPr id="9" name="Content Placeholder 4">
            <a:extLst>
              <a:ext uri="{FF2B5EF4-FFF2-40B4-BE49-F238E27FC236}">
                <a16:creationId xmlns:a16="http://schemas.microsoft.com/office/drawing/2014/main" id="{C35E4712-D2BE-021E-D10D-88AB44CBAF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2504612"/>
              </p:ext>
            </p:extLst>
          </p:nvPr>
        </p:nvGraphicFramePr>
        <p:xfrm>
          <a:off x="304800" y="914400"/>
          <a:ext cx="3607076" cy="3406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769">
                  <a:extLst>
                    <a:ext uri="{9D8B030D-6E8A-4147-A177-3AD203B41FA5}">
                      <a16:colId xmlns:a16="http://schemas.microsoft.com/office/drawing/2014/main" val="617545746"/>
                    </a:ext>
                  </a:extLst>
                </a:gridCol>
                <a:gridCol w="528062">
                  <a:extLst>
                    <a:ext uri="{9D8B030D-6E8A-4147-A177-3AD203B41FA5}">
                      <a16:colId xmlns:a16="http://schemas.microsoft.com/office/drawing/2014/main" val="281229933"/>
                    </a:ext>
                  </a:extLst>
                </a:gridCol>
                <a:gridCol w="1275476">
                  <a:extLst>
                    <a:ext uri="{9D8B030D-6E8A-4147-A177-3AD203B41FA5}">
                      <a16:colId xmlns:a16="http://schemas.microsoft.com/office/drawing/2014/main" val="2492423824"/>
                    </a:ext>
                  </a:extLst>
                </a:gridCol>
                <a:gridCol w="901769">
                  <a:extLst>
                    <a:ext uri="{9D8B030D-6E8A-4147-A177-3AD203B41FA5}">
                      <a16:colId xmlns:a16="http://schemas.microsoft.com/office/drawing/2014/main" val="3243730530"/>
                    </a:ext>
                  </a:extLst>
                </a:gridCol>
              </a:tblGrid>
              <a:tr h="430627">
                <a:tc>
                  <a:txBody>
                    <a:bodyPr/>
                    <a:lstStyle/>
                    <a:p>
                      <a:r>
                        <a:rPr lang="en-IN" b="1" dirty="0">
                          <a:solidFill>
                            <a:schemeClr val="tx1"/>
                          </a:solidFill>
                        </a:rPr>
                        <a:t>s.no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CGPA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INTERACTIVENESS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JOB OFFER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401895"/>
                  </a:ext>
                </a:extLst>
              </a:tr>
              <a:tr h="294925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1583796"/>
                  </a:ext>
                </a:extLst>
              </a:tr>
              <a:tr h="294925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8.2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2926799"/>
                  </a:ext>
                </a:extLst>
              </a:tr>
              <a:tr h="294925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9.3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734728"/>
                  </a:ext>
                </a:extLst>
              </a:tr>
              <a:tr h="294925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7.6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6356962"/>
                  </a:ext>
                </a:extLst>
              </a:tr>
              <a:tr h="294925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8.4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17751"/>
                  </a:ext>
                </a:extLst>
              </a:tr>
              <a:tr h="294925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9.1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9632590"/>
                  </a:ext>
                </a:extLst>
              </a:tr>
              <a:tr h="294925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7.5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979267"/>
                  </a:ext>
                </a:extLst>
              </a:tr>
              <a:tr h="294925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9.6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955115"/>
                  </a:ext>
                </a:extLst>
              </a:tr>
              <a:tr h="294925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8.6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4442274"/>
                  </a:ext>
                </a:extLst>
              </a:tr>
              <a:tr h="294925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8.3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7993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7847331"/>
      </p:ext>
    </p:extLst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 Classifier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066800"/>
            <a:ext cx="8877300" cy="57150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latin typeface="+mn-lt"/>
              </a:rPr>
              <a:t>Step 4: Compute likelihood for CGPA continuous attribute=8.5</a:t>
            </a:r>
          </a:p>
          <a:p>
            <a:pPr marL="0" indent="0">
              <a:buNone/>
            </a:pPr>
            <a:r>
              <a:rPr lang="en-US" sz="2000" dirty="0">
                <a:latin typeface="+mn-lt"/>
              </a:rPr>
              <a:t>For Job Offer = </a:t>
            </a:r>
            <a:r>
              <a:rPr lang="en-US" sz="2000" b="1" dirty="0">
                <a:latin typeface="+mn-lt"/>
              </a:rPr>
              <a:t>Yes</a:t>
            </a:r>
            <a:r>
              <a:rPr lang="en-US" sz="2000" dirty="0">
                <a:latin typeface="+mn-lt"/>
              </a:rPr>
              <a:t>: </a:t>
            </a:r>
          </a:p>
          <a:p>
            <a:pPr marL="0" indent="0">
              <a:buNone/>
            </a:pPr>
            <a:r>
              <a:rPr lang="en-US" sz="2000" dirty="0">
                <a:latin typeface="+mn-lt"/>
              </a:rPr>
              <a:t>	</a:t>
            </a:r>
            <a:r>
              <a:rPr lang="el-GR" sz="2000" dirty="0">
                <a:latin typeface="+mn-lt"/>
              </a:rPr>
              <a:t>μ=8.67, σ²=0.247</a:t>
            </a:r>
          </a:p>
          <a:p>
            <a:pPr marL="0" indent="0">
              <a:buNone/>
            </a:pPr>
            <a:r>
              <a:rPr lang="en-US" sz="2000" dirty="0">
                <a:latin typeface="+mn-lt"/>
              </a:rPr>
              <a:t>	</a:t>
            </a:r>
            <a:r>
              <a:rPr lang="el-GR" sz="2000" dirty="0">
                <a:latin typeface="+mn-lt"/>
              </a:rPr>
              <a:t>(</a:t>
            </a:r>
            <a:r>
              <a:rPr lang="en-IN" sz="2000" dirty="0">
                <a:latin typeface="+mn-lt"/>
              </a:rPr>
              <a:t>x−</a:t>
            </a:r>
            <a:r>
              <a:rPr lang="el-GR" sz="2000" dirty="0">
                <a:latin typeface="+mn-lt"/>
              </a:rPr>
              <a:t>μ)</a:t>
            </a:r>
            <a:r>
              <a:rPr lang="el-GR" sz="2000" baseline="30000" dirty="0">
                <a:latin typeface="+mn-lt"/>
              </a:rPr>
              <a:t>2</a:t>
            </a:r>
            <a:r>
              <a:rPr lang="el-GR" sz="2000" dirty="0">
                <a:latin typeface="+mn-lt"/>
              </a:rPr>
              <a:t>= (8.5−8.67)</a:t>
            </a:r>
            <a:r>
              <a:rPr lang="el-GR" sz="2000" baseline="30000" dirty="0">
                <a:latin typeface="+mn-lt"/>
              </a:rPr>
              <a:t>2</a:t>
            </a:r>
            <a:r>
              <a:rPr lang="el-GR" sz="2000" dirty="0">
                <a:latin typeface="+mn-lt"/>
              </a:rPr>
              <a:t> =0.0289</a:t>
            </a:r>
          </a:p>
          <a:p>
            <a:pPr marL="0" indent="0">
              <a:buNone/>
            </a:pPr>
            <a:r>
              <a:rPr lang="en-IN" sz="2000" dirty="0">
                <a:latin typeface="+mn-lt"/>
              </a:rPr>
              <a:t>	Denominator = 2</a:t>
            </a:r>
            <a:r>
              <a:rPr lang="el-GR" sz="2000" dirty="0">
                <a:latin typeface="+mn-lt"/>
              </a:rPr>
              <a:t>σ² = 0.494</a:t>
            </a:r>
          </a:p>
          <a:p>
            <a:pPr marL="0" indent="0">
              <a:buNone/>
            </a:pPr>
            <a:r>
              <a:rPr lang="en-IN" sz="2000" dirty="0">
                <a:latin typeface="+mn-lt"/>
              </a:rPr>
              <a:t>	Exponent = −0.0289/0.494=−0.0585-0.0289 / 0.494 = -0.0585 		→ </a:t>
            </a:r>
            <a:r>
              <a:rPr lang="en-IN" sz="2000" dirty="0" err="1">
                <a:latin typeface="+mn-lt"/>
              </a:rPr>
              <a:t>exp</a:t>
            </a:r>
            <a:r>
              <a:rPr lang="en-IN" sz="2000" dirty="0">
                <a:latin typeface="+mn-lt"/>
              </a:rPr>
              <a:t> ≈ 0.943</a:t>
            </a:r>
          </a:p>
          <a:p>
            <a:pPr marL="0" indent="0">
              <a:buNone/>
            </a:pPr>
            <a:endParaRPr lang="en-US" sz="2000" dirty="0">
              <a:latin typeface="+mn-lt"/>
            </a:endParaRPr>
          </a:p>
          <a:p>
            <a:pPr marL="0" indent="0">
              <a:buNone/>
            </a:pPr>
            <a:endParaRPr lang="en-US" sz="2000" dirty="0">
              <a:latin typeface="+mn-lt"/>
            </a:endParaRPr>
          </a:p>
          <a:p>
            <a:pPr marL="0" indent="0">
              <a:buNone/>
            </a:pPr>
            <a:r>
              <a:rPr lang="en-US" sz="2000" dirty="0">
                <a:latin typeface="+mn-lt"/>
              </a:rPr>
              <a:t>For Job Offer = </a:t>
            </a:r>
            <a:r>
              <a:rPr lang="en-US" sz="2000" b="1" dirty="0">
                <a:latin typeface="+mn-lt"/>
              </a:rPr>
              <a:t>No</a:t>
            </a:r>
            <a:r>
              <a:rPr lang="en-US" sz="2000" dirty="0">
                <a:latin typeface="+mn-lt"/>
              </a:rPr>
              <a:t>: </a:t>
            </a:r>
          </a:p>
          <a:p>
            <a:pPr marL="0" lvl="0" indent="0">
              <a:buNone/>
            </a:pPr>
            <a:r>
              <a:rPr lang="en-IN" sz="2400" dirty="0"/>
              <a:t>	</a:t>
            </a:r>
            <a:r>
              <a:rPr lang="en-IN" sz="2000" dirty="0">
                <a:latin typeface="+mn-lt"/>
              </a:rPr>
              <a:t>μ=8.13, σ²=0.907</a:t>
            </a:r>
          </a:p>
          <a:p>
            <a:pPr marL="0" lvl="0" indent="0">
              <a:buNone/>
            </a:pPr>
            <a:r>
              <a:rPr lang="en-IN" sz="2000" dirty="0">
                <a:latin typeface="+mn-lt"/>
              </a:rPr>
              <a:t>	(x−μ)</a:t>
            </a:r>
            <a:r>
              <a:rPr lang="en-IN" sz="2000" baseline="30000" dirty="0">
                <a:latin typeface="+mn-lt"/>
              </a:rPr>
              <a:t>2</a:t>
            </a:r>
            <a:r>
              <a:rPr lang="en-IN" sz="2000" dirty="0">
                <a:latin typeface="+mn-lt"/>
              </a:rPr>
              <a:t>=(8.5−8.13)</a:t>
            </a:r>
            <a:r>
              <a:rPr lang="en-IN" sz="2000" baseline="30000" dirty="0">
                <a:latin typeface="+mn-lt"/>
              </a:rPr>
              <a:t>2</a:t>
            </a:r>
            <a:r>
              <a:rPr lang="en-IN" sz="2000" dirty="0">
                <a:latin typeface="+mn-lt"/>
              </a:rPr>
              <a:t>=0.134</a:t>
            </a:r>
          </a:p>
          <a:p>
            <a:pPr marL="0" lvl="0" indent="0">
              <a:buNone/>
            </a:pPr>
            <a:r>
              <a:rPr lang="en-IN" sz="2000" dirty="0">
                <a:latin typeface="+mn-lt"/>
              </a:rPr>
              <a:t>	Denominator = 1.814</a:t>
            </a:r>
          </a:p>
          <a:p>
            <a:pPr marL="0" lvl="0" indent="0">
              <a:buNone/>
            </a:pPr>
            <a:r>
              <a:rPr lang="en-IN" sz="2000" dirty="0">
                <a:latin typeface="+mn-lt"/>
              </a:rPr>
              <a:t>	Exponent = -0.0739 → </a:t>
            </a:r>
            <a:r>
              <a:rPr lang="en-IN" sz="2000" dirty="0" err="1">
                <a:latin typeface="+mn-lt"/>
              </a:rPr>
              <a:t>exp</a:t>
            </a:r>
            <a:r>
              <a:rPr lang="en-IN" sz="2000" dirty="0">
                <a:latin typeface="+mn-lt"/>
              </a:rPr>
              <a:t> ≈ 0.929</a:t>
            </a:r>
          </a:p>
          <a:p>
            <a:endParaRPr lang="en-US" sz="2400" dirty="0"/>
          </a:p>
          <a:p>
            <a:endParaRPr lang="en-I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24</a:t>
            </a:fld>
            <a:endParaRPr lang="en-US" altLang="en-US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5278093" y="1600200"/>
            <a:ext cx="3770657" cy="76200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114800" y="3600450"/>
            <a:ext cx="3886200" cy="6477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4038600" y="6172200"/>
            <a:ext cx="4038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742497"/>
      </p:ext>
    </p:extLst>
  </p:cSld>
  <p:clrMapOvr>
    <a:masterClrMapping/>
  </p:clrMapOvr>
  <p:transition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 Classifier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>
                <a:latin typeface="+mn-lt"/>
              </a:rPr>
              <a:t>Step 5 : </a:t>
            </a:r>
            <a:r>
              <a:rPr lang="en-IN" sz="2000" b="1" dirty="0">
                <a:latin typeface="+mn-lt"/>
              </a:rPr>
              <a:t>Combine Probabilities and apply naïve </a:t>
            </a:r>
            <a:r>
              <a:rPr lang="en-IN" sz="2000" b="1" dirty="0" err="1">
                <a:latin typeface="+mn-lt"/>
              </a:rPr>
              <a:t>bayes</a:t>
            </a:r>
            <a:r>
              <a:rPr lang="en-IN" sz="2000" b="1" dirty="0">
                <a:latin typeface="+mn-lt"/>
              </a:rPr>
              <a:t> theorem</a:t>
            </a:r>
          </a:p>
          <a:p>
            <a:pPr marL="0" indent="0">
              <a:buNone/>
            </a:pPr>
            <a:endParaRPr lang="en-US" sz="2000" b="1" dirty="0">
              <a:latin typeface="+mn-lt"/>
            </a:endParaRPr>
          </a:p>
          <a:p>
            <a:pPr marL="0" indent="0">
              <a:buNone/>
            </a:pPr>
            <a:endParaRPr lang="en-US" sz="2000" b="1" dirty="0">
              <a:latin typeface="+mn-lt"/>
            </a:endParaRPr>
          </a:p>
          <a:p>
            <a:pPr marL="0" indent="0">
              <a:buNone/>
            </a:pPr>
            <a:endParaRPr lang="en-US" sz="2000" b="1" dirty="0">
              <a:latin typeface="+mn-lt"/>
            </a:endParaRPr>
          </a:p>
          <a:p>
            <a:pPr marL="0" indent="0">
              <a:buNone/>
            </a:pPr>
            <a:endParaRPr lang="en-US" sz="2000" b="1" dirty="0">
              <a:latin typeface="+mn-lt"/>
            </a:endParaRPr>
          </a:p>
          <a:p>
            <a:pPr marL="0" indent="0">
              <a:buNone/>
            </a:pPr>
            <a:endParaRPr lang="en-US" sz="2000" b="1" dirty="0">
              <a:latin typeface="+mn-lt"/>
            </a:endParaRPr>
          </a:p>
          <a:p>
            <a:pPr marL="0" indent="0">
              <a:buNone/>
            </a:pPr>
            <a:endParaRPr lang="en-US" sz="2000" b="1" dirty="0">
              <a:latin typeface="+mn-lt"/>
            </a:endParaRPr>
          </a:p>
          <a:p>
            <a:pPr marL="0" indent="0">
              <a:buNone/>
            </a:pPr>
            <a:endParaRPr lang="en-US" sz="2000" b="1" dirty="0">
              <a:latin typeface="+mn-lt"/>
            </a:endParaRPr>
          </a:p>
          <a:p>
            <a:pPr marL="0" indent="0">
              <a:buNone/>
            </a:pPr>
            <a:r>
              <a:rPr lang="en-US" sz="2000" b="1" dirty="0">
                <a:latin typeface="+mn-lt"/>
              </a:rPr>
              <a:t>Step 6 :Maximum probability among the classes</a:t>
            </a:r>
          </a:p>
          <a:p>
            <a:pPr marL="0" indent="0">
              <a:buNone/>
            </a:pPr>
            <a:r>
              <a:rPr lang="en-IN" sz="2000" dirty="0">
                <a:latin typeface="+mn-lt"/>
              </a:rPr>
              <a:t>			P(</a:t>
            </a:r>
            <a:r>
              <a:rPr lang="en-IN" sz="2000" dirty="0" err="1">
                <a:latin typeface="+mn-lt"/>
              </a:rPr>
              <a:t>Yes∣X</a:t>
            </a:r>
            <a:r>
              <a:rPr lang="en-IN" sz="2000" dirty="0">
                <a:latin typeface="+mn-lt"/>
              </a:rPr>
              <a:t>)&gt;P(</a:t>
            </a:r>
            <a:r>
              <a:rPr lang="en-IN" sz="2000" dirty="0" err="1">
                <a:latin typeface="+mn-lt"/>
              </a:rPr>
              <a:t>No∣X</a:t>
            </a:r>
            <a:r>
              <a:rPr lang="en-IN" sz="2000" dirty="0">
                <a:latin typeface="+mn-lt"/>
              </a:rPr>
              <a:t>) </a:t>
            </a:r>
          </a:p>
          <a:p>
            <a:pPr marL="0" indent="0">
              <a:buNone/>
            </a:pPr>
            <a:r>
              <a:rPr lang="en-US" sz="2000" b="1" dirty="0">
                <a:latin typeface="+mn-lt"/>
              </a:rPr>
              <a:t>		</a:t>
            </a:r>
          </a:p>
          <a:p>
            <a:pPr marL="0" indent="0">
              <a:buNone/>
            </a:pPr>
            <a:r>
              <a:rPr lang="en-US" sz="2000" b="1" dirty="0">
                <a:latin typeface="+mn-lt"/>
              </a:rPr>
              <a:t>		Predicted Job Offer=YES</a:t>
            </a:r>
            <a:endParaRPr lang="en-IN" sz="2000" b="1" dirty="0">
              <a:latin typeface="+mn-lt"/>
            </a:endParaRPr>
          </a:p>
          <a:p>
            <a:pPr marL="0" indent="0">
              <a:buNone/>
            </a:pPr>
            <a:endParaRPr lang="en-IN" sz="2000" b="1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E4FEB-4835-854E-A539-5C8235F16D64}" type="slidenum">
              <a:rPr lang="en-US" altLang="en-US" smtClean="0"/>
              <a:pPr/>
              <a:t>25</a:t>
            </a:fld>
            <a:endParaRPr lang="en-US" altLang="en-US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1600200" y="1752600"/>
            <a:ext cx="65532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19829"/>
      </p:ext>
    </p:extLst>
  </p:cSld>
  <p:clrMapOvr>
    <a:masterClrMapping/>
  </p:clrMapOvr>
  <p:transition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Number Placeholder 6">
            <a:extLst>
              <a:ext uri="{FF2B5EF4-FFF2-40B4-BE49-F238E27FC236}">
                <a16:creationId xmlns:a16="http://schemas.microsoft.com/office/drawing/2014/main" id="{BFE65686-4809-A77A-9BC3-0BE9CFCA90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A9C78BE-B4B1-7E46-913E-6CA993063522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6259" name="Rectangle 2">
            <a:extLst>
              <a:ext uri="{FF2B5EF4-FFF2-40B4-BE49-F238E27FC236}">
                <a16:creationId xmlns:a16="http://schemas.microsoft.com/office/drawing/2014/main" id="{09D029FE-FDB9-9716-DDA3-0E4F21320F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402638" cy="609600"/>
          </a:xfrm>
        </p:spPr>
        <p:txBody>
          <a:bodyPr/>
          <a:lstStyle/>
          <a:p>
            <a:pPr eaLnBrk="1" hangingPunct="1"/>
            <a:r>
              <a:rPr lang="en-US" altLang="en-US">
                <a:latin typeface="Berlin Sans FB Demi" panose="020E0602020502020306" pitchFamily="34" charset="77"/>
              </a:rPr>
              <a:t>Avoiding the Zero-Probability Problem</a:t>
            </a:r>
          </a:p>
        </p:txBody>
      </p:sp>
      <p:sp>
        <p:nvSpPr>
          <p:cNvPr id="96260" name="Rectangle 3">
            <a:extLst>
              <a:ext uri="{FF2B5EF4-FFF2-40B4-BE49-F238E27FC236}">
                <a16:creationId xmlns:a16="http://schemas.microsoft.com/office/drawing/2014/main" id="{C4ADD7FE-C10E-BB29-93A2-5EDE3004226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19200"/>
            <a:ext cx="8382000" cy="5486400"/>
          </a:xfrm>
        </p:spPr>
        <p:txBody>
          <a:bodyPr/>
          <a:lstStyle/>
          <a:p>
            <a:pPr eaLnBrk="1" hangingPunct="1"/>
            <a:r>
              <a:rPr lang="en-US" altLang="en-US" sz="2400" dirty="0"/>
              <a:t>Naïve Bayesian prediction requires each conditional prob. be </a:t>
            </a:r>
            <a:r>
              <a:rPr lang="en-US" altLang="en-US" sz="2400" b="1" dirty="0"/>
              <a:t>non-zero</a:t>
            </a:r>
            <a:r>
              <a:rPr lang="en-US" altLang="en-US" sz="2400" dirty="0"/>
              <a:t>.  Otherwise, the predicted prob. will be zero</a:t>
            </a:r>
          </a:p>
          <a:p>
            <a:pPr eaLnBrk="1" hangingPunct="1"/>
            <a:endParaRPr lang="en-US" altLang="en-US" sz="2400" dirty="0"/>
          </a:p>
          <a:p>
            <a:pPr eaLnBrk="1" hangingPunct="1">
              <a:buFont typeface="Wingdings" pitchFamily="2" charset="2"/>
              <a:buNone/>
            </a:pPr>
            <a:r>
              <a:rPr lang="en-US" altLang="en-US" sz="2400" b="1" dirty="0"/>
              <a:t>	</a:t>
            </a:r>
          </a:p>
          <a:p>
            <a:pPr eaLnBrk="1" hangingPunct="1"/>
            <a:r>
              <a:rPr lang="en-US" altLang="en-US" sz="2400" dirty="0"/>
              <a:t>Ex. Suppose a dataset with 1000 tuples, income=low (0), income= medium (990), and income = high (10)</a:t>
            </a:r>
          </a:p>
          <a:p>
            <a:pPr eaLnBrk="1" hangingPunct="1"/>
            <a:r>
              <a:rPr lang="en-US" altLang="en-US" sz="2400" dirty="0"/>
              <a:t>Use </a:t>
            </a:r>
            <a:r>
              <a:rPr lang="en-US" altLang="en-US" sz="2400" b="1" dirty="0"/>
              <a:t>Laplacian correction</a:t>
            </a:r>
            <a:r>
              <a:rPr lang="en-US" altLang="en-US" sz="2400" dirty="0"/>
              <a:t> (or Laplacian estimator)</a:t>
            </a:r>
          </a:p>
          <a:p>
            <a:pPr lvl="1" eaLnBrk="1" hangingPunct="1"/>
            <a:r>
              <a:rPr lang="en-US" altLang="en-US" sz="2400" i="1" dirty="0"/>
              <a:t>Adding 1 to each case</a:t>
            </a:r>
          </a:p>
          <a:p>
            <a:pPr lvl="2" eaLnBrk="1" hangingPunct="1">
              <a:buFont typeface="Wingdings" pitchFamily="2" charset="2"/>
              <a:buNone/>
            </a:pPr>
            <a:r>
              <a:rPr lang="en-US" altLang="en-US" dirty="0" err="1"/>
              <a:t>Prob</a:t>
            </a:r>
            <a:r>
              <a:rPr lang="en-US" altLang="en-US" dirty="0"/>
              <a:t>(income = low) = 1/1003</a:t>
            </a:r>
          </a:p>
          <a:p>
            <a:pPr lvl="2" eaLnBrk="1" hangingPunct="1">
              <a:buFont typeface="Wingdings" pitchFamily="2" charset="2"/>
              <a:buNone/>
            </a:pPr>
            <a:r>
              <a:rPr lang="en-US" altLang="en-US" dirty="0" err="1"/>
              <a:t>Prob</a:t>
            </a:r>
            <a:r>
              <a:rPr lang="en-US" altLang="en-US" dirty="0"/>
              <a:t>(income = medium) = 991/1003</a:t>
            </a:r>
          </a:p>
          <a:p>
            <a:pPr lvl="2" eaLnBrk="1" hangingPunct="1">
              <a:buFont typeface="Wingdings" pitchFamily="2" charset="2"/>
              <a:buNone/>
            </a:pPr>
            <a:r>
              <a:rPr lang="en-US" altLang="en-US" dirty="0" err="1"/>
              <a:t>Prob</a:t>
            </a:r>
            <a:r>
              <a:rPr lang="en-US" altLang="en-US" dirty="0"/>
              <a:t>(income = high) = 11/1003</a:t>
            </a:r>
          </a:p>
          <a:p>
            <a:pPr lvl="1" eaLnBrk="1" hangingPunct="1"/>
            <a:r>
              <a:rPr lang="en-US" altLang="en-US" sz="2400" dirty="0"/>
              <a:t>The “corrected” prob. estimates are close to their “uncorrected” counterparts</a:t>
            </a:r>
          </a:p>
        </p:txBody>
      </p:sp>
      <p:graphicFrame>
        <p:nvGraphicFramePr>
          <p:cNvPr id="96261" name="Object 4">
            <a:extLst>
              <a:ext uri="{FF2B5EF4-FFF2-40B4-BE49-F238E27FC236}">
                <a16:creationId xmlns:a16="http://schemas.microsoft.com/office/drawing/2014/main" id="{3DD37006-F78F-E0AF-BFB5-09B8C92728BE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2209800" y="1981200"/>
          <a:ext cx="4038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665400" imgH="11696700" progId="Equation.3">
                  <p:embed/>
                </p:oleObj>
              </mc:Choice>
              <mc:Fallback>
                <p:oleObj name="Equation" r:id="rId3" imgW="40665400" imgH="11696700" progId="Equation.3">
                  <p:embed/>
                  <p:pic>
                    <p:nvPicPr>
                      <p:cNvPr id="96261" name="Object 4">
                        <a:extLst>
                          <a:ext uri="{FF2B5EF4-FFF2-40B4-BE49-F238E27FC236}">
                            <a16:creationId xmlns:a16="http://schemas.microsoft.com/office/drawing/2014/main" id="{3DD37006-F78F-E0AF-BFB5-09B8C92728BE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981200"/>
                        <a:ext cx="4038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Laplacian correction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181100"/>
            <a:ext cx="8402638" cy="5105400"/>
          </a:xfrm>
        </p:spPr>
        <p:txBody>
          <a:bodyPr/>
          <a:lstStyle/>
          <a:p>
            <a:pPr marL="0" indent="0">
              <a:buNone/>
            </a:pPr>
            <a:r>
              <a:rPr lang="en-IN" sz="2000" dirty="0">
                <a:latin typeface="+mn-lt"/>
              </a:rPr>
              <a:t>In dataset:</a:t>
            </a:r>
          </a:p>
          <a:p>
            <a:pPr lvl="0"/>
            <a:r>
              <a:rPr lang="en-IN" sz="2000" dirty="0">
                <a:latin typeface="+mn-lt"/>
              </a:rPr>
              <a:t>For </a:t>
            </a:r>
            <a:r>
              <a:rPr lang="en-IN" sz="2000" b="1" dirty="0" err="1">
                <a:latin typeface="+mn-lt"/>
              </a:rPr>
              <a:t>JobOffer</a:t>
            </a:r>
            <a:r>
              <a:rPr lang="en-IN" sz="2000" b="1" dirty="0">
                <a:latin typeface="+mn-lt"/>
              </a:rPr>
              <a:t> = No</a:t>
            </a:r>
            <a:r>
              <a:rPr lang="en-IN" sz="2000" dirty="0">
                <a:latin typeface="+mn-lt"/>
              </a:rPr>
              <a:t>,</a:t>
            </a:r>
          </a:p>
          <a:p>
            <a:pPr lvl="0"/>
            <a:r>
              <a:rPr lang="en-IN" sz="2000" dirty="0">
                <a:latin typeface="+mn-lt"/>
              </a:rPr>
              <a:t> None of the students had </a:t>
            </a:r>
            <a:r>
              <a:rPr lang="en-IN" sz="2000" b="1" dirty="0" err="1">
                <a:latin typeface="+mn-lt"/>
              </a:rPr>
              <a:t>Interactiveness</a:t>
            </a:r>
            <a:r>
              <a:rPr lang="en-IN" sz="2000" b="1" dirty="0">
                <a:latin typeface="+mn-lt"/>
              </a:rPr>
              <a:t> = Yes</a:t>
            </a:r>
            <a:r>
              <a:rPr lang="en-IN" sz="2000" dirty="0">
                <a:latin typeface="+mn-lt"/>
              </a:rPr>
              <a:t> → so</a:t>
            </a:r>
          </a:p>
          <a:p>
            <a:r>
              <a:rPr lang="en-IN" sz="2000" dirty="0">
                <a:latin typeface="+mn-lt"/>
              </a:rPr>
              <a:t>P(</a:t>
            </a:r>
            <a:r>
              <a:rPr lang="en-IN" sz="2000" dirty="0" err="1">
                <a:latin typeface="+mn-lt"/>
              </a:rPr>
              <a:t>Interactiveness</a:t>
            </a:r>
            <a:r>
              <a:rPr lang="en-IN" sz="2000" dirty="0">
                <a:latin typeface="+mn-lt"/>
              </a:rPr>
              <a:t>=</a:t>
            </a:r>
            <a:r>
              <a:rPr lang="en-IN" sz="2000" dirty="0" err="1">
                <a:latin typeface="+mn-lt"/>
              </a:rPr>
              <a:t>Yes∣No</a:t>
            </a:r>
            <a:r>
              <a:rPr lang="en-IN" sz="2000" dirty="0">
                <a:latin typeface="+mn-lt"/>
              </a:rPr>
              <a:t>)=0</a:t>
            </a:r>
          </a:p>
          <a:p>
            <a:r>
              <a:rPr lang="en-US" sz="2000" b="1" dirty="0">
                <a:latin typeface="+mn-lt"/>
              </a:rPr>
              <a:t>Laplace Smoothing (Add-One Smoothing)</a:t>
            </a:r>
          </a:p>
          <a:p>
            <a:r>
              <a:rPr lang="en-US" sz="2000" dirty="0">
                <a:latin typeface="+mn-lt"/>
              </a:rPr>
              <a:t>Add 1 to each category count, so no probability becomes zero.</a:t>
            </a:r>
          </a:p>
          <a:p>
            <a:r>
              <a:rPr lang="en-US" sz="2000" dirty="0">
                <a:latin typeface="+mn-lt"/>
              </a:rPr>
              <a:t>Formula:</a:t>
            </a:r>
          </a:p>
          <a:p>
            <a:endParaRPr lang="en-IN" sz="2000" dirty="0"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0ED4-ADED-FB44-A6CB-4EAB60E7832A}" type="slidenum">
              <a:rPr lang="en-US" altLang="en-US" smtClean="0"/>
              <a:pPr/>
              <a:t>27</a:t>
            </a:fld>
            <a:endParaRPr lang="en-US" altLang="en-US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600200" y="4191000"/>
            <a:ext cx="65532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540364"/>
      </p:ext>
    </p:extLst>
  </p:cSld>
  <p:clrMapOvr>
    <a:masterClrMapping/>
  </p:clrMapOvr>
  <p:transition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Laplacian correction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1181100"/>
            <a:ext cx="9144000" cy="5105400"/>
          </a:xfrm>
        </p:spPr>
        <p:txBody>
          <a:bodyPr/>
          <a:lstStyle/>
          <a:p>
            <a:pPr marL="0" indent="0">
              <a:buNone/>
            </a:pPr>
            <a:r>
              <a:rPr lang="en-IN" sz="1800" b="1" dirty="0">
                <a:latin typeface="+mn-lt"/>
              </a:rPr>
              <a:t>Step 1: For </a:t>
            </a:r>
            <a:r>
              <a:rPr lang="en-IN" sz="1800" b="1" dirty="0" err="1">
                <a:latin typeface="+mn-lt"/>
              </a:rPr>
              <a:t>Interactiveness</a:t>
            </a:r>
            <a:r>
              <a:rPr lang="en-IN" sz="1800" b="1" dirty="0">
                <a:latin typeface="+mn-lt"/>
              </a:rPr>
              <a:t> feature   </a:t>
            </a:r>
          </a:p>
          <a:p>
            <a:pPr marL="0" indent="0">
              <a:buNone/>
            </a:pPr>
            <a:r>
              <a:rPr lang="en-IN" sz="1800" dirty="0">
                <a:latin typeface="+mn-lt"/>
              </a:rPr>
              <a:t>			Possible values = {Yes, No} → k = 2.</a:t>
            </a:r>
          </a:p>
          <a:p>
            <a:r>
              <a:rPr lang="en-IN" sz="1800" dirty="0">
                <a:latin typeface="+mn-lt"/>
              </a:rPr>
              <a:t>For </a:t>
            </a:r>
            <a:r>
              <a:rPr lang="en-IN" sz="1800" dirty="0" err="1">
                <a:latin typeface="+mn-lt"/>
              </a:rPr>
              <a:t>JobOffer</a:t>
            </a:r>
            <a:r>
              <a:rPr lang="en-IN" sz="1800" dirty="0">
                <a:latin typeface="+mn-lt"/>
              </a:rPr>
              <a:t> = No (3 samples)  </a:t>
            </a:r>
          </a:p>
          <a:p>
            <a:r>
              <a:rPr lang="en-IN" sz="1800" dirty="0">
                <a:latin typeface="+mn-lt"/>
              </a:rPr>
              <a:t>count(Yes, No) = 0 			count(No, No) = 3</a:t>
            </a:r>
          </a:p>
          <a:p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0ED4-ADED-FB44-A6CB-4EAB60E7832A}" type="slidenum">
              <a:rPr lang="en-US" altLang="en-US" smtClean="0"/>
              <a:pPr/>
              <a:t>28</a:t>
            </a:fld>
            <a:endParaRPr lang="en-US" altLang="en-US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143000" y="2705100"/>
            <a:ext cx="64008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20096"/>
      </p:ext>
    </p:extLst>
  </p:cSld>
  <p:clrMapOvr>
    <a:masterClrMapping/>
  </p:clrMapOvr>
  <p:transition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103AE-A02D-CDAB-E90D-9EA07AF85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Bayes-Example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97ACFE-464C-637C-7555-3726B4D01B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7AA2-CD89-D44C-9B73-D77942B30E16}" type="slidenum">
              <a:rPr lang="en-US" altLang="en-US" smtClean="0"/>
              <a:pPr/>
              <a:t>29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EA93FA-BD0A-7322-C352-23E713C459F1}"/>
              </a:ext>
            </a:extLst>
          </p:cNvPr>
          <p:cNvSpPr txBox="1"/>
          <p:nvPr/>
        </p:nvSpPr>
        <p:spPr>
          <a:xfrm>
            <a:off x="304800" y="1219200"/>
            <a:ext cx="8610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Apply Naïve Bayes Classifier to Classify the following documents into either spam or non spam documents.</a:t>
            </a:r>
            <a:r>
              <a:rPr lang="en-IN" dirty="0"/>
              <a:t> Solve this step by step using </a:t>
            </a:r>
            <a:r>
              <a:rPr lang="en-IN" b="1" dirty="0"/>
              <a:t>Naïve Bayes</a:t>
            </a:r>
            <a:r>
              <a:rPr lang="en-IN" dirty="0"/>
              <a:t> (Multinomial NB for text classification) to predict whether:</a:t>
            </a:r>
          </a:p>
          <a:p>
            <a:endParaRPr lang="en-IN" dirty="0"/>
          </a:p>
          <a:p>
            <a:pPr>
              <a:buFont typeface="Arial" panose="020B0604020202020204" pitchFamily="34" charset="0"/>
              <a:buChar char="•"/>
            </a:pPr>
            <a:r>
              <a:rPr lang="en-IN" dirty="0"/>
              <a:t>“review us now”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/>
              <a:t>“review account”</a:t>
            </a:r>
            <a:br>
              <a:rPr lang="en-IN" dirty="0"/>
            </a:br>
            <a:r>
              <a:rPr lang="en-IN" dirty="0"/>
              <a:t>are </a:t>
            </a:r>
            <a:r>
              <a:rPr lang="en-IN" b="1" dirty="0"/>
              <a:t>Spam or Non-spam</a:t>
            </a:r>
            <a:r>
              <a:rPr lang="en-IN" dirty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ABB9E31-4E18-3157-A83F-D2F4AD7D95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220492"/>
              </p:ext>
            </p:extLst>
          </p:nvPr>
        </p:nvGraphicFramePr>
        <p:xfrm>
          <a:off x="3837780" y="2306717"/>
          <a:ext cx="5077620" cy="2560320"/>
        </p:xfrm>
        <a:graphic>
          <a:graphicData uri="http://schemas.openxmlformats.org/drawingml/2006/table">
            <a:tbl>
              <a:tblPr/>
              <a:tblGrid>
                <a:gridCol w="2538810">
                  <a:extLst>
                    <a:ext uri="{9D8B030D-6E8A-4147-A177-3AD203B41FA5}">
                      <a16:colId xmlns:a16="http://schemas.microsoft.com/office/drawing/2014/main" val="2279468257"/>
                    </a:ext>
                  </a:extLst>
                </a:gridCol>
                <a:gridCol w="2538810">
                  <a:extLst>
                    <a:ext uri="{9D8B030D-6E8A-4147-A177-3AD203B41FA5}">
                      <a16:colId xmlns:a16="http://schemas.microsoft.com/office/drawing/2014/main" val="10754794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IN" b="1" dirty="0"/>
                        <a:t>Category</a:t>
                      </a:r>
                      <a:endParaRPr lang="en-IN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/>
                        <a:t>Document</a:t>
                      </a:r>
                      <a:endParaRPr lang="en-IN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494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Spam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send us your password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53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Spam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review 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572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Spam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send us your account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774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Spam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/>
                        <a:t>send your password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3419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Non-spam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password review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970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Non-spam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send us your review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56184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21B0990-02AF-A4A0-B558-C4C5CA31D427}"/>
              </a:ext>
            </a:extLst>
          </p:cNvPr>
          <p:cNvSpPr txBox="1"/>
          <p:nvPr/>
        </p:nvSpPr>
        <p:spPr>
          <a:xfrm>
            <a:off x="228600" y="3419357"/>
            <a:ext cx="45779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/>
              <a:t>Step 1: Prior Probabilities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6720BC-4597-19E6-3526-75D904269E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92" y="4241800"/>
            <a:ext cx="3413708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65315"/>
      </p:ext>
    </p:extLst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Number Placeholder 5">
            <a:extLst>
              <a:ext uri="{FF2B5EF4-FFF2-40B4-BE49-F238E27FC236}">
                <a16:creationId xmlns:a16="http://schemas.microsoft.com/office/drawing/2014/main" id="{585BB8CA-0133-8A36-483A-43952DDC52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09ABFF8-D071-5345-8CE3-18A7003B8641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C315EDF9-D855-7DD9-58B3-86C1D9E7A0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696200" cy="68580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Bayes’ Theorem: Basics</a:t>
            </a:r>
            <a:endParaRPr lang="en-US" altLang="en-US" sz="2400" dirty="0">
              <a:latin typeface="Berlin Sans FB Demi" panose="020E0602020502020306" pitchFamily="34" charset="77"/>
            </a:endParaRPr>
          </a:p>
        </p:txBody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6865DB35-B387-A6F9-DD14-95C8818FF1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458200" cy="5791200"/>
          </a:xfrm>
          <a:noFill/>
        </p:spPr>
        <p:txBody>
          <a:bodyPr lIns="92075" tIns="46038" rIns="92075" bIns="46038"/>
          <a:lstStyle/>
          <a:p>
            <a:r>
              <a:rPr lang="en-IN" sz="2400" dirty="0">
                <a:latin typeface="Gill Sans MT" panose="020B0502020104020203" pitchFamily="34" charset="77"/>
              </a:rPr>
              <a:t>The whole idea comes from </a:t>
            </a:r>
            <a:r>
              <a:rPr lang="en-IN" sz="2400" b="1" dirty="0">
                <a:latin typeface="Gill Sans MT" panose="020B0502020104020203" pitchFamily="34" charset="77"/>
              </a:rPr>
              <a:t>Bayes’ theorem</a:t>
            </a:r>
            <a:r>
              <a:rPr lang="en-IN" sz="2400" dirty="0">
                <a:latin typeface="Gill Sans MT" panose="020B0502020104020203" pitchFamily="34" charset="77"/>
              </a:rPr>
              <a:t>:</a:t>
            </a:r>
          </a:p>
          <a:p>
            <a:endParaRPr lang="en-IN" sz="2400" dirty="0">
              <a:latin typeface="Gill Sans MT" panose="020B0502020104020203" pitchFamily="34" charset="77"/>
            </a:endParaRPr>
          </a:p>
          <a:p>
            <a:endParaRPr lang="en-IN" sz="2400" dirty="0">
              <a:latin typeface="Gill Sans MT" panose="020B0502020104020203" pitchFamily="34" charset="77"/>
            </a:endParaRPr>
          </a:p>
          <a:p>
            <a:endParaRPr lang="en-IN" sz="2400" dirty="0">
              <a:latin typeface="Gill Sans MT" panose="020B0502020104020203" pitchFamily="34" charset="77"/>
            </a:endParaRPr>
          </a:p>
          <a:p>
            <a:pPr marL="0" indent="0">
              <a:buNone/>
            </a:pPr>
            <a:r>
              <a:rPr lang="en-IN" sz="2400" dirty="0">
                <a:latin typeface="Gill Sans MT" panose="020B0502020104020203" pitchFamily="34" charset="77"/>
              </a:rPr>
              <a:t>This means: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b="1" dirty="0">
                <a:latin typeface="Gill Sans MT" panose="020B0502020104020203" pitchFamily="34" charset="77"/>
              </a:rPr>
              <a:t>P(H|X)</a:t>
            </a:r>
            <a:r>
              <a:rPr lang="en-IN" sz="2400" dirty="0">
                <a:latin typeface="Gill Sans MT" panose="020B0502020104020203" pitchFamily="34" charset="77"/>
              </a:rPr>
              <a:t> = Probability of </a:t>
            </a:r>
            <a:r>
              <a:rPr lang="en-IN" sz="2400" b="1" dirty="0">
                <a:latin typeface="Gill Sans MT" panose="020B0502020104020203" pitchFamily="34" charset="77"/>
              </a:rPr>
              <a:t>H given X</a:t>
            </a:r>
            <a:r>
              <a:rPr lang="en-IN" sz="2400" dirty="0">
                <a:latin typeface="Gill Sans MT" panose="020B0502020104020203" pitchFamily="34" charset="77"/>
              </a:rPr>
              <a:t> (posterior probability).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b="1" dirty="0">
                <a:latin typeface="Gill Sans MT" panose="020B0502020104020203" pitchFamily="34" charset="77"/>
              </a:rPr>
              <a:t>P(X|H)</a:t>
            </a:r>
            <a:r>
              <a:rPr lang="en-IN" sz="2400" dirty="0">
                <a:latin typeface="Gill Sans MT" panose="020B0502020104020203" pitchFamily="34" charset="77"/>
              </a:rPr>
              <a:t> = Probability of </a:t>
            </a:r>
            <a:r>
              <a:rPr lang="en-IN" sz="2400" b="1" dirty="0">
                <a:latin typeface="Gill Sans MT" panose="020B0502020104020203" pitchFamily="34" charset="77"/>
              </a:rPr>
              <a:t>X given H</a:t>
            </a:r>
            <a:r>
              <a:rPr lang="en-IN" sz="2400" dirty="0">
                <a:latin typeface="Gill Sans MT" panose="020B0502020104020203" pitchFamily="34" charset="77"/>
              </a:rPr>
              <a:t> (likelihood).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b="1" dirty="0">
                <a:latin typeface="Gill Sans MT" panose="020B0502020104020203" pitchFamily="34" charset="77"/>
              </a:rPr>
              <a:t>P(H)</a:t>
            </a:r>
            <a:r>
              <a:rPr lang="en-IN" sz="2400" dirty="0">
                <a:latin typeface="Gill Sans MT" panose="020B0502020104020203" pitchFamily="34" charset="77"/>
              </a:rPr>
              <a:t> = Probability of H (prior).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b="1" dirty="0">
                <a:latin typeface="Gill Sans MT" panose="020B0502020104020203" pitchFamily="34" charset="77"/>
              </a:rPr>
              <a:t>P(X)</a:t>
            </a:r>
            <a:r>
              <a:rPr lang="en-IN" sz="2400" dirty="0">
                <a:latin typeface="Gill Sans MT" panose="020B0502020104020203" pitchFamily="34" charset="77"/>
              </a:rPr>
              <a:t> = Probability of X (evidence).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en-US" sz="2400" dirty="0">
                <a:latin typeface="Gill Sans MT" panose="020B0502020104020203" pitchFamily="34" charset="77"/>
              </a:rPr>
              <a:t>Informally, this can be viewed as </a:t>
            </a:r>
          </a:p>
          <a:p>
            <a:pPr lvl="1"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en-US" sz="2400" dirty="0">
                <a:latin typeface="Gill Sans MT" panose="020B0502020104020203" pitchFamily="34" charset="77"/>
              </a:rPr>
              <a:t>		posteriori = likelihood x prior/evidence</a:t>
            </a:r>
          </a:p>
          <a:p>
            <a:endParaRPr lang="en-IN" sz="2400" dirty="0">
              <a:latin typeface="Gill Sans MT" panose="020B0502020104020203" pitchFamily="34" charset="77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F99B44-B034-E83A-60BD-318C96E0AE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650" y="1828800"/>
            <a:ext cx="3314700" cy="914400"/>
          </a:xfrm>
          <a:prstGeom prst="rect">
            <a:avLst/>
          </a:prstGeom>
        </p:spPr>
      </p:pic>
      <p:graphicFrame>
        <p:nvGraphicFramePr>
          <p:cNvPr id="7" name="Object 4">
            <a:extLst>
              <a:ext uri="{FF2B5EF4-FFF2-40B4-BE49-F238E27FC236}">
                <a16:creationId xmlns:a16="http://schemas.microsoft.com/office/drawing/2014/main" id="{37D4BFF1-61A6-DC39-297B-AC8BB6DA15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7884869"/>
              </p:ext>
            </p:extLst>
          </p:nvPr>
        </p:nvGraphicFramePr>
        <p:xfrm>
          <a:off x="4524375" y="3009900"/>
          <a:ext cx="169863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63480" imgH="558720" progId="Equation.3">
                  <p:embed/>
                </p:oleObj>
              </mc:Choice>
              <mc:Fallback>
                <p:oleObj name="Equation" r:id="rId4" imgW="2463480" imgH="558720" progId="Equation.3">
                  <p:embed/>
                  <p:pic>
                    <p:nvPicPr>
                      <p:cNvPr id="86021" name="Object 4">
                        <a:extLst>
                          <a:ext uri="{FF2B5EF4-FFF2-40B4-BE49-F238E27FC236}">
                            <a16:creationId xmlns:a16="http://schemas.microsoft.com/office/drawing/2014/main" id="{D6598F66-B218-E525-9161-16E2E8C5A7B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75" y="3009900"/>
                        <a:ext cx="169863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2676717"/>
      </p:ext>
    </p:extLst>
  </p:cSld>
  <p:clrMapOvr>
    <a:masterClrMapping/>
  </p:clrMapOvr>
  <p:transition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103AE-A02D-CDAB-E90D-9EA07AF85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Bayes-Example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97ACFE-464C-637C-7555-3726B4D01B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7AA2-CD89-D44C-9B73-D77942B30E16}" type="slidenum">
              <a:rPr lang="en-US" altLang="en-US" smtClean="0"/>
              <a:pPr/>
              <a:t>30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ACA3ED2-B245-4603-58FB-DC9C01276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362" y="1016000"/>
            <a:ext cx="4236524" cy="4826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9EA640E-5AFE-BAAD-4034-E7937E0FD1FE}"/>
              </a:ext>
            </a:extLst>
          </p:cNvPr>
          <p:cNvSpPr txBox="1"/>
          <p:nvPr/>
        </p:nvSpPr>
        <p:spPr>
          <a:xfrm>
            <a:off x="304800" y="1295400"/>
            <a:ext cx="495300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000" dirty="0">
                <a:latin typeface="Gill Sans MT" panose="020B0502020104020203" pitchFamily="34" charset="77"/>
              </a:rPr>
              <a:t>Step 2 :</a:t>
            </a:r>
            <a:r>
              <a:rPr lang="en-IN" sz="2000" b="1" dirty="0">
                <a:latin typeface="Gill Sans MT" panose="020B0502020104020203" pitchFamily="34" charset="77"/>
              </a:rPr>
              <a:t>Compute Probabilities for Test Sentences</a:t>
            </a:r>
          </a:p>
          <a:p>
            <a:r>
              <a:rPr lang="en-IN" sz="2000" b="1" dirty="0">
                <a:latin typeface="Gill Sans MT" panose="020B0502020104020203" pitchFamily="34" charset="77"/>
              </a:rPr>
              <a:t>Sentence 1: "review us now"</a:t>
            </a:r>
          </a:p>
          <a:p>
            <a:r>
              <a:rPr lang="en-US" sz="2000" dirty="0">
                <a:latin typeface="Gill Sans MT" panose="020B0502020104020203" pitchFamily="34" charset="77"/>
              </a:rPr>
              <a:t>as now is not in our list we ignore.</a:t>
            </a:r>
          </a:p>
          <a:p>
            <a:r>
              <a:rPr lang="en-US" sz="2000" dirty="0">
                <a:latin typeface="Gill Sans MT" panose="020B0502020104020203" pitchFamily="34" charset="77"/>
              </a:rPr>
              <a:t>P(S/x)=P(x/S)* P(S)</a:t>
            </a:r>
          </a:p>
          <a:p>
            <a:r>
              <a:rPr lang="en-US" sz="2000" dirty="0">
                <a:latin typeface="Gill Sans MT" panose="020B0502020104020203" pitchFamily="34" charset="77"/>
              </a:rPr>
              <a:t>P(S/x)=P(x=</a:t>
            </a:r>
            <a:r>
              <a:rPr lang="en-US" sz="2000" dirty="0" err="1">
                <a:latin typeface="Gill Sans MT" panose="020B0502020104020203" pitchFamily="34" charset="77"/>
              </a:rPr>
              <a:t>review|S</a:t>
            </a:r>
            <a:r>
              <a:rPr lang="en-US" sz="2000" dirty="0">
                <a:latin typeface="Gill Sans MT" panose="020B0502020104020203" pitchFamily="34" charset="77"/>
              </a:rPr>
              <a:t>)* P(x=</a:t>
            </a:r>
            <a:r>
              <a:rPr lang="en-US" sz="2000" dirty="0" err="1">
                <a:latin typeface="Gill Sans MT" panose="020B0502020104020203" pitchFamily="34" charset="77"/>
              </a:rPr>
              <a:t>us|S</a:t>
            </a:r>
            <a:r>
              <a:rPr lang="en-US" sz="2000" dirty="0">
                <a:latin typeface="Gill Sans MT" panose="020B0502020104020203" pitchFamily="34" charset="77"/>
              </a:rPr>
              <a:t>)* P(S)</a:t>
            </a:r>
          </a:p>
          <a:p>
            <a:r>
              <a:rPr lang="en-US" sz="2000" dirty="0">
                <a:latin typeface="Gill Sans MT" panose="020B0502020104020203" pitchFamily="34" charset="77"/>
              </a:rPr>
              <a:t>P(S/x)=1/13*3/13*4/6=0.012</a:t>
            </a:r>
          </a:p>
          <a:p>
            <a:endParaRPr lang="en-US" sz="2000" dirty="0">
              <a:latin typeface="Gill Sans MT" panose="020B0502020104020203" pitchFamily="34" charset="77"/>
            </a:endParaRPr>
          </a:p>
          <a:p>
            <a:r>
              <a:rPr lang="en-US" sz="2000" dirty="0">
                <a:latin typeface="Gill Sans MT" panose="020B0502020104020203" pitchFamily="34" charset="77"/>
              </a:rPr>
              <a:t>P(NS/x)=P(x/NS)* P(NS)</a:t>
            </a:r>
          </a:p>
          <a:p>
            <a:r>
              <a:rPr lang="en-US" sz="2000" dirty="0">
                <a:latin typeface="Gill Sans MT" panose="020B0502020104020203" pitchFamily="34" charset="77"/>
              </a:rPr>
              <a:t>P(NS/x)=P(x=</a:t>
            </a:r>
            <a:r>
              <a:rPr lang="en-US" sz="2000" dirty="0" err="1">
                <a:latin typeface="Gill Sans MT" panose="020B0502020104020203" pitchFamily="34" charset="77"/>
              </a:rPr>
              <a:t>review|NS</a:t>
            </a:r>
            <a:r>
              <a:rPr lang="en-US" sz="2000" dirty="0">
                <a:latin typeface="Gill Sans MT" panose="020B0502020104020203" pitchFamily="34" charset="77"/>
              </a:rPr>
              <a:t>)* P(x=</a:t>
            </a:r>
            <a:r>
              <a:rPr lang="en-US" sz="2000" dirty="0" err="1">
                <a:latin typeface="Gill Sans MT" panose="020B0502020104020203" pitchFamily="34" charset="77"/>
              </a:rPr>
              <a:t>us|NS</a:t>
            </a:r>
            <a:r>
              <a:rPr lang="en-US" sz="2000" dirty="0">
                <a:latin typeface="Gill Sans MT" panose="020B0502020104020203" pitchFamily="34" charset="77"/>
              </a:rPr>
              <a:t>)* P(NS)</a:t>
            </a:r>
          </a:p>
          <a:p>
            <a:r>
              <a:rPr lang="en-US" sz="2000" dirty="0">
                <a:latin typeface="Gill Sans MT" panose="020B0502020104020203" pitchFamily="34" charset="77"/>
              </a:rPr>
              <a:t>P(NS/x)=2/6*1/6*2/6=0.0185</a:t>
            </a:r>
          </a:p>
          <a:p>
            <a:r>
              <a:rPr lang="en-US" sz="2000" dirty="0">
                <a:latin typeface="Gill Sans MT" panose="020B0502020104020203" pitchFamily="34" charset="77"/>
              </a:rPr>
              <a:t>So the final prediction for sentence 1 is Not spam</a:t>
            </a:r>
          </a:p>
        </p:txBody>
      </p:sp>
    </p:spTree>
    <p:extLst>
      <p:ext uri="{BB962C8B-B14F-4D97-AF65-F5344CB8AC3E}">
        <p14:creationId xmlns:p14="http://schemas.microsoft.com/office/powerpoint/2010/main" val="3213884244"/>
      </p:ext>
    </p:extLst>
  </p:cSld>
  <p:clrMapOvr>
    <a:masterClrMapping/>
  </p:clrMapOvr>
  <p:transition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103AE-A02D-CDAB-E90D-9EA07AF85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Bayes-Example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97ACFE-464C-637C-7555-3726B4D01B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7AA2-CD89-D44C-9B73-D77942B30E16}" type="slidenum">
              <a:rPr lang="en-US" altLang="en-US" smtClean="0"/>
              <a:pPr/>
              <a:t>31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ACA3ED2-B245-4603-58FB-DC9C01276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362" y="1016000"/>
            <a:ext cx="4236524" cy="4826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9EA640E-5AFE-BAAD-4034-E7937E0FD1FE}"/>
              </a:ext>
            </a:extLst>
          </p:cNvPr>
          <p:cNvSpPr txBox="1"/>
          <p:nvPr/>
        </p:nvSpPr>
        <p:spPr>
          <a:xfrm>
            <a:off x="304800" y="1371600"/>
            <a:ext cx="495300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000" dirty="0">
                <a:latin typeface="Gill Sans MT" panose="020B0502020104020203" pitchFamily="34" charset="77"/>
              </a:rPr>
              <a:t>Step 2 :</a:t>
            </a:r>
            <a:r>
              <a:rPr lang="en-IN" sz="2000" b="1" dirty="0">
                <a:latin typeface="Gill Sans MT" panose="020B0502020104020203" pitchFamily="34" charset="77"/>
              </a:rPr>
              <a:t>Compute Probabilities for Test Sentences</a:t>
            </a:r>
          </a:p>
          <a:p>
            <a:r>
              <a:rPr lang="en-IN" sz="2000" b="1" dirty="0">
                <a:latin typeface="Gill Sans MT" panose="020B0502020104020203" pitchFamily="34" charset="77"/>
              </a:rPr>
              <a:t>Sentence 2: "review account"</a:t>
            </a:r>
          </a:p>
          <a:p>
            <a:endParaRPr lang="en-US" sz="2000" dirty="0">
              <a:latin typeface="Gill Sans MT" panose="020B0502020104020203" pitchFamily="34" charset="77"/>
            </a:endParaRPr>
          </a:p>
          <a:p>
            <a:r>
              <a:rPr lang="en-US" sz="2000" dirty="0">
                <a:latin typeface="Gill Sans MT" panose="020B0502020104020203" pitchFamily="34" charset="77"/>
              </a:rPr>
              <a:t>P(S/x)=P(x/S)* P(S)</a:t>
            </a:r>
          </a:p>
          <a:p>
            <a:r>
              <a:rPr lang="en-US" sz="2000" dirty="0">
                <a:latin typeface="Gill Sans MT" panose="020B0502020104020203" pitchFamily="34" charset="77"/>
              </a:rPr>
              <a:t>P(S/x)=P(x=</a:t>
            </a:r>
            <a:r>
              <a:rPr lang="en-US" sz="2000" dirty="0" err="1">
                <a:latin typeface="Gill Sans MT" panose="020B0502020104020203" pitchFamily="34" charset="77"/>
              </a:rPr>
              <a:t>review|S</a:t>
            </a:r>
            <a:r>
              <a:rPr lang="en-US" sz="2000" dirty="0">
                <a:latin typeface="Gill Sans MT" panose="020B0502020104020203" pitchFamily="34" charset="77"/>
              </a:rPr>
              <a:t>)* P(x=</a:t>
            </a:r>
            <a:r>
              <a:rPr lang="en-US" sz="2000" dirty="0" err="1">
                <a:latin typeface="Gill Sans MT" panose="020B0502020104020203" pitchFamily="34" charset="77"/>
              </a:rPr>
              <a:t>account|S</a:t>
            </a:r>
            <a:r>
              <a:rPr lang="en-US" sz="2000" dirty="0">
                <a:latin typeface="Gill Sans MT" panose="020B0502020104020203" pitchFamily="34" charset="77"/>
              </a:rPr>
              <a:t>)* P(S)</a:t>
            </a:r>
          </a:p>
          <a:p>
            <a:r>
              <a:rPr lang="en-IN" sz="2000" dirty="0"/>
              <a:t>Apply Laplace Smoothing</a:t>
            </a:r>
            <a:endParaRPr lang="en-US" sz="2000" dirty="0">
              <a:latin typeface="Gill Sans MT" panose="020B0502020104020203" pitchFamily="34" charset="77"/>
            </a:endParaRPr>
          </a:p>
          <a:p>
            <a:r>
              <a:rPr lang="en-US" sz="2000" dirty="0">
                <a:latin typeface="Gill Sans MT" panose="020B0502020104020203" pitchFamily="34" charset="77"/>
              </a:rPr>
              <a:t>P(S/x)=</a:t>
            </a:r>
          </a:p>
          <a:p>
            <a:endParaRPr lang="en-US" sz="2000" dirty="0">
              <a:latin typeface="Gill Sans MT" panose="020B0502020104020203" pitchFamily="34" charset="77"/>
            </a:endParaRPr>
          </a:p>
          <a:p>
            <a:r>
              <a:rPr lang="en-US" sz="2000" dirty="0">
                <a:latin typeface="Gill Sans MT" panose="020B0502020104020203" pitchFamily="34" charset="77"/>
              </a:rPr>
              <a:t>P(NS/x)=P(x/NS)* P(NS)</a:t>
            </a:r>
          </a:p>
          <a:p>
            <a:r>
              <a:rPr lang="en-US" sz="2000" dirty="0">
                <a:latin typeface="Gill Sans MT" panose="020B0502020104020203" pitchFamily="34" charset="77"/>
              </a:rPr>
              <a:t>P(NS/x)=P(x=</a:t>
            </a:r>
            <a:r>
              <a:rPr lang="en-US" sz="2000" dirty="0" err="1">
                <a:latin typeface="Gill Sans MT" panose="020B0502020104020203" pitchFamily="34" charset="77"/>
              </a:rPr>
              <a:t>review|NS</a:t>
            </a:r>
            <a:r>
              <a:rPr lang="en-US" sz="2000" dirty="0">
                <a:latin typeface="Gill Sans MT" panose="020B0502020104020203" pitchFamily="34" charset="77"/>
              </a:rPr>
              <a:t>)* P(x=</a:t>
            </a:r>
            <a:r>
              <a:rPr lang="en-US" sz="2000" dirty="0" err="1">
                <a:latin typeface="Gill Sans MT" panose="020B0502020104020203" pitchFamily="34" charset="77"/>
              </a:rPr>
              <a:t>account|NS</a:t>
            </a:r>
            <a:r>
              <a:rPr lang="en-US" sz="2000" dirty="0">
                <a:latin typeface="Gill Sans MT" panose="020B0502020104020203" pitchFamily="34" charset="77"/>
              </a:rPr>
              <a:t>)* P(NS)</a:t>
            </a:r>
          </a:p>
          <a:p>
            <a:r>
              <a:rPr lang="en-US" sz="2000" dirty="0">
                <a:latin typeface="Gill Sans MT" panose="020B0502020104020203" pitchFamily="34" charset="77"/>
              </a:rPr>
              <a:t>P(NS/x)=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DFEB1F-862B-1091-6DBF-A236AA138D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3581400"/>
            <a:ext cx="3365500" cy="457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417FE3-29BB-FB21-B878-D077FEF3F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4976439"/>
            <a:ext cx="3695700" cy="6770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E6F0870-DC08-BFC9-AA1B-282B2CC6AF67}"/>
              </a:ext>
            </a:extLst>
          </p:cNvPr>
          <p:cNvSpPr txBox="1"/>
          <p:nvPr/>
        </p:nvSpPr>
        <p:spPr>
          <a:xfrm>
            <a:off x="679864" y="5987754"/>
            <a:ext cx="45779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Gill Sans MT" panose="020B0502020104020203" pitchFamily="34" charset="77"/>
              </a:rPr>
              <a:t>So the final prediction for sentence 2 is spam</a:t>
            </a:r>
          </a:p>
        </p:txBody>
      </p:sp>
    </p:spTree>
    <p:extLst>
      <p:ext uri="{BB962C8B-B14F-4D97-AF65-F5344CB8AC3E}">
        <p14:creationId xmlns:p14="http://schemas.microsoft.com/office/powerpoint/2010/main" val="463388205"/>
      </p:ext>
    </p:ext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Number Placeholder 5">
            <a:extLst>
              <a:ext uri="{FF2B5EF4-FFF2-40B4-BE49-F238E27FC236}">
                <a16:creationId xmlns:a16="http://schemas.microsoft.com/office/drawing/2014/main" id="{585BB8CA-0133-8A36-483A-43952DDC52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09ABFF8-D071-5345-8CE3-18A7003B8641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C315EDF9-D855-7DD9-58B3-86C1D9E7A0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3900" y="-20782"/>
            <a:ext cx="7696200" cy="68580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Bayes’ Theorem: Basics-Example</a:t>
            </a:r>
            <a:endParaRPr lang="en-US" altLang="en-US" sz="2400" dirty="0">
              <a:latin typeface="Berlin Sans FB Demi" panose="020E0602020502020306" pitchFamily="34" charset="77"/>
            </a:endParaRPr>
          </a:p>
        </p:txBody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6865DB35-B387-A6F9-DD14-95C8818FF1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550223"/>
            <a:ext cx="8458200" cy="5943600"/>
          </a:xfrm>
          <a:noFill/>
        </p:spPr>
        <p:txBody>
          <a:bodyPr lIns="92075" tIns="46038" rIns="92075" bIns="46038"/>
          <a:lstStyle/>
          <a:p>
            <a:r>
              <a:rPr lang="en-IN" sz="2400" b="1" dirty="0">
                <a:latin typeface="Gill Sans MT" panose="020B0502020104020203" pitchFamily="34" charset="77"/>
              </a:rPr>
              <a:t>Evidence (X):</a:t>
            </a:r>
            <a:r>
              <a:rPr lang="en-IN" sz="2400" dirty="0">
                <a:latin typeface="Gill Sans MT" panose="020B0502020104020203" pitchFamily="34" charset="77"/>
              </a:rPr>
              <a:t> The data we observe.</a:t>
            </a:r>
            <a:br>
              <a:rPr lang="en-IN" sz="2400" dirty="0">
                <a:latin typeface="Gill Sans MT" panose="020B0502020104020203" pitchFamily="34" charset="77"/>
              </a:rPr>
            </a:br>
            <a:r>
              <a:rPr lang="en-IN" sz="2400" dirty="0">
                <a:latin typeface="Gill Sans MT" panose="020B0502020104020203" pitchFamily="34" charset="77"/>
              </a:rPr>
              <a:t>Example: A </a:t>
            </a:r>
            <a:r>
              <a:rPr lang="en-IN" sz="2400" b="1" dirty="0">
                <a:latin typeface="Gill Sans MT" panose="020B0502020104020203" pitchFamily="34" charset="77"/>
              </a:rPr>
              <a:t>customer is 35 years old and earns $40,000</a:t>
            </a:r>
            <a:r>
              <a:rPr lang="en-IN" sz="2400" dirty="0">
                <a:latin typeface="Gill Sans MT" panose="020B0502020104020203" pitchFamily="34" charset="77"/>
              </a:rPr>
              <a:t>.</a:t>
            </a:r>
          </a:p>
          <a:p>
            <a:r>
              <a:rPr lang="en-IN" sz="2400" b="1" dirty="0">
                <a:latin typeface="Gill Sans MT" panose="020B0502020104020203" pitchFamily="34" charset="77"/>
              </a:rPr>
              <a:t>Hypothesis (H):</a:t>
            </a:r>
            <a:r>
              <a:rPr lang="en-IN" sz="2400" dirty="0">
                <a:latin typeface="Gill Sans MT" panose="020B0502020104020203" pitchFamily="34" charset="77"/>
              </a:rPr>
              <a:t> What we want to predict.</a:t>
            </a:r>
            <a:br>
              <a:rPr lang="en-IN" sz="2400" dirty="0">
                <a:latin typeface="Gill Sans MT" panose="020B0502020104020203" pitchFamily="34" charset="77"/>
              </a:rPr>
            </a:br>
            <a:r>
              <a:rPr lang="en-IN" sz="2400" dirty="0">
                <a:latin typeface="Gill Sans MT" panose="020B0502020104020203" pitchFamily="34" charset="77"/>
              </a:rPr>
              <a:t>Example: </a:t>
            </a:r>
            <a:r>
              <a:rPr lang="en-IN" sz="2400" i="1" dirty="0">
                <a:latin typeface="Gill Sans MT" panose="020B0502020104020203" pitchFamily="34" charset="77"/>
              </a:rPr>
              <a:t>The customer will buy a computer.</a:t>
            </a:r>
          </a:p>
          <a:p>
            <a:r>
              <a:rPr lang="en-IN" sz="2400" b="1" i="1" dirty="0">
                <a:latin typeface="Gill Sans MT" panose="020B0502020104020203" pitchFamily="34" charset="77"/>
              </a:rPr>
              <a:t>Posterior Probability P(H∣X): Given age = 35 and income = 40K, what is the chance the customer buys a computer?”</a:t>
            </a:r>
          </a:p>
          <a:p>
            <a:r>
              <a:rPr lang="en-IN" sz="2400" b="1" dirty="0">
                <a:latin typeface="Gill Sans MT" panose="020B0502020104020203" pitchFamily="34" charset="77"/>
              </a:rPr>
              <a:t>Prior Probability P(H): What percentage of customers (in general) buy a computer, regardless of age/income?”</a:t>
            </a:r>
          </a:p>
          <a:p>
            <a:r>
              <a:rPr lang="en-IN" sz="2400" b="1" dirty="0">
                <a:latin typeface="Gill Sans MT" panose="020B0502020104020203" pitchFamily="34" charset="77"/>
              </a:rPr>
              <a:t>Likelihood P(X∣H): If a customer buys a computer, what’s the chance they are 35 years old and earn 40K?</a:t>
            </a:r>
            <a:endParaRPr lang="en-IN" sz="2400" b="1" i="1" dirty="0">
              <a:latin typeface="Gill Sans MT" panose="020B0502020104020203" pitchFamily="34" charset="77"/>
            </a:endParaRPr>
          </a:p>
          <a:p>
            <a:r>
              <a:rPr lang="en-IN" sz="2400" b="1" dirty="0">
                <a:latin typeface="Gill Sans MT" panose="020B0502020104020203" pitchFamily="34" charset="77"/>
              </a:rPr>
              <a:t>Evidence P(X):</a:t>
            </a:r>
            <a:br>
              <a:rPr lang="en-IN" sz="2400" b="1" dirty="0">
                <a:latin typeface="Gill Sans MT" panose="020B0502020104020203" pitchFamily="34" charset="77"/>
              </a:rPr>
            </a:br>
            <a:r>
              <a:rPr lang="en-IN" sz="2400" b="1" dirty="0">
                <a:latin typeface="Gill Sans MT" panose="020B0502020104020203" pitchFamily="34" charset="77"/>
              </a:rPr>
              <a:t>What percentage of customers are 35 years old and earn 40K, regardless of whether they buy a computer?</a:t>
            </a:r>
          </a:p>
        </p:txBody>
      </p:sp>
    </p:spTree>
    <p:extLst>
      <p:ext uri="{BB962C8B-B14F-4D97-AF65-F5344CB8AC3E}">
        <p14:creationId xmlns:p14="http://schemas.microsoft.com/office/powerpoint/2010/main" val="2707291897"/>
      </p:ext>
    </p:ext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Number Placeholder 5">
            <a:extLst>
              <a:ext uri="{FF2B5EF4-FFF2-40B4-BE49-F238E27FC236}">
                <a16:creationId xmlns:a16="http://schemas.microsoft.com/office/drawing/2014/main" id="{585BB8CA-0133-8A36-483A-43952DDC52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09ABFF8-D071-5345-8CE3-18A7003B8641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C315EDF9-D855-7DD9-58B3-86C1D9E7A0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3900" y="-20782"/>
            <a:ext cx="7696200" cy="685800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Bayes’ Theorem: Basics-Example</a:t>
            </a:r>
            <a:endParaRPr lang="en-US" altLang="en-US" sz="2400" dirty="0">
              <a:latin typeface="Berlin Sans FB Demi" panose="020E0602020502020306" pitchFamily="34" charset="77"/>
            </a:endParaRPr>
          </a:p>
        </p:txBody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6865DB35-B387-A6F9-DD14-95C8818FF1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2900" y="1447800"/>
            <a:ext cx="8458200" cy="5943600"/>
          </a:xfrm>
          <a:noFill/>
        </p:spPr>
        <p:txBody>
          <a:bodyPr lIns="92075" tIns="46038" rIns="92075" bIns="46038"/>
          <a:lstStyle/>
          <a:p>
            <a:r>
              <a:rPr lang="en-IN" dirty="0">
                <a:latin typeface="Gill Sans MT" panose="020B0502020104020203" pitchFamily="34" charset="77"/>
              </a:rPr>
              <a:t>Use </a:t>
            </a:r>
            <a:r>
              <a:rPr lang="en-IN" b="1" dirty="0">
                <a:latin typeface="Gill Sans MT" panose="020B0502020104020203" pitchFamily="34" charset="77"/>
              </a:rPr>
              <a:t>Naïve Bayes</a:t>
            </a:r>
            <a:r>
              <a:rPr lang="en-IN" dirty="0">
                <a:latin typeface="Gill Sans MT" panose="020B0502020104020203" pitchFamily="34" charset="77"/>
              </a:rPr>
              <a:t> when: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The dataset is </a:t>
            </a:r>
            <a:r>
              <a:rPr lang="en-IN" b="1" dirty="0">
                <a:latin typeface="Gill Sans MT" panose="020B0502020104020203" pitchFamily="34" charset="77"/>
              </a:rPr>
              <a:t>text-heavy or categorical</a:t>
            </a:r>
            <a:r>
              <a:rPr lang="en-IN" dirty="0">
                <a:latin typeface="Gill Sans MT" panose="020B0502020104020203" pitchFamily="34" charset="77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Features are </a:t>
            </a:r>
            <a:r>
              <a:rPr lang="en-IN" b="1" dirty="0">
                <a:latin typeface="Gill Sans MT" panose="020B0502020104020203" pitchFamily="34" charset="77"/>
              </a:rPr>
              <a:t>mostly independent</a:t>
            </a:r>
            <a:r>
              <a:rPr lang="en-IN" dirty="0">
                <a:latin typeface="Gill Sans MT" panose="020B0502020104020203" pitchFamily="34" charset="77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we need </a:t>
            </a:r>
            <a:r>
              <a:rPr lang="en-IN" b="1" dirty="0">
                <a:latin typeface="Gill Sans MT" panose="020B0502020104020203" pitchFamily="34" charset="77"/>
              </a:rPr>
              <a:t>fast, simple, baseline performance</a:t>
            </a:r>
            <a:r>
              <a:rPr lang="en-IN" dirty="0">
                <a:latin typeface="Gill Sans MT" panose="020B0502020104020203" pitchFamily="34" charset="77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The dataset is </a:t>
            </a:r>
            <a:r>
              <a:rPr lang="en-IN" b="1" dirty="0">
                <a:latin typeface="Gill Sans MT" panose="020B0502020104020203" pitchFamily="34" charset="77"/>
              </a:rPr>
              <a:t>small or high-dimensional</a:t>
            </a:r>
            <a:r>
              <a:rPr lang="en-IN" dirty="0">
                <a:latin typeface="Gill Sans MT" panose="020B0502020104020203" pitchFamily="34" charset="77"/>
              </a:rPr>
              <a:t>.</a:t>
            </a:r>
          </a:p>
          <a:p>
            <a:r>
              <a:rPr lang="en-IN" sz="2400" b="1" dirty="0">
                <a:latin typeface="Gill Sans MT" panose="020B0502020104020203" pitchFamily="34" charset="77"/>
              </a:rPr>
              <a:t>Applications</a:t>
            </a:r>
          </a:p>
          <a:p>
            <a:r>
              <a:rPr lang="en-IN" sz="2400" b="1" dirty="0">
                <a:latin typeface="Gill Sans MT" panose="020B0502020104020203" pitchFamily="34" charset="77"/>
              </a:rPr>
              <a:t>Sentiment Analysis</a:t>
            </a:r>
          </a:p>
          <a:p>
            <a:r>
              <a:rPr lang="en-IN" sz="2400" b="1" dirty="0">
                <a:latin typeface="Gill Sans MT" panose="020B0502020104020203" pitchFamily="34" charset="77"/>
              </a:rPr>
              <a:t>Text Classification</a:t>
            </a:r>
          </a:p>
          <a:p>
            <a:endParaRPr lang="en-IN" sz="2400" b="1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94988314"/>
      </p:ext>
    </p:ext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5">
            <a:extLst>
              <a:ext uri="{FF2B5EF4-FFF2-40B4-BE49-F238E27FC236}">
                <a16:creationId xmlns:a16="http://schemas.microsoft.com/office/drawing/2014/main" id="{B4305079-AE3F-75C0-0B29-40216BDB3B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F72EED5-6D3B-5C47-ACF7-46C5147C808C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CAAF355E-389D-723C-1B91-17346D358F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Naïve Bayes Classifier: Example</a:t>
            </a:r>
          </a:p>
        </p:txBody>
      </p:sp>
      <p:sp>
        <p:nvSpPr>
          <p:cNvPr id="92164" name="Text Box 4">
            <a:extLst>
              <a:ext uri="{FF2B5EF4-FFF2-40B4-BE49-F238E27FC236}">
                <a16:creationId xmlns:a16="http://schemas.microsoft.com/office/drawing/2014/main" id="{8B4636BF-8807-C7E7-CA59-3A1B63896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828800"/>
            <a:ext cx="3429000" cy="4134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/>
              <a:t>Class: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/>
              <a:t>C1:buys_computer = ‘yes’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/>
              <a:t>C2:buys_computer = ‘no’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dirty="0"/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/>
              <a:t>Data to be classified: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/>
              <a:t>X = (age &lt;=30,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/>
              <a:t>Income = medium,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/>
              <a:t>Student = yes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 err="1"/>
              <a:t>Credit_rating</a:t>
            </a:r>
            <a:r>
              <a:rPr lang="en-US" altLang="en-US" sz="2400" dirty="0"/>
              <a:t> = Fair,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 err="1"/>
              <a:t>buys_computer</a:t>
            </a:r>
            <a:r>
              <a:rPr lang="en-US" altLang="en-US" sz="2400" dirty="0"/>
              <a:t>=?)</a:t>
            </a:r>
          </a:p>
        </p:txBody>
      </p:sp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BCEFD07D-F946-1BC9-75D0-FBEBB9696C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9736074"/>
              </p:ext>
            </p:extLst>
          </p:nvPr>
        </p:nvGraphicFramePr>
        <p:xfrm>
          <a:off x="3727450" y="1219200"/>
          <a:ext cx="4889500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6883400" imgH="4419600" progId="Excel.Sheet.8">
                  <p:embed/>
                </p:oleObj>
              </mc:Choice>
              <mc:Fallback>
                <p:oleObj name="Worksheet" r:id="rId3" imgW="6883400" imgH="4419600" progId="Excel.Sheet.8">
                  <p:embed/>
                  <p:pic>
                    <p:nvPicPr>
                      <p:cNvPr id="92165" name="Object 5">
                        <a:extLst>
                          <a:ext uri="{FF2B5EF4-FFF2-40B4-BE49-F238E27FC236}">
                            <a16:creationId xmlns:a16="http://schemas.microsoft.com/office/drawing/2014/main" id="{842E9715-58FD-18FB-CB55-D017BF2A333C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7450" y="1219200"/>
                        <a:ext cx="4889500" cy="464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5">
            <a:extLst>
              <a:ext uri="{FF2B5EF4-FFF2-40B4-BE49-F238E27FC236}">
                <a16:creationId xmlns:a16="http://schemas.microsoft.com/office/drawing/2014/main" id="{B4305079-AE3F-75C0-0B29-40216BDB3B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F72EED5-6D3B-5C47-ACF7-46C5147C808C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CAAF355E-389D-723C-1B91-17346D358F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Naïve Bayes Classifier: Example</a:t>
            </a:r>
          </a:p>
        </p:txBody>
      </p:sp>
      <p:sp>
        <p:nvSpPr>
          <p:cNvPr id="92164" name="Text Box 4">
            <a:extLst>
              <a:ext uri="{FF2B5EF4-FFF2-40B4-BE49-F238E27FC236}">
                <a16:creationId xmlns:a16="http://schemas.microsoft.com/office/drawing/2014/main" id="{8B4636BF-8807-C7E7-CA59-3A1B63896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419600"/>
            <a:ext cx="7848600" cy="179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IN" sz="2400" b="1" dirty="0">
                <a:latin typeface="Gill Sans MT" panose="020B0502020104020203" pitchFamily="34" charset="77"/>
              </a:rPr>
              <a:t>Step 1: Prior Probabilities</a:t>
            </a:r>
            <a:r>
              <a:rPr lang="en-US" altLang="en-US" sz="2400" dirty="0"/>
              <a:t> P(C</a:t>
            </a:r>
            <a:r>
              <a:rPr lang="en-US" altLang="en-US" sz="2400" baseline="-25000" dirty="0"/>
              <a:t>i</a:t>
            </a:r>
            <a:r>
              <a:rPr lang="en-US" altLang="en-US" sz="2400" dirty="0"/>
              <a:t>): </a:t>
            </a:r>
            <a:endParaRPr lang="en-IN" sz="2400" b="1" dirty="0">
              <a:latin typeface="Gill Sans MT" panose="020B0502020104020203" pitchFamily="34" charset="77"/>
            </a:endParaRPr>
          </a:p>
          <a:p>
            <a:pPr>
              <a:buNone/>
            </a:pPr>
            <a:r>
              <a:rPr lang="en-IN" sz="2400" dirty="0">
                <a:latin typeface="Gill Sans MT" panose="020B0502020104020203" pitchFamily="34" charset="77"/>
              </a:rPr>
              <a:t>From training data: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P(</a:t>
            </a:r>
            <a:r>
              <a:rPr lang="en-IN" sz="2400" dirty="0" err="1">
                <a:latin typeface="Gill Sans MT" panose="020B0502020104020203" pitchFamily="34" charset="77"/>
              </a:rPr>
              <a:t>buys_computer</a:t>
            </a:r>
            <a:r>
              <a:rPr lang="en-IN" sz="2400" dirty="0">
                <a:latin typeface="Gill Sans MT" panose="020B0502020104020203" pitchFamily="34" charset="77"/>
              </a:rPr>
              <a:t> = Yes) = 9/14 = 0.643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P(</a:t>
            </a:r>
            <a:r>
              <a:rPr lang="en-IN" sz="2400" dirty="0" err="1">
                <a:latin typeface="Gill Sans MT" panose="020B0502020104020203" pitchFamily="34" charset="77"/>
              </a:rPr>
              <a:t>buys_computer</a:t>
            </a:r>
            <a:r>
              <a:rPr lang="en-IN" sz="2400" dirty="0">
                <a:latin typeface="Gill Sans MT" panose="020B0502020104020203" pitchFamily="34" charset="77"/>
              </a:rPr>
              <a:t> = No) = 5/14 = 0.357</a:t>
            </a:r>
          </a:p>
        </p:txBody>
      </p:sp>
      <p:graphicFrame>
        <p:nvGraphicFramePr>
          <p:cNvPr id="92165" name="Object 5">
            <a:extLst>
              <a:ext uri="{FF2B5EF4-FFF2-40B4-BE49-F238E27FC236}">
                <a16:creationId xmlns:a16="http://schemas.microsoft.com/office/drawing/2014/main" id="{842E9715-58FD-18FB-CB55-D017BF2A33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4348993"/>
              </p:ext>
            </p:extLst>
          </p:nvPr>
        </p:nvGraphicFramePr>
        <p:xfrm>
          <a:off x="2012950" y="902459"/>
          <a:ext cx="4889500" cy="3543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6883400" imgH="4419600" progId="Excel.Sheet.8">
                  <p:embed/>
                </p:oleObj>
              </mc:Choice>
              <mc:Fallback>
                <p:oleObj name="Worksheet" r:id="rId3" imgW="6883400" imgH="4419600" progId="Excel.Sheet.8">
                  <p:embed/>
                  <p:pic>
                    <p:nvPicPr>
                      <p:cNvPr id="92165" name="Object 5">
                        <a:extLst>
                          <a:ext uri="{FF2B5EF4-FFF2-40B4-BE49-F238E27FC236}">
                            <a16:creationId xmlns:a16="http://schemas.microsoft.com/office/drawing/2014/main" id="{842E9715-58FD-18FB-CB55-D017BF2A333C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902459"/>
                        <a:ext cx="4889500" cy="35438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1897904"/>
      </p:ext>
    </p:ext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5">
            <a:extLst>
              <a:ext uri="{FF2B5EF4-FFF2-40B4-BE49-F238E27FC236}">
                <a16:creationId xmlns:a16="http://schemas.microsoft.com/office/drawing/2014/main" id="{B4305079-AE3F-75C0-0B29-40216BDB3B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F72EED5-6D3B-5C47-ACF7-46C5147C808C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CAAF355E-389D-723C-1B91-17346D358F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Naïve Bayes Classifier: Example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2C7617-053A-F4F0-CFE6-291A2E08744D}"/>
              </a:ext>
            </a:extLst>
          </p:cNvPr>
          <p:cNvSpPr txBox="1"/>
          <p:nvPr/>
        </p:nvSpPr>
        <p:spPr>
          <a:xfrm>
            <a:off x="762000" y="2317824"/>
            <a:ext cx="8077200" cy="402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en-US" b="1" dirty="0"/>
              <a:t>X = (age &lt;=30, Income = </a:t>
            </a:r>
            <a:r>
              <a:rPr lang="en-US" altLang="en-US" b="1" dirty="0" err="1"/>
              <a:t>medium,Student</a:t>
            </a:r>
            <a:r>
              <a:rPr lang="en-US" altLang="en-US" b="1" dirty="0"/>
              <a:t> = </a:t>
            </a:r>
            <a:r>
              <a:rPr lang="en-US" altLang="en-US" b="1" dirty="0" err="1"/>
              <a:t>yes,Credit_rating</a:t>
            </a:r>
            <a:r>
              <a:rPr lang="en-US" altLang="en-US" b="1" dirty="0"/>
              <a:t> = </a:t>
            </a:r>
            <a:r>
              <a:rPr lang="en-US" altLang="en-US" b="1" dirty="0" err="1"/>
              <a:t>Fair,buys_computer</a:t>
            </a:r>
            <a:r>
              <a:rPr lang="en-US" altLang="en-US" b="1" dirty="0"/>
              <a:t>=?)</a:t>
            </a:r>
          </a:p>
          <a:p>
            <a:endParaRPr lang="en-IN" sz="2400" dirty="0">
              <a:solidFill>
                <a:srgbClr val="FF0000"/>
              </a:solidFill>
              <a:latin typeface="Gill Sans MT" panose="020B0502020104020203" pitchFamily="34" charset="77"/>
            </a:endParaRPr>
          </a:p>
          <a:p>
            <a:r>
              <a:rPr lang="en-IN" sz="2400" dirty="0">
                <a:solidFill>
                  <a:srgbClr val="FF0000"/>
                </a:solidFill>
                <a:latin typeface="Gill Sans MT" panose="020B0502020104020203" pitchFamily="34" charset="77"/>
              </a:rPr>
              <a:t>P(age = “&lt;=30” | </a:t>
            </a:r>
            <a:r>
              <a:rPr lang="en-IN" sz="2400" dirty="0" err="1">
                <a:solidFill>
                  <a:srgbClr val="FF0000"/>
                </a:solidFill>
                <a:latin typeface="Gill Sans MT" panose="020B0502020104020203" pitchFamily="34" charset="77"/>
              </a:rPr>
              <a:t>buys_computer</a:t>
            </a:r>
            <a:r>
              <a:rPr lang="en-IN" sz="2400" dirty="0">
                <a:solidFill>
                  <a:srgbClr val="FF0000"/>
                </a:solidFill>
                <a:latin typeface="Gill Sans MT" panose="020B0502020104020203" pitchFamily="34" charset="77"/>
              </a:rPr>
              <a:t> = “yes”) = 2/9 = 0.222</a:t>
            </a:r>
          </a:p>
          <a:p>
            <a:r>
              <a:rPr lang="en-IN" sz="2400" dirty="0">
                <a:solidFill>
                  <a:srgbClr val="FF0000"/>
                </a:solidFill>
                <a:latin typeface="Gill Sans MT" panose="020B0502020104020203" pitchFamily="34" charset="77"/>
              </a:rPr>
              <a:t>P(income = “medium” | </a:t>
            </a:r>
            <a:r>
              <a:rPr lang="en-IN" sz="2400" dirty="0" err="1">
                <a:solidFill>
                  <a:srgbClr val="FF0000"/>
                </a:solidFill>
                <a:latin typeface="Gill Sans MT" panose="020B0502020104020203" pitchFamily="34" charset="77"/>
              </a:rPr>
              <a:t>buys_computer</a:t>
            </a:r>
            <a:r>
              <a:rPr lang="en-IN" sz="2400" dirty="0">
                <a:solidFill>
                  <a:srgbClr val="FF0000"/>
                </a:solidFill>
                <a:latin typeface="Gill Sans MT" panose="020B0502020104020203" pitchFamily="34" charset="77"/>
              </a:rPr>
              <a:t> = “yes”) = 4/9 = 0.444</a:t>
            </a:r>
          </a:p>
          <a:p>
            <a:r>
              <a:rPr lang="en-IN" sz="2400" dirty="0">
                <a:solidFill>
                  <a:srgbClr val="FF0000"/>
                </a:solidFill>
                <a:latin typeface="Gill Sans MT" panose="020B0502020104020203" pitchFamily="34" charset="77"/>
              </a:rPr>
              <a:t>P(student = “yes” | </a:t>
            </a:r>
            <a:r>
              <a:rPr lang="en-IN" sz="2400" dirty="0" err="1">
                <a:solidFill>
                  <a:srgbClr val="FF0000"/>
                </a:solidFill>
                <a:latin typeface="Gill Sans MT" panose="020B0502020104020203" pitchFamily="34" charset="77"/>
              </a:rPr>
              <a:t>buys_computer</a:t>
            </a:r>
            <a:r>
              <a:rPr lang="en-IN" sz="2400" dirty="0">
                <a:solidFill>
                  <a:srgbClr val="FF0000"/>
                </a:solidFill>
                <a:latin typeface="Gill Sans MT" panose="020B0502020104020203" pitchFamily="34" charset="77"/>
              </a:rPr>
              <a:t> = “yes) = 6/9 = 0.667</a:t>
            </a:r>
          </a:p>
          <a:p>
            <a:r>
              <a:rPr lang="en-IN" sz="2400" dirty="0">
                <a:solidFill>
                  <a:srgbClr val="FF0000"/>
                </a:solidFill>
                <a:latin typeface="Gill Sans MT" panose="020B0502020104020203" pitchFamily="34" charset="77"/>
              </a:rPr>
              <a:t>P(</a:t>
            </a:r>
            <a:r>
              <a:rPr lang="en-IN" sz="2400" dirty="0" err="1">
                <a:solidFill>
                  <a:srgbClr val="FF0000"/>
                </a:solidFill>
                <a:latin typeface="Gill Sans MT" panose="020B0502020104020203" pitchFamily="34" charset="77"/>
              </a:rPr>
              <a:t>credit_rating</a:t>
            </a:r>
            <a:r>
              <a:rPr lang="en-IN" sz="2400" dirty="0">
                <a:solidFill>
                  <a:srgbClr val="FF0000"/>
                </a:solidFill>
                <a:latin typeface="Gill Sans MT" panose="020B0502020104020203" pitchFamily="34" charset="77"/>
              </a:rPr>
              <a:t> = “fair” | </a:t>
            </a:r>
            <a:r>
              <a:rPr lang="en-IN" sz="2400" dirty="0" err="1">
                <a:solidFill>
                  <a:srgbClr val="FF0000"/>
                </a:solidFill>
                <a:latin typeface="Gill Sans MT" panose="020B0502020104020203" pitchFamily="34" charset="77"/>
              </a:rPr>
              <a:t>buys_computer</a:t>
            </a:r>
            <a:r>
              <a:rPr lang="en-IN" sz="2400" dirty="0">
                <a:solidFill>
                  <a:srgbClr val="FF0000"/>
                </a:solidFill>
                <a:latin typeface="Gill Sans MT" panose="020B0502020104020203" pitchFamily="34" charset="77"/>
              </a:rPr>
              <a:t> = “yes”) = 6/9 = 0.667</a:t>
            </a:r>
          </a:p>
          <a:p>
            <a:r>
              <a:rPr lang="en-IN" sz="2400" dirty="0">
                <a:latin typeface="Gill Sans MT" panose="020B0502020104020203" pitchFamily="34" charset="77"/>
              </a:rPr>
              <a:t>P(age = “&lt;= 30” | </a:t>
            </a:r>
            <a:r>
              <a:rPr lang="en-IN" sz="2400" dirty="0" err="1">
                <a:latin typeface="Gill Sans MT" panose="020B0502020104020203" pitchFamily="34" charset="77"/>
              </a:rPr>
              <a:t>buys_computer</a:t>
            </a:r>
            <a:r>
              <a:rPr lang="en-IN" sz="2400" dirty="0">
                <a:latin typeface="Gill Sans MT" panose="020B0502020104020203" pitchFamily="34" charset="77"/>
              </a:rPr>
              <a:t> = “no”) = 3/5 = 0.6</a:t>
            </a:r>
            <a:endParaRPr lang="en-IN" sz="2400" dirty="0">
              <a:solidFill>
                <a:srgbClr val="FF0000"/>
              </a:solidFill>
              <a:latin typeface="Gill Sans MT" panose="020B0502020104020203" pitchFamily="34" charset="77"/>
            </a:endParaRPr>
          </a:p>
          <a:p>
            <a:r>
              <a:rPr lang="en-IN" sz="2400" dirty="0">
                <a:latin typeface="Gill Sans MT" panose="020B0502020104020203" pitchFamily="34" charset="77"/>
              </a:rPr>
              <a:t>P(income = “medium” | </a:t>
            </a:r>
            <a:r>
              <a:rPr lang="en-IN" sz="2400" dirty="0" err="1">
                <a:latin typeface="Gill Sans MT" panose="020B0502020104020203" pitchFamily="34" charset="77"/>
              </a:rPr>
              <a:t>buys_computer</a:t>
            </a:r>
            <a:r>
              <a:rPr lang="en-IN" sz="2400" dirty="0">
                <a:latin typeface="Gill Sans MT" panose="020B0502020104020203" pitchFamily="34" charset="77"/>
              </a:rPr>
              <a:t> = “no”) = 2/5 = 0.4</a:t>
            </a:r>
          </a:p>
          <a:p>
            <a:r>
              <a:rPr lang="en-IN" sz="2400" dirty="0">
                <a:latin typeface="Gill Sans MT" panose="020B0502020104020203" pitchFamily="34" charset="77"/>
              </a:rPr>
              <a:t>P(student = “yes” | </a:t>
            </a:r>
            <a:r>
              <a:rPr lang="en-IN" sz="2400" dirty="0" err="1">
                <a:latin typeface="Gill Sans MT" panose="020B0502020104020203" pitchFamily="34" charset="77"/>
              </a:rPr>
              <a:t>buys_computer</a:t>
            </a:r>
            <a:r>
              <a:rPr lang="en-IN" sz="2400" dirty="0">
                <a:latin typeface="Gill Sans MT" panose="020B0502020104020203" pitchFamily="34" charset="77"/>
              </a:rPr>
              <a:t> = “no”) = 1/5 = 0.2</a:t>
            </a:r>
          </a:p>
          <a:p>
            <a:r>
              <a:rPr lang="en-IN" sz="2400" dirty="0">
                <a:latin typeface="Gill Sans MT" panose="020B0502020104020203" pitchFamily="34" charset="77"/>
              </a:rPr>
              <a:t>P(</a:t>
            </a:r>
            <a:r>
              <a:rPr lang="en-IN" sz="2400" dirty="0" err="1">
                <a:latin typeface="Gill Sans MT" panose="020B0502020104020203" pitchFamily="34" charset="77"/>
              </a:rPr>
              <a:t>credit_rating</a:t>
            </a:r>
            <a:r>
              <a:rPr lang="en-IN" sz="2400" dirty="0">
                <a:latin typeface="Gill Sans MT" panose="020B0502020104020203" pitchFamily="34" charset="77"/>
              </a:rPr>
              <a:t> = “fair” | </a:t>
            </a:r>
            <a:r>
              <a:rPr lang="en-IN" sz="2400" dirty="0" err="1">
                <a:latin typeface="Gill Sans MT" panose="020B0502020104020203" pitchFamily="34" charset="77"/>
              </a:rPr>
              <a:t>buys_computer</a:t>
            </a:r>
            <a:r>
              <a:rPr lang="en-IN" sz="2400" dirty="0">
                <a:latin typeface="Gill Sans MT" panose="020B0502020104020203" pitchFamily="34" charset="77"/>
              </a:rPr>
              <a:t> = “no”) = 2/5 = 0.4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16B925-A65C-35F2-6682-8DE5478429ED}"/>
              </a:ext>
            </a:extLst>
          </p:cNvPr>
          <p:cNvSpPr txBox="1"/>
          <p:nvPr/>
        </p:nvSpPr>
        <p:spPr>
          <a:xfrm>
            <a:off x="228600" y="1219200"/>
            <a:ext cx="853440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400" b="1" dirty="0">
                <a:latin typeface="Gill Sans MT" panose="020B0502020104020203" pitchFamily="34" charset="77"/>
              </a:rPr>
              <a:t>Step2 :</a:t>
            </a:r>
            <a:r>
              <a:rPr lang="en-IN" sz="2400" dirty="0"/>
              <a:t>Conditional Probabilities (</a:t>
            </a:r>
            <a:r>
              <a:rPr lang="en-US" altLang="en-US" sz="2400" b="1" dirty="0">
                <a:latin typeface="Gill Sans MT" panose="020B0502020104020203" pitchFamily="34" charset="77"/>
              </a:rPr>
              <a:t>Compute P(</a:t>
            </a:r>
            <a:r>
              <a:rPr lang="en-US" altLang="en-US" sz="2400" b="1" dirty="0" err="1">
                <a:latin typeface="Gill Sans MT" panose="020B0502020104020203" pitchFamily="34" charset="77"/>
              </a:rPr>
              <a:t>X|C</a:t>
            </a:r>
            <a:r>
              <a:rPr lang="en-US" altLang="en-US" sz="2400" b="1" baseline="-25000" dirty="0" err="1">
                <a:latin typeface="Gill Sans MT" panose="020B0502020104020203" pitchFamily="34" charset="77"/>
              </a:rPr>
              <a:t>i</a:t>
            </a:r>
            <a:r>
              <a:rPr lang="en-US" altLang="en-US" sz="2400" b="1" dirty="0">
                <a:latin typeface="Gill Sans MT" panose="020B0502020104020203" pitchFamily="34" charset="77"/>
              </a:rPr>
              <a:t>) for each class)</a:t>
            </a:r>
          </a:p>
        </p:txBody>
      </p:sp>
    </p:spTree>
    <p:extLst>
      <p:ext uri="{BB962C8B-B14F-4D97-AF65-F5344CB8AC3E}">
        <p14:creationId xmlns:p14="http://schemas.microsoft.com/office/powerpoint/2010/main" val="637805606"/>
      </p:ext>
    </p:extLst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5">
            <a:extLst>
              <a:ext uri="{FF2B5EF4-FFF2-40B4-BE49-F238E27FC236}">
                <a16:creationId xmlns:a16="http://schemas.microsoft.com/office/drawing/2014/main" id="{B4305079-AE3F-75C0-0B29-40216BDB3B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F72EED5-6D3B-5C47-ACF7-46C5147C808C}" type="slidenum">
              <a:rPr lang="en-US" altLang="en-US" sz="1200">
                <a:latin typeface="Tahoma" panose="020B060403050404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200">
              <a:latin typeface="Tahoma" panose="020B0604030504040204" pitchFamily="34" charset="0"/>
            </a:endParaRPr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CAAF355E-389D-723C-1B91-17346D358F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Berlin Sans FB Demi" panose="020E0602020502020306" pitchFamily="34" charset="77"/>
              </a:rPr>
              <a:t>Naïve Bayes Classifier: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5CA0BA-F78D-402E-1EEE-5DC6667F76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64" y="2514600"/>
            <a:ext cx="8537369" cy="24230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92A7C6-3022-808D-8BB5-F1B650C610E1}"/>
              </a:ext>
            </a:extLst>
          </p:cNvPr>
          <p:cNvSpPr txBox="1"/>
          <p:nvPr/>
        </p:nvSpPr>
        <p:spPr>
          <a:xfrm>
            <a:off x="484093" y="4937661"/>
            <a:ext cx="787712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400" dirty="0"/>
              <a:t>For </a:t>
            </a:r>
            <a:r>
              <a:rPr lang="en-IN" sz="2400" b="1" dirty="0"/>
              <a:t>Yes</a:t>
            </a:r>
            <a:r>
              <a:rPr lang="en-IN" sz="2400" dirty="0"/>
              <a:t>:</a:t>
            </a:r>
            <a:br>
              <a:rPr lang="en-IN" sz="2400" dirty="0"/>
            </a:br>
            <a:r>
              <a:rPr lang="en-IN" sz="2400" dirty="0"/>
              <a:t>P(</a:t>
            </a:r>
            <a:r>
              <a:rPr lang="en-IN" sz="2400" dirty="0" err="1"/>
              <a:t>X|Yes</a:t>
            </a:r>
            <a:r>
              <a:rPr lang="en-IN" sz="2400" dirty="0"/>
              <a:t>) = 0.222 × 0.444 × 0.667 × 0.667 = </a:t>
            </a:r>
            <a:r>
              <a:rPr lang="en-IN" sz="2400" b="1" dirty="0"/>
              <a:t>0.044</a:t>
            </a:r>
          </a:p>
          <a:p>
            <a:endParaRPr lang="en-IN" sz="2400" b="1" dirty="0"/>
          </a:p>
          <a:p>
            <a:r>
              <a:rPr lang="en-IN" sz="2400" dirty="0"/>
              <a:t>For </a:t>
            </a:r>
            <a:r>
              <a:rPr lang="en-IN" sz="2400" b="1" dirty="0"/>
              <a:t>No</a:t>
            </a:r>
            <a:r>
              <a:rPr lang="en-IN" sz="2400" dirty="0"/>
              <a:t>:</a:t>
            </a:r>
            <a:br>
              <a:rPr lang="en-IN" sz="2400" dirty="0"/>
            </a:br>
            <a:r>
              <a:rPr lang="en-IN" sz="2400" dirty="0"/>
              <a:t>P(</a:t>
            </a:r>
            <a:r>
              <a:rPr lang="en-IN" sz="2400" dirty="0" err="1"/>
              <a:t>X|No</a:t>
            </a:r>
            <a:r>
              <a:rPr lang="en-IN" sz="2400" dirty="0"/>
              <a:t>) = 0.600 × 0.400 × 0.200 × 0.400 = </a:t>
            </a:r>
            <a:r>
              <a:rPr lang="en-IN" sz="2400" b="1" dirty="0"/>
              <a:t>0.019</a:t>
            </a:r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466164" y="1266360"/>
            <a:ext cx="8510475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n-US" altLang="en-US" dirty="0"/>
              <a:t>A simplified assumption: attributes are class conditionally independent (i.e., no dependence relation between attributes):</a:t>
            </a:r>
          </a:p>
        </p:txBody>
      </p:sp>
      <p:graphicFrame>
        <p:nvGraphicFramePr>
          <p:cNvPr id="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9004066"/>
              </p:ext>
            </p:extLst>
          </p:nvPr>
        </p:nvGraphicFramePr>
        <p:xfrm>
          <a:off x="1828800" y="1857291"/>
          <a:ext cx="6172200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4208600" imgH="11696700" progId="Equation.3">
                  <p:embed/>
                </p:oleObj>
              </mc:Choice>
              <mc:Fallback>
                <p:oleObj name="Equation" r:id="rId4" imgW="94208600" imgH="11696700" progId="Equation.3">
                  <p:embed/>
                  <p:pic>
                    <p:nvPicPr>
                      <p:cNvPr id="0" name="Object 10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857291"/>
                        <a:ext cx="6172200" cy="898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9943633"/>
      </p:ext>
    </p:extLst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24414</TotalTime>
  <Words>2862</Words>
  <Application>Microsoft Office PowerPoint</Application>
  <PresentationFormat>On-screen Show (4:3)</PresentationFormat>
  <Paragraphs>733</Paragraphs>
  <Slides>31</Slides>
  <Notes>18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Berlin Sans FB Demi</vt:lpstr>
      <vt:lpstr>Calibri</vt:lpstr>
      <vt:lpstr>Gill Sans MT</vt:lpstr>
      <vt:lpstr>Tahoma</vt:lpstr>
      <vt:lpstr>Times New Roman</vt:lpstr>
      <vt:lpstr>Wingdings</vt:lpstr>
      <vt:lpstr>Blends</vt:lpstr>
      <vt:lpstr>Equation</vt:lpstr>
      <vt:lpstr>Worksheet</vt:lpstr>
      <vt:lpstr>Chapter 8. Classification: Basic Concepts</vt:lpstr>
      <vt:lpstr>Bayes’ Theorem: Basics</vt:lpstr>
      <vt:lpstr>Bayes’ Theorem: Basics</vt:lpstr>
      <vt:lpstr>Bayes’ Theorem: Basics-Example</vt:lpstr>
      <vt:lpstr>Bayes’ Theorem: Basics-Example</vt:lpstr>
      <vt:lpstr>Naïve Bayes Classifier: Example</vt:lpstr>
      <vt:lpstr>Naïve Bayes Classifier: Example</vt:lpstr>
      <vt:lpstr>Naïve Bayes Classifier: Example</vt:lpstr>
      <vt:lpstr>Naïve Bayes Classifier: Example</vt:lpstr>
      <vt:lpstr>Naïve Bayes Classifier: Example</vt:lpstr>
      <vt:lpstr>Naïve Bayes Classifier: An Example</vt:lpstr>
      <vt:lpstr>Naïve Bayes Classifier: Example2</vt:lpstr>
      <vt:lpstr>Naïve Bayes Classifier: Example2</vt:lpstr>
      <vt:lpstr>Naïve Bayes Classifier: Example2</vt:lpstr>
      <vt:lpstr>Naïve Bayes Classifier: Example2</vt:lpstr>
      <vt:lpstr>Naïve Bayes Classifier: Example2</vt:lpstr>
      <vt:lpstr>Naïve Bayes Classifier: Example3</vt:lpstr>
      <vt:lpstr>Naïve Bayes Classifier: Example3</vt:lpstr>
      <vt:lpstr>Naïve Bayes Classifier: Example4</vt:lpstr>
      <vt:lpstr>Naïve Bayes Algorithm Steps</vt:lpstr>
      <vt:lpstr>Naïve Bayes Algorithm Steps</vt:lpstr>
      <vt:lpstr>Naïve Bayes Classifier</vt:lpstr>
      <vt:lpstr>Naïve Bayes Classifier</vt:lpstr>
      <vt:lpstr>Naïve Bayes Classifier</vt:lpstr>
      <vt:lpstr>Naïve Bayes Classifier</vt:lpstr>
      <vt:lpstr>Avoiding the Zero-Probability Problem</vt:lpstr>
      <vt:lpstr>Laplacian correction</vt:lpstr>
      <vt:lpstr>Laplacian correction</vt:lpstr>
      <vt:lpstr>Naïve Bayes-Example</vt:lpstr>
      <vt:lpstr>Naïve Bayes-Example</vt:lpstr>
      <vt:lpstr>Naïve Bayes-Example</vt:lpstr>
    </vt:vector>
  </TitlesOfParts>
  <Company>S.F.U.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7class</dc:title>
  <dc:creator>Jiawei Han</dc:creator>
  <cp:lastModifiedBy>katragadda naga divya</cp:lastModifiedBy>
  <cp:revision>733</cp:revision>
  <cp:lastPrinted>2012-11-04T04:01:56Z</cp:lastPrinted>
  <dcterms:created xsi:type="dcterms:W3CDTF">1998-06-19T04:38:52Z</dcterms:created>
  <dcterms:modified xsi:type="dcterms:W3CDTF">2025-09-10T07:34:38Z</dcterms:modified>
  <cp:category>data mining book slides</cp:category>
</cp:coreProperties>
</file>