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074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991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318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17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493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545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657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338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874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551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594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626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0DCFA-122D-4487-A1F5-E62E58EA947E}" type="datetimeFigureOut">
              <a:rPr lang="en-IN" smtClean="0"/>
              <a:t>03-08-2023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B5E76-CA4A-4AF8-8A0B-3DD3CF4F35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315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8492" y="202504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hnschrift SemiBold Condensed" panose="020B0502040204020203" pitchFamily="34" charset="0"/>
              </a:rPr>
              <a:t>Process of Constitution Amendment</a:t>
            </a:r>
            <a:br>
              <a:rPr lang="en-US" dirty="0" smtClean="0">
                <a:latin typeface="Bahnschrift SemiBold Condensed" panose="020B0502040204020203" pitchFamily="34" charset="0"/>
              </a:rPr>
            </a:br>
            <a:endParaRPr lang="en-IN" dirty="0"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737"/>
          </a:xfrm>
        </p:spPr>
        <p:txBody>
          <a:bodyPr/>
          <a:lstStyle/>
          <a:p>
            <a:pPr algn="ctr"/>
            <a:r>
              <a:rPr lang="en-US" dirty="0" smtClean="0">
                <a:latin typeface="THE SOLSTICE" panose="02000507020000020004" pitchFamily="50" charset="0"/>
                <a:cs typeface="Times New Roman" panose="02020603050405020304" pitchFamily="18" charset="0"/>
              </a:rPr>
              <a:t>Introduction </a:t>
            </a:r>
            <a:endParaRPr lang="en-IN" dirty="0">
              <a:latin typeface="THE SOLSTICE" panose="02000507020000020004" pitchFamily="50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of the Constitution like any other written Constitution, the Constitution of India also provides for its amendment in order to adjust itself to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changing conditions and needs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procedure laid down for its amendment is neither as easy as in Britain nor as difficult as in USA.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368 in Part XX of the Constitution deals with the powers of Parliament to amend the Constitution and its procedure.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67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075" y="91829"/>
            <a:ext cx="10515600" cy="442474"/>
          </a:xfr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3000" dirty="0" smtClean="0">
                <a:latin typeface="THE SOLSTICE" panose="02000507020000020004" pitchFamily="50" charset="0"/>
              </a:rPr>
              <a:t>Procedure for Amendment </a:t>
            </a:r>
            <a:endParaRPr lang="en-IN" sz="3000" dirty="0">
              <a:latin typeface="THE SOLSTICE" panose="02000507020000020004" pitchFamily="50" charset="0"/>
            </a:endParaRP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7326" y="469888"/>
            <a:ext cx="619784" cy="75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38538" y="545542"/>
            <a:ext cx="10896163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  <a:cs typeface="Lucida Sans Unicode" panose="020B0602030504020204" pitchFamily="34" charset="0"/>
              </a:rPr>
              <a:t>An amendment of the Constitution can be initiated only by the introduction of a bill for the purpose in either House of Parliament and not in the state legislatures.</a:t>
            </a:r>
            <a:endParaRPr lang="en-IN" dirty="0">
              <a:latin typeface="Berlin Sans FB" panose="020E0602020502020306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37110" y="1328978"/>
            <a:ext cx="10945091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bill can be introduced either by a minister or by a private member and does not require prior permission of the president.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37483" y="2140955"/>
            <a:ext cx="10897217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bill can be introduced either by a minister or by a private member and does not require prior permission of the president.</a:t>
            </a:r>
            <a:endParaRPr lang="en-IN" dirty="0">
              <a:latin typeface="Berlin Sans FB" panose="020E0602020502020306" pitchFamily="34" charset="0"/>
            </a:endParaRPr>
          </a:p>
        </p:txBody>
      </p:sp>
      <p:pic>
        <p:nvPicPr>
          <p:cNvPr id="23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50" y="1262168"/>
            <a:ext cx="619784" cy="756000"/>
          </a:xfrm>
          <a:prstGeom prst="rect">
            <a:avLst/>
          </a:prstGeom>
        </p:spPr>
      </p:pic>
      <p:pic>
        <p:nvPicPr>
          <p:cNvPr id="24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801" y="2087311"/>
            <a:ext cx="619784" cy="756000"/>
          </a:xfrm>
          <a:prstGeom prst="rect">
            <a:avLst/>
          </a:prstGeom>
        </p:spPr>
      </p:pic>
      <p:pic>
        <p:nvPicPr>
          <p:cNvPr id="25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801" y="2918152"/>
            <a:ext cx="619784" cy="75600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1020960" y="2911961"/>
            <a:ext cx="11020616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Each House must pass the bill separately. In case of a disagreement between the two Houses, there is no provision for holding a joint sitting of the two Houses for the purpose of deliberation and passage of the bill. </a:t>
            </a:r>
            <a:endParaRPr lang="en-IN" dirty="0">
              <a:latin typeface="Berlin Sans FB" panose="020E0602020502020306" pitchFamily="34" charset="0"/>
            </a:endParaRPr>
          </a:p>
        </p:txBody>
      </p:sp>
      <p:pic>
        <p:nvPicPr>
          <p:cNvPr id="28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50" y="3725243"/>
            <a:ext cx="619784" cy="756000"/>
          </a:xfrm>
          <a:prstGeom prst="rect">
            <a:avLst/>
          </a:prstGeom>
        </p:spPr>
      </p:pic>
      <p:pic>
        <p:nvPicPr>
          <p:cNvPr id="29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183" y="4529384"/>
            <a:ext cx="619784" cy="756000"/>
          </a:xfrm>
          <a:prstGeom prst="rect">
            <a:avLst/>
          </a:prstGeom>
        </p:spPr>
      </p:pic>
      <p:pic>
        <p:nvPicPr>
          <p:cNvPr id="30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33" y="5321664"/>
            <a:ext cx="619784" cy="756000"/>
          </a:xfrm>
          <a:prstGeom prst="rect">
            <a:avLst/>
          </a:prstGeom>
        </p:spPr>
      </p:pic>
      <p:pic>
        <p:nvPicPr>
          <p:cNvPr id="31" name="Content Placeholder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33" y="6105788"/>
            <a:ext cx="619784" cy="756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1037110" y="3701447"/>
            <a:ext cx="11004466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mtClean="0">
                <a:latin typeface="Berlin Sans FB" panose="020E0602020502020306" pitchFamily="34" charset="0"/>
              </a:rPr>
              <a:t>If the bill seeks to amend the federal provisions of the Constitution, it must also be ratified by the legislatures of half of the states by a simple majority, that is, a majority of the members of the House present and voting. 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37110" y="4511488"/>
            <a:ext cx="11004466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After duly passed by both the Houses of Parliament and ratified by the state legislatures, where necessary, the bill is presented to the president for assent. 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020960" y="5339763"/>
            <a:ext cx="11020616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The president must give his assent to the bill. He can neither withhold his assent to the bill nor return the bill for reconsideration of the Parliament.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20959" y="6114228"/>
            <a:ext cx="11079991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After the president’s assent, the bill becomes an Act (i.e., a constitutional amendment act) and the Constitution stands amended in accordance with the terms of the Act. </a:t>
            </a:r>
            <a:endParaRPr lang="en-IN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4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6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198" y="175121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en-IN" sz="3000" b="1" dirty="0" smtClean="0">
                <a:latin typeface="THE SOLSTICE" panose="02000507020000020004" pitchFamily="50" charset="0"/>
              </a:rPr>
              <a:t>TYPES OF AMENDMENTS</a:t>
            </a:r>
            <a:endParaRPr lang="en-IN" sz="3000" b="1" dirty="0">
              <a:latin typeface="THE SOLSTICE" panose="0200050702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5025"/>
            <a:ext cx="10515600" cy="5321938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368 provides for two types of amendments, that is, by a special majority of Parliament and also through the ratification of half of the states by a simple majority.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But, some other articles provide for the amendment of certain provisions of the Constitution by a simple majority of Parliament.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Constitution can be amended in three ways: </a:t>
            </a:r>
          </a:p>
          <a:p>
            <a:pPr marL="514350" indent="-514350" algn="just">
              <a:buAutoNum type="alphaL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by simple majority of the Parliament, </a:t>
            </a:r>
          </a:p>
          <a:p>
            <a:pPr marL="514350" indent="-514350" algn="just">
              <a:buAutoNum type="alphaL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by special majority of the Parliament, and </a:t>
            </a:r>
          </a:p>
          <a:p>
            <a:pPr marL="514350" indent="-514350" algn="just">
              <a:buAutoNum type="alphaL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by special majority of the Parliament and the ratification of half of the state legislature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45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800" b="1" dirty="0" smtClean="0">
                <a:latin typeface="THE SOLSTICE" panose="02000507020000020004" pitchFamily="50" charset="0"/>
                <a:cs typeface="Times New Roman" panose="02020603050405020304" pitchFamily="18" charset="0"/>
              </a:rPr>
              <a:t>Amendment by simple majority of the Parliament</a:t>
            </a:r>
            <a:endParaRPr lang="en-IN" sz="1800" b="1" dirty="0">
              <a:latin typeface="THE SOLSTICE" panose="0200050702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1916"/>
            <a:ext cx="10515600" cy="53260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 majority means more than 50% of the members present and voting.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Admission or establishment of new states.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of new states and alteration of areas, boundaries or names of existing states.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Abolition or creation of legislative councils in states.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Schedule–emoluments, allowances, privileges and so on of the president, the governors, the Speakers, judges, etc.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Quorum in Parliament.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Salaries and allowances of the members of Parliament.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procedure in Parliament.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Privileges of the Parliament, its members and its committees.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of English language in Parliament.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puisne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judges in the Supreme Court.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Conferment of more jurisdiction on the Supreme Court.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of official language.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95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278"/>
            <a:ext cx="10515600" cy="515568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Citizenship–acquisition and termination.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Elections to Parliament and state legislatures.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Delimitation of constituencies.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Union territories.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Fifth Schedule–administration of scheduled areas and scheduled tribes.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Sixth Schedule–administration of tribal areas.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49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1064"/>
            <a:ext cx="10515600" cy="501774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latin typeface="THE SOLSTICE" panose="02000507020000020004" pitchFamily="50" charset="0"/>
              </a:rPr>
              <a:t>By Special Majority of Parliament</a:t>
            </a:r>
            <a:endParaRPr lang="en-IN" sz="2500" b="1" dirty="0">
              <a:latin typeface="THE SOLSTICE" panose="0200050702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1240"/>
            <a:ext cx="10515600" cy="547063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majority of the provisions in the Constitution need to be amended by a special majority of the Parliament, that is,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majority of the total membership of each House and a majority of two-thirds of the members of each House present and voting.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expression ‘total membership’ means the total number of members comprising the House irrespective of fact whether there are vacancies or absentees.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provisions which can be amended by this way includes: </a:t>
            </a:r>
          </a:p>
          <a:p>
            <a:pPr marL="571500" indent="-571500" algn="just">
              <a:buAutoNum type="romanL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Rights; </a:t>
            </a:r>
          </a:p>
          <a:p>
            <a:pPr marL="571500" indent="-571500" algn="just">
              <a:buAutoNum type="romanL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 Principles of State Policy; and </a:t>
            </a:r>
          </a:p>
          <a:p>
            <a:pPr marL="571500" indent="-571500" algn="just">
              <a:buAutoNum type="romanL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other provisions which are not covered by the first and third categories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37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461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 smtClean="0">
                <a:latin typeface="THE SOLSTICE" panose="02000507020000020004" pitchFamily="50" charset="0"/>
              </a:rPr>
              <a:t>By Special Majority of Parliament and Consent of States</a:t>
            </a:r>
            <a:endParaRPr lang="en-IN" sz="1800" b="1" dirty="0">
              <a:latin typeface="THE SOLSTICE" panose="0200050702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1697"/>
            <a:ext cx="10515600" cy="562828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 provisions of the Constitution which are related to the federal structure of the polity can be amended by a special majority of the Parliament and also with the consent of half of the state legislatures by a simple majority.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of the President and its manner.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Extent of the executive power of the Union and the states.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Supreme Court and high courts.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of legislative powers between the Union and the states.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Goods and Services Tax Council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of the lists in the Seventh Schedule.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 of states in Parliament. 8. Power of Parliament to amend the Constitution and its procedure (Article 368 itself)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02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850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Bahnschrift SemiBold Condensed</vt:lpstr>
      <vt:lpstr>Berlin Sans FB</vt:lpstr>
      <vt:lpstr>Calibri</vt:lpstr>
      <vt:lpstr>Calibri Light</vt:lpstr>
      <vt:lpstr>Lucida Sans Unicode</vt:lpstr>
      <vt:lpstr>THE SOLSTICE</vt:lpstr>
      <vt:lpstr>Times New Roman</vt:lpstr>
      <vt:lpstr>Office Theme</vt:lpstr>
      <vt:lpstr>Process of Constitution Amendment </vt:lpstr>
      <vt:lpstr>Introduction </vt:lpstr>
      <vt:lpstr>Procedure for Amendment </vt:lpstr>
      <vt:lpstr>TYPES OF AMENDMENTS</vt:lpstr>
      <vt:lpstr>Amendment by simple majority of the Parliament</vt:lpstr>
      <vt:lpstr>PowerPoint Presentation</vt:lpstr>
      <vt:lpstr>By Special Majority of Parliament</vt:lpstr>
      <vt:lpstr>By Special Majority of Parliament and Consent of States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of Constitution Amendment </dc:title>
  <dc:creator>Microsoft account</dc:creator>
  <cp:lastModifiedBy>Microsoft account</cp:lastModifiedBy>
  <cp:revision>8</cp:revision>
  <dcterms:created xsi:type="dcterms:W3CDTF">2023-08-03T16:47:08Z</dcterms:created>
  <dcterms:modified xsi:type="dcterms:W3CDTF">2023-08-03T17:47:47Z</dcterms:modified>
</cp:coreProperties>
</file>