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94" r:id="rId1"/>
  </p:sldMasterIdLst>
  <p:notesMasterIdLst>
    <p:notesMasterId r:id="rId21"/>
  </p:notesMasterIdLst>
  <p:handoutMasterIdLst>
    <p:handoutMasterId r:id="rId22"/>
  </p:handoutMasterIdLst>
  <p:sldIdLst>
    <p:sldId id="256" r:id="rId2"/>
    <p:sldId id="367" r:id="rId3"/>
    <p:sldId id="769" r:id="rId4"/>
    <p:sldId id="806" r:id="rId5"/>
    <p:sldId id="807" r:id="rId6"/>
    <p:sldId id="770" r:id="rId7"/>
    <p:sldId id="799" r:id="rId8"/>
    <p:sldId id="771" r:id="rId9"/>
    <p:sldId id="800" r:id="rId10"/>
    <p:sldId id="801" r:id="rId11"/>
    <p:sldId id="803" r:id="rId12"/>
    <p:sldId id="804" r:id="rId13"/>
    <p:sldId id="805" r:id="rId14"/>
    <p:sldId id="772" r:id="rId15"/>
    <p:sldId id="773" r:id="rId16"/>
    <p:sldId id="774" r:id="rId17"/>
    <p:sldId id="775" r:id="rId18"/>
    <p:sldId id="776" r:id="rId19"/>
    <p:sldId id="75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870581"/>
    <a:srgbClr val="005024"/>
    <a:srgbClr val="FF0000"/>
    <a:srgbClr val="0000CC"/>
    <a:srgbClr val="990000"/>
    <a:srgbClr val="7166FC"/>
    <a:srgbClr val="EF73E0"/>
    <a:srgbClr val="BBF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6380" autoAdjust="0"/>
  </p:normalViewPr>
  <p:slideViewPr>
    <p:cSldViewPr>
      <p:cViewPr>
        <p:scale>
          <a:sx n="66" d="100"/>
          <a:sy n="66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95" r:id="rId1"/>
    <p:sldLayoutId id="2147485096" r:id="rId2"/>
    <p:sldLayoutId id="2147485097" r:id="rId3"/>
    <p:sldLayoutId id="2147485098" r:id="rId4"/>
    <p:sldLayoutId id="2147485099" r:id="rId5"/>
    <p:sldLayoutId id="2147485100" r:id="rId6"/>
    <p:sldLayoutId id="2147485101" r:id="rId7"/>
    <p:sldLayoutId id="2147485102" r:id="rId8"/>
    <p:sldLayoutId id="2147485103" r:id="rId9"/>
    <p:sldLayoutId id="2147485104" r:id="rId10"/>
    <p:sldLayoutId id="214748510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nbasktraining.com/blog/hierarchy-in-tablea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anbasktraining.com/tutorials/clustering-high-dimensional-data/multilevel-association-rul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447800"/>
            <a:ext cx="18288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676400"/>
            <a:ext cx="7696200" cy="1981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7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UNIT-V</a:t>
            </a:r>
            <a: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400" dirty="0" smtClean="0">
                <a:solidFill>
                  <a:srgbClr val="FF0066"/>
                </a:solidFill>
                <a:latin typeface="Book Antiqua" pitchFamily="18" charset="0"/>
                <a:ea typeface="+mn-ea"/>
                <a:cs typeface="Arial" pitchFamily="34" charset="0"/>
              </a:rPr>
              <a:t>(Grid based Methods)</a:t>
            </a:r>
            <a:endParaRPr lang="en-US" sz="4000" dirty="0">
              <a:solidFill>
                <a:srgbClr val="FF0066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08466"/>
            <a:ext cx="9143999" cy="501134"/>
          </a:xfrm>
        </p:spPr>
        <p:txBody>
          <a:bodyPr>
            <a:noAutofit/>
          </a:bodyPr>
          <a:lstStyle/>
          <a:p>
            <a:pPr marL="1085850" lvl="1" indent="-342900" algn="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Contd..</a:t>
            </a:r>
            <a:endParaRPr lang="en-US" sz="2800" b="1" dirty="0" smtClean="0">
              <a:solidFill>
                <a:srgbClr val="0000FF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28600" y="789087"/>
            <a:ext cx="8679868" cy="452431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Each cell in each layer we have:</a:t>
            </a:r>
          </a:p>
          <a:p>
            <a:pPr marL="685800" lvl="2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Attribute Independent Parameter</a:t>
            </a:r>
          </a:p>
          <a:p>
            <a:pPr marL="1600200"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Eg: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count:</a:t>
            </a:r>
            <a:r>
              <a:rPr lang="en-US" sz="2400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Number of records in this cell.</a:t>
            </a:r>
          </a:p>
          <a:p>
            <a:pPr marL="508000" lvl="4" indent="231775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Attribute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dependent Parameter</a:t>
            </a:r>
          </a:p>
          <a:p>
            <a:pPr marL="965200" lvl="5" indent="231775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Eg: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we are assuming that our attribute values are real numbers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508000" lvl="4" indent="231775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  <a:p>
            <a:pPr marL="1600200"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21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30" y="0"/>
            <a:ext cx="9143999" cy="184666"/>
          </a:xfrm>
        </p:spPr>
        <p:txBody>
          <a:bodyPr>
            <a:noAutofit/>
          </a:bodyPr>
          <a:lstStyle/>
          <a:p>
            <a:pPr marL="1085850" lvl="1" indent="-342900" algn="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Contd..</a:t>
            </a:r>
            <a:endParaRPr lang="en-US" sz="2800" b="1" dirty="0" smtClean="0">
              <a:solidFill>
                <a:srgbClr val="0000FF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28600" y="381000"/>
            <a:ext cx="8763000" cy="6247864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 algn="just">
              <a:buFont typeface="Wingdings" panose="05000000000000000000" pitchFamily="2" charset="2"/>
              <a:buChar char="Ø"/>
            </a:pPr>
            <a:r>
              <a:rPr lang="en-US" sz="2800" b="1" u="sng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Statistical Parameters: 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The parameters of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higher-level cells can be easily calculated from parameters of lower-level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cell.</a:t>
            </a:r>
            <a:endParaRPr lang="en-US" sz="2400" b="1" dirty="0">
              <a:latin typeface="Book Antiqua" panose="02040602050305030304" pitchFamily="18" charset="0"/>
              <a:cs typeface="Times New Roman" pitchFamily="18" charset="0"/>
            </a:endParaRPr>
          </a:p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For each attribute of each cell we store the following parameters:</a:t>
            </a:r>
          </a:p>
          <a:p>
            <a:pPr marL="685800" lvl="2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M -&gt;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mean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of all values of each attribute in this cell. </a:t>
            </a: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  <a:p>
            <a:pPr marL="685800" lvl="2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S -&gt;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Standard Deviation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of all values of each attribute in this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cell.</a:t>
            </a:r>
          </a:p>
          <a:p>
            <a:pPr marL="685800" lvl="2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Min -&gt;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Minimum value for each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attribute in this cell. </a:t>
            </a:r>
          </a:p>
          <a:p>
            <a:pPr marL="685800" lvl="2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Max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-&gt;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Maximum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value for each attribute in this cell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685800" lvl="2" algn="just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Distribution -&gt; 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The type of the distribution that the attribute value in this cell follows: (Eg: normal,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exponential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etc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.)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8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08466"/>
            <a:ext cx="9143999" cy="501134"/>
          </a:xfrm>
        </p:spPr>
        <p:txBody>
          <a:bodyPr>
            <a:noAutofit/>
          </a:bodyPr>
          <a:lstStyle/>
          <a:p>
            <a:pPr marL="1085850" lvl="1" indent="-342900" algn="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Contd..</a:t>
            </a:r>
            <a:endParaRPr lang="en-US" sz="2800" b="1" dirty="0" smtClean="0">
              <a:solidFill>
                <a:srgbClr val="0000FF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28600" y="609600"/>
            <a:ext cx="8679868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Storing of  Statistical Parameters: 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Statistical information regarding the attributes in each grid cell , for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each layer are pre computed and stored before hand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Here,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statistical parameters for the cells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in the </a:t>
            </a:r>
            <a:r>
              <a:rPr lang="en-US" sz="2400" b="1" dirty="0">
                <a:solidFill>
                  <a:srgbClr val="005024"/>
                </a:solidFill>
                <a:latin typeface="Book Antiqua" panose="02040602050305030304" pitchFamily="18" charset="0"/>
                <a:cs typeface="Times New Roman" pitchFamily="18" charset="0"/>
              </a:rPr>
              <a:t>lowest layer is computed directly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from the values that are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present in the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table.</a:t>
            </a:r>
          </a:p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statistical info of each cell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calculated and stored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beforehand and is used to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answer queries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Here,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statistical parameters for the cells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in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a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ll the other levels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are computed from their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respective children cells that are in the lower level. 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77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08466"/>
            <a:ext cx="9143999" cy="501134"/>
          </a:xfrm>
        </p:spPr>
        <p:txBody>
          <a:bodyPr>
            <a:noAutofit/>
          </a:bodyPr>
          <a:lstStyle/>
          <a:p>
            <a:pPr marL="1085850" lvl="1" indent="-342900" algn="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Contd..</a:t>
            </a:r>
            <a:endParaRPr lang="en-US" sz="2800" b="1" dirty="0" smtClean="0">
              <a:solidFill>
                <a:srgbClr val="0000FF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28600" y="609600"/>
            <a:ext cx="8679868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Then using a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top-down approach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we need to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answer spatial data queries.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Then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start from a pre-selected layer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—typically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with a small number of cells.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For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each cell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in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current level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compute the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confidence interval.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Now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remove the irrelevant cells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from further consideration.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When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finishing examining the current layer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proceed to the next lower level.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Repeat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this process until the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bottom layer is reached.</a:t>
            </a:r>
          </a:p>
        </p:txBody>
      </p:sp>
    </p:spTree>
    <p:extLst>
      <p:ext uri="{BB962C8B-B14F-4D97-AF65-F5344CB8AC3E}">
        <p14:creationId xmlns:p14="http://schemas.microsoft.com/office/powerpoint/2010/main" val="365793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3810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How Does Sting Grid-Based Clustering Work?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533400"/>
            <a:ext cx="87306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STING grid-based clustering works by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dividing the dataset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into an 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n-dimensional grid of equal-sized rectangular cells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based on their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statistical properties,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such as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mean and standard deviation. </a:t>
            </a:r>
            <a:endParaRPr lang="en-US" sz="2400" b="1" dirty="0" smtClean="0">
              <a:solidFill>
                <a:srgbClr val="0000FF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number of dimensions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depends on the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number of attributes in the dataset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Once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divided into cells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each cell represents a subset of data points within its boundaries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whose values fall within certain ranges for each attribute dimension considered during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partitioning process.</a:t>
            </a:r>
          </a:p>
        </p:txBody>
      </p:sp>
    </p:spTree>
    <p:extLst>
      <p:ext uri="{BB962C8B-B14F-4D97-AF65-F5344CB8AC3E}">
        <p14:creationId xmlns:p14="http://schemas.microsoft.com/office/powerpoint/2010/main" val="27885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3810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533400"/>
            <a:ext cx="87306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next step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involves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computing pairwise similarities between adjacent pairs of neighboring cells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using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Pearson correlation coefficient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or other suitable similarity measure depending upon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nature &amp; type(s) present among analyzed variables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These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similarities are stored in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an adjacency matrix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which is used to construct a 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  <a:hlinkClick r:id="rId3"/>
              </a:rPr>
              <a:t>hierarchical tree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 using HAC. </a:t>
            </a: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Dendrogram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shows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clustering hierarchy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and can be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cut at any level to obtain clusters of different sizes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39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228600"/>
            <a:ext cx="9143999" cy="3810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789087"/>
            <a:ext cx="8730668" cy="5078313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Once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grid has been create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d,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STING grid-based clustering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uses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two main steps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to perform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clustering: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Density </a:t>
            </a:r>
            <a:r>
              <a:rPr lang="en-US" sz="2400" b="1" u="sng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Estimation: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 For each cell in the grid, calculate its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density value based on how many data points fall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within it compared to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neighboring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cells.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u="sng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Cluster </a:t>
            </a:r>
            <a:r>
              <a:rPr lang="en-US" sz="2400" b="1" u="sng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Formation: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 S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tarting with cells that have high-density values (i.e., dense regions),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merge adjacent cells until no more merges are possible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or until some stopping criterion is met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(e.g., minimum cluster size).</a:t>
            </a:r>
          </a:p>
        </p:txBody>
      </p:sp>
    </p:spTree>
    <p:extLst>
      <p:ext uri="{BB962C8B-B14F-4D97-AF65-F5344CB8AC3E}">
        <p14:creationId xmlns:p14="http://schemas.microsoft.com/office/powerpoint/2010/main" val="389013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2366" y="-5834"/>
            <a:ext cx="9143999" cy="3810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48318" y="2319278"/>
            <a:ext cx="8730668" cy="2862322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One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advantage of STING grid-based clustering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is its ability to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identify patterns in the dataset quickly</a:t>
            </a:r>
          </a:p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By 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dividing the spatial area into rectangular cells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based on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statistical parameters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it becomes easier to see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where clusters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of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similar values are located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www.janbasktraining.com/tutorials/uploads/images/Table_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52" y="762000"/>
            <a:ext cx="7620000" cy="1371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53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3810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457200"/>
            <a:ext cx="8730668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For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example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if a dataset contains information about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crime rates in different neighborhoods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within a city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STING grid-based clustering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can help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identify areas with higher-than-average crime rates</a:t>
            </a:r>
            <a:r>
              <a:rPr lang="en-US" sz="2400" b="1" dirty="0" smtClean="0">
                <a:solidFill>
                  <a:srgbClr val="870581"/>
                </a:solidFill>
              </a:rPr>
              <a:t>.</a:t>
            </a:r>
          </a:p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STING's hierarchical approach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also allows for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efficient processing of large datasets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.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Because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each node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in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the tree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corresponds to a cell in space and includes 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attribute-independent count data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005024"/>
                </a:solidFill>
                <a:latin typeface="Book Antiqua" panose="02040602050305030304" pitchFamily="18" charset="0"/>
                <a:cs typeface="Times New Roman" pitchFamily="18" charset="0"/>
              </a:rPr>
              <a:t>attribute-dependent mean and standard deviation </a:t>
            </a:r>
            <a:r>
              <a:rPr lang="en-US" sz="2400" b="1" dirty="0" smtClean="0">
                <a:solidFill>
                  <a:srgbClr val="005024"/>
                </a:solidFill>
                <a:latin typeface="Book Antiqua" panose="02040602050305030304" pitchFamily="18" charset="0"/>
                <a:cs typeface="Times New Roman" pitchFamily="18" charset="0"/>
              </a:rPr>
              <a:t>information.</a:t>
            </a:r>
          </a:p>
          <a:p>
            <a:pPr marL="3429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becomes possible to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quickly calculate statistics across all nodes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without scanning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entire database multiple times</a:t>
            </a:r>
            <a:r>
              <a:rPr lang="en-US" sz="2400" dirty="0"/>
              <a:t>.</a:t>
            </a:r>
            <a:endParaRPr lang="en-US" sz="2400" b="1" u="sng" dirty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72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1"/>
          <p:cNvSpPr>
            <a:spLocks noGrp="1"/>
          </p:cNvSpPr>
          <p:nvPr>
            <p:ph idx="1"/>
          </p:nvPr>
        </p:nvSpPr>
        <p:spPr>
          <a:xfrm>
            <a:off x="457201" y="1066800"/>
            <a:ext cx="6248400" cy="3733800"/>
          </a:xfrm>
        </p:spPr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altLang="en-US" sz="8000" b="1" dirty="0">
                <a:solidFill>
                  <a:srgbClr val="87058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lgerian" panose="04020705040A02060702" pitchFamily="82" charset="0"/>
                <a:cs typeface="Arial" pitchFamily="34" charset="0"/>
              </a:rPr>
              <a:t>THANK YOU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9DF7E7-B7DB-4B03-97BB-F8902B9600C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781175"/>
            <a:ext cx="2219325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818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5486400"/>
          </a:xfrm>
        </p:spPr>
        <p:txBody>
          <a:bodyPr>
            <a:normAutofit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 smtClean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Grid based Clustering Method</a:t>
            </a: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Book Antiqua" panose="02040602050305030304" pitchFamily="18" charset="0"/>
                <a:cs typeface="Times New Roman" pitchFamily="18" charset="0"/>
              </a:rPr>
              <a:t>STING Algorithm</a:t>
            </a:r>
            <a:endParaRPr lang="en-US" sz="2200" dirty="0">
              <a:latin typeface="Book Antiqua" panose="02040602050305030304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n-US" sz="36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76200"/>
            <a:ext cx="9143999" cy="381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Grid </a:t>
            </a: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based Clustering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609600"/>
            <a:ext cx="8806868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Grid based Clustering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using “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Multi Resolution grid Data Structure”.</a:t>
            </a:r>
            <a:endParaRPr lang="en-US" sz="2400" b="1" dirty="0" smtClean="0">
              <a:solidFill>
                <a:srgbClr val="FF0000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This is the approach in which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we quantize the space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into a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finite number of cells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that form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a grid structure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on which all of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operations for clustering is performed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Partitioning  the data space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into a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finite number of cells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to form a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grid structure.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Here we can find the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Clusters(Dense Regions)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from the cells in the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grid structure.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Create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grid structure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by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dividing the data space into a fixed number of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cells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. from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the grid's cells, 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identify clusters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.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3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76200"/>
            <a:ext cx="9143999" cy="381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Grid </a:t>
            </a: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based Clustering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4098" name="Picture 2" descr="Grid Based Cluste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85800"/>
            <a:ext cx="7391400" cy="5105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93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76200"/>
            <a:ext cx="9143999" cy="381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Challenge </a:t>
            </a:r>
            <a:endParaRPr lang="en-US" sz="3600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609600"/>
            <a:ext cx="8806868" cy="2308324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uneven 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data distribution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challenging to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handle.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It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plagued by dimensionality, making it challenging to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cluster high-dimensional data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82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76200"/>
            <a:ext cx="9143999" cy="457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Grid Cell Hierarchy</a:t>
            </a:r>
            <a:endParaRPr lang="en-US" sz="3600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92366" y="533400"/>
            <a:ext cx="8899234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spatial area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is divided into </a:t>
            </a:r>
            <a:r>
              <a:rPr lang="en-US" sz="2400" b="1" dirty="0" smtClean="0">
                <a:solidFill>
                  <a:srgbClr val="005024"/>
                </a:solidFill>
                <a:latin typeface="Book Antiqua" panose="02040602050305030304" pitchFamily="18" charset="0"/>
                <a:cs typeface="Times New Roman" pitchFamily="18" charset="0"/>
              </a:rPr>
              <a:t>Rectangular Cells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Each cell forms a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Hierarchical Structure.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This means  that 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each cell at a higher level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 is further </a:t>
            </a:r>
            <a:r>
              <a:rPr lang="en-US" sz="2400" b="1" dirty="0" smtClean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divided into 4 smaller cells in the lower cell.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In other words each cell at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err="1" smtClean="0">
                <a:latin typeface="Book Antiqua" panose="02040602050305030304" pitchFamily="18" charset="0"/>
                <a:cs typeface="Times New Roman" pitchFamily="18" charset="0"/>
              </a:rPr>
              <a:t>ith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 Level(except the leaves)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has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4 children in the i+1 Level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union of the 4 children cell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s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would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back the parent cell in the level above them.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size of the leaf level cells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and the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number of layers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depends upon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how much granularity or High resolution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cells of the user wants.</a:t>
            </a:r>
          </a:p>
        </p:txBody>
      </p:sp>
    </p:spTree>
    <p:extLst>
      <p:ext uri="{BB962C8B-B14F-4D97-AF65-F5344CB8AC3E}">
        <p14:creationId xmlns:p14="http://schemas.microsoft.com/office/powerpoint/2010/main" val="1448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4572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  <a:endParaRPr lang="en-US" sz="3600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92366" y="533400"/>
            <a:ext cx="8899234" cy="2253374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There are several methods in Grid based Clustering Approach</a:t>
            </a:r>
          </a:p>
          <a:p>
            <a:pPr marL="108585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STING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( a Statistical Information Grid approach)</a:t>
            </a:r>
          </a:p>
          <a:p>
            <a:pPr marL="108585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CLIQUE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 ( both grid based and sub space clustering)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32" y="2971800"/>
            <a:ext cx="8959268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406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08466"/>
            <a:ext cx="9143999" cy="501134"/>
          </a:xfrm>
        </p:spPr>
        <p:txBody>
          <a:bodyPr>
            <a:noAutofit/>
          </a:bodyPr>
          <a:lstStyle/>
          <a:p>
            <a:pPr marL="1085850" lvl="1" indent="-342900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STING</a:t>
            </a:r>
            <a:r>
              <a:rPr lang="en-US" sz="2800" b="1" dirty="0" smtClean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( a Statistical Information Grid approach)</a:t>
            </a:r>
            <a:endParaRPr lang="en-US" sz="2800" b="1" dirty="0" smtClean="0">
              <a:solidFill>
                <a:srgbClr val="0000FF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28600" y="789087"/>
            <a:ext cx="8679868" cy="452431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STING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stands for 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Statistical Information Grid (</a:t>
            </a:r>
            <a:r>
              <a:rPr lang="en-US" sz="2400" b="1" dirty="0" smtClean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STING</a:t>
            </a:r>
            <a:r>
              <a:rPr lang="en-US" sz="2400" b="1" dirty="0">
                <a:solidFill>
                  <a:srgbClr val="FF0066"/>
                </a:solidFill>
                <a:latin typeface="Book Antiqua" panose="02040602050305030304" pitchFamily="18" charset="0"/>
                <a:cs typeface="Times New Roman" pitchFamily="18" charset="0"/>
              </a:rPr>
              <a:t>) based Clustering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It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was developed by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Wang et al in 1997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as a method for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efficiently clustering large datasets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with 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  <a:hlinkClick r:id="rId2"/>
              </a:rPr>
              <a:t>high-dimensional attributes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Book Antiqua" panose="02040602050305030304" pitchFamily="18" charset="0"/>
              <a:cs typeface="Times New Roman" pitchFamily="18" charset="0"/>
            </a:endParaRPr>
          </a:p>
          <a:p>
            <a:pPr marL="285750"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algorithm uses a </a:t>
            </a:r>
            <a:r>
              <a:rPr lang="en-US" sz="2400" b="1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grid-based approach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to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divide the dataset into smaller subspaces or cells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based on the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values of each attribute.</a:t>
            </a:r>
            <a:endParaRPr lang="en-US" sz="2400" b="1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26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08466"/>
            <a:ext cx="9143999" cy="501134"/>
          </a:xfrm>
        </p:spPr>
        <p:txBody>
          <a:bodyPr>
            <a:noAutofit/>
          </a:bodyPr>
          <a:lstStyle/>
          <a:p>
            <a:pPr marL="1085850" lvl="1" indent="-342900" algn="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Contd..</a:t>
            </a:r>
            <a:endParaRPr lang="en-US" sz="2800" b="1" dirty="0" smtClean="0">
              <a:solidFill>
                <a:srgbClr val="0000FF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2050" name="Picture 2" descr="https://d3i71xaburhd42.cloudfront.net/cf304776b89bbfeb109fdc2bccc6ab8d1da144cf/5-Figure1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85" y="990600"/>
            <a:ext cx="8602437" cy="4648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0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25283</TotalTime>
  <Words>925</Words>
  <Application>Microsoft Office PowerPoint</Application>
  <PresentationFormat>On-screen Show (4:3)</PresentationFormat>
  <Paragraphs>108</Paragraphs>
  <Slides>19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  UNIT-V (Grid based Methods)</vt:lpstr>
      <vt:lpstr>PowerPoint Presentation</vt:lpstr>
      <vt:lpstr>Grid based Clustering</vt:lpstr>
      <vt:lpstr>Grid based Clustering</vt:lpstr>
      <vt:lpstr>Challenge </vt:lpstr>
      <vt:lpstr>Grid Cell Hierarchy</vt:lpstr>
      <vt:lpstr>Contd..</vt:lpstr>
      <vt:lpstr>STING ( a Statistical Information Grid approach)</vt:lpstr>
      <vt:lpstr>Contd..</vt:lpstr>
      <vt:lpstr>Contd..</vt:lpstr>
      <vt:lpstr>Contd..</vt:lpstr>
      <vt:lpstr>Contd..</vt:lpstr>
      <vt:lpstr>Contd..</vt:lpstr>
      <vt:lpstr>How Does Sting Grid-Based Clustering Work?</vt:lpstr>
      <vt:lpstr>Contd..</vt:lpstr>
      <vt:lpstr>Contd..</vt:lpstr>
      <vt:lpstr>Contd..</vt:lpstr>
      <vt:lpstr>Contd..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1931</cp:revision>
  <dcterms:created xsi:type="dcterms:W3CDTF">2013-11-07T06:07:38Z</dcterms:created>
  <dcterms:modified xsi:type="dcterms:W3CDTF">2024-03-07T11:21:54Z</dcterms:modified>
</cp:coreProperties>
</file>