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95"/>
  </p:notesMasterIdLst>
  <p:sldIdLst>
    <p:sldId id="256" r:id="rId3"/>
    <p:sldId id="258" r:id="rId4"/>
    <p:sldId id="265" r:id="rId5"/>
    <p:sldId id="266" r:id="rId6"/>
    <p:sldId id="260" r:id="rId7"/>
    <p:sldId id="267" r:id="rId8"/>
    <p:sldId id="259" r:id="rId9"/>
    <p:sldId id="283" r:id="rId10"/>
    <p:sldId id="261" r:id="rId11"/>
    <p:sldId id="268" r:id="rId12"/>
    <p:sldId id="262" r:id="rId13"/>
    <p:sldId id="263" r:id="rId14"/>
    <p:sldId id="264" r:id="rId15"/>
    <p:sldId id="269" r:id="rId16"/>
    <p:sldId id="270" r:id="rId17"/>
    <p:sldId id="271" r:id="rId18"/>
    <p:sldId id="273" r:id="rId19"/>
    <p:sldId id="274" r:id="rId20"/>
    <p:sldId id="275" r:id="rId21"/>
    <p:sldId id="284" r:id="rId22"/>
    <p:sldId id="278" r:id="rId23"/>
    <p:sldId id="279" r:id="rId24"/>
    <p:sldId id="281" r:id="rId25"/>
    <p:sldId id="285" r:id="rId26"/>
    <p:sldId id="286" r:id="rId27"/>
    <p:sldId id="287" r:id="rId28"/>
    <p:sldId id="291" r:id="rId29"/>
    <p:sldId id="289" r:id="rId30"/>
    <p:sldId id="292" r:id="rId31"/>
    <p:sldId id="290" r:id="rId32"/>
    <p:sldId id="298" r:id="rId33"/>
    <p:sldId id="293" r:id="rId34"/>
    <p:sldId id="299" r:id="rId35"/>
    <p:sldId id="300" r:id="rId36"/>
    <p:sldId id="301" r:id="rId37"/>
    <p:sldId id="302" r:id="rId38"/>
    <p:sldId id="303" r:id="rId39"/>
    <p:sldId id="304" r:id="rId40"/>
    <p:sldId id="305" r:id="rId41"/>
    <p:sldId id="296" r:id="rId42"/>
    <p:sldId id="297" r:id="rId43"/>
    <p:sldId id="307" r:id="rId44"/>
    <p:sldId id="308" r:id="rId45"/>
    <p:sldId id="309" r:id="rId46"/>
    <p:sldId id="310" r:id="rId47"/>
    <p:sldId id="311" r:id="rId48"/>
    <p:sldId id="312" r:id="rId49"/>
    <p:sldId id="313" r:id="rId50"/>
    <p:sldId id="314" r:id="rId51"/>
    <p:sldId id="315"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2" r:id="rId67"/>
    <p:sldId id="333" r:id="rId68"/>
    <p:sldId id="334" r:id="rId69"/>
    <p:sldId id="335" r:id="rId70"/>
    <p:sldId id="337" r:id="rId71"/>
    <p:sldId id="338" r:id="rId72"/>
    <p:sldId id="339" r:id="rId73"/>
    <p:sldId id="340" r:id="rId74"/>
    <p:sldId id="341" r:id="rId75"/>
    <p:sldId id="342" r:id="rId76"/>
    <p:sldId id="343" r:id="rId77"/>
    <p:sldId id="344" r:id="rId78"/>
    <p:sldId id="345" r:id="rId79"/>
    <p:sldId id="346" r:id="rId80"/>
    <p:sldId id="347" r:id="rId81"/>
    <p:sldId id="348" r:id="rId82"/>
    <p:sldId id="350" r:id="rId83"/>
    <p:sldId id="360" r:id="rId84"/>
    <p:sldId id="351" r:id="rId85"/>
    <p:sldId id="352" r:id="rId86"/>
    <p:sldId id="354" r:id="rId87"/>
    <p:sldId id="362" r:id="rId88"/>
    <p:sldId id="355" r:id="rId89"/>
    <p:sldId id="356" r:id="rId90"/>
    <p:sldId id="361" r:id="rId91"/>
    <p:sldId id="358" r:id="rId92"/>
    <p:sldId id="359" r:id="rId93"/>
    <p:sldId id="363"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566"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4B6ABE-A22B-41FA-B813-75C61B98E570}" type="datetimeFigureOut">
              <a:rPr lang="en-IN" smtClean="0"/>
              <a:t>22-10-2024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DEDF9C-49F2-4D5A-A244-9C8422186B02}" type="slidenum">
              <a:rPr lang="en-IN" smtClean="0"/>
              <a:t>‹#›</a:t>
            </a:fld>
            <a:endParaRPr lang="en-IN"/>
          </a:p>
        </p:txBody>
      </p:sp>
    </p:spTree>
    <p:extLst>
      <p:ext uri="{BB962C8B-B14F-4D97-AF65-F5344CB8AC3E}">
        <p14:creationId xmlns:p14="http://schemas.microsoft.com/office/powerpoint/2010/main" val="3252947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BDEDF9C-49F2-4D5A-A244-9C8422186B02}" type="slidenum">
              <a:rPr lang="en-IN" smtClean="0"/>
              <a:t>25</a:t>
            </a:fld>
            <a:endParaRPr lang="en-IN"/>
          </a:p>
        </p:txBody>
      </p:sp>
    </p:spTree>
    <p:extLst>
      <p:ext uri="{BB962C8B-B14F-4D97-AF65-F5344CB8AC3E}">
        <p14:creationId xmlns:p14="http://schemas.microsoft.com/office/powerpoint/2010/main" val="2837973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886355" y="0"/>
            <a:ext cx="2971645" cy="45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7" rIns="91432" bIns="45717" anchor="ctr"/>
          <a:lstStyle/>
          <a:p>
            <a:endParaRPr lang="en-IN"/>
          </a:p>
        </p:txBody>
      </p:sp>
      <p:sp>
        <p:nvSpPr>
          <p:cNvPr id="51203" name="Rectangle 3"/>
          <p:cNvSpPr>
            <a:spLocks noChangeArrowheads="1"/>
          </p:cNvSpPr>
          <p:nvPr/>
        </p:nvSpPr>
        <p:spPr bwMode="auto">
          <a:xfrm>
            <a:off x="3886355" y="8687425"/>
            <a:ext cx="2971645" cy="45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1" tIns="44447" rIns="90481" bIns="44447" anchor="b"/>
          <a:lstStyle/>
          <a:p>
            <a:pPr algn="r"/>
            <a:r>
              <a:rPr lang="en-US" sz="1200"/>
              <a:t>3</a:t>
            </a:r>
          </a:p>
        </p:txBody>
      </p:sp>
      <p:sp>
        <p:nvSpPr>
          <p:cNvPr id="51204" name="Rectangle 4"/>
          <p:cNvSpPr>
            <a:spLocks noChangeArrowheads="1"/>
          </p:cNvSpPr>
          <p:nvPr/>
        </p:nvSpPr>
        <p:spPr bwMode="auto">
          <a:xfrm>
            <a:off x="0" y="8687425"/>
            <a:ext cx="2971645" cy="45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7" rIns="91432" bIns="45717" anchor="ctr"/>
          <a:lstStyle/>
          <a:p>
            <a:endParaRPr lang="en-IN"/>
          </a:p>
        </p:txBody>
      </p:sp>
      <p:sp>
        <p:nvSpPr>
          <p:cNvPr id="51205" name="Rectangle 5"/>
          <p:cNvSpPr>
            <a:spLocks noChangeArrowheads="1"/>
          </p:cNvSpPr>
          <p:nvPr/>
        </p:nvSpPr>
        <p:spPr bwMode="auto">
          <a:xfrm>
            <a:off x="0" y="0"/>
            <a:ext cx="2971645" cy="45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7" rIns="91432" bIns="45717" anchor="ctr"/>
          <a:lstStyle/>
          <a:p>
            <a:endParaRPr lang="en-IN"/>
          </a:p>
        </p:txBody>
      </p:sp>
      <p:sp>
        <p:nvSpPr>
          <p:cNvPr id="51206" name="Rectangle 6"/>
          <p:cNvSpPr>
            <a:spLocks noGrp="1" noRot="1" noChangeAspect="1" noChangeArrowheads="1" noTextEdit="1"/>
          </p:cNvSpPr>
          <p:nvPr>
            <p:ph type="sldImg"/>
          </p:nvPr>
        </p:nvSpPr>
        <p:spPr>
          <a:xfrm>
            <a:off x="1174729" y="692681"/>
            <a:ext cx="4508542" cy="3416491"/>
          </a:xfrm>
          <a:ln cap="flat"/>
        </p:spPr>
      </p:sp>
      <p:sp>
        <p:nvSpPr>
          <p:cNvPr id="51207" name="Rectangle 7"/>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86355" y="0"/>
            <a:ext cx="2971645" cy="45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7" rIns="91432" bIns="45717" anchor="ctr"/>
          <a:lstStyle/>
          <a:p>
            <a:endParaRPr lang="en-IN"/>
          </a:p>
        </p:txBody>
      </p:sp>
      <p:sp>
        <p:nvSpPr>
          <p:cNvPr id="52227" name="Rectangle 3"/>
          <p:cNvSpPr>
            <a:spLocks noChangeArrowheads="1"/>
          </p:cNvSpPr>
          <p:nvPr/>
        </p:nvSpPr>
        <p:spPr bwMode="auto">
          <a:xfrm>
            <a:off x="3886355" y="8687425"/>
            <a:ext cx="2971645" cy="45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1" tIns="44447" rIns="90481" bIns="44447" anchor="b"/>
          <a:lstStyle/>
          <a:p>
            <a:pPr algn="r"/>
            <a:r>
              <a:rPr lang="en-US" sz="1200"/>
              <a:t>3</a:t>
            </a:r>
          </a:p>
        </p:txBody>
      </p:sp>
      <p:sp>
        <p:nvSpPr>
          <p:cNvPr id="52228" name="Rectangle 4"/>
          <p:cNvSpPr>
            <a:spLocks noChangeArrowheads="1"/>
          </p:cNvSpPr>
          <p:nvPr/>
        </p:nvSpPr>
        <p:spPr bwMode="auto">
          <a:xfrm>
            <a:off x="0" y="8687425"/>
            <a:ext cx="2971645" cy="45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7" rIns="91432" bIns="45717" anchor="ctr"/>
          <a:lstStyle/>
          <a:p>
            <a:endParaRPr lang="en-IN"/>
          </a:p>
        </p:txBody>
      </p:sp>
      <p:sp>
        <p:nvSpPr>
          <p:cNvPr id="52229" name="Rectangle 5"/>
          <p:cNvSpPr>
            <a:spLocks noChangeArrowheads="1"/>
          </p:cNvSpPr>
          <p:nvPr/>
        </p:nvSpPr>
        <p:spPr bwMode="auto">
          <a:xfrm>
            <a:off x="0" y="0"/>
            <a:ext cx="2971645" cy="45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7" rIns="91432" bIns="45717" anchor="ctr"/>
          <a:lstStyle/>
          <a:p>
            <a:endParaRPr lang="en-IN"/>
          </a:p>
        </p:txBody>
      </p:sp>
      <p:sp>
        <p:nvSpPr>
          <p:cNvPr id="52230" name="Rectangle 6"/>
          <p:cNvSpPr>
            <a:spLocks noGrp="1" noRot="1" noChangeAspect="1" noChangeArrowheads="1" noTextEdit="1"/>
          </p:cNvSpPr>
          <p:nvPr>
            <p:ph type="sldImg"/>
          </p:nvPr>
        </p:nvSpPr>
        <p:spPr>
          <a:xfrm>
            <a:off x="1174729" y="692681"/>
            <a:ext cx="4508542" cy="3416491"/>
          </a:xfrm>
          <a:ln cap="flat"/>
        </p:spPr>
      </p:sp>
      <p:sp>
        <p:nvSpPr>
          <p:cNvPr id="52231" name="Rectangle 7"/>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886355" y="0"/>
            <a:ext cx="2971645" cy="45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7" rIns="91432" bIns="45717" anchor="ctr"/>
          <a:lstStyle/>
          <a:p>
            <a:endParaRPr lang="en-IN"/>
          </a:p>
        </p:txBody>
      </p:sp>
      <p:sp>
        <p:nvSpPr>
          <p:cNvPr id="53251" name="Rectangle 3"/>
          <p:cNvSpPr>
            <a:spLocks noChangeArrowheads="1"/>
          </p:cNvSpPr>
          <p:nvPr/>
        </p:nvSpPr>
        <p:spPr bwMode="auto">
          <a:xfrm>
            <a:off x="3886355" y="8687425"/>
            <a:ext cx="2971645" cy="45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1" tIns="44447" rIns="90481" bIns="44447" anchor="b"/>
          <a:lstStyle/>
          <a:p>
            <a:pPr algn="r"/>
            <a:r>
              <a:rPr lang="en-US" sz="1200"/>
              <a:t>10</a:t>
            </a:r>
          </a:p>
        </p:txBody>
      </p:sp>
      <p:sp>
        <p:nvSpPr>
          <p:cNvPr id="53252" name="Rectangle 4"/>
          <p:cNvSpPr>
            <a:spLocks noChangeArrowheads="1"/>
          </p:cNvSpPr>
          <p:nvPr/>
        </p:nvSpPr>
        <p:spPr bwMode="auto">
          <a:xfrm>
            <a:off x="0" y="8687425"/>
            <a:ext cx="2971645" cy="45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7" rIns="91432" bIns="45717" anchor="ctr"/>
          <a:lstStyle/>
          <a:p>
            <a:endParaRPr lang="en-IN"/>
          </a:p>
        </p:txBody>
      </p:sp>
      <p:sp>
        <p:nvSpPr>
          <p:cNvPr id="53253" name="Rectangle 5"/>
          <p:cNvSpPr>
            <a:spLocks noChangeArrowheads="1"/>
          </p:cNvSpPr>
          <p:nvPr/>
        </p:nvSpPr>
        <p:spPr bwMode="auto">
          <a:xfrm>
            <a:off x="0" y="0"/>
            <a:ext cx="2971645" cy="45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7" rIns="91432" bIns="45717" anchor="ctr"/>
          <a:lstStyle/>
          <a:p>
            <a:endParaRPr lang="en-IN"/>
          </a:p>
        </p:txBody>
      </p:sp>
      <p:sp>
        <p:nvSpPr>
          <p:cNvPr id="53254" name="Rectangle 6"/>
          <p:cNvSpPr>
            <a:spLocks noGrp="1" noRot="1" noChangeAspect="1" noChangeArrowheads="1" noTextEdit="1"/>
          </p:cNvSpPr>
          <p:nvPr>
            <p:ph type="sldImg"/>
          </p:nvPr>
        </p:nvSpPr>
        <p:spPr>
          <a:xfrm>
            <a:off x="1174729" y="692681"/>
            <a:ext cx="4508542" cy="3416491"/>
          </a:xfrm>
          <a:ln cap="flat"/>
        </p:spPr>
      </p:sp>
      <p:sp>
        <p:nvSpPr>
          <p:cNvPr id="53255" name="Rectangle 7"/>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86355" y="0"/>
            <a:ext cx="2971645" cy="45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7" rIns="91432" bIns="45717" anchor="ctr"/>
          <a:lstStyle/>
          <a:p>
            <a:endParaRPr lang="en-IN"/>
          </a:p>
        </p:txBody>
      </p:sp>
      <p:sp>
        <p:nvSpPr>
          <p:cNvPr id="54275" name="Rectangle 3"/>
          <p:cNvSpPr>
            <a:spLocks noChangeArrowheads="1"/>
          </p:cNvSpPr>
          <p:nvPr/>
        </p:nvSpPr>
        <p:spPr bwMode="auto">
          <a:xfrm>
            <a:off x="3886355" y="8687425"/>
            <a:ext cx="2971645" cy="45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1" tIns="44447" rIns="90481" bIns="44447" anchor="b"/>
          <a:lstStyle/>
          <a:p>
            <a:pPr algn="r"/>
            <a:r>
              <a:rPr lang="en-US" sz="1200"/>
              <a:t>13</a:t>
            </a:r>
          </a:p>
        </p:txBody>
      </p:sp>
      <p:sp>
        <p:nvSpPr>
          <p:cNvPr id="54276" name="Rectangle 4"/>
          <p:cNvSpPr>
            <a:spLocks noChangeArrowheads="1"/>
          </p:cNvSpPr>
          <p:nvPr/>
        </p:nvSpPr>
        <p:spPr bwMode="auto">
          <a:xfrm>
            <a:off x="0" y="8687425"/>
            <a:ext cx="2971645" cy="45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7" rIns="91432" bIns="45717" anchor="ctr"/>
          <a:lstStyle/>
          <a:p>
            <a:endParaRPr lang="en-IN"/>
          </a:p>
        </p:txBody>
      </p:sp>
      <p:sp>
        <p:nvSpPr>
          <p:cNvPr id="54277" name="Rectangle 5"/>
          <p:cNvSpPr>
            <a:spLocks noChangeArrowheads="1"/>
          </p:cNvSpPr>
          <p:nvPr/>
        </p:nvSpPr>
        <p:spPr bwMode="auto">
          <a:xfrm>
            <a:off x="0" y="0"/>
            <a:ext cx="2971645" cy="45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7" rIns="91432" bIns="45717" anchor="ctr"/>
          <a:lstStyle/>
          <a:p>
            <a:endParaRPr lang="en-IN"/>
          </a:p>
        </p:txBody>
      </p:sp>
      <p:sp>
        <p:nvSpPr>
          <p:cNvPr id="54278" name="Rectangle 6"/>
          <p:cNvSpPr>
            <a:spLocks noGrp="1" noRot="1" noChangeAspect="1" noChangeArrowheads="1" noTextEdit="1"/>
          </p:cNvSpPr>
          <p:nvPr>
            <p:ph type="sldImg"/>
          </p:nvPr>
        </p:nvSpPr>
        <p:spPr>
          <a:xfrm>
            <a:off x="1174729" y="692681"/>
            <a:ext cx="4508542" cy="3416491"/>
          </a:xfrm>
          <a:ln cap="flat"/>
        </p:spPr>
      </p:sp>
      <p:sp>
        <p:nvSpPr>
          <p:cNvPr id="54279" name="Rectangle 7"/>
          <p:cNvSpPr>
            <a:spLocks noGrp="1" noChangeArrowheads="1"/>
          </p:cNvSpPr>
          <p:nvPr>
            <p:ph type="body" idx="1"/>
          </p:nvPr>
        </p:nvSpPr>
        <p:spPr>
          <a:noFill/>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6CEA632-4168-4396-AC54-00374727D703}" type="datetimeFigureOut">
              <a:rPr lang="en-IN" smtClean="0"/>
              <a:t>22-10-2024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811AFCD-0C0D-497D-9D10-95B4C3168A64}" type="slidenum">
              <a:rPr lang="en-IN" smtClean="0"/>
              <a:t>‹#›</a:t>
            </a:fld>
            <a:endParaRPr lang="en-IN"/>
          </a:p>
        </p:txBody>
      </p:sp>
    </p:spTree>
    <p:extLst>
      <p:ext uri="{BB962C8B-B14F-4D97-AF65-F5344CB8AC3E}">
        <p14:creationId xmlns:p14="http://schemas.microsoft.com/office/powerpoint/2010/main" val="28516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CEA632-4168-4396-AC54-00374727D703}" type="datetimeFigureOut">
              <a:rPr lang="en-IN" smtClean="0"/>
              <a:t>22-10-2024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811AFCD-0C0D-497D-9D10-95B4C3168A64}" type="slidenum">
              <a:rPr lang="en-IN" smtClean="0"/>
              <a:t>‹#›</a:t>
            </a:fld>
            <a:endParaRPr lang="en-IN"/>
          </a:p>
        </p:txBody>
      </p:sp>
    </p:spTree>
    <p:extLst>
      <p:ext uri="{BB962C8B-B14F-4D97-AF65-F5344CB8AC3E}">
        <p14:creationId xmlns:p14="http://schemas.microsoft.com/office/powerpoint/2010/main" val="414110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CEA632-4168-4396-AC54-00374727D703}" type="datetimeFigureOut">
              <a:rPr lang="en-IN" smtClean="0"/>
              <a:t>22-10-2024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811AFCD-0C0D-497D-9D10-95B4C3168A64}" type="slidenum">
              <a:rPr lang="en-IN" smtClean="0"/>
              <a:t>‹#›</a:t>
            </a:fld>
            <a:endParaRPr lang="en-IN"/>
          </a:p>
        </p:txBody>
      </p:sp>
    </p:spTree>
    <p:extLst>
      <p:ext uri="{BB962C8B-B14F-4D97-AF65-F5344CB8AC3E}">
        <p14:creationId xmlns:p14="http://schemas.microsoft.com/office/powerpoint/2010/main" val="515931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mplete Blanc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269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Tree>
    <p:extLst>
      <p:ext uri="{BB962C8B-B14F-4D97-AF65-F5344CB8AC3E}">
        <p14:creationId xmlns:p14="http://schemas.microsoft.com/office/powerpoint/2010/main" val="2037376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3661228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Tree>
    <p:extLst>
      <p:ext uri="{BB962C8B-B14F-4D97-AF65-F5344CB8AC3E}">
        <p14:creationId xmlns:p14="http://schemas.microsoft.com/office/powerpoint/2010/main" val="4242634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066800"/>
            <a:ext cx="40449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54550" y="1066800"/>
            <a:ext cx="40449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564203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1314491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Tree>
    <p:extLst>
      <p:ext uri="{BB962C8B-B14F-4D97-AF65-F5344CB8AC3E}">
        <p14:creationId xmlns:p14="http://schemas.microsoft.com/office/powerpoint/2010/main" val="2207319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774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CEA632-4168-4396-AC54-00374727D703}" type="datetimeFigureOut">
              <a:rPr lang="en-IN" smtClean="0"/>
              <a:t>22-10-2024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811AFCD-0C0D-497D-9D10-95B4C3168A64}" type="slidenum">
              <a:rPr lang="en-IN" smtClean="0"/>
              <a:t>‹#›</a:t>
            </a:fld>
            <a:endParaRPr lang="en-IN"/>
          </a:p>
        </p:txBody>
      </p:sp>
    </p:spTree>
    <p:extLst>
      <p:ext uri="{BB962C8B-B14F-4D97-AF65-F5344CB8AC3E}">
        <p14:creationId xmlns:p14="http://schemas.microsoft.com/office/powerpoint/2010/main" val="802217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extLst>
      <p:ext uri="{BB962C8B-B14F-4D97-AF65-F5344CB8AC3E}">
        <p14:creationId xmlns:p14="http://schemas.microsoft.com/office/powerpoint/2010/main" val="4148718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extLst>
      <p:ext uri="{BB962C8B-B14F-4D97-AF65-F5344CB8AC3E}">
        <p14:creationId xmlns:p14="http://schemas.microsoft.com/office/powerpoint/2010/main" val="2123908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3038880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38925" y="0"/>
            <a:ext cx="2060575" cy="6553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0"/>
            <a:ext cx="6029325" cy="6553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519687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685800" y="0"/>
            <a:ext cx="7772400" cy="685800"/>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457200" y="1066800"/>
            <a:ext cx="4044950" cy="5486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54550" y="1066800"/>
            <a:ext cx="4044950" cy="5486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1733447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EA632-4168-4396-AC54-00374727D703}" type="datetimeFigureOut">
              <a:rPr lang="en-IN" smtClean="0"/>
              <a:t>22-10-2024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811AFCD-0C0D-497D-9D10-95B4C3168A64}" type="slidenum">
              <a:rPr lang="en-IN" smtClean="0"/>
              <a:t>‹#›</a:t>
            </a:fld>
            <a:endParaRPr lang="en-IN"/>
          </a:p>
        </p:txBody>
      </p:sp>
    </p:spTree>
    <p:extLst>
      <p:ext uri="{BB962C8B-B14F-4D97-AF65-F5344CB8AC3E}">
        <p14:creationId xmlns:p14="http://schemas.microsoft.com/office/powerpoint/2010/main" val="106160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6CEA632-4168-4396-AC54-00374727D703}" type="datetimeFigureOut">
              <a:rPr lang="en-IN" smtClean="0"/>
              <a:t>22-10-2024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811AFCD-0C0D-497D-9D10-95B4C3168A64}" type="slidenum">
              <a:rPr lang="en-IN" smtClean="0"/>
              <a:t>‹#›</a:t>
            </a:fld>
            <a:endParaRPr lang="en-IN"/>
          </a:p>
        </p:txBody>
      </p:sp>
    </p:spTree>
    <p:extLst>
      <p:ext uri="{BB962C8B-B14F-4D97-AF65-F5344CB8AC3E}">
        <p14:creationId xmlns:p14="http://schemas.microsoft.com/office/powerpoint/2010/main" val="328473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6CEA632-4168-4396-AC54-00374727D703}" type="datetimeFigureOut">
              <a:rPr lang="en-IN" smtClean="0"/>
              <a:t>22-10-2024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811AFCD-0C0D-497D-9D10-95B4C3168A64}" type="slidenum">
              <a:rPr lang="en-IN" smtClean="0"/>
              <a:t>‹#›</a:t>
            </a:fld>
            <a:endParaRPr lang="en-IN"/>
          </a:p>
        </p:txBody>
      </p:sp>
    </p:spTree>
    <p:extLst>
      <p:ext uri="{BB962C8B-B14F-4D97-AF65-F5344CB8AC3E}">
        <p14:creationId xmlns:p14="http://schemas.microsoft.com/office/powerpoint/2010/main" val="404673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6CEA632-4168-4396-AC54-00374727D703}" type="datetimeFigureOut">
              <a:rPr lang="en-IN" smtClean="0"/>
              <a:t>22-10-2024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811AFCD-0C0D-497D-9D10-95B4C3168A64}" type="slidenum">
              <a:rPr lang="en-IN" smtClean="0"/>
              <a:t>‹#›</a:t>
            </a:fld>
            <a:endParaRPr lang="en-IN"/>
          </a:p>
        </p:txBody>
      </p:sp>
    </p:spTree>
    <p:extLst>
      <p:ext uri="{BB962C8B-B14F-4D97-AF65-F5344CB8AC3E}">
        <p14:creationId xmlns:p14="http://schemas.microsoft.com/office/powerpoint/2010/main" val="130966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EA632-4168-4396-AC54-00374727D703}" type="datetimeFigureOut">
              <a:rPr lang="en-IN" smtClean="0"/>
              <a:t>22-10-2024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811AFCD-0C0D-497D-9D10-95B4C3168A64}" type="slidenum">
              <a:rPr lang="en-IN" smtClean="0"/>
              <a:t>‹#›</a:t>
            </a:fld>
            <a:endParaRPr lang="en-IN"/>
          </a:p>
        </p:txBody>
      </p:sp>
    </p:spTree>
    <p:extLst>
      <p:ext uri="{BB962C8B-B14F-4D97-AF65-F5344CB8AC3E}">
        <p14:creationId xmlns:p14="http://schemas.microsoft.com/office/powerpoint/2010/main" val="359686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EA632-4168-4396-AC54-00374727D703}" type="datetimeFigureOut">
              <a:rPr lang="en-IN" smtClean="0"/>
              <a:t>22-10-2024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811AFCD-0C0D-497D-9D10-95B4C3168A64}" type="slidenum">
              <a:rPr lang="en-IN" smtClean="0"/>
              <a:t>‹#›</a:t>
            </a:fld>
            <a:endParaRPr lang="en-IN"/>
          </a:p>
        </p:txBody>
      </p:sp>
    </p:spTree>
    <p:extLst>
      <p:ext uri="{BB962C8B-B14F-4D97-AF65-F5344CB8AC3E}">
        <p14:creationId xmlns:p14="http://schemas.microsoft.com/office/powerpoint/2010/main" val="244844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EA632-4168-4396-AC54-00374727D703}" type="datetimeFigureOut">
              <a:rPr lang="en-IN" smtClean="0"/>
              <a:t>22-10-2024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811AFCD-0C0D-497D-9D10-95B4C3168A64}" type="slidenum">
              <a:rPr lang="en-IN" smtClean="0"/>
              <a:t>‹#›</a:t>
            </a:fld>
            <a:endParaRPr lang="en-IN"/>
          </a:p>
        </p:txBody>
      </p:sp>
    </p:spTree>
    <p:extLst>
      <p:ext uri="{BB962C8B-B14F-4D97-AF65-F5344CB8AC3E}">
        <p14:creationId xmlns:p14="http://schemas.microsoft.com/office/powerpoint/2010/main" val="241853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EA632-4168-4396-AC54-00374727D703}" type="datetimeFigureOut">
              <a:rPr lang="en-IN" smtClean="0"/>
              <a:t>22-10-2024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1AFCD-0C0D-497D-9D10-95B4C3168A64}" type="slidenum">
              <a:rPr lang="en-IN" smtClean="0"/>
              <a:t>‹#›</a:t>
            </a:fld>
            <a:endParaRPr lang="en-IN"/>
          </a:p>
        </p:txBody>
      </p:sp>
    </p:spTree>
    <p:extLst>
      <p:ext uri="{BB962C8B-B14F-4D97-AF65-F5344CB8AC3E}">
        <p14:creationId xmlns:p14="http://schemas.microsoft.com/office/powerpoint/2010/main" val="130849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7"/>
          <p:cNvSpPr>
            <a:spLocks noChangeArrowheads="1"/>
          </p:cNvSpPr>
          <p:nvPr/>
        </p:nvSpPr>
        <p:spPr bwMode="auto">
          <a:xfrm>
            <a:off x="11113" y="685800"/>
            <a:ext cx="9132887" cy="76200"/>
          </a:xfrm>
          <a:prstGeom prst="rect">
            <a:avLst/>
          </a:prstGeom>
          <a:gradFill rotWithShape="0">
            <a:gsLst>
              <a:gs pos="0">
                <a:srgbClr val="FFD6AD"/>
              </a:gs>
              <a:gs pos="50000">
                <a:srgbClr val="F73627"/>
              </a:gs>
              <a:gs pos="100000">
                <a:srgbClr val="FFD6AD"/>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ko-KR" altLang="en-US" sz="2400" smtClean="0">
              <a:solidFill>
                <a:srgbClr val="000000"/>
              </a:solidFill>
              <a:latin typeface="Times New Roman" pitchFamily="18" charset="0"/>
            </a:endParaRPr>
          </a:p>
        </p:txBody>
      </p:sp>
      <p:sp>
        <p:nvSpPr>
          <p:cNvPr id="1027" name="Rectangle 1028"/>
          <p:cNvSpPr>
            <a:spLocks noGrp="1" noChangeArrowheads="1"/>
          </p:cNvSpPr>
          <p:nvPr>
            <p:ph type="title"/>
          </p:nvPr>
        </p:nvSpPr>
        <p:spPr bwMode="auto">
          <a:xfrm>
            <a:off x="685800" y="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b" anchorCtr="0" compatLnSpc="1">
            <a:prstTxWarp prst="textNoShape">
              <a:avLst/>
            </a:prstTxWarp>
          </a:bodyPr>
          <a:lstStyle/>
          <a:p>
            <a:pPr lvl="0"/>
            <a:r>
              <a:rPr lang="en-US" altLang="ko-KR" smtClean="0"/>
              <a:t>Click to edit Master title style</a:t>
            </a:r>
          </a:p>
        </p:txBody>
      </p:sp>
      <p:sp>
        <p:nvSpPr>
          <p:cNvPr id="1028" name="Rectangle 1029"/>
          <p:cNvSpPr>
            <a:spLocks noGrp="1" noChangeArrowheads="1"/>
          </p:cNvSpPr>
          <p:nvPr>
            <p:ph type="body" idx="1"/>
          </p:nvPr>
        </p:nvSpPr>
        <p:spPr bwMode="auto">
          <a:xfrm>
            <a:off x="457200" y="1066800"/>
            <a:ext cx="82423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9" name="Text Box 1030"/>
          <p:cNvSpPr txBox="1">
            <a:spLocks noChangeArrowheads="1"/>
          </p:cNvSpPr>
          <p:nvPr/>
        </p:nvSpPr>
        <p:spPr bwMode="auto">
          <a:xfrm>
            <a:off x="228600" y="6629400"/>
            <a:ext cx="492125"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굴림" pitchFamily="50" charset="-127"/>
              </a:defRPr>
            </a:lvl1pPr>
            <a:lvl2pPr marL="742950" indent="-285750">
              <a:defRPr sz="2400">
                <a:solidFill>
                  <a:schemeClr val="tx1"/>
                </a:solidFill>
                <a:latin typeface="Times New Roman" pitchFamily="18" charset="0"/>
                <a:ea typeface="굴림" pitchFamily="50" charset="-127"/>
              </a:defRPr>
            </a:lvl2pPr>
            <a:lvl3pPr marL="1143000" indent="-228600">
              <a:defRPr sz="2400">
                <a:solidFill>
                  <a:schemeClr val="tx1"/>
                </a:solidFill>
                <a:latin typeface="Times New Roman" pitchFamily="18" charset="0"/>
                <a:ea typeface="굴림" pitchFamily="50" charset="-127"/>
              </a:defRPr>
            </a:lvl3pPr>
            <a:lvl4pPr marL="1600200" indent="-228600">
              <a:defRPr sz="2400">
                <a:solidFill>
                  <a:schemeClr val="tx1"/>
                </a:solidFill>
                <a:latin typeface="Times New Roman" pitchFamily="18" charset="0"/>
                <a:ea typeface="굴림" pitchFamily="50" charset="-127"/>
              </a:defRPr>
            </a:lvl4pPr>
            <a:lvl5pPr marL="2057400" indent="-228600">
              <a:defRPr sz="24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sz="24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sz="24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sz="24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sz="2400">
                <a:solidFill>
                  <a:schemeClr val="tx1"/>
                </a:solidFill>
                <a:latin typeface="Times New Roman" pitchFamily="18" charset="0"/>
                <a:ea typeface="굴림" pitchFamily="50" charset="-127"/>
              </a:defRPr>
            </a:lvl9pPr>
          </a:lstStyle>
          <a:p>
            <a:pPr eaLnBrk="0" fontAlgn="base" hangingPunct="0">
              <a:spcBef>
                <a:spcPct val="0"/>
              </a:spcBef>
              <a:spcAft>
                <a:spcPct val="0"/>
              </a:spcAft>
              <a:defRPr/>
            </a:pPr>
            <a:r>
              <a:rPr lang="en-US" altLang="ko-KR" sz="900" dirty="0" smtClean="0">
                <a:solidFill>
                  <a:srgbClr val="000082"/>
                </a:solidFill>
                <a:latin typeface="Arial" charset="0"/>
              </a:rPr>
              <a:t>Unit-1</a:t>
            </a:r>
            <a:endParaRPr lang="en-US" altLang="ko-KR" sz="900" dirty="0" smtClean="0">
              <a:solidFill>
                <a:srgbClr val="000082"/>
              </a:solidFill>
            </a:endParaRPr>
          </a:p>
        </p:txBody>
      </p:sp>
      <p:sp>
        <p:nvSpPr>
          <p:cNvPr id="5128" name="Text Box 1032"/>
          <p:cNvSpPr txBox="1">
            <a:spLocks noChangeArrowheads="1"/>
          </p:cNvSpPr>
          <p:nvPr/>
        </p:nvSpPr>
        <p:spPr bwMode="auto">
          <a:xfrm>
            <a:off x="3581400" y="6583363"/>
            <a:ext cx="17653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굴림" pitchFamily="50" charset="-127"/>
              </a:defRPr>
            </a:lvl1pPr>
            <a:lvl2pPr marL="742950" indent="-285750">
              <a:defRPr sz="2400">
                <a:solidFill>
                  <a:schemeClr val="tx1"/>
                </a:solidFill>
                <a:latin typeface="Times New Roman" pitchFamily="18" charset="0"/>
                <a:ea typeface="굴림" pitchFamily="50" charset="-127"/>
              </a:defRPr>
            </a:lvl2pPr>
            <a:lvl3pPr marL="1143000" indent="-228600">
              <a:defRPr sz="2400">
                <a:solidFill>
                  <a:schemeClr val="tx1"/>
                </a:solidFill>
                <a:latin typeface="Times New Roman" pitchFamily="18" charset="0"/>
                <a:ea typeface="굴림" pitchFamily="50" charset="-127"/>
              </a:defRPr>
            </a:lvl3pPr>
            <a:lvl4pPr marL="1600200" indent="-228600">
              <a:defRPr sz="2400">
                <a:solidFill>
                  <a:schemeClr val="tx1"/>
                </a:solidFill>
                <a:latin typeface="Times New Roman" pitchFamily="18" charset="0"/>
                <a:ea typeface="굴림" pitchFamily="50" charset="-127"/>
              </a:defRPr>
            </a:lvl4pPr>
            <a:lvl5pPr marL="2057400" indent="-228600">
              <a:defRPr sz="24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sz="24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sz="24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sz="24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sz="2400">
                <a:solidFill>
                  <a:schemeClr val="tx1"/>
                </a:solidFill>
                <a:latin typeface="Times New Roman" pitchFamily="18" charset="0"/>
                <a:ea typeface="굴림" pitchFamily="50" charset="-127"/>
              </a:defRPr>
            </a:lvl9pPr>
          </a:lstStyle>
          <a:p>
            <a:pPr eaLnBrk="0" fontAlgn="base" hangingPunct="0">
              <a:spcBef>
                <a:spcPct val="0"/>
              </a:spcBef>
              <a:spcAft>
                <a:spcPct val="0"/>
              </a:spcAft>
              <a:defRPr/>
            </a:pPr>
            <a:r>
              <a:rPr lang="en-US" altLang="ko-KR" sz="1200" b="1" dirty="0" smtClean="0">
                <a:solidFill>
                  <a:srgbClr val="000082"/>
                </a:solidFill>
                <a:effectLst>
                  <a:outerShdw blurRad="38100" dist="38100" dir="2700000" algn="tl">
                    <a:srgbClr val="C0C0C0"/>
                  </a:outerShdw>
                </a:effectLst>
                <a:latin typeface="Arial" charset="0"/>
              </a:rPr>
              <a:t>  Data Representation</a:t>
            </a:r>
            <a:endParaRPr lang="en-US" altLang="ko-KR" sz="1200" dirty="0" smtClean="0">
              <a:solidFill>
                <a:srgbClr val="000082"/>
              </a:solidFill>
              <a:latin typeface="Arial" charset="0"/>
            </a:endParaRPr>
          </a:p>
        </p:txBody>
      </p:sp>
      <p:sp>
        <p:nvSpPr>
          <p:cNvPr id="1031" name="Rectangle 1033"/>
          <p:cNvSpPr>
            <a:spLocks noChangeArrowheads="1"/>
          </p:cNvSpPr>
          <p:nvPr/>
        </p:nvSpPr>
        <p:spPr bwMode="auto">
          <a:xfrm>
            <a:off x="0" y="6553200"/>
            <a:ext cx="9132888" cy="28575"/>
          </a:xfrm>
          <a:prstGeom prst="rect">
            <a:avLst/>
          </a:prstGeom>
          <a:solidFill>
            <a:schemeClr val="tx2">
              <a:alpha val="50195"/>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ko-KR" altLang="en-US" sz="2400" smtClean="0">
              <a:solidFill>
                <a:srgbClr val="000000"/>
              </a:solidFill>
              <a:latin typeface="Times New Roman" pitchFamily="18" charset="0"/>
            </a:endParaRPr>
          </a:p>
        </p:txBody>
      </p:sp>
      <p:sp>
        <p:nvSpPr>
          <p:cNvPr id="1032" name="Text Box 1034"/>
          <p:cNvSpPr txBox="1">
            <a:spLocks noChangeArrowheads="1"/>
          </p:cNvSpPr>
          <p:nvPr/>
        </p:nvSpPr>
        <p:spPr bwMode="auto">
          <a:xfrm>
            <a:off x="8229600" y="19685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굴림" pitchFamily="50" charset="-127"/>
              </a:defRPr>
            </a:lvl1pPr>
            <a:lvl2pPr marL="742950" indent="-285750">
              <a:defRPr sz="2400">
                <a:solidFill>
                  <a:schemeClr val="tx1"/>
                </a:solidFill>
                <a:latin typeface="Times New Roman" pitchFamily="18" charset="0"/>
                <a:ea typeface="굴림" pitchFamily="50" charset="-127"/>
              </a:defRPr>
            </a:lvl2pPr>
            <a:lvl3pPr marL="1143000" indent="-228600">
              <a:defRPr sz="2400">
                <a:solidFill>
                  <a:schemeClr val="tx1"/>
                </a:solidFill>
                <a:latin typeface="Times New Roman" pitchFamily="18" charset="0"/>
                <a:ea typeface="굴림" pitchFamily="50" charset="-127"/>
              </a:defRPr>
            </a:lvl3pPr>
            <a:lvl4pPr marL="1600200" indent="-228600">
              <a:defRPr sz="2400">
                <a:solidFill>
                  <a:schemeClr val="tx1"/>
                </a:solidFill>
                <a:latin typeface="Times New Roman" pitchFamily="18" charset="0"/>
                <a:ea typeface="굴림" pitchFamily="50" charset="-127"/>
              </a:defRPr>
            </a:lvl4pPr>
            <a:lvl5pPr marL="2057400" indent="-228600">
              <a:defRPr sz="24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sz="24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sz="24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sz="24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sz="2400">
                <a:solidFill>
                  <a:schemeClr val="tx1"/>
                </a:solidFill>
                <a:latin typeface="Times New Roman" pitchFamily="18" charset="0"/>
                <a:ea typeface="굴림" pitchFamily="50" charset="-127"/>
              </a:defRPr>
            </a:lvl9pPr>
          </a:lstStyle>
          <a:p>
            <a:pPr fontAlgn="base" latinLnBrk="1">
              <a:spcBef>
                <a:spcPct val="50000"/>
              </a:spcBef>
              <a:spcAft>
                <a:spcPct val="0"/>
              </a:spcAft>
              <a:defRPr/>
            </a:pPr>
            <a:fld id="{CEC95048-B25D-4040-8683-4E762149D239}" type="slidenum">
              <a:rPr lang="ko-KR" altLang="en-US" b="1" baseline="-25000" smtClean="0">
                <a:solidFill>
                  <a:srgbClr val="CC00FF"/>
                </a:solidFill>
                <a:latin typeface="Book Antiqua" pitchFamily="18" charset="0"/>
              </a:rPr>
              <a:pPr fontAlgn="base" latinLnBrk="1">
                <a:spcBef>
                  <a:spcPct val="50000"/>
                </a:spcBef>
                <a:spcAft>
                  <a:spcPct val="0"/>
                </a:spcAft>
                <a:defRPr/>
              </a:pPr>
              <a:t>‹#›</a:t>
            </a:fld>
            <a:r>
              <a:rPr lang="en-US" altLang="ko-KR" b="1" baseline="-25000" smtClean="0">
                <a:solidFill>
                  <a:srgbClr val="CC00FF"/>
                </a:solidFill>
                <a:latin typeface="Book Antiqua" pitchFamily="18" charset="0"/>
              </a:rPr>
              <a:t> / 23</a:t>
            </a:r>
            <a:endParaRPr lang="en-US" altLang="ko-KR" sz="1800" b="1" baseline="-25000" smtClean="0">
              <a:solidFill>
                <a:srgbClr val="0000B6"/>
              </a:solidFill>
              <a:latin typeface="Book Antiqua" pitchFamily="18" charset="0"/>
            </a:endParaRPr>
          </a:p>
        </p:txBody>
      </p:sp>
    </p:spTree>
    <p:extLst>
      <p:ext uri="{BB962C8B-B14F-4D97-AF65-F5344CB8AC3E}">
        <p14:creationId xmlns:p14="http://schemas.microsoft.com/office/powerpoint/2010/main" val="39200027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2800">
          <a:solidFill>
            <a:srgbClr val="000082"/>
          </a:solidFill>
          <a:latin typeface="+mj-lt"/>
          <a:ea typeface="+mj-ea"/>
          <a:cs typeface="+mj-cs"/>
        </a:defRPr>
      </a:lvl1pPr>
      <a:lvl2pPr algn="ctr" rtl="0" eaLnBrk="0" fontAlgn="base" hangingPunct="0">
        <a:spcBef>
          <a:spcPct val="0"/>
        </a:spcBef>
        <a:spcAft>
          <a:spcPct val="0"/>
        </a:spcAft>
        <a:defRPr sz="2800">
          <a:solidFill>
            <a:srgbClr val="000082"/>
          </a:solidFill>
          <a:latin typeface="Book Antiqua" pitchFamily="18" charset="0"/>
          <a:ea typeface="굴림" pitchFamily="50" charset="-127"/>
        </a:defRPr>
      </a:lvl2pPr>
      <a:lvl3pPr algn="ctr" rtl="0" eaLnBrk="0" fontAlgn="base" hangingPunct="0">
        <a:spcBef>
          <a:spcPct val="0"/>
        </a:spcBef>
        <a:spcAft>
          <a:spcPct val="0"/>
        </a:spcAft>
        <a:defRPr sz="2800">
          <a:solidFill>
            <a:srgbClr val="000082"/>
          </a:solidFill>
          <a:latin typeface="Book Antiqua" pitchFamily="18" charset="0"/>
          <a:ea typeface="굴림" pitchFamily="50" charset="-127"/>
        </a:defRPr>
      </a:lvl3pPr>
      <a:lvl4pPr algn="ctr" rtl="0" eaLnBrk="0" fontAlgn="base" hangingPunct="0">
        <a:spcBef>
          <a:spcPct val="0"/>
        </a:spcBef>
        <a:spcAft>
          <a:spcPct val="0"/>
        </a:spcAft>
        <a:defRPr sz="2800">
          <a:solidFill>
            <a:srgbClr val="000082"/>
          </a:solidFill>
          <a:latin typeface="Book Antiqua" pitchFamily="18" charset="0"/>
          <a:ea typeface="굴림" pitchFamily="50" charset="-127"/>
        </a:defRPr>
      </a:lvl4pPr>
      <a:lvl5pPr algn="ctr" rtl="0" eaLnBrk="0" fontAlgn="base" hangingPunct="0">
        <a:spcBef>
          <a:spcPct val="0"/>
        </a:spcBef>
        <a:spcAft>
          <a:spcPct val="0"/>
        </a:spcAft>
        <a:defRPr sz="2800">
          <a:solidFill>
            <a:srgbClr val="000082"/>
          </a:solidFill>
          <a:latin typeface="Book Antiqua" pitchFamily="18" charset="0"/>
          <a:ea typeface="굴림" pitchFamily="50" charset="-127"/>
        </a:defRPr>
      </a:lvl5pPr>
      <a:lvl6pPr marL="457200" algn="ctr" rtl="0" eaLnBrk="0" fontAlgn="base" hangingPunct="0">
        <a:spcBef>
          <a:spcPct val="0"/>
        </a:spcBef>
        <a:spcAft>
          <a:spcPct val="0"/>
        </a:spcAft>
        <a:defRPr sz="2800">
          <a:solidFill>
            <a:srgbClr val="000082"/>
          </a:solidFill>
          <a:latin typeface="Book Antiqua" pitchFamily="18" charset="0"/>
          <a:ea typeface="굴림" pitchFamily="50" charset="-127"/>
        </a:defRPr>
      </a:lvl6pPr>
      <a:lvl7pPr marL="914400" algn="ctr" rtl="0" eaLnBrk="0" fontAlgn="base" hangingPunct="0">
        <a:spcBef>
          <a:spcPct val="0"/>
        </a:spcBef>
        <a:spcAft>
          <a:spcPct val="0"/>
        </a:spcAft>
        <a:defRPr sz="2800">
          <a:solidFill>
            <a:srgbClr val="000082"/>
          </a:solidFill>
          <a:latin typeface="Book Antiqua" pitchFamily="18" charset="0"/>
          <a:ea typeface="굴림" pitchFamily="50" charset="-127"/>
        </a:defRPr>
      </a:lvl7pPr>
      <a:lvl8pPr marL="1371600" algn="ctr" rtl="0" eaLnBrk="0" fontAlgn="base" hangingPunct="0">
        <a:spcBef>
          <a:spcPct val="0"/>
        </a:spcBef>
        <a:spcAft>
          <a:spcPct val="0"/>
        </a:spcAft>
        <a:defRPr sz="2800">
          <a:solidFill>
            <a:srgbClr val="000082"/>
          </a:solidFill>
          <a:latin typeface="Book Antiqua" pitchFamily="18" charset="0"/>
          <a:ea typeface="굴림" pitchFamily="50" charset="-127"/>
        </a:defRPr>
      </a:lvl8pPr>
      <a:lvl9pPr marL="1828800" algn="ctr" rtl="0" eaLnBrk="0" fontAlgn="base" hangingPunct="0">
        <a:spcBef>
          <a:spcPct val="0"/>
        </a:spcBef>
        <a:spcAft>
          <a:spcPct val="0"/>
        </a:spcAft>
        <a:defRPr sz="2800">
          <a:solidFill>
            <a:srgbClr val="000082"/>
          </a:solidFill>
          <a:latin typeface="Book Antiqua" pitchFamily="18" charset="0"/>
          <a:ea typeface="굴림" pitchFamily="50" charset="-127"/>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Char char="u"/>
        <a:defRPr>
          <a:solidFill>
            <a:schemeClr val="accent2"/>
          </a:solidFill>
          <a:latin typeface="+mn-lt"/>
          <a:ea typeface="+mn-ea"/>
        </a:defRPr>
      </a:lvl2pPr>
      <a:lvl3pPr marL="1143000" indent="-228600" algn="l" rtl="0" eaLnBrk="0" fontAlgn="base" hangingPunct="0">
        <a:spcBef>
          <a:spcPct val="20000"/>
        </a:spcBef>
        <a:spcAft>
          <a:spcPct val="0"/>
        </a:spcAft>
        <a:buClr>
          <a:schemeClr val="accent1"/>
        </a:buClr>
        <a:buSzPct val="75000"/>
        <a:buFont typeface="Monotype Sorts" pitchFamily="2" charset="2"/>
        <a:buChar char="l"/>
        <a:defRPr sz="1600">
          <a:solidFill>
            <a:schemeClr val="tx1"/>
          </a:solidFill>
          <a:latin typeface="+mn-lt"/>
          <a:ea typeface="+mn-ea"/>
        </a:defRPr>
      </a:lvl3pPr>
      <a:lvl4pPr marL="1600200" indent="-228600" algn="l" rtl="0" eaLnBrk="0" fontAlgn="base" hangingPunct="0">
        <a:spcBef>
          <a:spcPct val="20000"/>
        </a:spcBef>
        <a:spcAft>
          <a:spcPct val="0"/>
        </a:spcAft>
        <a:buClr>
          <a:schemeClr val="accent2"/>
        </a:buClr>
        <a:buChar char="»"/>
        <a:defRPr sz="1400">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65000"/>
        <a:buFont typeface="Monotype Sorts" pitchFamily="2" charset="2"/>
        <a:buChar char="n"/>
        <a:defRPr sz="1200">
          <a:solidFill>
            <a:schemeClr val="tx1"/>
          </a:solidFill>
          <a:latin typeface="+mn-lt"/>
          <a:ea typeface="+mn-ea"/>
        </a:defRPr>
      </a:lvl5pPr>
      <a:lvl6pPr marL="2514600" indent="-228600" algn="l" rtl="0" eaLnBrk="0" fontAlgn="base" hangingPunct="0">
        <a:spcBef>
          <a:spcPct val="20000"/>
        </a:spcBef>
        <a:spcAft>
          <a:spcPct val="0"/>
        </a:spcAft>
        <a:buClr>
          <a:schemeClr val="accent2"/>
        </a:buClr>
        <a:buSzPct val="65000"/>
        <a:buFont typeface="Monotype Sorts" pitchFamily="2" charset="2"/>
        <a:buChar char="n"/>
        <a:defRPr sz="1200">
          <a:solidFill>
            <a:schemeClr val="tx1"/>
          </a:solidFill>
          <a:latin typeface="+mn-lt"/>
          <a:ea typeface="+mn-ea"/>
        </a:defRPr>
      </a:lvl6pPr>
      <a:lvl7pPr marL="2971800" indent="-228600" algn="l" rtl="0" eaLnBrk="0" fontAlgn="base" hangingPunct="0">
        <a:spcBef>
          <a:spcPct val="20000"/>
        </a:spcBef>
        <a:spcAft>
          <a:spcPct val="0"/>
        </a:spcAft>
        <a:buClr>
          <a:schemeClr val="accent2"/>
        </a:buClr>
        <a:buSzPct val="65000"/>
        <a:buFont typeface="Monotype Sorts" pitchFamily="2" charset="2"/>
        <a:buChar char="n"/>
        <a:defRPr sz="1200">
          <a:solidFill>
            <a:schemeClr val="tx1"/>
          </a:solidFill>
          <a:latin typeface="+mn-lt"/>
          <a:ea typeface="+mn-ea"/>
        </a:defRPr>
      </a:lvl7pPr>
      <a:lvl8pPr marL="3429000" indent="-228600" algn="l" rtl="0" eaLnBrk="0" fontAlgn="base" hangingPunct="0">
        <a:spcBef>
          <a:spcPct val="20000"/>
        </a:spcBef>
        <a:spcAft>
          <a:spcPct val="0"/>
        </a:spcAft>
        <a:buClr>
          <a:schemeClr val="accent2"/>
        </a:buClr>
        <a:buSzPct val="65000"/>
        <a:buFont typeface="Monotype Sorts" pitchFamily="2" charset="2"/>
        <a:buChar char="n"/>
        <a:defRPr sz="1200">
          <a:solidFill>
            <a:schemeClr val="tx1"/>
          </a:solidFill>
          <a:latin typeface="+mn-lt"/>
          <a:ea typeface="+mn-ea"/>
        </a:defRPr>
      </a:lvl8pPr>
      <a:lvl9pPr marL="3886200" indent="-228600" algn="l" rtl="0" eaLnBrk="0" fontAlgn="base" hangingPunct="0">
        <a:spcBef>
          <a:spcPct val="20000"/>
        </a:spcBef>
        <a:spcAft>
          <a:spcPct val="0"/>
        </a:spcAft>
        <a:buClr>
          <a:schemeClr val="accent2"/>
        </a:buClr>
        <a:buSzPct val="65000"/>
        <a:buFont typeface="Monotype Sorts" pitchFamily="2" charset="2"/>
        <a:buChar char="n"/>
        <a:defRPr sz="12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8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UNIT-3</a:t>
            </a:r>
            <a:endParaRPr lang="en-IN" dirty="0"/>
          </a:p>
        </p:txBody>
      </p:sp>
      <p:sp>
        <p:nvSpPr>
          <p:cNvPr id="3" name="Subtitle 2"/>
          <p:cNvSpPr>
            <a:spLocks noGrp="1"/>
          </p:cNvSpPr>
          <p:nvPr>
            <p:ph type="subTitle" idx="1"/>
          </p:nvPr>
        </p:nvSpPr>
        <p:spPr/>
        <p:txBody>
          <a:bodyPr/>
          <a:lstStyle/>
          <a:p>
            <a:r>
              <a:rPr lang="en-US" dirty="0" smtClean="0">
                <a:solidFill>
                  <a:srgbClr val="FF0000"/>
                </a:solidFill>
              </a:rPr>
              <a:t>PROCESSOR ORGANIZATION</a:t>
            </a:r>
          </a:p>
          <a:p>
            <a:endParaRPr lang="en-IN" dirty="0">
              <a:solidFill>
                <a:srgbClr val="FF0000"/>
              </a:solidFill>
            </a:endParaRPr>
          </a:p>
        </p:txBody>
      </p:sp>
    </p:spTree>
    <p:extLst>
      <p:ext uri="{BB962C8B-B14F-4D97-AF65-F5344CB8AC3E}">
        <p14:creationId xmlns:p14="http://schemas.microsoft.com/office/powerpoint/2010/main" val="4169825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dirty="0" smtClean="0"/>
              <a:t>The four control selection variables are generated in the control unit and must be available at the beginning of a clock cycle. </a:t>
            </a:r>
          </a:p>
          <a:p>
            <a:pPr algn="just"/>
            <a:r>
              <a:rPr lang="en-US" sz="2400" dirty="0" smtClean="0"/>
              <a:t>The data from the two source registers propagate through the gates in the multiplexers and the ALU, to the output bus, and into the inputs of the destination register, all during the clock cycle interval. </a:t>
            </a:r>
          </a:p>
          <a:p>
            <a:pPr algn="just"/>
            <a:r>
              <a:rPr lang="en-US" sz="2400" dirty="0" smtClean="0"/>
              <a:t>Then, when the next clock transition occurs, the binary information from the output bus is transferred into R1. </a:t>
            </a:r>
          </a:p>
          <a:p>
            <a:pPr algn="just"/>
            <a:r>
              <a:rPr lang="en-US" sz="2400" dirty="0" smtClean="0"/>
              <a:t>To achieve a fast response time, the ALU is constructed with high-speed circuits. </a:t>
            </a:r>
          </a:p>
          <a:p>
            <a:pPr algn="just"/>
            <a:endParaRPr lang="en-IN" sz="2400" dirty="0"/>
          </a:p>
        </p:txBody>
      </p:sp>
    </p:spTree>
    <p:extLst>
      <p:ext uri="{BB962C8B-B14F-4D97-AF65-F5344CB8AC3E}">
        <p14:creationId xmlns:p14="http://schemas.microsoft.com/office/powerpoint/2010/main" val="3341060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2"/>
          <p:cNvSpPr txBox="1">
            <a:spLocks noChangeArrowheads="1"/>
          </p:cNvSpPr>
          <p:nvPr/>
        </p:nvSpPr>
        <p:spPr bwMode="auto">
          <a:xfrm>
            <a:off x="539750" y="188913"/>
            <a:ext cx="5832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l" rtl="0" eaLnBrk="1" hangingPunct="1"/>
            <a:r>
              <a:rPr lang="en-US" b="1" u="sng" dirty="0">
                <a:solidFill>
                  <a:srgbClr val="FF0000"/>
                </a:solidFill>
              </a:rPr>
              <a:t>OPERATION OF CONTROL UNIT</a:t>
            </a:r>
          </a:p>
        </p:txBody>
      </p:sp>
      <p:pic>
        <p:nvPicPr>
          <p:cNvPr id="1741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65175"/>
            <a:ext cx="8642350" cy="58324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5013176"/>
            <a:ext cx="4572000" cy="923330"/>
          </a:xfrm>
          <a:prstGeom prst="rect">
            <a:avLst/>
          </a:prstGeom>
        </p:spPr>
        <p:txBody>
          <a:bodyPr>
            <a:spAutoFit/>
          </a:bodyPr>
          <a:lstStyle/>
          <a:p>
            <a:r>
              <a:rPr lang="en-US" dirty="0" smtClean="0"/>
              <a:t>There are 14 binary selection inputs in the unit, and their combined value specifies a control word.</a:t>
            </a:r>
            <a:endParaRPr lang="en-IN" dirty="0"/>
          </a:p>
        </p:txBody>
      </p:sp>
    </p:spTree>
    <p:extLst>
      <p:ext uri="{BB962C8B-B14F-4D97-AF65-F5344CB8AC3E}">
        <p14:creationId xmlns:p14="http://schemas.microsoft.com/office/powerpoint/2010/main" val="419793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p:cNvSpPr txBox="1">
            <a:spLocks noChangeArrowheads="1"/>
          </p:cNvSpPr>
          <p:nvPr/>
        </p:nvSpPr>
        <p:spPr bwMode="auto">
          <a:xfrm>
            <a:off x="179388" y="188913"/>
            <a:ext cx="30972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l" rtl="0" eaLnBrk="1" hangingPunct="1">
              <a:spcBef>
                <a:spcPct val="50000"/>
              </a:spcBef>
            </a:pPr>
            <a:r>
              <a:rPr lang="en-US" b="1" u="sng" dirty="0">
                <a:solidFill>
                  <a:srgbClr val="FF0000"/>
                </a:solidFill>
              </a:rPr>
              <a:t>ALU CONTROL</a:t>
            </a:r>
          </a:p>
        </p:txBody>
      </p:sp>
      <p:pic>
        <p:nvPicPr>
          <p:cNvPr id="1843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836613"/>
            <a:ext cx="8569325" cy="576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413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9"/>
          <p:cNvSpPr txBox="1">
            <a:spLocks noChangeArrowheads="1"/>
          </p:cNvSpPr>
          <p:nvPr/>
        </p:nvSpPr>
        <p:spPr bwMode="auto">
          <a:xfrm>
            <a:off x="179388" y="188913"/>
            <a:ext cx="30972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l" rtl="0" eaLnBrk="1" hangingPunct="1">
              <a:spcBef>
                <a:spcPct val="50000"/>
              </a:spcBef>
            </a:pPr>
            <a:r>
              <a:rPr lang="en-US" b="1" u="sng" dirty="0">
                <a:solidFill>
                  <a:srgbClr val="FF0000"/>
                </a:solidFill>
              </a:rPr>
              <a:t>ALU CONTROL</a:t>
            </a:r>
          </a:p>
        </p:txBody>
      </p:sp>
      <p:pic>
        <p:nvPicPr>
          <p:cNvPr id="1945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219200"/>
            <a:ext cx="8642350" cy="53784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561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IN" smtClean="0"/>
              <a:t>Stack Organization</a:t>
            </a:r>
          </a:p>
        </p:txBody>
      </p:sp>
      <p:sp>
        <p:nvSpPr>
          <p:cNvPr id="10243" name="Content Placeholder 2"/>
          <p:cNvSpPr>
            <a:spLocks noGrp="1"/>
          </p:cNvSpPr>
          <p:nvPr>
            <p:ph idx="1"/>
          </p:nvPr>
        </p:nvSpPr>
        <p:spPr/>
        <p:txBody>
          <a:bodyPr/>
          <a:lstStyle/>
          <a:p>
            <a:r>
              <a:rPr lang="en-IN" smtClean="0"/>
              <a:t>Register Stack	</a:t>
            </a:r>
          </a:p>
          <a:p>
            <a:r>
              <a:rPr lang="en-IN" smtClean="0"/>
              <a:t>Memory Stack</a:t>
            </a:r>
          </a:p>
          <a:p>
            <a:r>
              <a:rPr lang="en-IN" smtClean="0"/>
              <a:t>Reverse Polish Notation</a:t>
            </a:r>
          </a:p>
          <a:p>
            <a:r>
              <a:rPr lang="en-IN" smtClean="0"/>
              <a:t>Evaluation of Arithmetic Expressions</a:t>
            </a:r>
          </a:p>
        </p:txBody>
      </p:sp>
      <p:sp>
        <p:nvSpPr>
          <p:cNvPr id="10244"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2D9AA3C-95BC-4FE4-BF6C-9F0C55CE9846}" type="slidenum">
              <a:rPr lang="en-US" smtClean="0"/>
              <a:pPr eaLnBrk="1" hangingPunct="1"/>
              <a:t>14</a:t>
            </a:fld>
            <a:endParaRPr lang="en-US" smtClean="0"/>
          </a:p>
        </p:txBody>
      </p:sp>
    </p:spTree>
    <p:extLst>
      <p:ext uri="{BB962C8B-B14F-4D97-AF65-F5344CB8AC3E}">
        <p14:creationId xmlns:p14="http://schemas.microsoft.com/office/powerpoint/2010/main" val="2597621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IN" dirty="0"/>
          </a:p>
        </p:txBody>
      </p:sp>
      <p:sp>
        <p:nvSpPr>
          <p:cNvPr id="3" name="Content Placeholder 2"/>
          <p:cNvSpPr>
            <a:spLocks noGrp="1"/>
          </p:cNvSpPr>
          <p:nvPr>
            <p:ph idx="1"/>
          </p:nvPr>
        </p:nvSpPr>
        <p:spPr/>
        <p:txBody>
          <a:bodyPr/>
          <a:lstStyle/>
          <a:p>
            <a:pPr algn="just"/>
            <a:r>
              <a:rPr lang="en-US" dirty="0" smtClean="0"/>
              <a:t>A useful feature that is included in the CPU of most computers is a stack or last-in, first-out (LIFO) list. A stack is a storage device that stores information in such a manner that the item stored last is the first item retrieved. </a:t>
            </a:r>
            <a:endParaRPr lang="en-IN" dirty="0"/>
          </a:p>
        </p:txBody>
      </p:sp>
      <p:sp>
        <p:nvSpPr>
          <p:cNvPr id="4" name="Footer Placeholder 3"/>
          <p:cNvSpPr>
            <a:spLocks noGrp="1"/>
          </p:cNvSpPr>
          <p:nvPr>
            <p:ph type="ftr" sz="quarter" idx="11"/>
          </p:nvPr>
        </p:nvSpPr>
        <p:spPr/>
        <p:txBody>
          <a:bodyPr/>
          <a:lstStyle/>
          <a:p>
            <a:pPr>
              <a:defRPr/>
            </a:pPr>
            <a:r>
              <a:rPr lang="en-US" smtClean="0"/>
              <a:t>cpe 252: Computer Organization</a:t>
            </a:r>
            <a:endParaRPr lang="en-US"/>
          </a:p>
        </p:txBody>
      </p:sp>
      <p:sp>
        <p:nvSpPr>
          <p:cNvPr id="5" name="Slide Number Placeholder 4"/>
          <p:cNvSpPr>
            <a:spLocks noGrp="1"/>
          </p:cNvSpPr>
          <p:nvPr>
            <p:ph type="sldNum" sz="quarter" idx="12"/>
          </p:nvPr>
        </p:nvSpPr>
        <p:spPr/>
        <p:txBody>
          <a:bodyPr/>
          <a:lstStyle/>
          <a:p>
            <a:pPr>
              <a:defRPr/>
            </a:pPr>
            <a:fld id="{8B6F12B7-AA01-42EB-82D1-528E1E538E25}" type="slidenum">
              <a:rPr lang="en-US" smtClean="0"/>
              <a:pPr>
                <a:defRPr/>
              </a:pPr>
              <a:t>15</a:t>
            </a:fld>
            <a:endParaRPr lang="en-US"/>
          </a:p>
        </p:txBody>
      </p:sp>
    </p:spTree>
    <p:extLst>
      <p:ext uri="{BB962C8B-B14F-4D97-AF65-F5344CB8AC3E}">
        <p14:creationId xmlns:p14="http://schemas.microsoft.com/office/powerpoint/2010/main" val="1772836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29600" cy="5976664"/>
          </a:xfrm>
        </p:spPr>
        <p:txBody>
          <a:bodyPr/>
          <a:lstStyle/>
          <a:p>
            <a:pPr algn="just"/>
            <a:endParaRPr lang="en-US" sz="2000" dirty="0" smtClean="0"/>
          </a:p>
          <a:p>
            <a:pPr algn="just"/>
            <a:endParaRPr lang="en-US" sz="2000" dirty="0"/>
          </a:p>
          <a:p>
            <a:pPr algn="just"/>
            <a:endParaRPr lang="en-US" sz="2000" dirty="0" smtClean="0"/>
          </a:p>
          <a:p>
            <a:pPr algn="just"/>
            <a:r>
              <a:rPr lang="en-US" sz="2000" dirty="0" smtClean="0"/>
              <a:t>The stack in digital computers is essentially a memory unit with an address register that can count only (after an initial value is loaded into it). </a:t>
            </a:r>
          </a:p>
          <a:p>
            <a:pPr algn="just"/>
            <a:r>
              <a:rPr lang="en-US" sz="2000" dirty="0" smtClean="0"/>
              <a:t>The register that holds the address for the stack is called a stack pointer (SP) because its value always points at the top item in the stack. </a:t>
            </a:r>
          </a:p>
          <a:p>
            <a:pPr algn="just"/>
            <a:r>
              <a:rPr lang="en-US" sz="2000" dirty="0"/>
              <a:t>The two operations of a stack are the insertion and deletion of items. </a:t>
            </a:r>
          </a:p>
          <a:p>
            <a:pPr algn="just"/>
            <a:r>
              <a:rPr lang="en-US" sz="2000" dirty="0"/>
              <a:t>The operation of insertion is called push (or push-down) because it can be thought of as the result of pushing a new item on top. </a:t>
            </a:r>
          </a:p>
          <a:p>
            <a:pPr algn="just"/>
            <a:r>
              <a:rPr lang="en-US" sz="2000" dirty="0"/>
              <a:t>The operation of deletion is called pop (or pop-up) because it can be thought of as the result of removing one item so that the stack pops up. However, nothing is pushed or popped in a computer stack. </a:t>
            </a:r>
          </a:p>
          <a:p>
            <a:pPr algn="just"/>
            <a:r>
              <a:rPr lang="en-US" sz="2000" dirty="0"/>
              <a:t>These operations are simulated by incrementing or decrementing the stack pointer register.</a:t>
            </a:r>
            <a:endParaRPr lang="en-IN" sz="2000" dirty="0"/>
          </a:p>
          <a:p>
            <a:pPr algn="just"/>
            <a:endParaRPr lang="en-US" sz="2000" dirty="0" smtClean="0"/>
          </a:p>
        </p:txBody>
      </p:sp>
      <p:sp>
        <p:nvSpPr>
          <p:cNvPr id="4" name="Footer Placeholder 3"/>
          <p:cNvSpPr>
            <a:spLocks noGrp="1"/>
          </p:cNvSpPr>
          <p:nvPr>
            <p:ph type="ftr" sz="quarter" idx="11"/>
          </p:nvPr>
        </p:nvSpPr>
        <p:spPr/>
        <p:txBody>
          <a:bodyPr/>
          <a:lstStyle/>
          <a:p>
            <a:pPr>
              <a:defRPr/>
            </a:pPr>
            <a:r>
              <a:rPr lang="en-US" smtClean="0"/>
              <a:t>cpe 252: Computer Organization</a:t>
            </a:r>
            <a:endParaRPr lang="en-US"/>
          </a:p>
        </p:txBody>
      </p:sp>
      <p:sp>
        <p:nvSpPr>
          <p:cNvPr id="5" name="Slide Number Placeholder 4"/>
          <p:cNvSpPr>
            <a:spLocks noGrp="1"/>
          </p:cNvSpPr>
          <p:nvPr>
            <p:ph type="sldNum" sz="quarter" idx="12"/>
          </p:nvPr>
        </p:nvSpPr>
        <p:spPr/>
        <p:txBody>
          <a:bodyPr/>
          <a:lstStyle/>
          <a:p>
            <a:pPr>
              <a:defRPr/>
            </a:pPr>
            <a:fld id="{8B6F12B7-AA01-42EB-82D1-528E1E538E25}" type="slidenum">
              <a:rPr lang="en-US" smtClean="0"/>
              <a:pPr>
                <a:defRPr/>
              </a:pPr>
              <a:t>16</a:t>
            </a:fld>
            <a:endParaRPr lang="en-US"/>
          </a:p>
        </p:txBody>
      </p:sp>
    </p:spTree>
    <p:extLst>
      <p:ext uri="{BB962C8B-B14F-4D97-AF65-F5344CB8AC3E}">
        <p14:creationId xmlns:p14="http://schemas.microsoft.com/office/powerpoint/2010/main" val="1054761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5943600"/>
          </a:xfrm>
        </p:spPr>
        <p:txBody>
          <a:bodyPr/>
          <a:lstStyle/>
          <a:p>
            <a:pPr marL="0" indent="0" algn="ctr">
              <a:buNone/>
            </a:pPr>
            <a:r>
              <a:rPr lang="en-US" sz="2400" dirty="0" smtClean="0">
                <a:solidFill>
                  <a:srgbClr val="FF0000"/>
                </a:solidFill>
              </a:rPr>
              <a:t>Register Stack </a:t>
            </a:r>
          </a:p>
          <a:p>
            <a:pPr algn="just"/>
            <a:r>
              <a:rPr lang="en-US" sz="2400" dirty="0" smtClean="0"/>
              <a:t>A stack can be placed in a portion of a large memory or it can be organized as a collection of a finite number of memory words or registers.  </a:t>
            </a:r>
          </a:p>
          <a:p>
            <a:pPr algn="just"/>
            <a:r>
              <a:rPr lang="en-US" sz="2400" dirty="0" smtClean="0"/>
              <a:t>The stack pointer register SP contains a binary number whose value is equal to the address of the word that is currently on top of the stack. </a:t>
            </a:r>
          </a:p>
          <a:p>
            <a:pPr algn="just"/>
            <a:r>
              <a:rPr lang="en-US" sz="2400" dirty="0" smtClean="0"/>
              <a:t>Three items are placed in the stack: A, B, and C, in that order. </a:t>
            </a:r>
          </a:p>
          <a:p>
            <a:pPr algn="just"/>
            <a:r>
              <a:rPr lang="en-US" sz="2400" dirty="0" smtClean="0"/>
              <a:t>Item C is on top of the stack so that the content of SP is now 3. To remove the top item, the stack is popped by reading the memory word at address 3 and decrementing the content of SP. </a:t>
            </a:r>
            <a:endParaRPr lang="en-IN" sz="2400" dirty="0"/>
          </a:p>
        </p:txBody>
      </p:sp>
      <p:sp>
        <p:nvSpPr>
          <p:cNvPr id="4" name="Footer Placeholder 3"/>
          <p:cNvSpPr>
            <a:spLocks noGrp="1"/>
          </p:cNvSpPr>
          <p:nvPr>
            <p:ph type="ftr" sz="quarter" idx="11"/>
          </p:nvPr>
        </p:nvSpPr>
        <p:spPr/>
        <p:txBody>
          <a:bodyPr/>
          <a:lstStyle/>
          <a:p>
            <a:pPr>
              <a:defRPr/>
            </a:pPr>
            <a:r>
              <a:rPr lang="en-US" smtClean="0"/>
              <a:t>cpe 252: Computer Organization</a:t>
            </a:r>
            <a:endParaRPr lang="en-US"/>
          </a:p>
        </p:txBody>
      </p:sp>
      <p:sp>
        <p:nvSpPr>
          <p:cNvPr id="5" name="Slide Number Placeholder 4"/>
          <p:cNvSpPr>
            <a:spLocks noGrp="1"/>
          </p:cNvSpPr>
          <p:nvPr>
            <p:ph type="sldNum" sz="quarter" idx="12"/>
          </p:nvPr>
        </p:nvSpPr>
        <p:spPr/>
        <p:txBody>
          <a:bodyPr/>
          <a:lstStyle/>
          <a:p>
            <a:pPr>
              <a:defRPr/>
            </a:pPr>
            <a:fld id="{8B6F12B7-AA01-42EB-82D1-528E1E538E25}" type="slidenum">
              <a:rPr lang="en-US" smtClean="0"/>
              <a:pPr>
                <a:defRPr/>
              </a:pPr>
              <a:t>17</a:t>
            </a:fld>
            <a:endParaRPr lang="en-US"/>
          </a:p>
        </p:txBody>
      </p:sp>
    </p:spTree>
    <p:extLst>
      <p:ext uri="{BB962C8B-B14F-4D97-AF65-F5344CB8AC3E}">
        <p14:creationId xmlns:p14="http://schemas.microsoft.com/office/powerpoint/2010/main" val="2883011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56809"/>
            <a:ext cx="8382000" cy="5062992"/>
          </a:xfrm>
        </p:spPr>
        <p:txBody>
          <a:bodyPr/>
          <a:lstStyle/>
          <a:p>
            <a:pPr algn="just"/>
            <a:r>
              <a:rPr lang="en-US" sz="2000" dirty="0" smtClean="0"/>
              <a:t>Item B is now on top of the stack since SP holds address 2. To insert a new item, the stack is pushed by incrementing SP and writing a word in the next-higher location in the stack. </a:t>
            </a:r>
          </a:p>
          <a:p>
            <a:pPr algn="just"/>
            <a:r>
              <a:rPr lang="en-US" sz="2000" dirty="0" smtClean="0"/>
              <a:t>Note that item C has been read out but not physically removed. This does not matter because when the stack is pushed, a new item is written in its place.</a:t>
            </a:r>
          </a:p>
          <a:p>
            <a:pPr algn="just"/>
            <a:r>
              <a:rPr lang="en-US" sz="2000" dirty="0" smtClean="0"/>
              <a:t>In a 64-word stack, the stack pointer contains 6 bits because 2^6 = 64. Since SP has only six bits, it cannot exceed a number greater than 63 (111111 in binary). </a:t>
            </a:r>
          </a:p>
          <a:p>
            <a:pPr algn="just"/>
            <a:r>
              <a:rPr lang="en-US" sz="2000" dirty="0" smtClean="0"/>
              <a:t>When 63 is incremented by 1, the result is 0 since 111111 + 1 = 1000000 in binary, but SP can accommodate only the six least significant bits. </a:t>
            </a:r>
          </a:p>
          <a:p>
            <a:pPr algn="just"/>
            <a:r>
              <a:rPr lang="en-US" sz="2000" dirty="0" smtClean="0"/>
              <a:t>Similarly, when 000000 is decremented by 1, the result is 111111. </a:t>
            </a:r>
          </a:p>
        </p:txBody>
      </p:sp>
      <p:sp>
        <p:nvSpPr>
          <p:cNvPr id="4" name="Footer Placeholder 3"/>
          <p:cNvSpPr>
            <a:spLocks noGrp="1"/>
          </p:cNvSpPr>
          <p:nvPr>
            <p:ph type="ftr" sz="quarter" idx="11"/>
          </p:nvPr>
        </p:nvSpPr>
        <p:spPr/>
        <p:txBody>
          <a:bodyPr/>
          <a:lstStyle/>
          <a:p>
            <a:pPr>
              <a:defRPr/>
            </a:pPr>
            <a:r>
              <a:rPr lang="en-US" smtClean="0"/>
              <a:t>cpe 252: Computer Organization</a:t>
            </a:r>
            <a:endParaRPr lang="en-US"/>
          </a:p>
        </p:txBody>
      </p:sp>
      <p:sp>
        <p:nvSpPr>
          <p:cNvPr id="5" name="Slide Number Placeholder 4"/>
          <p:cNvSpPr>
            <a:spLocks noGrp="1"/>
          </p:cNvSpPr>
          <p:nvPr>
            <p:ph type="sldNum" sz="quarter" idx="12"/>
          </p:nvPr>
        </p:nvSpPr>
        <p:spPr/>
        <p:txBody>
          <a:bodyPr/>
          <a:lstStyle/>
          <a:p>
            <a:pPr>
              <a:defRPr/>
            </a:pPr>
            <a:fld id="{8B6F12B7-AA01-42EB-82D1-528E1E538E25}" type="slidenum">
              <a:rPr lang="en-US" smtClean="0"/>
              <a:pPr>
                <a:defRPr/>
              </a:pPr>
              <a:t>18</a:t>
            </a:fld>
            <a:endParaRPr lang="en-US"/>
          </a:p>
        </p:txBody>
      </p:sp>
    </p:spTree>
    <p:extLst>
      <p:ext uri="{BB962C8B-B14F-4D97-AF65-F5344CB8AC3E}">
        <p14:creationId xmlns:p14="http://schemas.microsoft.com/office/powerpoint/2010/main" val="3258653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US" sz="2400" dirty="0" smtClean="0"/>
              <a:t>The one-bit register FULL is set to 1 when the stack is full, and the one-bit register EMTY is set to 1 when the stack is empty of items. </a:t>
            </a:r>
          </a:p>
          <a:p>
            <a:pPr algn="just"/>
            <a:r>
              <a:rPr lang="en-US" sz="2400" dirty="0" smtClean="0"/>
              <a:t>DR is the data register that holds the binary data to be written into or read out of the stack. </a:t>
            </a:r>
          </a:p>
          <a:p>
            <a:pPr algn="just"/>
            <a:r>
              <a:rPr lang="en-US" sz="2400" dirty="0" smtClean="0"/>
              <a:t>Initially, SP is cleared to 0, EMTY is set to 1, and FULL is cleared to 0, so that SP points to the word at address 0 and the stack is marked empty and not full. </a:t>
            </a:r>
          </a:p>
          <a:p>
            <a:pPr algn="just"/>
            <a:r>
              <a:rPr lang="en-US" sz="2400" dirty="0" smtClean="0"/>
              <a:t>If the stack is not full (if FULL = 0), a new item is inserted with a push operation. </a:t>
            </a:r>
            <a:endParaRPr lang="en-IN" sz="2400" dirty="0"/>
          </a:p>
        </p:txBody>
      </p:sp>
      <p:sp>
        <p:nvSpPr>
          <p:cNvPr id="4" name="Footer Placeholder 3"/>
          <p:cNvSpPr>
            <a:spLocks noGrp="1"/>
          </p:cNvSpPr>
          <p:nvPr>
            <p:ph type="ftr" sz="quarter" idx="11"/>
          </p:nvPr>
        </p:nvSpPr>
        <p:spPr/>
        <p:txBody>
          <a:bodyPr/>
          <a:lstStyle/>
          <a:p>
            <a:pPr>
              <a:defRPr/>
            </a:pPr>
            <a:r>
              <a:rPr lang="en-US" smtClean="0"/>
              <a:t>cpe 252: Computer Organization</a:t>
            </a:r>
            <a:endParaRPr lang="en-US"/>
          </a:p>
        </p:txBody>
      </p:sp>
      <p:sp>
        <p:nvSpPr>
          <p:cNvPr id="5" name="Slide Number Placeholder 4"/>
          <p:cNvSpPr>
            <a:spLocks noGrp="1"/>
          </p:cNvSpPr>
          <p:nvPr>
            <p:ph type="sldNum" sz="quarter" idx="12"/>
          </p:nvPr>
        </p:nvSpPr>
        <p:spPr/>
        <p:txBody>
          <a:bodyPr/>
          <a:lstStyle/>
          <a:p>
            <a:pPr>
              <a:defRPr/>
            </a:pPr>
            <a:fld id="{8B6F12B7-AA01-42EB-82D1-528E1E538E25}" type="slidenum">
              <a:rPr lang="en-US" smtClean="0"/>
              <a:pPr>
                <a:defRPr/>
              </a:pPr>
              <a:t>19</a:t>
            </a:fld>
            <a:endParaRPr lang="en-US"/>
          </a:p>
        </p:txBody>
      </p:sp>
    </p:spTree>
    <p:extLst>
      <p:ext uri="{BB962C8B-B14F-4D97-AF65-F5344CB8AC3E}">
        <p14:creationId xmlns:p14="http://schemas.microsoft.com/office/powerpoint/2010/main" val="3548979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069016" cy="545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078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6412"/>
          </a:xfrm>
        </p:spPr>
        <p:txBody>
          <a:bodyPr>
            <a:noAutofit/>
          </a:bodyPr>
          <a:lstStyle/>
          <a:p>
            <a:r>
              <a:rPr lang="en-US" sz="3200" dirty="0" smtClean="0"/>
              <a:t>The </a:t>
            </a:r>
            <a:r>
              <a:rPr lang="en-US" sz="3200" dirty="0"/>
              <a:t>organization of a 64-word register stack</a:t>
            </a:r>
            <a:endParaRPr lang="en-IN" sz="3200" dirty="0"/>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1050"/>
            <a:ext cx="8892480"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134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sz="2000" dirty="0" smtClean="0"/>
              <a:t>The stack pointer is incremented so that it points to the address of the next-higher word. </a:t>
            </a:r>
          </a:p>
          <a:p>
            <a:pPr algn="just"/>
            <a:r>
              <a:rPr lang="en-US" sz="2000" dirty="0" smtClean="0"/>
              <a:t>A memory write operation inserts the word from DR into the top of the stack. </a:t>
            </a:r>
          </a:p>
          <a:p>
            <a:pPr algn="just"/>
            <a:r>
              <a:rPr lang="en-US" sz="2000" dirty="0" smtClean="0"/>
              <a:t>Note that SP holds the address of the top of the stack and that M[SP] denotes the memory word specified by the address presently available in SP. </a:t>
            </a:r>
          </a:p>
          <a:p>
            <a:pPr algn="just"/>
            <a:r>
              <a:rPr lang="en-US" sz="2000" dirty="0" smtClean="0"/>
              <a:t>The first item stored in the stack is at address 1. </a:t>
            </a:r>
          </a:p>
          <a:p>
            <a:pPr algn="just"/>
            <a:r>
              <a:rPr lang="en-US" sz="2000" dirty="0" smtClean="0"/>
              <a:t>The last item is stored at address 0. </a:t>
            </a:r>
          </a:p>
          <a:p>
            <a:pPr algn="just"/>
            <a:r>
              <a:rPr lang="en-US" sz="2000" dirty="0" smtClean="0"/>
              <a:t>If SP reaches 0, the stack is full of items, so FULL is set to 1. </a:t>
            </a:r>
            <a:endParaRPr lang="en-IN" sz="2000" dirty="0"/>
          </a:p>
        </p:txBody>
      </p:sp>
      <p:sp>
        <p:nvSpPr>
          <p:cNvPr id="4" name="Footer Placeholder 3"/>
          <p:cNvSpPr>
            <a:spLocks noGrp="1"/>
          </p:cNvSpPr>
          <p:nvPr>
            <p:ph type="ftr" sz="quarter" idx="11"/>
          </p:nvPr>
        </p:nvSpPr>
        <p:spPr/>
        <p:txBody>
          <a:bodyPr/>
          <a:lstStyle/>
          <a:p>
            <a:pPr>
              <a:defRPr/>
            </a:pPr>
            <a:r>
              <a:rPr lang="en-US" smtClean="0"/>
              <a:t>cpe 252: Computer Organization</a:t>
            </a:r>
            <a:endParaRPr lang="en-US"/>
          </a:p>
        </p:txBody>
      </p:sp>
      <p:sp>
        <p:nvSpPr>
          <p:cNvPr id="5" name="Slide Number Placeholder 4"/>
          <p:cNvSpPr>
            <a:spLocks noGrp="1"/>
          </p:cNvSpPr>
          <p:nvPr>
            <p:ph type="sldNum" sz="quarter" idx="12"/>
          </p:nvPr>
        </p:nvSpPr>
        <p:spPr/>
        <p:txBody>
          <a:bodyPr/>
          <a:lstStyle/>
          <a:p>
            <a:pPr>
              <a:defRPr/>
            </a:pPr>
            <a:fld id="{8B6F12B7-AA01-42EB-82D1-528E1E538E25}" type="slidenum">
              <a:rPr lang="en-US" smtClean="0"/>
              <a:pPr>
                <a:defRPr/>
              </a:pPr>
              <a:t>21</a:t>
            </a:fld>
            <a:endParaRPr lang="en-US"/>
          </a:p>
        </p:txBody>
      </p:sp>
    </p:spTree>
    <p:extLst>
      <p:ext uri="{BB962C8B-B14F-4D97-AF65-F5344CB8AC3E}">
        <p14:creationId xmlns:p14="http://schemas.microsoft.com/office/powerpoint/2010/main" val="983139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US" sz="2400" dirty="0" smtClean="0"/>
              <a:t>This condition is reached if the top item prior to the last push was in location 63 and, after incrementing SP, the last item is stored in location 0. </a:t>
            </a:r>
          </a:p>
          <a:p>
            <a:pPr algn="just"/>
            <a:r>
              <a:rPr lang="en-US" sz="2400" dirty="0" smtClean="0"/>
              <a:t>Once an item is stored in location 0, there are no more empty registers in the stack. </a:t>
            </a:r>
          </a:p>
          <a:p>
            <a:pPr algn="just"/>
            <a:r>
              <a:rPr lang="en-US" sz="2400" dirty="0" smtClean="0"/>
              <a:t>If an item is written in the stack, obviously the stack cannot be empty, so EMTY is cleared to 0.</a:t>
            </a:r>
          </a:p>
          <a:p>
            <a:pPr algn="just"/>
            <a:r>
              <a:rPr lang="en-US" sz="2400" dirty="0" smtClean="0"/>
              <a:t>A new item is deleted from the stack if the stack is not empty (if EMTY = 0). </a:t>
            </a:r>
            <a:endParaRPr lang="en-IN" sz="2400" dirty="0"/>
          </a:p>
        </p:txBody>
      </p:sp>
      <p:sp>
        <p:nvSpPr>
          <p:cNvPr id="4" name="Footer Placeholder 3"/>
          <p:cNvSpPr>
            <a:spLocks noGrp="1"/>
          </p:cNvSpPr>
          <p:nvPr>
            <p:ph type="ftr" sz="quarter" idx="11"/>
          </p:nvPr>
        </p:nvSpPr>
        <p:spPr/>
        <p:txBody>
          <a:bodyPr/>
          <a:lstStyle/>
          <a:p>
            <a:pPr>
              <a:defRPr/>
            </a:pPr>
            <a:r>
              <a:rPr lang="en-US" smtClean="0"/>
              <a:t>cpe 252: Computer Organization</a:t>
            </a:r>
            <a:endParaRPr lang="en-US"/>
          </a:p>
        </p:txBody>
      </p:sp>
      <p:sp>
        <p:nvSpPr>
          <p:cNvPr id="5" name="Slide Number Placeholder 4"/>
          <p:cNvSpPr>
            <a:spLocks noGrp="1"/>
          </p:cNvSpPr>
          <p:nvPr>
            <p:ph type="sldNum" sz="quarter" idx="12"/>
          </p:nvPr>
        </p:nvSpPr>
        <p:spPr/>
        <p:txBody>
          <a:bodyPr/>
          <a:lstStyle/>
          <a:p>
            <a:pPr>
              <a:defRPr/>
            </a:pPr>
            <a:fld id="{8B6F12B7-AA01-42EB-82D1-528E1E538E25}" type="slidenum">
              <a:rPr lang="en-US" smtClean="0"/>
              <a:pPr>
                <a:defRPr/>
              </a:pPr>
              <a:t>22</a:t>
            </a:fld>
            <a:endParaRPr lang="en-US"/>
          </a:p>
        </p:txBody>
      </p:sp>
    </p:spTree>
    <p:extLst>
      <p:ext uri="{BB962C8B-B14F-4D97-AF65-F5344CB8AC3E}">
        <p14:creationId xmlns:p14="http://schemas.microsoft.com/office/powerpoint/2010/main" val="2943823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4525963"/>
          </a:xfrm>
        </p:spPr>
        <p:txBody>
          <a:bodyPr>
            <a:normAutofit fontScale="92500"/>
          </a:bodyPr>
          <a:lstStyle/>
          <a:p>
            <a:pPr algn="just"/>
            <a:r>
              <a:rPr lang="en-US" sz="2400" dirty="0" smtClean="0"/>
              <a:t>The top item is read from the stack into DR. </a:t>
            </a:r>
          </a:p>
          <a:p>
            <a:pPr algn="just"/>
            <a:r>
              <a:rPr lang="en-US" sz="2400" dirty="0" smtClean="0"/>
              <a:t>The stack pointer is then decremented. If its value reaches zero, the stack is empty, so EMTY is set to 1. </a:t>
            </a:r>
          </a:p>
          <a:p>
            <a:pPr algn="just"/>
            <a:r>
              <a:rPr lang="en-US" sz="2400" dirty="0" smtClean="0"/>
              <a:t>This condition is reached if the item read was in location 1. </a:t>
            </a:r>
          </a:p>
          <a:p>
            <a:pPr algn="just"/>
            <a:r>
              <a:rPr lang="en-US" sz="2400" dirty="0" smtClean="0"/>
              <a:t>Once this item is read out, SP is decremented and reaches the value 0, which is the initial value of SP. </a:t>
            </a:r>
          </a:p>
          <a:p>
            <a:pPr algn="just"/>
            <a:r>
              <a:rPr lang="en-US" sz="2400" dirty="0" smtClean="0"/>
              <a:t>Note that if a pop operation reads the item from location 0 and then SP is decremented, SP changes to 111111, which is equivalent to decimal 63. </a:t>
            </a:r>
          </a:p>
          <a:p>
            <a:pPr algn="just"/>
            <a:r>
              <a:rPr lang="en-US" sz="2400" dirty="0" smtClean="0"/>
              <a:t>In this configuration, the word in address 0 receives the last item in the stack. Note also that an erroneous operation will result if the stack is pushed when FULL = 1 or popped when EMTY = 1.</a:t>
            </a:r>
            <a:endParaRPr lang="en-IN" sz="2400" dirty="0"/>
          </a:p>
        </p:txBody>
      </p:sp>
      <p:sp>
        <p:nvSpPr>
          <p:cNvPr id="4" name="Footer Placeholder 3"/>
          <p:cNvSpPr>
            <a:spLocks noGrp="1"/>
          </p:cNvSpPr>
          <p:nvPr>
            <p:ph type="ftr" sz="quarter" idx="11"/>
          </p:nvPr>
        </p:nvSpPr>
        <p:spPr/>
        <p:txBody>
          <a:bodyPr/>
          <a:lstStyle/>
          <a:p>
            <a:pPr>
              <a:defRPr/>
            </a:pPr>
            <a:r>
              <a:rPr lang="en-US" smtClean="0"/>
              <a:t>cpe 252: Computer Organization</a:t>
            </a:r>
            <a:endParaRPr lang="en-US"/>
          </a:p>
        </p:txBody>
      </p:sp>
      <p:sp>
        <p:nvSpPr>
          <p:cNvPr id="5" name="Slide Number Placeholder 4"/>
          <p:cNvSpPr>
            <a:spLocks noGrp="1"/>
          </p:cNvSpPr>
          <p:nvPr>
            <p:ph type="sldNum" sz="quarter" idx="12"/>
          </p:nvPr>
        </p:nvSpPr>
        <p:spPr/>
        <p:txBody>
          <a:bodyPr/>
          <a:lstStyle/>
          <a:p>
            <a:pPr>
              <a:defRPr/>
            </a:pPr>
            <a:fld id="{8B6F12B7-AA01-42EB-82D1-528E1E538E25}" type="slidenum">
              <a:rPr lang="en-US" smtClean="0"/>
              <a:pPr>
                <a:defRPr/>
              </a:pPr>
              <a:t>23</a:t>
            </a:fld>
            <a:endParaRPr lang="en-US"/>
          </a:p>
        </p:txBody>
      </p:sp>
    </p:spTree>
    <p:extLst>
      <p:ext uri="{BB962C8B-B14F-4D97-AF65-F5344CB8AC3E}">
        <p14:creationId xmlns:p14="http://schemas.microsoft.com/office/powerpoint/2010/main" val="668998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71538"/>
            <a:ext cx="914400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965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507288" cy="6264696"/>
          </a:xfrm>
        </p:spPr>
        <p:txBody>
          <a:bodyPr>
            <a:normAutofit lnSpcReduction="10000"/>
          </a:bodyPr>
          <a:lstStyle/>
          <a:p>
            <a:pPr algn="just"/>
            <a:r>
              <a:rPr lang="en-US" sz="2400" dirty="0"/>
              <a:t>A stack can exist as a stand-alone unit </a:t>
            </a:r>
            <a:r>
              <a:rPr lang="en-US" sz="2400" dirty="0" smtClean="0"/>
              <a:t>or </a:t>
            </a:r>
            <a:r>
              <a:rPr lang="en-US" sz="2400" dirty="0"/>
              <a:t>can be implemented in a </a:t>
            </a:r>
            <a:r>
              <a:rPr lang="en-US" sz="2400" b="1" i="1" u="sng" dirty="0"/>
              <a:t>random-access memory attached to a CPU.</a:t>
            </a:r>
            <a:r>
              <a:rPr lang="en-US" sz="2400" dirty="0"/>
              <a:t> </a:t>
            </a:r>
            <a:endParaRPr lang="en-US" sz="2400" dirty="0" smtClean="0"/>
          </a:p>
          <a:p>
            <a:pPr algn="just"/>
            <a:r>
              <a:rPr lang="en-US" sz="2400" dirty="0"/>
              <a:t>The implementation of a stack in the CPU is done by assigning a portion of memory to a stack operation and using a processor register as a stack pointer. </a:t>
            </a:r>
          </a:p>
          <a:p>
            <a:pPr algn="just"/>
            <a:r>
              <a:rPr lang="en-US" sz="2400" dirty="0" smtClean="0"/>
              <a:t>A </a:t>
            </a:r>
            <a:r>
              <a:rPr lang="en-US" sz="2400" dirty="0"/>
              <a:t>portion of computer memory partitioned into three segments: </a:t>
            </a:r>
            <a:r>
              <a:rPr lang="en-US" sz="2400" b="1" dirty="0">
                <a:solidFill>
                  <a:srgbClr val="0070C0"/>
                </a:solidFill>
              </a:rPr>
              <a:t>program, data, and stack. </a:t>
            </a:r>
          </a:p>
          <a:p>
            <a:pPr algn="just"/>
            <a:r>
              <a:rPr lang="en-US" sz="2400" dirty="0">
                <a:solidFill>
                  <a:srgbClr val="FF0000"/>
                </a:solidFill>
              </a:rPr>
              <a:t>The program counter PC </a:t>
            </a:r>
            <a:r>
              <a:rPr lang="en-US" sz="2400" dirty="0"/>
              <a:t>points at the address of the next instruction in the program which is used during the fetch phase to read an instruction.</a:t>
            </a:r>
          </a:p>
          <a:p>
            <a:pPr algn="just"/>
            <a:r>
              <a:rPr lang="en-US" sz="2400" dirty="0">
                <a:solidFill>
                  <a:srgbClr val="FF0000"/>
                </a:solidFill>
              </a:rPr>
              <a:t>The address registers AR </a:t>
            </a:r>
            <a:r>
              <a:rPr lang="en-US" sz="2400" dirty="0"/>
              <a:t>points at an array of data which is used during the execute phase to read an operand.</a:t>
            </a:r>
          </a:p>
          <a:p>
            <a:pPr algn="just"/>
            <a:r>
              <a:rPr lang="en-US" sz="2400" dirty="0">
                <a:solidFill>
                  <a:srgbClr val="FF0000"/>
                </a:solidFill>
              </a:rPr>
              <a:t>The stack pointer SP </a:t>
            </a:r>
            <a:r>
              <a:rPr lang="en-US" sz="2400" dirty="0"/>
              <a:t>points at the top of the stack which is used to push or pop items into or from the stack.</a:t>
            </a:r>
          </a:p>
          <a:p>
            <a:pPr algn="just"/>
            <a:r>
              <a:rPr lang="en-US" sz="2400" dirty="0"/>
              <a:t>We assume that the items in the stack communicate with a data register DR. </a:t>
            </a:r>
          </a:p>
          <a:p>
            <a:endParaRPr lang="en-IN" sz="2400" dirty="0"/>
          </a:p>
        </p:txBody>
      </p:sp>
    </p:spTree>
    <p:extLst>
      <p:ext uri="{BB962C8B-B14F-4D97-AF65-F5344CB8AC3E}">
        <p14:creationId xmlns:p14="http://schemas.microsoft.com/office/powerpoint/2010/main" val="887188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548680"/>
            <a:ext cx="8507288" cy="5577483"/>
          </a:xfrm>
        </p:spPr>
        <p:txBody>
          <a:bodyPr>
            <a:normAutofit/>
          </a:bodyPr>
          <a:lstStyle/>
          <a:p>
            <a:pPr algn="just"/>
            <a:r>
              <a:rPr lang="en-US" dirty="0" smtClean="0"/>
              <a:t>The </a:t>
            </a:r>
            <a:r>
              <a:rPr lang="en-US" dirty="0"/>
              <a:t>three registers are connected to </a:t>
            </a:r>
            <a:r>
              <a:rPr lang="en-US" dirty="0" smtClean="0"/>
              <a:t>a common address </a:t>
            </a:r>
            <a:r>
              <a:rPr lang="en-US" dirty="0"/>
              <a:t>bus, and either one can provide an address for memory. </a:t>
            </a:r>
            <a:endParaRPr lang="en-US" dirty="0" smtClean="0"/>
          </a:p>
          <a:p>
            <a:pPr algn="just"/>
            <a:endParaRPr lang="en-US" dirty="0"/>
          </a:p>
          <a:p>
            <a:pPr algn="just"/>
            <a:r>
              <a:rPr lang="en-US" dirty="0"/>
              <a:t>The </a:t>
            </a:r>
            <a:r>
              <a:rPr lang="en-US" dirty="0">
                <a:solidFill>
                  <a:srgbClr val="FF0000"/>
                </a:solidFill>
              </a:rPr>
              <a:t>advantage of a memory stack </a:t>
            </a:r>
            <a:r>
              <a:rPr lang="en-US" dirty="0"/>
              <a:t>is that the CPU can refer to it without having to specify an address, since the address is always available and automatically updated in the stack pointer.</a:t>
            </a:r>
            <a:endParaRPr lang="en-IN" dirty="0"/>
          </a:p>
          <a:p>
            <a:pPr algn="just"/>
            <a:endParaRPr lang="en-US" dirty="0" smtClean="0"/>
          </a:p>
          <a:p>
            <a:pPr algn="just"/>
            <a:endParaRPr lang="en-IN" dirty="0"/>
          </a:p>
        </p:txBody>
      </p:sp>
    </p:spTree>
    <p:extLst>
      <p:ext uri="{BB962C8B-B14F-4D97-AF65-F5344CB8AC3E}">
        <p14:creationId xmlns:p14="http://schemas.microsoft.com/office/powerpoint/2010/main" val="96655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pPr algn="just"/>
            <a:r>
              <a:rPr lang="en-US" dirty="0"/>
              <a:t>Most computers do not provide hardware to check for stack overflow (full stack) or underflow (empty stack). </a:t>
            </a:r>
            <a:endParaRPr lang="en-US" dirty="0" smtClean="0"/>
          </a:p>
          <a:p>
            <a:pPr algn="just"/>
            <a:r>
              <a:rPr lang="en-US" dirty="0" smtClean="0"/>
              <a:t>The </a:t>
            </a:r>
            <a:r>
              <a:rPr lang="en-US" dirty="0"/>
              <a:t>stack limits can be checked by using two processor registers: </a:t>
            </a:r>
            <a:endParaRPr lang="en-US" dirty="0" smtClean="0"/>
          </a:p>
          <a:p>
            <a:pPr lvl="1" algn="just"/>
            <a:r>
              <a:rPr lang="en-US" dirty="0" smtClean="0"/>
              <a:t>one </a:t>
            </a:r>
            <a:r>
              <a:rPr lang="en-US" dirty="0"/>
              <a:t>to hold the upper limit (3000 in this case), </a:t>
            </a:r>
            <a:endParaRPr lang="en-US" dirty="0" smtClean="0"/>
          </a:p>
          <a:p>
            <a:pPr lvl="1" algn="just"/>
            <a:r>
              <a:rPr lang="en-US" dirty="0" smtClean="0"/>
              <a:t>and </a:t>
            </a:r>
            <a:r>
              <a:rPr lang="en-US" dirty="0"/>
              <a:t>the other to hold the lower limit (4001 in this case). </a:t>
            </a:r>
            <a:endParaRPr lang="en-US" dirty="0" smtClean="0"/>
          </a:p>
          <a:p>
            <a:pPr lvl="1" algn="just"/>
            <a:r>
              <a:rPr lang="en-US" dirty="0" smtClean="0"/>
              <a:t>After </a:t>
            </a:r>
            <a:r>
              <a:rPr lang="en-US" dirty="0"/>
              <a:t>a push operation, SP is compared with the upper-limit register and after a pop operation, SP is compared with the lower-limit register.</a:t>
            </a:r>
            <a:endParaRPr lang="en-IN" dirty="0"/>
          </a:p>
        </p:txBody>
      </p:sp>
    </p:spTree>
    <p:extLst>
      <p:ext uri="{BB962C8B-B14F-4D97-AF65-F5344CB8AC3E}">
        <p14:creationId xmlns:p14="http://schemas.microsoft.com/office/powerpoint/2010/main" val="2055406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Autofit/>
          </a:bodyPr>
          <a:lstStyle/>
          <a:p>
            <a:r>
              <a:rPr lang="en-US" sz="2800" dirty="0"/>
              <a:t>A stack organization is very effective for evaluating arithmetic expressions.</a:t>
            </a:r>
            <a:endParaRPr lang="en-IN"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7850"/>
            <a:ext cx="91440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427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Evaluation of arithmetic expressions</a:t>
            </a:r>
            <a:endParaRPr lang="en-IN"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just"/>
            <a:r>
              <a:rPr lang="en-US" dirty="0"/>
              <a:t>Reverse Polish notation, combined with a stack arrangement of registers, is the most efficient way known for evaluating arithmetic expressions. </a:t>
            </a:r>
            <a:endParaRPr lang="en-US" dirty="0" smtClean="0"/>
          </a:p>
          <a:p>
            <a:pPr algn="just"/>
            <a:r>
              <a:rPr lang="en-US" dirty="0" smtClean="0"/>
              <a:t>This </a:t>
            </a:r>
            <a:r>
              <a:rPr lang="en-US" dirty="0"/>
              <a:t>procedure is employed in some electronic calculators and also in some computers. </a:t>
            </a:r>
            <a:endParaRPr lang="en-US" dirty="0" smtClean="0"/>
          </a:p>
          <a:p>
            <a:pPr algn="just"/>
            <a:r>
              <a:rPr lang="en-US" dirty="0" smtClean="0"/>
              <a:t>The </a:t>
            </a:r>
            <a:r>
              <a:rPr lang="en-US" dirty="0"/>
              <a:t>stack is particularly useful for handling long, complex problems involving chain calculations. </a:t>
            </a:r>
            <a:endParaRPr lang="en-US" dirty="0" smtClean="0"/>
          </a:p>
          <a:p>
            <a:pPr algn="just"/>
            <a:r>
              <a:rPr lang="en-US" dirty="0" smtClean="0"/>
              <a:t>It </a:t>
            </a:r>
            <a:r>
              <a:rPr lang="en-US" dirty="0"/>
              <a:t>is based on the fact that any arithmetic expression can be expressed in parentheses-free Polish notation.</a:t>
            </a:r>
            <a:endParaRPr lang="en-IN" dirty="0"/>
          </a:p>
        </p:txBody>
      </p:sp>
    </p:spTree>
    <p:extLst>
      <p:ext uri="{BB962C8B-B14F-4D97-AF65-F5344CB8AC3E}">
        <p14:creationId xmlns:p14="http://schemas.microsoft.com/office/powerpoint/2010/main" val="242568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r>
              <a:rPr lang="en-US" dirty="0" smtClean="0"/>
              <a:t>The CPU performs a variety of functions dictated by the type of instructions that are incorporated in the computer. </a:t>
            </a:r>
          </a:p>
          <a:p>
            <a:pPr algn="just"/>
            <a:r>
              <a:rPr lang="en-US" dirty="0" smtClean="0"/>
              <a:t>Computer architecture includes the </a:t>
            </a:r>
            <a:r>
              <a:rPr lang="en-US" u="sng" dirty="0" smtClean="0">
                <a:solidFill>
                  <a:srgbClr val="FF0000"/>
                </a:solidFill>
              </a:rPr>
              <a:t>instruction formats, addressing modes, the instruction set, and the general organization of the CPU registers.</a:t>
            </a:r>
            <a:endParaRPr lang="en-IN" u="sng" dirty="0">
              <a:solidFill>
                <a:srgbClr val="FF0000"/>
              </a:solidFill>
            </a:endParaRPr>
          </a:p>
        </p:txBody>
      </p:sp>
    </p:spTree>
    <p:extLst>
      <p:ext uri="{BB962C8B-B14F-4D97-AF65-F5344CB8AC3E}">
        <p14:creationId xmlns:p14="http://schemas.microsoft.com/office/powerpoint/2010/main" val="1299959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44310"/>
            <a:ext cx="8532440"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094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Instruction Format</a:t>
            </a:r>
            <a:endParaRPr lang="en-IN" b="1" dirty="0">
              <a:solidFill>
                <a:srgbClr val="FF0000"/>
              </a:solidFill>
            </a:endParaRPr>
          </a:p>
        </p:txBody>
      </p:sp>
      <p:pic>
        <p:nvPicPr>
          <p:cNvPr id="4" name="Picture 3"/>
          <p:cNvPicPr>
            <a:picLocks noChangeAspect="1"/>
          </p:cNvPicPr>
          <p:nvPr/>
        </p:nvPicPr>
        <p:blipFill>
          <a:blip r:embed="rId2"/>
          <a:stretch>
            <a:fillRect/>
          </a:stretch>
        </p:blipFill>
        <p:spPr>
          <a:xfrm>
            <a:off x="1651735" y="1873567"/>
            <a:ext cx="5745108" cy="4128859"/>
          </a:xfrm>
          <a:prstGeom prst="rect">
            <a:avLst/>
          </a:prstGeom>
        </p:spPr>
      </p:pic>
    </p:spTree>
    <p:extLst>
      <p:ext uri="{BB962C8B-B14F-4D97-AF65-F5344CB8AC3E}">
        <p14:creationId xmlns:p14="http://schemas.microsoft.com/office/powerpoint/2010/main" val="1860324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Instruction Format</a:t>
            </a:r>
            <a:endParaRPr lang="en-IN"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gn="just"/>
            <a:r>
              <a:rPr lang="en-US" dirty="0" smtClean="0"/>
              <a:t>The </a:t>
            </a:r>
            <a:r>
              <a:rPr lang="en-US" dirty="0"/>
              <a:t>bits of the instruction are divided into groups called fields. </a:t>
            </a:r>
            <a:endParaRPr lang="en-US" dirty="0" smtClean="0"/>
          </a:p>
          <a:p>
            <a:pPr algn="just"/>
            <a:r>
              <a:rPr lang="en-US" dirty="0" smtClean="0"/>
              <a:t>The </a:t>
            </a:r>
            <a:r>
              <a:rPr lang="en-US" dirty="0"/>
              <a:t>most common fields found in instruction formats are</a:t>
            </a:r>
            <a:r>
              <a:rPr lang="en-US" dirty="0" smtClean="0"/>
              <a:t>:</a:t>
            </a:r>
          </a:p>
          <a:p>
            <a:pPr algn="just"/>
            <a:r>
              <a:rPr lang="en-US" dirty="0" smtClean="0"/>
              <a:t>1</a:t>
            </a:r>
            <a:r>
              <a:rPr lang="en-US" dirty="0"/>
              <a:t>. An operation code field that specifies the operation to be performed</a:t>
            </a:r>
            <a:r>
              <a:rPr lang="en-US" dirty="0" smtClean="0"/>
              <a:t>.</a:t>
            </a:r>
          </a:p>
          <a:p>
            <a:pPr algn="just"/>
            <a:r>
              <a:rPr lang="en-US" dirty="0" smtClean="0"/>
              <a:t>2</a:t>
            </a:r>
            <a:r>
              <a:rPr lang="en-US" dirty="0"/>
              <a:t>. An address field that designates a memory address or a processor register</a:t>
            </a:r>
            <a:r>
              <a:rPr lang="en-US" dirty="0" smtClean="0"/>
              <a:t>.</a:t>
            </a:r>
          </a:p>
          <a:p>
            <a:pPr algn="just"/>
            <a:r>
              <a:rPr lang="en-US" dirty="0" smtClean="0"/>
              <a:t>3</a:t>
            </a:r>
            <a:r>
              <a:rPr lang="en-US" dirty="0"/>
              <a:t>. </a:t>
            </a:r>
            <a:r>
              <a:rPr lang="en-US" dirty="0" smtClean="0"/>
              <a:t>A mode </a:t>
            </a:r>
            <a:r>
              <a:rPr lang="en-US" dirty="0"/>
              <a:t>field that specifies the way the operand or the effective address is determined.</a:t>
            </a:r>
            <a:endParaRPr lang="en-IN" dirty="0"/>
          </a:p>
        </p:txBody>
      </p:sp>
    </p:spTree>
    <p:extLst>
      <p:ext uri="{BB962C8B-B14F-4D97-AF65-F5344CB8AC3E}">
        <p14:creationId xmlns:p14="http://schemas.microsoft.com/office/powerpoint/2010/main" val="3618164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73629" y="1251366"/>
            <a:ext cx="6375058" cy="4208909"/>
          </a:xfrm>
          <a:prstGeom prst="rect">
            <a:avLst/>
          </a:prstGeom>
        </p:spPr>
      </p:pic>
    </p:spTree>
    <p:extLst>
      <p:ext uri="{BB962C8B-B14F-4D97-AF65-F5344CB8AC3E}">
        <p14:creationId xmlns:p14="http://schemas.microsoft.com/office/powerpoint/2010/main" val="96347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9512" y="485728"/>
            <a:ext cx="7161711" cy="5883862"/>
          </a:xfrm>
          <a:prstGeom prst="rect">
            <a:avLst/>
          </a:prstGeom>
        </p:spPr>
      </p:pic>
    </p:spTree>
    <p:extLst>
      <p:ext uri="{BB962C8B-B14F-4D97-AF65-F5344CB8AC3E}">
        <p14:creationId xmlns:p14="http://schemas.microsoft.com/office/powerpoint/2010/main" val="3229001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9633" y="557464"/>
            <a:ext cx="5994842" cy="5934776"/>
          </a:xfrm>
          <a:prstGeom prst="rect">
            <a:avLst/>
          </a:prstGeom>
        </p:spPr>
      </p:pic>
    </p:spTree>
    <p:extLst>
      <p:ext uri="{BB962C8B-B14F-4D97-AF65-F5344CB8AC3E}">
        <p14:creationId xmlns:p14="http://schemas.microsoft.com/office/powerpoint/2010/main" val="3684115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kumimoji="1" lang="en-US" altLang="ko-KR" b="1" dirty="0">
                <a:ea typeface="굴림" pitchFamily="50" charset="-128"/>
              </a:rPr>
              <a:t>The three most common CPU organizations</a:t>
            </a:r>
            <a:endParaRPr lang="en-IN" b="1" dirty="0"/>
          </a:p>
        </p:txBody>
      </p:sp>
      <p:sp>
        <p:nvSpPr>
          <p:cNvPr id="4" name="Rectangle 6"/>
          <p:cNvSpPr>
            <a:spLocks noChangeArrowheads="1"/>
          </p:cNvSpPr>
          <p:nvPr/>
        </p:nvSpPr>
        <p:spPr bwMode="auto">
          <a:xfrm>
            <a:off x="1361803" y="2198190"/>
            <a:ext cx="6954613" cy="39095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342900" indent="-342900" defTabSz="762000" eaLnBrk="0" hangingPunct="0">
              <a:defRPr>
                <a:solidFill>
                  <a:schemeClr val="tx1"/>
                </a:solidFill>
                <a:latin typeface="Arial" panose="020B0604020202020204" pitchFamily="34" charset="0"/>
              </a:defRPr>
            </a:lvl1pPr>
            <a:lvl2pPr marL="57150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lvl="1">
              <a:lnSpc>
                <a:spcPct val="119000"/>
              </a:lnSpc>
              <a:spcBef>
                <a:spcPct val="60000"/>
              </a:spcBef>
            </a:pPr>
            <a:r>
              <a:rPr kumimoji="1" lang="en-US" altLang="ko-KR" b="1" dirty="0">
                <a:ea typeface="굴림" pitchFamily="50" charset="-128"/>
              </a:rPr>
              <a:t>Single accumulator organization</a:t>
            </a:r>
            <a:r>
              <a:rPr kumimoji="1" lang="en-US" altLang="ko-KR" b="1" dirty="0" smtClean="0">
                <a:ea typeface="굴림" pitchFamily="50" charset="-128"/>
              </a:rPr>
              <a:t>: (One Address)</a:t>
            </a:r>
            <a:endParaRPr kumimoji="1" lang="en-US" altLang="ko-KR" b="1" dirty="0">
              <a:ea typeface="굴림" pitchFamily="50" charset="-128"/>
            </a:endParaRPr>
          </a:p>
          <a:p>
            <a:pPr lvl="1">
              <a:lnSpc>
                <a:spcPct val="50000"/>
              </a:lnSpc>
              <a:spcBef>
                <a:spcPct val="60000"/>
              </a:spcBef>
            </a:pPr>
            <a:r>
              <a:rPr kumimoji="1" lang="en-US" altLang="ko-KR" dirty="0">
                <a:ea typeface="굴림" pitchFamily="50" charset="-128"/>
              </a:rPr>
              <a:t>	ADD	X	                /* AC </a:t>
            </a:r>
            <a:r>
              <a:rPr kumimoji="1" lang="en-US" altLang="ko-KR" dirty="0">
                <a:latin typeface="Symbol" panose="05050102010706020507" pitchFamily="18" charset="2"/>
                <a:ea typeface="굴림" pitchFamily="50" charset="-128"/>
                <a:sym typeface="Symbol" panose="05050102010706020507" pitchFamily="18" charset="2"/>
              </a:rPr>
              <a:t></a:t>
            </a:r>
            <a:r>
              <a:rPr kumimoji="1" lang="en-US" altLang="ko-KR" dirty="0">
                <a:ea typeface="굴림" pitchFamily="50" charset="-128"/>
              </a:rPr>
              <a:t> AC + M[X]  */</a:t>
            </a:r>
          </a:p>
          <a:p>
            <a:pPr lvl="1">
              <a:lnSpc>
                <a:spcPct val="50000"/>
              </a:lnSpc>
              <a:spcBef>
                <a:spcPct val="60000"/>
              </a:spcBef>
            </a:pPr>
            <a:endParaRPr kumimoji="1" lang="en-US" altLang="ko-KR" b="1" dirty="0" smtClean="0">
              <a:ea typeface="굴림" pitchFamily="50" charset="-128"/>
            </a:endParaRPr>
          </a:p>
          <a:p>
            <a:pPr lvl="1">
              <a:lnSpc>
                <a:spcPct val="50000"/>
              </a:lnSpc>
              <a:spcBef>
                <a:spcPct val="60000"/>
              </a:spcBef>
            </a:pPr>
            <a:r>
              <a:rPr kumimoji="1" lang="en-US" altLang="ko-KR" b="1" dirty="0" smtClean="0">
                <a:ea typeface="굴림" pitchFamily="50" charset="-128"/>
              </a:rPr>
              <a:t>General </a:t>
            </a:r>
            <a:r>
              <a:rPr kumimoji="1" lang="en-US" altLang="ko-KR" b="1" dirty="0">
                <a:ea typeface="굴림" pitchFamily="50" charset="-128"/>
              </a:rPr>
              <a:t>register organization</a:t>
            </a:r>
            <a:r>
              <a:rPr kumimoji="1" lang="en-US" altLang="ko-KR" b="1" dirty="0" smtClean="0">
                <a:ea typeface="굴림" pitchFamily="50" charset="-128"/>
              </a:rPr>
              <a:t>: (Two &amp; Three Address)</a:t>
            </a:r>
            <a:endParaRPr kumimoji="1" lang="en-US" altLang="ko-KR" b="1" dirty="0">
              <a:ea typeface="굴림" pitchFamily="50" charset="-128"/>
            </a:endParaRPr>
          </a:p>
          <a:p>
            <a:pPr lvl="1">
              <a:lnSpc>
                <a:spcPct val="50000"/>
              </a:lnSpc>
              <a:spcBef>
                <a:spcPct val="60000"/>
              </a:spcBef>
            </a:pPr>
            <a:r>
              <a:rPr kumimoji="1" lang="en-US" altLang="ko-KR" dirty="0">
                <a:ea typeface="굴림" pitchFamily="50" charset="-128"/>
              </a:rPr>
              <a:t>	ADD	R1, R2, R3	    /* R1 </a:t>
            </a:r>
            <a:r>
              <a:rPr kumimoji="1" lang="en-US" altLang="ko-KR" dirty="0">
                <a:latin typeface="Symbol" panose="05050102010706020507" pitchFamily="18" charset="2"/>
                <a:ea typeface="굴림" pitchFamily="50" charset="-128"/>
                <a:sym typeface="Symbol" panose="05050102010706020507" pitchFamily="18" charset="2"/>
              </a:rPr>
              <a:t></a:t>
            </a:r>
            <a:r>
              <a:rPr kumimoji="1" lang="en-US" altLang="ko-KR" dirty="0">
                <a:ea typeface="굴림" pitchFamily="50" charset="-128"/>
              </a:rPr>
              <a:t> R2 + R3  */		</a:t>
            </a:r>
          </a:p>
          <a:p>
            <a:pPr lvl="1">
              <a:lnSpc>
                <a:spcPct val="50000"/>
              </a:lnSpc>
              <a:spcBef>
                <a:spcPct val="60000"/>
              </a:spcBef>
            </a:pPr>
            <a:r>
              <a:rPr kumimoji="1" lang="en-US" altLang="ko-KR" dirty="0">
                <a:ea typeface="굴림" pitchFamily="50" charset="-128"/>
              </a:rPr>
              <a:t>    ADD	R1, R2	                /* R1 </a:t>
            </a:r>
            <a:r>
              <a:rPr kumimoji="1" lang="en-US" altLang="ko-KR" dirty="0">
                <a:latin typeface="Symbol" panose="05050102010706020507" pitchFamily="18" charset="2"/>
                <a:ea typeface="굴림" pitchFamily="50" charset="-128"/>
                <a:sym typeface="Symbol" panose="05050102010706020507" pitchFamily="18" charset="2"/>
              </a:rPr>
              <a:t></a:t>
            </a:r>
            <a:r>
              <a:rPr kumimoji="1" lang="en-US" altLang="ko-KR" dirty="0">
                <a:ea typeface="굴림" pitchFamily="50" charset="-128"/>
              </a:rPr>
              <a:t> R1 + R2  */	</a:t>
            </a:r>
          </a:p>
          <a:p>
            <a:pPr lvl="1">
              <a:lnSpc>
                <a:spcPct val="50000"/>
              </a:lnSpc>
              <a:spcBef>
                <a:spcPct val="60000"/>
              </a:spcBef>
            </a:pPr>
            <a:r>
              <a:rPr kumimoji="1" lang="en-US" altLang="ko-KR" dirty="0">
                <a:ea typeface="굴림" pitchFamily="50" charset="-128"/>
              </a:rPr>
              <a:t>	MOV	R1, R2	                /* R1 </a:t>
            </a:r>
            <a:r>
              <a:rPr kumimoji="1" lang="en-US" altLang="ko-KR" dirty="0">
                <a:latin typeface="Symbol" panose="05050102010706020507" pitchFamily="18" charset="2"/>
                <a:ea typeface="굴림" pitchFamily="50" charset="-128"/>
                <a:sym typeface="Symbol" panose="05050102010706020507" pitchFamily="18" charset="2"/>
              </a:rPr>
              <a:t></a:t>
            </a:r>
            <a:r>
              <a:rPr kumimoji="1" lang="en-US" altLang="ko-KR" dirty="0">
                <a:ea typeface="굴림" pitchFamily="50" charset="-128"/>
              </a:rPr>
              <a:t> R2  */		</a:t>
            </a:r>
          </a:p>
          <a:p>
            <a:pPr lvl="1">
              <a:lnSpc>
                <a:spcPct val="50000"/>
              </a:lnSpc>
              <a:spcBef>
                <a:spcPct val="60000"/>
              </a:spcBef>
            </a:pPr>
            <a:r>
              <a:rPr kumimoji="1" lang="en-US" altLang="ko-KR" dirty="0">
                <a:ea typeface="굴림" pitchFamily="50" charset="-128"/>
              </a:rPr>
              <a:t>    ADD	R1, X	                /* R1 </a:t>
            </a:r>
            <a:r>
              <a:rPr kumimoji="1" lang="en-US" altLang="ko-KR" dirty="0">
                <a:latin typeface="Symbol" panose="05050102010706020507" pitchFamily="18" charset="2"/>
                <a:ea typeface="굴림" pitchFamily="50" charset="-128"/>
                <a:sym typeface="Symbol" panose="05050102010706020507" pitchFamily="18" charset="2"/>
              </a:rPr>
              <a:t></a:t>
            </a:r>
            <a:r>
              <a:rPr kumimoji="1" lang="en-US" altLang="ko-KR" dirty="0">
                <a:ea typeface="굴림" pitchFamily="50" charset="-128"/>
              </a:rPr>
              <a:t> R1 + M[X]  */</a:t>
            </a:r>
          </a:p>
          <a:p>
            <a:pPr lvl="1">
              <a:lnSpc>
                <a:spcPct val="50000"/>
              </a:lnSpc>
              <a:spcBef>
                <a:spcPct val="60000"/>
              </a:spcBef>
            </a:pPr>
            <a:endParaRPr kumimoji="1" lang="en-US" altLang="ko-KR" b="1" dirty="0" smtClean="0">
              <a:ea typeface="굴림" pitchFamily="50" charset="-128"/>
            </a:endParaRPr>
          </a:p>
          <a:p>
            <a:pPr lvl="1">
              <a:lnSpc>
                <a:spcPct val="50000"/>
              </a:lnSpc>
              <a:spcBef>
                <a:spcPct val="60000"/>
              </a:spcBef>
            </a:pPr>
            <a:r>
              <a:rPr kumimoji="1" lang="en-US" altLang="ko-KR" b="1" dirty="0" smtClean="0">
                <a:ea typeface="굴림" pitchFamily="50" charset="-128"/>
              </a:rPr>
              <a:t>Stack </a:t>
            </a:r>
            <a:r>
              <a:rPr kumimoji="1" lang="en-US" altLang="ko-KR" b="1" dirty="0">
                <a:ea typeface="굴림" pitchFamily="50" charset="-128"/>
              </a:rPr>
              <a:t>organization</a:t>
            </a:r>
            <a:r>
              <a:rPr kumimoji="1" lang="en-US" altLang="ko-KR" b="1" dirty="0" smtClean="0">
                <a:ea typeface="굴림" pitchFamily="50" charset="-128"/>
              </a:rPr>
              <a:t>: (Zero Address)</a:t>
            </a:r>
            <a:endParaRPr kumimoji="1" lang="en-US" altLang="ko-KR" b="1" dirty="0">
              <a:ea typeface="굴림" pitchFamily="50" charset="-128"/>
            </a:endParaRPr>
          </a:p>
          <a:p>
            <a:pPr lvl="1">
              <a:lnSpc>
                <a:spcPct val="50000"/>
              </a:lnSpc>
              <a:spcBef>
                <a:spcPct val="60000"/>
              </a:spcBef>
            </a:pPr>
            <a:r>
              <a:rPr kumimoji="1" lang="en-US" altLang="ko-KR" dirty="0">
                <a:ea typeface="굴림" pitchFamily="50" charset="-128"/>
              </a:rPr>
              <a:t>	PUSH	X	                /* TOS </a:t>
            </a:r>
            <a:r>
              <a:rPr kumimoji="1" lang="en-US" altLang="ko-KR" dirty="0">
                <a:latin typeface="Symbol" panose="05050102010706020507" pitchFamily="18" charset="2"/>
                <a:ea typeface="굴림" pitchFamily="50" charset="-128"/>
                <a:sym typeface="Symbol" panose="05050102010706020507" pitchFamily="18" charset="2"/>
              </a:rPr>
              <a:t></a:t>
            </a:r>
            <a:r>
              <a:rPr kumimoji="1" lang="en-US" altLang="ko-KR" dirty="0">
                <a:ea typeface="굴림" pitchFamily="50" charset="-128"/>
              </a:rPr>
              <a:t> M[X]  */		</a:t>
            </a:r>
          </a:p>
          <a:p>
            <a:pPr lvl="1">
              <a:lnSpc>
                <a:spcPct val="50000"/>
              </a:lnSpc>
              <a:spcBef>
                <a:spcPct val="60000"/>
              </a:spcBef>
            </a:pPr>
            <a:r>
              <a:rPr kumimoji="1" lang="en-US" altLang="ko-KR" dirty="0">
                <a:ea typeface="굴림" pitchFamily="50" charset="-128"/>
              </a:rPr>
              <a:t>    ADD	</a:t>
            </a:r>
          </a:p>
        </p:txBody>
      </p:sp>
    </p:spTree>
    <p:extLst>
      <p:ext uri="{BB962C8B-B14F-4D97-AF65-F5344CB8AC3E}">
        <p14:creationId xmlns:p14="http://schemas.microsoft.com/office/powerpoint/2010/main" val="3042218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05000"/>
            <a:ext cx="8172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151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4400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77806"/>
            <a:ext cx="9132564" cy="93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863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95388"/>
            <a:ext cx="8676456"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5373216"/>
            <a:ext cx="820891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27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568952" cy="5865515"/>
          </a:xfrm>
        </p:spPr>
        <p:txBody>
          <a:bodyPr>
            <a:normAutofit fontScale="70000" lnSpcReduction="20000"/>
          </a:bodyPr>
          <a:lstStyle/>
          <a:p>
            <a:pPr algn="just"/>
            <a:r>
              <a:rPr lang="en-US" dirty="0" smtClean="0"/>
              <a:t>One boundary where the computer designer and the computer programmer see the same machine is the part of the </a:t>
            </a:r>
            <a:r>
              <a:rPr lang="en-US" dirty="0" smtClean="0">
                <a:solidFill>
                  <a:srgbClr val="FF0000"/>
                </a:solidFill>
              </a:rPr>
              <a:t>CPU associated with the instruction set. </a:t>
            </a:r>
          </a:p>
          <a:p>
            <a:pPr algn="just"/>
            <a:endParaRPr lang="en-US" dirty="0" smtClean="0">
              <a:solidFill>
                <a:srgbClr val="FF0000"/>
              </a:solidFill>
            </a:endParaRPr>
          </a:p>
          <a:p>
            <a:pPr algn="just"/>
            <a:r>
              <a:rPr lang="en-US" dirty="0" smtClean="0"/>
              <a:t>From </a:t>
            </a:r>
            <a:r>
              <a:rPr lang="en-US" u="sng" dirty="0" smtClean="0"/>
              <a:t>the designer's point of view</a:t>
            </a:r>
            <a:r>
              <a:rPr lang="en-US" dirty="0" smtClean="0"/>
              <a:t>, the computer instruction set provides the specifications for the design of the CPU. </a:t>
            </a:r>
          </a:p>
          <a:p>
            <a:pPr algn="just"/>
            <a:endParaRPr lang="en-US" dirty="0" smtClean="0"/>
          </a:p>
          <a:p>
            <a:pPr algn="just"/>
            <a:r>
              <a:rPr lang="en-US" dirty="0" smtClean="0"/>
              <a:t>The design of a CPU is a task that in large part involves choosing the hardware for implementing the machine instructions. </a:t>
            </a:r>
          </a:p>
          <a:p>
            <a:pPr algn="just"/>
            <a:endParaRPr lang="en-US" dirty="0" smtClean="0"/>
          </a:p>
          <a:p>
            <a:pPr algn="just"/>
            <a:r>
              <a:rPr lang="en-US" dirty="0" smtClean="0"/>
              <a:t>The </a:t>
            </a:r>
            <a:r>
              <a:rPr lang="en-US" u="sng" dirty="0" smtClean="0"/>
              <a:t>user who programs the computer </a:t>
            </a:r>
            <a:r>
              <a:rPr lang="en-US" dirty="0" smtClean="0"/>
              <a:t>in machine or assembly language must be aware of the register set, the memory structure, the type of data supported by the instructions, and the function that each instruction.</a:t>
            </a:r>
          </a:p>
          <a:p>
            <a:pPr algn="just"/>
            <a:endParaRPr lang="en-US" dirty="0" smtClean="0"/>
          </a:p>
          <a:p>
            <a:pPr algn="just"/>
            <a:r>
              <a:rPr lang="en-US" dirty="0" smtClean="0"/>
              <a:t>We will learn the organization and architecture of the CPU with an emphasis on the user’s view of the computer. </a:t>
            </a:r>
            <a:endParaRPr lang="en-IN" dirty="0"/>
          </a:p>
        </p:txBody>
      </p:sp>
    </p:spTree>
    <p:extLst>
      <p:ext uri="{BB962C8B-B14F-4D97-AF65-F5344CB8AC3E}">
        <p14:creationId xmlns:p14="http://schemas.microsoft.com/office/powerpoint/2010/main" val="12784645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2025"/>
            <a:ext cx="889248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733256"/>
            <a:ext cx="8496944"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701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66775"/>
            <a:ext cx="914400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927517"/>
            <a:ext cx="8424936"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38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IN" smtClean="0"/>
              <a:t>Addressing Modes</a:t>
            </a:r>
          </a:p>
        </p:txBody>
      </p:sp>
      <p:sp>
        <p:nvSpPr>
          <p:cNvPr id="24579" name="Content Placeholder 2"/>
          <p:cNvSpPr>
            <a:spLocks noGrp="1"/>
          </p:cNvSpPr>
          <p:nvPr>
            <p:ph idx="1"/>
          </p:nvPr>
        </p:nvSpPr>
        <p:spPr>
          <a:xfrm>
            <a:off x="457200" y="1600200"/>
            <a:ext cx="8229600" cy="4343400"/>
          </a:xfrm>
        </p:spPr>
        <p:txBody>
          <a:bodyPr/>
          <a:lstStyle/>
          <a:p>
            <a:pPr algn="just"/>
            <a:r>
              <a:rPr lang="en-IN" sz="2400" dirty="0" smtClean="0">
                <a:latin typeface="Times New Roman" pitchFamily="18" charset="0"/>
                <a:cs typeface="Times New Roman" pitchFamily="18" charset="0"/>
              </a:rPr>
              <a:t>Microprocessor executes the instructions stored in memory (RAM).</a:t>
            </a:r>
          </a:p>
          <a:p>
            <a:pPr algn="just"/>
            <a:r>
              <a:rPr lang="en-IN" sz="2400" dirty="0" smtClean="0">
                <a:latin typeface="Times New Roman" pitchFamily="18" charset="0"/>
                <a:cs typeface="Times New Roman" pitchFamily="18" charset="0"/>
              </a:rPr>
              <a:t>It executes one instruction at a time.</a:t>
            </a:r>
          </a:p>
          <a:p>
            <a:pPr algn="just"/>
            <a:r>
              <a:rPr lang="en-IN" sz="2400" dirty="0" smtClean="0">
                <a:latin typeface="Times New Roman" pitchFamily="18" charset="0"/>
                <a:cs typeface="Times New Roman" pitchFamily="18" charset="0"/>
              </a:rPr>
              <a:t>Each of the instruction contains operations and operands.</a:t>
            </a:r>
          </a:p>
          <a:p>
            <a:pPr algn="just"/>
            <a:r>
              <a:rPr lang="en-IN" sz="2400" dirty="0" smtClean="0">
                <a:latin typeface="Times New Roman" pitchFamily="18" charset="0"/>
                <a:cs typeface="Times New Roman" pitchFamily="18" charset="0"/>
              </a:rPr>
              <a:t>Operation specifies the type of action to be performed.</a:t>
            </a:r>
          </a:p>
          <a:p>
            <a:pPr algn="just"/>
            <a:r>
              <a:rPr lang="en-IN" sz="2400" dirty="0" smtClean="0">
                <a:latin typeface="Times New Roman" pitchFamily="18" charset="0"/>
                <a:cs typeface="Times New Roman" pitchFamily="18" charset="0"/>
              </a:rPr>
              <a:t>For example: ADD, SUB, MOV, INC, LOAD, STORE</a:t>
            </a:r>
          </a:p>
          <a:p>
            <a:pPr algn="just"/>
            <a:r>
              <a:rPr lang="en-IN" sz="2400" dirty="0" smtClean="0">
                <a:latin typeface="Times New Roman" pitchFamily="18" charset="0"/>
                <a:cs typeface="Times New Roman" pitchFamily="18" charset="0"/>
              </a:rPr>
              <a:t>Operands are the data on which the operation is to be performed.</a:t>
            </a:r>
          </a:p>
          <a:p>
            <a:r>
              <a:rPr lang="en-IN" sz="2400" b="1" dirty="0" smtClean="0">
                <a:latin typeface="Times New Roman" pitchFamily="18" charset="0"/>
                <a:cs typeface="Times New Roman" pitchFamily="18" charset="0"/>
              </a:rPr>
              <a:t>MOV B, A </a:t>
            </a:r>
            <a:r>
              <a:rPr lang="en-IN" sz="2400" dirty="0" smtClean="0">
                <a:latin typeface="Times New Roman" pitchFamily="18" charset="0"/>
                <a:cs typeface="Times New Roman" pitchFamily="18" charset="0"/>
              </a:rPr>
              <a:t>Here MOV is operation and (B &amp; A) are operands.</a:t>
            </a:r>
          </a:p>
          <a:p>
            <a:r>
              <a:rPr lang="en-IN" sz="2400" b="1" dirty="0" smtClean="0">
                <a:latin typeface="Times New Roman" pitchFamily="18" charset="0"/>
                <a:cs typeface="Times New Roman" pitchFamily="18" charset="0"/>
              </a:rPr>
              <a:t>ADD B </a:t>
            </a:r>
            <a:r>
              <a:rPr lang="en-IN" sz="2400" dirty="0" smtClean="0">
                <a:latin typeface="Times New Roman" pitchFamily="18" charset="0"/>
                <a:cs typeface="Times New Roman" pitchFamily="18" charset="0"/>
              </a:rPr>
              <a:t>Here ADD is operation and (B) is operand.</a:t>
            </a:r>
          </a:p>
        </p:txBody>
      </p:sp>
      <p:sp>
        <p:nvSpPr>
          <p:cNvPr id="24581"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794B6A7-3F8E-4F7F-9F28-C577DCE3D625}" type="slidenum">
              <a:rPr lang="en-US" smtClean="0"/>
              <a:pPr eaLnBrk="1" hangingPunct="1"/>
              <a:t>42</a:t>
            </a:fld>
            <a:endParaRPr lang="en-US" smtClean="0"/>
          </a:p>
        </p:txBody>
      </p:sp>
    </p:spTree>
    <p:extLst>
      <p:ext uri="{BB962C8B-B14F-4D97-AF65-F5344CB8AC3E}">
        <p14:creationId xmlns:p14="http://schemas.microsoft.com/office/powerpoint/2010/main" val="40005085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IN" smtClean="0"/>
          </a:p>
        </p:txBody>
      </p:sp>
      <p:sp>
        <p:nvSpPr>
          <p:cNvPr id="25603" name="Content Placeholder 2"/>
          <p:cNvSpPr>
            <a:spLocks noGrp="1"/>
          </p:cNvSpPr>
          <p:nvPr>
            <p:ph idx="1"/>
          </p:nvPr>
        </p:nvSpPr>
        <p:spPr>
          <a:xfrm>
            <a:off x="457200" y="1600200"/>
            <a:ext cx="8229600" cy="2514600"/>
          </a:xfrm>
        </p:spPr>
        <p:txBody>
          <a:bodyPr/>
          <a:lstStyle/>
          <a:p>
            <a:pPr algn="just"/>
            <a:r>
              <a:rPr lang="en-IN" sz="2800" dirty="0" smtClean="0">
                <a:latin typeface="Times New Roman" pitchFamily="18" charset="0"/>
                <a:cs typeface="Times New Roman" pitchFamily="18" charset="0"/>
              </a:rPr>
              <a:t>Operand can be place either in one of the processor </a:t>
            </a:r>
            <a:r>
              <a:rPr lang="en-IN" sz="2800" b="1" dirty="0" smtClean="0">
                <a:latin typeface="Times New Roman" pitchFamily="18" charset="0"/>
                <a:cs typeface="Times New Roman" pitchFamily="18" charset="0"/>
              </a:rPr>
              <a:t>register </a:t>
            </a:r>
            <a:r>
              <a:rPr lang="en-IN" sz="2800" dirty="0" smtClean="0">
                <a:latin typeface="Times New Roman" pitchFamily="18" charset="0"/>
                <a:cs typeface="Times New Roman" pitchFamily="18" charset="0"/>
              </a:rPr>
              <a:t>or in </a:t>
            </a:r>
            <a:r>
              <a:rPr lang="en-IN" sz="2800" b="1" dirty="0" smtClean="0">
                <a:latin typeface="Times New Roman" pitchFamily="18" charset="0"/>
                <a:cs typeface="Times New Roman" pitchFamily="18" charset="0"/>
              </a:rPr>
              <a:t>memory</a:t>
            </a:r>
            <a:r>
              <a:rPr lang="en-IN" sz="2800" dirty="0" smtClean="0">
                <a:latin typeface="Times New Roman" pitchFamily="18" charset="0"/>
                <a:cs typeface="Times New Roman" pitchFamily="18" charset="0"/>
              </a:rPr>
              <a:t>.</a:t>
            </a:r>
          </a:p>
          <a:p>
            <a:pPr algn="just"/>
            <a:r>
              <a:rPr lang="en-IN" sz="2800" dirty="0" smtClean="0">
                <a:latin typeface="Times New Roman" pitchFamily="18" charset="0"/>
                <a:cs typeface="Times New Roman" pitchFamily="18" charset="0"/>
              </a:rPr>
              <a:t>There are different ways to get the operands.</a:t>
            </a:r>
          </a:p>
          <a:p>
            <a:pPr algn="just"/>
            <a:r>
              <a:rPr lang="en-IN" sz="2800" dirty="0" smtClean="0">
                <a:latin typeface="Times New Roman" pitchFamily="18" charset="0"/>
                <a:cs typeface="Times New Roman" pitchFamily="18" charset="0"/>
              </a:rPr>
              <a:t>The way in which the operand is taken from register or memory is named as </a:t>
            </a:r>
            <a:r>
              <a:rPr lang="en-IN" sz="2800" b="1" dirty="0" smtClean="0">
                <a:latin typeface="Times New Roman" pitchFamily="18" charset="0"/>
                <a:cs typeface="Times New Roman" pitchFamily="18" charset="0"/>
              </a:rPr>
              <a:t>addressing mode</a:t>
            </a:r>
            <a:r>
              <a:rPr lang="en-IN" sz="2800" dirty="0" smtClean="0">
                <a:latin typeface="Times New Roman" pitchFamily="18" charset="0"/>
                <a:cs typeface="Times New Roman" pitchFamily="18" charset="0"/>
              </a:rPr>
              <a:t>. </a:t>
            </a:r>
          </a:p>
          <a:p>
            <a:pPr algn="just"/>
            <a:endParaRPr lang="en-IN" sz="2800" dirty="0" smtClean="0">
              <a:latin typeface="Times New Roman" pitchFamily="18" charset="0"/>
              <a:cs typeface="Times New Roman" pitchFamily="18" charset="0"/>
            </a:endParaRPr>
          </a:p>
        </p:txBody>
      </p:sp>
      <p:sp>
        <p:nvSpPr>
          <p:cNvPr id="25605"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1A54C68-AE65-4460-B26E-FABDAA0E1144}" type="slidenum">
              <a:rPr lang="en-US" smtClean="0"/>
              <a:pPr eaLnBrk="1" hangingPunct="1"/>
              <a:t>43</a:t>
            </a:fld>
            <a:endParaRPr lang="en-US" smtClean="0"/>
          </a:p>
        </p:txBody>
      </p:sp>
    </p:spTree>
    <p:extLst>
      <p:ext uri="{BB962C8B-B14F-4D97-AF65-F5344CB8AC3E}">
        <p14:creationId xmlns:p14="http://schemas.microsoft.com/office/powerpoint/2010/main" val="37792459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7116977-08E7-4668-81F7-89698250C49D}" type="slidenum">
              <a:rPr lang="en-US" smtClean="0"/>
              <a:pPr eaLnBrk="1" hangingPunct="1"/>
              <a:t>44</a:t>
            </a:fld>
            <a:endParaRPr lang="en-US" smtClean="0"/>
          </a:p>
        </p:txBody>
      </p:sp>
      <p:sp>
        <p:nvSpPr>
          <p:cNvPr id="26627" name="Rectangle 2"/>
          <p:cNvSpPr>
            <a:spLocks noGrp="1" noChangeArrowheads="1"/>
          </p:cNvSpPr>
          <p:nvPr>
            <p:ph type="title"/>
          </p:nvPr>
        </p:nvSpPr>
        <p:spPr>
          <a:xfrm>
            <a:off x="1263650" y="90488"/>
            <a:ext cx="6899275" cy="914400"/>
          </a:xfrm>
          <a:noFill/>
          <a:extLst>
            <a:ext uri="{91240B29-F687-4F45-9708-019B960494DF}">
              <a14:hiddenLine xmlns:a14="http://schemas.microsoft.com/office/drawing/2010/main" w="12700">
                <a:solidFill>
                  <a:schemeClr val="tx1"/>
                </a:solidFill>
                <a:miter lim="800000"/>
                <a:headEnd/>
                <a:tailEnd/>
              </a14:hiddenLine>
            </a:ext>
          </a:extLst>
        </p:spPr>
        <p:txBody>
          <a:bodyPr lIns="63500" tIns="25400" rIns="63500" bIns="25400"/>
          <a:lstStyle/>
          <a:p>
            <a:pPr eaLnBrk="1" hangingPunct="1"/>
            <a:r>
              <a:rPr lang="en-US" altLang="ko-KR" sz="2400" smtClean="0">
                <a:ea typeface="굴림" pitchFamily="50" charset="-127"/>
              </a:rPr>
              <a:t>ADDRESSING  MODES</a:t>
            </a:r>
          </a:p>
        </p:txBody>
      </p:sp>
      <p:sp>
        <p:nvSpPr>
          <p:cNvPr id="14341" name="Rectangle 4"/>
          <p:cNvSpPr>
            <a:spLocks noChangeArrowheads="1"/>
          </p:cNvSpPr>
          <p:nvPr/>
        </p:nvSpPr>
        <p:spPr bwMode="auto">
          <a:xfrm>
            <a:off x="436563" y="762000"/>
            <a:ext cx="8555037" cy="2278063"/>
          </a:xfrm>
          <a:prstGeom prst="rect">
            <a:avLst/>
          </a:prstGeom>
          <a:solidFill>
            <a:srgbClr val="92D050"/>
          </a:solidFill>
          <a:ln>
            <a:noFill/>
          </a:ln>
          <a:effectLst/>
        </p:spPr>
        <p:txBody>
          <a:bodyPr lIns="90488" tIns="44450" rIns="90488" bIns="44450">
            <a:spAutoFit/>
          </a:bodyPr>
          <a:lstStyle/>
          <a:p>
            <a:pPr marL="342900" indent="-342900" algn="just" defTabSz="762000" eaLnBrk="0" hangingPunct="0">
              <a:spcBef>
                <a:spcPct val="45000"/>
              </a:spcBef>
              <a:buFont typeface="Wingdings" pitchFamily="2" charset="2"/>
              <a:buChar char="Ø"/>
              <a:defRPr/>
            </a:pPr>
            <a:r>
              <a:rPr kumimoji="1" lang="en-US" altLang="ko-KR" dirty="0">
                <a:latin typeface="Tw Cen MT" pitchFamily="34" charset="0"/>
                <a:ea typeface="굴림" pitchFamily="50" charset="-127"/>
                <a:cs typeface="Times New Roman" pitchFamily="18" charset="0"/>
              </a:rPr>
              <a:t>Specifies a rule for interpreting or modifying the address field of the instruction (before the operand is actually referenced)</a:t>
            </a:r>
          </a:p>
          <a:p>
            <a:pPr marL="342900" indent="-342900" algn="just">
              <a:buFont typeface="Wingdings" pitchFamily="2" charset="2"/>
              <a:buChar char="Ø"/>
              <a:defRPr/>
            </a:pPr>
            <a:r>
              <a:rPr lang="en-IN" dirty="0">
                <a:solidFill>
                  <a:srgbClr val="FF0000"/>
                </a:solidFill>
                <a:latin typeface="Tw Cen MT" pitchFamily="34" charset="0"/>
              </a:rPr>
              <a:t>The different ways of specifying the location of an operand in an instruction are called as </a:t>
            </a:r>
            <a:r>
              <a:rPr lang="en-IN" i="1" dirty="0">
                <a:solidFill>
                  <a:srgbClr val="FF0000"/>
                </a:solidFill>
                <a:latin typeface="Tw Cen MT" pitchFamily="34" charset="0"/>
              </a:rPr>
              <a:t>addressing modes</a:t>
            </a:r>
          </a:p>
          <a:p>
            <a:pPr marL="342900" indent="-342900" algn="just">
              <a:buFont typeface="Wingdings" pitchFamily="2" charset="2"/>
              <a:buChar char="Ø"/>
              <a:defRPr/>
            </a:pPr>
            <a:r>
              <a:rPr lang="en-US" dirty="0">
                <a:latin typeface="Tw Cen MT" pitchFamily="34" charset="0"/>
                <a:cs typeface="Times New Roman" pitchFamily="18" charset="0"/>
                <a:sym typeface="Wingdings" pitchFamily="2" charset="2"/>
              </a:rPr>
              <a:t> </a:t>
            </a:r>
            <a:r>
              <a:rPr kumimoji="1" lang="en-US" altLang="ko-KR" dirty="0">
                <a:latin typeface="Tw Cen MT" pitchFamily="34" charset="0"/>
                <a:ea typeface="굴림" pitchFamily="50" charset="-127"/>
                <a:cs typeface="Times New Roman" pitchFamily="18" charset="0"/>
              </a:rPr>
              <a:t>Variety of addressing modes </a:t>
            </a:r>
          </a:p>
          <a:p>
            <a:pPr algn="just" defTabSz="762000" eaLnBrk="0" hangingPunct="0">
              <a:spcBef>
                <a:spcPct val="45000"/>
              </a:spcBef>
              <a:defRPr/>
            </a:pPr>
            <a:r>
              <a:rPr kumimoji="1" lang="en-US" altLang="ko-KR" dirty="0">
                <a:latin typeface="Tw Cen MT" pitchFamily="34" charset="0"/>
                <a:ea typeface="굴림" pitchFamily="50" charset="-127"/>
                <a:cs typeface="Times New Roman" pitchFamily="18" charset="0"/>
              </a:rPr>
              <a:t>              - to give programming flexibility to the user</a:t>
            </a:r>
          </a:p>
          <a:p>
            <a:pPr algn="just" defTabSz="762000" eaLnBrk="0" hangingPunct="0">
              <a:spcBef>
                <a:spcPct val="45000"/>
              </a:spcBef>
              <a:defRPr/>
            </a:pPr>
            <a:r>
              <a:rPr kumimoji="1" lang="en-US" altLang="ko-KR" dirty="0">
                <a:latin typeface="Tw Cen MT" pitchFamily="34" charset="0"/>
                <a:ea typeface="굴림" pitchFamily="50" charset="-127"/>
                <a:cs typeface="Times New Roman" pitchFamily="18" charset="0"/>
              </a:rPr>
              <a:t>              - to use the bits in the address field of the instruction efficiently              </a:t>
            </a:r>
          </a:p>
        </p:txBody>
      </p:sp>
      <p:sp>
        <p:nvSpPr>
          <p:cNvPr id="26629" name="Rectangle 2"/>
          <p:cNvSpPr>
            <a:spLocks noChangeArrowheads="1"/>
          </p:cNvSpPr>
          <p:nvPr/>
        </p:nvSpPr>
        <p:spPr bwMode="auto">
          <a:xfrm>
            <a:off x="447675" y="3068638"/>
            <a:ext cx="7477125" cy="3448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N" sz="2000" b="1">
                <a:latin typeface="Tw Cen MT" pitchFamily="34" charset="0"/>
              </a:rPr>
              <a:t>Types of addressing Modes: </a:t>
            </a:r>
          </a:p>
          <a:p>
            <a:pPr marL="800100" lvl="1" indent="-342900">
              <a:buFont typeface="Arial" pitchFamily="34" charset="0"/>
              <a:buAutoNum type="arabicPeriod"/>
            </a:pPr>
            <a:r>
              <a:rPr lang="en-IN">
                <a:latin typeface="Tw Cen MT" pitchFamily="34" charset="0"/>
              </a:rPr>
              <a:t>Implied Mode</a:t>
            </a:r>
          </a:p>
          <a:p>
            <a:pPr marL="800100" lvl="1" indent="-342900">
              <a:buFont typeface="Arial" pitchFamily="34" charset="0"/>
              <a:buAutoNum type="arabicPeriod"/>
            </a:pPr>
            <a:r>
              <a:rPr lang="en-IN">
                <a:latin typeface="Tw Cen MT" pitchFamily="34" charset="0"/>
              </a:rPr>
              <a:t>Immediate Mode</a:t>
            </a:r>
          </a:p>
          <a:p>
            <a:pPr marL="800100" lvl="1" indent="-342900">
              <a:buFont typeface="Arial" pitchFamily="34" charset="0"/>
              <a:buAutoNum type="arabicPeriod"/>
            </a:pPr>
            <a:r>
              <a:rPr lang="en-IN">
                <a:latin typeface="Tw Cen MT" pitchFamily="34" charset="0"/>
              </a:rPr>
              <a:t>Register Mode</a:t>
            </a:r>
          </a:p>
          <a:p>
            <a:pPr marL="800100" lvl="1" indent="-342900">
              <a:buFont typeface="Arial" pitchFamily="34" charset="0"/>
              <a:buAutoNum type="arabicPeriod"/>
            </a:pPr>
            <a:r>
              <a:rPr lang="en-IN">
                <a:latin typeface="Tw Cen MT" pitchFamily="34" charset="0"/>
              </a:rPr>
              <a:t>Register Indirect Mode</a:t>
            </a:r>
          </a:p>
          <a:p>
            <a:pPr marL="800100" lvl="1" indent="-342900">
              <a:buFont typeface="Arial" pitchFamily="34" charset="0"/>
              <a:buAutoNum type="arabicPeriod"/>
            </a:pPr>
            <a:r>
              <a:rPr lang="en-IN">
                <a:latin typeface="Tw Cen MT" pitchFamily="34" charset="0"/>
              </a:rPr>
              <a:t>Auto-increment or Auto-decrement </a:t>
            </a:r>
          </a:p>
          <a:p>
            <a:pPr marL="800100" lvl="1" indent="-342900">
              <a:buFont typeface="Arial" pitchFamily="34" charset="0"/>
              <a:buAutoNum type="arabicPeriod"/>
            </a:pPr>
            <a:r>
              <a:rPr lang="en-IN">
                <a:latin typeface="Tw Cen MT" pitchFamily="34" charset="0"/>
              </a:rPr>
              <a:t>Direct Address Mode</a:t>
            </a:r>
          </a:p>
          <a:p>
            <a:pPr marL="800100" lvl="1" indent="-342900">
              <a:buFont typeface="Arial" pitchFamily="34" charset="0"/>
              <a:buAutoNum type="arabicPeriod"/>
            </a:pPr>
            <a:r>
              <a:rPr lang="en-IN">
                <a:latin typeface="Tw Cen MT" pitchFamily="34" charset="0"/>
              </a:rPr>
              <a:t>Indirect Addressing Mode</a:t>
            </a:r>
          </a:p>
          <a:p>
            <a:pPr marL="800100" lvl="1" indent="-342900">
              <a:buFont typeface="Arial" pitchFamily="34" charset="0"/>
              <a:buAutoNum type="arabicPeriod"/>
            </a:pPr>
            <a:r>
              <a:rPr lang="en-IN">
                <a:latin typeface="Tw Cen MT" pitchFamily="34" charset="0"/>
              </a:rPr>
              <a:t>Relative Addressing Modes</a:t>
            </a:r>
          </a:p>
          <a:p>
            <a:pPr marL="800100" lvl="1" indent="-342900">
              <a:buFont typeface="Arial" pitchFamily="34" charset="0"/>
              <a:buAutoNum type="arabicPeriod"/>
            </a:pPr>
            <a:r>
              <a:rPr lang="en-IN">
                <a:latin typeface="Tw Cen MT" pitchFamily="34" charset="0"/>
              </a:rPr>
              <a:t>Indexed Addressing Mode</a:t>
            </a:r>
          </a:p>
          <a:p>
            <a:pPr marL="800100" lvl="1" indent="-342900">
              <a:buFont typeface="Arial" pitchFamily="34" charset="0"/>
              <a:buAutoNum type="arabicPeriod"/>
            </a:pPr>
            <a:r>
              <a:rPr lang="en-IN">
                <a:latin typeface="Tw Cen MT" pitchFamily="34" charset="0"/>
              </a:rPr>
              <a:t>Base Register Addressing Mode </a:t>
            </a:r>
          </a:p>
          <a:p>
            <a:pPr marL="800100" lvl="1" indent="-342900">
              <a:buFont typeface="Arial" pitchFamily="34" charset="0"/>
              <a:buAutoNum type="arabicPeriod"/>
            </a:pPr>
            <a:r>
              <a:rPr lang="en-IN">
                <a:latin typeface="Tw Cen MT" pitchFamily="34" charset="0"/>
              </a:rPr>
              <a:t>Stack addressing</a:t>
            </a:r>
          </a:p>
        </p:txBody>
      </p:sp>
    </p:spTree>
    <p:extLst>
      <p:ext uri="{BB962C8B-B14F-4D97-AF65-F5344CB8AC3E}">
        <p14:creationId xmlns:p14="http://schemas.microsoft.com/office/powerpoint/2010/main" val="28755558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90613"/>
            <a:ext cx="9144000"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334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52475"/>
            <a:ext cx="9144000"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160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2950"/>
            <a:ext cx="91440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6418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8738"/>
            <a:ext cx="914400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403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8139"/>
            <a:ext cx="9036496"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0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260648"/>
            <a:ext cx="8507288" cy="6840760"/>
          </a:xfrm>
        </p:spPr>
        <p:txBody>
          <a:bodyPr>
            <a:noAutofit/>
          </a:bodyPr>
          <a:lstStyle/>
          <a:p>
            <a:pPr algn="just"/>
            <a:r>
              <a:rPr lang="en-US" sz="2000" dirty="0" smtClean="0"/>
              <a:t> Memory locations are needed for storing pointers, counters, return addresses, temporary results, and partial products during multiplication. </a:t>
            </a:r>
          </a:p>
          <a:p>
            <a:pPr algn="just"/>
            <a:r>
              <a:rPr lang="en-US" sz="2000" dirty="0" smtClean="0"/>
              <a:t>Having to refer to memory locations for such applications is time consuming because memory access is the most time-consuming operation in a computer. </a:t>
            </a:r>
          </a:p>
          <a:p>
            <a:pPr algn="just"/>
            <a:r>
              <a:rPr lang="en-US" sz="2000" dirty="0" smtClean="0"/>
              <a:t>It is more convenient and more efficient to store these intermediate values in processor registers. </a:t>
            </a:r>
          </a:p>
          <a:p>
            <a:pPr algn="just"/>
            <a:r>
              <a:rPr lang="en-US" sz="2000" dirty="0" smtClean="0"/>
              <a:t>When a large number of registers are included in the CPU, it is most efficient to connect them through a common bus system. </a:t>
            </a:r>
          </a:p>
          <a:p>
            <a:pPr algn="just"/>
            <a:r>
              <a:rPr lang="en-US" sz="2000" dirty="0" smtClean="0"/>
              <a:t>The registers communicate with each other not only for direct data transfers, but also while performing various micro operations. </a:t>
            </a:r>
          </a:p>
          <a:p>
            <a:pPr algn="just"/>
            <a:r>
              <a:rPr lang="en-US" sz="2000" dirty="0" smtClean="0"/>
              <a:t>Hence it is necessary to provide a common unit that can perform all the arithmetic, logic, and shift micro operations in the processor.</a:t>
            </a:r>
          </a:p>
          <a:p>
            <a:pPr algn="just"/>
            <a:r>
              <a:rPr lang="en-US" sz="2000" dirty="0" smtClean="0"/>
              <a:t>A bus organization for seven CPU registers  is shown in the next slide. </a:t>
            </a:r>
          </a:p>
          <a:p>
            <a:pPr algn="just"/>
            <a:r>
              <a:rPr lang="en-US" sz="2000" dirty="0" smtClean="0"/>
              <a:t>The output of each register is connected to two multiplexers (MUX) to form the two buses A and B. </a:t>
            </a:r>
          </a:p>
          <a:p>
            <a:pPr algn="just"/>
            <a:r>
              <a:rPr lang="en-US" sz="2000" dirty="0" smtClean="0"/>
              <a:t>The selection lines in each multiplexer select one register or the input data for the particular bus. </a:t>
            </a:r>
            <a:endParaRPr lang="en-IN" sz="2000" dirty="0"/>
          </a:p>
        </p:txBody>
      </p:sp>
    </p:spTree>
    <p:extLst>
      <p:ext uri="{BB962C8B-B14F-4D97-AF65-F5344CB8AC3E}">
        <p14:creationId xmlns:p14="http://schemas.microsoft.com/office/powerpoint/2010/main" val="33228016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85825"/>
            <a:ext cx="9144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905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31800" y="62293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7651" name="Rectangle 6"/>
          <p:cNvSpPr>
            <a:spLocks noGrp="1" noChangeArrowheads="1"/>
          </p:cNvSpPr>
          <p:nvPr>
            <p:ph type="title"/>
          </p:nvPr>
        </p:nvSpPr>
        <p:spPr/>
        <p:txBody>
          <a:bodyPr/>
          <a:lstStyle/>
          <a:p>
            <a:r>
              <a:rPr lang="en-IN" smtClean="0"/>
              <a:t>1. Implied Mode</a:t>
            </a:r>
            <a:endParaRPr lang="en-US" smtClean="0"/>
          </a:p>
        </p:txBody>
      </p:sp>
      <p:sp>
        <p:nvSpPr>
          <p:cNvPr id="27652" name="Rectangle 7"/>
          <p:cNvSpPr>
            <a:spLocks noGrp="1" noChangeArrowheads="1"/>
          </p:cNvSpPr>
          <p:nvPr>
            <p:ph type="body" idx="1"/>
          </p:nvPr>
        </p:nvSpPr>
        <p:spPr>
          <a:xfrm>
            <a:off x="457200" y="1495425"/>
            <a:ext cx="8153400" cy="3152775"/>
          </a:xfrm>
        </p:spPr>
        <p:txBody>
          <a:bodyPr/>
          <a:lstStyle/>
          <a:p>
            <a:pPr defTabSz="762000">
              <a:lnSpc>
                <a:spcPct val="90000"/>
              </a:lnSpc>
            </a:pPr>
            <a:r>
              <a:rPr kumimoji="1" lang="en-US" altLang="ko-KR" sz="2000" dirty="0" smtClean="0">
                <a:latin typeface="Tw Cen MT" pitchFamily="34" charset="0"/>
                <a:ea typeface="굴림" pitchFamily="50" charset="-127"/>
              </a:rPr>
              <a:t>Address of the operands are specified implicitly in the definition of the instruction</a:t>
            </a:r>
          </a:p>
          <a:p>
            <a:pPr lvl="1" defTabSz="762000">
              <a:lnSpc>
                <a:spcPct val="90000"/>
              </a:lnSpc>
            </a:pPr>
            <a:r>
              <a:rPr kumimoji="1" lang="en-US" altLang="ko-KR" sz="2000" dirty="0" smtClean="0">
                <a:latin typeface="Tw Cen MT" pitchFamily="34" charset="0"/>
                <a:ea typeface="굴림" pitchFamily="50" charset="-127"/>
              </a:rPr>
              <a:t>No need to specify address in the instruction</a:t>
            </a:r>
          </a:p>
          <a:p>
            <a:pPr lvl="1" defTabSz="762000">
              <a:lnSpc>
                <a:spcPct val="90000"/>
              </a:lnSpc>
            </a:pPr>
            <a:r>
              <a:rPr lang="en-US" sz="2000" dirty="0" err="1" smtClean="0">
                <a:latin typeface="Tw Cen MT" pitchFamily="34" charset="0"/>
                <a:sym typeface="Wingdings" pitchFamily="2" charset="2"/>
              </a:rPr>
              <a:t>Opcode</a:t>
            </a:r>
            <a:r>
              <a:rPr lang="en-US" sz="2000" dirty="0" smtClean="0">
                <a:latin typeface="Tw Cen MT" pitchFamily="34" charset="0"/>
                <a:sym typeface="Wingdings" pitchFamily="2" charset="2"/>
              </a:rPr>
              <a:t> specifies the address of the operands</a:t>
            </a:r>
            <a:endParaRPr kumimoji="1" lang="en-US" altLang="ko-KR" sz="2000" dirty="0" smtClean="0">
              <a:latin typeface="Tw Cen MT" pitchFamily="34" charset="0"/>
              <a:ea typeface="굴림" pitchFamily="50" charset="-127"/>
            </a:endParaRPr>
          </a:p>
          <a:p>
            <a:pPr lvl="1" defTabSz="762000">
              <a:lnSpc>
                <a:spcPct val="90000"/>
              </a:lnSpc>
            </a:pPr>
            <a:r>
              <a:rPr kumimoji="1" lang="en-US" altLang="ko-KR" sz="2000" dirty="0" smtClean="0">
                <a:latin typeface="Tw Cen MT" pitchFamily="34" charset="0"/>
                <a:ea typeface="굴림" pitchFamily="50" charset="-127"/>
              </a:rPr>
              <a:t>EA = AC, or EA = Stack[SP</a:t>
            </a:r>
            <a:r>
              <a:rPr kumimoji="1" lang="en-US" altLang="ko-KR" sz="2000" b="1" dirty="0" smtClean="0">
                <a:latin typeface="Tw Cen MT" pitchFamily="34" charset="0"/>
                <a:ea typeface="굴림" pitchFamily="50" charset="-127"/>
              </a:rPr>
              <a:t>],    EA: Effective Address.</a:t>
            </a:r>
          </a:p>
        </p:txBody>
      </p:sp>
      <p:sp>
        <p:nvSpPr>
          <p:cNvPr id="27653" name="Rectangle 1"/>
          <p:cNvSpPr>
            <a:spLocks noChangeArrowheads="1"/>
          </p:cNvSpPr>
          <p:nvPr/>
        </p:nvSpPr>
        <p:spPr bwMode="auto">
          <a:xfrm>
            <a:off x="685800" y="3552825"/>
            <a:ext cx="6858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buClr>
                <a:schemeClr val="bg1"/>
              </a:buClr>
            </a:pPr>
            <a:r>
              <a:rPr lang="en-US" sz="2000" dirty="0">
                <a:latin typeface="Arial Narrow" pitchFamily="34" charset="0"/>
                <a:sym typeface="Wingdings" pitchFamily="2" charset="2"/>
              </a:rPr>
              <a:t> Examples :</a:t>
            </a:r>
          </a:p>
          <a:p>
            <a:pPr lvl="1">
              <a:buClr>
                <a:schemeClr val="bg1"/>
              </a:buClr>
            </a:pPr>
            <a:r>
              <a:rPr lang="en-US" sz="2000" dirty="0">
                <a:latin typeface="Arial Narrow" pitchFamily="34" charset="0"/>
                <a:sym typeface="Wingdings" pitchFamily="2" charset="2"/>
              </a:rPr>
              <a:t>                                       CMA  ( A A’  )</a:t>
            </a:r>
          </a:p>
          <a:p>
            <a:pPr lvl="1">
              <a:buClr>
                <a:schemeClr val="bg1"/>
              </a:buClr>
            </a:pPr>
            <a:r>
              <a:rPr lang="en-US" sz="2000" dirty="0">
                <a:latin typeface="Arial Narrow" pitchFamily="34" charset="0"/>
                <a:sym typeface="Wingdings" pitchFamily="2" charset="2"/>
              </a:rPr>
              <a:t>			RAL</a:t>
            </a:r>
          </a:p>
          <a:p>
            <a:pPr lvl="1">
              <a:buClr>
                <a:schemeClr val="bg1"/>
              </a:buClr>
            </a:pPr>
            <a:r>
              <a:rPr lang="en-US" sz="2000" dirty="0">
                <a:latin typeface="Arial Narrow" pitchFamily="34" charset="0"/>
                <a:sym typeface="Wingdings" pitchFamily="2" charset="2"/>
              </a:rPr>
              <a:t>				</a:t>
            </a:r>
          </a:p>
        </p:txBody>
      </p:sp>
    </p:spTree>
    <p:extLst>
      <p:ext uri="{BB962C8B-B14F-4D97-AF65-F5344CB8AC3E}">
        <p14:creationId xmlns:p14="http://schemas.microsoft.com/office/powerpoint/2010/main" val="4142151395"/>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31800" y="62293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8675" name="Rectangle 3"/>
          <p:cNvSpPr>
            <a:spLocks noChangeArrowheads="1"/>
          </p:cNvSpPr>
          <p:nvPr/>
        </p:nvSpPr>
        <p:spPr bwMode="auto">
          <a:xfrm>
            <a:off x="3124200" y="62293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8676" name="Rectangle 6"/>
          <p:cNvSpPr>
            <a:spLocks noGrp="1" noChangeArrowheads="1"/>
          </p:cNvSpPr>
          <p:nvPr>
            <p:ph type="title"/>
          </p:nvPr>
        </p:nvSpPr>
        <p:spPr/>
        <p:txBody>
          <a:bodyPr/>
          <a:lstStyle/>
          <a:p>
            <a:r>
              <a:rPr lang="en-US" smtClean="0"/>
              <a:t>2. Immediate Addressing</a:t>
            </a:r>
          </a:p>
        </p:txBody>
      </p:sp>
      <p:sp>
        <p:nvSpPr>
          <p:cNvPr id="28677" name="Rectangle 7"/>
          <p:cNvSpPr>
            <a:spLocks noGrp="1" noChangeArrowheads="1"/>
          </p:cNvSpPr>
          <p:nvPr>
            <p:ph type="body" idx="1"/>
          </p:nvPr>
        </p:nvSpPr>
        <p:spPr/>
        <p:txBody>
          <a:bodyPr/>
          <a:lstStyle/>
          <a:p>
            <a:r>
              <a:rPr lang="en-US" sz="2000" dirty="0" smtClean="0">
                <a:latin typeface="Tw Cen MT" pitchFamily="34" charset="0"/>
              </a:rPr>
              <a:t>Operand is part of instruction</a:t>
            </a:r>
          </a:p>
          <a:p>
            <a:r>
              <a:rPr lang="en-US" sz="2000" dirty="0" smtClean="0">
                <a:latin typeface="Tw Cen MT" pitchFamily="34" charset="0"/>
              </a:rPr>
              <a:t>Operand = address field, </a:t>
            </a:r>
            <a:r>
              <a:rPr kumimoji="1" lang="en-US" altLang="ko-KR" sz="2000" dirty="0" smtClean="0">
                <a:latin typeface="Tw Cen MT" pitchFamily="34" charset="0"/>
                <a:ea typeface="굴림" pitchFamily="50" charset="-127"/>
              </a:rPr>
              <a:t>No need to specify address in the instruction</a:t>
            </a:r>
            <a:endParaRPr lang="en-US" sz="2000" dirty="0" smtClean="0">
              <a:latin typeface="Tw Cen MT" pitchFamily="34" charset="0"/>
            </a:endParaRPr>
          </a:p>
          <a:p>
            <a:r>
              <a:rPr lang="en-US" sz="2000" dirty="0" smtClean="0">
                <a:latin typeface="Tw Cen MT" pitchFamily="34" charset="0"/>
              </a:rPr>
              <a:t>e.g. ADD 5</a:t>
            </a:r>
          </a:p>
          <a:p>
            <a:pPr lvl="1"/>
            <a:r>
              <a:rPr lang="en-US" sz="2000" dirty="0" smtClean="0">
                <a:latin typeface="Tw Cen MT" pitchFamily="34" charset="0"/>
              </a:rPr>
              <a:t>Add 5 to contents of accumulator</a:t>
            </a:r>
          </a:p>
          <a:p>
            <a:pPr lvl="1"/>
            <a:r>
              <a:rPr lang="en-US" sz="2000" dirty="0" smtClean="0">
                <a:latin typeface="Tw Cen MT" pitchFamily="34" charset="0"/>
              </a:rPr>
              <a:t>5 is operand</a:t>
            </a:r>
          </a:p>
          <a:p>
            <a:r>
              <a:rPr lang="en-US" sz="2000" dirty="0" smtClean="0">
                <a:latin typeface="Tw Cen MT" pitchFamily="34" charset="0"/>
              </a:rPr>
              <a:t>No memory reference to fetch data</a:t>
            </a:r>
          </a:p>
          <a:p>
            <a:pPr>
              <a:lnSpc>
                <a:spcPct val="90000"/>
              </a:lnSpc>
            </a:pPr>
            <a:r>
              <a:rPr kumimoji="1" lang="en-US" altLang="ko-KR" sz="2000" dirty="0" smtClean="0">
                <a:latin typeface="Tw Cen MT" pitchFamily="34" charset="0"/>
                <a:ea typeface="굴림" pitchFamily="50" charset="-127"/>
              </a:rPr>
              <a:t>Fast to acquire an operand</a:t>
            </a:r>
          </a:p>
          <a:p>
            <a:r>
              <a:rPr lang="en-US" sz="2000" dirty="0" smtClean="0">
                <a:latin typeface="Tw Cen MT" pitchFamily="34" charset="0"/>
              </a:rPr>
              <a:t>Limited range</a:t>
            </a:r>
          </a:p>
        </p:txBody>
      </p:sp>
      <p:sp>
        <p:nvSpPr>
          <p:cNvPr id="28678" name="Rectangle 1"/>
          <p:cNvSpPr>
            <a:spLocks noChangeArrowheads="1"/>
          </p:cNvSpPr>
          <p:nvPr/>
        </p:nvSpPr>
        <p:spPr bwMode="auto">
          <a:xfrm>
            <a:off x="395288" y="4779963"/>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62000" eaLnBrk="0" hangingPunct="0">
              <a:lnSpc>
                <a:spcPct val="90000"/>
              </a:lnSpc>
            </a:pPr>
            <a:r>
              <a:rPr kumimoji="1" lang="en-IN" altLang="ko-KR" sz="2000">
                <a:latin typeface="Tw Cen MT" pitchFamily="34" charset="0"/>
                <a:ea typeface="굴림" pitchFamily="50" charset="-127"/>
              </a:rPr>
              <a:t>The instruction having ‘I’ (Immediate) letter fall under this category</a:t>
            </a:r>
          </a:p>
          <a:p>
            <a:pPr defTabSz="762000" eaLnBrk="0" hangingPunct="0">
              <a:lnSpc>
                <a:spcPct val="90000"/>
              </a:lnSpc>
            </a:pPr>
            <a:r>
              <a:rPr kumimoji="1" lang="en-IN" altLang="ko-KR" sz="2000">
                <a:latin typeface="Tw Cen MT" pitchFamily="34" charset="0"/>
                <a:ea typeface="굴림" pitchFamily="50" charset="-127"/>
              </a:rPr>
              <a:t>            Examples :</a:t>
            </a:r>
          </a:p>
          <a:p>
            <a:pPr defTabSz="762000" eaLnBrk="0" hangingPunct="0">
              <a:lnSpc>
                <a:spcPct val="90000"/>
              </a:lnSpc>
            </a:pPr>
            <a:r>
              <a:rPr kumimoji="1" lang="en-IN" altLang="ko-KR" sz="2000">
                <a:latin typeface="Tw Cen MT" pitchFamily="34" charset="0"/>
                <a:ea typeface="굴림" pitchFamily="50" charset="-127"/>
              </a:rPr>
              <a:t>                      MVI C,25H</a:t>
            </a:r>
          </a:p>
          <a:p>
            <a:pPr defTabSz="762000" eaLnBrk="0" hangingPunct="0">
              <a:lnSpc>
                <a:spcPct val="90000"/>
              </a:lnSpc>
            </a:pPr>
            <a:r>
              <a:rPr kumimoji="1" lang="en-IN" altLang="ko-KR" sz="2000">
                <a:latin typeface="Tw Cen MT" pitchFamily="34" charset="0"/>
                <a:ea typeface="굴림" pitchFamily="50" charset="-127"/>
              </a:rPr>
              <a:t>		MVI M,7CH</a:t>
            </a:r>
          </a:p>
          <a:p>
            <a:pPr defTabSz="762000" eaLnBrk="0" hangingPunct="0">
              <a:lnSpc>
                <a:spcPct val="90000"/>
              </a:lnSpc>
            </a:pPr>
            <a:r>
              <a:rPr kumimoji="1" lang="en-IN" altLang="ko-KR" sz="2000">
                <a:latin typeface="Tw Cen MT" pitchFamily="34" charset="0"/>
                <a:ea typeface="굴림" pitchFamily="50" charset="-127"/>
              </a:rPr>
              <a:t>		LXI D,245EH</a:t>
            </a:r>
          </a:p>
          <a:p>
            <a:pPr defTabSz="762000" eaLnBrk="0" hangingPunct="0">
              <a:lnSpc>
                <a:spcPct val="90000"/>
              </a:lnSpc>
            </a:pPr>
            <a:r>
              <a:rPr kumimoji="1" lang="en-IN" altLang="ko-KR" sz="2000">
                <a:latin typeface="Tw Cen MT" pitchFamily="34" charset="0"/>
                <a:ea typeface="굴림" pitchFamily="50" charset="-127"/>
              </a:rPr>
              <a:t>		ADI 87H</a:t>
            </a:r>
          </a:p>
        </p:txBody>
      </p:sp>
      <p:pic>
        <p:nvPicPr>
          <p:cNvPr id="28679" name="Picture 2"/>
          <p:cNvPicPr>
            <a:picLocks noChangeAspect="1" noChangeArrowheads="1"/>
          </p:cNvPicPr>
          <p:nvPr/>
        </p:nvPicPr>
        <p:blipFill>
          <a:blip r:embed="rId3">
            <a:extLst>
              <a:ext uri="{28A0092B-C50C-407E-A947-70E740481C1C}">
                <a14:useLocalDpi xmlns:a14="http://schemas.microsoft.com/office/drawing/2010/main" val="0"/>
              </a:ext>
            </a:extLst>
          </a:blip>
          <a:srcRect t="15112"/>
          <a:stretch>
            <a:fillRect/>
          </a:stretch>
        </p:blipFill>
        <p:spPr bwMode="auto">
          <a:xfrm>
            <a:off x="4924425" y="2819400"/>
            <a:ext cx="414337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784424"/>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31800" y="62293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9699" name="Rectangle 3"/>
          <p:cNvSpPr>
            <a:spLocks noChangeArrowheads="1"/>
          </p:cNvSpPr>
          <p:nvPr/>
        </p:nvSpPr>
        <p:spPr bwMode="auto">
          <a:xfrm>
            <a:off x="3124200" y="62293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29700" name="Rectangle 4"/>
          <p:cNvSpPr>
            <a:spLocks noGrp="1" noChangeArrowheads="1"/>
          </p:cNvSpPr>
          <p:nvPr>
            <p:ph type="title"/>
          </p:nvPr>
        </p:nvSpPr>
        <p:spPr>
          <a:xfrm>
            <a:off x="457200" y="274638"/>
            <a:ext cx="8229600" cy="715962"/>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sz="4000" smtClean="0"/>
              <a:t>3. Register Addressing</a:t>
            </a:r>
          </a:p>
        </p:txBody>
      </p:sp>
      <p:sp>
        <p:nvSpPr>
          <p:cNvPr id="29701" name="Rectangle 5"/>
          <p:cNvSpPr>
            <a:spLocks noGrp="1" noChangeArrowheads="1"/>
          </p:cNvSpPr>
          <p:nvPr>
            <p:ph type="body" idx="1"/>
          </p:nvPr>
        </p:nvSpPr>
        <p:spPr>
          <a:xfrm>
            <a:off x="279400" y="1143000"/>
            <a:ext cx="3759200" cy="5254625"/>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lnSpcReduction="10000"/>
          </a:bodyPr>
          <a:lstStyle/>
          <a:p>
            <a:r>
              <a:rPr lang="en-US" sz="1800" smtClean="0">
                <a:latin typeface="Tw Cen MT" pitchFamily="34" charset="0"/>
                <a:cs typeface="Times New Roman" pitchFamily="18" charset="0"/>
                <a:sym typeface="Wingdings" pitchFamily="2" charset="2"/>
              </a:rPr>
              <a:t>Data transfer between Registers</a:t>
            </a:r>
            <a:endParaRPr lang="en-US" sz="1800" smtClean="0">
              <a:latin typeface="Tw Cen MT" pitchFamily="34" charset="0"/>
              <a:cs typeface="Times New Roman" pitchFamily="18" charset="0"/>
            </a:endParaRPr>
          </a:p>
          <a:p>
            <a:r>
              <a:rPr lang="en-US" sz="1800" smtClean="0">
                <a:latin typeface="Tw Cen MT" pitchFamily="34" charset="0"/>
                <a:cs typeface="Times New Roman" pitchFamily="18" charset="0"/>
              </a:rPr>
              <a:t>Operand is held in register named in address filed</a:t>
            </a:r>
          </a:p>
          <a:p>
            <a:r>
              <a:rPr lang="en-US" sz="1800" smtClean="0">
                <a:latin typeface="Tw Cen MT" pitchFamily="34" charset="0"/>
                <a:cs typeface="Times New Roman" pitchFamily="18" charset="0"/>
              </a:rPr>
              <a:t>EA = R</a:t>
            </a:r>
          </a:p>
          <a:p>
            <a:r>
              <a:rPr lang="en-US" sz="1800" smtClean="0">
                <a:latin typeface="Tw Cen MT" pitchFamily="34" charset="0"/>
                <a:cs typeface="Times New Roman" pitchFamily="18" charset="0"/>
              </a:rPr>
              <a:t>Limited number of registers</a:t>
            </a:r>
          </a:p>
          <a:p>
            <a:r>
              <a:rPr lang="en-US" sz="1800" smtClean="0">
                <a:latin typeface="Tw Cen MT" pitchFamily="34" charset="0"/>
                <a:cs typeface="Times New Roman" pitchFamily="18" charset="0"/>
              </a:rPr>
              <a:t>Very small address field needed </a:t>
            </a:r>
          </a:p>
          <a:p>
            <a:pPr lvl="1"/>
            <a:r>
              <a:rPr lang="en-US" sz="1800" smtClean="0">
                <a:latin typeface="Tw Cen MT" pitchFamily="34" charset="0"/>
                <a:cs typeface="Times New Roman" pitchFamily="18" charset="0"/>
              </a:rPr>
              <a:t>Shorter instructions</a:t>
            </a:r>
          </a:p>
          <a:p>
            <a:pPr lvl="1"/>
            <a:r>
              <a:rPr lang="en-US" sz="1800" smtClean="0">
                <a:latin typeface="Tw Cen MT" pitchFamily="34" charset="0"/>
                <a:cs typeface="Times New Roman" pitchFamily="18" charset="0"/>
              </a:rPr>
              <a:t>Faster instruction fetch</a:t>
            </a:r>
          </a:p>
          <a:p>
            <a:r>
              <a:rPr lang="en-US" sz="1800" smtClean="0">
                <a:latin typeface="Tw Cen MT" pitchFamily="34" charset="0"/>
                <a:cs typeface="Times New Roman" pitchFamily="18" charset="0"/>
              </a:rPr>
              <a:t>No memory access</a:t>
            </a:r>
          </a:p>
          <a:p>
            <a:r>
              <a:rPr lang="en-US" sz="1800" smtClean="0">
                <a:latin typeface="Tw Cen MT" pitchFamily="34" charset="0"/>
                <a:cs typeface="Times New Roman" pitchFamily="18" charset="0"/>
              </a:rPr>
              <a:t>Very fast execution</a:t>
            </a:r>
          </a:p>
          <a:p>
            <a:r>
              <a:rPr lang="en-US" sz="1800" smtClean="0">
                <a:latin typeface="Tw Cen MT" pitchFamily="34" charset="0"/>
                <a:cs typeface="Times New Roman" pitchFamily="18" charset="0"/>
              </a:rPr>
              <a:t>Very limited address space</a:t>
            </a:r>
          </a:p>
          <a:p>
            <a:r>
              <a:rPr lang="en-US" sz="1800" smtClean="0">
                <a:latin typeface="Tw Cen MT" pitchFamily="34" charset="0"/>
                <a:cs typeface="Times New Roman" pitchFamily="18" charset="0"/>
              </a:rPr>
              <a:t>Multiple registers helps performance</a:t>
            </a:r>
          </a:p>
          <a:p>
            <a:pPr lvl="1"/>
            <a:r>
              <a:rPr lang="en-US" sz="1800" smtClean="0">
                <a:latin typeface="Tw Cen MT" pitchFamily="34" charset="0"/>
                <a:cs typeface="Times New Roman" pitchFamily="18" charset="0"/>
              </a:rPr>
              <a:t>Requires good assembly programming or compiler writing</a:t>
            </a:r>
          </a:p>
          <a:p>
            <a:pPr lvl="1"/>
            <a:r>
              <a:rPr lang="en-US" sz="1800" smtClean="0">
                <a:latin typeface="Tw Cen MT" pitchFamily="34" charset="0"/>
                <a:cs typeface="Times New Roman" pitchFamily="18" charset="0"/>
              </a:rPr>
              <a:t>N.B. C programming </a:t>
            </a:r>
          </a:p>
          <a:p>
            <a:pPr lvl="2"/>
            <a:r>
              <a:rPr lang="en-US" sz="1800" smtClean="0">
                <a:latin typeface="Tw Cen MT" pitchFamily="34" charset="0"/>
                <a:cs typeface="Times New Roman" pitchFamily="18" charset="0"/>
              </a:rPr>
              <a:t>register int a;</a:t>
            </a:r>
          </a:p>
          <a:p>
            <a:pPr lvl="1"/>
            <a:endParaRPr lang="en-US" sz="1800" smtClean="0">
              <a:latin typeface="Tw Cen MT" pitchFamily="34" charset="0"/>
              <a:cs typeface="Times New Roman" pitchFamily="18" charset="0"/>
            </a:endParaRPr>
          </a:p>
        </p:txBody>
      </p:sp>
      <p:sp>
        <p:nvSpPr>
          <p:cNvPr id="29702" name="Rectangle 2"/>
          <p:cNvSpPr>
            <a:spLocks noChangeArrowheads="1"/>
          </p:cNvSpPr>
          <p:nvPr/>
        </p:nvSpPr>
        <p:spPr bwMode="auto">
          <a:xfrm>
            <a:off x="4762500" y="5843588"/>
            <a:ext cx="3733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buClr>
                <a:schemeClr val="bg1"/>
              </a:buClr>
            </a:pPr>
            <a:r>
              <a:rPr lang="en-US">
                <a:latin typeface="Tw Cen MT" pitchFamily="34" charset="0"/>
                <a:sym typeface="Wingdings" pitchFamily="2" charset="2"/>
              </a:rPr>
              <a:t> Examples :</a:t>
            </a:r>
          </a:p>
          <a:p>
            <a:pPr lvl="1">
              <a:buClr>
                <a:schemeClr val="bg1"/>
              </a:buClr>
            </a:pPr>
            <a:r>
              <a:rPr lang="en-US">
                <a:latin typeface="Tw Cen MT" pitchFamily="34" charset="0"/>
                <a:sym typeface="Wingdings" pitchFamily="2" charset="2"/>
              </a:rPr>
              <a:t>          MOV A, R1   </a:t>
            </a:r>
          </a:p>
          <a:p>
            <a:pPr lvl="1">
              <a:buClr>
                <a:schemeClr val="bg1"/>
              </a:buClr>
            </a:pPr>
            <a:r>
              <a:rPr lang="en-US">
                <a:latin typeface="Tw Cen MT" pitchFamily="34" charset="0"/>
                <a:sym typeface="Wingdings" pitchFamily="2" charset="2"/>
              </a:rPr>
              <a:t>	   ADD A	</a:t>
            </a:r>
            <a:endParaRPr lang="en-IN">
              <a:latin typeface="Tw Cen MT" pitchFamily="34" charset="0"/>
            </a:endParaRPr>
          </a:p>
        </p:txBody>
      </p:sp>
      <p:sp>
        <p:nvSpPr>
          <p:cNvPr id="29703" name="Rectangle 3"/>
          <p:cNvSpPr>
            <a:spLocks noChangeArrowheads="1"/>
          </p:cNvSpPr>
          <p:nvPr/>
        </p:nvSpPr>
        <p:spPr bwMode="auto">
          <a:xfrm>
            <a:off x="4010025" y="914400"/>
            <a:ext cx="5105400" cy="12557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62000" eaLnBrk="0" hangingPunct="0">
              <a:lnSpc>
                <a:spcPct val="90000"/>
              </a:lnSpc>
            </a:pPr>
            <a:r>
              <a:rPr kumimoji="1" lang="en-US" altLang="ko-KR" sz="1400">
                <a:ea typeface="굴림" pitchFamily="50" charset="-127"/>
              </a:rPr>
              <a:t>Address specified in the instruction is the register address</a:t>
            </a:r>
          </a:p>
          <a:p>
            <a:pPr defTabSz="762000" eaLnBrk="0" hangingPunct="0">
              <a:lnSpc>
                <a:spcPct val="90000"/>
              </a:lnSpc>
            </a:pPr>
            <a:r>
              <a:rPr kumimoji="1" lang="en-US" altLang="ko-KR" sz="1400">
                <a:ea typeface="굴림" pitchFamily="50" charset="-127"/>
              </a:rPr>
              <a:t>   -Designated operand need to be in a register</a:t>
            </a:r>
          </a:p>
          <a:p>
            <a:pPr defTabSz="762000" eaLnBrk="0" hangingPunct="0">
              <a:lnSpc>
                <a:spcPct val="90000"/>
              </a:lnSpc>
            </a:pPr>
            <a:r>
              <a:rPr kumimoji="1" lang="en-US" altLang="ko-KR" sz="1400">
                <a:ea typeface="굴림" pitchFamily="50" charset="-127"/>
              </a:rPr>
              <a:t>  - Shorter address than the memory address</a:t>
            </a:r>
          </a:p>
          <a:p>
            <a:pPr defTabSz="762000" eaLnBrk="0" hangingPunct="0">
              <a:lnSpc>
                <a:spcPct val="90000"/>
              </a:lnSpc>
            </a:pPr>
            <a:r>
              <a:rPr kumimoji="1" lang="en-US" altLang="ko-KR" sz="1400">
                <a:ea typeface="굴림" pitchFamily="50" charset="-127"/>
              </a:rPr>
              <a:t>  - Saving address field in the instruction</a:t>
            </a:r>
          </a:p>
          <a:p>
            <a:pPr defTabSz="762000" eaLnBrk="0" hangingPunct="0">
              <a:lnSpc>
                <a:spcPct val="90000"/>
              </a:lnSpc>
            </a:pPr>
            <a:r>
              <a:rPr kumimoji="1" lang="en-US" altLang="ko-KR" sz="1400">
                <a:ea typeface="굴림" pitchFamily="50" charset="-127"/>
              </a:rPr>
              <a:t>  - Faster to acquire an operand than the memory addressing</a:t>
            </a:r>
          </a:p>
          <a:p>
            <a:pPr defTabSz="762000" eaLnBrk="0" hangingPunct="0">
              <a:lnSpc>
                <a:spcPct val="90000"/>
              </a:lnSpc>
            </a:pPr>
            <a:r>
              <a:rPr kumimoji="1" lang="en-US" altLang="ko-KR" sz="1400">
                <a:ea typeface="굴림" pitchFamily="50" charset="-127"/>
              </a:rPr>
              <a:t>   - EA = IR(R)  (IR(R): Register field of IR)</a:t>
            </a:r>
          </a:p>
        </p:txBody>
      </p:sp>
      <p:pic>
        <p:nvPicPr>
          <p:cNvPr id="29704" name="Picture 2"/>
          <p:cNvPicPr>
            <a:picLocks noChangeAspect="1" noChangeArrowheads="1"/>
          </p:cNvPicPr>
          <p:nvPr/>
        </p:nvPicPr>
        <p:blipFill>
          <a:blip r:embed="rId3">
            <a:extLst>
              <a:ext uri="{28A0092B-C50C-407E-A947-70E740481C1C}">
                <a14:useLocalDpi xmlns:a14="http://schemas.microsoft.com/office/drawing/2010/main" val="0"/>
              </a:ext>
            </a:extLst>
          </a:blip>
          <a:srcRect t="12758"/>
          <a:stretch>
            <a:fillRect/>
          </a:stretch>
        </p:blipFill>
        <p:spPr bwMode="auto">
          <a:xfrm>
            <a:off x="4533900" y="2743200"/>
            <a:ext cx="4114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738294"/>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31800" y="62293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0723" name="Rectangle 3"/>
          <p:cNvSpPr>
            <a:spLocks noChangeArrowheads="1"/>
          </p:cNvSpPr>
          <p:nvPr/>
        </p:nvSpPr>
        <p:spPr bwMode="auto">
          <a:xfrm>
            <a:off x="3124200" y="62293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0724" name="Rectangle 4"/>
          <p:cNvSpPr>
            <a:spLocks noGrp="1" noChangeArrowheads="1"/>
          </p:cNvSpPr>
          <p:nvPr>
            <p:ph type="title"/>
          </p:nvPr>
        </p:nvSpPr>
        <p:spPr>
          <a:xfrm>
            <a:off x="457200" y="76200"/>
            <a:ext cx="8229600" cy="1143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sz="3200" smtClean="0"/>
              <a:t>4.Register Indirect Addressing</a:t>
            </a:r>
          </a:p>
        </p:txBody>
      </p:sp>
      <p:sp>
        <p:nvSpPr>
          <p:cNvPr id="30725" name="Rectangle 5"/>
          <p:cNvSpPr>
            <a:spLocks noGrp="1" noChangeArrowheads="1"/>
          </p:cNvSpPr>
          <p:nvPr>
            <p:ph type="body" idx="1"/>
          </p:nvPr>
        </p:nvSpPr>
        <p:spPr>
          <a:xfrm>
            <a:off x="177800" y="4110038"/>
            <a:ext cx="8788400" cy="2443162"/>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just" defTabSz="762000">
              <a:lnSpc>
                <a:spcPct val="90000"/>
              </a:lnSpc>
            </a:pPr>
            <a:r>
              <a:rPr kumimoji="1" lang="en-US" altLang="ko-KR" sz="1600" smtClean="0">
                <a:latin typeface="Tw Cen MT" pitchFamily="34" charset="0"/>
                <a:ea typeface="굴림" pitchFamily="50" charset="-127"/>
              </a:rPr>
              <a:t>Instruction specifies a register which contains the memory address of the operand </a:t>
            </a:r>
          </a:p>
          <a:p>
            <a:pPr lvl="1" algn="just" defTabSz="762000">
              <a:lnSpc>
                <a:spcPct val="90000"/>
              </a:lnSpc>
            </a:pPr>
            <a:r>
              <a:rPr kumimoji="1" lang="en-US" altLang="ko-KR" sz="1600" smtClean="0">
                <a:latin typeface="Tw Cen MT" pitchFamily="34" charset="0"/>
                <a:ea typeface="굴림" pitchFamily="50" charset="-127"/>
              </a:rPr>
              <a:t>Saving instruction bits since register address is shorter than the memory address</a:t>
            </a:r>
          </a:p>
          <a:p>
            <a:pPr lvl="1" algn="just" defTabSz="762000">
              <a:lnSpc>
                <a:spcPct val="90000"/>
              </a:lnSpc>
            </a:pPr>
            <a:r>
              <a:rPr kumimoji="1" lang="en-US" altLang="ko-KR" sz="1600" smtClean="0">
                <a:latin typeface="Tw Cen MT" pitchFamily="34" charset="0"/>
                <a:ea typeface="굴림" pitchFamily="50" charset="-127"/>
              </a:rPr>
              <a:t>Slower to acquire an operand than both the register addressing or memory addressing</a:t>
            </a:r>
          </a:p>
          <a:p>
            <a:pPr lvl="1" algn="just" defTabSz="762000">
              <a:lnSpc>
                <a:spcPct val="90000"/>
              </a:lnSpc>
            </a:pPr>
            <a:r>
              <a:rPr kumimoji="1" lang="en-US" altLang="ko-KR" sz="1600" smtClean="0">
                <a:latin typeface="Tw Cen MT" pitchFamily="34" charset="0"/>
                <a:ea typeface="굴림" pitchFamily="50" charset="-127"/>
              </a:rPr>
              <a:t>EA = [IR(R)] ([x]: Content of x)</a:t>
            </a:r>
          </a:p>
          <a:p>
            <a:pPr algn="just" defTabSz="762000"/>
            <a:r>
              <a:rPr lang="en-US" sz="1600" smtClean="0">
                <a:latin typeface="Tw Cen MT" pitchFamily="34" charset="0"/>
              </a:rPr>
              <a:t>EA = (R)</a:t>
            </a:r>
          </a:p>
          <a:p>
            <a:pPr algn="just" defTabSz="762000"/>
            <a:r>
              <a:rPr lang="en-US" sz="1600" smtClean="0">
                <a:latin typeface="Tw Cen MT" pitchFamily="34" charset="0"/>
              </a:rPr>
              <a:t>Operand is in memory cell pointed to by contents of register R</a:t>
            </a:r>
          </a:p>
          <a:p>
            <a:pPr algn="just" defTabSz="762000"/>
            <a:r>
              <a:rPr lang="en-US" sz="1600" smtClean="0">
                <a:latin typeface="Tw Cen MT" pitchFamily="34" charset="0"/>
              </a:rPr>
              <a:t>Large address space (2</a:t>
            </a:r>
            <a:r>
              <a:rPr lang="en-US" sz="1600" baseline="30000" smtClean="0">
                <a:latin typeface="Tw Cen MT" pitchFamily="34" charset="0"/>
              </a:rPr>
              <a:t>n</a:t>
            </a:r>
            <a:r>
              <a:rPr lang="en-US" sz="1600" smtClean="0">
                <a:latin typeface="Tw Cen MT" pitchFamily="34" charset="0"/>
              </a:rPr>
              <a:t>)</a:t>
            </a:r>
          </a:p>
          <a:p>
            <a:pPr algn="just" defTabSz="762000"/>
            <a:r>
              <a:rPr lang="en-US" sz="1600" smtClean="0">
                <a:latin typeface="Tw Cen MT" pitchFamily="34" charset="0"/>
              </a:rPr>
              <a:t>One fewer memory access than indirect addressing</a:t>
            </a:r>
          </a:p>
        </p:txBody>
      </p:sp>
      <p:pic>
        <p:nvPicPr>
          <p:cNvPr id="30726" name="Picture 2"/>
          <p:cNvPicPr>
            <a:picLocks noChangeAspect="1" noChangeArrowheads="1"/>
          </p:cNvPicPr>
          <p:nvPr/>
        </p:nvPicPr>
        <p:blipFill>
          <a:blip r:embed="rId3">
            <a:extLst>
              <a:ext uri="{28A0092B-C50C-407E-A947-70E740481C1C}">
                <a14:useLocalDpi xmlns:a14="http://schemas.microsoft.com/office/drawing/2010/main" val="0"/>
              </a:ext>
            </a:extLst>
          </a:blip>
          <a:srcRect t="11667"/>
          <a:stretch>
            <a:fillRect/>
          </a:stretch>
        </p:blipFill>
        <p:spPr bwMode="auto">
          <a:xfrm>
            <a:off x="2370138" y="1066800"/>
            <a:ext cx="4521200"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805631"/>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7A3296-2DBC-4469-B2C4-CDF8483B6C31}" type="slidenum">
              <a:rPr lang="en-US" smtClean="0"/>
              <a:pPr eaLnBrk="1" hangingPunct="1"/>
              <a:t>55</a:t>
            </a:fld>
            <a:endParaRPr lang="en-US" smtClean="0"/>
          </a:p>
        </p:txBody>
      </p:sp>
      <p:sp>
        <p:nvSpPr>
          <p:cNvPr id="31747" name="Rectangle 4"/>
          <p:cNvSpPr>
            <a:spLocks noChangeArrowheads="1"/>
          </p:cNvSpPr>
          <p:nvPr/>
        </p:nvSpPr>
        <p:spPr bwMode="auto">
          <a:xfrm>
            <a:off x="152400" y="1031875"/>
            <a:ext cx="8763000" cy="5075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342900" indent="-342900" algn="just" defTabSz="762000" eaLnBrk="0" hangingPunct="0">
              <a:lnSpc>
                <a:spcPct val="150000"/>
              </a:lnSpc>
              <a:buFont typeface="Arial" pitchFamily="34" charset="0"/>
              <a:buChar char="•"/>
            </a:pPr>
            <a:r>
              <a:rPr lang="en-IN">
                <a:latin typeface="Tw Cen MT" pitchFamily="34" charset="0"/>
              </a:rPr>
              <a:t>A special case of </a:t>
            </a:r>
            <a:r>
              <a:rPr lang="en-IN" b="1">
                <a:latin typeface="Tw Cen MT" pitchFamily="34" charset="0"/>
              </a:rPr>
              <a:t>indirect register mode</a:t>
            </a:r>
            <a:endParaRPr kumimoji="1" lang="en-US" altLang="ko-KR" b="1">
              <a:latin typeface="Tw Cen MT" pitchFamily="34" charset="0"/>
              <a:ea typeface="굴림" pitchFamily="50" charset="-127"/>
            </a:endParaRPr>
          </a:p>
          <a:p>
            <a:pPr marL="342900" indent="-342900" algn="just" defTabSz="762000" eaLnBrk="0" hangingPunct="0">
              <a:lnSpc>
                <a:spcPct val="150000"/>
              </a:lnSpc>
              <a:buFont typeface="Arial" pitchFamily="34" charset="0"/>
              <a:buChar char="•"/>
            </a:pPr>
            <a:r>
              <a:rPr lang="en-IN">
                <a:latin typeface="Tw Cen MT" pitchFamily="34" charset="0"/>
              </a:rPr>
              <a:t>The register whose number is included in the instruction code, contains the address of the operand. </a:t>
            </a:r>
          </a:p>
          <a:p>
            <a:pPr marL="342900" indent="-342900" algn="just" defTabSz="762000" eaLnBrk="0" hangingPunct="0">
              <a:lnSpc>
                <a:spcPct val="150000"/>
              </a:lnSpc>
              <a:buFont typeface="Arial" pitchFamily="34" charset="0"/>
              <a:buChar char="•"/>
            </a:pPr>
            <a:r>
              <a:rPr kumimoji="1" lang="en-US" altLang="ko-KR">
                <a:latin typeface="Tw Cen MT" pitchFamily="34" charset="0"/>
                <a:ea typeface="굴림" pitchFamily="50" charset="-127"/>
              </a:rPr>
              <a:t>When the address in the register is used to access memory, the value in the register is incremented or decremented by 1 (after or before the execution of the instruction), PC</a:t>
            </a:r>
            <a:endParaRPr lang="en-IN">
              <a:latin typeface="Tw Cen MT" pitchFamily="34" charset="0"/>
            </a:endParaRPr>
          </a:p>
          <a:p>
            <a:pPr marL="342900" indent="-342900" algn="just" defTabSz="762000" eaLnBrk="0" hangingPunct="0">
              <a:lnSpc>
                <a:spcPct val="150000"/>
              </a:lnSpc>
              <a:buFont typeface="Arial" pitchFamily="34" charset="0"/>
              <a:buChar char="•"/>
            </a:pPr>
            <a:r>
              <a:rPr lang="en-IN" b="1">
                <a:latin typeface="Tw Cen MT" pitchFamily="34" charset="0"/>
              </a:rPr>
              <a:t>Autoincrement Mode </a:t>
            </a:r>
            <a:r>
              <a:rPr lang="en-IN">
                <a:latin typeface="Tw Cen MT" pitchFamily="34" charset="0"/>
              </a:rPr>
              <a:t>= after operand addressing , the contents of the register is incremented.</a:t>
            </a:r>
          </a:p>
          <a:p>
            <a:pPr marL="800100" lvl="1" indent="-342900" algn="just" defTabSz="762000" eaLnBrk="0" hangingPunct="0">
              <a:lnSpc>
                <a:spcPct val="150000"/>
              </a:lnSpc>
              <a:buFont typeface="Arial" pitchFamily="34" charset="0"/>
              <a:buChar char="•"/>
            </a:pPr>
            <a:r>
              <a:rPr lang="en-IN">
                <a:latin typeface="Tw Cen MT" pitchFamily="34" charset="0"/>
              </a:rPr>
              <a:t>Example : The register R4, the autoincrement mode is written as (R4)+.</a:t>
            </a:r>
            <a:endParaRPr kumimoji="1" lang="en-US" altLang="ko-KR">
              <a:latin typeface="Tw Cen MT" pitchFamily="34" charset="0"/>
              <a:ea typeface="굴림" pitchFamily="50" charset="-127"/>
            </a:endParaRPr>
          </a:p>
          <a:p>
            <a:pPr marL="342900" indent="-342900" algn="just" defTabSz="762000" eaLnBrk="0" hangingPunct="0">
              <a:lnSpc>
                <a:spcPct val="150000"/>
              </a:lnSpc>
              <a:buFont typeface="Arial" pitchFamily="34" charset="0"/>
              <a:buChar char="•"/>
            </a:pPr>
            <a:r>
              <a:rPr lang="en-IN" b="1">
                <a:latin typeface="Tw Cen MT" pitchFamily="34" charset="0"/>
              </a:rPr>
              <a:t>Decrement Mode </a:t>
            </a:r>
            <a:r>
              <a:rPr lang="en-IN">
                <a:latin typeface="Tw Cen MT" pitchFamily="34" charset="0"/>
              </a:rPr>
              <a:t>= before operand addressing, the contents of the register is decrement.</a:t>
            </a:r>
          </a:p>
          <a:p>
            <a:pPr marL="800100" lvl="1" indent="-342900" algn="just" defTabSz="762000" eaLnBrk="0" hangingPunct="0">
              <a:lnSpc>
                <a:spcPct val="150000"/>
              </a:lnSpc>
              <a:buFont typeface="Arial" pitchFamily="34" charset="0"/>
              <a:buChar char="•"/>
            </a:pPr>
            <a:r>
              <a:rPr lang="en-IN">
                <a:latin typeface="Tw Cen MT" pitchFamily="34" charset="0"/>
              </a:rPr>
              <a:t>Example : The register R4, the autodecrement mode is written as -(R4).</a:t>
            </a:r>
            <a:endParaRPr kumimoji="1" lang="en-US" altLang="ko-KR">
              <a:latin typeface="Tw Cen MT" pitchFamily="34" charset="0"/>
              <a:ea typeface="굴림" pitchFamily="50" charset="-127"/>
            </a:endParaRPr>
          </a:p>
          <a:p>
            <a:pPr marL="342900" indent="-342900" algn="just" defTabSz="762000" eaLnBrk="0" hangingPunct="0">
              <a:lnSpc>
                <a:spcPct val="150000"/>
              </a:lnSpc>
              <a:buFont typeface="Arial" pitchFamily="34" charset="0"/>
              <a:buChar char="•"/>
            </a:pPr>
            <a:r>
              <a:rPr lang="en-US">
                <a:latin typeface="Tw Cen MT" pitchFamily="34" charset="0"/>
              </a:rPr>
              <a:t>The autoincrement and autodecrement modes helps us in implementing the </a:t>
            </a:r>
            <a:r>
              <a:rPr lang="en-US" b="1">
                <a:solidFill>
                  <a:srgbClr val="FF0000"/>
                </a:solidFill>
                <a:latin typeface="Tw Cen MT" pitchFamily="34" charset="0"/>
              </a:rPr>
              <a:t>structure of the stack.</a:t>
            </a:r>
            <a:endParaRPr lang="en-IN" b="1">
              <a:solidFill>
                <a:srgbClr val="FF0000"/>
              </a:solidFill>
              <a:latin typeface="Tw Cen MT" pitchFamily="34" charset="0"/>
            </a:endParaRPr>
          </a:p>
        </p:txBody>
      </p:sp>
      <p:sp>
        <p:nvSpPr>
          <p:cNvPr id="31748" name="Rectangle 1"/>
          <p:cNvSpPr>
            <a:spLocks noChangeArrowheads="1"/>
          </p:cNvSpPr>
          <p:nvPr/>
        </p:nvSpPr>
        <p:spPr bwMode="auto">
          <a:xfrm>
            <a:off x="533400" y="434975"/>
            <a:ext cx="8610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ko-KR" sz="2800" b="1">
                <a:ea typeface="굴림" pitchFamily="50" charset="-127"/>
              </a:rPr>
              <a:t>5. Auto-increment or Auto-decrement</a:t>
            </a:r>
            <a:endParaRPr lang="en-IN" sz="2800"/>
          </a:p>
        </p:txBody>
      </p:sp>
    </p:spTree>
    <p:extLst>
      <p:ext uri="{BB962C8B-B14F-4D97-AF65-F5344CB8AC3E}">
        <p14:creationId xmlns:p14="http://schemas.microsoft.com/office/powerpoint/2010/main" val="428302050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kumimoji="1" lang="en-US" altLang="ko-KR" sz="3200" b="1" smtClean="0">
                <a:ea typeface="굴림" pitchFamily="50" charset="-127"/>
              </a:rPr>
              <a:t>6. Direct Address Mode</a:t>
            </a:r>
            <a:br>
              <a:rPr kumimoji="1" lang="en-US" altLang="ko-KR" sz="3200" b="1" smtClean="0">
                <a:ea typeface="굴림" pitchFamily="50" charset="-127"/>
              </a:rPr>
            </a:br>
            <a:endParaRPr lang="en-IN" sz="3200" smtClean="0"/>
          </a:p>
        </p:txBody>
      </p:sp>
      <p:sp>
        <p:nvSpPr>
          <p:cNvPr id="32771"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B16B146-414F-4B66-8EEF-2FC3C8E2E32C}" type="slidenum">
              <a:rPr lang="en-US" smtClean="0"/>
              <a:pPr eaLnBrk="1" hangingPunct="1"/>
              <a:t>56</a:t>
            </a:fld>
            <a:endParaRPr lang="en-US" smtClean="0"/>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t="12030"/>
          <a:stretch>
            <a:fillRect/>
          </a:stretch>
        </p:blipFill>
        <p:spPr bwMode="auto">
          <a:xfrm>
            <a:off x="1676400" y="914400"/>
            <a:ext cx="56007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7"/>
          <p:cNvSpPr>
            <a:spLocks noChangeArrowheads="1"/>
          </p:cNvSpPr>
          <p:nvPr/>
        </p:nvSpPr>
        <p:spPr bwMode="auto">
          <a:xfrm>
            <a:off x="304800" y="3886200"/>
            <a:ext cx="8610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defTabSz="762000">
              <a:buFont typeface="Wingdings" pitchFamily="2" charset="2"/>
              <a:buChar char="Ø"/>
            </a:pPr>
            <a:r>
              <a:rPr kumimoji="1" lang="en-US" altLang="ko-KR">
                <a:latin typeface="Tw Cen MT" pitchFamily="34" charset="0"/>
                <a:ea typeface="굴림" pitchFamily="50" charset="-127"/>
              </a:rPr>
              <a:t>Instruction specifies the memory address which can be used directly to the physical memory</a:t>
            </a:r>
          </a:p>
          <a:p>
            <a:pPr marL="285750" indent="-285750" defTabSz="762000">
              <a:buFont typeface="Wingdings" pitchFamily="2" charset="2"/>
              <a:buChar char="Ø"/>
            </a:pPr>
            <a:r>
              <a:rPr kumimoji="1" lang="en-US" altLang="ko-KR">
                <a:latin typeface="Tw Cen MT" pitchFamily="34" charset="0"/>
                <a:ea typeface="굴림" pitchFamily="50" charset="-127"/>
              </a:rPr>
              <a:t>Faster than the other memory addressing modes</a:t>
            </a:r>
          </a:p>
          <a:p>
            <a:pPr marL="285750" indent="-285750" defTabSz="762000">
              <a:buFont typeface="Wingdings" pitchFamily="2" charset="2"/>
              <a:buChar char="Ø"/>
            </a:pPr>
            <a:r>
              <a:rPr kumimoji="1" lang="en-US" altLang="ko-KR">
                <a:latin typeface="Tw Cen MT" pitchFamily="34" charset="0"/>
                <a:ea typeface="굴림" pitchFamily="50" charset="-127"/>
              </a:rPr>
              <a:t>Too many bits are needed to specify the address for a large physical memory space</a:t>
            </a:r>
          </a:p>
          <a:p>
            <a:pPr marL="285750" indent="-285750" defTabSz="762000">
              <a:buFont typeface="Wingdings" pitchFamily="2" charset="2"/>
              <a:buChar char="Ø"/>
            </a:pPr>
            <a:r>
              <a:rPr kumimoji="1" lang="en-US" altLang="ko-KR">
                <a:latin typeface="Tw Cen MT" pitchFamily="34" charset="0"/>
                <a:ea typeface="굴림" pitchFamily="50" charset="-127"/>
              </a:rPr>
              <a:t>EA = IR(address), (IR(address): address field of IR), </a:t>
            </a:r>
            <a:r>
              <a:rPr lang="en-US">
                <a:latin typeface="Tw Cen MT" pitchFamily="34" charset="0"/>
              </a:rPr>
              <a:t>Effective address (EA) = address field (A)</a:t>
            </a:r>
          </a:p>
          <a:p>
            <a:pPr marL="285750" indent="-285750" defTabSz="762000">
              <a:buFont typeface="Wingdings" pitchFamily="2" charset="2"/>
              <a:buChar char="Ø"/>
            </a:pPr>
            <a:r>
              <a:rPr lang="en-US">
                <a:latin typeface="Tw Cen MT" pitchFamily="34" charset="0"/>
              </a:rPr>
              <a:t>Single memory reference to access data</a:t>
            </a:r>
          </a:p>
          <a:p>
            <a:pPr marL="285750" indent="-285750" defTabSz="762000">
              <a:buFont typeface="Wingdings" pitchFamily="2" charset="2"/>
              <a:buChar char="Ø"/>
            </a:pPr>
            <a:r>
              <a:rPr lang="en-US">
                <a:latin typeface="Tw Cen MT" pitchFamily="34" charset="0"/>
              </a:rPr>
              <a:t>No additional calculations to work out effective address</a:t>
            </a:r>
          </a:p>
          <a:p>
            <a:pPr marL="285750" indent="-285750" defTabSz="762000">
              <a:buFont typeface="Wingdings" pitchFamily="2" charset="2"/>
              <a:buChar char="Ø"/>
            </a:pPr>
            <a:r>
              <a:rPr lang="en-US">
                <a:latin typeface="Tw Cen MT" pitchFamily="34" charset="0"/>
              </a:rPr>
              <a:t>Limited address space</a:t>
            </a:r>
          </a:p>
          <a:p>
            <a:pPr marL="285750" indent="-285750" defTabSz="762000">
              <a:buFont typeface="Wingdings" pitchFamily="2" charset="2"/>
              <a:buChar char="Ø"/>
            </a:pPr>
            <a:endParaRPr kumimoji="1" lang="en-US" altLang="ko-KR">
              <a:latin typeface="Tw Cen MT" pitchFamily="34" charset="0"/>
              <a:ea typeface="굴림" pitchFamily="50" charset="-127"/>
            </a:endParaRPr>
          </a:p>
        </p:txBody>
      </p:sp>
    </p:spTree>
    <p:extLst>
      <p:ext uri="{BB962C8B-B14F-4D97-AF65-F5344CB8AC3E}">
        <p14:creationId xmlns:p14="http://schemas.microsoft.com/office/powerpoint/2010/main" val="40475568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103A8B-5576-45EB-90F5-39A64CC8BEED}" type="slidenum">
              <a:rPr lang="en-US" smtClean="0"/>
              <a:pPr eaLnBrk="1" hangingPunct="1"/>
              <a:t>57</a:t>
            </a:fld>
            <a:endParaRPr lang="en-US" smtClean="0"/>
          </a:p>
        </p:txBody>
      </p:sp>
      <p:sp>
        <p:nvSpPr>
          <p:cNvPr id="33795" name="Rectangle 2"/>
          <p:cNvSpPr>
            <a:spLocks noGrp="1" noChangeArrowheads="1"/>
          </p:cNvSpPr>
          <p:nvPr>
            <p:ph type="title"/>
          </p:nvPr>
        </p:nvSpPr>
        <p:spPr>
          <a:xfrm>
            <a:off x="1143000" y="152400"/>
            <a:ext cx="6880225" cy="738188"/>
          </a:xfrm>
          <a:noFill/>
          <a:extLst>
            <a:ext uri="{91240B29-F687-4F45-9708-019B960494DF}">
              <a14:hiddenLine xmlns:a14="http://schemas.microsoft.com/office/drawing/2010/main" w="12700">
                <a:solidFill>
                  <a:schemeClr val="tx1"/>
                </a:solidFill>
                <a:miter lim="800000"/>
                <a:headEnd/>
                <a:tailEnd/>
              </a14:hiddenLine>
            </a:ext>
          </a:extLst>
        </p:spPr>
        <p:txBody>
          <a:bodyPr lIns="63500" tIns="25400" rIns="63500" bIns="25400"/>
          <a:lstStyle/>
          <a:p>
            <a:pPr defTabSz="762000">
              <a:lnSpc>
                <a:spcPct val="90000"/>
              </a:lnSpc>
            </a:pPr>
            <a:r>
              <a:rPr kumimoji="1" lang="en-US" altLang="ko-KR" sz="3200" b="1" smtClean="0">
                <a:ea typeface="굴림" pitchFamily="50" charset="-127"/>
              </a:rPr>
              <a:t>7. Indirect Addressing Mode</a:t>
            </a:r>
          </a:p>
        </p:txBody>
      </p:sp>
      <p:sp>
        <p:nvSpPr>
          <p:cNvPr id="33796" name="Rectangle 4"/>
          <p:cNvSpPr>
            <a:spLocks noChangeArrowheads="1"/>
          </p:cNvSpPr>
          <p:nvPr/>
        </p:nvSpPr>
        <p:spPr bwMode="auto">
          <a:xfrm>
            <a:off x="703263" y="2971800"/>
            <a:ext cx="34925" cy="158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3797" name="Rectangle 5"/>
          <p:cNvSpPr>
            <a:spLocks noChangeArrowheads="1"/>
          </p:cNvSpPr>
          <p:nvPr/>
        </p:nvSpPr>
        <p:spPr bwMode="auto">
          <a:xfrm>
            <a:off x="130175" y="3352800"/>
            <a:ext cx="8791575" cy="33639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285750" indent="-285750" defTabSz="762000" eaLnBrk="0" hangingPunct="0">
              <a:lnSpc>
                <a:spcPct val="90000"/>
              </a:lnSpc>
              <a:buFont typeface="Wingdings" pitchFamily="2" charset="2"/>
              <a:buChar char="Ø"/>
            </a:pPr>
            <a:r>
              <a:rPr lang="en-US" sz="1600">
                <a:latin typeface="Tw Cen MT" pitchFamily="34" charset="0"/>
              </a:rPr>
              <a:t>Memory cell pointed to by address field contains the address of (pointer to) the operand</a:t>
            </a:r>
          </a:p>
          <a:p>
            <a:pPr marL="285750" indent="-285750" defTabSz="762000" eaLnBrk="0" hangingPunct="0">
              <a:lnSpc>
                <a:spcPct val="90000"/>
              </a:lnSpc>
              <a:buFont typeface="Wingdings" pitchFamily="2" charset="2"/>
              <a:buChar char="Ø"/>
            </a:pPr>
            <a:r>
              <a:rPr kumimoji="1" lang="en-US" altLang="ko-KR" sz="1600">
                <a:latin typeface="Tw Cen MT" pitchFamily="34" charset="0"/>
                <a:ea typeface="굴림" pitchFamily="50" charset="-127"/>
              </a:rPr>
              <a:t>The address field of an instruction specifies the address of a memory location that contains the address of the operand</a:t>
            </a:r>
          </a:p>
          <a:p>
            <a:pPr marL="285750" indent="-285750" defTabSz="762000" eaLnBrk="0" hangingPunct="0">
              <a:lnSpc>
                <a:spcPct val="90000"/>
              </a:lnSpc>
              <a:buFont typeface="Wingdings" pitchFamily="2" charset="2"/>
              <a:buChar char="Ø"/>
            </a:pPr>
            <a:r>
              <a:rPr kumimoji="1" lang="en-US" altLang="ko-KR" sz="1600">
                <a:latin typeface="Tw Cen MT" pitchFamily="34" charset="0"/>
                <a:ea typeface="굴림" pitchFamily="50" charset="-127"/>
              </a:rPr>
              <a:t>When the abbreviated address is used, large physical memory can be addressed with a relatively small number of bits</a:t>
            </a:r>
          </a:p>
          <a:p>
            <a:pPr marL="285750" indent="-285750" defTabSz="762000" eaLnBrk="0" hangingPunct="0">
              <a:lnSpc>
                <a:spcPct val="90000"/>
              </a:lnSpc>
              <a:buFont typeface="Wingdings" pitchFamily="2" charset="2"/>
              <a:buChar char="Ø"/>
            </a:pPr>
            <a:r>
              <a:rPr kumimoji="1" lang="en-US" altLang="ko-KR" sz="1600">
                <a:latin typeface="Tw Cen MT" pitchFamily="34" charset="0"/>
                <a:ea typeface="굴림" pitchFamily="50" charset="-127"/>
              </a:rPr>
              <a:t>Slow to acquire an operand because of an additional memory  access</a:t>
            </a:r>
          </a:p>
          <a:p>
            <a:pPr marL="285750" indent="-285750" defTabSz="762000" eaLnBrk="0" hangingPunct="0">
              <a:lnSpc>
                <a:spcPct val="90000"/>
              </a:lnSpc>
              <a:buFont typeface="Wingdings" pitchFamily="2" charset="2"/>
              <a:buChar char="Ø"/>
            </a:pPr>
            <a:r>
              <a:rPr kumimoji="1" lang="en-US" altLang="ko-KR" sz="1600">
                <a:latin typeface="Tw Cen MT" pitchFamily="34" charset="0"/>
                <a:ea typeface="굴림" pitchFamily="50" charset="-127"/>
              </a:rPr>
              <a:t>EA = M[IR(address)]</a:t>
            </a:r>
          </a:p>
          <a:p>
            <a:pPr marL="285750" indent="-285750" defTabSz="762000">
              <a:buFont typeface="Wingdings" pitchFamily="2" charset="2"/>
              <a:buChar char="Ø"/>
            </a:pPr>
            <a:r>
              <a:rPr lang="en-US" sz="1600">
                <a:latin typeface="Tw Cen MT" pitchFamily="34" charset="0"/>
              </a:rPr>
              <a:t>Large address space </a:t>
            </a:r>
          </a:p>
          <a:p>
            <a:pPr marL="285750" indent="-285750" defTabSz="762000">
              <a:buFont typeface="Wingdings" pitchFamily="2" charset="2"/>
              <a:buChar char="Ø"/>
            </a:pPr>
            <a:r>
              <a:rPr lang="en-US" sz="1600">
                <a:latin typeface="Tw Cen MT" pitchFamily="34" charset="0"/>
              </a:rPr>
              <a:t>2</a:t>
            </a:r>
            <a:r>
              <a:rPr lang="en-US" sz="1600" baseline="30000">
                <a:latin typeface="Tw Cen MT" pitchFamily="34" charset="0"/>
              </a:rPr>
              <a:t>n</a:t>
            </a:r>
            <a:r>
              <a:rPr lang="en-US" sz="1600">
                <a:latin typeface="Tw Cen MT" pitchFamily="34" charset="0"/>
              </a:rPr>
              <a:t> where n = word length</a:t>
            </a:r>
          </a:p>
          <a:p>
            <a:pPr marL="285750" indent="-285750" defTabSz="762000">
              <a:buFont typeface="Wingdings" pitchFamily="2" charset="2"/>
              <a:buChar char="Ø"/>
            </a:pPr>
            <a:r>
              <a:rPr lang="en-US" sz="1600">
                <a:latin typeface="Tw Cen MT" pitchFamily="34" charset="0"/>
              </a:rPr>
              <a:t>May be nested, multilevel, cascaded</a:t>
            </a:r>
          </a:p>
          <a:p>
            <a:pPr marL="742950" lvl="1" indent="-285750" defTabSz="762000">
              <a:buFont typeface="Wingdings" pitchFamily="2" charset="2"/>
              <a:buChar char="Ø"/>
            </a:pPr>
            <a:r>
              <a:rPr lang="en-US" sz="1600">
                <a:latin typeface="Tw Cen MT" pitchFamily="34" charset="0"/>
              </a:rPr>
              <a:t>e.g. EA = (((A)))</a:t>
            </a:r>
          </a:p>
          <a:p>
            <a:pPr marL="1200150" lvl="2" indent="-285750" defTabSz="762000">
              <a:buFont typeface="Wingdings" pitchFamily="2" charset="2"/>
              <a:buChar char="Ø"/>
            </a:pPr>
            <a:r>
              <a:rPr lang="en-US" sz="1600">
                <a:latin typeface="Tw Cen MT" pitchFamily="34" charset="0"/>
              </a:rPr>
              <a:t>Draw the diagram yourself</a:t>
            </a:r>
          </a:p>
          <a:p>
            <a:pPr marL="285750" indent="-285750" defTabSz="762000">
              <a:buFont typeface="Wingdings" pitchFamily="2" charset="2"/>
              <a:buChar char="Ø"/>
            </a:pPr>
            <a:r>
              <a:rPr lang="en-US" sz="1600">
                <a:latin typeface="Tw Cen MT" pitchFamily="34" charset="0"/>
              </a:rPr>
              <a:t>Multiple memory accesses to find operand</a:t>
            </a:r>
          </a:p>
          <a:p>
            <a:pPr marL="285750" indent="-285750" defTabSz="762000">
              <a:buFont typeface="Wingdings" pitchFamily="2" charset="2"/>
              <a:buChar char="Ø"/>
            </a:pPr>
            <a:r>
              <a:rPr lang="en-US" sz="1600">
                <a:latin typeface="Tw Cen MT" pitchFamily="34" charset="0"/>
              </a:rPr>
              <a:t>Hence slower</a:t>
            </a:r>
            <a:endParaRPr kumimoji="1" lang="en-US" altLang="ko-KR" sz="1600">
              <a:latin typeface="Tw Cen MT" pitchFamily="34" charset="0"/>
              <a:ea typeface="굴림" pitchFamily="50" charset="-127"/>
            </a:endParaRPr>
          </a:p>
        </p:txBody>
      </p:sp>
      <p:pic>
        <p:nvPicPr>
          <p:cNvPr id="33798" name="Picture 2"/>
          <p:cNvPicPr>
            <a:picLocks noChangeAspect="1" noChangeArrowheads="1"/>
          </p:cNvPicPr>
          <p:nvPr/>
        </p:nvPicPr>
        <p:blipFill>
          <a:blip r:embed="rId2">
            <a:extLst>
              <a:ext uri="{28A0092B-C50C-407E-A947-70E740481C1C}">
                <a14:useLocalDpi xmlns:a14="http://schemas.microsoft.com/office/drawing/2010/main" val="0"/>
              </a:ext>
            </a:extLst>
          </a:blip>
          <a:srcRect t="13033"/>
          <a:stretch>
            <a:fillRect/>
          </a:stretch>
        </p:blipFill>
        <p:spPr bwMode="auto">
          <a:xfrm>
            <a:off x="2212975" y="762000"/>
            <a:ext cx="46482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37455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7890B7-6882-406D-8894-1C50CCDE4DC3}" type="slidenum">
              <a:rPr lang="en-US" smtClean="0"/>
              <a:pPr eaLnBrk="1" hangingPunct="1"/>
              <a:t>58</a:t>
            </a:fld>
            <a:endParaRPr lang="en-US" smtClean="0"/>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4288"/>
            <a:ext cx="60198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5"/>
          <p:cNvSpPr>
            <a:spLocks noChangeArrowheads="1"/>
          </p:cNvSpPr>
          <p:nvPr/>
        </p:nvSpPr>
        <p:spPr bwMode="auto">
          <a:xfrm>
            <a:off x="1143000" y="2514600"/>
            <a:ext cx="3657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sz="1600">
                <a:solidFill>
                  <a:srgbClr val="333333"/>
                </a:solidFill>
                <a:latin typeface="Roboto"/>
              </a:rPr>
              <a:t>EA = Displacement + CPU Register</a:t>
            </a:r>
            <a:endParaRPr lang="en-US" sz="1200"/>
          </a:p>
          <a:p>
            <a:pPr eaLnBrk="0" hangingPunct="0"/>
            <a:r>
              <a:rPr lang="en-US" sz="1600">
                <a:solidFill>
                  <a:srgbClr val="333333"/>
                </a:solidFill>
                <a:latin typeface="Roboto"/>
              </a:rPr>
              <a:t>  </a:t>
            </a:r>
            <a:endParaRPr lang="en-US" sz="47600">
              <a:solidFill>
                <a:srgbClr val="333333"/>
              </a:solidFill>
              <a:latin typeface="Roboto"/>
            </a:endParaRPr>
          </a:p>
        </p:txBody>
      </p:sp>
      <p:pic>
        <p:nvPicPr>
          <p:cNvPr id="34821" name="Picture 6" descr="https://cdn1.byjus.com/wp-content/uploads/2022/04/word-image104.png"/>
          <p:cNvPicPr>
            <a:picLocks noChangeAspect="1" noChangeArrowheads="1"/>
          </p:cNvPicPr>
          <p:nvPr/>
        </p:nvPicPr>
        <p:blipFill>
          <a:blip r:embed="rId3">
            <a:extLst>
              <a:ext uri="{28A0092B-C50C-407E-A947-70E740481C1C}">
                <a14:useLocalDpi xmlns:a14="http://schemas.microsoft.com/office/drawing/2010/main" val="0"/>
              </a:ext>
            </a:extLst>
          </a:blip>
          <a:srcRect r="14667"/>
          <a:stretch>
            <a:fillRect/>
          </a:stretch>
        </p:blipFill>
        <p:spPr bwMode="auto">
          <a:xfrm>
            <a:off x="4267200" y="4495800"/>
            <a:ext cx="4724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2"/>
          <p:cNvSpPr>
            <a:spLocks noChangeArrowheads="1"/>
          </p:cNvSpPr>
          <p:nvPr/>
        </p:nvSpPr>
        <p:spPr bwMode="auto">
          <a:xfrm>
            <a:off x="228600" y="3295650"/>
            <a:ext cx="4572000" cy="12001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EA = A + (R), In this the address field holds two values, A (which is the base value) and R (that holds the displacement), or vice versa.</a:t>
            </a:r>
          </a:p>
        </p:txBody>
      </p:sp>
    </p:spTree>
    <p:extLst>
      <p:ext uri="{BB962C8B-B14F-4D97-AF65-F5344CB8AC3E}">
        <p14:creationId xmlns:p14="http://schemas.microsoft.com/office/powerpoint/2010/main" val="3972889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159C80-4CA6-41D1-862D-459637669D7A}" type="slidenum">
              <a:rPr lang="en-US" smtClean="0"/>
              <a:pPr eaLnBrk="1" hangingPunct="1"/>
              <a:t>59</a:t>
            </a:fld>
            <a:endParaRPr lang="en-US" smtClean="0"/>
          </a:p>
        </p:txBody>
      </p:sp>
      <p:sp>
        <p:nvSpPr>
          <p:cNvPr id="35843" name="Rectangle 2"/>
          <p:cNvSpPr>
            <a:spLocks noGrp="1" noChangeArrowheads="1"/>
          </p:cNvSpPr>
          <p:nvPr>
            <p:ph type="title"/>
          </p:nvPr>
        </p:nvSpPr>
        <p:spPr>
          <a:xfrm>
            <a:off x="1143000" y="152400"/>
            <a:ext cx="6880225" cy="738188"/>
          </a:xfrm>
          <a:noFill/>
          <a:extLst>
            <a:ext uri="{91240B29-F687-4F45-9708-019B960494DF}">
              <a14:hiddenLine xmlns:a14="http://schemas.microsoft.com/office/drawing/2010/main" w="12700">
                <a:solidFill>
                  <a:schemeClr val="tx1"/>
                </a:solidFill>
                <a:miter lim="800000"/>
                <a:headEnd/>
                <a:tailEnd/>
              </a14:hiddenLine>
            </a:ext>
          </a:extLst>
        </p:spPr>
        <p:txBody>
          <a:bodyPr lIns="63500" tIns="25400" rIns="63500" bIns="25400"/>
          <a:lstStyle/>
          <a:p>
            <a:pPr defTabSz="762000">
              <a:lnSpc>
                <a:spcPct val="90000"/>
              </a:lnSpc>
            </a:pPr>
            <a:r>
              <a:rPr kumimoji="1" lang="en-US" altLang="ko-KR" sz="3200" b="1" smtClean="0">
                <a:ea typeface="굴림" pitchFamily="50" charset="-127"/>
              </a:rPr>
              <a:t>8. Relative Addressing Modes</a:t>
            </a:r>
          </a:p>
        </p:txBody>
      </p:sp>
      <p:sp>
        <p:nvSpPr>
          <p:cNvPr id="35844" name="Rectangle 4"/>
          <p:cNvSpPr>
            <a:spLocks noChangeArrowheads="1"/>
          </p:cNvSpPr>
          <p:nvPr/>
        </p:nvSpPr>
        <p:spPr bwMode="auto">
          <a:xfrm>
            <a:off x="703263" y="2971800"/>
            <a:ext cx="34925" cy="158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5845" name="Rectangle 5"/>
          <p:cNvSpPr>
            <a:spLocks noChangeArrowheads="1"/>
          </p:cNvSpPr>
          <p:nvPr/>
        </p:nvSpPr>
        <p:spPr bwMode="auto">
          <a:xfrm>
            <a:off x="352425" y="1006475"/>
            <a:ext cx="8562975" cy="5491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536575" indent="-536575" algn="just">
              <a:lnSpc>
                <a:spcPct val="150000"/>
              </a:lnSpc>
              <a:buFont typeface="Wingdings" pitchFamily="2" charset="2"/>
              <a:buChar char="Ø"/>
              <a:defRPr/>
            </a:pPr>
            <a:r>
              <a:rPr lang="en-US" dirty="0">
                <a:latin typeface="Tw Cen MT" pitchFamily="34" charset="0"/>
              </a:rPr>
              <a:t>A version of </a:t>
            </a:r>
            <a:r>
              <a:rPr lang="en-US" b="1" dirty="0">
                <a:latin typeface="Tw Cen MT" pitchFamily="34" charset="0"/>
              </a:rPr>
              <a:t>displacement addressing</a:t>
            </a:r>
          </a:p>
          <a:p>
            <a:pPr marL="536575" lvl="1" indent="-536575" algn="just">
              <a:lnSpc>
                <a:spcPct val="150000"/>
              </a:lnSpc>
              <a:buFont typeface="Wingdings" pitchFamily="2" charset="2"/>
              <a:buChar char="Ø"/>
              <a:defRPr/>
            </a:pPr>
            <a:r>
              <a:rPr lang="en-US" dirty="0">
                <a:latin typeface="Tw Cen MT" pitchFamily="34" charset="0"/>
              </a:rPr>
              <a:t>EA = A + (R),  R = Program counter, PC,  A = base value</a:t>
            </a:r>
          </a:p>
          <a:p>
            <a:pPr marL="536575" indent="-536575" algn="just">
              <a:lnSpc>
                <a:spcPct val="150000"/>
              </a:lnSpc>
              <a:buFont typeface="Wingdings" pitchFamily="2" charset="2"/>
              <a:buChar char="Ø"/>
              <a:defRPr/>
            </a:pPr>
            <a:r>
              <a:rPr lang="en-US" dirty="0">
                <a:latin typeface="Tw Cen MT" pitchFamily="34" charset="0"/>
              </a:rPr>
              <a:t>EA = A + (PC),  i.e. get operand from A cells from current location pointed to by PC </a:t>
            </a:r>
            <a:r>
              <a:rPr lang="en-US" dirty="0" err="1">
                <a:latin typeface="Tw Cen MT" pitchFamily="34" charset="0"/>
              </a:rPr>
              <a:t>c.f</a:t>
            </a:r>
            <a:r>
              <a:rPr lang="en-US" dirty="0">
                <a:latin typeface="Tw Cen MT" pitchFamily="34" charset="0"/>
              </a:rPr>
              <a:t> locality of reference &amp; cache usage</a:t>
            </a:r>
          </a:p>
          <a:p>
            <a:pPr marL="536575" indent="-536575" algn="just">
              <a:lnSpc>
                <a:spcPct val="150000"/>
              </a:lnSpc>
              <a:buFont typeface="Wingdings" pitchFamily="2" charset="2"/>
              <a:buChar char="Ø"/>
              <a:defRPr/>
            </a:pPr>
            <a:r>
              <a:rPr kumimoji="1" lang="en-US" altLang="ko-KR" dirty="0">
                <a:latin typeface="Tw Cen MT" pitchFamily="34" charset="0"/>
                <a:ea typeface="굴림" pitchFamily="50" charset="-127"/>
              </a:rPr>
              <a:t>The Address fields of an instruction specifies the part of the address 	  	 PC Relative Addressing Mode (R = PC)</a:t>
            </a:r>
          </a:p>
          <a:p>
            <a:pPr marL="536575" indent="-536575" algn="just">
              <a:lnSpc>
                <a:spcPct val="150000"/>
              </a:lnSpc>
              <a:defRPr/>
            </a:pPr>
            <a:r>
              <a:rPr kumimoji="1" lang="en-US" altLang="ko-KR" dirty="0">
                <a:latin typeface="Tw Cen MT" pitchFamily="34" charset="0"/>
                <a:ea typeface="굴림" pitchFamily="50" charset="-127"/>
              </a:rPr>
              <a:t>                     - EA = PC + IR (address)</a:t>
            </a:r>
          </a:p>
          <a:p>
            <a:pPr marL="536575" indent="-536575" algn="just" eaLnBrk="0" hangingPunct="0">
              <a:lnSpc>
                <a:spcPct val="150000"/>
              </a:lnSpc>
              <a:buFontTx/>
              <a:buChar char="-"/>
              <a:defRPr/>
            </a:pPr>
            <a:r>
              <a:rPr kumimoji="1" lang="en-US" altLang="ko-KR" dirty="0">
                <a:latin typeface="Tw Cen MT" pitchFamily="34" charset="0"/>
                <a:ea typeface="굴림" pitchFamily="50" charset="-127"/>
              </a:rPr>
              <a:t>Address field of the instruction is short.</a:t>
            </a:r>
          </a:p>
          <a:p>
            <a:pPr marL="536575" indent="-536575" algn="just" eaLnBrk="0" hangingPunct="0">
              <a:lnSpc>
                <a:spcPct val="150000"/>
              </a:lnSpc>
              <a:buFontTx/>
              <a:buChar char="-"/>
              <a:defRPr/>
            </a:pPr>
            <a:r>
              <a:rPr kumimoji="1" lang="en-US" altLang="ko-KR" dirty="0">
                <a:latin typeface="Tw Cen MT" pitchFamily="34" charset="0"/>
                <a:ea typeface="굴림" pitchFamily="50" charset="-127"/>
              </a:rPr>
              <a:t>Large physical memory can be accessed with a small number of address bits.</a:t>
            </a:r>
          </a:p>
          <a:p>
            <a:pPr marL="536575" indent="-536575" algn="just" eaLnBrk="0" hangingPunct="0">
              <a:lnSpc>
                <a:spcPct val="150000"/>
              </a:lnSpc>
              <a:buFontTx/>
              <a:buChar char="-"/>
              <a:defRPr/>
            </a:pPr>
            <a:r>
              <a:rPr kumimoji="1" lang="en-US" altLang="ko-KR" dirty="0">
                <a:latin typeface="Tw Cen MT" pitchFamily="34" charset="0"/>
                <a:ea typeface="굴림" pitchFamily="50" charset="-127"/>
              </a:rPr>
              <a:t>Advantage</a:t>
            </a:r>
          </a:p>
          <a:p>
            <a:pPr marL="993775" lvl="1" indent="-536575" algn="just" eaLnBrk="0" hangingPunct="0">
              <a:lnSpc>
                <a:spcPct val="150000"/>
              </a:lnSpc>
              <a:buFontTx/>
              <a:buChar char="-"/>
              <a:defRPr/>
            </a:pPr>
            <a:r>
              <a:rPr kumimoji="1" lang="en-US" altLang="ko-KR" dirty="0">
                <a:latin typeface="Tw Cen MT" pitchFamily="34" charset="0"/>
                <a:ea typeface="굴림" pitchFamily="50" charset="-127"/>
              </a:rPr>
              <a:t>The relative addressing mode doesn’t require memory references.</a:t>
            </a:r>
          </a:p>
          <a:p>
            <a:pPr marL="536575" indent="-536575" algn="just" eaLnBrk="0" hangingPunct="0">
              <a:lnSpc>
                <a:spcPct val="150000"/>
              </a:lnSpc>
              <a:buFontTx/>
              <a:buChar char="-"/>
              <a:defRPr/>
            </a:pPr>
            <a:r>
              <a:rPr kumimoji="1" lang="en-US" altLang="ko-KR" dirty="0">
                <a:latin typeface="Tw Cen MT" pitchFamily="34" charset="0"/>
                <a:ea typeface="굴림" pitchFamily="50" charset="-127"/>
              </a:rPr>
              <a:t>Disadvantage</a:t>
            </a:r>
          </a:p>
          <a:p>
            <a:pPr marL="993775" lvl="1" indent="-536575" algn="just" eaLnBrk="0" hangingPunct="0">
              <a:lnSpc>
                <a:spcPct val="150000"/>
              </a:lnSpc>
              <a:buFontTx/>
              <a:buChar char="-"/>
              <a:defRPr/>
            </a:pPr>
            <a:r>
              <a:rPr kumimoji="1" lang="en-US" altLang="ko-KR" dirty="0">
                <a:latin typeface="Tw Cen MT" pitchFamily="34" charset="0"/>
                <a:ea typeface="굴림" pitchFamily="50" charset="-127"/>
              </a:rPr>
              <a:t>The relative addressing mode doesn’t have any disadvantages as such.</a:t>
            </a:r>
          </a:p>
        </p:txBody>
      </p:sp>
    </p:spTree>
    <p:extLst>
      <p:ext uri="{BB962C8B-B14F-4D97-AF65-F5344CB8AC3E}">
        <p14:creationId xmlns:p14="http://schemas.microsoft.com/office/powerpoint/2010/main" val="157487502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8363272" cy="5505475"/>
          </a:xfrm>
        </p:spPr>
        <p:txBody>
          <a:bodyPr>
            <a:normAutofit fontScale="85000" lnSpcReduction="10000"/>
          </a:bodyPr>
          <a:lstStyle/>
          <a:p>
            <a:pPr algn="just"/>
            <a:r>
              <a:rPr lang="en-US" dirty="0" smtClean="0"/>
              <a:t>The A and B buses form the inputs to a</a:t>
            </a:r>
            <a:r>
              <a:rPr lang="en-IN" dirty="0"/>
              <a:t> </a:t>
            </a:r>
            <a:r>
              <a:rPr lang="en-US" dirty="0" smtClean="0"/>
              <a:t>common arithmetic logic unit (ALU). </a:t>
            </a:r>
          </a:p>
          <a:p>
            <a:pPr algn="just"/>
            <a:r>
              <a:rPr lang="en-US" dirty="0" smtClean="0"/>
              <a:t>The operation selected in the ALU determines the arithmetic or logic micro operation that is to be performed. </a:t>
            </a:r>
          </a:p>
          <a:p>
            <a:pPr algn="just"/>
            <a:r>
              <a:rPr lang="en-US" dirty="0" smtClean="0"/>
              <a:t>The result of the micro operation is available for output data and also goes into the inputs of all the registers. </a:t>
            </a:r>
          </a:p>
          <a:p>
            <a:pPr algn="just"/>
            <a:r>
              <a:rPr lang="en-US" dirty="0" smtClean="0"/>
              <a:t>The register that receives the information from the output bus is selected by a decoder. </a:t>
            </a:r>
          </a:p>
          <a:p>
            <a:pPr algn="just"/>
            <a:r>
              <a:rPr lang="en-US" dirty="0" smtClean="0"/>
              <a:t>The decoder activates one of the register load inputs, thus providing a transfer path between the data in the output bus and the inputs of the selected destination register.</a:t>
            </a:r>
            <a:endParaRPr lang="en-IN" dirty="0"/>
          </a:p>
        </p:txBody>
      </p:sp>
    </p:spTree>
    <p:extLst>
      <p:ext uri="{BB962C8B-B14F-4D97-AF65-F5344CB8AC3E}">
        <p14:creationId xmlns:p14="http://schemas.microsoft.com/office/powerpoint/2010/main" val="6820426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7A1ACF-20D5-4CD6-B142-E9F07ADE6769}" type="slidenum">
              <a:rPr lang="en-US" smtClean="0"/>
              <a:pPr eaLnBrk="1" hangingPunct="1"/>
              <a:t>60</a:t>
            </a:fld>
            <a:endParaRPr lang="en-US" smtClean="0"/>
          </a:p>
        </p:txBody>
      </p:sp>
      <p:sp>
        <p:nvSpPr>
          <p:cNvPr id="36867" name="Rectangle 2"/>
          <p:cNvSpPr>
            <a:spLocks noGrp="1" noChangeArrowheads="1"/>
          </p:cNvSpPr>
          <p:nvPr>
            <p:ph type="title"/>
          </p:nvPr>
        </p:nvSpPr>
        <p:spPr>
          <a:xfrm>
            <a:off x="1143000" y="152400"/>
            <a:ext cx="6880225" cy="738188"/>
          </a:xfrm>
          <a:noFill/>
          <a:extLst>
            <a:ext uri="{91240B29-F687-4F45-9708-019B960494DF}">
              <a14:hiddenLine xmlns:a14="http://schemas.microsoft.com/office/drawing/2010/main" w="12700">
                <a:solidFill>
                  <a:schemeClr val="tx1"/>
                </a:solidFill>
                <a:miter lim="800000"/>
                <a:headEnd/>
                <a:tailEnd/>
              </a14:hiddenLine>
            </a:ext>
          </a:extLst>
        </p:spPr>
        <p:txBody>
          <a:bodyPr lIns="63500" tIns="25400" rIns="63500" bIns="25400">
            <a:normAutofit fontScale="90000"/>
          </a:bodyPr>
          <a:lstStyle/>
          <a:p>
            <a:pPr defTabSz="762000">
              <a:lnSpc>
                <a:spcPct val="90000"/>
              </a:lnSpc>
            </a:pPr>
            <a:r>
              <a:rPr kumimoji="1" lang="en-US" altLang="ko-KR" sz="3200" b="1" smtClean="0">
                <a:ea typeface="굴림" pitchFamily="50" charset="-127"/>
              </a:rPr>
              <a:t>9. Indexed Addressing Mode</a:t>
            </a:r>
            <a:br>
              <a:rPr kumimoji="1" lang="en-US" altLang="ko-KR" sz="3200" b="1" smtClean="0">
                <a:ea typeface="굴림" pitchFamily="50" charset="-127"/>
              </a:rPr>
            </a:br>
            <a:endParaRPr kumimoji="1" lang="en-US" altLang="ko-KR" sz="3200" b="1" smtClean="0">
              <a:ea typeface="굴림" pitchFamily="50" charset="-127"/>
            </a:endParaRPr>
          </a:p>
        </p:txBody>
      </p:sp>
      <p:sp>
        <p:nvSpPr>
          <p:cNvPr id="36868" name="Rectangle 4"/>
          <p:cNvSpPr>
            <a:spLocks noChangeArrowheads="1"/>
          </p:cNvSpPr>
          <p:nvPr/>
        </p:nvSpPr>
        <p:spPr bwMode="auto">
          <a:xfrm>
            <a:off x="703263" y="2971800"/>
            <a:ext cx="34925" cy="158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6869" name="Rectangle 5"/>
          <p:cNvSpPr>
            <a:spLocks noChangeArrowheads="1"/>
          </p:cNvSpPr>
          <p:nvPr/>
        </p:nvSpPr>
        <p:spPr bwMode="auto">
          <a:xfrm>
            <a:off x="352425" y="776288"/>
            <a:ext cx="8410575" cy="562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342900" indent="-342900" algn="just" defTabSz="762000" eaLnBrk="0" hangingPunct="0">
              <a:lnSpc>
                <a:spcPct val="150000"/>
              </a:lnSpc>
              <a:buFont typeface="Arial" pitchFamily="34" charset="0"/>
              <a:buChar char="•"/>
              <a:defRPr/>
            </a:pPr>
            <a:r>
              <a:rPr kumimoji="1" lang="en-US" altLang="ko-KR" sz="2000" dirty="0">
                <a:latin typeface="Times New Roman" pitchFamily="18" charset="0"/>
                <a:ea typeface="굴림" pitchFamily="50" charset="-127"/>
                <a:cs typeface="Times New Roman" pitchFamily="18" charset="0"/>
              </a:rPr>
              <a:t>The index addressing mode is pretty helpful whenever the </a:t>
            </a:r>
            <a:r>
              <a:rPr kumimoji="1" lang="en-US" altLang="ko-KR" sz="2000" b="1" dirty="0">
                <a:solidFill>
                  <a:srgbClr val="FF0000"/>
                </a:solidFill>
                <a:latin typeface="Times New Roman" pitchFamily="18" charset="0"/>
                <a:ea typeface="굴림" pitchFamily="50" charset="-127"/>
                <a:cs typeface="Times New Roman" pitchFamily="18" charset="0"/>
              </a:rPr>
              <a:t>instructions in a program access an array or large ranges of memory addresses</a:t>
            </a:r>
            <a:r>
              <a:rPr kumimoji="1" lang="en-US" altLang="ko-KR" sz="2000" dirty="0">
                <a:latin typeface="Times New Roman" pitchFamily="18" charset="0"/>
                <a:ea typeface="굴림" pitchFamily="50" charset="-127"/>
                <a:cs typeface="Times New Roman" pitchFamily="18" charset="0"/>
              </a:rPr>
              <a:t>. </a:t>
            </a:r>
          </a:p>
          <a:p>
            <a:pPr marL="342900" indent="-342900" algn="just" defTabSz="762000" eaLnBrk="0" hangingPunct="0">
              <a:lnSpc>
                <a:spcPct val="150000"/>
              </a:lnSpc>
              <a:buFont typeface="Arial" pitchFamily="34" charset="0"/>
              <a:buChar char="•"/>
              <a:defRPr/>
            </a:pPr>
            <a:r>
              <a:rPr kumimoji="1" lang="en-US" altLang="ko-KR" sz="2000" dirty="0">
                <a:latin typeface="Times New Roman" pitchFamily="18" charset="0"/>
                <a:ea typeface="굴림" pitchFamily="50" charset="-127"/>
                <a:cs typeface="Times New Roman" pitchFamily="18" charset="0"/>
              </a:rPr>
              <a:t>The effective address, in such a mode, is generated when we add a constant to the content of the register. The register content does not ever change.</a:t>
            </a:r>
          </a:p>
          <a:p>
            <a:pPr marL="342900" indent="-342900" algn="just" defTabSz="762000" eaLnBrk="0" hangingPunct="0">
              <a:lnSpc>
                <a:spcPct val="150000"/>
              </a:lnSpc>
              <a:buFont typeface="Arial" pitchFamily="34" charset="0"/>
              <a:buChar char="•"/>
              <a:defRPr/>
            </a:pPr>
            <a:r>
              <a:rPr kumimoji="1" lang="en-US" altLang="ko-KR" sz="2000" dirty="0">
                <a:latin typeface="Times New Roman" pitchFamily="18" charset="0"/>
                <a:ea typeface="굴림" pitchFamily="50" charset="-127"/>
                <a:cs typeface="Times New Roman" pitchFamily="18" charset="0"/>
              </a:rPr>
              <a:t>Example:</a:t>
            </a:r>
          </a:p>
          <a:p>
            <a:pPr algn="just" defTabSz="762000" eaLnBrk="0" hangingPunct="0">
              <a:lnSpc>
                <a:spcPct val="150000"/>
              </a:lnSpc>
              <a:defRPr/>
            </a:pPr>
            <a:r>
              <a:rPr kumimoji="1" lang="en-US" altLang="ko-KR" sz="2000" dirty="0">
                <a:latin typeface="Times New Roman" pitchFamily="18" charset="0"/>
                <a:ea typeface="굴림" pitchFamily="50" charset="-127"/>
                <a:cs typeface="Times New Roman" pitchFamily="18" charset="0"/>
              </a:rPr>
              <a:t>	XR: Index Register:</a:t>
            </a:r>
          </a:p>
          <a:p>
            <a:pPr algn="just" defTabSz="762000" eaLnBrk="0" hangingPunct="0">
              <a:lnSpc>
                <a:spcPct val="150000"/>
              </a:lnSpc>
              <a:defRPr/>
            </a:pPr>
            <a:r>
              <a:rPr kumimoji="1" lang="en-US" altLang="ko-KR" sz="2000" dirty="0">
                <a:latin typeface="Times New Roman" pitchFamily="18" charset="0"/>
                <a:ea typeface="굴림" pitchFamily="50" charset="-127"/>
                <a:cs typeface="Times New Roman" pitchFamily="18" charset="0"/>
              </a:rPr>
              <a:t>            EA = XR + IR(address)</a:t>
            </a:r>
          </a:p>
          <a:p>
            <a:pPr marL="536575" indent="-536575" algn="just" eaLnBrk="0" hangingPunct="0">
              <a:lnSpc>
                <a:spcPct val="150000"/>
              </a:lnSpc>
              <a:buFontTx/>
              <a:buChar char="-"/>
              <a:defRPr/>
            </a:pPr>
            <a:r>
              <a:rPr kumimoji="1" lang="en-US" altLang="ko-KR" sz="2000" dirty="0">
                <a:latin typeface="Times New Roman" pitchFamily="18" charset="0"/>
                <a:ea typeface="굴림" pitchFamily="50" charset="-127"/>
                <a:cs typeface="Times New Roman" pitchFamily="18" charset="0"/>
              </a:rPr>
              <a:t>Advantage</a:t>
            </a:r>
          </a:p>
          <a:p>
            <a:pPr marL="993775" lvl="1" indent="-536575" algn="just" eaLnBrk="0" hangingPunct="0">
              <a:lnSpc>
                <a:spcPct val="150000"/>
              </a:lnSpc>
              <a:buFontTx/>
              <a:buChar char="-"/>
              <a:defRPr/>
            </a:pPr>
            <a:r>
              <a:rPr kumimoji="1" lang="en-US" altLang="ko-KR" sz="2000" dirty="0">
                <a:latin typeface="Times New Roman" pitchFamily="18" charset="0"/>
                <a:ea typeface="굴림" pitchFamily="50" charset="-127"/>
                <a:cs typeface="Times New Roman" pitchFamily="18" charset="0"/>
              </a:rPr>
              <a:t>Using the index addressing mode, we get flexibility for specifying several locations of the memory.</a:t>
            </a:r>
          </a:p>
          <a:p>
            <a:pPr marL="536575" indent="-536575" algn="just" eaLnBrk="0" hangingPunct="0">
              <a:lnSpc>
                <a:spcPct val="150000"/>
              </a:lnSpc>
              <a:buFontTx/>
              <a:buChar char="-"/>
              <a:defRPr/>
            </a:pPr>
            <a:r>
              <a:rPr kumimoji="1" lang="en-US" altLang="ko-KR" sz="2000" dirty="0">
                <a:latin typeface="Times New Roman" pitchFamily="18" charset="0"/>
                <a:ea typeface="굴림" pitchFamily="50" charset="-127"/>
                <a:cs typeface="Times New Roman" pitchFamily="18" charset="0"/>
              </a:rPr>
              <a:t>Disadvantage</a:t>
            </a:r>
          </a:p>
          <a:p>
            <a:pPr marL="993775" lvl="1" indent="-536575" algn="just" eaLnBrk="0" hangingPunct="0">
              <a:lnSpc>
                <a:spcPct val="150000"/>
              </a:lnSpc>
              <a:buFontTx/>
              <a:buChar char="-"/>
              <a:defRPr/>
            </a:pPr>
            <a:r>
              <a:rPr kumimoji="1" lang="en-US" altLang="ko-KR" sz="2000" dirty="0">
                <a:latin typeface="Times New Roman" pitchFamily="18" charset="0"/>
                <a:ea typeface="굴림" pitchFamily="50" charset="-127"/>
                <a:cs typeface="Times New Roman" pitchFamily="18" charset="0"/>
              </a:rPr>
              <a:t>It is very complex to implement the index addressing mode.</a:t>
            </a:r>
          </a:p>
        </p:txBody>
      </p:sp>
    </p:spTree>
    <p:extLst>
      <p:ext uri="{BB962C8B-B14F-4D97-AF65-F5344CB8AC3E}">
        <p14:creationId xmlns:p14="http://schemas.microsoft.com/office/powerpoint/2010/main" val="230613447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C23FCDC-E008-459F-9080-B03A9C9D60AA}" type="slidenum">
              <a:rPr lang="en-US" smtClean="0"/>
              <a:pPr eaLnBrk="1" hangingPunct="1"/>
              <a:t>61</a:t>
            </a:fld>
            <a:endParaRPr lang="en-US" smtClean="0"/>
          </a:p>
        </p:txBody>
      </p:sp>
      <p:sp>
        <p:nvSpPr>
          <p:cNvPr id="37891" name="Rectangle 2"/>
          <p:cNvSpPr>
            <a:spLocks noGrp="1" noChangeArrowheads="1"/>
          </p:cNvSpPr>
          <p:nvPr>
            <p:ph type="title"/>
          </p:nvPr>
        </p:nvSpPr>
        <p:spPr>
          <a:xfrm>
            <a:off x="703263" y="407988"/>
            <a:ext cx="8001000" cy="738187"/>
          </a:xfrm>
          <a:noFill/>
          <a:extLst>
            <a:ext uri="{91240B29-F687-4F45-9708-019B960494DF}">
              <a14:hiddenLine xmlns:a14="http://schemas.microsoft.com/office/drawing/2010/main" w="12700">
                <a:solidFill>
                  <a:schemeClr val="tx1"/>
                </a:solidFill>
                <a:miter lim="800000"/>
                <a:headEnd/>
                <a:tailEnd/>
              </a14:hiddenLine>
            </a:ext>
          </a:extLst>
        </p:spPr>
        <p:txBody>
          <a:bodyPr lIns="63500" tIns="25400" rIns="63500" bIns="25400">
            <a:normAutofit fontScale="90000"/>
          </a:bodyPr>
          <a:lstStyle/>
          <a:p>
            <a:pPr defTabSz="762000">
              <a:lnSpc>
                <a:spcPct val="90000"/>
              </a:lnSpc>
            </a:pPr>
            <a:r>
              <a:rPr kumimoji="1" lang="en-US" altLang="ko-KR" sz="3200" b="1" smtClean="0">
                <a:ea typeface="굴림" pitchFamily="50" charset="-127"/>
              </a:rPr>
              <a:t>10. Base Register Addressing Mode  </a:t>
            </a:r>
            <a:br>
              <a:rPr kumimoji="1" lang="en-US" altLang="ko-KR" sz="3200" b="1" smtClean="0">
                <a:ea typeface="굴림" pitchFamily="50" charset="-127"/>
              </a:rPr>
            </a:br>
            <a:r>
              <a:rPr kumimoji="1" lang="en-US" altLang="ko-KR" sz="3200" b="1" smtClean="0">
                <a:ea typeface="굴림" pitchFamily="50" charset="-127"/>
              </a:rPr>
              <a:t/>
            </a:r>
            <a:br>
              <a:rPr kumimoji="1" lang="en-US" altLang="ko-KR" sz="3200" b="1" smtClean="0">
                <a:ea typeface="굴림" pitchFamily="50" charset="-127"/>
              </a:rPr>
            </a:br>
            <a:endParaRPr kumimoji="1" lang="en-US" altLang="ko-KR" sz="3200" b="1" smtClean="0">
              <a:ea typeface="굴림" pitchFamily="50" charset="-127"/>
            </a:endParaRPr>
          </a:p>
        </p:txBody>
      </p:sp>
      <p:sp>
        <p:nvSpPr>
          <p:cNvPr id="37892" name="Rectangle 4"/>
          <p:cNvSpPr>
            <a:spLocks noChangeArrowheads="1"/>
          </p:cNvSpPr>
          <p:nvPr/>
        </p:nvSpPr>
        <p:spPr bwMode="auto">
          <a:xfrm>
            <a:off x="703263" y="2971800"/>
            <a:ext cx="34925" cy="158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893" name="Rectangle 5"/>
          <p:cNvSpPr>
            <a:spLocks noChangeArrowheads="1"/>
          </p:cNvSpPr>
          <p:nvPr/>
        </p:nvSpPr>
        <p:spPr bwMode="auto">
          <a:xfrm>
            <a:off x="352425" y="776288"/>
            <a:ext cx="8791575" cy="28590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623888" indent="-623888">
              <a:lnSpc>
                <a:spcPct val="150000"/>
              </a:lnSpc>
              <a:buFont typeface="Wingdings" pitchFamily="2" charset="2"/>
              <a:buChar char="Ø"/>
            </a:pPr>
            <a:r>
              <a:rPr lang="en-US" sz="2000">
                <a:latin typeface="Tw Cen MT" pitchFamily="34" charset="0"/>
              </a:rPr>
              <a:t>A holds displacement</a:t>
            </a:r>
          </a:p>
          <a:p>
            <a:pPr marL="623888" indent="-623888">
              <a:lnSpc>
                <a:spcPct val="150000"/>
              </a:lnSpc>
              <a:buFont typeface="Wingdings" pitchFamily="2" charset="2"/>
              <a:buChar char="Ø"/>
            </a:pPr>
            <a:r>
              <a:rPr lang="en-US" sz="2000">
                <a:latin typeface="Tw Cen MT" pitchFamily="34" charset="0"/>
              </a:rPr>
              <a:t>R holds pointer to base address</a:t>
            </a:r>
          </a:p>
          <a:p>
            <a:pPr marL="623888" indent="-623888">
              <a:lnSpc>
                <a:spcPct val="150000"/>
              </a:lnSpc>
              <a:buFont typeface="Wingdings" pitchFamily="2" charset="2"/>
              <a:buChar char="Ø"/>
            </a:pPr>
            <a:r>
              <a:rPr lang="en-US" sz="2000">
                <a:latin typeface="Tw Cen MT" pitchFamily="34" charset="0"/>
              </a:rPr>
              <a:t>R may be explicit or implicit</a:t>
            </a:r>
          </a:p>
          <a:p>
            <a:pPr marL="623888" indent="-623888">
              <a:lnSpc>
                <a:spcPct val="150000"/>
              </a:lnSpc>
              <a:buFont typeface="Wingdings" pitchFamily="2" charset="2"/>
              <a:buChar char="Ø"/>
            </a:pPr>
            <a:r>
              <a:rPr lang="en-US" sz="2000">
                <a:latin typeface="Tw Cen MT" pitchFamily="34" charset="0"/>
              </a:rPr>
              <a:t>e.g. segment registers in 80x86</a:t>
            </a:r>
          </a:p>
          <a:p>
            <a:pPr marL="623888" indent="-623888" eaLnBrk="0" hangingPunct="0">
              <a:lnSpc>
                <a:spcPct val="150000"/>
              </a:lnSpc>
            </a:pPr>
            <a:r>
              <a:rPr kumimoji="1" lang="en-US" altLang="ko-KR" sz="2000" b="1">
                <a:latin typeface="Tw Cen MT" pitchFamily="34" charset="0"/>
                <a:ea typeface="굴림" pitchFamily="50" charset="-127"/>
              </a:rPr>
              <a:t>	    </a:t>
            </a:r>
            <a:r>
              <a:rPr kumimoji="1" lang="en-US" altLang="ko-KR" sz="2000">
                <a:latin typeface="Tw Cen MT" pitchFamily="34" charset="0"/>
                <a:ea typeface="굴림" pitchFamily="50" charset="-127"/>
              </a:rPr>
              <a:t>BAR: Base Address Register:</a:t>
            </a:r>
          </a:p>
          <a:p>
            <a:pPr marL="623888" indent="-623888" eaLnBrk="0" hangingPunct="0">
              <a:lnSpc>
                <a:spcPct val="150000"/>
              </a:lnSpc>
            </a:pPr>
            <a:r>
              <a:rPr kumimoji="1" lang="en-US" altLang="ko-KR" sz="2000">
                <a:latin typeface="Tw Cen MT" pitchFamily="34" charset="0"/>
                <a:ea typeface="굴림" pitchFamily="50" charset="-127"/>
              </a:rPr>
              <a:t>             - EA = BAR + IR(address)</a:t>
            </a:r>
          </a:p>
        </p:txBody>
      </p:sp>
    </p:spTree>
    <p:extLst>
      <p:ext uri="{BB962C8B-B14F-4D97-AF65-F5344CB8AC3E}">
        <p14:creationId xmlns:p14="http://schemas.microsoft.com/office/powerpoint/2010/main" val="418764764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11. Stack Addressing</a:t>
            </a:r>
            <a:endParaRPr lang="en-IN" smtClean="0"/>
          </a:p>
        </p:txBody>
      </p:sp>
      <p:sp>
        <p:nvSpPr>
          <p:cNvPr id="38915"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0F6FBF-749C-4C69-964B-2F7F5EF5E116}" type="slidenum">
              <a:rPr lang="en-US" smtClean="0"/>
              <a:pPr eaLnBrk="1" hangingPunct="1"/>
              <a:t>62</a:t>
            </a:fld>
            <a:endParaRPr lang="en-US" smtClean="0"/>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t="21176"/>
          <a:stretch>
            <a:fillRect/>
          </a:stretch>
        </p:blipFill>
        <p:spPr bwMode="auto">
          <a:xfrm>
            <a:off x="1295400" y="2895600"/>
            <a:ext cx="6086475"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6"/>
          <p:cNvSpPr>
            <a:spLocks noChangeArrowheads="1"/>
          </p:cNvSpPr>
          <p:nvPr/>
        </p:nvSpPr>
        <p:spPr bwMode="auto">
          <a:xfrm>
            <a:off x="1066800" y="1712913"/>
            <a:ext cx="777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Operand is (implicitly) on top of stack</a:t>
            </a:r>
          </a:p>
          <a:p>
            <a:r>
              <a:rPr lang="en-US"/>
              <a:t>e.g. </a:t>
            </a:r>
          </a:p>
          <a:p>
            <a:pPr lvl="1"/>
            <a:r>
              <a:rPr lang="en-US"/>
              <a:t>ADD  Pop top two items from stack and add</a:t>
            </a:r>
          </a:p>
        </p:txBody>
      </p:sp>
    </p:spTree>
    <p:extLst>
      <p:ext uri="{BB962C8B-B14F-4D97-AF65-F5344CB8AC3E}">
        <p14:creationId xmlns:p14="http://schemas.microsoft.com/office/powerpoint/2010/main" val="14039923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Computer </a:t>
            </a:r>
            <a:r>
              <a:rPr lang="en-IN" dirty="0" smtClean="0"/>
              <a:t>Arithmetic</a:t>
            </a: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t>Addition </a:t>
            </a:r>
            <a:r>
              <a:rPr lang="en-IN" dirty="0"/>
              <a:t>and Subtraction</a:t>
            </a:r>
          </a:p>
          <a:p>
            <a:pPr lvl="1"/>
            <a:r>
              <a:rPr lang="en-IN" dirty="0" smtClean="0"/>
              <a:t>Addition </a:t>
            </a:r>
            <a:r>
              <a:rPr lang="en-IN" dirty="0"/>
              <a:t>and Subtraction with signed magnitude data</a:t>
            </a:r>
          </a:p>
          <a:p>
            <a:pPr lvl="1"/>
            <a:r>
              <a:rPr lang="en-IN" dirty="0" smtClean="0"/>
              <a:t>Addition </a:t>
            </a:r>
            <a:r>
              <a:rPr lang="en-IN" dirty="0"/>
              <a:t>and Subtraction with 2’s complement data</a:t>
            </a:r>
          </a:p>
          <a:p>
            <a:r>
              <a:rPr lang="en-IN" dirty="0" smtClean="0"/>
              <a:t>Multiplication </a:t>
            </a:r>
            <a:r>
              <a:rPr lang="en-IN" dirty="0"/>
              <a:t>Algorithms</a:t>
            </a:r>
          </a:p>
          <a:p>
            <a:pPr lvl="1"/>
            <a:r>
              <a:rPr lang="en-IN" dirty="0" smtClean="0"/>
              <a:t>Booth </a:t>
            </a:r>
            <a:r>
              <a:rPr lang="en-IN" dirty="0"/>
              <a:t>Multiplication Algorithm</a:t>
            </a:r>
          </a:p>
          <a:p>
            <a:r>
              <a:rPr lang="en-IN" dirty="0" smtClean="0"/>
              <a:t>Decimal </a:t>
            </a:r>
            <a:r>
              <a:rPr lang="en-IN" dirty="0"/>
              <a:t>Arithmetic Unit</a:t>
            </a:r>
          </a:p>
          <a:p>
            <a:pPr lvl="1"/>
            <a:r>
              <a:rPr lang="en-IN" dirty="0" smtClean="0"/>
              <a:t>BCD </a:t>
            </a:r>
            <a:r>
              <a:rPr lang="en-IN" dirty="0"/>
              <a:t>Adder</a:t>
            </a:r>
          </a:p>
          <a:p>
            <a:pPr lvl="1"/>
            <a:r>
              <a:rPr lang="en-IN" dirty="0" smtClean="0"/>
              <a:t>BCD </a:t>
            </a:r>
            <a:r>
              <a:rPr lang="en-IN" dirty="0"/>
              <a:t>Subtraction</a:t>
            </a:r>
          </a:p>
          <a:p>
            <a:r>
              <a:rPr lang="en-IN" dirty="0" smtClean="0"/>
              <a:t>Decimal </a:t>
            </a:r>
            <a:r>
              <a:rPr lang="en-IN" dirty="0"/>
              <a:t>Arithmetic Operations</a:t>
            </a:r>
          </a:p>
          <a:p>
            <a:pPr lvl="1"/>
            <a:r>
              <a:rPr lang="en-IN" dirty="0" smtClean="0"/>
              <a:t>Addition</a:t>
            </a:r>
            <a:endParaRPr lang="en-IN" dirty="0"/>
          </a:p>
          <a:p>
            <a:pPr lvl="1"/>
            <a:r>
              <a:rPr lang="en-IN" dirty="0" smtClean="0"/>
              <a:t>Subtraction</a:t>
            </a:r>
            <a:endParaRPr lang="en-IN" dirty="0"/>
          </a:p>
        </p:txBody>
      </p:sp>
    </p:spTree>
    <p:extLst>
      <p:ext uri="{BB962C8B-B14F-4D97-AF65-F5344CB8AC3E}">
        <p14:creationId xmlns:p14="http://schemas.microsoft.com/office/powerpoint/2010/main" val="14514901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IN" dirty="0"/>
              <a:t>Introduction</a:t>
            </a:r>
          </a:p>
        </p:txBody>
      </p:sp>
      <p:sp>
        <p:nvSpPr>
          <p:cNvPr id="3" name="Content Placeholder 2"/>
          <p:cNvSpPr>
            <a:spLocks noGrp="1"/>
          </p:cNvSpPr>
          <p:nvPr>
            <p:ph idx="1"/>
          </p:nvPr>
        </p:nvSpPr>
        <p:spPr>
          <a:xfrm>
            <a:off x="228600" y="1066800"/>
            <a:ext cx="8915400" cy="4953000"/>
          </a:xfrm>
        </p:spPr>
        <p:txBody>
          <a:bodyPr>
            <a:noAutofit/>
          </a:bodyPr>
          <a:lstStyle/>
          <a:p>
            <a:pPr algn="just"/>
            <a:r>
              <a:rPr lang="en-IN" sz="1800" dirty="0"/>
              <a:t>Arithmetic instructions in digital </a:t>
            </a:r>
            <a:r>
              <a:rPr lang="en-IN" sz="1800" dirty="0" smtClean="0"/>
              <a:t>computer </a:t>
            </a:r>
            <a:r>
              <a:rPr lang="en-IN" sz="1800" dirty="0"/>
              <a:t>manipulate data to produce </a:t>
            </a:r>
            <a:r>
              <a:rPr lang="en-IN" sz="1800" dirty="0" smtClean="0"/>
              <a:t>re­sults </a:t>
            </a:r>
            <a:r>
              <a:rPr lang="en-IN" sz="1800" dirty="0"/>
              <a:t>necessary for the solution of computational </a:t>
            </a:r>
            <a:r>
              <a:rPr lang="en-IN" sz="1800" dirty="0" smtClean="0"/>
              <a:t>problems.</a:t>
            </a:r>
          </a:p>
          <a:p>
            <a:pPr algn="just"/>
            <a:r>
              <a:rPr lang="en-IN" sz="1800" dirty="0"/>
              <a:t>The four basic arithmetic </a:t>
            </a:r>
            <a:r>
              <a:rPr lang="en-IN" sz="1800" dirty="0" smtClean="0"/>
              <a:t>operations are </a:t>
            </a:r>
            <a:r>
              <a:rPr lang="en-IN" sz="1800" dirty="0"/>
              <a:t>addition, subtraction, </a:t>
            </a:r>
            <a:r>
              <a:rPr lang="en-IN" sz="1800" dirty="0" smtClean="0"/>
              <a:t>multiplication </a:t>
            </a:r>
            <a:r>
              <a:rPr lang="en-IN" sz="1800" dirty="0"/>
              <a:t>and division</a:t>
            </a:r>
            <a:r>
              <a:rPr lang="en-IN" sz="1800" dirty="0" smtClean="0"/>
              <a:t>.</a:t>
            </a:r>
          </a:p>
          <a:p>
            <a:pPr algn="just"/>
            <a:r>
              <a:rPr lang="en-IN" sz="1800" dirty="0" smtClean="0"/>
              <a:t>An </a:t>
            </a:r>
            <a:r>
              <a:rPr lang="en-IN" sz="1800" b="1" dirty="0"/>
              <a:t>arithmetic processor </a:t>
            </a:r>
            <a:r>
              <a:rPr lang="en-IN" sz="1800" dirty="0" smtClean="0"/>
              <a:t>is </a:t>
            </a:r>
            <a:r>
              <a:rPr lang="en-IN" sz="1800" dirty="0"/>
              <a:t>the part of a processor unit that </a:t>
            </a:r>
            <a:r>
              <a:rPr lang="en-IN" sz="1800" dirty="0" smtClean="0"/>
              <a:t>executes arithmetic </a:t>
            </a:r>
            <a:r>
              <a:rPr lang="en-IN" sz="1800" dirty="0"/>
              <a:t>operations</a:t>
            </a:r>
            <a:r>
              <a:rPr lang="en-IN" sz="1800" dirty="0" smtClean="0"/>
              <a:t>.</a:t>
            </a:r>
          </a:p>
          <a:p>
            <a:pPr algn="just"/>
            <a:r>
              <a:rPr lang="en-IN" sz="1800" dirty="0"/>
              <a:t>The </a:t>
            </a:r>
            <a:r>
              <a:rPr lang="en-IN" sz="1800" b="1" dirty="0"/>
              <a:t>data type</a:t>
            </a:r>
            <a:r>
              <a:rPr lang="en-IN" sz="1800" dirty="0"/>
              <a:t> assumed to reside in processor </a:t>
            </a:r>
            <a:r>
              <a:rPr lang="en-IN" sz="1800" dirty="0" smtClean="0"/>
              <a:t>registers during </a:t>
            </a:r>
            <a:r>
              <a:rPr lang="en-IN" sz="1800" dirty="0"/>
              <a:t>the execution of an arithmetic instruction is specified in the </a:t>
            </a:r>
            <a:r>
              <a:rPr lang="en-IN" sz="1800" dirty="0" smtClean="0"/>
              <a:t>definition of </a:t>
            </a:r>
            <a:r>
              <a:rPr lang="en-IN" sz="1800" dirty="0"/>
              <a:t>the instruction</a:t>
            </a:r>
            <a:r>
              <a:rPr lang="en-IN" sz="1800" dirty="0" smtClean="0"/>
              <a:t>.</a:t>
            </a:r>
          </a:p>
          <a:p>
            <a:pPr algn="just"/>
            <a:r>
              <a:rPr lang="en-IN" sz="1800" dirty="0" smtClean="0"/>
              <a:t>An </a:t>
            </a:r>
            <a:r>
              <a:rPr lang="en-IN" sz="1800" b="1" dirty="0"/>
              <a:t>arithmetic instruction </a:t>
            </a:r>
            <a:r>
              <a:rPr lang="en-IN" sz="1800" dirty="0"/>
              <a:t>may specify </a:t>
            </a:r>
            <a:r>
              <a:rPr lang="en-IN" sz="1800" b="1" dirty="0"/>
              <a:t>binary </a:t>
            </a:r>
            <a:r>
              <a:rPr lang="en-IN" sz="1800" dirty="0"/>
              <a:t>or </a:t>
            </a:r>
            <a:r>
              <a:rPr lang="en-IN" sz="1800" b="1" dirty="0" smtClean="0"/>
              <a:t>decimal </a:t>
            </a:r>
            <a:r>
              <a:rPr lang="en-IN" sz="1800" dirty="0" smtClean="0"/>
              <a:t>data</a:t>
            </a:r>
            <a:r>
              <a:rPr lang="en-IN" sz="1800" dirty="0"/>
              <a:t>, and in each case the data may be in </a:t>
            </a:r>
            <a:r>
              <a:rPr lang="en-IN" sz="1800" b="1" dirty="0" smtClean="0"/>
              <a:t>fixed point </a:t>
            </a:r>
            <a:r>
              <a:rPr lang="en-IN" sz="1800" dirty="0"/>
              <a:t>or </a:t>
            </a:r>
            <a:r>
              <a:rPr lang="en-IN" sz="1800" b="1" dirty="0"/>
              <a:t>floating-point</a:t>
            </a:r>
            <a:r>
              <a:rPr lang="en-IN" sz="1800" dirty="0"/>
              <a:t> form</a:t>
            </a:r>
            <a:r>
              <a:rPr lang="en-IN" sz="1800" dirty="0" smtClean="0"/>
              <a:t>.</a:t>
            </a:r>
          </a:p>
          <a:p>
            <a:pPr algn="just"/>
            <a:r>
              <a:rPr lang="en-IN" sz="1800" b="1" dirty="0" smtClean="0"/>
              <a:t>Fixed-point</a:t>
            </a:r>
            <a:r>
              <a:rPr lang="en-IN" sz="1800" dirty="0" smtClean="0"/>
              <a:t> </a:t>
            </a:r>
            <a:r>
              <a:rPr lang="en-IN" sz="1800" dirty="0"/>
              <a:t>numbers may represent </a:t>
            </a:r>
            <a:r>
              <a:rPr lang="en-IN" sz="1800" b="1" dirty="0"/>
              <a:t>integers</a:t>
            </a:r>
            <a:r>
              <a:rPr lang="en-IN" sz="1800" dirty="0"/>
              <a:t> or </a:t>
            </a:r>
            <a:r>
              <a:rPr lang="en-IN" sz="1800" b="1" dirty="0"/>
              <a:t>fractions</a:t>
            </a:r>
            <a:r>
              <a:rPr lang="en-IN" sz="1800" dirty="0" smtClean="0"/>
              <a:t>.</a:t>
            </a:r>
          </a:p>
          <a:p>
            <a:pPr algn="just"/>
            <a:r>
              <a:rPr lang="en-IN" sz="1800" b="1" dirty="0"/>
              <a:t>Negative </a:t>
            </a:r>
            <a:r>
              <a:rPr lang="en-IN" sz="1800" b="1" dirty="0" smtClean="0"/>
              <a:t>numbers </a:t>
            </a:r>
            <a:r>
              <a:rPr lang="en-IN" sz="1800" dirty="0" smtClean="0"/>
              <a:t>may </a:t>
            </a:r>
            <a:r>
              <a:rPr lang="en-IN" sz="1800" dirty="0"/>
              <a:t>be </a:t>
            </a:r>
            <a:r>
              <a:rPr lang="en-IN" sz="1800" dirty="0" smtClean="0"/>
              <a:t>in </a:t>
            </a:r>
            <a:r>
              <a:rPr lang="en-IN" sz="1800" b="1" dirty="0"/>
              <a:t>signed-magnitude </a:t>
            </a:r>
            <a:r>
              <a:rPr lang="en-IN" sz="1800" dirty="0"/>
              <a:t>or </a:t>
            </a:r>
            <a:r>
              <a:rPr lang="en-IN" sz="1800" b="1" dirty="0" smtClean="0"/>
              <a:t>signed complement </a:t>
            </a:r>
            <a:r>
              <a:rPr lang="en-IN" sz="1800" dirty="0" smtClean="0"/>
              <a:t>representation.</a:t>
            </a:r>
          </a:p>
          <a:p>
            <a:pPr algn="just"/>
            <a:r>
              <a:rPr lang="en-IN" sz="1800" dirty="0" smtClean="0"/>
              <a:t>We consider addition</a:t>
            </a:r>
            <a:r>
              <a:rPr lang="en-IN" sz="1800" dirty="0"/>
              <a:t>, subtraction, multiplication, and division for the following types </a:t>
            </a:r>
            <a:r>
              <a:rPr lang="en-IN" sz="1800" dirty="0" smtClean="0"/>
              <a:t>of data:</a:t>
            </a:r>
          </a:p>
          <a:p>
            <a:pPr marL="400050" lvl="1" indent="0">
              <a:buNone/>
            </a:pPr>
            <a:r>
              <a:rPr lang="en-IN" sz="1800" dirty="0"/>
              <a:t>1. Fixed-point binary data in signed-magnitude representation</a:t>
            </a:r>
          </a:p>
          <a:p>
            <a:pPr marL="400050" lvl="1" indent="0">
              <a:buNone/>
            </a:pPr>
            <a:r>
              <a:rPr lang="en-IN" sz="1800" dirty="0"/>
              <a:t>2. Fixed-point binary data in signed-2's complement representation</a:t>
            </a:r>
          </a:p>
          <a:p>
            <a:pPr marL="400050" lvl="1" indent="0">
              <a:buNone/>
            </a:pPr>
            <a:r>
              <a:rPr lang="en-IN" sz="1800" dirty="0"/>
              <a:t>3. Floating-point binary data</a:t>
            </a:r>
          </a:p>
          <a:p>
            <a:pPr marL="400050" lvl="1" indent="0">
              <a:buNone/>
            </a:pPr>
            <a:r>
              <a:rPr lang="en-IN" sz="1800" dirty="0"/>
              <a:t>4. Binary-coded decimal (BCD) data</a:t>
            </a:r>
            <a:endParaRPr lang="en-IN" sz="1800" dirty="0" smtClean="0"/>
          </a:p>
          <a:p>
            <a:pPr marL="400050" lvl="1" indent="0">
              <a:buNone/>
            </a:pPr>
            <a:endParaRPr lang="en-IN" sz="1800" dirty="0"/>
          </a:p>
        </p:txBody>
      </p:sp>
      <p:sp>
        <p:nvSpPr>
          <p:cNvPr id="4" name="Rectangle 3"/>
          <p:cNvSpPr/>
          <p:nvPr/>
        </p:nvSpPr>
        <p:spPr>
          <a:xfrm>
            <a:off x="4419600" y="5791200"/>
            <a:ext cx="4572000" cy="923330"/>
          </a:xfrm>
          <a:prstGeom prst="rect">
            <a:avLst/>
          </a:prstGeom>
          <a:solidFill>
            <a:schemeClr val="accent3"/>
          </a:solidFill>
        </p:spPr>
        <p:txBody>
          <a:bodyPr>
            <a:spAutoFit/>
          </a:bodyPr>
          <a:lstStyle/>
          <a:p>
            <a:r>
              <a:rPr lang="en-US" altLang="ko-KR" b="1" i="1" dirty="0"/>
              <a:t>Complements</a:t>
            </a:r>
            <a:r>
              <a:rPr lang="en-US" altLang="ko-KR" dirty="0"/>
              <a:t> are used in digital computers for simplifying the </a:t>
            </a:r>
            <a:r>
              <a:rPr lang="en-US" altLang="ko-KR" b="1" i="1" dirty="0">
                <a:solidFill>
                  <a:schemeClr val="accent1"/>
                </a:solidFill>
              </a:rPr>
              <a:t>subtraction operation</a:t>
            </a:r>
            <a:r>
              <a:rPr lang="en-US" altLang="ko-KR" dirty="0"/>
              <a:t> and for logical manipulation</a:t>
            </a:r>
            <a:endParaRPr lang="en-US" dirty="0"/>
          </a:p>
        </p:txBody>
      </p:sp>
    </p:spTree>
    <p:extLst>
      <p:ext uri="{BB962C8B-B14F-4D97-AF65-F5344CB8AC3E}">
        <p14:creationId xmlns:p14="http://schemas.microsoft.com/office/powerpoint/2010/main" val="20530090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228600" y="1066800"/>
            <a:ext cx="8242300" cy="5486400"/>
          </a:xfrm>
        </p:spPr>
        <p:txBody>
          <a:bodyPr/>
          <a:lstStyle/>
          <a:p>
            <a:pPr lvl="1"/>
            <a:r>
              <a:rPr lang="en-US" altLang="ko-KR" smtClean="0"/>
              <a:t>Subtraction of Unsigned Numbers</a:t>
            </a:r>
          </a:p>
          <a:p>
            <a:pPr lvl="2"/>
            <a:r>
              <a:rPr lang="en-US" altLang="ko-KR" smtClean="0"/>
              <a:t>1) M + (r</a:t>
            </a:r>
            <a:r>
              <a:rPr lang="en-US" altLang="ko-KR" baseline="30000" smtClean="0"/>
              <a:t>n</a:t>
            </a:r>
            <a:r>
              <a:rPr lang="en-US" altLang="ko-KR" smtClean="0"/>
              <a:t>-N)</a:t>
            </a:r>
          </a:p>
          <a:p>
            <a:pPr lvl="2"/>
            <a:r>
              <a:rPr lang="en-US" altLang="ko-KR" smtClean="0"/>
              <a:t>2) M </a:t>
            </a:r>
            <a:r>
              <a:rPr lang="en-US" altLang="ko-KR" smtClean="0">
                <a:sym typeface="Symbol" pitchFamily="18" charset="2"/>
              </a:rPr>
              <a:t> N : Discard end carry,  Result = M-N</a:t>
            </a:r>
          </a:p>
          <a:p>
            <a:pPr lvl="2"/>
            <a:r>
              <a:rPr lang="en-US" altLang="ko-KR" smtClean="0">
                <a:sym typeface="Symbol" pitchFamily="18" charset="2"/>
              </a:rPr>
              <a:t>3) M  N : No end carry, Result = - r’s complement of (N-M)</a:t>
            </a:r>
          </a:p>
          <a:p>
            <a:pPr lvl="3"/>
            <a:endParaRPr lang="en-US" altLang="ko-KR" sz="1600" smtClean="0">
              <a:sym typeface="Symbol" pitchFamily="18" charset="2"/>
            </a:endParaRPr>
          </a:p>
          <a:p>
            <a:pPr lvl="3"/>
            <a:r>
              <a:rPr lang="en-US" altLang="ko-KR" b="1" i="1" smtClean="0">
                <a:solidFill>
                  <a:srgbClr val="996633"/>
                </a:solidFill>
                <a:sym typeface="Symbol" pitchFamily="18" charset="2"/>
              </a:rPr>
              <a:t>Decimal Example)</a:t>
            </a:r>
          </a:p>
          <a:p>
            <a:pPr lvl="3">
              <a:buFontTx/>
              <a:buNone/>
            </a:pPr>
            <a:r>
              <a:rPr lang="en-US" altLang="ko-KR" b="1" i="1" smtClean="0">
                <a:solidFill>
                  <a:schemeClr val="folHlink"/>
                </a:solidFill>
                <a:sym typeface="Symbol" pitchFamily="18" charset="2"/>
              </a:rPr>
              <a:t>72532(M) - 13250(N) = 59282</a:t>
            </a:r>
            <a:endParaRPr lang="en-US" altLang="ko-KR" smtClean="0">
              <a:sym typeface="Symbol" pitchFamily="18" charset="2"/>
            </a:endParaRPr>
          </a:p>
          <a:p>
            <a:pPr lvl="3">
              <a:buFontTx/>
              <a:buNone/>
            </a:pPr>
            <a:r>
              <a:rPr lang="en-US" altLang="ko-KR" smtClean="0">
                <a:sym typeface="Symbol" pitchFamily="18" charset="2"/>
              </a:rPr>
              <a:t>   </a:t>
            </a:r>
            <a:r>
              <a:rPr lang="en-US" altLang="ko-KR" b="1" i="1" smtClean="0">
                <a:solidFill>
                  <a:schemeClr val="accent2"/>
                </a:solidFill>
                <a:sym typeface="Symbol" pitchFamily="18" charset="2"/>
              </a:rPr>
              <a:t>72532</a:t>
            </a:r>
          </a:p>
          <a:p>
            <a:pPr lvl="3">
              <a:buFontTx/>
              <a:buNone/>
            </a:pPr>
            <a:r>
              <a:rPr lang="en-US" altLang="ko-KR" b="1" i="1" smtClean="0">
                <a:solidFill>
                  <a:schemeClr val="accent2"/>
                </a:solidFill>
                <a:sym typeface="Symbol" pitchFamily="18" charset="2"/>
              </a:rPr>
              <a:t>+ 86750</a:t>
            </a:r>
            <a:r>
              <a:rPr lang="en-US" altLang="ko-KR" smtClean="0">
                <a:sym typeface="Symbol" pitchFamily="18" charset="2"/>
              </a:rPr>
              <a:t> (10’s complement of 13250)</a:t>
            </a:r>
          </a:p>
          <a:p>
            <a:pPr lvl="3">
              <a:buFontTx/>
              <a:buNone/>
            </a:pPr>
            <a:r>
              <a:rPr lang="en-US" altLang="ko-KR" smtClean="0">
                <a:sym typeface="Symbol" pitchFamily="18" charset="2"/>
              </a:rPr>
              <a:t>1 59282 </a:t>
            </a:r>
          </a:p>
          <a:p>
            <a:pPr lvl="3">
              <a:buFontTx/>
              <a:buNone/>
            </a:pPr>
            <a:r>
              <a:rPr lang="en-US" altLang="ko-KR" smtClean="0">
                <a:sym typeface="Symbol" pitchFamily="18" charset="2"/>
              </a:rPr>
              <a:t>Result = </a:t>
            </a:r>
            <a:r>
              <a:rPr lang="en-US" altLang="ko-KR" b="1" i="1" smtClean="0">
                <a:solidFill>
                  <a:schemeClr val="accent1"/>
                </a:solidFill>
                <a:sym typeface="Symbol" pitchFamily="18" charset="2"/>
              </a:rPr>
              <a:t>59282</a:t>
            </a:r>
            <a:endParaRPr lang="en-US" altLang="ko-KR" smtClean="0">
              <a:sym typeface="Symbol" pitchFamily="18" charset="2"/>
            </a:endParaRPr>
          </a:p>
          <a:p>
            <a:pPr lvl="3">
              <a:buFontTx/>
              <a:buNone/>
            </a:pPr>
            <a:endParaRPr lang="en-US" altLang="ko-KR" smtClean="0"/>
          </a:p>
          <a:p>
            <a:pPr lvl="3"/>
            <a:r>
              <a:rPr lang="en-US" altLang="ko-KR" b="1" i="1" smtClean="0">
                <a:solidFill>
                  <a:srgbClr val="996633"/>
                </a:solidFill>
                <a:sym typeface="Symbol" pitchFamily="18" charset="2"/>
              </a:rPr>
              <a:t>Binary Example)</a:t>
            </a:r>
          </a:p>
          <a:p>
            <a:pPr lvl="3">
              <a:buFontTx/>
              <a:buNone/>
            </a:pPr>
            <a:r>
              <a:rPr lang="en-US" altLang="ko-KR" b="1" i="1" smtClean="0">
                <a:solidFill>
                  <a:schemeClr val="folHlink"/>
                </a:solidFill>
                <a:sym typeface="Symbol" pitchFamily="18" charset="2"/>
              </a:rPr>
              <a:t>1010100(X) - 1000011(Y) = 0010001</a:t>
            </a:r>
            <a:endParaRPr lang="en-US" altLang="ko-KR" smtClean="0">
              <a:sym typeface="Symbol" pitchFamily="18" charset="2"/>
            </a:endParaRPr>
          </a:p>
          <a:p>
            <a:pPr lvl="3">
              <a:buFontTx/>
              <a:buNone/>
            </a:pPr>
            <a:r>
              <a:rPr lang="en-US" altLang="ko-KR" smtClean="0">
                <a:sym typeface="Symbol" pitchFamily="18" charset="2"/>
              </a:rPr>
              <a:t>   </a:t>
            </a:r>
            <a:r>
              <a:rPr lang="en-US" altLang="ko-KR" b="1" i="1" smtClean="0">
                <a:solidFill>
                  <a:schemeClr val="accent2"/>
                </a:solidFill>
                <a:sym typeface="Symbol" pitchFamily="18" charset="2"/>
              </a:rPr>
              <a:t>1010100</a:t>
            </a:r>
          </a:p>
          <a:p>
            <a:pPr lvl="3">
              <a:buFontTx/>
              <a:buNone/>
            </a:pPr>
            <a:r>
              <a:rPr lang="en-US" altLang="ko-KR" b="1" i="1" smtClean="0">
                <a:solidFill>
                  <a:schemeClr val="accent2"/>
                </a:solidFill>
                <a:sym typeface="Symbol" pitchFamily="18" charset="2"/>
              </a:rPr>
              <a:t>+ 0111101</a:t>
            </a:r>
            <a:r>
              <a:rPr lang="en-US" altLang="ko-KR" smtClean="0">
                <a:sym typeface="Symbol" pitchFamily="18" charset="2"/>
              </a:rPr>
              <a:t> (2’s complement of 1000011)</a:t>
            </a:r>
          </a:p>
          <a:p>
            <a:pPr lvl="3">
              <a:buFontTx/>
              <a:buNone/>
            </a:pPr>
            <a:r>
              <a:rPr lang="en-US" altLang="ko-KR" smtClean="0">
                <a:sym typeface="Symbol" pitchFamily="18" charset="2"/>
              </a:rPr>
              <a:t>1 0010001 </a:t>
            </a:r>
          </a:p>
          <a:p>
            <a:pPr lvl="3">
              <a:buFontTx/>
              <a:buNone/>
            </a:pPr>
            <a:r>
              <a:rPr lang="en-US" altLang="ko-KR" smtClean="0">
                <a:sym typeface="Symbol" pitchFamily="18" charset="2"/>
              </a:rPr>
              <a:t>Result = </a:t>
            </a:r>
            <a:r>
              <a:rPr lang="en-US" altLang="ko-KR" b="1" i="1" smtClean="0">
                <a:solidFill>
                  <a:schemeClr val="accent1"/>
                </a:solidFill>
                <a:sym typeface="Symbol" pitchFamily="18" charset="2"/>
              </a:rPr>
              <a:t>0010001</a:t>
            </a:r>
            <a:endParaRPr lang="en-US" altLang="ko-KR" smtClean="0"/>
          </a:p>
          <a:p>
            <a:pPr lvl="2"/>
            <a:endParaRPr lang="en-US" altLang="ko-KR" smtClean="0"/>
          </a:p>
          <a:p>
            <a:pPr lvl="3"/>
            <a:endParaRPr lang="ko-KR" altLang="ko-KR" smtClean="0"/>
          </a:p>
        </p:txBody>
      </p:sp>
      <p:sp>
        <p:nvSpPr>
          <p:cNvPr id="12291" name="AutoShape 4"/>
          <p:cNvSpPr>
            <a:spLocks noChangeArrowheads="1"/>
          </p:cNvSpPr>
          <p:nvPr/>
        </p:nvSpPr>
        <p:spPr bwMode="auto">
          <a:xfrm>
            <a:off x="4953000" y="1143000"/>
            <a:ext cx="1371600" cy="304800"/>
          </a:xfrm>
          <a:prstGeom prst="wedgeRoundRectCallout">
            <a:avLst>
              <a:gd name="adj1" fmla="val -79514"/>
              <a:gd name="adj2" fmla="val -18750"/>
              <a:gd name="adj3" fmla="val 16667"/>
            </a:avLst>
          </a:prstGeom>
          <a:solidFill>
            <a:srgbClr val="FFFF00"/>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pPr>
            <a:r>
              <a:rPr kumimoji="1" lang="ko-KR" altLang="en-US" sz="1400" smtClean="0">
                <a:solidFill>
                  <a:srgbClr val="000000"/>
                </a:solidFill>
                <a:latin typeface="Times New Roman" pitchFamily="18" charset="0"/>
              </a:rPr>
              <a:t>(</a:t>
            </a:r>
            <a:r>
              <a:rPr kumimoji="1" lang="en-US" altLang="ko-KR" sz="1400" smtClean="0">
                <a:solidFill>
                  <a:srgbClr val="000000"/>
                </a:solidFill>
                <a:latin typeface="Times New Roman" pitchFamily="18" charset="0"/>
              </a:rPr>
              <a:t>M-N), N</a:t>
            </a:r>
            <a:r>
              <a:rPr kumimoji="1" lang="en-US" altLang="ko-KR" sz="1400" smtClean="0">
                <a:solidFill>
                  <a:srgbClr val="000000"/>
                </a:solidFill>
                <a:latin typeface="Times New Roman" pitchFamily="18" charset="0"/>
                <a:sym typeface="Symbol" pitchFamily="18" charset="2"/>
              </a:rPr>
              <a:t>0</a:t>
            </a:r>
            <a:endParaRPr kumimoji="1" lang="en-US" altLang="ko-KR" sz="1400" smtClean="0">
              <a:solidFill>
                <a:srgbClr val="000000"/>
              </a:solidFill>
              <a:latin typeface="Times New Roman" pitchFamily="18" charset="0"/>
            </a:endParaRPr>
          </a:p>
        </p:txBody>
      </p:sp>
      <p:sp>
        <p:nvSpPr>
          <p:cNvPr id="12292" name="Rectangle 5"/>
          <p:cNvSpPr>
            <a:spLocks noChangeArrowheads="1"/>
          </p:cNvSpPr>
          <p:nvPr/>
        </p:nvSpPr>
        <p:spPr bwMode="auto">
          <a:xfrm>
            <a:off x="4114800" y="2819400"/>
            <a:ext cx="5029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1600200" lvl="3" indent="-228600" eaLnBrk="0" fontAlgn="base" hangingPunct="0">
              <a:spcBef>
                <a:spcPct val="20000"/>
              </a:spcBef>
              <a:spcAft>
                <a:spcPct val="0"/>
              </a:spcAft>
              <a:buClr>
                <a:srgbClr val="000082"/>
              </a:buClr>
            </a:pPr>
            <a:r>
              <a:rPr lang="ko-KR" altLang="ko-KR" sz="1400" b="1" i="1" smtClean="0">
                <a:solidFill>
                  <a:srgbClr val="800080"/>
                </a:solidFill>
                <a:sym typeface="Symbol" pitchFamily="18" charset="2"/>
              </a:rPr>
              <a:t>13250(</a:t>
            </a:r>
            <a:r>
              <a:rPr lang="en-US" altLang="ko-KR" sz="1400" b="1" i="1" smtClean="0">
                <a:solidFill>
                  <a:srgbClr val="800080"/>
                </a:solidFill>
                <a:sym typeface="Symbol" pitchFamily="18" charset="2"/>
              </a:rPr>
              <a:t>M) - 72532(N) = -59282</a:t>
            </a:r>
            <a:endParaRPr lang="en-US" altLang="ko-KR" sz="1400" smtClean="0">
              <a:solidFill>
                <a:srgbClr val="000000"/>
              </a:solidFill>
              <a:sym typeface="Symbol" pitchFamily="18" charset="2"/>
            </a:endParaRPr>
          </a:p>
          <a:p>
            <a:pPr marL="1600200" lvl="3" indent="-228600" eaLnBrk="0" fontAlgn="base" hangingPunct="0">
              <a:spcBef>
                <a:spcPct val="20000"/>
              </a:spcBef>
              <a:spcAft>
                <a:spcPct val="0"/>
              </a:spcAft>
              <a:buClr>
                <a:srgbClr val="000082"/>
              </a:buClr>
            </a:pPr>
            <a:r>
              <a:rPr lang="en-US" altLang="ko-KR" sz="1400" b="1" i="1" smtClean="0">
                <a:solidFill>
                  <a:srgbClr val="000082"/>
                </a:solidFill>
                <a:sym typeface="Symbol" pitchFamily="18" charset="2"/>
              </a:rPr>
              <a:t>   13250</a:t>
            </a:r>
          </a:p>
          <a:p>
            <a:pPr marL="1600200" lvl="3" indent="-228600" eaLnBrk="0" fontAlgn="base" hangingPunct="0">
              <a:spcBef>
                <a:spcPct val="20000"/>
              </a:spcBef>
              <a:spcAft>
                <a:spcPct val="0"/>
              </a:spcAft>
              <a:buClr>
                <a:srgbClr val="000082"/>
              </a:buClr>
            </a:pPr>
            <a:r>
              <a:rPr lang="en-US" altLang="ko-KR" sz="1400" b="1" i="1" smtClean="0">
                <a:solidFill>
                  <a:srgbClr val="000082"/>
                </a:solidFill>
                <a:sym typeface="Symbol" pitchFamily="18" charset="2"/>
              </a:rPr>
              <a:t>+ 27468</a:t>
            </a:r>
            <a:r>
              <a:rPr lang="en-US" altLang="ko-KR" sz="1400" smtClean="0">
                <a:solidFill>
                  <a:srgbClr val="000000"/>
                </a:solidFill>
                <a:sym typeface="Symbol" pitchFamily="18" charset="2"/>
              </a:rPr>
              <a:t> (10’s complement of 72532)</a:t>
            </a:r>
          </a:p>
          <a:p>
            <a:pPr marL="1600200" lvl="3" indent="-228600" eaLnBrk="0" fontAlgn="base" hangingPunct="0">
              <a:spcBef>
                <a:spcPct val="20000"/>
              </a:spcBef>
              <a:spcAft>
                <a:spcPct val="0"/>
              </a:spcAft>
              <a:buClr>
                <a:srgbClr val="000082"/>
              </a:buClr>
            </a:pPr>
            <a:r>
              <a:rPr lang="en-US" altLang="ko-KR" sz="1400" smtClean="0">
                <a:solidFill>
                  <a:srgbClr val="000000"/>
                </a:solidFill>
                <a:sym typeface="Symbol" pitchFamily="18" charset="2"/>
              </a:rPr>
              <a:t>0  40718</a:t>
            </a:r>
          </a:p>
          <a:p>
            <a:pPr marL="1600200" lvl="3" indent="-228600" eaLnBrk="0" fontAlgn="base" hangingPunct="0">
              <a:spcBef>
                <a:spcPct val="20000"/>
              </a:spcBef>
              <a:spcAft>
                <a:spcPct val="0"/>
              </a:spcAft>
              <a:buClr>
                <a:srgbClr val="000082"/>
              </a:buClr>
            </a:pPr>
            <a:r>
              <a:rPr lang="en-US" altLang="ko-KR" sz="1400" smtClean="0">
                <a:solidFill>
                  <a:srgbClr val="000000"/>
                </a:solidFill>
                <a:sym typeface="Symbol" pitchFamily="18" charset="2"/>
              </a:rPr>
              <a:t>Result = -(10’s complement of 40718)</a:t>
            </a:r>
          </a:p>
          <a:p>
            <a:pPr marL="1600200" lvl="3" indent="-228600" eaLnBrk="0" fontAlgn="base" hangingPunct="0">
              <a:spcBef>
                <a:spcPct val="20000"/>
              </a:spcBef>
              <a:spcAft>
                <a:spcPct val="0"/>
              </a:spcAft>
              <a:buClr>
                <a:srgbClr val="000082"/>
              </a:buClr>
            </a:pPr>
            <a:r>
              <a:rPr lang="en-US" altLang="ko-KR" sz="1400" smtClean="0">
                <a:solidFill>
                  <a:srgbClr val="000000"/>
                </a:solidFill>
                <a:sym typeface="Symbol" pitchFamily="18" charset="2"/>
              </a:rPr>
              <a:t>           = -(59281+1) = </a:t>
            </a:r>
            <a:r>
              <a:rPr lang="en-US" altLang="ko-KR" sz="1400" b="1" i="1" smtClean="0">
                <a:solidFill>
                  <a:srgbClr val="D01608"/>
                </a:solidFill>
                <a:sym typeface="Symbol" pitchFamily="18" charset="2"/>
              </a:rPr>
              <a:t>-59282</a:t>
            </a:r>
            <a:r>
              <a:rPr lang="en-US" altLang="ko-KR" sz="1400" smtClean="0">
                <a:solidFill>
                  <a:srgbClr val="000000"/>
                </a:solidFill>
                <a:sym typeface="Symbol" pitchFamily="18" charset="2"/>
              </a:rPr>
              <a:t> </a:t>
            </a:r>
            <a:endParaRPr lang="en-US" altLang="ko-KR" sz="1400" smtClean="0">
              <a:solidFill>
                <a:srgbClr val="000000"/>
              </a:solidFill>
            </a:endParaRPr>
          </a:p>
          <a:p>
            <a:pPr marL="1143000" lvl="2" indent="-228600" eaLnBrk="0" fontAlgn="base" hangingPunct="0">
              <a:spcBef>
                <a:spcPct val="20000"/>
              </a:spcBef>
              <a:spcAft>
                <a:spcPct val="0"/>
              </a:spcAft>
              <a:buClr>
                <a:srgbClr val="D01608"/>
              </a:buClr>
              <a:buSzPct val="75000"/>
              <a:buFont typeface="Monotype Sorts" pitchFamily="2" charset="2"/>
              <a:buChar char="l"/>
            </a:pPr>
            <a:endParaRPr lang="ko-KR" altLang="ko-KR" sz="1600" smtClean="0">
              <a:solidFill>
                <a:srgbClr val="000000"/>
              </a:solidFill>
            </a:endParaRPr>
          </a:p>
        </p:txBody>
      </p:sp>
      <p:sp>
        <p:nvSpPr>
          <p:cNvPr id="12293" name="Line 6"/>
          <p:cNvSpPr>
            <a:spLocks noChangeShapeType="1"/>
          </p:cNvSpPr>
          <p:nvPr/>
        </p:nvSpPr>
        <p:spPr bwMode="auto">
          <a:xfrm>
            <a:off x="1676400" y="3505200"/>
            <a:ext cx="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12294" name="Line 7"/>
          <p:cNvSpPr>
            <a:spLocks noChangeShapeType="1"/>
          </p:cNvSpPr>
          <p:nvPr/>
        </p:nvSpPr>
        <p:spPr bwMode="auto">
          <a:xfrm>
            <a:off x="1600200" y="3352800"/>
            <a:ext cx="76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12295" name="Line 8"/>
          <p:cNvSpPr>
            <a:spLocks noChangeShapeType="1"/>
          </p:cNvSpPr>
          <p:nvPr/>
        </p:nvSpPr>
        <p:spPr bwMode="auto">
          <a:xfrm>
            <a:off x="5486400" y="3352800"/>
            <a:ext cx="76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12296" name="Rectangle 9"/>
          <p:cNvSpPr>
            <a:spLocks noChangeArrowheads="1"/>
          </p:cNvSpPr>
          <p:nvPr/>
        </p:nvSpPr>
        <p:spPr bwMode="auto">
          <a:xfrm>
            <a:off x="4876800" y="2819400"/>
            <a:ext cx="609600" cy="304800"/>
          </a:xfrm>
          <a:prstGeom prst="rect">
            <a:avLst/>
          </a:prstGeom>
          <a:solidFill>
            <a:srgbClr val="00FF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pPr>
            <a:r>
              <a:rPr lang="en-US" altLang="ko-KR" sz="1400" smtClean="0">
                <a:solidFill>
                  <a:srgbClr val="000000"/>
                </a:solidFill>
                <a:latin typeface="Times New Roman" pitchFamily="18" charset="0"/>
                <a:sym typeface="Symbol" pitchFamily="18" charset="2"/>
              </a:rPr>
              <a:t>M  N</a:t>
            </a:r>
            <a:endParaRPr lang="ko-KR" altLang="en-US" sz="1400" smtClean="0">
              <a:solidFill>
                <a:srgbClr val="000000"/>
              </a:solidFill>
              <a:latin typeface="Times New Roman" pitchFamily="18" charset="0"/>
              <a:sym typeface="Symbol" pitchFamily="18" charset="2"/>
            </a:endParaRPr>
          </a:p>
        </p:txBody>
      </p:sp>
      <p:sp>
        <p:nvSpPr>
          <p:cNvPr id="12297" name="Rectangle 10"/>
          <p:cNvSpPr>
            <a:spLocks noChangeArrowheads="1"/>
          </p:cNvSpPr>
          <p:nvPr/>
        </p:nvSpPr>
        <p:spPr bwMode="auto">
          <a:xfrm>
            <a:off x="990600" y="2819400"/>
            <a:ext cx="609600" cy="304800"/>
          </a:xfrm>
          <a:prstGeom prst="rect">
            <a:avLst/>
          </a:prstGeom>
          <a:solidFill>
            <a:srgbClr val="00FF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pPr>
            <a:r>
              <a:rPr lang="en-US" altLang="ko-KR" sz="1400" smtClean="0">
                <a:solidFill>
                  <a:srgbClr val="000000"/>
                </a:solidFill>
                <a:latin typeface="Times New Roman" pitchFamily="18" charset="0"/>
              </a:rPr>
              <a:t>M </a:t>
            </a:r>
            <a:r>
              <a:rPr lang="en-US" altLang="ko-KR" sz="1400" smtClean="0">
                <a:solidFill>
                  <a:srgbClr val="000000"/>
                </a:solidFill>
                <a:latin typeface="Times New Roman" pitchFamily="18" charset="0"/>
                <a:sym typeface="Symbol" pitchFamily="18" charset="2"/>
              </a:rPr>
              <a:t> N</a:t>
            </a:r>
            <a:endParaRPr lang="ko-KR" altLang="en-US" sz="1400" smtClean="0">
              <a:solidFill>
                <a:srgbClr val="000000"/>
              </a:solidFill>
              <a:latin typeface="Times New Roman" pitchFamily="18" charset="0"/>
              <a:sym typeface="Symbol" pitchFamily="18" charset="2"/>
            </a:endParaRPr>
          </a:p>
        </p:txBody>
      </p:sp>
      <p:sp>
        <p:nvSpPr>
          <p:cNvPr id="12298" name="Oval 11"/>
          <p:cNvSpPr>
            <a:spLocks noChangeArrowheads="1"/>
          </p:cNvSpPr>
          <p:nvPr/>
        </p:nvSpPr>
        <p:spPr bwMode="auto">
          <a:xfrm>
            <a:off x="1600200" y="3657600"/>
            <a:ext cx="228600" cy="152400"/>
          </a:xfrm>
          <a:prstGeom prst="ellipse">
            <a:avLst/>
          </a:pr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ko-KR" altLang="en-US" sz="2400" smtClean="0">
              <a:solidFill>
                <a:srgbClr val="000000"/>
              </a:solidFill>
              <a:latin typeface="Times New Roman" pitchFamily="18" charset="0"/>
            </a:endParaRPr>
          </a:p>
        </p:txBody>
      </p:sp>
      <p:sp>
        <p:nvSpPr>
          <p:cNvPr id="12299" name="AutoShape 12"/>
          <p:cNvSpPr>
            <a:spLocks noChangeArrowheads="1"/>
          </p:cNvSpPr>
          <p:nvPr/>
        </p:nvSpPr>
        <p:spPr bwMode="auto">
          <a:xfrm>
            <a:off x="228600" y="3352800"/>
            <a:ext cx="1141413" cy="574675"/>
          </a:xfrm>
          <a:prstGeom prst="cloudCallout">
            <a:avLst>
              <a:gd name="adj1" fmla="val 67940"/>
              <a:gd name="adj2" fmla="val 20440"/>
            </a:avLst>
          </a:prstGeom>
          <a:solidFill>
            <a:srgbClr val="FFCC00"/>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fontAlgn="base" latinLnBrk="1">
              <a:spcBef>
                <a:spcPct val="0"/>
              </a:spcBef>
              <a:spcAft>
                <a:spcPct val="0"/>
              </a:spcAft>
            </a:pPr>
            <a:r>
              <a:rPr kumimoji="1" lang="en-US" altLang="ko-KR" sz="1200" smtClean="0">
                <a:solidFill>
                  <a:srgbClr val="000000"/>
                </a:solidFill>
                <a:latin typeface="Times New Roman" pitchFamily="18" charset="0"/>
              </a:rPr>
              <a:t>Discard End Carry</a:t>
            </a:r>
          </a:p>
        </p:txBody>
      </p:sp>
      <p:sp>
        <p:nvSpPr>
          <p:cNvPr id="12300" name="Oval 13"/>
          <p:cNvSpPr>
            <a:spLocks noChangeArrowheads="1"/>
          </p:cNvSpPr>
          <p:nvPr/>
        </p:nvSpPr>
        <p:spPr bwMode="auto">
          <a:xfrm>
            <a:off x="5486400" y="3657600"/>
            <a:ext cx="228600" cy="152400"/>
          </a:xfrm>
          <a:prstGeom prst="ellipse">
            <a:avLst/>
          </a:pr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ko-KR" altLang="en-US" sz="2400" smtClean="0">
              <a:solidFill>
                <a:srgbClr val="000000"/>
              </a:solidFill>
              <a:latin typeface="Times New Roman" pitchFamily="18" charset="0"/>
            </a:endParaRPr>
          </a:p>
        </p:txBody>
      </p:sp>
      <p:sp>
        <p:nvSpPr>
          <p:cNvPr id="12301" name="AutoShape 14"/>
          <p:cNvSpPr>
            <a:spLocks noChangeArrowheads="1"/>
          </p:cNvSpPr>
          <p:nvPr/>
        </p:nvSpPr>
        <p:spPr bwMode="auto">
          <a:xfrm>
            <a:off x="3886200" y="3678238"/>
            <a:ext cx="1447800" cy="293687"/>
          </a:xfrm>
          <a:prstGeom prst="cloudCallout">
            <a:avLst>
              <a:gd name="adj1" fmla="val 59319"/>
              <a:gd name="adj2" fmla="val 1759"/>
            </a:avLst>
          </a:prstGeom>
          <a:solidFill>
            <a:srgbClr val="FFCC00"/>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fontAlgn="base" latinLnBrk="1">
              <a:spcBef>
                <a:spcPct val="0"/>
              </a:spcBef>
              <a:spcAft>
                <a:spcPct val="0"/>
              </a:spcAft>
            </a:pPr>
            <a:r>
              <a:rPr kumimoji="1" lang="en-US" altLang="ko-KR" sz="1200" smtClean="0">
                <a:solidFill>
                  <a:srgbClr val="000000"/>
                </a:solidFill>
                <a:latin typeface="Times New Roman" pitchFamily="18" charset="0"/>
              </a:rPr>
              <a:t>No End Carry</a:t>
            </a:r>
          </a:p>
        </p:txBody>
      </p:sp>
      <p:sp>
        <p:nvSpPr>
          <p:cNvPr id="12302" name="Rectangle 15"/>
          <p:cNvSpPr>
            <a:spLocks noChangeArrowheads="1"/>
          </p:cNvSpPr>
          <p:nvPr/>
        </p:nvSpPr>
        <p:spPr bwMode="auto">
          <a:xfrm>
            <a:off x="4116388" y="4572000"/>
            <a:ext cx="5029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1600200" lvl="3" indent="-228600" eaLnBrk="0" fontAlgn="base" hangingPunct="0">
              <a:spcBef>
                <a:spcPct val="20000"/>
              </a:spcBef>
              <a:spcAft>
                <a:spcPct val="0"/>
              </a:spcAft>
              <a:buClr>
                <a:srgbClr val="000082"/>
              </a:buClr>
            </a:pPr>
            <a:r>
              <a:rPr lang="ko-KR" altLang="ko-KR" sz="1400" b="1" i="1" smtClean="0">
                <a:solidFill>
                  <a:srgbClr val="800080"/>
                </a:solidFill>
                <a:sym typeface="Symbol" pitchFamily="18" charset="2"/>
              </a:rPr>
              <a:t>1000011(</a:t>
            </a:r>
            <a:r>
              <a:rPr lang="en-US" altLang="ko-KR" sz="1400" b="1" i="1" smtClean="0">
                <a:solidFill>
                  <a:srgbClr val="800080"/>
                </a:solidFill>
                <a:sym typeface="Symbol" pitchFamily="18" charset="2"/>
              </a:rPr>
              <a:t>X) - 1010100(Y) = -0010001</a:t>
            </a:r>
            <a:endParaRPr lang="en-US" altLang="ko-KR" sz="1400" smtClean="0">
              <a:solidFill>
                <a:srgbClr val="000000"/>
              </a:solidFill>
              <a:sym typeface="Symbol" pitchFamily="18" charset="2"/>
            </a:endParaRPr>
          </a:p>
          <a:p>
            <a:pPr marL="1600200" lvl="3" indent="-228600" eaLnBrk="0" fontAlgn="base" hangingPunct="0">
              <a:spcBef>
                <a:spcPct val="20000"/>
              </a:spcBef>
              <a:spcAft>
                <a:spcPct val="0"/>
              </a:spcAft>
              <a:buClr>
                <a:srgbClr val="000082"/>
              </a:buClr>
            </a:pPr>
            <a:r>
              <a:rPr lang="en-US" altLang="ko-KR" sz="1400" b="1" i="1" smtClean="0">
                <a:solidFill>
                  <a:srgbClr val="000082"/>
                </a:solidFill>
                <a:sym typeface="Symbol" pitchFamily="18" charset="2"/>
              </a:rPr>
              <a:t>   1000011</a:t>
            </a:r>
          </a:p>
          <a:p>
            <a:pPr marL="1600200" lvl="3" indent="-228600" eaLnBrk="0" fontAlgn="base" hangingPunct="0">
              <a:spcBef>
                <a:spcPct val="20000"/>
              </a:spcBef>
              <a:spcAft>
                <a:spcPct val="0"/>
              </a:spcAft>
              <a:buClr>
                <a:srgbClr val="000082"/>
              </a:buClr>
            </a:pPr>
            <a:r>
              <a:rPr lang="en-US" altLang="ko-KR" sz="1400" b="1" i="1" smtClean="0">
                <a:solidFill>
                  <a:srgbClr val="000082"/>
                </a:solidFill>
                <a:sym typeface="Symbol" pitchFamily="18" charset="2"/>
              </a:rPr>
              <a:t>+ 0101100</a:t>
            </a:r>
            <a:r>
              <a:rPr lang="en-US" altLang="ko-KR" sz="1400" smtClean="0">
                <a:solidFill>
                  <a:srgbClr val="000000"/>
                </a:solidFill>
                <a:sym typeface="Symbol" pitchFamily="18" charset="2"/>
              </a:rPr>
              <a:t> (2’s complement of 1010100)</a:t>
            </a:r>
          </a:p>
          <a:p>
            <a:pPr marL="1600200" lvl="3" indent="-228600" eaLnBrk="0" fontAlgn="base" hangingPunct="0">
              <a:spcBef>
                <a:spcPct val="20000"/>
              </a:spcBef>
              <a:spcAft>
                <a:spcPct val="0"/>
              </a:spcAft>
              <a:buClr>
                <a:srgbClr val="000082"/>
              </a:buClr>
            </a:pPr>
            <a:r>
              <a:rPr lang="en-US" altLang="ko-KR" sz="1400" smtClean="0">
                <a:solidFill>
                  <a:srgbClr val="000000"/>
                </a:solidFill>
                <a:sym typeface="Symbol" pitchFamily="18" charset="2"/>
              </a:rPr>
              <a:t>0  1101111</a:t>
            </a:r>
          </a:p>
          <a:p>
            <a:pPr marL="1600200" lvl="3" indent="-228600" eaLnBrk="0" fontAlgn="base" hangingPunct="0">
              <a:spcBef>
                <a:spcPct val="20000"/>
              </a:spcBef>
              <a:spcAft>
                <a:spcPct val="0"/>
              </a:spcAft>
              <a:buClr>
                <a:srgbClr val="000082"/>
              </a:buClr>
            </a:pPr>
            <a:r>
              <a:rPr lang="en-US" altLang="ko-KR" sz="1400" smtClean="0">
                <a:solidFill>
                  <a:srgbClr val="000000"/>
                </a:solidFill>
                <a:sym typeface="Symbol" pitchFamily="18" charset="2"/>
              </a:rPr>
              <a:t>Result = -(2’s complement of 1101111)</a:t>
            </a:r>
          </a:p>
          <a:p>
            <a:pPr marL="1600200" lvl="3" indent="-228600" eaLnBrk="0" fontAlgn="base" hangingPunct="0">
              <a:spcBef>
                <a:spcPct val="20000"/>
              </a:spcBef>
              <a:spcAft>
                <a:spcPct val="0"/>
              </a:spcAft>
              <a:buClr>
                <a:srgbClr val="000082"/>
              </a:buClr>
            </a:pPr>
            <a:r>
              <a:rPr lang="en-US" altLang="ko-KR" sz="1400" smtClean="0">
                <a:solidFill>
                  <a:srgbClr val="000000"/>
                </a:solidFill>
                <a:sym typeface="Symbol" pitchFamily="18" charset="2"/>
              </a:rPr>
              <a:t>           = -(0010000+1) = </a:t>
            </a:r>
            <a:r>
              <a:rPr lang="en-US" altLang="ko-KR" sz="1400" b="1" i="1" smtClean="0">
                <a:solidFill>
                  <a:srgbClr val="D01608"/>
                </a:solidFill>
                <a:sym typeface="Symbol" pitchFamily="18" charset="2"/>
              </a:rPr>
              <a:t>-0010001</a:t>
            </a:r>
            <a:r>
              <a:rPr lang="en-US" altLang="ko-KR" sz="1400" smtClean="0">
                <a:solidFill>
                  <a:srgbClr val="000000"/>
                </a:solidFill>
                <a:sym typeface="Symbol" pitchFamily="18" charset="2"/>
              </a:rPr>
              <a:t> </a:t>
            </a:r>
            <a:endParaRPr lang="en-US" altLang="ko-KR" sz="1400" smtClean="0">
              <a:solidFill>
                <a:srgbClr val="000000"/>
              </a:solidFill>
            </a:endParaRPr>
          </a:p>
          <a:p>
            <a:pPr marL="1143000" lvl="2" indent="-228600" eaLnBrk="0" fontAlgn="base" hangingPunct="0">
              <a:spcBef>
                <a:spcPct val="20000"/>
              </a:spcBef>
              <a:spcAft>
                <a:spcPct val="0"/>
              </a:spcAft>
              <a:buClr>
                <a:srgbClr val="D01608"/>
              </a:buClr>
              <a:buSzPct val="75000"/>
              <a:buFont typeface="Monotype Sorts" pitchFamily="2" charset="2"/>
              <a:buChar char="l"/>
            </a:pPr>
            <a:endParaRPr lang="ko-KR" altLang="ko-KR" sz="1600" smtClean="0">
              <a:solidFill>
                <a:srgbClr val="000000"/>
              </a:solidFill>
            </a:endParaRPr>
          </a:p>
        </p:txBody>
      </p:sp>
      <p:sp>
        <p:nvSpPr>
          <p:cNvPr id="12303" name="Oval 16"/>
          <p:cNvSpPr>
            <a:spLocks noChangeArrowheads="1"/>
          </p:cNvSpPr>
          <p:nvPr/>
        </p:nvSpPr>
        <p:spPr bwMode="auto">
          <a:xfrm>
            <a:off x="1600200" y="5486400"/>
            <a:ext cx="228600" cy="152400"/>
          </a:xfrm>
          <a:prstGeom prst="ellipse">
            <a:avLst/>
          </a:pr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ko-KR" altLang="en-US" sz="2400" smtClean="0">
              <a:solidFill>
                <a:srgbClr val="000000"/>
              </a:solidFill>
              <a:latin typeface="Times New Roman" pitchFamily="18" charset="0"/>
            </a:endParaRPr>
          </a:p>
        </p:txBody>
      </p:sp>
      <p:sp>
        <p:nvSpPr>
          <p:cNvPr id="12304" name="Line 17"/>
          <p:cNvSpPr>
            <a:spLocks noChangeShapeType="1"/>
          </p:cNvSpPr>
          <p:nvPr/>
        </p:nvSpPr>
        <p:spPr bwMode="auto">
          <a:xfrm>
            <a:off x="1752600" y="5410200"/>
            <a:ext cx="76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12305" name="Oval 18"/>
          <p:cNvSpPr>
            <a:spLocks noChangeArrowheads="1"/>
          </p:cNvSpPr>
          <p:nvPr/>
        </p:nvSpPr>
        <p:spPr bwMode="auto">
          <a:xfrm>
            <a:off x="5486400" y="5410200"/>
            <a:ext cx="228600" cy="152400"/>
          </a:xfrm>
          <a:prstGeom prst="ellipse">
            <a:avLst/>
          </a:pr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ko-KR" altLang="en-US" sz="2400" smtClean="0">
              <a:solidFill>
                <a:srgbClr val="000000"/>
              </a:solidFill>
              <a:latin typeface="Times New Roman" pitchFamily="18" charset="0"/>
            </a:endParaRPr>
          </a:p>
        </p:txBody>
      </p:sp>
      <p:sp>
        <p:nvSpPr>
          <p:cNvPr id="12306" name="Rectangle 19"/>
          <p:cNvSpPr>
            <a:spLocks noChangeArrowheads="1"/>
          </p:cNvSpPr>
          <p:nvPr/>
        </p:nvSpPr>
        <p:spPr bwMode="auto">
          <a:xfrm>
            <a:off x="4876800" y="4572000"/>
            <a:ext cx="609600" cy="304800"/>
          </a:xfrm>
          <a:prstGeom prst="rect">
            <a:avLst/>
          </a:prstGeom>
          <a:solidFill>
            <a:srgbClr val="FF99CC"/>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pPr>
            <a:r>
              <a:rPr lang="en-US" altLang="ko-KR" sz="1400" smtClean="0">
                <a:solidFill>
                  <a:srgbClr val="000000"/>
                </a:solidFill>
                <a:latin typeface="Times New Roman" pitchFamily="18" charset="0"/>
                <a:sym typeface="Symbol" pitchFamily="18" charset="2"/>
              </a:rPr>
              <a:t>X  Y</a:t>
            </a:r>
            <a:endParaRPr lang="ko-KR" altLang="en-US" sz="1400" smtClean="0">
              <a:solidFill>
                <a:srgbClr val="000000"/>
              </a:solidFill>
              <a:latin typeface="Times New Roman" pitchFamily="18" charset="0"/>
              <a:sym typeface="Symbol" pitchFamily="18" charset="2"/>
            </a:endParaRPr>
          </a:p>
        </p:txBody>
      </p:sp>
      <p:sp>
        <p:nvSpPr>
          <p:cNvPr id="12307" name="Rectangle 20"/>
          <p:cNvSpPr>
            <a:spLocks noChangeArrowheads="1"/>
          </p:cNvSpPr>
          <p:nvPr/>
        </p:nvSpPr>
        <p:spPr bwMode="auto">
          <a:xfrm>
            <a:off x="990600" y="4572000"/>
            <a:ext cx="609600" cy="304800"/>
          </a:xfrm>
          <a:prstGeom prst="rect">
            <a:avLst/>
          </a:prstGeom>
          <a:solidFill>
            <a:srgbClr val="FF99CC"/>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pPr>
            <a:r>
              <a:rPr lang="en-US" altLang="ko-KR" sz="1400" smtClean="0">
                <a:solidFill>
                  <a:srgbClr val="000000"/>
                </a:solidFill>
                <a:latin typeface="Times New Roman" pitchFamily="18" charset="0"/>
              </a:rPr>
              <a:t>X </a:t>
            </a:r>
            <a:r>
              <a:rPr lang="en-US" altLang="ko-KR" sz="1400" smtClean="0">
                <a:solidFill>
                  <a:srgbClr val="000000"/>
                </a:solidFill>
                <a:latin typeface="Times New Roman" pitchFamily="18" charset="0"/>
                <a:sym typeface="Symbol" pitchFamily="18" charset="2"/>
              </a:rPr>
              <a:t> Y</a:t>
            </a:r>
            <a:endParaRPr lang="ko-KR" altLang="en-US" sz="1400" smtClean="0">
              <a:solidFill>
                <a:srgbClr val="000000"/>
              </a:solidFill>
              <a:latin typeface="Times New Roman" pitchFamily="18" charset="0"/>
              <a:sym typeface="Symbol" pitchFamily="18" charset="2"/>
            </a:endParaRPr>
          </a:p>
        </p:txBody>
      </p:sp>
      <p:sp>
        <p:nvSpPr>
          <p:cNvPr id="12308" name="Line 21"/>
          <p:cNvSpPr>
            <a:spLocks noChangeShapeType="1"/>
          </p:cNvSpPr>
          <p:nvPr/>
        </p:nvSpPr>
        <p:spPr bwMode="auto">
          <a:xfrm>
            <a:off x="5638800" y="5334000"/>
            <a:ext cx="76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
        <p:nvSpPr>
          <p:cNvPr id="12309" name="Rectangle 22"/>
          <p:cNvSpPr>
            <a:spLocks noGrp="1" noChangeArrowheads="1"/>
          </p:cNvSpPr>
          <p:nvPr>
            <p:ph type="title"/>
          </p:nvPr>
        </p:nvSpPr>
        <p:spPr>
          <a:noFill/>
        </p:spPr>
        <p:txBody>
          <a:bodyPr/>
          <a:lstStyle/>
          <a:p>
            <a:r>
              <a:rPr lang="en-US" altLang="ko-KR" smtClean="0"/>
              <a:t>Complements</a:t>
            </a:r>
          </a:p>
        </p:txBody>
      </p:sp>
    </p:spTree>
    <p:extLst>
      <p:ext uri="{BB962C8B-B14F-4D97-AF65-F5344CB8AC3E}">
        <p14:creationId xmlns:p14="http://schemas.microsoft.com/office/powerpoint/2010/main" val="16929973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Addition and Subtraction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4267199" cy="1351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108" y="3071126"/>
            <a:ext cx="6757988" cy="3158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85812" y="2639682"/>
            <a:ext cx="7314580" cy="400110"/>
          </a:xfrm>
          <a:prstGeom prst="rect">
            <a:avLst/>
          </a:prstGeom>
        </p:spPr>
        <p:txBody>
          <a:bodyPr wrap="square">
            <a:spAutoFit/>
          </a:bodyPr>
          <a:lstStyle/>
          <a:p>
            <a:r>
              <a:rPr lang="en-IN" sz="2000" dirty="0">
                <a:solidFill>
                  <a:srgbClr val="FF0000"/>
                </a:solidFill>
              </a:rPr>
              <a:t>Addition and Subtraction with Signed-Magnitude Data</a:t>
            </a:r>
          </a:p>
        </p:txBody>
      </p:sp>
    </p:spTree>
    <p:extLst>
      <p:ext uri="{BB962C8B-B14F-4D97-AF65-F5344CB8AC3E}">
        <p14:creationId xmlns:p14="http://schemas.microsoft.com/office/powerpoint/2010/main" val="23432863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924800" cy="531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2061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843" y="381000"/>
            <a:ext cx="7284757"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381000"/>
            <a:ext cx="2719591" cy="461665"/>
          </a:xfrm>
          <a:prstGeom prst="rect">
            <a:avLst/>
          </a:prstGeom>
        </p:spPr>
        <p:txBody>
          <a:bodyPr wrap="none">
            <a:spAutoFit/>
          </a:bodyPr>
          <a:lstStyle/>
          <a:p>
            <a:r>
              <a:rPr lang="en-IN" sz="2400" dirty="0">
                <a:solidFill>
                  <a:srgbClr val="FF0000"/>
                </a:solidFill>
              </a:rPr>
              <a:t>Hardware Algorithm</a:t>
            </a:r>
          </a:p>
        </p:txBody>
      </p:sp>
    </p:spTree>
    <p:extLst>
      <p:ext uri="{BB962C8B-B14F-4D97-AF65-F5344CB8AC3E}">
        <p14:creationId xmlns:p14="http://schemas.microsoft.com/office/powerpoint/2010/main" val="14024935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506278"/>
            <a:ext cx="6126036" cy="523220"/>
          </a:xfrm>
          <a:prstGeom prst="rect">
            <a:avLst/>
          </a:prstGeom>
        </p:spPr>
        <p:txBody>
          <a:bodyPr wrap="none">
            <a:spAutoFit/>
          </a:bodyPr>
          <a:lstStyle/>
          <a:p>
            <a:pPr algn="ctr"/>
            <a:r>
              <a:rPr lang="en-IN" sz="2800" dirty="0"/>
              <a:t>Addition and Subtraction with Signed-2's</a:t>
            </a:r>
          </a:p>
        </p:txBody>
      </p:sp>
      <p:sp>
        <p:nvSpPr>
          <p:cNvPr id="5" name="Rectangle 4"/>
          <p:cNvSpPr/>
          <p:nvPr/>
        </p:nvSpPr>
        <p:spPr>
          <a:xfrm>
            <a:off x="457200" y="1029498"/>
            <a:ext cx="8458200" cy="2677656"/>
          </a:xfrm>
          <a:prstGeom prst="rect">
            <a:avLst/>
          </a:prstGeom>
        </p:spPr>
        <p:txBody>
          <a:bodyPr wrap="square">
            <a:spAutoFit/>
          </a:bodyPr>
          <a:lstStyle/>
          <a:p>
            <a:pPr marL="285750" indent="-285750" algn="just">
              <a:lnSpc>
                <a:spcPct val="150000"/>
              </a:lnSpc>
              <a:buFont typeface="Arial" pitchFamily="34" charset="0"/>
              <a:buChar char="•"/>
            </a:pPr>
            <a:r>
              <a:rPr lang="en-IN" sz="1600" dirty="0" smtClean="0"/>
              <a:t>+ </a:t>
            </a:r>
            <a:r>
              <a:rPr lang="en-IN" sz="1600" dirty="0"/>
              <a:t>33 is </a:t>
            </a:r>
            <a:r>
              <a:rPr lang="en-IN" sz="1600" dirty="0" smtClean="0"/>
              <a:t>represented as </a:t>
            </a:r>
            <a:r>
              <a:rPr lang="en-IN" sz="1600" dirty="0"/>
              <a:t>00100001 and - 33 as 1101 1 1 1 1 . </a:t>
            </a:r>
            <a:endParaRPr lang="en-IN" sz="1600" dirty="0" smtClean="0"/>
          </a:p>
          <a:p>
            <a:pPr marL="285750" indent="-285750" algn="just">
              <a:lnSpc>
                <a:spcPct val="150000"/>
              </a:lnSpc>
              <a:buFont typeface="Arial" pitchFamily="34" charset="0"/>
              <a:buChar char="•"/>
            </a:pPr>
            <a:r>
              <a:rPr lang="en-IN" sz="1600" dirty="0" smtClean="0"/>
              <a:t>Note </a:t>
            </a:r>
            <a:r>
              <a:rPr lang="en-IN" sz="1600" dirty="0"/>
              <a:t>that 11011111 is the 2's complement </a:t>
            </a:r>
            <a:r>
              <a:rPr lang="en-IN" sz="1600" dirty="0" smtClean="0"/>
              <a:t>of  00100001</a:t>
            </a:r>
            <a:r>
              <a:rPr lang="en-IN" sz="1600" dirty="0"/>
              <a:t>, and vice versa</a:t>
            </a:r>
            <a:r>
              <a:rPr lang="en-IN" sz="1600" dirty="0" smtClean="0"/>
              <a:t>.</a:t>
            </a:r>
          </a:p>
          <a:p>
            <a:pPr marL="285750" indent="-285750" algn="just">
              <a:lnSpc>
                <a:spcPct val="150000"/>
              </a:lnSpc>
              <a:buFont typeface="Arial" pitchFamily="34" charset="0"/>
              <a:buChar char="•"/>
            </a:pPr>
            <a:r>
              <a:rPr lang="en-IN" sz="1600" dirty="0"/>
              <a:t>The addition of two numbers in signed-2's complement form consists </a:t>
            </a:r>
            <a:r>
              <a:rPr lang="en-IN" sz="1600" dirty="0" smtClean="0"/>
              <a:t>of adding </a:t>
            </a:r>
            <a:r>
              <a:rPr lang="en-IN" sz="1600" dirty="0"/>
              <a:t>the numbers with the sign bits treated the same as the other bits of </a:t>
            </a:r>
            <a:r>
              <a:rPr lang="en-IN" sz="1600" dirty="0" smtClean="0"/>
              <a:t>the number</a:t>
            </a:r>
            <a:r>
              <a:rPr lang="en-IN" sz="1600" dirty="0"/>
              <a:t>. </a:t>
            </a:r>
            <a:r>
              <a:rPr lang="en-IN" sz="1600" dirty="0" smtClean="0"/>
              <a:t> </a:t>
            </a:r>
          </a:p>
          <a:p>
            <a:pPr marL="285750" indent="-285750" algn="just">
              <a:lnSpc>
                <a:spcPct val="150000"/>
              </a:lnSpc>
              <a:buFont typeface="Arial" pitchFamily="34" charset="0"/>
              <a:buChar char="•"/>
            </a:pPr>
            <a:r>
              <a:rPr lang="en-IN" sz="1600" dirty="0" smtClean="0"/>
              <a:t>A </a:t>
            </a:r>
            <a:r>
              <a:rPr lang="en-IN" sz="1600" dirty="0"/>
              <a:t>carry-out of the sign-bit position is discarded. </a:t>
            </a:r>
            <a:endParaRPr lang="en-IN" sz="1600" dirty="0" smtClean="0"/>
          </a:p>
          <a:p>
            <a:pPr marL="285750" indent="-285750" algn="just">
              <a:lnSpc>
                <a:spcPct val="150000"/>
              </a:lnSpc>
              <a:buFont typeface="Arial" pitchFamily="34" charset="0"/>
              <a:buChar char="•"/>
            </a:pPr>
            <a:r>
              <a:rPr lang="en-IN" sz="1600" dirty="0" smtClean="0"/>
              <a:t>The subtraction consists </a:t>
            </a:r>
            <a:r>
              <a:rPr lang="en-IN" sz="1600" dirty="0"/>
              <a:t>of first taking the 2' s complement of the subtrahend and then </a:t>
            </a:r>
            <a:r>
              <a:rPr lang="en-IN" sz="1600" dirty="0" smtClean="0"/>
              <a:t>adding it </a:t>
            </a:r>
            <a:r>
              <a:rPr lang="en-IN" sz="1600" dirty="0"/>
              <a:t>to </a:t>
            </a:r>
            <a:r>
              <a:rPr lang="en-IN" sz="1600" dirty="0" smtClean="0"/>
              <a:t>the minuend</a:t>
            </a:r>
            <a:r>
              <a:rPr lang="en-IN" sz="1600" dirty="0"/>
              <a:t>.</a:t>
            </a: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750" y="3505200"/>
            <a:ext cx="5542350" cy="318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675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240519"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182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62000"/>
            <a:ext cx="6934201" cy="475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0753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3811" y="381000"/>
            <a:ext cx="4425828" cy="584775"/>
          </a:xfrm>
          <a:prstGeom prst="rect">
            <a:avLst/>
          </a:prstGeom>
        </p:spPr>
        <p:txBody>
          <a:bodyPr wrap="none">
            <a:spAutoFit/>
          </a:bodyPr>
          <a:lstStyle/>
          <a:p>
            <a:pPr algn="ctr"/>
            <a:r>
              <a:rPr lang="en-IN" sz="3200" dirty="0">
                <a:solidFill>
                  <a:srgbClr val="FF0000"/>
                </a:solidFill>
              </a:rPr>
              <a:t>Multiplication Algorithms</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3581400"/>
            <a:ext cx="4038600" cy="2572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965775"/>
            <a:ext cx="8686800" cy="2308324"/>
          </a:xfrm>
          <a:prstGeom prst="rect">
            <a:avLst/>
          </a:prstGeom>
        </p:spPr>
        <p:txBody>
          <a:bodyPr wrap="square">
            <a:spAutoFit/>
          </a:bodyPr>
          <a:lstStyle/>
          <a:p>
            <a:pPr marL="285750" indent="-285750" algn="just">
              <a:buFont typeface="Arial" pitchFamily="34" charset="0"/>
              <a:buChar char="•"/>
            </a:pPr>
            <a:r>
              <a:rPr lang="en-IN" dirty="0"/>
              <a:t>Multiplication of two fixed-point binary numbers in signed-magnitude representation</a:t>
            </a:r>
            <a:endParaRPr lang="en-IN" dirty="0" smtClean="0"/>
          </a:p>
          <a:p>
            <a:pPr marL="285750" indent="-285750" algn="just">
              <a:buFont typeface="Arial" pitchFamily="34" charset="0"/>
              <a:buChar char="•"/>
            </a:pPr>
            <a:r>
              <a:rPr lang="en-IN" dirty="0" smtClean="0"/>
              <a:t>The </a:t>
            </a:r>
            <a:r>
              <a:rPr lang="en-IN" dirty="0"/>
              <a:t>process consists of looking at successive bits of the multiplier, least </a:t>
            </a:r>
            <a:r>
              <a:rPr lang="en-IN" dirty="0" smtClean="0"/>
              <a:t>significant bit </a:t>
            </a:r>
            <a:r>
              <a:rPr lang="en-IN" dirty="0"/>
              <a:t>first. </a:t>
            </a:r>
            <a:endParaRPr lang="en-IN" dirty="0" smtClean="0"/>
          </a:p>
          <a:p>
            <a:pPr marL="285750" indent="-285750" algn="just">
              <a:buFont typeface="Arial" pitchFamily="34" charset="0"/>
              <a:buChar char="•"/>
            </a:pPr>
            <a:r>
              <a:rPr lang="en-IN" dirty="0" smtClean="0"/>
              <a:t>If </a:t>
            </a:r>
            <a:r>
              <a:rPr lang="en-IN" dirty="0"/>
              <a:t>the multiplier bit is a 1, the multiplicand is copied down</a:t>
            </a:r>
            <a:r>
              <a:rPr lang="en-IN" dirty="0" smtClean="0"/>
              <a:t>; otherwise</a:t>
            </a:r>
            <a:r>
              <a:rPr lang="en-IN" dirty="0"/>
              <a:t>, zeros are copied down. </a:t>
            </a:r>
            <a:endParaRPr lang="en-IN" dirty="0" smtClean="0"/>
          </a:p>
          <a:p>
            <a:pPr marL="285750" indent="-285750" algn="just">
              <a:buFont typeface="Arial" pitchFamily="34" charset="0"/>
              <a:buChar char="•"/>
            </a:pPr>
            <a:r>
              <a:rPr lang="en-IN" dirty="0" smtClean="0"/>
              <a:t>The </a:t>
            </a:r>
            <a:r>
              <a:rPr lang="en-IN" dirty="0"/>
              <a:t>numbers copied down in </a:t>
            </a:r>
            <a:r>
              <a:rPr lang="en-IN" dirty="0" smtClean="0"/>
              <a:t>successive lines </a:t>
            </a:r>
            <a:r>
              <a:rPr lang="en-IN" dirty="0"/>
              <a:t>are shifted one position to the left from the previous number. </a:t>
            </a:r>
            <a:endParaRPr lang="en-IN" dirty="0" smtClean="0"/>
          </a:p>
          <a:p>
            <a:pPr marL="285750" indent="-285750" algn="just">
              <a:buFont typeface="Arial" pitchFamily="34" charset="0"/>
              <a:buChar char="•"/>
            </a:pPr>
            <a:r>
              <a:rPr lang="en-IN" dirty="0" smtClean="0"/>
              <a:t>Finally</a:t>
            </a:r>
            <a:r>
              <a:rPr lang="en-IN" dirty="0"/>
              <a:t>, </a:t>
            </a:r>
            <a:r>
              <a:rPr lang="en-IN" dirty="0" smtClean="0"/>
              <a:t>the numbers </a:t>
            </a:r>
            <a:r>
              <a:rPr lang="en-IN" dirty="0"/>
              <a:t>are added and their sum forms the product.</a:t>
            </a:r>
          </a:p>
        </p:txBody>
      </p:sp>
    </p:spTree>
    <p:extLst>
      <p:ext uri="{BB962C8B-B14F-4D97-AF65-F5344CB8AC3E}">
        <p14:creationId xmlns:p14="http://schemas.microsoft.com/office/powerpoint/2010/main" val="31185222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IN" sz="2800" dirty="0"/>
              <a:t>Hardware Implementation for Signed-Magnitude Data</a:t>
            </a:r>
            <a:br>
              <a:rPr lang="en-IN" sz="2800" dirty="0"/>
            </a:br>
            <a:endParaRPr lang="en-IN" sz="28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990600"/>
            <a:ext cx="5486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553200" y="1435100"/>
            <a:ext cx="2590800" cy="307777"/>
          </a:xfrm>
          <a:prstGeom prst="rect">
            <a:avLst/>
          </a:prstGeom>
        </p:spPr>
        <p:txBody>
          <a:bodyPr wrap="square">
            <a:spAutoFit/>
          </a:bodyPr>
          <a:lstStyle/>
          <a:p>
            <a:pPr algn="ctr"/>
            <a:r>
              <a:rPr lang="en-IN" sz="1400" dirty="0" smtClean="0"/>
              <a:t>Number  of </a:t>
            </a:r>
            <a:r>
              <a:rPr lang="en-IN" sz="1400" dirty="0"/>
              <a:t>bits in the multiplier</a:t>
            </a:r>
          </a:p>
        </p:txBody>
      </p:sp>
      <p:sp>
        <p:nvSpPr>
          <p:cNvPr id="5" name="Rectangle 4"/>
          <p:cNvSpPr/>
          <p:nvPr/>
        </p:nvSpPr>
        <p:spPr>
          <a:xfrm>
            <a:off x="3962400" y="5232400"/>
            <a:ext cx="1273426" cy="307777"/>
          </a:xfrm>
          <a:prstGeom prst="rect">
            <a:avLst/>
          </a:prstGeom>
        </p:spPr>
        <p:txBody>
          <a:bodyPr wrap="none">
            <a:spAutoFit/>
          </a:bodyPr>
          <a:lstStyle/>
          <a:p>
            <a:r>
              <a:rPr lang="en-IN" sz="1400" dirty="0"/>
              <a:t>partial product</a:t>
            </a:r>
          </a:p>
        </p:txBody>
      </p:sp>
      <p:sp>
        <p:nvSpPr>
          <p:cNvPr id="6" name="Rectangle 5"/>
          <p:cNvSpPr/>
          <p:nvPr/>
        </p:nvSpPr>
        <p:spPr>
          <a:xfrm>
            <a:off x="7324200" y="3556000"/>
            <a:ext cx="896399" cy="307777"/>
          </a:xfrm>
          <a:prstGeom prst="rect">
            <a:avLst/>
          </a:prstGeom>
        </p:spPr>
        <p:txBody>
          <a:bodyPr wrap="none">
            <a:spAutoFit/>
          </a:bodyPr>
          <a:lstStyle/>
          <a:p>
            <a:r>
              <a:rPr lang="en-IN" sz="1400" dirty="0"/>
              <a:t>multiplier</a:t>
            </a:r>
          </a:p>
        </p:txBody>
      </p:sp>
      <p:sp>
        <p:nvSpPr>
          <p:cNvPr id="7" name="Rectangle 6"/>
          <p:cNvSpPr/>
          <p:nvPr/>
        </p:nvSpPr>
        <p:spPr>
          <a:xfrm>
            <a:off x="4991082" y="1434068"/>
            <a:ext cx="1104918" cy="307777"/>
          </a:xfrm>
          <a:prstGeom prst="rect">
            <a:avLst/>
          </a:prstGeom>
        </p:spPr>
        <p:txBody>
          <a:bodyPr wrap="none">
            <a:spAutoFit/>
          </a:bodyPr>
          <a:lstStyle/>
          <a:p>
            <a:r>
              <a:rPr lang="en-IN" sz="1400" dirty="0"/>
              <a:t>Multiplicand</a:t>
            </a:r>
          </a:p>
        </p:txBody>
      </p:sp>
      <p:cxnSp>
        <p:nvCxnSpPr>
          <p:cNvPr id="9" name="Straight Arrow Connector 8"/>
          <p:cNvCxnSpPr/>
          <p:nvPr/>
        </p:nvCxnSpPr>
        <p:spPr>
          <a:xfrm flipV="1">
            <a:off x="5219700" y="1741845"/>
            <a:ext cx="171459" cy="4219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772400" y="1803400"/>
            <a:ext cx="266700" cy="337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029200" y="501794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409306" y="4032657"/>
            <a:ext cx="125493" cy="6409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04800" y="609600"/>
            <a:ext cx="3352800" cy="6247864"/>
          </a:xfrm>
          <a:prstGeom prst="rect">
            <a:avLst/>
          </a:prstGeom>
        </p:spPr>
        <p:txBody>
          <a:bodyPr wrap="square">
            <a:spAutoFit/>
          </a:bodyPr>
          <a:lstStyle/>
          <a:p>
            <a:pPr marL="285750" indent="-285750" algn="just">
              <a:buFont typeface="Arial" pitchFamily="34" charset="0"/>
              <a:buChar char="•"/>
            </a:pPr>
            <a:r>
              <a:rPr lang="en-IN" sz="1600" dirty="0"/>
              <a:t>Initially, the multiplicand is in register B </a:t>
            </a:r>
            <a:r>
              <a:rPr lang="en-IN" sz="1600" dirty="0" smtClean="0"/>
              <a:t>and the </a:t>
            </a:r>
            <a:r>
              <a:rPr lang="en-IN" sz="1600" dirty="0"/>
              <a:t>multiplier in Q. </a:t>
            </a:r>
            <a:endParaRPr lang="en-IN" sz="1600" dirty="0" smtClean="0"/>
          </a:p>
          <a:p>
            <a:pPr marL="285750" indent="-285750" algn="just">
              <a:buFont typeface="Arial" pitchFamily="34" charset="0"/>
              <a:buChar char="•"/>
            </a:pPr>
            <a:r>
              <a:rPr lang="en-IN" sz="1600" dirty="0" smtClean="0"/>
              <a:t>The sum of </a:t>
            </a:r>
            <a:r>
              <a:rPr lang="en-IN" sz="1600" dirty="0"/>
              <a:t>A and B forms a partial product which is transferred to the </a:t>
            </a:r>
            <a:r>
              <a:rPr lang="en-IN" sz="1600" dirty="0" err="1"/>
              <a:t>EA</a:t>
            </a:r>
            <a:r>
              <a:rPr lang="en-IN" sz="1600" dirty="0"/>
              <a:t> register</a:t>
            </a:r>
            <a:r>
              <a:rPr lang="en-IN" sz="1600" dirty="0" smtClean="0"/>
              <a:t>.</a:t>
            </a:r>
          </a:p>
          <a:p>
            <a:pPr marL="285750" indent="-285750" algn="just">
              <a:buFont typeface="Arial" pitchFamily="34" charset="0"/>
              <a:buChar char="•"/>
            </a:pPr>
            <a:r>
              <a:rPr lang="en-IN" sz="1600" dirty="0" smtClean="0"/>
              <a:t>Both partial </a:t>
            </a:r>
            <a:r>
              <a:rPr lang="en-IN" sz="1600" dirty="0"/>
              <a:t>product and multiplier are shifted to the right. </a:t>
            </a:r>
            <a:endParaRPr lang="en-IN" sz="1600" dirty="0" smtClean="0"/>
          </a:p>
          <a:p>
            <a:pPr marL="285750" indent="-285750" algn="just">
              <a:buFont typeface="Arial" pitchFamily="34" charset="0"/>
              <a:buChar char="•"/>
            </a:pPr>
            <a:r>
              <a:rPr lang="en-IN" sz="1600" dirty="0" smtClean="0"/>
              <a:t>This </a:t>
            </a:r>
            <a:r>
              <a:rPr lang="en-IN" sz="1600" dirty="0"/>
              <a:t>shift will be </a:t>
            </a:r>
            <a:r>
              <a:rPr lang="en-IN" sz="1600" dirty="0" smtClean="0"/>
              <a:t>denoted by </a:t>
            </a:r>
            <a:r>
              <a:rPr lang="en-IN" sz="1600" dirty="0"/>
              <a:t>the statement </a:t>
            </a:r>
            <a:r>
              <a:rPr lang="en-IN" sz="1600" dirty="0" err="1"/>
              <a:t>shr</a:t>
            </a:r>
            <a:r>
              <a:rPr lang="en-IN" sz="1600" dirty="0"/>
              <a:t> </a:t>
            </a:r>
            <a:r>
              <a:rPr lang="en-IN" sz="1600" dirty="0" err="1"/>
              <a:t>EAQ</a:t>
            </a:r>
            <a:r>
              <a:rPr lang="en-IN" sz="1600" dirty="0"/>
              <a:t> to designate the right </a:t>
            </a:r>
            <a:r>
              <a:rPr lang="en-IN" sz="1600" dirty="0" smtClean="0"/>
              <a:t>shift depicted </a:t>
            </a:r>
            <a:r>
              <a:rPr lang="en-IN" sz="1600" dirty="0"/>
              <a:t>in Fig. 10-5</a:t>
            </a:r>
            <a:r>
              <a:rPr lang="en-IN" sz="1600" dirty="0" smtClean="0"/>
              <a:t>.</a:t>
            </a:r>
          </a:p>
          <a:p>
            <a:pPr marL="285750" indent="-285750" algn="just">
              <a:buFont typeface="Arial" pitchFamily="34" charset="0"/>
              <a:buChar char="•"/>
            </a:pPr>
            <a:r>
              <a:rPr lang="en-IN" sz="1600" dirty="0" smtClean="0"/>
              <a:t>The least </a:t>
            </a:r>
            <a:r>
              <a:rPr lang="en-IN" sz="1600" dirty="0"/>
              <a:t>significant bit of A is shifted into </a:t>
            </a:r>
            <a:r>
              <a:rPr lang="en-IN" sz="1600" dirty="0" smtClean="0"/>
              <a:t>the </a:t>
            </a:r>
            <a:r>
              <a:rPr lang="en-IN" sz="1600" dirty="0"/>
              <a:t>most significant position of Q, </a:t>
            </a:r>
            <a:r>
              <a:rPr lang="en-IN" sz="1600" dirty="0" smtClean="0"/>
              <a:t>the bit </a:t>
            </a:r>
            <a:r>
              <a:rPr lang="en-IN" sz="1600" dirty="0"/>
              <a:t>from E is shifted into the most significant position of A, and 0 is shifted </a:t>
            </a:r>
            <a:r>
              <a:rPr lang="en-IN" sz="1600" dirty="0" smtClean="0"/>
              <a:t>into E</a:t>
            </a:r>
            <a:r>
              <a:rPr lang="en-IN" sz="1600" dirty="0"/>
              <a:t>. </a:t>
            </a:r>
            <a:endParaRPr lang="en-IN" sz="1600" dirty="0" smtClean="0"/>
          </a:p>
          <a:p>
            <a:pPr marL="285750" indent="-285750" algn="just">
              <a:buFont typeface="Arial" pitchFamily="34" charset="0"/>
              <a:buChar char="•"/>
            </a:pPr>
            <a:r>
              <a:rPr lang="en-IN" sz="1600" dirty="0" smtClean="0"/>
              <a:t>After </a:t>
            </a:r>
            <a:r>
              <a:rPr lang="en-IN" sz="1600" dirty="0"/>
              <a:t>the shift, one bit of the partial product is shifted into Q, pushing </a:t>
            </a:r>
            <a:r>
              <a:rPr lang="en-IN" sz="1600" dirty="0" smtClean="0"/>
              <a:t>the multiplier </a:t>
            </a:r>
            <a:r>
              <a:rPr lang="en-IN" sz="1600" dirty="0"/>
              <a:t>bits one position to the right</a:t>
            </a:r>
            <a:r>
              <a:rPr lang="en-IN" sz="1600" dirty="0" smtClean="0"/>
              <a:t>.</a:t>
            </a:r>
          </a:p>
          <a:p>
            <a:pPr marL="285750" indent="-285750" algn="just">
              <a:buFont typeface="Arial" pitchFamily="34" charset="0"/>
              <a:buChar char="•"/>
            </a:pPr>
            <a:r>
              <a:rPr lang="en-IN" sz="1600" dirty="0" smtClean="0"/>
              <a:t>In </a:t>
            </a:r>
            <a:r>
              <a:rPr lang="en-IN" sz="1600" dirty="0"/>
              <a:t>this manner, the rightmost </a:t>
            </a:r>
            <a:r>
              <a:rPr lang="en-IN" sz="1600" dirty="0" smtClean="0"/>
              <a:t>flip-flop in </a:t>
            </a:r>
            <a:r>
              <a:rPr lang="en-IN" sz="1600" dirty="0"/>
              <a:t>register Q, designated by </a:t>
            </a:r>
            <a:r>
              <a:rPr lang="en-IN" sz="1600" dirty="0" err="1" smtClean="0"/>
              <a:t>Qn</a:t>
            </a:r>
            <a:r>
              <a:rPr lang="en-IN" sz="1600" dirty="0" smtClean="0"/>
              <a:t>, </a:t>
            </a:r>
            <a:r>
              <a:rPr lang="en-IN" sz="1600" dirty="0"/>
              <a:t>will hold the bit of the multiplier, which </a:t>
            </a:r>
            <a:r>
              <a:rPr lang="en-IN" sz="1600" dirty="0" smtClean="0"/>
              <a:t>must be </a:t>
            </a:r>
            <a:r>
              <a:rPr lang="en-IN" sz="1600" dirty="0"/>
              <a:t>inspected next.</a:t>
            </a:r>
          </a:p>
        </p:txBody>
      </p:sp>
    </p:spTree>
    <p:extLst>
      <p:ext uri="{BB962C8B-B14F-4D97-AF65-F5344CB8AC3E}">
        <p14:creationId xmlns:p14="http://schemas.microsoft.com/office/powerpoint/2010/main" val="21933823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75370"/>
            <a:ext cx="4114800" cy="622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152400"/>
            <a:ext cx="3142079" cy="523220"/>
          </a:xfrm>
          <a:prstGeom prst="rect">
            <a:avLst/>
          </a:prstGeom>
        </p:spPr>
        <p:txBody>
          <a:bodyPr wrap="none">
            <a:spAutoFit/>
          </a:bodyPr>
          <a:lstStyle/>
          <a:p>
            <a:r>
              <a:rPr lang="en-IN" sz="2800" dirty="0">
                <a:solidFill>
                  <a:srgbClr val="FF0000"/>
                </a:solidFill>
              </a:rPr>
              <a:t>Hardware Algorithm</a:t>
            </a:r>
          </a:p>
        </p:txBody>
      </p:sp>
      <p:sp>
        <p:nvSpPr>
          <p:cNvPr id="3" name="Rectangle 2"/>
          <p:cNvSpPr/>
          <p:nvPr/>
        </p:nvSpPr>
        <p:spPr>
          <a:xfrm>
            <a:off x="228600" y="575370"/>
            <a:ext cx="5486400" cy="2677656"/>
          </a:xfrm>
          <a:prstGeom prst="rect">
            <a:avLst/>
          </a:prstGeom>
        </p:spPr>
        <p:txBody>
          <a:bodyPr wrap="square">
            <a:spAutoFit/>
          </a:bodyPr>
          <a:lstStyle/>
          <a:p>
            <a:pPr marL="285750" indent="-285750" algn="just">
              <a:buFont typeface="Arial" pitchFamily="34" charset="0"/>
              <a:buChar char="•"/>
            </a:pPr>
            <a:r>
              <a:rPr lang="en-IN" sz="1400" dirty="0"/>
              <a:t>Initially, </a:t>
            </a:r>
            <a:r>
              <a:rPr lang="en-IN" sz="1400" dirty="0" smtClean="0"/>
              <a:t>the multiplicand </a:t>
            </a:r>
            <a:r>
              <a:rPr lang="en-IN" sz="1400" dirty="0"/>
              <a:t>is in B and the multiplier in Q</a:t>
            </a:r>
            <a:r>
              <a:rPr lang="en-IN" sz="1400" dirty="0" smtClean="0"/>
              <a:t>.</a:t>
            </a:r>
          </a:p>
          <a:p>
            <a:pPr marL="285750" indent="-285750" algn="just">
              <a:buFont typeface="Arial" pitchFamily="34" charset="0"/>
              <a:buChar char="•"/>
            </a:pPr>
            <a:r>
              <a:rPr lang="en-IN" sz="1400" dirty="0" smtClean="0"/>
              <a:t>Their </a:t>
            </a:r>
            <a:r>
              <a:rPr lang="en-IN" sz="1400" dirty="0"/>
              <a:t>corresponding signs are </a:t>
            </a:r>
            <a:r>
              <a:rPr lang="en-IN" sz="1400" dirty="0" smtClean="0"/>
              <a:t>in </a:t>
            </a:r>
            <a:r>
              <a:rPr lang="en-IN" sz="1400" dirty="0" err="1" smtClean="0"/>
              <a:t>Bs</a:t>
            </a:r>
            <a:r>
              <a:rPr lang="en-IN" sz="1400" dirty="0" smtClean="0"/>
              <a:t>, </a:t>
            </a:r>
            <a:r>
              <a:rPr lang="en-IN" sz="1400" dirty="0"/>
              <a:t>and </a:t>
            </a:r>
            <a:r>
              <a:rPr lang="en-IN" sz="1400" dirty="0" smtClean="0"/>
              <a:t>Qs., </a:t>
            </a:r>
            <a:r>
              <a:rPr lang="en-IN" sz="1400" dirty="0"/>
              <a:t>respectively. </a:t>
            </a:r>
            <a:endParaRPr lang="en-IN" sz="1400" dirty="0" smtClean="0"/>
          </a:p>
          <a:p>
            <a:pPr marL="285750" indent="-285750" algn="just">
              <a:buFont typeface="Arial" pitchFamily="34" charset="0"/>
              <a:buChar char="•"/>
            </a:pPr>
            <a:r>
              <a:rPr lang="en-IN" sz="1400" dirty="0" smtClean="0"/>
              <a:t>The </a:t>
            </a:r>
            <a:r>
              <a:rPr lang="en-IN" sz="1400" dirty="0"/>
              <a:t>signs are compared, and both A and Q are set </a:t>
            </a:r>
            <a:r>
              <a:rPr lang="en-IN" sz="1400" dirty="0" smtClean="0"/>
              <a:t>to </a:t>
            </a:r>
            <a:r>
              <a:rPr lang="en-IN" sz="1400" dirty="0"/>
              <a:t>correspond to the sign of the product since a double-length product will </a:t>
            </a:r>
            <a:r>
              <a:rPr lang="en-IN" sz="1400" dirty="0" smtClean="0"/>
              <a:t>be stored </a:t>
            </a:r>
            <a:r>
              <a:rPr lang="en-IN" sz="1400" dirty="0"/>
              <a:t>in registers A and Q. </a:t>
            </a:r>
            <a:endParaRPr lang="en-IN" sz="1400" dirty="0" smtClean="0"/>
          </a:p>
          <a:p>
            <a:pPr marL="285750" indent="-285750" algn="just">
              <a:buFont typeface="Arial" pitchFamily="34" charset="0"/>
              <a:buChar char="•"/>
            </a:pPr>
            <a:r>
              <a:rPr lang="en-IN" sz="1400" dirty="0" smtClean="0"/>
              <a:t>Registers </a:t>
            </a:r>
            <a:r>
              <a:rPr lang="en-IN" sz="1400" dirty="0"/>
              <a:t>A and E are cleared and the </a:t>
            </a:r>
            <a:r>
              <a:rPr lang="en-IN" sz="1400" dirty="0" smtClean="0"/>
              <a:t>sequence counter </a:t>
            </a:r>
            <a:r>
              <a:rPr lang="en-IN" sz="1400" dirty="0"/>
              <a:t>SC is set to a number equal to the number of bits of the multiplier. </a:t>
            </a:r>
            <a:endParaRPr lang="en-IN" sz="1400" dirty="0" smtClean="0"/>
          </a:p>
          <a:p>
            <a:pPr marL="285750" indent="-285750" algn="just">
              <a:buFont typeface="Arial" pitchFamily="34" charset="0"/>
              <a:buChar char="•"/>
            </a:pPr>
            <a:r>
              <a:rPr lang="en-IN" sz="1400" dirty="0" smtClean="0"/>
              <a:t>We are </a:t>
            </a:r>
            <a:r>
              <a:rPr lang="en-IN" sz="1400" dirty="0"/>
              <a:t>assuming here that operands are transferred to registers from a </a:t>
            </a:r>
            <a:r>
              <a:rPr lang="en-IN" sz="1400" dirty="0" smtClean="0"/>
              <a:t>memory unit </a:t>
            </a:r>
            <a:r>
              <a:rPr lang="en-IN" sz="1400" dirty="0"/>
              <a:t>that has words of n bits. </a:t>
            </a:r>
            <a:endParaRPr lang="en-IN" sz="1400" dirty="0" smtClean="0"/>
          </a:p>
          <a:p>
            <a:pPr marL="285750" indent="-285750" algn="just">
              <a:buFont typeface="Arial" pitchFamily="34" charset="0"/>
              <a:buChar char="•"/>
            </a:pPr>
            <a:r>
              <a:rPr lang="en-IN" sz="1400" dirty="0" smtClean="0"/>
              <a:t>Since </a:t>
            </a:r>
            <a:r>
              <a:rPr lang="en-IN" sz="1400" dirty="0"/>
              <a:t>an operand must be stored with its sign</a:t>
            </a:r>
            <a:r>
              <a:rPr lang="en-IN" sz="1400" dirty="0" smtClean="0"/>
              <a:t>, one </a:t>
            </a:r>
            <a:r>
              <a:rPr lang="en-IN" sz="1400" dirty="0"/>
              <a:t>bit of the word will be occupied by the sign and the magnitude will </a:t>
            </a:r>
            <a:r>
              <a:rPr lang="en-IN" sz="1400" dirty="0" smtClean="0"/>
              <a:t>consist of </a:t>
            </a:r>
            <a:r>
              <a:rPr lang="en-IN" sz="1400" dirty="0"/>
              <a:t>n - 1 bits.</a:t>
            </a:r>
          </a:p>
        </p:txBody>
      </p:sp>
      <p:sp>
        <p:nvSpPr>
          <p:cNvPr id="6" name="Rectangle 5"/>
          <p:cNvSpPr/>
          <p:nvPr/>
        </p:nvSpPr>
        <p:spPr>
          <a:xfrm>
            <a:off x="203200" y="3153013"/>
            <a:ext cx="5130800" cy="3323987"/>
          </a:xfrm>
          <a:prstGeom prst="rect">
            <a:avLst/>
          </a:prstGeom>
        </p:spPr>
        <p:txBody>
          <a:bodyPr wrap="square">
            <a:spAutoFit/>
          </a:bodyPr>
          <a:lstStyle/>
          <a:p>
            <a:pPr marL="285750" indent="-285750" algn="just">
              <a:buFont typeface="Arial" pitchFamily="34" charset="0"/>
              <a:buChar char="•"/>
            </a:pPr>
            <a:r>
              <a:rPr lang="en-IN" sz="1400" dirty="0"/>
              <a:t>After the initialization, the low-order bit of the multiplier in Q, is tested.</a:t>
            </a:r>
          </a:p>
          <a:p>
            <a:pPr marL="285750" indent="-285750" algn="just">
              <a:buFont typeface="Arial" pitchFamily="34" charset="0"/>
              <a:buChar char="•"/>
            </a:pPr>
            <a:r>
              <a:rPr lang="en-IN" sz="1400" dirty="0"/>
              <a:t>If it is a 1, the multiplicand in B is added to the present partial product in A .</a:t>
            </a:r>
          </a:p>
          <a:p>
            <a:pPr marL="285750" indent="-285750" algn="just">
              <a:buFont typeface="Arial" pitchFamily="34" charset="0"/>
              <a:buChar char="•"/>
            </a:pPr>
            <a:r>
              <a:rPr lang="en-IN" sz="1400" dirty="0" smtClean="0"/>
              <a:t>If it is </a:t>
            </a:r>
            <a:r>
              <a:rPr lang="en-IN" sz="1400" dirty="0"/>
              <a:t>a 0 , nothing </a:t>
            </a:r>
            <a:r>
              <a:rPr lang="en-IN" sz="1400" dirty="0" smtClean="0"/>
              <a:t>is </a:t>
            </a:r>
            <a:r>
              <a:rPr lang="en-IN" sz="1400" dirty="0"/>
              <a:t>done. Register </a:t>
            </a:r>
            <a:r>
              <a:rPr lang="en-IN" sz="1400" dirty="0" err="1"/>
              <a:t>EAQ</a:t>
            </a:r>
            <a:r>
              <a:rPr lang="en-IN" sz="1400" dirty="0"/>
              <a:t> i s then shifted once </a:t>
            </a:r>
            <a:r>
              <a:rPr lang="en-IN" sz="1400" dirty="0" smtClean="0"/>
              <a:t>to </a:t>
            </a:r>
            <a:r>
              <a:rPr lang="en-IN" sz="1400" dirty="0"/>
              <a:t>the right </a:t>
            </a:r>
            <a:r>
              <a:rPr lang="en-IN" sz="1400" dirty="0" smtClean="0"/>
              <a:t>to form </a:t>
            </a:r>
            <a:r>
              <a:rPr lang="en-IN" sz="1400" dirty="0"/>
              <a:t>the new partial </a:t>
            </a:r>
            <a:r>
              <a:rPr lang="en-IN" sz="1400" dirty="0" smtClean="0"/>
              <a:t>product.</a:t>
            </a:r>
          </a:p>
          <a:p>
            <a:pPr marL="285750" indent="-285750" algn="just">
              <a:buFont typeface="Arial" pitchFamily="34" charset="0"/>
              <a:buChar char="•"/>
            </a:pPr>
            <a:r>
              <a:rPr lang="en-IN" sz="1400" dirty="0" smtClean="0"/>
              <a:t>The </a:t>
            </a:r>
            <a:r>
              <a:rPr lang="en-IN" sz="1400" dirty="0"/>
              <a:t>sequence counter is decremented by 1 </a:t>
            </a:r>
            <a:r>
              <a:rPr lang="en-IN" sz="1400" dirty="0" smtClean="0"/>
              <a:t>and its </a:t>
            </a:r>
            <a:r>
              <a:rPr lang="en-IN" sz="1400" dirty="0"/>
              <a:t>new value checked. </a:t>
            </a:r>
            <a:endParaRPr lang="en-IN" sz="1400" dirty="0" smtClean="0"/>
          </a:p>
          <a:p>
            <a:pPr marL="285750" indent="-285750" algn="just">
              <a:buFont typeface="Arial" pitchFamily="34" charset="0"/>
              <a:buChar char="•"/>
            </a:pPr>
            <a:r>
              <a:rPr lang="en-IN" sz="1400" dirty="0" smtClean="0"/>
              <a:t>If </a:t>
            </a:r>
            <a:r>
              <a:rPr lang="en-IN" sz="1400" dirty="0"/>
              <a:t>it is not equal to zero, the process is repeated and </a:t>
            </a:r>
            <a:r>
              <a:rPr lang="en-IN" sz="1400" dirty="0" smtClean="0"/>
              <a:t>a new </a:t>
            </a:r>
            <a:r>
              <a:rPr lang="en-IN" sz="1400" dirty="0"/>
              <a:t>partial product is formed. </a:t>
            </a:r>
            <a:endParaRPr lang="en-IN" sz="1400" dirty="0" smtClean="0"/>
          </a:p>
          <a:p>
            <a:pPr marL="285750" indent="-285750" algn="just">
              <a:buFont typeface="Arial" pitchFamily="34" charset="0"/>
              <a:buChar char="•"/>
            </a:pPr>
            <a:r>
              <a:rPr lang="en-IN" sz="1400" dirty="0" smtClean="0"/>
              <a:t>The </a:t>
            </a:r>
            <a:r>
              <a:rPr lang="en-IN" sz="1400" dirty="0"/>
              <a:t>process stops when SC = 0. </a:t>
            </a:r>
            <a:endParaRPr lang="en-IN" sz="1400" dirty="0" smtClean="0"/>
          </a:p>
          <a:p>
            <a:pPr marL="285750" indent="-285750" algn="just">
              <a:buFont typeface="Arial" pitchFamily="34" charset="0"/>
              <a:buChar char="•"/>
            </a:pPr>
            <a:r>
              <a:rPr lang="en-IN" sz="1400" dirty="0" smtClean="0"/>
              <a:t>Note </a:t>
            </a:r>
            <a:r>
              <a:rPr lang="en-IN" sz="1400" dirty="0"/>
              <a:t>that </a:t>
            </a:r>
            <a:r>
              <a:rPr lang="en-IN" sz="1400" dirty="0" smtClean="0"/>
              <a:t>the partial </a:t>
            </a:r>
            <a:r>
              <a:rPr lang="en-IN" sz="1400" dirty="0"/>
              <a:t>product formed in A is shifted into Q one bit at a time and </a:t>
            </a:r>
            <a:r>
              <a:rPr lang="en-IN" sz="1400" dirty="0" smtClean="0"/>
              <a:t>eventually replaces </a:t>
            </a:r>
            <a:r>
              <a:rPr lang="en-IN" sz="1400" dirty="0"/>
              <a:t>the multiplier. </a:t>
            </a:r>
            <a:endParaRPr lang="en-IN" sz="1400" dirty="0" smtClean="0"/>
          </a:p>
          <a:p>
            <a:pPr marL="285750" indent="-285750" algn="just">
              <a:buFont typeface="Arial" pitchFamily="34" charset="0"/>
              <a:buChar char="•"/>
            </a:pPr>
            <a:r>
              <a:rPr lang="en-IN" sz="1400" dirty="0" smtClean="0"/>
              <a:t>The </a:t>
            </a:r>
            <a:r>
              <a:rPr lang="en-IN" sz="1400" dirty="0"/>
              <a:t>final product is available in both A and Q, with </a:t>
            </a:r>
            <a:r>
              <a:rPr lang="en-IN" sz="1400" dirty="0" smtClean="0"/>
              <a:t>A holding </a:t>
            </a:r>
            <a:r>
              <a:rPr lang="en-IN" sz="1400" dirty="0"/>
              <a:t>the most significant bits and Q holding the least significant bits.</a:t>
            </a:r>
          </a:p>
        </p:txBody>
      </p:sp>
    </p:spTree>
    <p:extLst>
      <p:ext uri="{BB962C8B-B14F-4D97-AF65-F5344CB8AC3E}">
        <p14:creationId xmlns:p14="http://schemas.microsoft.com/office/powerpoint/2010/main" val="26032997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632992"/>
            <a:ext cx="4114800" cy="622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9852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92200"/>
            <a:ext cx="827958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2524"/>
          <a:stretch/>
        </p:blipFill>
        <p:spPr bwMode="auto">
          <a:xfrm>
            <a:off x="2765893" y="292100"/>
            <a:ext cx="4425829"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1574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304800"/>
            <a:ext cx="4057970" cy="461665"/>
          </a:xfrm>
          <a:prstGeom prst="rect">
            <a:avLst/>
          </a:prstGeom>
        </p:spPr>
        <p:txBody>
          <a:bodyPr wrap="none">
            <a:spAutoFit/>
          </a:bodyPr>
          <a:lstStyle/>
          <a:p>
            <a:r>
              <a:rPr lang="en-IN" sz="2400" dirty="0">
                <a:solidFill>
                  <a:srgbClr val="FF0000"/>
                </a:solidFill>
              </a:rPr>
              <a:t>Booth Multiplication Algorithm</a:t>
            </a:r>
          </a:p>
        </p:txBody>
      </p:sp>
      <p:sp>
        <p:nvSpPr>
          <p:cNvPr id="3" name="Rectangle 2"/>
          <p:cNvSpPr/>
          <p:nvPr/>
        </p:nvSpPr>
        <p:spPr>
          <a:xfrm>
            <a:off x="304800" y="685800"/>
            <a:ext cx="8610600" cy="6083717"/>
          </a:xfrm>
          <a:prstGeom prst="rect">
            <a:avLst/>
          </a:prstGeom>
        </p:spPr>
        <p:txBody>
          <a:bodyPr wrap="square">
            <a:spAutoFit/>
          </a:bodyPr>
          <a:lstStyle/>
          <a:p>
            <a:pPr marL="285750" indent="-285750">
              <a:buFont typeface="Arial" pitchFamily="34" charset="0"/>
              <a:buChar char="•"/>
            </a:pPr>
            <a:r>
              <a:rPr lang="en-IN" sz="1600" dirty="0"/>
              <a:t>Booth algorithm gives a procedure for multiplying binary integers in </a:t>
            </a:r>
            <a:r>
              <a:rPr lang="en-IN" sz="1600" dirty="0" smtClean="0"/>
              <a:t>signed-2's complement </a:t>
            </a:r>
            <a:r>
              <a:rPr lang="en-IN" sz="1600" dirty="0"/>
              <a:t>representation</a:t>
            </a:r>
            <a:r>
              <a:rPr lang="en-IN" sz="1600" dirty="0" smtClean="0"/>
              <a:t>.</a:t>
            </a:r>
          </a:p>
          <a:p>
            <a:pPr marL="285750" indent="-285750">
              <a:buFont typeface="Arial" pitchFamily="34" charset="0"/>
              <a:buChar char="•"/>
            </a:pPr>
            <a:r>
              <a:rPr lang="en-IN" sz="1600" dirty="0">
                <a:solidFill>
                  <a:srgbClr val="FF0000"/>
                </a:solidFill>
              </a:rPr>
              <a:t>It operates on the fact that strings of </a:t>
            </a:r>
            <a:r>
              <a:rPr lang="en-IN" sz="1600" dirty="0" smtClean="0">
                <a:solidFill>
                  <a:srgbClr val="FF0000"/>
                </a:solidFill>
              </a:rPr>
              <a:t>0's </a:t>
            </a:r>
            <a:r>
              <a:rPr lang="en-IN" sz="1600" dirty="0">
                <a:solidFill>
                  <a:srgbClr val="FF0000"/>
                </a:solidFill>
              </a:rPr>
              <a:t>in </a:t>
            </a:r>
            <a:r>
              <a:rPr lang="en-IN" sz="1600" dirty="0" smtClean="0">
                <a:solidFill>
                  <a:srgbClr val="FF0000"/>
                </a:solidFill>
              </a:rPr>
              <a:t>the multiplier </a:t>
            </a:r>
            <a:r>
              <a:rPr lang="en-IN" sz="1600" dirty="0">
                <a:solidFill>
                  <a:srgbClr val="FF0000"/>
                </a:solidFill>
              </a:rPr>
              <a:t>require no addition but just shifting, and a string of 1's in </a:t>
            </a:r>
            <a:r>
              <a:rPr lang="en-IN" sz="1600" dirty="0" smtClean="0">
                <a:solidFill>
                  <a:srgbClr val="FF0000"/>
                </a:solidFill>
              </a:rPr>
              <a:t>the multiplier </a:t>
            </a:r>
            <a:r>
              <a:rPr lang="en-IN" sz="1600" dirty="0">
                <a:solidFill>
                  <a:srgbClr val="FF0000"/>
                </a:solidFill>
              </a:rPr>
              <a:t>from bit weight </a:t>
            </a:r>
            <a:r>
              <a:rPr lang="en-IN" sz="1600" dirty="0" smtClean="0">
                <a:solidFill>
                  <a:srgbClr val="FF0000"/>
                </a:solidFill>
              </a:rPr>
              <a:t>2</a:t>
            </a:r>
            <a:r>
              <a:rPr lang="en-IN" sz="1600" baseline="30000" dirty="0" smtClean="0">
                <a:solidFill>
                  <a:srgbClr val="FF0000"/>
                </a:solidFill>
              </a:rPr>
              <a:t>k</a:t>
            </a:r>
            <a:r>
              <a:rPr lang="en-IN" sz="1600" dirty="0" smtClean="0">
                <a:solidFill>
                  <a:srgbClr val="FF0000"/>
                </a:solidFill>
              </a:rPr>
              <a:t> </a:t>
            </a:r>
            <a:r>
              <a:rPr lang="en-IN" sz="1600" dirty="0">
                <a:solidFill>
                  <a:srgbClr val="FF0000"/>
                </a:solidFill>
              </a:rPr>
              <a:t>to weight 2</a:t>
            </a:r>
            <a:r>
              <a:rPr lang="en-IN" sz="1600" baseline="30000" dirty="0">
                <a:solidFill>
                  <a:srgbClr val="FF0000"/>
                </a:solidFill>
              </a:rPr>
              <a:t>m </a:t>
            </a:r>
            <a:r>
              <a:rPr lang="en-IN" sz="1600" dirty="0">
                <a:solidFill>
                  <a:srgbClr val="FF0000"/>
                </a:solidFill>
              </a:rPr>
              <a:t>can be treated as </a:t>
            </a:r>
            <a:r>
              <a:rPr lang="en-IN" sz="1600" dirty="0" smtClean="0">
                <a:solidFill>
                  <a:srgbClr val="FF0000"/>
                </a:solidFill>
              </a:rPr>
              <a:t>2</a:t>
            </a:r>
            <a:r>
              <a:rPr lang="en-IN" sz="1600" baseline="30000" dirty="0" smtClean="0">
                <a:solidFill>
                  <a:srgbClr val="FF0000"/>
                </a:solidFill>
              </a:rPr>
              <a:t>K+1</a:t>
            </a:r>
            <a:r>
              <a:rPr lang="en-IN" sz="1600" dirty="0" smtClean="0">
                <a:solidFill>
                  <a:srgbClr val="FF0000"/>
                </a:solidFill>
              </a:rPr>
              <a:t> </a:t>
            </a:r>
            <a:r>
              <a:rPr lang="en-IN" sz="1600" dirty="0">
                <a:solidFill>
                  <a:srgbClr val="FF0000"/>
                </a:solidFill>
              </a:rPr>
              <a:t>- 2</a:t>
            </a:r>
            <a:r>
              <a:rPr lang="en-IN" sz="1600" baseline="30000" dirty="0">
                <a:solidFill>
                  <a:srgbClr val="FF0000"/>
                </a:solidFill>
              </a:rPr>
              <a:t>m</a:t>
            </a:r>
            <a:r>
              <a:rPr lang="en-IN" sz="1600" dirty="0">
                <a:solidFill>
                  <a:srgbClr val="FF0000"/>
                </a:solidFill>
              </a:rPr>
              <a:t>. </a:t>
            </a:r>
            <a:endParaRPr lang="en-IN" sz="1600" dirty="0" smtClean="0">
              <a:solidFill>
                <a:srgbClr val="FF0000"/>
              </a:solidFill>
            </a:endParaRPr>
          </a:p>
          <a:p>
            <a:pPr marL="285750" indent="-285750">
              <a:buFont typeface="Arial" pitchFamily="34" charset="0"/>
              <a:buChar char="•"/>
            </a:pPr>
            <a:endParaRPr lang="en-IN" sz="1600" dirty="0">
              <a:solidFill>
                <a:srgbClr val="FF0000"/>
              </a:solidFill>
            </a:endParaRPr>
          </a:p>
          <a:p>
            <a:pPr marL="285750" indent="-285750">
              <a:buFont typeface="Arial" pitchFamily="34" charset="0"/>
              <a:buChar char="•"/>
            </a:pPr>
            <a:r>
              <a:rPr lang="en-IN" sz="1600" dirty="0" smtClean="0"/>
              <a:t>For example</a:t>
            </a:r>
            <a:r>
              <a:rPr lang="en-IN" sz="1600" dirty="0"/>
              <a:t>, the binary number 001 110 ( + 14) has a string of 1's from 2</a:t>
            </a:r>
            <a:r>
              <a:rPr lang="en-IN" sz="1600" baseline="30000" dirty="0"/>
              <a:t>3</a:t>
            </a:r>
            <a:r>
              <a:rPr lang="en-IN" sz="1600" dirty="0"/>
              <a:t> to </a:t>
            </a:r>
            <a:r>
              <a:rPr lang="en-IN" sz="1600" dirty="0" smtClean="0"/>
              <a:t>2</a:t>
            </a:r>
            <a:r>
              <a:rPr lang="en-IN" sz="1600" baseline="30000" dirty="0" smtClean="0"/>
              <a:t>1. </a:t>
            </a:r>
            <a:r>
              <a:rPr lang="en-IN" sz="1600" dirty="0"/>
              <a:t>(k = 3, m = 1</a:t>
            </a:r>
            <a:r>
              <a:rPr lang="en-IN" sz="1600" dirty="0" smtClean="0"/>
              <a:t>).</a:t>
            </a:r>
          </a:p>
          <a:p>
            <a:pPr marL="285750" indent="-285750">
              <a:buFont typeface="Arial" pitchFamily="34" charset="0"/>
              <a:buChar char="•"/>
            </a:pPr>
            <a:r>
              <a:rPr lang="en-IN" sz="1600" dirty="0"/>
              <a:t>The number can be represented as 2</a:t>
            </a:r>
            <a:r>
              <a:rPr lang="en-IN" sz="1600" baseline="30000" dirty="0"/>
              <a:t>k+ l </a:t>
            </a:r>
            <a:r>
              <a:rPr lang="en-IN" sz="1600" dirty="0"/>
              <a:t>- 2</a:t>
            </a:r>
            <a:r>
              <a:rPr lang="en-IN" sz="1600" baseline="30000" dirty="0"/>
              <a:t>m</a:t>
            </a:r>
            <a:r>
              <a:rPr lang="en-IN" sz="1600" dirty="0"/>
              <a:t> = 2</a:t>
            </a:r>
            <a:r>
              <a:rPr lang="en-IN" sz="1600" baseline="30000" dirty="0"/>
              <a:t>4</a:t>
            </a:r>
            <a:r>
              <a:rPr lang="en-IN" sz="1600" dirty="0"/>
              <a:t> - 2</a:t>
            </a:r>
            <a:r>
              <a:rPr lang="en-IN" sz="1600" baseline="30000" dirty="0"/>
              <a:t>1</a:t>
            </a:r>
            <a:r>
              <a:rPr lang="en-IN" sz="1600" dirty="0"/>
              <a:t> = 16 </a:t>
            </a:r>
            <a:r>
              <a:rPr lang="en-IN" sz="1600" dirty="0" smtClean="0"/>
              <a:t>- 2 </a:t>
            </a:r>
            <a:r>
              <a:rPr lang="en-IN" sz="1600" dirty="0"/>
              <a:t>= 14</a:t>
            </a:r>
            <a:r>
              <a:rPr lang="en-IN" sz="1600" dirty="0" smtClean="0"/>
              <a:t>.</a:t>
            </a:r>
          </a:p>
          <a:p>
            <a:pPr marL="285750" indent="-285750">
              <a:buFont typeface="Arial" pitchFamily="34" charset="0"/>
              <a:buChar char="•"/>
            </a:pPr>
            <a:endParaRPr lang="en-IN" sz="1600" baseline="30000" dirty="0"/>
          </a:p>
          <a:p>
            <a:pPr marL="285750" indent="-285750">
              <a:buFont typeface="Arial" pitchFamily="34" charset="0"/>
              <a:buChar char="•"/>
            </a:pPr>
            <a:r>
              <a:rPr lang="en-IN" sz="1600" dirty="0"/>
              <a:t>Therefore, the multiplication M x 14, where M is the multiplicand </a:t>
            </a:r>
            <a:r>
              <a:rPr lang="en-IN" sz="1600" dirty="0" smtClean="0"/>
              <a:t>and 14 </a:t>
            </a:r>
            <a:r>
              <a:rPr lang="en-IN" sz="1600" dirty="0"/>
              <a:t>the multiplier, can be done as M x 2</a:t>
            </a:r>
            <a:r>
              <a:rPr lang="en-IN" sz="1600" baseline="30000" dirty="0"/>
              <a:t>4</a:t>
            </a:r>
            <a:r>
              <a:rPr lang="en-IN" sz="1600" dirty="0"/>
              <a:t> - M X 2</a:t>
            </a:r>
            <a:r>
              <a:rPr lang="en-IN" sz="1600" baseline="30000" dirty="0"/>
              <a:t>1</a:t>
            </a:r>
            <a:r>
              <a:rPr lang="en-IN" sz="1600" dirty="0"/>
              <a:t> </a:t>
            </a:r>
            <a:endParaRPr lang="en-IN" sz="1600" dirty="0" smtClean="0"/>
          </a:p>
          <a:p>
            <a:pPr marL="285750" indent="-285750">
              <a:buFont typeface="Arial" pitchFamily="34" charset="0"/>
              <a:buChar char="•"/>
            </a:pPr>
            <a:endParaRPr lang="en-IN" sz="1600" dirty="0" smtClean="0"/>
          </a:p>
          <a:p>
            <a:pPr marL="285750" indent="-285750">
              <a:buFont typeface="Arial" pitchFamily="34" charset="0"/>
              <a:buChar char="•"/>
            </a:pPr>
            <a:endParaRPr lang="en-IN" sz="1600" baseline="30000" dirty="0"/>
          </a:p>
          <a:p>
            <a:pPr marL="285750" indent="-285750">
              <a:buFont typeface="Arial" pitchFamily="34" charset="0"/>
              <a:buChar char="•"/>
            </a:pPr>
            <a:r>
              <a:rPr lang="en-IN" sz="1600" dirty="0"/>
              <a:t>Thus the product can </a:t>
            </a:r>
            <a:r>
              <a:rPr lang="en-IN" sz="1600" dirty="0" smtClean="0"/>
              <a:t>be obtained </a:t>
            </a:r>
            <a:r>
              <a:rPr lang="en-IN" sz="1600" dirty="0"/>
              <a:t>by shifting the binary multiplicand M four times to the left </a:t>
            </a:r>
            <a:r>
              <a:rPr lang="en-IN" sz="1600" dirty="0" smtClean="0"/>
              <a:t>and subtracting </a:t>
            </a:r>
            <a:r>
              <a:rPr lang="en-IN" sz="1600" dirty="0"/>
              <a:t>M shifted left once</a:t>
            </a:r>
            <a:r>
              <a:rPr lang="en-IN" sz="1600" dirty="0" smtClean="0"/>
              <a:t>.</a:t>
            </a:r>
          </a:p>
          <a:p>
            <a:pPr marL="285750" indent="-285750">
              <a:buFont typeface="Arial" pitchFamily="34" charset="0"/>
              <a:buChar char="•"/>
            </a:pPr>
            <a:endParaRPr lang="en-IN" sz="1600" baseline="30000" dirty="0"/>
          </a:p>
          <a:p>
            <a:pPr marL="285750" indent="-285750">
              <a:buFont typeface="Arial" pitchFamily="34" charset="0"/>
              <a:buChar char="•"/>
            </a:pPr>
            <a:r>
              <a:rPr lang="en-IN" sz="1600" dirty="0"/>
              <a:t>Booth algorithm requires </a:t>
            </a:r>
            <a:r>
              <a:rPr lang="en-IN" sz="1600" dirty="0" smtClean="0"/>
              <a:t>examination of </a:t>
            </a:r>
            <a:r>
              <a:rPr lang="en-IN" sz="1600" dirty="0"/>
              <a:t>the multiplier bits and shifting of the partial product. Prior to the shifting</a:t>
            </a:r>
            <a:r>
              <a:rPr lang="en-IN" sz="1600" dirty="0" smtClean="0"/>
              <a:t>, the </a:t>
            </a:r>
            <a:r>
              <a:rPr lang="en-IN" sz="1600" dirty="0"/>
              <a:t>multiplicand may be added to the partial product, subtracted from </a:t>
            </a:r>
            <a:r>
              <a:rPr lang="en-IN" sz="1600" dirty="0" smtClean="0"/>
              <a:t>the partial </a:t>
            </a:r>
            <a:r>
              <a:rPr lang="en-IN" sz="1600" dirty="0"/>
              <a:t>product, or left unchanged according to the following rules</a:t>
            </a:r>
            <a:r>
              <a:rPr lang="en-IN" sz="1600" dirty="0" smtClean="0"/>
              <a:t>:</a:t>
            </a:r>
          </a:p>
          <a:p>
            <a:pPr marL="285750" indent="-285750">
              <a:buFont typeface="Arial" pitchFamily="34" charset="0"/>
              <a:buChar char="•"/>
            </a:pPr>
            <a:endParaRPr lang="en-IN" sz="1600" baseline="30000" dirty="0"/>
          </a:p>
          <a:p>
            <a:pPr marL="800100" lvl="1" indent="-342900">
              <a:buFont typeface="+mj-lt"/>
              <a:buAutoNum type="arabicPeriod"/>
            </a:pPr>
            <a:r>
              <a:rPr lang="en-IN" sz="1600" dirty="0" smtClean="0"/>
              <a:t>The </a:t>
            </a:r>
            <a:r>
              <a:rPr lang="en-IN" sz="1600" dirty="0"/>
              <a:t>multiplicand is subtracted from the partial product upon </a:t>
            </a:r>
            <a:r>
              <a:rPr lang="en-IN" sz="1600" dirty="0" smtClean="0"/>
              <a:t>encountering the </a:t>
            </a:r>
            <a:r>
              <a:rPr lang="en-IN" sz="1600" dirty="0"/>
              <a:t>first least significant 1 in a string of 1's in the multiplier.</a:t>
            </a:r>
          </a:p>
          <a:p>
            <a:pPr marL="800100" lvl="1" indent="-342900">
              <a:buFont typeface="+mj-lt"/>
              <a:buAutoNum type="arabicPeriod"/>
            </a:pPr>
            <a:r>
              <a:rPr lang="en-IN" sz="1600" dirty="0" smtClean="0"/>
              <a:t>The </a:t>
            </a:r>
            <a:r>
              <a:rPr lang="en-IN" sz="1600" dirty="0"/>
              <a:t>multiplicand is added to the partial product upon encountering </a:t>
            </a:r>
            <a:r>
              <a:rPr lang="en-IN" sz="1600" dirty="0" smtClean="0"/>
              <a:t>the first </a:t>
            </a:r>
            <a:r>
              <a:rPr lang="en-IN" sz="1600" dirty="0"/>
              <a:t>0 (provided that there was a previous 1) in a string of </a:t>
            </a:r>
            <a:r>
              <a:rPr lang="en-IN" sz="1600" dirty="0" smtClean="0"/>
              <a:t>0's </a:t>
            </a:r>
            <a:r>
              <a:rPr lang="en-IN" sz="1600" dirty="0"/>
              <a:t>in </a:t>
            </a:r>
            <a:r>
              <a:rPr lang="en-IN" sz="1600" dirty="0" smtClean="0"/>
              <a:t>the multiplier</a:t>
            </a:r>
            <a:r>
              <a:rPr lang="en-IN" sz="1600" dirty="0"/>
              <a:t>.</a:t>
            </a:r>
          </a:p>
          <a:p>
            <a:pPr marL="800100" lvl="1" indent="-342900">
              <a:buFont typeface="+mj-lt"/>
              <a:buAutoNum type="arabicPeriod"/>
            </a:pPr>
            <a:r>
              <a:rPr lang="en-IN" sz="1600" dirty="0" smtClean="0"/>
              <a:t>The </a:t>
            </a:r>
            <a:r>
              <a:rPr lang="en-IN" sz="1600" dirty="0"/>
              <a:t>partial product does not change when the multiplier bit is </a:t>
            </a:r>
            <a:r>
              <a:rPr lang="en-IN" sz="1600" dirty="0" smtClean="0"/>
              <a:t>identical  to </a:t>
            </a:r>
            <a:r>
              <a:rPr lang="en-IN" sz="1600" dirty="0"/>
              <a:t>the previous multiplier bit</a:t>
            </a:r>
            <a:r>
              <a:rPr lang="en-IN" sz="1600" dirty="0" smtClean="0"/>
              <a:t>.</a:t>
            </a:r>
            <a:endParaRPr lang="en-IN" sz="1600" baseline="300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649" b="73109"/>
          <a:stretch/>
        </p:blipFill>
        <p:spPr bwMode="auto">
          <a:xfrm>
            <a:off x="909986" y="3113869"/>
            <a:ext cx="6405214" cy="39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2427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37250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457200"/>
            <a:ext cx="4016356" cy="461665"/>
          </a:xfrm>
          <a:prstGeom prst="rect">
            <a:avLst/>
          </a:prstGeom>
        </p:spPr>
        <p:txBody>
          <a:bodyPr wrap="none">
            <a:spAutoFit/>
          </a:bodyPr>
          <a:lstStyle/>
          <a:p>
            <a:r>
              <a:rPr lang="en-IN" sz="2400" dirty="0">
                <a:solidFill>
                  <a:srgbClr val="FF0000"/>
                </a:solidFill>
              </a:rPr>
              <a:t>Hardware for Booth algorithm.</a:t>
            </a:r>
          </a:p>
        </p:txBody>
      </p:sp>
    </p:spTree>
    <p:extLst>
      <p:ext uri="{BB962C8B-B14F-4D97-AF65-F5344CB8AC3E}">
        <p14:creationId xmlns:p14="http://schemas.microsoft.com/office/powerpoint/2010/main" val="13110978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52400"/>
            <a:ext cx="5193431"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457200"/>
            <a:ext cx="3951723" cy="461665"/>
          </a:xfrm>
          <a:prstGeom prst="rect">
            <a:avLst/>
          </a:prstGeom>
        </p:spPr>
        <p:txBody>
          <a:bodyPr wrap="none">
            <a:spAutoFit/>
          </a:bodyPr>
          <a:lstStyle/>
          <a:p>
            <a:r>
              <a:rPr lang="en-IN" sz="2400" dirty="0">
                <a:solidFill>
                  <a:srgbClr val="FF0000"/>
                </a:solidFill>
              </a:rPr>
              <a:t>F</a:t>
            </a:r>
            <a:r>
              <a:rPr lang="en-IN" sz="2400" dirty="0" smtClean="0">
                <a:solidFill>
                  <a:srgbClr val="FF0000"/>
                </a:solidFill>
              </a:rPr>
              <a:t>lowchart </a:t>
            </a:r>
            <a:r>
              <a:rPr lang="en-IN" sz="2400" dirty="0">
                <a:solidFill>
                  <a:srgbClr val="FF0000"/>
                </a:solidFill>
              </a:rPr>
              <a:t>for Booth algorithm</a:t>
            </a:r>
          </a:p>
        </p:txBody>
      </p:sp>
    </p:spTree>
    <p:extLst>
      <p:ext uri="{BB962C8B-B14F-4D97-AF65-F5344CB8AC3E}">
        <p14:creationId xmlns:p14="http://schemas.microsoft.com/office/powerpoint/2010/main" val="31566815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81057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758175" y="240268"/>
            <a:ext cx="1656223" cy="369332"/>
          </a:xfrm>
          <a:prstGeom prst="rect">
            <a:avLst/>
          </a:prstGeom>
        </p:spPr>
        <p:txBody>
          <a:bodyPr wrap="none">
            <a:spAutoFit/>
          </a:bodyPr>
          <a:lstStyle/>
          <a:p>
            <a:r>
              <a:rPr lang="en-IN" dirty="0"/>
              <a:t>(-9)*(-13)=+117</a:t>
            </a:r>
          </a:p>
        </p:txBody>
      </p:sp>
    </p:spTree>
    <p:extLst>
      <p:ext uri="{BB962C8B-B14F-4D97-AF65-F5344CB8AC3E}">
        <p14:creationId xmlns:p14="http://schemas.microsoft.com/office/powerpoint/2010/main" val="3549023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08A93D3-BF48-4D7A-8514-DB4066B8F3B6}"/>
              </a:ext>
            </a:extLst>
          </p:cNvPr>
          <p:cNvSpPr/>
          <p:nvPr/>
        </p:nvSpPr>
        <p:spPr>
          <a:xfrm>
            <a:off x="1679713" y="533400"/>
            <a:ext cx="1143000" cy="381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R1</a:t>
            </a:r>
          </a:p>
        </p:txBody>
      </p:sp>
      <p:sp>
        <p:nvSpPr>
          <p:cNvPr id="8" name="Rectangle 7">
            <a:extLst>
              <a:ext uri="{FF2B5EF4-FFF2-40B4-BE49-F238E27FC236}">
                <a16:creationId xmlns="" xmlns:a16="http://schemas.microsoft.com/office/drawing/2014/main" id="{E3D5EB82-9C3C-4B88-976C-6ACF00B7EAB2}"/>
              </a:ext>
            </a:extLst>
          </p:cNvPr>
          <p:cNvSpPr/>
          <p:nvPr/>
        </p:nvSpPr>
        <p:spPr>
          <a:xfrm>
            <a:off x="1679713" y="914400"/>
            <a:ext cx="1143000" cy="381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R2</a:t>
            </a:r>
          </a:p>
        </p:txBody>
      </p:sp>
      <p:sp>
        <p:nvSpPr>
          <p:cNvPr id="9" name="Rectangle 8">
            <a:extLst>
              <a:ext uri="{FF2B5EF4-FFF2-40B4-BE49-F238E27FC236}">
                <a16:creationId xmlns="" xmlns:a16="http://schemas.microsoft.com/office/drawing/2014/main" id="{41ED8002-693F-4F59-B139-7FEFA2987D46}"/>
              </a:ext>
            </a:extLst>
          </p:cNvPr>
          <p:cNvSpPr/>
          <p:nvPr/>
        </p:nvSpPr>
        <p:spPr>
          <a:xfrm>
            <a:off x="1679713" y="1295400"/>
            <a:ext cx="1143000" cy="381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R3</a:t>
            </a:r>
          </a:p>
        </p:txBody>
      </p:sp>
      <p:sp>
        <p:nvSpPr>
          <p:cNvPr id="10" name="Rectangle 9">
            <a:extLst>
              <a:ext uri="{FF2B5EF4-FFF2-40B4-BE49-F238E27FC236}">
                <a16:creationId xmlns="" xmlns:a16="http://schemas.microsoft.com/office/drawing/2014/main" id="{B828838A-FB6F-46EF-BA46-8CA0D094CB1D}"/>
              </a:ext>
            </a:extLst>
          </p:cNvPr>
          <p:cNvSpPr/>
          <p:nvPr/>
        </p:nvSpPr>
        <p:spPr>
          <a:xfrm>
            <a:off x="1679713" y="1676400"/>
            <a:ext cx="1143000" cy="381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R4</a:t>
            </a:r>
          </a:p>
        </p:txBody>
      </p:sp>
      <p:sp>
        <p:nvSpPr>
          <p:cNvPr id="11" name="Rectangle 10">
            <a:extLst>
              <a:ext uri="{FF2B5EF4-FFF2-40B4-BE49-F238E27FC236}">
                <a16:creationId xmlns="" xmlns:a16="http://schemas.microsoft.com/office/drawing/2014/main" id="{16FCCA1D-7A07-447C-8F5D-753DEA6039F2}"/>
              </a:ext>
            </a:extLst>
          </p:cNvPr>
          <p:cNvSpPr/>
          <p:nvPr/>
        </p:nvSpPr>
        <p:spPr>
          <a:xfrm>
            <a:off x="1679713" y="2057400"/>
            <a:ext cx="1143000" cy="381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R5</a:t>
            </a:r>
          </a:p>
        </p:txBody>
      </p:sp>
      <p:sp>
        <p:nvSpPr>
          <p:cNvPr id="12" name="Rectangle 11">
            <a:extLst>
              <a:ext uri="{FF2B5EF4-FFF2-40B4-BE49-F238E27FC236}">
                <a16:creationId xmlns="" xmlns:a16="http://schemas.microsoft.com/office/drawing/2014/main" id="{8B378A2E-01A0-46FB-A1FA-4EAAE890870F}"/>
              </a:ext>
            </a:extLst>
          </p:cNvPr>
          <p:cNvSpPr/>
          <p:nvPr/>
        </p:nvSpPr>
        <p:spPr>
          <a:xfrm>
            <a:off x="1679713" y="2438400"/>
            <a:ext cx="1143000" cy="381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R6</a:t>
            </a:r>
          </a:p>
        </p:txBody>
      </p:sp>
      <p:sp>
        <p:nvSpPr>
          <p:cNvPr id="14" name="Rectangle 13">
            <a:extLst>
              <a:ext uri="{FF2B5EF4-FFF2-40B4-BE49-F238E27FC236}">
                <a16:creationId xmlns="" xmlns:a16="http://schemas.microsoft.com/office/drawing/2014/main" id="{8A0FA636-7761-4878-B81A-E5A9F14715B9}"/>
              </a:ext>
            </a:extLst>
          </p:cNvPr>
          <p:cNvSpPr/>
          <p:nvPr/>
        </p:nvSpPr>
        <p:spPr>
          <a:xfrm>
            <a:off x="1679713" y="2819400"/>
            <a:ext cx="1143000" cy="381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R7</a:t>
            </a:r>
          </a:p>
        </p:txBody>
      </p:sp>
      <p:sp>
        <p:nvSpPr>
          <p:cNvPr id="15" name="Rectangle 14">
            <a:extLst>
              <a:ext uri="{FF2B5EF4-FFF2-40B4-BE49-F238E27FC236}">
                <a16:creationId xmlns="" xmlns:a16="http://schemas.microsoft.com/office/drawing/2014/main" id="{90BB1DB4-7FFB-4C86-81F7-18B268597F37}"/>
              </a:ext>
            </a:extLst>
          </p:cNvPr>
          <p:cNvSpPr/>
          <p:nvPr/>
        </p:nvSpPr>
        <p:spPr>
          <a:xfrm>
            <a:off x="3794263" y="3733800"/>
            <a:ext cx="1431000" cy="612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MUX - A</a:t>
            </a:r>
          </a:p>
        </p:txBody>
      </p:sp>
      <p:sp>
        <p:nvSpPr>
          <p:cNvPr id="16" name="Rectangle 15">
            <a:extLst>
              <a:ext uri="{FF2B5EF4-FFF2-40B4-BE49-F238E27FC236}">
                <a16:creationId xmlns="" xmlns:a16="http://schemas.microsoft.com/office/drawing/2014/main" id="{1B70655B-5B3F-40F2-8E7B-2DE5E2942D18}"/>
              </a:ext>
            </a:extLst>
          </p:cNvPr>
          <p:cNvSpPr/>
          <p:nvPr/>
        </p:nvSpPr>
        <p:spPr>
          <a:xfrm>
            <a:off x="5620813" y="3733800"/>
            <a:ext cx="1431000" cy="612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MUX - B</a:t>
            </a:r>
          </a:p>
        </p:txBody>
      </p:sp>
      <p:sp>
        <p:nvSpPr>
          <p:cNvPr id="17" name="Rectangle 16">
            <a:extLst>
              <a:ext uri="{FF2B5EF4-FFF2-40B4-BE49-F238E27FC236}">
                <a16:creationId xmlns="" xmlns:a16="http://schemas.microsoft.com/office/drawing/2014/main" id="{8F1869F3-964F-438C-BE1A-BE6EE6494446}"/>
              </a:ext>
            </a:extLst>
          </p:cNvPr>
          <p:cNvSpPr/>
          <p:nvPr/>
        </p:nvSpPr>
        <p:spPr>
          <a:xfrm>
            <a:off x="4189813" y="5029200"/>
            <a:ext cx="2461950" cy="10668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Arithmetic Logic Unit</a:t>
            </a:r>
          </a:p>
          <a:p>
            <a:pPr algn="ctr"/>
            <a:r>
              <a:rPr lang="en-IN" dirty="0"/>
              <a:t>(ALU)</a:t>
            </a:r>
          </a:p>
        </p:txBody>
      </p:sp>
      <p:sp>
        <p:nvSpPr>
          <p:cNvPr id="18" name="Rectangle 17">
            <a:extLst>
              <a:ext uri="{FF2B5EF4-FFF2-40B4-BE49-F238E27FC236}">
                <a16:creationId xmlns="" xmlns:a16="http://schemas.microsoft.com/office/drawing/2014/main" id="{3AFD9644-27D5-490D-BB64-6645EE06512A}"/>
              </a:ext>
            </a:extLst>
          </p:cNvPr>
          <p:cNvSpPr/>
          <p:nvPr/>
        </p:nvSpPr>
        <p:spPr>
          <a:xfrm>
            <a:off x="1679713" y="4469296"/>
            <a:ext cx="1143000" cy="559905"/>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3x8</a:t>
            </a:r>
          </a:p>
          <a:p>
            <a:pPr algn="ctr"/>
            <a:r>
              <a:rPr lang="en-IN" dirty="0"/>
              <a:t>decoder</a:t>
            </a:r>
          </a:p>
        </p:txBody>
      </p:sp>
      <p:cxnSp>
        <p:nvCxnSpPr>
          <p:cNvPr id="19" name="Straight Arrow Connector 18">
            <a:extLst>
              <a:ext uri="{FF2B5EF4-FFF2-40B4-BE49-F238E27FC236}">
                <a16:creationId xmlns="" xmlns:a16="http://schemas.microsoft.com/office/drawing/2014/main" id="{278129D5-B40E-412D-9735-91922AE84110}"/>
              </a:ext>
            </a:extLst>
          </p:cNvPr>
          <p:cNvCxnSpPr>
            <a:stCxn id="15" idx="2"/>
          </p:cNvCxnSpPr>
          <p:nvPr/>
        </p:nvCxnSpPr>
        <p:spPr>
          <a:xfrm>
            <a:off x="4509763" y="4345800"/>
            <a:ext cx="0" cy="683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EE0F2207-53C8-4239-A52A-29C3CC7541DD}"/>
              </a:ext>
            </a:extLst>
          </p:cNvPr>
          <p:cNvCxnSpPr/>
          <p:nvPr/>
        </p:nvCxnSpPr>
        <p:spPr>
          <a:xfrm>
            <a:off x="6336313" y="4345800"/>
            <a:ext cx="0" cy="683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EC3E6794-8B6E-4761-98B6-E43DCD0E8167}"/>
              </a:ext>
            </a:extLst>
          </p:cNvPr>
          <p:cNvCxnSpPr/>
          <p:nvPr/>
        </p:nvCxnSpPr>
        <p:spPr>
          <a:xfrm>
            <a:off x="5420788" y="6096000"/>
            <a:ext cx="0" cy="683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C6E1B86A-D9FB-44F6-8DF5-7021B98816A7}"/>
              </a:ext>
            </a:extLst>
          </p:cNvPr>
          <p:cNvCxnSpPr/>
          <p:nvPr/>
        </p:nvCxnSpPr>
        <p:spPr>
          <a:xfrm>
            <a:off x="2594113" y="173400"/>
            <a:ext cx="0" cy="360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08DC4F1C-4B69-41BD-9CA2-C5333DA0F419}"/>
              </a:ext>
            </a:extLst>
          </p:cNvPr>
          <p:cNvSpPr txBox="1"/>
          <p:nvPr/>
        </p:nvSpPr>
        <p:spPr>
          <a:xfrm>
            <a:off x="2594111" y="-31401"/>
            <a:ext cx="1011875" cy="369332"/>
          </a:xfrm>
          <a:prstGeom prst="rect">
            <a:avLst/>
          </a:prstGeom>
          <a:noFill/>
        </p:spPr>
        <p:txBody>
          <a:bodyPr wrap="square" rtlCol="0">
            <a:spAutoFit/>
          </a:bodyPr>
          <a:lstStyle/>
          <a:p>
            <a:r>
              <a:rPr lang="en-IN" dirty="0"/>
              <a:t>Clock</a:t>
            </a:r>
          </a:p>
        </p:txBody>
      </p:sp>
      <p:cxnSp>
        <p:nvCxnSpPr>
          <p:cNvPr id="26" name="Straight Arrow Connector 25">
            <a:extLst>
              <a:ext uri="{FF2B5EF4-FFF2-40B4-BE49-F238E27FC236}">
                <a16:creationId xmlns="" xmlns:a16="http://schemas.microsoft.com/office/drawing/2014/main" id="{D19D706F-D229-49CA-882E-971527133E5A}"/>
              </a:ext>
            </a:extLst>
          </p:cNvPr>
          <p:cNvCxnSpPr/>
          <p:nvPr/>
        </p:nvCxnSpPr>
        <p:spPr>
          <a:xfrm>
            <a:off x="6932543" y="228600"/>
            <a:ext cx="0" cy="3506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8A00559F-D470-4431-B5A3-0E7EC8EAF589}"/>
              </a:ext>
            </a:extLst>
          </p:cNvPr>
          <p:cNvCxnSpPr>
            <a:stCxn id="7" idx="3"/>
          </p:cNvCxnSpPr>
          <p:nvPr/>
        </p:nvCxnSpPr>
        <p:spPr>
          <a:xfrm>
            <a:off x="2822713" y="723900"/>
            <a:ext cx="3942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56126A1C-FF5E-47C9-936D-6632F8F20F3F}"/>
              </a:ext>
            </a:extLst>
          </p:cNvPr>
          <p:cNvCxnSpPr/>
          <p:nvPr/>
        </p:nvCxnSpPr>
        <p:spPr>
          <a:xfrm>
            <a:off x="2822713" y="1123122"/>
            <a:ext cx="3771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F2C25C47-1EF0-47B9-B5AD-AE2F514CBF05}"/>
              </a:ext>
            </a:extLst>
          </p:cNvPr>
          <p:cNvCxnSpPr/>
          <p:nvPr/>
        </p:nvCxnSpPr>
        <p:spPr>
          <a:xfrm>
            <a:off x="2822713" y="1505778"/>
            <a:ext cx="3591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14BC2673-BB27-4F6B-8C94-4849770916B5}"/>
              </a:ext>
            </a:extLst>
          </p:cNvPr>
          <p:cNvCxnSpPr/>
          <p:nvPr/>
        </p:nvCxnSpPr>
        <p:spPr>
          <a:xfrm>
            <a:off x="2822713" y="1905000"/>
            <a:ext cx="3429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235D5FD5-2C87-47FB-8F5B-5547BDE8B90F}"/>
              </a:ext>
            </a:extLst>
          </p:cNvPr>
          <p:cNvCxnSpPr/>
          <p:nvPr/>
        </p:nvCxnSpPr>
        <p:spPr>
          <a:xfrm>
            <a:off x="2822713" y="2267778"/>
            <a:ext cx="32535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EDFA71BD-6ADF-45DF-819F-0DC6D4D79B32}"/>
              </a:ext>
            </a:extLst>
          </p:cNvPr>
          <p:cNvCxnSpPr/>
          <p:nvPr/>
        </p:nvCxnSpPr>
        <p:spPr>
          <a:xfrm>
            <a:off x="2822713" y="2667000"/>
            <a:ext cx="3078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7B08EC76-0334-411C-97E0-00394B27F53B}"/>
              </a:ext>
            </a:extLst>
          </p:cNvPr>
          <p:cNvCxnSpPr/>
          <p:nvPr/>
        </p:nvCxnSpPr>
        <p:spPr>
          <a:xfrm>
            <a:off x="2822713" y="3048000"/>
            <a:ext cx="2916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 xmlns:a16="http://schemas.microsoft.com/office/drawing/2014/main" id="{640BC958-2620-48E0-80DE-948CA8A11FBA}"/>
              </a:ext>
            </a:extLst>
          </p:cNvPr>
          <p:cNvCxnSpPr/>
          <p:nvPr/>
        </p:nvCxnSpPr>
        <p:spPr>
          <a:xfrm>
            <a:off x="6761093" y="715983"/>
            <a:ext cx="0" cy="3013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 xmlns:a16="http://schemas.microsoft.com/office/drawing/2014/main" id="{BB601567-2365-4EEF-99B9-64DA0B0E3383}"/>
              </a:ext>
            </a:extLst>
          </p:cNvPr>
          <p:cNvCxnSpPr/>
          <p:nvPr/>
        </p:nvCxnSpPr>
        <p:spPr>
          <a:xfrm>
            <a:off x="6589643" y="1129800"/>
            <a:ext cx="0" cy="2599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 xmlns:a16="http://schemas.microsoft.com/office/drawing/2014/main" id="{7BF4B679-1E2C-4390-995F-6AA9C6659295}"/>
              </a:ext>
            </a:extLst>
          </p:cNvPr>
          <p:cNvCxnSpPr/>
          <p:nvPr/>
        </p:nvCxnSpPr>
        <p:spPr>
          <a:xfrm>
            <a:off x="6418193" y="1510800"/>
            <a:ext cx="0" cy="2221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 xmlns:a16="http://schemas.microsoft.com/office/drawing/2014/main" id="{E62DBA3D-0825-4B2E-97F9-F00835DA48FF}"/>
              </a:ext>
            </a:extLst>
          </p:cNvPr>
          <p:cNvCxnSpPr/>
          <p:nvPr/>
        </p:nvCxnSpPr>
        <p:spPr>
          <a:xfrm>
            <a:off x="6246743" y="1891800"/>
            <a:ext cx="0" cy="1836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 xmlns:a16="http://schemas.microsoft.com/office/drawing/2014/main" id="{852ADB16-4CE1-4D51-BFB3-C718DFD6CA1A}"/>
              </a:ext>
            </a:extLst>
          </p:cNvPr>
          <p:cNvCxnSpPr/>
          <p:nvPr/>
        </p:nvCxnSpPr>
        <p:spPr>
          <a:xfrm>
            <a:off x="6075293" y="2252922"/>
            <a:ext cx="0" cy="1476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 xmlns:a16="http://schemas.microsoft.com/office/drawing/2014/main" id="{2A9E8ACA-950C-4830-9732-F1A94256DCD0}"/>
              </a:ext>
            </a:extLst>
          </p:cNvPr>
          <p:cNvCxnSpPr/>
          <p:nvPr/>
        </p:nvCxnSpPr>
        <p:spPr>
          <a:xfrm>
            <a:off x="5903843" y="2663739"/>
            <a:ext cx="0" cy="10656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 xmlns:a16="http://schemas.microsoft.com/office/drawing/2014/main" id="{D5C22ED8-F35B-4273-94A0-D7E91BB54256}"/>
              </a:ext>
            </a:extLst>
          </p:cNvPr>
          <p:cNvCxnSpPr/>
          <p:nvPr/>
        </p:nvCxnSpPr>
        <p:spPr>
          <a:xfrm>
            <a:off x="5732393" y="3034800"/>
            <a:ext cx="0" cy="68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B173C8E9-3915-45D6-8CA5-8B12AAB23F27}"/>
              </a:ext>
            </a:extLst>
          </p:cNvPr>
          <p:cNvCxnSpPr/>
          <p:nvPr/>
        </p:nvCxnSpPr>
        <p:spPr>
          <a:xfrm>
            <a:off x="5108713" y="367800"/>
            <a:ext cx="0" cy="3366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4713A380-2BB1-4E52-818A-DBEDE2B3C1AC}"/>
              </a:ext>
            </a:extLst>
          </p:cNvPr>
          <p:cNvCxnSpPr/>
          <p:nvPr/>
        </p:nvCxnSpPr>
        <p:spPr>
          <a:xfrm>
            <a:off x="5108713" y="367800"/>
            <a:ext cx="1823830" cy="0"/>
          </a:xfrm>
          <a:prstGeom prst="line">
            <a:avLst/>
          </a:prstGeom>
          <a:ln w="19050">
            <a:headEnd type="none"/>
            <a:tailEnd type="ova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 xmlns:a16="http://schemas.microsoft.com/office/drawing/2014/main" id="{AE341391-1E20-4FE9-8B31-B3C8004785CA}"/>
              </a:ext>
            </a:extLst>
          </p:cNvPr>
          <p:cNvCxnSpPr/>
          <p:nvPr/>
        </p:nvCxnSpPr>
        <p:spPr>
          <a:xfrm>
            <a:off x="4937263" y="717783"/>
            <a:ext cx="0" cy="30132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 xmlns:a16="http://schemas.microsoft.com/office/drawing/2014/main" id="{2DA99432-A81E-4218-BD98-E4E32D9D584E}"/>
              </a:ext>
            </a:extLst>
          </p:cNvPr>
          <p:cNvCxnSpPr/>
          <p:nvPr/>
        </p:nvCxnSpPr>
        <p:spPr>
          <a:xfrm>
            <a:off x="4765813" y="1131600"/>
            <a:ext cx="0" cy="25992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 xmlns:a16="http://schemas.microsoft.com/office/drawing/2014/main" id="{69744E28-1611-4A5B-AD31-01CB7FB31F7D}"/>
              </a:ext>
            </a:extLst>
          </p:cNvPr>
          <p:cNvCxnSpPr/>
          <p:nvPr/>
        </p:nvCxnSpPr>
        <p:spPr>
          <a:xfrm>
            <a:off x="4594363" y="1512600"/>
            <a:ext cx="0" cy="22212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 xmlns:a16="http://schemas.microsoft.com/office/drawing/2014/main" id="{8E451B21-0522-46E6-A673-85AF79F19F59}"/>
              </a:ext>
            </a:extLst>
          </p:cNvPr>
          <p:cNvCxnSpPr/>
          <p:nvPr/>
        </p:nvCxnSpPr>
        <p:spPr>
          <a:xfrm>
            <a:off x="4422913" y="1893600"/>
            <a:ext cx="0" cy="18360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 xmlns:a16="http://schemas.microsoft.com/office/drawing/2014/main" id="{91A38F26-752B-4827-B004-795EA4AF3D56}"/>
              </a:ext>
            </a:extLst>
          </p:cNvPr>
          <p:cNvCxnSpPr/>
          <p:nvPr/>
        </p:nvCxnSpPr>
        <p:spPr>
          <a:xfrm>
            <a:off x="4251463" y="2254722"/>
            <a:ext cx="0" cy="14760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 xmlns:a16="http://schemas.microsoft.com/office/drawing/2014/main" id="{6362B4DE-CFDA-496C-8A29-B937C144B7D7}"/>
              </a:ext>
            </a:extLst>
          </p:cNvPr>
          <p:cNvCxnSpPr/>
          <p:nvPr/>
        </p:nvCxnSpPr>
        <p:spPr>
          <a:xfrm>
            <a:off x="4080013" y="2665539"/>
            <a:ext cx="0" cy="10656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 xmlns:a16="http://schemas.microsoft.com/office/drawing/2014/main" id="{F4BCAAA3-8871-40DA-963F-72E246DFB6CD}"/>
              </a:ext>
            </a:extLst>
          </p:cNvPr>
          <p:cNvCxnSpPr/>
          <p:nvPr/>
        </p:nvCxnSpPr>
        <p:spPr>
          <a:xfrm>
            <a:off x="3908563" y="3036600"/>
            <a:ext cx="0" cy="6840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 xmlns:a16="http://schemas.microsoft.com/office/drawing/2014/main" id="{4A05FCE4-EE91-4D4F-9FE2-5F2FFBA40875}"/>
              </a:ext>
            </a:extLst>
          </p:cNvPr>
          <p:cNvSpPr txBox="1"/>
          <p:nvPr/>
        </p:nvSpPr>
        <p:spPr>
          <a:xfrm>
            <a:off x="6932542" y="-27004"/>
            <a:ext cx="1023834" cy="369332"/>
          </a:xfrm>
          <a:prstGeom prst="rect">
            <a:avLst/>
          </a:prstGeom>
          <a:noFill/>
        </p:spPr>
        <p:txBody>
          <a:bodyPr wrap="square" rtlCol="0">
            <a:spAutoFit/>
          </a:bodyPr>
          <a:lstStyle/>
          <a:p>
            <a:r>
              <a:rPr lang="en-IN" dirty="0"/>
              <a:t>Input</a:t>
            </a:r>
          </a:p>
        </p:txBody>
      </p:sp>
      <p:cxnSp>
        <p:nvCxnSpPr>
          <p:cNvPr id="51" name="Straight Connector 50">
            <a:extLst>
              <a:ext uri="{FF2B5EF4-FFF2-40B4-BE49-F238E27FC236}">
                <a16:creationId xmlns="" xmlns:a16="http://schemas.microsoft.com/office/drawing/2014/main" id="{29BB6403-1E4E-48BF-96B0-D71DBCC1D4C3}"/>
              </a:ext>
            </a:extLst>
          </p:cNvPr>
          <p:cNvCxnSpPr>
            <a:cxnSpLocks/>
          </p:cNvCxnSpPr>
          <p:nvPr/>
        </p:nvCxnSpPr>
        <p:spPr>
          <a:xfrm rot="16200000">
            <a:off x="-1567468" y="3597000"/>
            <a:ext cx="576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CC608F29-B7E1-46BC-8CE0-3A17E4396826}"/>
              </a:ext>
            </a:extLst>
          </p:cNvPr>
          <p:cNvCxnSpPr/>
          <p:nvPr/>
        </p:nvCxnSpPr>
        <p:spPr>
          <a:xfrm>
            <a:off x="1312531" y="6464256"/>
            <a:ext cx="4104000" cy="0"/>
          </a:xfrm>
          <a:prstGeom prst="line">
            <a:avLst/>
          </a:prstGeom>
          <a:ln w="19050">
            <a:headEnd type="none"/>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 xmlns:a16="http://schemas.microsoft.com/office/drawing/2014/main" id="{07E015A7-A8BC-408B-A2B0-3DB8165D74EA}"/>
              </a:ext>
            </a:extLst>
          </p:cNvPr>
          <p:cNvSpPr txBox="1"/>
          <p:nvPr/>
        </p:nvSpPr>
        <p:spPr>
          <a:xfrm>
            <a:off x="5460521" y="6477000"/>
            <a:ext cx="1129121" cy="369332"/>
          </a:xfrm>
          <a:prstGeom prst="rect">
            <a:avLst/>
          </a:prstGeom>
          <a:noFill/>
        </p:spPr>
        <p:txBody>
          <a:bodyPr wrap="square" rtlCol="0">
            <a:spAutoFit/>
          </a:bodyPr>
          <a:lstStyle/>
          <a:p>
            <a:r>
              <a:rPr lang="en-IN" dirty="0"/>
              <a:t>Output</a:t>
            </a:r>
          </a:p>
        </p:txBody>
      </p:sp>
      <p:cxnSp>
        <p:nvCxnSpPr>
          <p:cNvPr id="54" name="Straight Arrow Connector 53">
            <a:extLst>
              <a:ext uri="{FF2B5EF4-FFF2-40B4-BE49-F238E27FC236}">
                <a16:creationId xmlns="" xmlns:a16="http://schemas.microsoft.com/office/drawing/2014/main" id="{D16971E2-4279-4A55-A807-F92FC5A795DA}"/>
              </a:ext>
            </a:extLst>
          </p:cNvPr>
          <p:cNvCxnSpPr>
            <a:cxnSpLocks/>
          </p:cNvCxnSpPr>
          <p:nvPr/>
        </p:nvCxnSpPr>
        <p:spPr>
          <a:xfrm rot="16200000">
            <a:off x="1497013" y="526983"/>
            <a:ext cx="0" cy="378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 xmlns:a16="http://schemas.microsoft.com/office/drawing/2014/main" id="{41553ACC-AE2A-4967-8910-ACCA3BA9B16D}"/>
              </a:ext>
            </a:extLst>
          </p:cNvPr>
          <p:cNvCxnSpPr>
            <a:cxnSpLocks/>
          </p:cNvCxnSpPr>
          <p:nvPr/>
        </p:nvCxnSpPr>
        <p:spPr>
          <a:xfrm rot="16200000">
            <a:off x="1491437" y="934122"/>
            <a:ext cx="0" cy="3780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 xmlns:a16="http://schemas.microsoft.com/office/drawing/2014/main" id="{F30F7992-DB17-4A41-AEFC-D4C35AB674A8}"/>
              </a:ext>
            </a:extLst>
          </p:cNvPr>
          <p:cNvCxnSpPr>
            <a:cxnSpLocks/>
          </p:cNvCxnSpPr>
          <p:nvPr/>
        </p:nvCxnSpPr>
        <p:spPr>
          <a:xfrm rot="16200000">
            <a:off x="1490713" y="1296900"/>
            <a:ext cx="0" cy="3780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 xmlns:a16="http://schemas.microsoft.com/office/drawing/2014/main" id="{8D2DF7A7-65BC-437B-B976-FB6958CD155C}"/>
              </a:ext>
            </a:extLst>
          </p:cNvPr>
          <p:cNvCxnSpPr>
            <a:cxnSpLocks/>
          </p:cNvCxnSpPr>
          <p:nvPr/>
        </p:nvCxnSpPr>
        <p:spPr>
          <a:xfrm rot="16200000">
            <a:off x="1491437" y="1692861"/>
            <a:ext cx="0" cy="3780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 xmlns:a16="http://schemas.microsoft.com/office/drawing/2014/main" id="{9EC8203B-6341-4E1A-8C61-F47BC5E9AF88}"/>
              </a:ext>
            </a:extLst>
          </p:cNvPr>
          <p:cNvCxnSpPr>
            <a:cxnSpLocks/>
          </p:cNvCxnSpPr>
          <p:nvPr/>
        </p:nvCxnSpPr>
        <p:spPr>
          <a:xfrm rot="16200000">
            <a:off x="1490713" y="2055639"/>
            <a:ext cx="0" cy="3780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 xmlns:a16="http://schemas.microsoft.com/office/drawing/2014/main" id="{DD0238D4-15F0-42E1-A509-4C43418A28EC}"/>
              </a:ext>
            </a:extLst>
          </p:cNvPr>
          <p:cNvCxnSpPr>
            <a:cxnSpLocks/>
          </p:cNvCxnSpPr>
          <p:nvPr/>
        </p:nvCxnSpPr>
        <p:spPr>
          <a:xfrm rot="16200000">
            <a:off x="1491437" y="2438348"/>
            <a:ext cx="0" cy="3780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 xmlns:a16="http://schemas.microsoft.com/office/drawing/2014/main" id="{CCDDE341-30F7-43E8-B932-23DA334F0911}"/>
              </a:ext>
            </a:extLst>
          </p:cNvPr>
          <p:cNvCxnSpPr>
            <a:cxnSpLocks/>
          </p:cNvCxnSpPr>
          <p:nvPr/>
        </p:nvCxnSpPr>
        <p:spPr>
          <a:xfrm rot="16200000">
            <a:off x="1490713" y="2801126"/>
            <a:ext cx="0" cy="378000"/>
          </a:xfrm>
          <a:prstGeom prst="straightConnector1">
            <a:avLst/>
          </a:prstGeom>
          <a:ln w="1905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 xmlns:a16="http://schemas.microsoft.com/office/drawing/2014/main" id="{5992ECF3-6B0D-4B6C-95E8-65E93C2AEA23}"/>
              </a:ext>
            </a:extLst>
          </p:cNvPr>
          <p:cNvCxnSpPr>
            <a:cxnSpLocks/>
          </p:cNvCxnSpPr>
          <p:nvPr/>
        </p:nvCxnSpPr>
        <p:spPr>
          <a:xfrm rot="10800000">
            <a:off x="2251213" y="3199356"/>
            <a:ext cx="0" cy="1260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 xmlns:a16="http://schemas.microsoft.com/office/drawing/2014/main" id="{9DB18308-91ED-469C-8BC5-9F3B81C1EFD9}"/>
              </a:ext>
            </a:extLst>
          </p:cNvPr>
          <p:cNvCxnSpPr>
            <a:cxnSpLocks/>
          </p:cNvCxnSpPr>
          <p:nvPr/>
        </p:nvCxnSpPr>
        <p:spPr>
          <a:xfrm rot="16200000">
            <a:off x="3605987" y="3717078"/>
            <a:ext cx="0" cy="378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 xmlns:a16="http://schemas.microsoft.com/office/drawing/2014/main" id="{A0EEBBAA-46A8-470C-B2CB-D6FACBFA3550}"/>
              </a:ext>
            </a:extLst>
          </p:cNvPr>
          <p:cNvCxnSpPr>
            <a:cxnSpLocks/>
          </p:cNvCxnSpPr>
          <p:nvPr/>
        </p:nvCxnSpPr>
        <p:spPr>
          <a:xfrm rot="16200000">
            <a:off x="3605987" y="3869478"/>
            <a:ext cx="0" cy="378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 xmlns:a16="http://schemas.microsoft.com/office/drawing/2014/main" id="{09EEF6E3-8DB3-4915-AE38-4440394F5B75}"/>
              </a:ext>
            </a:extLst>
          </p:cNvPr>
          <p:cNvCxnSpPr>
            <a:cxnSpLocks/>
          </p:cNvCxnSpPr>
          <p:nvPr/>
        </p:nvCxnSpPr>
        <p:spPr>
          <a:xfrm rot="16200000">
            <a:off x="3605263" y="4021878"/>
            <a:ext cx="0" cy="378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 xmlns:a16="http://schemas.microsoft.com/office/drawing/2014/main" id="{7D807740-C58A-4E40-BA24-5D3DF22A50D9}"/>
              </a:ext>
            </a:extLst>
          </p:cNvPr>
          <p:cNvCxnSpPr>
            <a:cxnSpLocks/>
          </p:cNvCxnSpPr>
          <p:nvPr/>
        </p:nvCxnSpPr>
        <p:spPr>
          <a:xfrm rot="5400000" flipH="1">
            <a:off x="7240813" y="3717078"/>
            <a:ext cx="0" cy="378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 xmlns:a16="http://schemas.microsoft.com/office/drawing/2014/main" id="{3318B6DF-B6A4-46C1-BFEE-B10495F64BFD}"/>
              </a:ext>
            </a:extLst>
          </p:cNvPr>
          <p:cNvCxnSpPr>
            <a:cxnSpLocks/>
          </p:cNvCxnSpPr>
          <p:nvPr/>
        </p:nvCxnSpPr>
        <p:spPr>
          <a:xfrm rot="5400000" flipH="1">
            <a:off x="7240813" y="3869478"/>
            <a:ext cx="0" cy="378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 xmlns:a16="http://schemas.microsoft.com/office/drawing/2014/main" id="{FA9C93CA-B286-4923-9FC5-626771C3688A}"/>
              </a:ext>
            </a:extLst>
          </p:cNvPr>
          <p:cNvCxnSpPr>
            <a:cxnSpLocks/>
          </p:cNvCxnSpPr>
          <p:nvPr/>
        </p:nvCxnSpPr>
        <p:spPr>
          <a:xfrm rot="5400000" flipH="1">
            <a:off x="7240088" y="4021878"/>
            <a:ext cx="0" cy="378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 xmlns:a16="http://schemas.microsoft.com/office/drawing/2014/main" id="{4C44C6F2-94D9-49E9-91E3-82010A3C85B1}"/>
              </a:ext>
            </a:extLst>
          </p:cNvPr>
          <p:cNvCxnSpPr>
            <a:cxnSpLocks/>
          </p:cNvCxnSpPr>
          <p:nvPr/>
        </p:nvCxnSpPr>
        <p:spPr>
          <a:xfrm rot="16200000">
            <a:off x="4001537" y="5090334"/>
            <a:ext cx="0" cy="378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 xmlns:a16="http://schemas.microsoft.com/office/drawing/2014/main" id="{496D7002-E42C-436C-AC94-64A16D1D1054}"/>
              </a:ext>
            </a:extLst>
          </p:cNvPr>
          <p:cNvCxnSpPr>
            <a:cxnSpLocks/>
          </p:cNvCxnSpPr>
          <p:nvPr/>
        </p:nvCxnSpPr>
        <p:spPr>
          <a:xfrm rot="16200000">
            <a:off x="4001537" y="5242734"/>
            <a:ext cx="0" cy="378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 xmlns:a16="http://schemas.microsoft.com/office/drawing/2014/main" id="{9F065E98-8CF1-4D50-A332-66F56F8B5825}"/>
              </a:ext>
            </a:extLst>
          </p:cNvPr>
          <p:cNvCxnSpPr>
            <a:cxnSpLocks/>
          </p:cNvCxnSpPr>
          <p:nvPr/>
        </p:nvCxnSpPr>
        <p:spPr>
          <a:xfrm rot="16200000">
            <a:off x="4000813" y="5395134"/>
            <a:ext cx="0" cy="378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 xmlns:a16="http://schemas.microsoft.com/office/drawing/2014/main" id="{AD0239CD-C52B-46BF-94CC-671C433242AB}"/>
              </a:ext>
            </a:extLst>
          </p:cNvPr>
          <p:cNvCxnSpPr>
            <a:cxnSpLocks/>
          </p:cNvCxnSpPr>
          <p:nvPr/>
        </p:nvCxnSpPr>
        <p:spPr>
          <a:xfrm rot="16200000">
            <a:off x="4001537" y="5539251"/>
            <a:ext cx="0" cy="378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 xmlns:a16="http://schemas.microsoft.com/office/drawing/2014/main" id="{16B2C8E2-9B2B-4A25-9797-9CD73C0EF2A3}"/>
              </a:ext>
            </a:extLst>
          </p:cNvPr>
          <p:cNvCxnSpPr>
            <a:cxnSpLocks/>
          </p:cNvCxnSpPr>
          <p:nvPr/>
        </p:nvCxnSpPr>
        <p:spPr>
          <a:xfrm rot="16200000">
            <a:off x="4001537" y="5691651"/>
            <a:ext cx="0" cy="378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 xmlns:a16="http://schemas.microsoft.com/office/drawing/2014/main" id="{EFBB53D3-F472-46C1-B12B-9B78B638A139}"/>
              </a:ext>
            </a:extLst>
          </p:cNvPr>
          <p:cNvCxnSpPr>
            <a:cxnSpLocks/>
          </p:cNvCxnSpPr>
          <p:nvPr/>
        </p:nvCxnSpPr>
        <p:spPr>
          <a:xfrm rot="10800000">
            <a:off x="2077277" y="5029200"/>
            <a:ext cx="0" cy="50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 xmlns:a16="http://schemas.microsoft.com/office/drawing/2014/main" id="{6E7D90F5-EFBB-4EFF-9684-CDCCE82EB86E}"/>
              </a:ext>
            </a:extLst>
          </p:cNvPr>
          <p:cNvCxnSpPr>
            <a:cxnSpLocks/>
          </p:cNvCxnSpPr>
          <p:nvPr/>
        </p:nvCxnSpPr>
        <p:spPr>
          <a:xfrm rot="10800000">
            <a:off x="2248727" y="5029200"/>
            <a:ext cx="0" cy="50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 xmlns:a16="http://schemas.microsoft.com/office/drawing/2014/main" id="{6811BC26-78E0-4A40-BDBD-3A5A93FD8EC8}"/>
              </a:ext>
            </a:extLst>
          </p:cNvPr>
          <p:cNvCxnSpPr>
            <a:cxnSpLocks/>
          </p:cNvCxnSpPr>
          <p:nvPr/>
        </p:nvCxnSpPr>
        <p:spPr>
          <a:xfrm rot="10800000">
            <a:off x="2420177" y="5029200"/>
            <a:ext cx="0" cy="50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 xmlns:a16="http://schemas.microsoft.com/office/drawing/2014/main" id="{0B44DB97-73A7-4CE5-BAC6-7A36732134C7}"/>
              </a:ext>
            </a:extLst>
          </p:cNvPr>
          <p:cNvSpPr txBox="1"/>
          <p:nvPr/>
        </p:nvSpPr>
        <p:spPr>
          <a:xfrm>
            <a:off x="7429088" y="3855134"/>
            <a:ext cx="815320" cy="369332"/>
          </a:xfrm>
          <a:prstGeom prst="rect">
            <a:avLst/>
          </a:prstGeom>
          <a:noFill/>
        </p:spPr>
        <p:txBody>
          <a:bodyPr wrap="square" rtlCol="0">
            <a:spAutoFit/>
          </a:bodyPr>
          <a:lstStyle/>
          <a:p>
            <a:r>
              <a:rPr lang="en-IN" dirty="0"/>
              <a:t>SEL B</a:t>
            </a:r>
          </a:p>
        </p:txBody>
      </p:sp>
      <p:sp>
        <p:nvSpPr>
          <p:cNvPr id="77" name="TextBox 76">
            <a:extLst>
              <a:ext uri="{FF2B5EF4-FFF2-40B4-BE49-F238E27FC236}">
                <a16:creationId xmlns="" xmlns:a16="http://schemas.microsoft.com/office/drawing/2014/main" id="{ECC8D242-9031-4398-905A-CCC01F3CFB2A}"/>
              </a:ext>
            </a:extLst>
          </p:cNvPr>
          <p:cNvSpPr txBox="1"/>
          <p:nvPr/>
        </p:nvSpPr>
        <p:spPr>
          <a:xfrm>
            <a:off x="2420177" y="3855134"/>
            <a:ext cx="1076947" cy="369332"/>
          </a:xfrm>
          <a:prstGeom prst="rect">
            <a:avLst/>
          </a:prstGeom>
          <a:noFill/>
        </p:spPr>
        <p:txBody>
          <a:bodyPr wrap="square" rtlCol="0">
            <a:spAutoFit/>
          </a:bodyPr>
          <a:lstStyle/>
          <a:p>
            <a:r>
              <a:rPr lang="en-IN" dirty="0"/>
              <a:t>SEL A</a:t>
            </a:r>
          </a:p>
        </p:txBody>
      </p:sp>
      <p:sp>
        <p:nvSpPr>
          <p:cNvPr id="78" name="TextBox 77">
            <a:extLst>
              <a:ext uri="{FF2B5EF4-FFF2-40B4-BE49-F238E27FC236}">
                <a16:creationId xmlns="" xmlns:a16="http://schemas.microsoft.com/office/drawing/2014/main" id="{B898AF2F-E60F-4B2A-A1D9-4EC42822EEEB}"/>
              </a:ext>
            </a:extLst>
          </p:cNvPr>
          <p:cNvSpPr txBox="1"/>
          <p:nvPr/>
        </p:nvSpPr>
        <p:spPr>
          <a:xfrm>
            <a:off x="1990314" y="5517590"/>
            <a:ext cx="709477" cy="369332"/>
          </a:xfrm>
          <a:prstGeom prst="rect">
            <a:avLst/>
          </a:prstGeom>
          <a:noFill/>
        </p:spPr>
        <p:txBody>
          <a:bodyPr wrap="square" rtlCol="0">
            <a:spAutoFit/>
          </a:bodyPr>
          <a:lstStyle/>
          <a:p>
            <a:r>
              <a:rPr lang="en-IN" dirty="0"/>
              <a:t>SEL D</a:t>
            </a:r>
          </a:p>
        </p:txBody>
      </p:sp>
      <p:sp>
        <p:nvSpPr>
          <p:cNvPr id="79" name="TextBox 78">
            <a:extLst>
              <a:ext uri="{FF2B5EF4-FFF2-40B4-BE49-F238E27FC236}">
                <a16:creationId xmlns="" xmlns:a16="http://schemas.microsoft.com/office/drawing/2014/main" id="{E221AD82-47A3-4F6D-A89B-C03FF0B0E0F1}"/>
              </a:ext>
            </a:extLst>
          </p:cNvPr>
          <p:cNvSpPr txBox="1"/>
          <p:nvPr/>
        </p:nvSpPr>
        <p:spPr>
          <a:xfrm>
            <a:off x="3165608" y="5399467"/>
            <a:ext cx="795605" cy="369332"/>
          </a:xfrm>
          <a:prstGeom prst="rect">
            <a:avLst/>
          </a:prstGeom>
          <a:noFill/>
        </p:spPr>
        <p:txBody>
          <a:bodyPr wrap="square" rtlCol="0">
            <a:spAutoFit/>
          </a:bodyPr>
          <a:lstStyle/>
          <a:p>
            <a:r>
              <a:rPr lang="en-IN" dirty="0"/>
              <a:t>OPR</a:t>
            </a:r>
          </a:p>
        </p:txBody>
      </p:sp>
      <p:sp>
        <p:nvSpPr>
          <p:cNvPr id="80" name="TextBox 79">
            <a:extLst>
              <a:ext uri="{FF2B5EF4-FFF2-40B4-BE49-F238E27FC236}">
                <a16:creationId xmlns="" xmlns:a16="http://schemas.microsoft.com/office/drawing/2014/main" id="{BAA2B43F-D5C1-4879-9EDE-551A083089DC}"/>
              </a:ext>
            </a:extLst>
          </p:cNvPr>
          <p:cNvSpPr txBox="1"/>
          <p:nvPr/>
        </p:nvSpPr>
        <p:spPr>
          <a:xfrm>
            <a:off x="1043608" y="3608126"/>
            <a:ext cx="1241208" cy="646331"/>
          </a:xfrm>
          <a:prstGeom prst="rect">
            <a:avLst/>
          </a:prstGeom>
          <a:noFill/>
        </p:spPr>
        <p:txBody>
          <a:bodyPr wrap="square" rtlCol="0">
            <a:spAutoFit/>
          </a:bodyPr>
          <a:lstStyle/>
          <a:p>
            <a:pPr algn="r"/>
            <a:r>
              <a:rPr lang="en-IN" dirty="0"/>
              <a:t>Load</a:t>
            </a:r>
          </a:p>
          <a:p>
            <a:pPr algn="r"/>
            <a:r>
              <a:rPr lang="en-IN" dirty="0"/>
              <a:t>(7 lines)</a:t>
            </a:r>
          </a:p>
        </p:txBody>
      </p:sp>
      <p:sp>
        <p:nvSpPr>
          <p:cNvPr id="81" name="TextBox 80">
            <a:extLst>
              <a:ext uri="{FF2B5EF4-FFF2-40B4-BE49-F238E27FC236}">
                <a16:creationId xmlns="" xmlns:a16="http://schemas.microsoft.com/office/drawing/2014/main" id="{7938CF7D-5923-484B-B262-65C022043EFB}"/>
              </a:ext>
            </a:extLst>
          </p:cNvPr>
          <p:cNvSpPr txBox="1"/>
          <p:nvPr/>
        </p:nvSpPr>
        <p:spPr>
          <a:xfrm>
            <a:off x="4480062" y="4509868"/>
            <a:ext cx="980459" cy="369332"/>
          </a:xfrm>
          <a:prstGeom prst="rect">
            <a:avLst/>
          </a:prstGeom>
          <a:noFill/>
        </p:spPr>
        <p:txBody>
          <a:bodyPr wrap="square" rtlCol="0">
            <a:spAutoFit/>
          </a:bodyPr>
          <a:lstStyle/>
          <a:p>
            <a:r>
              <a:rPr lang="en-IN" dirty="0"/>
              <a:t>A - bus</a:t>
            </a:r>
          </a:p>
        </p:txBody>
      </p:sp>
      <p:sp>
        <p:nvSpPr>
          <p:cNvPr id="82" name="TextBox 81">
            <a:extLst>
              <a:ext uri="{FF2B5EF4-FFF2-40B4-BE49-F238E27FC236}">
                <a16:creationId xmlns="" xmlns:a16="http://schemas.microsoft.com/office/drawing/2014/main" id="{AD20C8A7-8703-4E5B-A08C-9223A73C7778}"/>
              </a:ext>
            </a:extLst>
          </p:cNvPr>
          <p:cNvSpPr txBox="1"/>
          <p:nvPr/>
        </p:nvSpPr>
        <p:spPr>
          <a:xfrm>
            <a:off x="6313323" y="4509868"/>
            <a:ext cx="927490" cy="369332"/>
          </a:xfrm>
          <a:prstGeom prst="rect">
            <a:avLst/>
          </a:prstGeom>
          <a:noFill/>
        </p:spPr>
        <p:txBody>
          <a:bodyPr wrap="square" rtlCol="0">
            <a:spAutoFit/>
          </a:bodyPr>
          <a:lstStyle/>
          <a:p>
            <a:r>
              <a:rPr lang="en-IN" dirty="0"/>
              <a:t>B - bus</a:t>
            </a:r>
          </a:p>
        </p:txBody>
      </p:sp>
    </p:spTree>
    <p:extLst>
      <p:ext uri="{BB962C8B-B14F-4D97-AF65-F5344CB8AC3E}">
        <p14:creationId xmlns:p14="http://schemas.microsoft.com/office/powerpoint/2010/main" val="36539150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 y="597186"/>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fontAlgn="base">
              <a:spcBef>
                <a:spcPct val="0"/>
              </a:spcBef>
              <a:spcAft>
                <a:spcPct val="0"/>
              </a:spcAft>
            </a:pPr>
            <a:endParaRPr lang="en-US" sz="1600" dirty="0" smtClean="0">
              <a:latin typeface="Arial Unicode MS" pitchFamily="34" charset="-128"/>
              <a:cs typeface="Arial" pitchFamily="34" charset="0"/>
            </a:endParaRPr>
          </a:p>
          <a:p>
            <a:pPr lvl="2" fontAlgn="base">
              <a:spcBef>
                <a:spcPct val="0"/>
              </a:spcBef>
              <a:spcAft>
                <a:spcPct val="0"/>
              </a:spcAft>
            </a:pPr>
            <a:r>
              <a:rPr lang="en-US" sz="1600" dirty="0" smtClean="0">
                <a:latin typeface="Arial Unicode MS" pitchFamily="34" charset="-128"/>
                <a:cs typeface="Arial" pitchFamily="34" charset="0"/>
              </a:rPr>
              <a:t>BR</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 = -5 = 1011, BR'+1 = 0101 </a:t>
            </a:r>
          </a:p>
          <a:p>
            <a:pPr lvl="2" fontAlgn="base">
              <a:spcBef>
                <a:spcPct val="0"/>
              </a:spcBef>
              <a:spcAft>
                <a:spcPct val="0"/>
              </a:spcAft>
            </a:pPr>
            <a:r>
              <a:rPr kumimoji="0" lang="en-US" sz="1600" b="0" i="0" u="none" strike="noStrike" cap="none" normalizeH="0" baseline="0" dirty="0" err="1" smtClean="0">
                <a:ln>
                  <a:noFill/>
                </a:ln>
                <a:solidFill>
                  <a:schemeClr val="tx1"/>
                </a:solidFill>
                <a:effectLst/>
                <a:latin typeface="Arial Unicode MS" pitchFamily="34" charset="-128"/>
                <a:cs typeface="Arial" pitchFamily="34" charset="0"/>
              </a:rPr>
              <a:t>QR</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 = -7 = 1001 </a:t>
            </a:r>
          </a:p>
        </p:txBody>
      </p:sp>
      <p:graphicFrame>
        <p:nvGraphicFramePr>
          <p:cNvPr id="4" name="Table 3"/>
          <p:cNvGraphicFramePr>
            <a:graphicFrameLocks noGrp="1"/>
          </p:cNvGraphicFramePr>
          <p:nvPr>
            <p:extLst>
              <p:ext uri="{D42A27DB-BD31-4B8C-83A1-F6EECF244321}">
                <p14:modId xmlns:p14="http://schemas.microsoft.com/office/powerpoint/2010/main" val="870789628"/>
              </p:ext>
            </p:extLst>
          </p:nvPr>
        </p:nvGraphicFramePr>
        <p:xfrm>
          <a:off x="533400" y="1676400"/>
          <a:ext cx="6583680" cy="3352800"/>
        </p:xfrm>
        <a:graphic>
          <a:graphicData uri="http://schemas.openxmlformats.org/drawingml/2006/table">
            <a:tbl>
              <a:tblPr/>
              <a:tblGrid>
                <a:gridCol w="1316736"/>
                <a:gridCol w="1316736"/>
                <a:gridCol w="1316736"/>
                <a:gridCol w="1316736"/>
                <a:gridCol w="1316736"/>
              </a:tblGrid>
              <a:tr h="478971">
                <a:tc>
                  <a:txBody>
                    <a:bodyPr/>
                    <a:lstStyle/>
                    <a:p>
                      <a:pPr algn="ctr"/>
                      <a:r>
                        <a:rPr lang="en-IN" dirty="0">
                          <a:effectLst/>
                        </a:rPr>
                        <a:t>OPERATION</a:t>
                      </a:r>
                    </a:p>
                  </a:txBody>
                  <a:tcPr marL="76200" marR="76200" marT="76200" marB="76200" anchor="ctr">
                    <a:lnL>
                      <a:noFill/>
                    </a:lnL>
                    <a:lnR>
                      <a:noFill/>
                    </a:lnR>
                    <a:lnT>
                      <a:noFill/>
                    </a:lnT>
                    <a:lnB>
                      <a:noFill/>
                    </a:lnB>
                    <a:solidFill>
                      <a:srgbClr val="4CB96B"/>
                    </a:solidFill>
                  </a:tcPr>
                </a:tc>
                <a:tc>
                  <a:txBody>
                    <a:bodyPr/>
                    <a:lstStyle/>
                    <a:p>
                      <a:pPr algn="ctr"/>
                      <a:r>
                        <a:rPr lang="en-IN">
                          <a:effectLst/>
                        </a:rPr>
                        <a:t>AC</a:t>
                      </a:r>
                    </a:p>
                  </a:txBody>
                  <a:tcPr marL="76200" marR="76200" marT="76200" marB="76200" anchor="ctr">
                    <a:lnL>
                      <a:noFill/>
                    </a:lnL>
                    <a:lnR>
                      <a:noFill/>
                    </a:lnR>
                    <a:lnT>
                      <a:noFill/>
                    </a:lnT>
                    <a:lnB>
                      <a:noFill/>
                    </a:lnB>
                    <a:solidFill>
                      <a:srgbClr val="4CB96B"/>
                    </a:solidFill>
                  </a:tcPr>
                </a:tc>
                <a:tc>
                  <a:txBody>
                    <a:bodyPr/>
                    <a:lstStyle/>
                    <a:p>
                      <a:pPr algn="ctr"/>
                      <a:r>
                        <a:rPr lang="en-IN" dirty="0" err="1" smtClean="0">
                          <a:effectLst/>
                        </a:rPr>
                        <a:t>QR</a:t>
                      </a:r>
                      <a:endParaRPr lang="en-IN" dirty="0">
                        <a:effectLst/>
                      </a:endParaRPr>
                    </a:p>
                  </a:txBody>
                  <a:tcPr marL="76200" marR="76200" marT="76200" marB="76200" anchor="ctr">
                    <a:lnL>
                      <a:noFill/>
                    </a:lnL>
                    <a:lnR>
                      <a:noFill/>
                    </a:lnR>
                    <a:lnT>
                      <a:noFill/>
                    </a:lnT>
                    <a:lnB>
                      <a:noFill/>
                    </a:lnB>
                    <a:solidFill>
                      <a:srgbClr val="4CB96B"/>
                    </a:solidFill>
                  </a:tcPr>
                </a:tc>
                <a:tc>
                  <a:txBody>
                    <a:bodyPr/>
                    <a:lstStyle/>
                    <a:p>
                      <a:pPr algn="ctr"/>
                      <a:r>
                        <a:rPr lang="en-IN">
                          <a:effectLst/>
                        </a:rPr>
                        <a:t>Qn+1</a:t>
                      </a:r>
                    </a:p>
                  </a:txBody>
                  <a:tcPr marL="76200" marR="76200" marT="76200" marB="76200" anchor="ctr">
                    <a:lnL>
                      <a:noFill/>
                    </a:lnL>
                    <a:lnR>
                      <a:noFill/>
                    </a:lnR>
                    <a:lnT>
                      <a:noFill/>
                    </a:lnT>
                    <a:lnB>
                      <a:noFill/>
                    </a:lnB>
                    <a:solidFill>
                      <a:srgbClr val="4CB96B"/>
                    </a:solidFill>
                  </a:tcPr>
                </a:tc>
                <a:tc>
                  <a:txBody>
                    <a:bodyPr/>
                    <a:lstStyle/>
                    <a:p>
                      <a:pPr algn="ctr"/>
                      <a:r>
                        <a:rPr lang="en-IN">
                          <a:effectLst/>
                        </a:rPr>
                        <a:t>SC</a:t>
                      </a:r>
                    </a:p>
                  </a:txBody>
                  <a:tcPr marL="76200" marR="76200" marT="76200" marB="76200" anchor="ctr">
                    <a:lnL>
                      <a:noFill/>
                    </a:lnL>
                    <a:lnR>
                      <a:noFill/>
                    </a:lnR>
                    <a:lnT>
                      <a:noFill/>
                    </a:lnT>
                    <a:lnB>
                      <a:noFill/>
                    </a:lnB>
                    <a:solidFill>
                      <a:srgbClr val="4CB96B"/>
                    </a:solidFill>
                  </a:tcPr>
                </a:tc>
              </a:tr>
              <a:tr h="410547">
                <a:tc>
                  <a:txBody>
                    <a:bodyPr/>
                    <a:lstStyle/>
                    <a:p>
                      <a:pPr algn="ctr"/>
                      <a:endParaRPr lang="en-IN">
                        <a:effectLst/>
                      </a:endParaRPr>
                    </a:p>
                  </a:txBody>
                  <a:tcPr anchor="ctr">
                    <a:lnL>
                      <a:noFill/>
                    </a:lnL>
                    <a:lnR>
                      <a:noFill/>
                    </a:lnR>
                    <a:lnT>
                      <a:noFill/>
                    </a:lnT>
                    <a:lnB>
                      <a:noFill/>
                    </a:lnB>
                  </a:tcPr>
                </a:tc>
                <a:tc>
                  <a:txBody>
                    <a:bodyPr/>
                    <a:lstStyle/>
                    <a:p>
                      <a:pPr algn="ctr"/>
                      <a:r>
                        <a:rPr lang="en-IN">
                          <a:effectLst/>
                        </a:rPr>
                        <a:t>0000</a:t>
                      </a:r>
                    </a:p>
                  </a:txBody>
                  <a:tcPr anchor="ctr">
                    <a:lnL>
                      <a:noFill/>
                    </a:lnL>
                    <a:lnR>
                      <a:noFill/>
                    </a:lnR>
                    <a:lnT>
                      <a:noFill/>
                    </a:lnT>
                    <a:lnB>
                      <a:noFill/>
                    </a:lnB>
                  </a:tcPr>
                </a:tc>
                <a:tc>
                  <a:txBody>
                    <a:bodyPr/>
                    <a:lstStyle/>
                    <a:p>
                      <a:pPr algn="ctr"/>
                      <a:r>
                        <a:rPr lang="en-IN">
                          <a:effectLst/>
                        </a:rPr>
                        <a:t>1001</a:t>
                      </a:r>
                    </a:p>
                  </a:txBody>
                  <a:tcPr anchor="ctr">
                    <a:lnL>
                      <a:noFill/>
                    </a:lnL>
                    <a:lnR>
                      <a:noFill/>
                    </a:lnR>
                    <a:lnT>
                      <a:noFill/>
                    </a:lnT>
                    <a:lnB>
                      <a:noFill/>
                    </a:lnB>
                  </a:tcPr>
                </a:tc>
                <a:tc>
                  <a:txBody>
                    <a:bodyPr/>
                    <a:lstStyle/>
                    <a:p>
                      <a:pPr algn="ctr"/>
                      <a:r>
                        <a:rPr lang="en-IN">
                          <a:effectLst/>
                        </a:rPr>
                        <a:t>0</a:t>
                      </a:r>
                    </a:p>
                  </a:txBody>
                  <a:tcPr anchor="ctr">
                    <a:lnL>
                      <a:noFill/>
                    </a:lnL>
                    <a:lnR>
                      <a:noFill/>
                    </a:lnR>
                    <a:lnT>
                      <a:noFill/>
                    </a:lnT>
                    <a:lnB>
                      <a:noFill/>
                    </a:lnB>
                  </a:tcPr>
                </a:tc>
                <a:tc>
                  <a:txBody>
                    <a:bodyPr/>
                    <a:lstStyle/>
                    <a:p>
                      <a:pPr algn="ctr"/>
                      <a:r>
                        <a:rPr lang="en-IN">
                          <a:effectLst/>
                        </a:rPr>
                        <a:t>4</a:t>
                      </a:r>
                    </a:p>
                  </a:txBody>
                  <a:tcPr anchor="ctr">
                    <a:lnL>
                      <a:noFill/>
                    </a:lnL>
                    <a:lnR>
                      <a:noFill/>
                    </a:lnR>
                    <a:lnT>
                      <a:noFill/>
                    </a:lnT>
                    <a:lnB>
                      <a:noFill/>
                    </a:lnB>
                  </a:tcPr>
                </a:tc>
              </a:tr>
              <a:tr h="410547">
                <a:tc>
                  <a:txBody>
                    <a:bodyPr/>
                    <a:lstStyle/>
                    <a:p>
                      <a:pPr algn="ctr"/>
                      <a:r>
                        <a:rPr lang="en-IN" dirty="0">
                          <a:effectLst/>
                        </a:rPr>
                        <a:t>AC + </a:t>
                      </a:r>
                      <a:r>
                        <a:rPr lang="en-IN" dirty="0" smtClean="0">
                          <a:effectLst/>
                        </a:rPr>
                        <a:t>BR’ </a:t>
                      </a:r>
                      <a:r>
                        <a:rPr lang="en-IN" dirty="0">
                          <a:effectLst/>
                        </a:rPr>
                        <a:t>+ 1</a:t>
                      </a:r>
                    </a:p>
                  </a:txBody>
                  <a:tcPr anchor="ctr">
                    <a:lnL>
                      <a:noFill/>
                    </a:lnL>
                    <a:lnR>
                      <a:noFill/>
                    </a:lnR>
                    <a:lnT>
                      <a:noFill/>
                    </a:lnT>
                    <a:lnB>
                      <a:noFill/>
                    </a:lnB>
                  </a:tcPr>
                </a:tc>
                <a:tc>
                  <a:txBody>
                    <a:bodyPr/>
                    <a:lstStyle/>
                    <a:p>
                      <a:pPr algn="ctr"/>
                      <a:r>
                        <a:rPr lang="en-IN">
                          <a:effectLst/>
                        </a:rPr>
                        <a:t>0101</a:t>
                      </a:r>
                    </a:p>
                  </a:txBody>
                  <a:tcPr anchor="ctr">
                    <a:lnL>
                      <a:noFill/>
                    </a:lnL>
                    <a:lnR>
                      <a:noFill/>
                    </a:lnR>
                    <a:lnT>
                      <a:noFill/>
                    </a:lnT>
                    <a:lnB>
                      <a:noFill/>
                    </a:lnB>
                  </a:tcPr>
                </a:tc>
                <a:tc>
                  <a:txBody>
                    <a:bodyPr/>
                    <a:lstStyle/>
                    <a:p>
                      <a:pPr algn="ctr"/>
                      <a:r>
                        <a:rPr lang="en-IN" dirty="0">
                          <a:effectLst/>
                        </a:rPr>
                        <a:t>1001</a:t>
                      </a:r>
                    </a:p>
                  </a:txBody>
                  <a:tcPr anchor="ctr">
                    <a:lnL>
                      <a:noFill/>
                    </a:lnL>
                    <a:lnR>
                      <a:noFill/>
                    </a:lnR>
                    <a:lnT>
                      <a:noFill/>
                    </a:lnT>
                    <a:lnB>
                      <a:noFill/>
                    </a:lnB>
                  </a:tcPr>
                </a:tc>
                <a:tc>
                  <a:txBody>
                    <a:bodyPr/>
                    <a:lstStyle/>
                    <a:p>
                      <a:pPr algn="ctr"/>
                      <a:r>
                        <a:rPr lang="en-IN">
                          <a:effectLst/>
                        </a:rPr>
                        <a:t>0</a:t>
                      </a:r>
                    </a:p>
                  </a:txBody>
                  <a:tcPr anchor="ctr">
                    <a:lnL>
                      <a:noFill/>
                    </a:lnL>
                    <a:lnR>
                      <a:noFill/>
                    </a:lnR>
                    <a:lnT>
                      <a:noFill/>
                    </a:lnT>
                    <a:lnB>
                      <a:noFill/>
                    </a:lnB>
                  </a:tcPr>
                </a:tc>
                <a:tc>
                  <a:txBody>
                    <a:bodyPr/>
                    <a:lstStyle/>
                    <a:p>
                      <a:endParaRPr lang="en-IN"/>
                    </a:p>
                  </a:txBody>
                  <a:tcPr anchor="ctr">
                    <a:lnL>
                      <a:noFill/>
                    </a:lnL>
                    <a:lnR>
                      <a:noFill/>
                    </a:lnR>
                    <a:lnT>
                      <a:noFill/>
                    </a:lnT>
                    <a:lnB>
                      <a:noFill/>
                    </a:lnB>
                  </a:tcPr>
                </a:tc>
              </a:tr>
              <a:tr h="410547">
                <a:tc>
                  <a:txBody>
                    <a:bodyPr/>
                    <a:lstStyle/>
                    <a:p>
                      <a:pPr algn="ctr"/>
                      <a:r>
                        <a:rPr lang="en-IN">
                          <a:effectLst/>
                        </a:rPr>
                        <a:t>ASHR</a:t>
                      </a:r>
                    </a:p>
                  </a:txBody>
                  <a:tcPr anchor="ctr">
                    <a:lnL>
                      <a:noFill/>
                    </a:lnL>
                    <a:lnR>
                      <a:noFill/>
                    </a:lnR>
                    <a:lnT>
                      <a:noFill/>
                    </a:lnT>
                    <a:lnB>
                      <a:noFill/>
                    </a:lnB>
                  </a:tcPr>
                </a:tc>
                <a:tc>
                  <a:txBody>
                    <a:bodyPr/>
                    <a:lstStyle/>
                    <a:p>
                      <a:pPr algn="ctr"/>
                      <a:r>
                        <a:rPr lang="en-IN">
                          <a:effectLst/>
                        </a:rPr>
                        <a:t>0010</a:t>
                      </a:r>
                    </a:p>
                  </a:txBody>
                  <a:tcPr anchor="ctr">
                    <a:lnL>
                      <a:noFill/>
                    </a:lnL>
                    <a:lnR>
                      <a:noFill/>
                    </a:lnR>
                    <a:lnT>
                      <a:noFill/>
                    </a:lnT>
                    <a:lnB>
                      <a:noFill/>
                    </a:lnB>
                  </a:tcPr>
                </a:tc>
                <a:tc>
                  <a:txBody>
                    <a:bodyPr/>
                    <a:lstStyle/>
                    <a:p>
                      <a:pPr algn="ctr"/>
                      <a:r>
                        <a:rPr lang="en-IN">
                          <a:effectLst/>
                        </a:rPr>
                        <a:t>1100</a:t>
                      </a:r>
                    </a:p>
                  </a:txBody>
                  <a:tcPr anchor="ctr">
                    <a:lnL>
                      <a:noFill/>
                    </a:lnL>
                    <a:lnR>
                      <a:noFill/>
                    </a:lnR>
                    <a:lnT>
                      <a:noFill/>
                    </a:lnT>
                    <a:lnB>
                      <a:noFill/>
                    </a:lnB>
                  </a:tcPr>
                </a:tc>
                <a:tc>
                  <a:txBody>
                    <a:bodyPr/>
                    <a:lstStyle/>
                    <a:p>
                      <a:pPr algn="ctr"/>
                      <a:r>
                        <a:rPr lang="en-IN">
                          <a:effectLst/>
                        </a:rPr>
                        <a:t>1</a:t>
                      </a:r>
                    </a:p>
                  </a:txBody>
                  <a:tcPr anchor="ctr">
                    <a:lnL>
                      <a:noFill/>
                    </a:lnL>
                    <a:lnR>
                      <a:noFill/>
                    </a:lnR>
                    <a:lnT>
                      <a:noFill/>
                    </a:lnT>
                    <a:lnB>
                      <a:noFill/>
                    </a:lnB>
                  </a:tcPr>
                </a:tc>
                <a:tc>
                  <a:txBody>
                    <a:bodyPr/>
                    <a:lstStyle/>
                    <a:p>
                      <a:pPr algn="ctr"/>
                      <a:r>
                        <a:rPr lang="en-IN">
                          <a:effectLst/>
                        </a:rPr>
                        <a:t>3</a:t>
                      </a:r>
                    </a:p>
                  </a:txBody>
                  <a:tcPr anchor="ctr">
                    <a:lnL>
                      <a:noFill/>
                    </a:lnL>
                    <a:lnR>
                      <a:noFill/>
                    </a:lnR>
                    <a:lnT>
                      <a:noFill/>
                    </a:lnT>
                    <a:lnB>
                      <a:noFill/>
                    </a:lnB>
                  </a:tcPr>
                </a:tc>
              </a:tr>
              <a:tr h="410547">
                <a:tc>
                  <a:txBody>
                    <a:bodyPr/>
                    <a:lstStyle/>
                    <a:p>
                      <a:pPr algn="ctr"/>
                      <a:r>
                        <a:rPr lang="en-IN" dirty="0">
                          <a:effectLst/>
                        </a:rPr>
                        <a:t>AC + </a:t>
                      </a:r>
                      <a:r>
                        <a:rPr lang="en-IN" dirty="0" err="1" smtClean="0">
                          <a:effectLst/>
                        </a:rPr>
                        <a:t>QR</a:t>
                      </a:r>
                      <a:endParaRPr lang="en-IN" dirty="0">
                        <a:effectLst/>
                      </a:endParaRPr>
                    </a:p>
                  </a:txBody>
                  <a:tcPr anchor="ctr">
                    <a:lnL>
                      <a:noFill/>
                    </a:lnL>
                    <a:lnR>
                      <a:noFill/>
                    </a:lnR>
                    <a:lnT>
                      <a:noFill/>
                    </a:lnT>
                    <a:lnB>
                      <a:noFill/>
                    </a:lnB>
                  </a:tcPr>
                </a:tc>
                <a:tc>
                  <a:txBody>
                    <a:bodyPr/>
                    <a:lstStyle/>
                    <a:p>
                      <a:pPr algn="ctr"/>
                      <a:r>
                        <a:rPr lang="en-IN">
                          <a:effectLst/>
                        </a:rPr>
                        <a:t>1101</a:t>
                      </a:r>
                    </a:p>
                  </a:txBody>
                  <a:tcPr anchor="ctr">
                    <a:lnL>
                      <a:noFill/>
                    </a:lnL>
                    <a:lnR>
                      <a:noFill/>
                    </a:lnR>
                    <a:lnT>
                      <a:noFill/>
                    </a:lnT>
                    <a:lnB>
                      <a:noFill/>
                    </a:lnB>
                  </a:tcPr>
                </a:tc>
                <a:tc>
                  <a:txBody>
                    <a:bodyPr/>
                    <a:lstStyle/>
                    <a:p>
                      <a:pPr algn="ctr"/>
                      <a:r>
                        <a:rPr lang="en-IN">
                          <a:effectLst/>
                        </a:rPr>
                        <a:t>1100</a:t>
                      </a:r>
                    </a:p>
                  </a:txBody>
                  <a:tcPr anchor="ctr">
                    <a:lnL>
                      <a:noFill/>
                    </a:lnL>
                    <a:lnR>
                      <a:noFill/>
                    </a:lnR>
                    <a:lnT>
                      <a:noFill/>
                    </a:lnT>
                    <a:lnB>
                      <a:noFill/>
                    </a:lnB>
                  </a:tcPr>
                </a:tc>
                <a:tc>
                  <a:txBody>
                    <a:bodyPr/>
                    <a:lstStyle/>
                    <a:p>
                      <a:pPr algn="ctr"/>
                      <a:r>
                        <a:rPr lang="en-IN">
                          <a:effectLst/>
                        </a:rPr>
                        <a:t>1</a:t>
                      </a:r>
                    </a:p>
                  </a:txBody>
                  <a:tcPr anchor="ctr">
                    <a:lnL>
                      <a:noFill/>
                    </a:lnL>
                    <a:lnR>
                      <a:noFill/>
                    </a:lnR>
                    <a:lnT>
                      <a:noFill/>
                    </a:lnT>
                    <a:lnB>
                      <a:noFill/>
                    </a:lnB>
                  </a:tcPr>
                </a:tc>
                <a:tc>
                  <a:txBody>
                    <a:bodyPr/>
                    <a:lstStyle/>
                    <a:p>
                      <a:pPr algn="ctr"/>
                      <a:endParaRPr lang="en-IN">
                        <a:effectLst/>
                      </a:endParaRPr>
                    </a:p>
                  </a:txBody>
                  <a:tcPr anchor="ctr">
                    <a:lnL>
                      <a:noFill/>
                    </a:lnL>
                    <a:lnR>
                      <a:noFill/>
                    </a:lnR>
                    <a:lnT>
                      <a:noFill/>
                    </a:lnT>
                    <a:lnB>
                      <a:noFill/>
                    </a:lnB>
                  </a:tcPr>
                </a:tc>
              </a:tr>
              <a:tr h="410547">
                <a:tc>
                  <a:txBody>
                    <a:bodyPr/>
                    <a:lstStyle/>
                    <a:p>
                      <a:pPr algn="ctr"/>
                      <a:r>
                        <a:rPr lang="en-IN">
                          <a:effectLst/>
                        </a:rPr>
                        <a:t>ASHR</a:t>
                      </a:r>
                    </a:p>
                  </a:txBody>
                  <a:tcPr anchor="ctr">
                    <a:lnL>
                      <a:noFill/>
                    </a:lnL>
                    <a:lnR>
                      <a:noFill/>
                    </a:lnR>
                    <a:lnT>
                      <a:noFill/>
                    </a:lnT>
                    <a:lnB>
                      <a:noFill/>
                    </a:lnB>
                  </a:tcPr>
                </a:tc>
                <a:tc>
                  <a:txBody>
                    <a:bodyPr/>
                    <a:lstStyle/>
                    <a:p>
                      <a:pPr algn="ctr"/>
                      <a:r>
                        <a:rPr lang="en-IN">
                          <a:effectLst/>
                        </a:rPr>
                        <a:t>1110</a:t>
                      </a:r>
                    </a:p>
                  </a:txBody>
                  <a:tcPr anchor="ctr">
                    <a:lnL>
                      <a:noFill/>
                    </a:lnL>
                    <a:lnR>
                      <a:noFill/>
                    </a:lnR>
                    <a:lnT>
                      <a:noFill/>
                    </a:lnT>
                    <a:lnB>
                      <a:noFill/>
                    </a:lnB>
                  </a:tcPr>
                </a:tc>
                <a:tc>
                  <a:txBody>
                    <a:bodyPr/>
                    <a:lstStyle/>
                    <a:p>
                      <a:pPr algn="ctr"/>
                      <a:r>
                        <a:rPr lang="en-IN">
                          <a:effectLst/>
                        </a:rPr>
                        <a:t>1110</a:t>
                      </a:r>
                    </a:p>
                  </a:txBody>
                  <a:tcPr anchor="ctr">
                    <a:lnL>
                      <a:noFill/>
                    </a:lnL>
                    <a:lnR>
                      <a:noFill/>
                    </a:lnR>
                    <a:lnT>
                      <a:noFill/>
                    </a:lnT>
                    <a:lnB>
                      <a:noFill/>
                    </a:lnB>
                  </a:tcPr>
                </a:tc>
                <a:tc>
                  <a:txBody>
                    <a:bodyPr/>
                    <a:lstStyle/>
                    <a:p>
                      <a:pPr algn="ctr"/>
                      <a:r>
                        <a:rPr lang="en-IN">
                          <a:effectLst/>
                        </a:rPr>
                        <a:t>0</a:t>
                      </a:r>
                    </a:p>
                  </a:txBody>
                  <a:tcPr anchor="ctr">
                    <a:lnL>
                      <a:noFill/>
                    </a:lnL>
                    <a:lnR>
                      <a:noFill/>
                    </a:lnR>
                    <a:lnT>
                      <a:noFill/>
                    </a:lnT>
                    <a:lnB>
                      <a:noFill/>
                    </a:lnB>
                  </a:tcPr>
                </a:tc>
                <a:tc>
                  <a:txBody>
                    <a:bodyPr/>
                    <a:lstStyle/>
                    <a:p>
                      <a:pPr algn="ctr"/>
                      <a:r>
                        <a:rPr lang="en-IN">
                          <a:effectLst/>
                        </a:rPr>
                        <a:t>2</a:t>
                      </a:r>
                    </a:p>
                  </a:txBody>
                  <a:tcPr anchor="ctr">
                    <a:lnL>
                      <a:noFill/>
                    </a:lnL>
                    <a:lnR>
                      <a:noFill/>
                    </a:lnR>
                    <a:lnT>
                      <a:noFill/>
                    </a:lnT>
                    <a:lnB>
                      <a:noFill/>
                    </a:lnB>
                  </a:tcPr>
                </a:tc>
              </a:tr>
              <a:tr h="410547">
                <a:tc>
                  <a:txBody>
                    <a:bodyPr/>
                    <a:lstStyle/>
                    <a:p>
                      <a:pPr algn="ctr"/>
                      <a:r>
                        <a:rPr lang="en-IN">
                          <a:effectLst/>
                        </a:rPr>
                        <a:t>ASHR</a:t>
                      </a:r>
                    </a:p>
                  </a:txBody>
                  <a:tcPr anchor="ctr">
                    <a:lnL>
                      <a:noFill/>
                    </a:lnL>
                    <a:lnR>
                      <a:noFill/>
                    </a:lnR>
                    <a:lnT>
                      <a:noFill/>
                    </a:lnT>
                    <a:lnB>
                      <a:noFill/>
                    </a:lnB>
                  </a:tcPr>
                </a:tc>
                <a:tc>
                  <a:txBody>
                    <a:bodyPr/>
                    <a:lstStyle/>
                    <a:p>
                      <a:pPr algn="ctr"/>
                      <a:r>
                        <a:rPr lang="en-IN">
                          <a:effectLst/>
                        </a:rPr>
                        <a:t>1111</a:t>
                      </a:r>
                    </a:p>
                  </a:txBody>
                  <a:tcPr anchor="ctr">
                    <a:lnL>
                      <a:noFill/>
                    </a:lnL>
                    <a:lnR>
                      <a:noFill/>
                    </a:lnR>
                    <a:lnT>
                      <a:noFill/>
                    </a:lnT>
                    <a:lnB>
                      <a:noFill/>
                    </a:lnB>
                  </a:tcPr>
                </a:tc>
                <a:tc>
                  <a:txBody>
                    <a:bodyPr/>
                    <a:lstStyle/>
                    <a:p>
                      <a:pPr algn="ctr"/>
                      <a:r>
                        <a:rPr lang="en-IN">
                          <a:effectLst/>
                        </a:rPr>
                        <a:t>0111</a:t>
                      </a:r>
                    </a:p>
                  </a:txBody>
                  <a:tcPr anchor="ctr">
                    <a:lnL>
                      <a:noFill/>
                    </a:lnL>
                    <a:lnR>
                      <a:noFill/>
                    </a:lnR>
                    <a:lnT>
                      <a:noFill/>
                    </a:lnT>
                    <a:lnB>
                      <a:noFill/>
                    </a:lnB>
                  </a:tcPr>
                </a:tc>
                <a:tc>
                  <a:txBody>
                    <a:bodyPr/>
                    <a:lstStyle/>
                    <a:p>
                      <a:pPr algn="ctr"/>
                      <a:r>
                        <a:rPr lang="en-IN">
                          <a:effectLst/>
                        </a:rPr>
                        <a:t>0</a:t>
                      </a:r>
                    </a:p>
                  </a:txBody>
                  <a:tcPr anchor="ctr">
                    <a:lnL>
                      <a:noFill/>
                    </a:lnL>
                    <a:lnR>
                      <a:noFill/>
                    </a:lnR>
                    <a:lnT>
                      <a:noFill/>
                    </a:lnT>
                    <a:lnB>
                      <a:noFill/>
                    </a:lnB>
                  </a:tcPr>
                </a:tc>
                <a:tc>
                  <a:txBody>
                    <a:bodyPr/>
                    <a:lstStyle/>
                    <a:p>
                      <a:pPr algn="ctr"/>
                      <a:r>
                        <a:rPr lang="en-IN">
                          <a:effectLst/>
                        </a:rPr>
                        <a:t>1</a:t>
                      </a:r>
                    </a:p>
                  </a:txBody>
                  <a:tcPr anchor="ctr">
                    <a:lnL>
                      <a:noFill/>
                    </a:lnL>
                    <a:lnR>
                      <a:noFill/>
                    </a:lnR>
                    <a:lnT>
                      <a:noFill/>
                    </a:lnT>
                    <a:lnB>
                      <a:noFill/>
                    </a:lnB>
                  </a:tcPr>
                </a:tc>
              </a:tr>
              <a:tr h="410547">
                <a:tc>
                  <a:txBody>
                    <a:bodyPr/>
                    <a:lstStyle/>
                    <a:p>
                      <a:pPr algn="ctr"/>
                      <a:r>
                        <a:rPr lang="en-IN" dirty="0">
                          <a:effectLst/>
                        </a:rPr>
                        <a:t>AC + </a:t>
                      </a:r>
                      <a:r>
                        <a:rPr lang="en-IN" dirty="0" smtClean="0">
                          <a:effectLst/>
                        </a:rPr>
                        <a:t>BR’ </a:t>
                      </a:r>
                      <a:r>
                        <a:rPr lang="en-IN" dirty="0">
                          <a:effectLst/>
                        </a:rPr>
                        <a:t>+ 1</a:t>
                      </a:r>
                    </a:p>
                  </a:txBody>
                  <a:tcPr anchor="ctr">
                    <a:lnL>
                      <a:noFill/>
                    </a:lnL>
                    <a:lnR>
                      <a:noFill/>
                    </a:lnR>
                    <a:lnT>
                      <a:noFill/>
                    </a:lnT>
                    <a:lnB>
                      <a:noFill/>
                    </a:lnB>
                  </a:tcPr>
                </a:tc>
                <a:tc>
                  <a:txBody>
                    <a:bodyPr/>
                    <a:lstStyle/>
                    <a:p>
                      <a:pPr algn="ctr"/>
                      <a:r>
                        <a:rPr lang="en-IN">
                          <a:effectLst/>
                        </a:rPr>
                        <a:t>0010</a:t>
                      </a:r>
                    </a:p>
                  </a:txBody>
                  <a:tcPr anchor="ctr">
                    <a:lnL>
                      <a:noFill/>
                    </a:lnL>
                    <a:lnR>
                      <a:noFill/>
                    </a:lnR>
                    <a:lnT>
                      <a:noFill/>
                    </a:lnT>
                    <a:lnB>
                      <a:noFill/>
                    </a:lnB>
                  </a:tcPr>
                </a:tc>
                <a:tc>
                  <a:txBody>
                    <a:bodyPr/>
                    <a:lstStyle/>
                    <a:p>
                      <a:pPr algn="ctr"/>
                      <a:r>
                        <a:rPr lang="en-IN">
                          <a:effectLst/>
                        </a:rPr>
                        <a:t>0011</a:t>
                      </a:r>
                    </a:p>
                  </a:txBody>
                  <a:tcPr anchor="ctr">
                    <a:lnL>
                      <a:noFill/>
                    </a:lnL>
                    <a:lnR>
                      <a:noFill/>
                    </a:lnR>
                    <a:lnT>
                      <a:noFill/>
                    </a:lnT>
                    <a:lnB>
                      <a:noFill/>
                    </a:lnB>
                  </a:tcPr>
                </a:tc>
                <a:tc>
                  <a:txBody>
                    <a:bodyPr/>
                    <a:lstStyle/>
                    <a:p>
                      <a:pPr algn="ctr"/>
                      <a:r>
                        <a:rPr lang="en-IN">
                          <a:effectLst/>
                        </a:rPr>
                        <a:t>1</a:t>
                      </a:r>
                    </a:p>
                  </a:txBody>
                  <a:tcPr anchor="ctr">
                    <a:lnL>
                      <a:noFill/>
                    </a:lnL>
                    <a:lnR>
                      <a:noFill/>
                    </a:lnR>
                    <a:lnT>
                      <a:noFill/>
                    </a:lnT>
                    <a:lnB>
                      <a:noFill/>
                    </a:lnB>
                  </a:tcPr>
                </a:tc>
                <a:tc>
                  <a:txBody>
                    <a:bodyPr/>
                    <a:lstStyle/>
                    <a:p>
                      <a:pPr algn="ctr"/>
                      <a:r>
                        <a:rPr lang="en-IN" dirty="0">
                          <a:effectLst/>
                        </a:rPr>
                        <a:t>0</a:t>
                      </a:r>
                    </a:p>
                  </a:txBody>
                  <a:tcPr anchor="ctr">
                    <a:lnL>
                      <a:noFill/>
                    </a:lnL>
                    <a:lnR>
                      <a:noFill/>
                    </a:lnR>
                    <a:lnT>
                      <a:noFill/>
                    </a:lnT>
                    <a:lnB>
                      <a:noFill/>
                    </a:lnB>
                  </a:tcPr>
                </a:tc>
              </a:tr>
            </a:tbl>
          </a:graphicData>
        </a:graphic>
      </p:graphicFrame>
      <p:sp>
        <p:nvSpPr>
          <p:cNvPr id="5" name="Rectangle 3"/>
          <p:cNvSpPr>
            <a:spLocks noChangeArrowheads="1"/>
          </p:cNvSpPr>
          <p:nvPr/>
        </p:nvSpPr>
        <p:spPr bwMode="auto">
          <a:xfrm>
            <a:off x="685800" y="5334000"/>
            <a:ext cx="4419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Product is calculated as follows:</a:t>
            </a:r>
            <a:endParaRPr kumimoji="0" lang="en-US" sz="1600" b="0" i="0" u="none" strike="noStrike" cap="none" normalizeH="0" baseline="0" dirty="0" smtClean="0">
              <a:ln>
                <a:noFill/>
              </a:ln>
              <a:solidFill>
                <a:schemeClr val="tx1"/>
              </a:solidFill>
              <a:effectLst/>
              <a:latin typeface="Arial Unicode MS" pitchFamily="34"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Product = AC </a:t>
            </a:r>
            <a:r>
              <a:rPr lang="en-US" sz="1600" dirty="0" err="1">
                <a:latin typeface="Arial Unicode MS" pitchFamily="34" charset="-128"/>
                <a:cs typeface="Arial" pitchFamily="34" charset="0"/>
              </a:rPr>
              <a:t>Q</a:t>
            </a:r>
            <a:r>
              <a:rPr kumimoji="0" lang="en-US" sz="1600" b="0" i="0" u="none" strike="noStrike" cap="none" normalizeH="0" baseline="0" dirty="0" err="1" smtClean="0">
                <a:ln>
                  <a:noFill/>
                </a:ln>
                <a:solidFill>
                  <a:schemeClr val="tx1"/>
                </a:solidFill>
                <a:effectLst/>
                <a:latin typeface="Arial Unicode MS" pitchFamily="34" charset="-128"/>
                <a:cs typeface="Arial" pitchFamily="34" charset="0"/>
              </a:rPr>
              <a:t>R</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 Product = 0010 0011 = 35</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6" name="Rectangle 5"/>
          <p:cNvSpPr/>
          <p:nvPr/>
        </p:nvSpPr>
        <p:spPr>
          <a:xfrm>
            <a:off x="990600" y="380088"/>
            <a:ext cx="3048000" cy="369332"/>
          </a:xfrm>
          <a:prstGeom prst="rect">
            <a:avLst/>
          </a:prstGeom>
        </p:spPr>
        <p:txBody>
          <a:bodyPr wrap="square">
            <a:spAutoFit/>
          </a:bodyPr>
          <a:lstStyle/>
          <a:p>
            <a:r>
              <a:rPr lang="en-IN" dirty="0" smtClean="0"/>
              <a:t>Example : (-5)*(-7)=+35</a:t>
            </a:r>
            <a:endParaRPr lang="en-IN" dirty="0"/>
          </a:p>
        </p:txBody>
      </p:sp>
    </p:spTree>
    <p:extLst>
      <p:ext uri="{BB962C8B-B14F-4D97-AF65-F5344CB8AC3E}">
        <p14:creationId xmlns:p14="http://schemas.microsoft.com/office/powerpoint/2010/main" val="3025257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CS304PC-Computer-Organization-and-Architecture-Session-23-Decimal-Arithmetic-unit-and-operation-pptx-5-638.jpg"/>
          <p:cNvPicPr>
            <a:picLocks noChangeAspect="1"/>
          </p:cNvPicPr>
          <p:nvPr/>
        </p:nvPicPr>
        <p:blipFill>
          <a:blip r:embed="rId2"/>
          <a:stretch>
            <a:fillRect/>
          </a:stretch>
        </p:blipFill>
        <p:spPr>
          <a:xfrm>
            <a:off x="0" y="4571"/>
            <a:ext cx="9144000" cy="6858000"/>
          </a:xfrm>
          <a:prstGeom prst="rect">
            <a:avLst/>
          </a:prstGeom>
        </p:spPr>
      </p:pic>
    </p:spTree>
    <p:extLst>
      <p:ext uri="{BB962C8B-B14F-4D97-AF65-F5344CB8AC3E}">
        <p14:creationId xmlns:p14="http://schemas.microsoft.com/office/powerpoint/2010/main" val="37330907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08" y="188640"/>
            <a:ext cx="8945935"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1175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9500"/>
            <a:ext cx="7524836" cy="644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439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CS304PC-Computer-Organization-and-Architecture-Session-23-Decimal-Arithmetic-unit-and-operation-pptx-7-638.jpg"/>
          <p:cNvPicPr>
            <a:picLocks noChangeAspect="1"/>
          </p:cNvPicPr>
          <p:nvPr/>
        </p:nvPicPr>
        <p:blipFill>
          <a:blip r:embed="rId2"/>
          <a:stretch>
            <a:fillRect/>
          </a:stretch>
        </p:blipFill>
        <p:spPr>
          <a:xfrm>
            <a:off x="0" y="4571"/>
            <a:ext cx="9144000" cy="6858000"/>
          </a:xfrm>
          <a:prstGeom prst="rect">
            <a:avLst/>
          </a:prstGeom>
        </p:spPr>
      </p:pic>
    </p:spTree>
    <p:extLst>
      <p:ext uri="{BB962C8B-B14F-4D97-AF65-F5344CB8AC3E}">
        <p14:creationId xmlns:p14="http://schemas.microsoft.com/office/powerpoint/2010/main" val="1061103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38004"/>
            <a:ext cx="7955276" cy="53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57200" y="274638"/>
            <a:ext cx="8229600" cy="778098"/>
          </a:xfrm>
        </p:spPr>
        <p:txBody>
          <a:bodyPr/>
          <a:lstStyle/>
          <a:p>
            <a:r>
              <a:rPr lang="en-US" dirty="0" smtClean="0"/>
              <a:t>BCD SUBTRACTION</a:t>
            </a:r>
            <a:endParaRPr lang="en-IN" dirty="0"/>
          </a:p>
        </p:txBody>
      </p:sp>
    </p:spTree>
    <p:extLst>
      <p:ext uri="{BB962C8B-B14F-4D97-AF65-F5344CB8AC3E}">
        <p14:creationId xmlns:p14="http://schemas.microsoft.com/office/powerpoint/2010/main" val="9313987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41" y="332656"/>
            <a:ext cx="8595339" cy="6225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3575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0995"/>
            <a:ext cx="7560840" cy="63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052737"/>
            <a:ext cx="2431677" cy="98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725921"/>
            <a:ext cx="2820334" cy="94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5021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48680"/>
            <a:ext cx="719885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753750"/>
            <a:ext cx="672061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620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1486"/>
            <a:ext cx="8280920" cy="314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717032"/>
            <a:ext cx="6984776" cy="277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1017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61607"/>
            <a:ext cx="8485617"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07409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48680"/>
            <a:ext cx="6826359"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940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25643"/>
            <a:ext cx="8078889"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1441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55277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05063"/>
            <a:ext cx="8568952" cy="1606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882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
  <a:themeElements>
    <a:clrScheme name="">
      <a:dk1>
        <a:srgbClr val="000000"/>
      </a:dk1>
      <a:lt1>
        <a:srgbClr val="FFFFFF"/>
      </a:lt1>
      <a:dk2>
        <a:srgbClr val="000082"/>
      </a:dk2>
      <a:lt2>
        <a:srgbClr val="C0C0C0"/>
      </a:lt2>
      <a:accent1>
        <a:srgbClr val="D01608"/>
      </a:accent1>
      <a:accent2>
        <a:srgbClr val="000082"/>
      </a:accent2>
      <a:accent3>
        <a:srgbClr val="FFFFFF"/>
      </a:accent3>
      <a:accent4>
        <a:srgbClr val="000000"/>
      </a:accent4>
      <a:accent5>
        <a:srgbClr val="E4ABAA"/>
      </a:accent5>
      <a:accent6>
        <a:srgbClr val="000075"/>
      </a:accent6>
      <a:hlink>
        <a:srgbClr val="00C000"/>
      </a:hlink>
      <a:folHlink>
        <a:srgbClr val="800080"/>
      </a:folHlink>
    </a:clrScheme>
    <a:fontScheme name="org">
      <a:majorFont>
        <a:latin typeface="Book Antiqua"/>
        <a:ea typeface="굴림"/>
        <a:cs typeface=""/>
      </a:majorFont>
      <a:minorFont>
        <a:latin typeface="Arial"/>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2400" b="0" i="0" u="none" strike="noStrike" cap="none" normalizeH="0" baseline="0" smtClean="0">
            <a:ln>
              <a:noFill/>
            </a:ln>
            <a:solidFill>
              <a:schemeClr val="tx1"/>
            </a:solidFill>
            <a:effectLst/>
            <a:latin typeface="Times New Roman" pitchFamily="18" charset="0"/>
            <a:ea typeface="굴림" pitchFamily="50" charset="-127"/>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2400" b="0" i="0" u="none" strike="noStrike" cap="none" normalizeH="0" baseline="0" smtClean="0">
            <a:ln>
              <a:noFill/>
            </a:ln>
            <a:solidFill>
              <a:schemeClr val="tx1"/>
            </a:solidFill>
            <a:effectLst/>
            <a:latin typeface="Times New Roman" pitchFamily="18" charset="0"/>
            <a:ea typeface="굴림" pitchFamily="50" charset="-127"/>
          </a:defRPr>
        </a:defPPr>
      </a:lstStyle>
    </a:lnDef>
  </a:objectDefaults>
  <a:extraClrSchemeLst>
    <a:extraClrScheme>
      <a:clrScheme name="or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r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r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r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r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r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4700</Words>
  <Application>Microsoft Office PowerPoint</Application>
  <PresentationFormat>On-screen Show (4:3)</PresentationFormat>
  <Paragraphs>503</Paragraphs>
  <Slides>92</Slides>
  <Notes>5</Notes>
  <HiddenSlides>0</HiddenSlides>
  <MMClips>0</MMClips>
  <ScaleCrop>false</ScaleCrop>
  <HeadingPairs>
    <vt:vector size="4" baseType="variant">
      <vt:variant>
        <vt:lpstr>Theme</vt:lpstr>
      </vt:variant>
      <vt:variant>
        <vt:i4>2</vt:i4>
      </vt:variant>
      <vt:variant>
        <vt:lpstr>Slide Titles</vt:lpstr>
      </vt:variant>
      <vt:variant>
        <vt:i4>92</vt:i4>
      </vt:variant>
    </vt:vector>
  </HeadingPairs>
  <TitlesOfParts>
    <vt:vector size="94" baseType="lpstr">
      <vt:lpstr>Office Theme</vt:lpstr>
      <vt:lpstr>org</vt:lpstr>
      <vt:lpstr>UNIT-3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Stack Organization</vt:lpstr>
      <vt:lpstr>INTRODUCTION</vt:lpstr>
      <vt:lpstr>PowerPoint Presentation</vt:lpstr>
      <vt:lpstr>PowerPoint Presentation</vt:lpstr>
      <vt:lpstr>PowerPoint Presentation</vt:lpstr>
      <vt:lpstr>PowerPoint Presentation</vt:lpstr>
      <vt:lpstr>The organization of a 64-word register stack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stack organization is very effective for evaluating arithmetic expressions.</vt:lpstr>
      <vt:lpstr>Evaluation of arithmetic expressions</vt:lpstr>
      <vt:lpstr>PowerPoint Presentation</vt:lpstr>
      <vt:lpstr>Instruction Format</vt:lpstr>
      <vt:lpstr>Instruction Format</vt:lpstr>
      <vt:lpstr>PowerPoint Presentation</vt:lpstr>
      <vt:lpstr>PowerPoint Presentation</vt:lpstr>
      <vt:lpstr>PowerPoint Presentation</vt:lpstr>
      <vt:lpstr>The three most common CPU organizations</vt:lpstr>
      <vt:lpstr>PowerPoint Presentation</vt:lpstr>
      <vt:lpstr>PowerPoint Presentation</vt:lpstr>
      <vt:lpstr>PowerPoint Presentation</vt:lpstr>
      <vt:lpstr>PowerPoint Presentation</vt:lpstr>
      <vt:lpstr>PowerPoint Presentation</vt:lpstr>
      <vt:lpstr>Addressing Modes</vt:lpstr>
      <vt:lpstr>PowerPoint Presentation</vt:lpstr>
      <vt:lpstr>ADDRESSING  MODES</vt:lpstr>
      <vt:lpstr>PowerPoint Presentation</vt:lpstr>
      <vt:lpstr>PowerPoint Presentation</vt:lpstr>
      <vt:lpstr>PowerPoint Presentation</vt:lpstr>
      <vt:lpstr>PowerPoint Presentation</vt:lpstr>
      <vt:lpstr>PowerPoint Presentation</vt:lpstr>
      <vt:lpstr>PowerPoint Presentation</vt:lpstr>
      <vt:lpstr>1. Implied Mode</vt:lpstr>
      <vt:lpstr>2. Immediate Addressing</vt:lpstr>
      <vt:lpstr>3. Register Addressing</vt:lpstr>
      <vt:lpstr>4.Register Indirect Addressing</vt:lpstr>
      <vt:lpstr>PowerPoint Presentation</vt:lpstr>
      <vt:lpstr>6. Direct Address Mode </vt:lpstr>
      <vt:lpstr>7. Indirect Addressing Mode</vt:lpstr>
      <vt:lpstr>PowerPoint Presentation</vt:lpstr>
      <vt:lpstr>8. Relative Addressing Modes</vt:lpstr>
      <vt:lpstr>9. Indexed Addressing Mode </vt:lpstr>
      <vt:lpstr>10. Base Register Addressing Mode    </vt:lpstr>
      <vt:lpstr>11. Stack Addressing</vt:lpstr>
      <vt:lpstr>Computer Arithmetic</vt:lpstr>
      <vt:lpstr>Introduction</vt:lpstr>
      <vt:lpstr>Complements</vt:lpstr>
      <vt:lpstr>Addition and Subtraction</vt:lpstr>
      <vt:lpstr>PowerPoint Presentation</vt:lpstr>
      <vt:lpstr>PowerPoint Presentation</vt:lpstr>
      <vt:lpstr>PowerPoint Presentation</vt:lpstr>
      <vt:lpstr>PowerPoint Presentation</vt:lpstr>
      <vt:lpstr>PowerPoint Presentation</vt:lpstr>
      <vt:lpstr>Hardware Implementation for Signed-Magnitude 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BCD SUBTRACTION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UNIT-3</dc:title>
  <dc:creator>Manasa</dc:creator>
  <cp:lastModifiedBy>Manasa</cp:lastModifiedBy>
  <cp:revision>66</cp:revision>
  <dcterms:created xsi:type="dcterms:W3CDTF">2024-09-23T03:58:38Z</dcterms:created>
  <dcterms:modified xsi:type="dcterms:W3CDTF">2024-10-22T10:18:53Z</dcterms:modified>
</cp:coreProperties>
</file>