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96" r:id="rId11"/>
    <p:sldId id="298" r:id="rId12"/>
    <p:sldId id="299" r:id="rId13"/>
    <p:sldId id="300" r:id="rId14"/>
    <p:sldId id="301" r:id="rId15"/>
    <p:sldId id="302" r:id="rId16"/>
    <p:sldId id="303" r:id="rId17"/>
    <p:sldId id="304" r:id="rId18"/>
    <p:sldId id="305" r:id="rId19"/>
    <p:sldId id="308" r:id="rId20"/>
    <p:sldId id="297" r:id="rId21"/>
    <p:sldId id="306" r:id="rId22"/>
    <p:sldId id="309" r:id="rId23"/>
    <p:sldId id="343" r:id="rId24"/>
    <p:sldId id="285" r:id="rId25"/>
    <p:sldId id="288" r:id="rId26"/>
    <p:sldId id="286" r:id="rId27"/>
    <p:sldId id="291" r:id="rId28"/>
    <p:sldId id="292" r:id="rId29"/>
    <p:sldId id="293" r:id="rId30"/>
    <p:sldId id="289" r:id="rId31"/>
    <p:sldId id="290" r:id="rId32"/>
    <p:sldId id="294" r:id="rId33"/>
    <p:sldId id="295" r:id="rId34"/>
    <p:sldId id="307"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73" d="100"/>
          <a:sy n="73" d="100"/>
        </p:scale>
        <p:origin x="3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D1D61-48CB-FE2D-1D17-1D39B085BF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E26BCAE-4391-59A9-7E54-CB51E7B1FC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F3D3478C-0CCE-C57E-B54E-79BA425085D3}"/>
              </a:ext>
            </a:extLst>
          </p:cNvPr>
          <p:cNvSpPr>
            <a:spLocks noGrp="1"/>
          </p:cNvSpPr>
          <p:nvPr>
            <p:ph type="dt" sz="half" idx="10"/>
          </p:nvPr>
        </p:nvSpPr>
        <p:spPr/>
        <p:txBody>
          <a:bodyPr/>
          <a:lstStyle/>
          <a:p>
            <a:fld id="{6FAB806E-621C-4440-B078-6732534C2A04}" type="datetimeFigureOut">
              <a:rPr lang="en-IN" smtClean="0"/>
              <a:t>14-08-2025</a:t>
            </a:fld>
            <a:endParaRPr lang="en-IN"/>
          </a:p>
        </p:txBody>
      </p:sp>
      <p:sp>
        <p:nvSpPr>
          <p:cNvPr id="5" name="Footer Placeholder 4">
            <a:extLst>
              <a:ext uri="{FF2B5EF4-FFF2-40B4-BE49-F238E27FC236}">
                <a16:creationId xmlns:a16="http://schemas.microsoft.com/office/drawing/2014/main" id="{61E5A4F3-39E8-7C0D-1CD1-0C488D3A832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E66F1A6-6D30-328B-7DAE-D913A3C158B4}"/>
              </a:ext>
            </a:extLst>
          </p:cNvPr>
          <p:cNvSpPr>
            <a:spLocks noGrp="1"/>
          </p:cNvSpPr>
          <p:nvPr>
            <p:ph type="sldNum" sz="quarter" idx="12"/>
          </p:nvPr>
        </p:nvSpPr>
        <p:spPr/>
        <p:txBody>
          <a:bodyPr/>
          <a:lstStyle/>
          <a:p>
            <a:fld id="{42DA729B-8D11-4259-BB9B-679246F0195D}" type="slidenum">
              <a:rPr lang="en-IN" smtClean="0"/>
              <a:t>‹#›</a:t>
            </a:fld>
            <a:endParaRPr lang="en-IN"/>
          </a:p>
        </p:txBody>
      </p:sp>
    </p:spTree>
    <p:extLst>
      <p:ext uri="{BB962C8B-B14F-4D97-AF65-F5344CB8AC3E}">
        <p14:creationId xmlns:p14="http://schemas.microsoft.com/office/powerpoint/2010/main" val="291639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0E5F5-9FC8-8FA4-17C8-6E580C320B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4559BDD-14D0-E6D3-4102-BC81E8395C4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E1365B1-EA7D-C2C1-96DD-8A0A8BF47663}"/>
              </a:ext>
            </a:extLst>
          </p:cNvPr>
          <p:cNvSpPr>
            <a:spLocks noGrp="1"/>
          </p:cNvSpPr>
          <p:nvPr>
            <p:ph type="dt" sz="half" idx="10"/>
          </p:nvPr>
        </p:nvSpPr>
        <p:spPr/>
        <p:txBody>
          <a:bodyPr/>
          <a:lstStyle/>
          <a:p>
            <a:fld id="{6FAB806E-621C-4440-B078-6732534C2A04}" type="datetimeFigureOut">
              <a:rPr lang="en-IN" smtClean="0"/>
              <a:t>14-08-2025</a:t>
            </a:fld>
            <a:endParaRPr lang="en-IN"/>
          </a:p>
        </p:txBody>
      </p:sp>
      <p:sp>
        <p:nvSpPr>
          <p:cNvPr id="5" name="Footer Placeholder 4">
            <a:extLst>
              <a:ext uri="{FF2B5EF4-FFF2-40B4-BE49-F238E27FC236}">
                <a16:creationId xmlns:a16="http://schemas.microsoft.com/office/drawing/2014/main" id="{E5E7836E-14AF-04B7-4C48-DE552DBA8F4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2D7EC80-1C16-DDDA-C8E2-B9C84FCF9A6E}"/>
              </a:ext>
            </a:extLst>
          </p:cNvPr>
          <p:cNvSpPr>
            <a:spLocks noGrp="1"/>
          </p:cNvSpPr>
          <p:nvPr>
            <p:ph type="sldNum" sz="quarter" idx="12"/>
          </p:nvPr>
        </p:nvSpPr>
        <p:spPr/>
        <p:txBody>
          <a:bodyPr/>
          <a:lstStyle/>
          <a:p>
            <a:fld id="{42DA729B-8D11-4259-BB9B-679246F0195D}" type="slidenum">
              <a:rPr lang="en-IN" smtClean="0"/>
              <a:t>‹#›</a:t>
            </a:fld>
            <a:endParaRPr lang="en-IN"/>
          </a:p>
        </p:txBody>
      </p:sp>
    </p:spTree>
    <p:extLst>
      <p:ext uri="{BB962C8B-B14F-4D97-AF65-F5344CB8AC3E}">
        <p14:creationId xmlns:p14="http://schemas.microsoft.com/office/powerpoint/2010/main" val="1359372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8A1B75-A3B2-DA5C-3119-8136EDF3069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3663BF3-C67C-B34D-C6F4-132993DCA6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101D6D0-4490-8F6A-C02E-BCAE441B0A76}"/>
              </a:ext>
            </a:extLst>
          </p:cNvPr>
          <p:cNvSpPr>
            <a:spLocks noGrp="1"/>
          </p:cNvSpPr>
          <p:nvPr>
            <p:ph type="dt" sz="half" idx="10"/>
          </p:nvPr>
        </p:nvSpPr>
        <p:spPr/>
        <p:txBody>
          <a:bodyPr/>
          <a:lstStyle/>
          <a:p>
            <a:fld id="{6FAB806E-621C-4440-B078-6732534C2A04}" type="datetimeFigureOut">
              <a:rPr lang="en-IN" smtClean="0"/>
              <a:t>14-08-2025</a:t>
            </a:fld>
            <a:endParaRPr lang="en-IN"/>
          </a:p>
        </p:txBody>
      </p:sp>
      <p:sp>
        <p:nvSpPr>
          <p:cNvPr id="5" name="Footer Placeholder 4">
            <a:extLst>
              <a:ext uri="{FF2B5EF4-FFF2-40B4-BE49-F238E27FC236}">
                <a16:creationId xmlns:a16="http://schemas.microsoft.com/office/drawing/2014/main" id="{D37C8557-9A14-0927-30E2-E5514BE582E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2EAEBF0-ADCD-07FE-1698-2A866CB922C9}"/>
              </a:ext>
            </a:extLst>
          </p:cNvPr>
          <p:cNvSpPr>
            <a:spLocks noGrp="1"/>
          </p:cNvSpPr>
          <p:nvPr>
            <p:ph type="sldNum" sz="quarter" idx="12"/>
          </p:nvPr>
        </p:nvSpPr>
        <p:spPr/>
        <p:txBody>
          <a:bodyPr/>
          <a:lstStyle/>
          <a:p>
            <a:fld id="{42DA729B-8D11-4259-BB9B-679246F0195D}" type="slidenum">
              <a:rPr lang="en-IN" smtClean="0"/>
              <a:t>‹#›</a:t>
            </a:fld>
            <a:endParaRPr lang="en-IN"/>
          </a:p>
        </p:txBody>
      </p:sp>
    </p:spTree>
    <p:extLst>
      <p:ext uri="{BB962C8B-B14F-4D97-AF65-F5344CB8AC3E}">
        <p14:creationId xmlns:p14="http://schemas.microsoft.com/office/powerpoint/2010/main" val="3053003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27FB1-53E7-35DD-6262-E2A4E476733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A840C69-E96F-EFB1-BB91-3A9C37A9E99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85C0DE4-668E-DACC-1B5C-98B4D3899C66}"/>
              </a:ext>
            </a:extLst>
          </p:cNvPr>
          <p:cNvSpPr>
            <a:spLocks noGrp="1"/>
          </p:cNvSpPr>
          <p:nvPr>
            <p:ph type="dt" sz="half" idx="10"/>
          </p:nvPr>
        </p:nvSpPr>
        <p:spPr/>
        <p:txBody>
          <a:bodyPr/>
          <a:lstStyle/>
          <a:p>
            <a:fld id="{6FAB806E-621C-4440-B078-6732534C2A04}" type="datetimeFigureOut">
              <a:rPr lang="en-IN" smtClean="0"/>
              <a:t>14-08-2025</a:t>
            </a:fld>
            <a:endParaRPr lang="en-IN"/>
          </a:p>
        </p:txBody>
      </p:sp>
      <p:sp>
        <p:nvSpPr>
          <p:cNvPr id="5" name="Footer Placeholder 4">
            <a:extLst>
              <a:ext uri="{FF2B5EF4-FFF2-40B4-BE49-F238E27FC236}">
                <a16:creationId xmlns:a16="http://schemas.microsoft.com/office/drawing/2014/main" id="{905F3221-865C-C22E-6390-D9F0ABBC579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B4953D8-8EE1-BA25-0419-2F9372324B83}"/>
              </a:ext>
            </a:extLst>
          </p:cNvPr>
          <p:cNvSpPr>
            <a:spLocks noGrp="1"/>
          </p:cNvSpPr>
          <p:nvPr>
            <p:ph type="sldNum" sz="quarter" idx="12"/>
          </p:nvPr>
        </p:nvSpPr>
        <p:spPr/>
        <p:txBody>
          <a:bodyPr/>
          <a:lstStyle/>
          <a:p>
            <a:fld id="{42DA729B-8D11-4259-BB9B-679246F0195D}" type="slidenum">
              <a:rPr lang="en-IN" smtClean="0"/>
              <a:t>‹#›</a:t>
            </a:fld>
            <a:endParaRPr lang="en-IN"/>
          </a:p>
        </p:txBody>
      </p:sp>
    </p:spTree>
    <p:extLst>
      <p:ext uri="{BB962C8B-B14F-4D97-AF65-F5344CB8AC3E}">
        <p14:creationId xmlns:p14="http://schemas.microsoft.com/office/powerpoint/2010/main" val="292034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15B5F-091F-7420-1455-77153AD4E6E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E44108E3-985B-0BA3-8A4F-D7FC741C9C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49306F-4AC4-F491-E768-B6CB89EB391A}"/>
              </a:ext>
            </a:extLst>
          </p:cNvPr>
          <p:cNvSpPr>
            <a:spLocks noGrp="1"/>
          </p:cNvSpPr>
          <p:nvPr>
            <p:ph type="dt" sz="half" idx="10"/>
          </p:nvPr>
        </p:nvSpPr>
        <p:spPr/>
        <p:txBody>
          <a:bodyPr/>
          <a:lstStyle/>
          <a:p>
            <a:fld id="{6FAB806E-621C-4440-B078-6732534C2A04}" type="datetimeFigureOut">
              <a:rPr lang="en-IN" smtClean="0"/>
              <a:t>14-08-2025</a:t>
            </a:fld>
            <a:endParaRPr lang="en-IN"/>
          </a:p>
        </p:txBody>
      </p:sp>
      <p:sp>
        <p:nvSpPr>
          <p:cNvPr id="5" name="Footer Placeholder 4">
            <a:extLst>
              <a:ext uri="{FF2B5EF4-FFF2-40B4-BE49-F238E27FC236}">
                <a16:creationId xmlns:a16="http://schemas.microsoft.com/office/drawing/2014/main" id="{2F058793-EE85-8E9E-ECDF-ED2B6F93DB4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0BEB53E-51D7-4EA5-0A8D-D0024CFE4389}"/>
              </a:ext>
            </a:extLst>
          </p:cNvPr>
          <p:cNvSpPr>
            <a:spLocks noGrp="1"/>
          </p:cNvSpPr>
          <p:nvPr>
            <p:ph type="sldNum" sz="quarter" idx="12"/>
          </p:nvPr>
        </p:nvSpPr>
        <p:spPr/>
        <p:txBody>
          <a:bodyPr/>
          <a:lstStyle/>
          <a:p>
            <a:fld id="{42DA729B-8D11-4259-BB9B-679246F0195D}" type="slidenum">
              <a:rPr lang="en-IN" smtClean="0"/>
              <a:t>‹#›</a:t>
            </a:fld>
            <a:endParaRPr lang="en-IN"/>
          </a:p>
        </p:txBody>
      </p:sp>
    </p:spTree>
    <p:extLst>
      <p:ext uri="{BB962C8B-B14F-4D97-AF65-F5344CB8AC3E}">
        <p14:creationId xmlns:p14="http://schemas.microsoft.com/office/powerpoint/2010/main" val="1908109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88F59-78A2-2BFC-EBB5-B6BA632AF33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4F53042-8225-981D-7B85-41E1814D2E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E2251470-7C2A-8A81-C9FF-9EE51C3CF8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F70829C-7583-B3BA-BCCF-90462E1F6FC2}"/>
              </a:ext>
            </a:extLst>
          </p:cNvPr>
          <p:cNvSpPr>
            <a:spLocks noGrp="1"/>
          </p:cNvSpPr>
          <p:nvPr>
            <p:ph type="dt" sz="half" idx="10"/>
          </p:nvPr>
        </p:nvSpPr>
        <p:spPr/>
        <p:txBody>
          <a:bodyPr/>
          <a:lstStyle/>
          <a:p>
            <a:fld id="{6FAB806E-621C-4440-B078-6732534C2A04}" type="datetimeFigureOut">
              <a:rPr lang="en-IN" smtClean="0"/>
              <a:t>14-08-2025</a:t>
            </a:fld>
            <a:endParaRPr lang="en-IN"/>
          </a:p>
        </p:txBody>
      </p:sp>
      <p:sp>
        <p:nvSpPr>
          <p:cNvPr id="6" name="Footer Placeholder 5">
            <a:extLst>
              <a:ext uri="{FF2B5EF4-FFF2-40B4-BE49-F238E27FC236}">
                <a16:creationId xmlns:a16="http://schemas.microsoft.com/office/drawing/2014/main" id="{9C322413-7EB7-AEB4-54C1-B1CD7060FA7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E234FA5-A679-E731-F2B8-8C0E28BB7A88}"/>
              </a:ext>
            </a:extLst>
          </p:cNvPr>
          <p:cNvSpPr>
            <a:spLocks noGrp="1"/>
          </p:cNvSpPr>
          <p:nvPr>
            <p:ph type="sldNum" sz="quarter" idx="12"/>
          </p:nvPr>
        </p:nvSpPr>
        <p:spPr/>
        <p:txBody>
          <a:bodyPr/>
          <a:lstStyle/>
          <a:p>
            <a:fld id="{42DA729B-8D11-4259-BB9B-679246F0195D}" type="slidenum">
              <a:rPr lang="en-IN" smtClean="0"/>
              <a:t>‹#›</a:t>
            </a:fld>
            <a:endParaRPr lang="en-IN"/>
          </a:p>
        </p:txBody>
      </p:sp>
    </p:spTree>
    <p:extLst>
      <p:ext uri="{BB962C8B-B14F-4D97-AF65-F5344CB8AC3E}">
        <p14:creationId xmlns:p14="http://schemas.microsoft.com/office/powerpoint/2010/main" val="3257600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30E60-CF63-44B9-B27A-D9009492536E}"/>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D8CFA6B-0071-B13A-6B4E-3E58063E7C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30AC01-E2AD-73DA-7853-218152FA46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449E9DA4-A75D-0CAF-20B2-723E0A5BA5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41F62A-3EBE-B9FF-FA5A-9237B482CC0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5C3CEF79-1E8D-5B47-7D7E-38505DC45A3D}"/>
              </a:ext>
            </a:extLst>
          </p:cNvPr>
          <p:cNvSpPr>
            <a:spLocks noGrp="1"/>
          </p:cNvSpPr>
          <p:nvPr>
            <p:ph type="dt" sz="half" idx="10"/>
          </p:nvPr>
        </p:nvSpPr>
        <p:spPr/>
        <p:txBody>
          <a:bodyPr/>
          <a:lstStyle/>
          <a:p>
            <a:fld id="{6FAB806E-621C-4440-B078-6732534C2A04}" type="datetimeFigureOut">
              <a:rPr lang="en-IN" smtClean="0"/>
              <a:t>14-08-2025</a:t>
            </a:fld>
            <a:endParaRPr lang="en-IN"/>
          </a:p>
        </p:txBody>
      </p:sp>
      <p:sp>
        <p:nvSpPr>
          <p:cNvPr id="8" name="Footer Placeholder 7">
            <a:extLst>
              <a:ext uri="{FF2B5EF4-FFF2-40B4-BE49-F238E27FC236}">
                <a16:creationId xmlns:a16="http://schemas.microsoft.com/office/drawing/2014/main" id="{99097C03-A235-852C-261E-99302A2C1A6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E3EAA7D0-2C4E-5240-52A2-13AE64834374}"/>
              </a:ext>
            </a:extLst>
          </p:cNvPr>
          <p:cNvSpPr>
            <a:spLocks noGrp="1"/>
          </p:cNvSpPr>
          <p:nvPr>
            <p:ph type="sldNum" sz="quarter" idx="12"/>
          </p:nvPr>
        </p:nvSpPr>
        <p:spPr/>
        <p:txBody>
          <a:bodyPr/>
          <a:lstStyle/>
          <a:p>
            <a:fld id="{42DA729B-8D11-4259-BB9B-679246F0195D}" type="slidenum">
              <a:rPr lang="en-IN" smtClean="0"/>
              <a:t>‹#›</a:t>
            </a:fld>
            <a:endParaRPr lang="en-IN"/>
          </a:p>
        </p:txBody>
      </p:sp>
    </p:spTree>
    <p:extLst>
      <p:ext uri="{BB962C8B-B14F-4D97-AF65-F5344CB8AC3E}">
        <p14:creationId xmlns:p14="http://schemas.microsoft.com/office/powerpoint/2010/main" val="1865490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E4AF3-B421-A05D-916D-0104D520FDE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87929DC7-ED32-C415-8027-7CFB97D368AF}"/>
              </a:ext>
            </a:extLst>
          </p:cNvPr>
          <p:cNvSpPr>
            <a:spLocks noGrp="1"/>
          </p:cNvSpPr>
          <p:nvPr>
            <p:ph type="dt" sz="half" idx="10"/>
          </p:nvPr>
        </p:nvSpPr>
        <p:spPr/>
        <p:txBody>
          <a:bodyPr/>
          <a:lstStyle/>
          <a:p>
            <a:fld id="{6FAB806E-621C-4440-B078-6732534C2A04}" type="datetimeFigureOut">
              <a:rPr lang="en-IN" smtClean="0"/>
              <a:t>14-08-2025</a:t>
            </a:fld>
            <a:endParaRPr lang="en-IN"/>
          </a:p>
        </p:txBody>
      </p:sp>
      <p:sp>
        <p:nvSpPr>
          <p:cNvPr id="4" name="Footer Placeholder 3">
            <a:extLst>
              <a:ext uri="{FF2B5EF4-FFF2-40B4-BE49-F238E27FC236}">
                <a16:creationId xmlns:a16="http://schemas.microsoft.com/office/drawing/2014/main" id="{C18B154D-415D-CDE0-6271-1DC1CDBA04AB}"/>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8E440B9-0DC8-53DE-3118-38B1C20FA1F1}"/>
              </a:ext>
            </a:extLst>
          </p:cNvPr>
          <p:cNvSpPr>
            <a:spLocks noGrp="1"/>
          </p:cNvSpPr>
          <p:nvPr>
            <p:ph type="sldNum" sz="quarter" idx="12"/>
          </p:nvPr>
        </p:nvSpPr>
        <p:spPr/>
        <p:txBody>
          <a:bodyPr/>
          <a:lstStyle/>
          <a:p>
            <a:fld id="{42DA729B-8D11-4259-BB9B-679246F0195D}" type="slidenum">
              <a:rPr lang="en-IN" smtClean="0"/>
              <a:t>‹#›</a:t>
            </a:fld>
            <a:endParaRPr lang="en-IN"/>
          </a:p>
        </p:txBody>
      </p:sp>
    </p:spTree>
    <p:extLst>
      <p:ext uri="{BB962C8B-B14F-4D97-AF65-F5344CB8AC3E}">
        <p14:creationId xmlns:p14="http://schemas.microsoft.com/office/powerpoint/2010/main" val="1471420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B63094-F331-DAFE-8DC2-AD3097F9D21A}"/>
              </a:ext>
            </a:extLst>
          </p:cNvPr>
          <p:cNvSpPr>
            <a:spLocks noGrp="1"/>
          </p:cNvSpPr>
          <p:nvPr>
            <p:ph type="dt" sz="half" idx="10"/>
          </p:nvPr>
        </p:nvSpPr>
        <p:spPr/>
        <p:txBody>
          <a:bodyPr/>
          <a:lstStyle/>
          <a:p>
            <a:fld id="{6FAB806E-621C-4440-B078-6732534C2A04}" type="datetimeFigureOut">
              <a:rPr lang="en-IN" smtClean="0"/>
              <a:t>14-08-2025</a:t>
            </a:fld>
            <a:endParaRPr lang="en-IN"/>
          </a:p>
        </p:txBody>
      </p:sp>
      <p:sp>
        <p:nvSpPr>
          <p:cNvPr id="3" name="Footer Placeholder 2">
            <a:extLst>
              <a:ext uri="{FF2B5EF4-FFF2-40B4-BE49-F238E27FC236}">
                <a16:creationId xmlns:a16="http://schemas.microsoft.com/office/drawing/2014/main" id="{590153E0-451D-345F-EC6A-256F279DFBB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514F6104-2AC7-4BD4-84C9-4F1C49A5F24E}"/>
              </a:ext>
            </a:extLst>
          </p:cNvPr>
          <p:cNvSpPr>
            <a:spLocks noGrp="1"/>
          </p:cNvSpPr>
          <p:nvPr>
            <p:ph type="sldNum" sz="quarter" idx="12"/>
          </p:nvPr>
        </p:nvSpPr>
        <p:spPr/>
        <p:txBody>
          <a:bodyPr/>
          <a:lstStyle/>
          <a:p>
            <a:fld id="{42DA729B-8D11-4259-BB9B-679246F0195D}" type="slidenum">
              <a:rPr lang="en-IN" smtClean="0"/>
              <a:t>‹#›</a:t>
            </a:fld>
            <a:endParaRPr lang="en-IN"/>
          </a:p>
        </p:txBody>
      </p:sp>
    </p:spTree>
    <p:extLst>
      <p:ext uri="{BB962C8B-B14F-4D97-AF65-F5344CB8AC3E}">
        <p14:creationId xmlns:p14="http://schemas.microsoft.com/office/powerpoint/2010/main" val="100404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09CA7-BD27-44F7-D521-0F5DFF7608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FE55B3EF-1DD3-E036-80A0-A6613A1016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2A6ABEE1-AF03-208D-475B-90D82FB5DD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BDB743-AC4E-DC30-E7EE-4B9910A32403}"/>
              </a:ext>
            </a:extLst>
          </p:cNvPr>
          <p:cNvSpPr>
            <a:spLocks noGrp="1"/>
          </p:cNvSpPr>
          <p:nvPr>
            <p:ph type="dt" sz="half" idx="10"/>
          </p:nvPr>
        </p:nvSpPr>
        <p:spPr/>
        <p:txBody>
          <a:bodyPr/>
          <a:lstStyle/>
          <a:p>
            <a:fld id="{6FAB806E-621C-4440-B078-6732534C2A04}" type="datetimeFigureOut">
              <a:rPr lang="en-IN" smtClean="0"/>
              <a:t>14-08-2025</a:t>
            </a:fld>
            <a:endParaRPr lang="en-IN"/>
          </a:p>
        </p:txBody>
      </p:sp>
      <p:sp>
        <p:nvSpPr>
          <p:cNvPr id="6" name="Footer Placeholder 5">
            <a:extLst>
              <a:ext uri="{FF2B5EF4-FFF2-40B4-BE49-F238E27FC236}">
                <a16:creationId xmlns:a16="http://schemas.microsoft.com/office/drawing/2014/main" id="{2933FBBD-B0AD-ABD6-888D-24CCDE1098D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9115BDA-1306-0410-B72B-AF7A5DD14B84}"/>
              </a:ext>
            </a:extLst>
          </p:cNvPr>
          <p:cNvSpPr>
            <a:spLocks noGrp="1"/>
          </p:cNvSpPr>
          <p:nvPr>
            <p:ph type="sldNum" sz="quarter" idx="12"/>
          </p:nvPr>
        </p:nvSpPr>
        <p:spPr/>
        <p:txBody>
          <a:bodyPr/>
          <a:lstStyle/>
          <a:p>
            <a:fld id="{42DA729B-8D11-4259-BB9B-679246F0195D}" type="slidenum">
              <a:rPr lang="en-IN" smtClean="0"/>
              <a:t>‹#›</a:t>
            </a:fld>
            <a:endParaRPr lang="en-IN"/>
          </a:p>
        </p:txBody>
      </p:sp>
    </p:spTree>
    <p:extLst>
      <p:ext uri="{BB962C8B-B14F-4D97-AF65-F5344CB8AC3E}">
        <p14:creationId xmlns:p14="http://schemas.microsoft.com/office/powerpoint/2010/main" val="3577260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5A676-844C-06BB-CF67-0E6968A5E4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23E95662-BA88-DE19-84FD-371031C363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94B8F78-B4B8-C6A2-FB7A-D0ADAFD4A1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2C33EF-4F11-27F8-410F-74DBC39394BC}"/>
              </a:ext>
            </a:extLst>
          </p:cNvPr>
          <p:cNvSpPr>
            <a:spLocks noGrp="1"/>
          </p:cNvSpPr>
          <p:nvPr>
            <p:ph type="dt" sz="half" idx="10"/>
          </p:nvPr>
        </p:nvSpPr>
        <p:spPr/>
        <p:txBody>
          <a:bodyPr/>
          <a:lstStyle/>
          <a:p>
            <a:fld id="{6FAB806E-621C-4440-B078-6732534C2A04}" type="datetimeFigureOut">
              <a:rPr lang="en-IN" smtClean="0"/>
              <a:t>14-08-2025</a:t>
            </a:fld>
            <a:endParaRPr lang="en-IN"/>
          </a:p>
        </p:txBody>
      </p:sp>
      <p:sp>
        <p:nvSpPr>
          <p:cNvPr id="6" name="Footer Placeholder 5">
            <a:extLst>
              <a:ext uri="{FF2B5EF4-FFF2-40B4-BE49-F238E27FC236}">
                <a16:creationId xmlns:a16="http://schemas.microsoft.com/office/drawing/2014/main" id="{FB458CC0-AFD9-4866-FD38-50E065EC2D1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55E02B7-D67A-A3E6-0B76-049A2CC02C22}"/>
              </a:ext>
            </a:extLst>
          </p:cNvPr>
          <p:cNvSpPr>
            <a:spLocks noGrp="1"/>
          </p:cNvSpPr>
          <p:nvPr>
            <p:ph type="sldNum" sz="quarter" idx="12"/>
          </p:nvPr>
        </p:nvSpPr>
        <p:spPr/>
        <p:txBody>
          <a:bodyPr/>
          <a:lstStyle/>
          <a:p>
            <a:fld id="{42DA729B-8D11-4259-BB9B-679246F0195D}" type="slidenum">
              <a:rPr lang="en-IN" smtClean="0"/>
              <a:t>‹#›</a:t>
            </a:fld>
            <a:endParaRPr lang="en-IN"/>
          </a:p>
        </p:txBody>
      </p:sp>
    </p:spTree>
    <p:extLst>
      <p:ext uri="{BB962C8B-B14F-4D97-AF65-F5344CB8AC3E}">
        <p14:creationId xmlns:p14="http://schemas.microsoft.com/office/powerpoint/2010/main" val="2051286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E1BAFE-850C-4CDE-7903-5392D6261B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FD62388-34D6-7649-2D3D-4348168AE0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ABB5D5C-B59E-DDF1-0ED7-59DCECEAE4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AB806E-621C-4440-B078-6732534C2A04}" type="datetimeFigureOut">
              <a:rPr lang="en-IN" smtClean="0"/>
              <a:t>14-08-2025</a:t>
            </a:fld>
            <a:endParaRPr lang="en-IN"/>
          </a:p>
        </p:txBody>
      </p:sp>
      <p:sp>
        <p:nvSpPr>
          <p:cNvPr id="5" name="Footer Placeholder 4">
            <a:extLst>
              <a:ext uri="{FF2B5EF4-FFF2-40B4-BE49-F238E27FC236}">
                <a16:creationId xmlns:a16="http://schemas.microsoft.com/office/drawing/2014/main" id="{41250462-F47F-847F-EDD6-0298D20067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AFF3242D-7879-53B5-BA86-759B97E081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DA729B-8D11-4259-BB9B-679246F0195D}" type="slidenum">
              <a:rPr lang="en-IN" smtClean="0"/>
              <a:t>‹#›</a:t>
            </a:fld>
            <a:endParaRPr lang="en-IN"/>
          </a:p>
        </p:txBody>
      </p:sp>
    </p:spTree>
    <p:extLst>
      <p:ext uri="{BB962C8B-B14F-4D97-AF65-F5344CB8AC3E}">
        <p14:creationId xmlns:p14="http://schemas.microsoft.com/office/powerpoint/2010/main" val="869879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tutorialspoint.com/weighted-graph-representation-in-data-structure" TargetMode="External"/><Relationship Id="rId1" Type="http://schemas.openxmlformats.org/officeDocument/2006/relationships/slideLayout" Target="../slideLayouts/slideLayout7.xml"/><Relationship Id="rId4" Type="http://schemas.openxmlformats.org/officeDocument/2006/relationships/hyperlink" Target="https://www.tutorialspoint.com/edges-and-vertices-of-graph"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hyperlink" Target="https://www.geeksforgeeks.org/bellman-ford-algorithm-dp-23/" TargetMode="External"/><Relationship Id="rId4" Type="http://schemas.openxmlformats.org/officeDocument/2006/relationships/image" Target="../media/image16.png"/></Relationships>
</file>

<file path=ppt/slides/_rels/slide24.xml.rels><?xml version="1.0" encoding="UTF-8" standalone="yes"?>
<Relationships xmlns="http://schemas.openxmlformats.org/package/2006/relationships"><Relationship Id="rId2" Type="http://schemas.openxmlformats.org/officeDocument/2006/relationships/hyperlink" Target="https://www.geeksforgeeks.org/dijkstras-shortest-path-algorithm-greedy-algo-7/"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78560-7F54-E551-BFFD-DD84BF623F67}"/>
              </a:ext>
            </a:extLst>
          </p:cNvPr>
          <p:cNvSpPr>
            <a:spLocks noGrp="1"/>
          </p:cNvSpPr>
          <p:nvPr>
            <p:ph type="ctrTitle"/>
          </p:nvPr>
        </p:nvSpPr>
        <p:spPr/>
        <p:txBody>
          <a:bodyPr/>
          <a:lstStyle/>
          <a:p>
            <a:r>
              <a:rPr lang="en-IN" dirty="0">
                <a:solidFill>
                  <a:srgbClr val="FF0000"/>
                </a:solidFill>
              </a:rPr>
              <a:t>Unit - IV</a:t>
            </a:r>
          </a:p>
        </p:txBody>
      </p:sp>
      <p:sp>
        <p:nvSpPr>
          <p:cNvPr id="3" name="Subtitle 2">
            <a:extLst>
              <a:ext uri="{FF2B5EF4-FFF2-40B4-BE49-F238E27FC236}">
                <a16:creationId xmlns:a16="http://schemas.microsoft.com/office/drawing/2014/main" id="{E14CF9BE-29C4-7487-4023-B3C1F11EAF88}"/>
              </a:ext>
            </a:extLst>
          </p:cNvPr>
          <p:cNvSpPr>
            <a:spLocks noGrp="1"/>
          </p:cNvSpPr>
          <p:nvPr>
            <p:ph type="subTitle" idx="1"/>
          </p:nvPr>
        </p:nvSpPr>
        <p:spPr/>
        <p:txBody>
          <a:bodyPr>
            <a:normAutofit/>
          </a:bodyPr>
          <a:lstStyle/>
          <a:p>
            <a:r>
              <a:rPr lang="en-IN" sz="4800" dirty="0">
                <a:solidFill>
                  <a:srgbClr val="FF0000"/>
                </a:solidFill>
              </a:rPr>
              <a:t>Dynamic Programming</a:t>
            </a:r>
          </a:p>
        </p:txBody>
      </p:sp>
    </p:spTree>
    <p:extLst>
      <p:ext uri="{BB962C8B-B14F-4D97-AF65-F5344CB8AC3E}">
        <p14:creationId xmlns:p14="http://schemas.microsoft.com/office/powerpoint/2010/main" val="1718442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88A6BA-A8D4-FFBC-8823-0F738E939992}"/>
              </a:ext>
            </a:extLst>
          </p:cNvPr>
          <p:cNvSpPr txBox="1"/>
          <p:nvPr/>
        </p:nvSpPr>
        <p:spPr>
          <a:xfrm>
            <a:off x="3048693" y="534389"/>
            <a:ext cx="6097384" cy="523220"/>
          </a:xfrm>
          <a:prstGeom prst="rect">
            <a:avLst/>
          </a:prstGeom>
          <a:noFill/>
        </p:spPr>
        <p:txBody>
          <a:bodyPr wrap="square">
            <a:spAutoFit/>
          </a:bodyPr>
          <a:lstStyle/>
          <a:p>
            <a:pPr algn="ctr"/>
            <a:r>
              <a:rPr lang="en-IN" sz="2800" b="1" i="0" dirty="0">
                <a:solidFill>
                  <a:srgbClr val="000000"/>
                </a:solidFill>
                <a:effectLst/>
                <a:latin typeface="var(--ff-lato)"/>
              </a:rPr>
              <a:t>All-Pairs Shortest Paths</a:t>
            </a:r>
          </a:p>
        </p:txBody>
      </p:sp>
      <p:sp>
        <p:nvSpPr>
          <p:cNvPr id="5" name="TextBox 4">
            <a:extLst>
              <a:ext uri="{FF2B5EF4-FFF2-40B4-BE49-F238E27FC236}">
                <a16:creationId xmlns:a16="http://schemas.microsoft.com/office/drawing/2014/main" id="{C0F550A5-BD2C-ACD3-9A41-57F1C65A7987}"/>
              </a:ext>
            </a:extLst>
          </p:cNvPr>
          <p:cNvSpPr txBox="1"/>
          <p:nvPr/>
        </p:nvSpPr>
        <p:spPr>
          <a:xfrm>
            <a:off x="342637" y="1293935"/>
            <a:ext cx="10598728" cy="3539430"/>
          </a:xfrm>
          <a:prstGeom prst="rect">
            <a:avLst/>
          </a:prstGeom>
          <a:noFill/>
        </p:spPr>
        <p:txBody>
          <a:bodyPr wrap="square">
            <a:spAutoFit/>
          </a:bodyPr>
          <a:lstStyle/>
          <a:p>
            <a:pPr algn="just"/>
            <a:r>
              <a:rPr lang="en-US" sz="2800" b="0" i="0" dirty="0">
                <a:solidFill>
                  <a:srgbClr val="000000"/>
                </a:solidFill>
                <a:effectLst/>
                <a:latin typeface="Verdana" panose="020B0604030504040204" pitchFamily="34" charset="0"/>
              </a:rPr>
              <a:t>The all pair shortest path algorithm is also known as Floyd-</a:t>
            </a:r>
            <a:r>
              <a:rPr lang="en-US" sz="2800" b="0" i="0" dirty="0" err="1">
                <a:solidFill>
                  <a:srgbClr val="000000"/>
                </a:solidFill>
                <a:effectLst/>
                <a:latin typeface="Verdana" panose="020B0604030504040204" pitchFamily="34" charset="0"/>
              </a:rPr>
              <a:t>Warshall</a:t>
            </a:r>
            <a:r>
              <a:rPr lang="en-US" sz="2800" b="0" i="0" dirty="0">
                <a:solidFill>
                  <a:srgbClr val="000000"/>
                </a:solidFill>
                <a:effectLst/>
                <a:latin typeface="Verdana" panose="020B0604030504040204" pitchFamily="34" charset="0"/>
              </a:rPr>
              <a:t> algorithm is used to find all pair shortest path problem from a given </a:t>
            </a:r>
            <a:r>
              <a:rPr lang="en-US" sz="2800" b="1" i="0" u="none" strike="noStrike" dirty="0">
                <a:solidFill>
                  <a:srgbClr val="008000"/>
                </a:solidFill>
                <a:effectLst/>
                <a:latin typeface="inherit"/>
                <a:hlinkClick r:id="rId2"/>
              </a:rPr>
              <a:t>weighted graph</a:t>
            </a:r>
            <a:r>
              <a:rPr lang="en-US" sz="2800" b="0" i="0" dirty="0">
                <a:solidFill>
                  <a:srgbClr val="000000"/>
                </a:solidFill>
                <a:effectLst/>
                <a:latin typeface="Verdana" panose="020B0604030504040204" pitchFamily="34" charset="0"/>
              </a:rPr>
              <a:t>. </a:t>
            </a:r>
          </a:p>
          <a:p>
            <a:pPr algn="just"/>
            <a:r>
              <a:rPr lang="en-US" sz="2800" b="0" i="0" dirty="0">
                <a:solidFill>
                  <a:srgbClr val="000000"/>
                </a:solidFill>
                <a:effectLst/>
                <a:latin typeface="Verdana" panose="020B0604030504040204" pitchFamily="34" charset="0"/>
              </a:rPr>
              <a:t>It will generate a matrix, which will represent the minimum distance from any node to all other nodes in the graph.</a:t>
            </a:r>
          </a:p>
          <a:p>
            <a:br>
              <a:rPr lang="en-US" sz="2800" dirty="0"/>
            </a:br>
            <a:endParaRPr lang="en-IN" sz="2800" dirty="0"/>
          </a:p>
        </p:txBody>
      </p:sp>
      <p:pic>
        <p:nvPicPr>
          <p:cNvPr id="1026" name="Picture 2">
            <a:extLst>
              <a:ext uri="{FF2B5EF4-FFF2-40B4-BE49-F238E27FC236}">
                <a16:creationId xmlns:a16="http://schemas.microsoft.com/office/drawing/2014/main" id="{F7525DF6-C953-F3EE-A5BA-69803C0101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068" y="4123336"/>
            <a:ext cx="5429250" cy="220027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5EDFD5E2-C608-6107-221E-4B7EEAC196E2}"/>
              </a:ext>
            </a:extLst>
          </p:cNvPr>
          <p:cNvSpPr txBox="1"/>
          <p:nvPr/>
        </p:nvSpPr>
        <p:spPr>
          <a:xfrm>
            <a:off x="5949828" y="4031501"/>
            <a:ext cx="6097384" cy="2554545"/>
          </a:xfrm>
          <a:prstGeom prst="rect">
            <a:avLst/>
          </a:prstGeom>
          <a:noFill/>
        </p:spPr>
        <p:txBody>
          <a:bodyPr wrap="square">
            <a:spAutoFit/>
          </a:bodyPr>
          <a:lstStyle/>
          <a:p>
            <a:pPr algn="just"/>
            <a:r>
              <a:rPr lang="en-US" sz="2000" b="0" i="0" dirty="0">
                <a:solidFill>
                  <a:srgbClr val="000000"/>
                </a:solidFill>
                <a:effectLst/>
                <a:latin typeface="Verdana" panose="020B0604030504040204" pitchFamily="34" charset="0"/>
              </a:rPr>
              <a:t>At first the output matrix is same as given cost matrix of the graph. After that the output matrix will be updated with all vertices k as the intermediate vertex.</a:t>
            </a:r>
          </a:p>
          <a:p>
            <a:pPr algn="just"/>
            <a:endParaRPr lang="en-US" sz="2000" b="0" i="0" dirty="0">
              <a:solidFill>
                <a:srgbClr val="000000"/>
              </a:solidFill>
              <a:effectLst/>
              <a:latin typeface="Verdana" panose="020B0604030504040204" pitchFamily="34" charset="0"/>
            </a:endParaRPr>
          </a:p>
          <a:p>
            <a:pPr algn="just"/>
            <a:r>
              <a:rPr lang="en-US" sz="2000" b="0" i="0" dirty="0">
                <a:solidFill>
                  <a:srgbClr val="000000"/>
                </a:solidFill>
                <a:effectLst/>
                <a:latin typeface="Verdana" panose="020B0604030504040204" pitchFamily="34" charset="0"/>
              </a:rPr>
              <a:t>The time complexity of this algorithm is O(V3), here V is the number of </a:t>
            </a:r>
            <a:r>
              <a:rPr lang="en-US" sz="2000" b="1" i="0" u="none" strike="noStrike" dirty="0">
                <a:solidFill>
                  <a:srgbClr val="008000"/>
                </a:solidFill>
                <a:effectLst/>
                <a:latin typeface="inherit"/>
                <a:hlinkClick r:id="rId4"/>
              </a:rPr>
              <a:t>vertices in the graph</a:t>
            </a:r>
            <a:r>
              <a:rPr lang="en-US" sz="2000" b="0" i="0" dirty="0">
                <a:solidFill>
                  <a:srgbClr val="000000"/>
                </a:solidFill>
                <a:effectLst/>
                <a:latin typeface="Verdana" panose="020B0604030504040204" pitchFamily="34" charset="0"/>
              </a:rPr>
              <a:t>.</a:t>
            </a:r>
          </a:p>
        </p:txBody>
      </p:sp>
    </p:spTree>
    <p:extLst>
      <p:ext uri="{BB962C8B-B14F-4D97-AF65-F5344CB8AC3E}">
        <p14:creationId xmlns:p14="http://schemas.microsoft.com/office/powerpoint/2010/main" val="3666937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ryRun1drawio">
            <a:extLst>
              <a:ext uri="{FF2B5EF4-FFF2-40B4-BE49-F238E27FC236}">
                <a16:creationId xmlns:a16="http://schemas.microsoft.com/office/drawing/2014/main" id="{7924C8F9-C422-1F69-3A37-F339E5ED2A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1476" y="471487"/>
            <a:ext cx="9252066" cy="61703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8762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DB9CEC6-6177-8C39-680D-179081EE2C02}"/>
              </a:ext>
            </a:extLst>
          </p:cNvPr>
          <p:cNvSpPr txBox="1"/>
          <p:nvPr/>
        </p:nvSpPr>
        <p:spPr>
          <a:xfrm>
            <a:off x="689956" y="673025"/>
            <a:ext cx="10307782" cy="1200329"/>
          </a:xfrm>
          <a:prstGeom prst="rect">
            <a:avLst/>
          </a:prstGeom>
          <a:noFill/>
        </p:spPr>
        <p:txBody>
          <a:bodyPr wrap="square">
            <a:spAutoFit/>
          </a:bodyPr>
          <a:lstStyle/>
          <a:p>
            <a:r>
              <a:rPr lang="en-US" sz="2400" b="0" dirty="0">
                <a:solidFill>
                  <a:srgbClr val="273239"/>
                </a:solidFill>
                <a:effectLst/>
              </a:rPr>
              <a:t>Initialize the Distance[][] matrix using the input graph such that </a:t>
            </a:r>
          </a:p>
          <a:p>
            <a:r>
              <a:rPr lang="en-US" sz="2400" b="0" dirty="0">
                <a:solidFill>
                  <a:srgbClr val="273239"/>
                </a:solidFill>
                <a:effectLst/>
              </a:rPr>
              <a:t>Distance[</a:t>
            </a:r>
            <a:r>
              <a:rPr lang="en-US" sz="2400" b="0" dirty="0" err="1">
                <a:solidFill>
                  <a:srgbClr val="273239"/>
                </a:solidFill>
                <a:effectLst/>
              </a:rPr>
              <a:t>i</a:t>
            </a:r>
            <a:r>
              <a:rPr lang="en-US" sz="2400" b="0" dirty="0">
                <a:solidFill>
                  <a:srgbClr val="273239"/>
                </a:solidFill>
                <a:effectLst/>
              </a:rPr>
              <a:t>][j]= weight of edge from</a:t>
            </a:r>
            <a:r>
              <a:rPr lang="en-US" sz="2400" b="1" dirty="0">
                <a:solidFill>
                  <a:srgbClr val="273239"/>
                </a:solidFill>
                <a:effectLst/>
              </a:rPr>
              <a:t> </a:t>
            </a:r>
            <a:r>
              <a:rPr lang="en-US" sz="2400" b="1" dirty="0" err="1">
                <a:solidFill>
                  <a:srgbClr val="273239"/>
                </a:solidFill>
                <a:effectLst/>
              </a:rPr>
              <a:t>i</a:t>
            </a:r>
            <a:r>
              <a:rPr lang="en-US" sz="2400" b="1" dirty="0">
                <a:solidFill>
                  <a:srgbClr val="273239"/>
                </a:solidFill>
                <a:effectLst/>
              </a:rPr>
              <a:t> </a:t>
            </a:r>
            <a:r>
              <a:rPr lang="en-US" sz="2400" b="0" dirty="0">
                <a:solidFill>
                  <a:srgbClr val="273239"/>
                </a:solidFill>
                <a:effectLst/>
              </a:rPr>
              <a:t>to </a:t>
            </a:r>
            <a:r>
              <a:rPr lang="en-US" sz="2400" b="1" dirty="0">
                <a:solidFill>
                  <a:srgbClr val="273239"/>
                </a:solidFill>
                <a:effectLst/>
              </a:rPr>
              <a:t>j</a:t>
            </a:r>
            <a:r>
              <a:rPr lang="en-US" sz="2400" b="0" dirty="0">
                <a:solidFill>
                  <a:srgbClr val="273239"/>
                </a:solidFill>
                <a:effectLst/>
              </a:rPr>
              <a:t>, </a:t>
            </a:r>
          </a:p>
          <a:p>
            <a:r>
              <a:rPr lang="en-US" sz="2400" b="0" dirty="0">
                <a:solidFill>
                  <a:srgbClr val="273239"/>
                </a:solidFill>
                <a:effectLst/>
              </a:rPr>
              <a:t>also Distance[</a:t>
            </a:r>
            <a:r>
              <a:rPr lang="en-US" sz="2400" b="0" dirty="0" err="1">
                <a:solidFill>
                  <a:srgbClr val="273239"/>
                </a:solidFill>
                <a:effectLst/>
              </a:rPr>
              <a:t>i</a:t>
            </a:r>
            <a:r>
              <a:rPr lang="en-US" sz="2400" b="0" dirty="0">
                <a:solidFill>
                  <a:srgbClr val="273239"/>
                </a:solidFill>
                <a:effectLst/>
              </a:rPr>
              <a:t>][j] = Infinity if there is no edge from </a:t>
            </a:r>
            <a:r>
              <a:rPr lang="en-US" sz="2400" b="1" dirty="0" err="1">
                <a:solidFill>
                  <a:srgbClr val="273239"/>
                </a:solidFill>
                <a:effectLst/>
              </a:rPr>
              <a:t>i</a:t>
            </a:r>
            <a:r>
              <a:rPr lang="en-US" sz="2400" b="0" dirty="0">
                <a:solidFill>
                  <a:srgbClr val="273239"/>
                </a:solidFill>
                <a:effectLst/>
              </a:rPr>
              <a:t> to </a:t>
            </a:r>
            <a:r>
              <a:rPr lang="en-US" sz="2400" b="1" dirty="0">
                <a:solidFill>
                  <a:srgbClr val="273239"/>
                </a:solidFill>
                <a:effectLst/>
              </a:rPr>
              <a:t>j.</a:t>
            </a:r>
            <a:endParaRPr lang="en-IN" sz="2400" dirty="0"/>
          </a:p>
        </p:txBody>
      </p:sp>
      <p:pic>
        <p:nvPicPr>
          <p:cNvPr id="3074" name="Picture 2" descr="step1drawio">
            <a:extLst>
              <a:ext uri="{FF2B5EF4-FFF2-40B4-BE49-F238E27FC236}">
                <a16:creationId xmlns:a16="http://schemas.microsoft.com/office/drawing/2014/main" id="{391BE1E4-9B39-D3D7-615C-3A0F9A45FC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9950" y="2250065"/>
            <a:ext cx="6675120" cy="3843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698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3EF42F1-F6DF-BD69-3CA3-B61276F0CC8D}"/>
              </a:ext>
            </a:extLst>
          </p:cNvPr>
          <p:cNvSpPr txBox="1"/>
          <p:nvPr/>
        </p:nvSpPr>
        <p:spPr>
          <a:xfrm>
            <a:off x="440574" y="506908"/>
            <a:ext cx="11563004" cy="1323439"/>
          </a:xfrm>
          <a:prstGeom prst="rect">
            <a:avLst/>
          </a:prstGeom>
          <a:noFill/>
        </p:spPr>
        <p:txBody>
          <a:bodyPr wrap="square">
            <a:spAutoFit/>
          </a:bodyPr>
          <a:lstStyle/>
          <a:p>
            <a:pPr algn="l" rtl="0" fontAlgn="base"/>
            <a:r>
              <a:rPr lang="en-IN" sz="2000" b="0" dirty="0">
                <a:solidFill>
                  <a:srgbClr val="273239"/>
                </a:solidFill>
                <a:effectLst/>
              </a:rPr>
              <a:t>Step 2: Treat node </a:t>
            </a:r>
            <a:r>
              <a:rPr lang="en-IN" sz="2000" b="1" dirty="0">
                <a:solidFill>
                  <a:srgbClr val="273239"/>
                </a:solidFill>
                <a:effectLst/>
              </a:rPr>
              <a:t>A</a:t>
            </a:r>
            <a:r>
              <a:rPr lang="en-IN" sz="2000" b="0" dirty="0">
                <a:solidFill>
                  <a:srgbClr val="273239"/>
                </a:solidFill>
                <a:effectLst/>
              </a:rPr>
              <a:t> as an intermediate node and calculate the Distance[][] for every {</a:t>
            </a:r>
            <a:r>
              <a:rPr lang="en-IN" sz="2000" b="0" dirty="0" err="1">
                <a:solidFill>
                  <a:srgbClr val="273239"/>
                </a:solidFill>
                <a:effectLst/>
              </a:rPr>
              <a:t>i,j</a:t>
            </a:r>
            <a:r>
              <a:rPr lang="en-IN" sz="2000" b="0" dirty="0">
                <a:solidFill>
                  <a:srgbClr val="273239"/>
                </a:solidFill>
                <a:effectLst/>
              </a:rPr>
              <a:t>} node pair using the formula:</a:t>
            </a:r>
          </a:p>
          <a:p>
            <a:pPr algn="l" rtl="0" fontAlgn="base"/>
            <a:r>
              <a:rPr lang="en-IN" sz="2000" b="0" dirty="0">
                <a:solidFill>
                  <a:srgbClr val="273239"/>
                </a:solidFill>
                <a:effectLst/>
              </a:rPr>
              <a:t>= Distance[</a:t>
            </a:r>
            <a:r>
              <a:rPr lang="en-IN" sz="2000" b="0" dirty="0" err="1">
                <a:solidFill>
                  <a:srgbClr val="273239"/>
                </a:solidFill>
                <a:effectLst/>
              </a:rPr>
              <a:t>i</a:t>
            </a:r>
            <a:r>
              <a:rPr lang="en-IN" sz="2000" b="0" dirty="0">
                <a:solidFill>
                  <a:srgbClr val="273239"/>
                </a:solidFill>
                <a:effectLst/>
              </a:rPr>
              <a:t>][j] = minimum (Distance[</a:t>
            </a:r>
            <a:r>
              <a:rPr lang="en-IN" sz="2000" b="0" dirty="0" err="1">
                <a:solidFill>
                  <a:srgbClr val="273239"/>
                </a:solidFill>
                <a:effectLst/>
              </a:rPr>
              <a:t>i</a:t>
            </a:r>
            <a:r>
              <a:rPr lang="en-IN" sz="2000" b="0" dirty="0">
                <a:solidFill>
                  <a:srgbClr val="273239"/>
                </a:solidFill>
                <a:effectLst/>
              </a:rPr>
              <a:t>][j], (Distance from </a:t>
            </a:r>
            <a:r>
              <a:rPr lang="en-IN" sz="2000" b="0" dirty="0" err="1">
                <a:solidFill>
                  <a:srgbClr val="273239"/>
                </a:solidFill>
                <a:effectLst/>
              </a:rPr>
              <a:t>i</a:t>
            </a:r>
            <a:r>
              <a:rPr lang="en-IN" sz="2000" b="0" dirty="0">
                <a:solidFill>
                  <a:srgbClr val="273239"/>
                </a:solidFill>
                <a:effectLst/>
              </a:rPr>
              <a:t> to </a:t>
            </a:r>
            <a:r>
              <a:rPr lang="en-IN" sz="2000" b="1" dirty="0">
                <a:solidFill>
                  <a:srgbClr val="273239"/>
                </a:solidFill>
                <a:effectLst/>
              </a:rPr>
              <a:t>A</a:t>
            </a:r>
            <a:r>
              <a:rPr lang="en-IN" sz="2000" b="0" dirty="0">
                <a:solidFill>
                  <a:srgbClr val="273239"/>
                </a:solidFill>
                <a:effectLst/>
              </a:rPr>
              <a:t>) + (Distance from </a:t>
            </a:r>
            <a:r>
              <a:rPr lang="en-IN" sz="2000" b="1" dirty="0">
                <a:solidFill>
                  <a:srgbClr val="273239"/>
                </a:solidFill>
                <a:effectLst/>
              </a:rPr>
              <a:t>A </a:t>
            </a:r>
            <a:r>
              <a:rPr lang="en-IN" sz="2000" b="0" dirty="0">
                <a:solidFill>
                  <a:srgbClr val="273239"/>
                </a:solidFill>
                <a:effectLst/>
              </a:rPr>
              <a:t>to j ))</a:t>
            </a:r>
            <a:br>
              <a:rPr lang="en-IN" sz="2000" b="0" dirty="0">
                <a:solidFill>
                  <a:srgbClr val="273239"/>
                </a:solidFill>
                <a:effectLst/>
              </a:rPr>
            </a:br>
            <a:r>
              <a:rPr lang="en-IN" sz="2000" b="0" dirty="0">
                <a:solidFill>
                  <a:srgbClr val="273239"/>
                </a:solidFill>
                <a:effectLst/>
              </a:rPr>
              <a:t>= Distance[</a:t>
            </a:r>
            <a:r>
              <a:rPr lang="en-IN" sz="2000" b="0" dirty="0" err="1">
                <a:solidFill>
                  <a:srgbClr val="273239"/>
                </a:solidFill>
                <a:effectLst/>
              </a:rPr>
              <a:t>i</a:t>
            </a:r>
            <a:r>
              <a:rPr lang="en-IN" sz="2000" b="0" dirty="0">
                <a:solidFill>
                  <a:srgbClr val="273239"/>
                </a:solidFill>
                <a:effectLst/>
              </a:rPr>
              <a:t>][j] = minimum (Distance[</a:t>
            </a:r>
            <a:r>
              <a:rPr lang="en-IN" sz="2000" b="0" dirty="0" err="1">
                <a:solidFill>
                  <a:srgbClr val="273239"/>
                </a:solidFill>
                <a:effectLst/>
              </a:rPr>
              <a:t>i</a:t>
            </a:r>
            <a:r>
              <a:rPr lang="en-IN" sz="2000" b="0" dirty="0">
                <a:solidFill>
                  <a:srgbClr val="273239"/>
                </a:solidFill>
                <a:effectLst/>
              </a:rPr>
              <a:t>][j], Distance[</a:t>
            </a:r>
            <a:r>
              <a:rPr lang="en-IN" sz="2000" b="0" dirty="0" err="1">
                <a:solidFill>
                  <a:srgbClr val="273239"/>
                </a:solidFill>
                <a:effectLst/>
              </a:rPr>
              <a:t>i</a:t>
            </a:r>
            <a:r>
              <a:rPr lang="en-IN" sz="2000" b="0" dirty="0">
                <a:solidFill>
                  <a:srgbClr val="273239"/>
                </a:solidFill>
                <a:effectLst/>
              </a:rPr>
              <a:t>][</a:t>
            </a:r>
            <a:r>
              <a:rPr lang="en-IN" sz="2000" b="1" dirty="0">
                <a:solidFill>
                  <a:srgbClr val="273239"/>
                </a:solidFill>
                <a:effectLst/>
              </a:rPr>
              <a:t>A</a:t>
            </a:r>
            <a:r>
              <a:rPr lang="en-IN" sz="2000" b="0" dirty="0">
                <a:solidFill>
                  <a:srgbClr val="273239"/>
                </a:solidFill>
                <a:effectLst/>
              </a:rPr>
              <a:t>] + Distance[</a:t>
            </a:r>
            <a:r>
              <a:rPr lang="en-IN" sz="2000" b="1" dirty="0">
                <a:solidFill>
                  <a:srgbClr val="273239"/>
                </a:solidFill>
                <a:effectLst/>
              </a:rPr>
              <a:t>A</a:t>
            </a:r>
            <a:r>
              <a:rPr lang="en-IN" sz="2000" b="0" dirty="0">
                <a:solidFill>
                  <a:srgbClr val="273239"/>
                </a:solidFill>
                <a:effectLst/>
              </a:rPr>
              <a:t>][j])</a:t>
            </a:r>
          </a:p>
        </p:txBody>
      </p:sp>
      <p:pic>
        <p:nvPicPr>
          <p:cNvPr id="4098" name="Picture 2" descr="step2drawio">
            <a:extLst>
              <a:ext uri="{FF2B5EF4-FFF2-40B4-BE49-F238E27FC236}">
                <a16:creationId xmlns:a16="http://schemas.microsoft.com/office/drawing/2014/main" id="{4308472B-E6FD-4CA6-263F-A3CC156D73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8349" y="2080000"/>
            <a:ext cx="9285316" cy="4171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151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BFB6A3C-B34E-083A-11FD-3CB94B1BD41A}"/>
              </a:ext>
            </a:extLst>
          </p:cNvPr>
          <p:cNvSpPr txBox="1"/>
          <p:nvPr/>
        </p:nvSpPr>
        <p:spPr>
          <a:xfrm>
            <a:off x="365760" y="285282"/>
            <a:ext cx="11826240" cy="1569660"/>
          </a:xfrm>
          <a:prstGeom prst="rect">
            <a:avLst/>
          </a:prstGeom>
          <a:noFill/>
        </p:spPr>
        <p:txBody>
          <a:bodyPr wrap="square">
            <a:spAutoFit/>
          </a:bodyPr>
          <a:lstStyle/>
          <a:p>
            <a:pPr algn="l" rtl="0" fontAlgn="base"/>
            <a:r>
              <a:rPr lang="en-IN" sz="2400" b="1" u="sng" dirty="0">
                <a:solidFill>
                  <a:srgbClr val="273239"/>
                </a:solidFill>
                <a:effectLst/>
              </a:rPr>
              <a:t>Step 3</a:t>
            </a:r>
            <a:r>
              <a:rPr lang="en-IN" sz="2400" b="0" dirty="0">
                <a:solidFill>
                  <a:srgbClr val="273239"/>
                </a:solidFill>
                <a:effectLst/>
              </a:rPr>
              <a:t>: Treat node </a:t>
            </a:r>
            <a:r>
              <a:rPr lang="en-IN" sz="2400" b="1" dirty="0">
                <a:solidFill>
                  <a:srgbClr val="273239"/>
                </a:solidFill>
                <a:effectLst/>
              </a:rPr>
              <a:t>B</a:t>
            </a:r>
            <a:r>
              <a:rPr lang="en-IN" sz="2400" b="0" dirty="0">
                <a:solidFill>
                  <a:srgbClr val="273239"/>
                </a:solidFill>
                <a:effectLst/>
              </a:rPr>
              <a:t> as an intermediate node and calculate the Distance[][] for every {</a:t>
            </a:r>
            <a:r>
              <a:rPr lang="en-IN" sz="2400" b="0" dirty="0" err="1">
                <a:solidFill>
                  <a:srgbClr val="273239"/>
                </a:solidFill>
                <a:effectLst/>
              </a:rPr>
              <a:t>i,j</a:t>
            </a:r>
            <a:r>
              <a:rPr lang="en-IN" sz="2400" b="0" dirty="0">
                <a:solidFill>
                  <a:srgbClr val="273239"/>
                </a:solidFill>
                <a:effectLst/>
              </a:rPr>
              <a:t>} node pair using the formula:</a:t>
            </a:r>
          </a:p>
          <a:p>
            <a:pPr algn="l" rtl="0" fontAlgn="base"/>
            <a:r>
              <a:rPr lang="en-IN" sz="2400" b="0" dirty="0">
                <a:solidFill>
                  <a:srgbClr val="273239"/>
                </a:solidFill>
                <a:effectLst/>
              </a:rPr>
              <a:t>= Distance[</a:t>
            </a:r>
            <a:r>
              <a:rPr lang="en-IN" sz="2400" b="0" dirty="0" err="1">
                <a:solidFill>
                  <a:srgbClr val="273239"/>
                </a:solidFill>
                <a:effectLst/>
              </a:rPr>
              <a:t>i</a:t>
            </a:r>
            <a:r>
              <a:rPr lang="en-IN" sz="2400" b="0" dirty="0">
                <a:solidFill>
                  <a:srgbClr val="273239"/>
                </a:solidFill>
                <a:effectLst/>
              </a:rPr>
              <a:t>][j] = minimum (Distance[</a:t>
            </a:r>
            <a:r>
              <a:rPr lang="en-IN" sz="2400" b="0" dirty="0" err="1">
                <a:solidFill>
                  <a:srgbClr val="273239"/>
                </a:solidFill>
                <a:effectLst/>
              </a:rPr>
              <a:t>i</a:t>
            </a:r>
            <a:r>
              <a:rPr lang="en-IN" sz="2400" b="0" dirty="0">
                <a:solidFill>
                  <a:srgbClr val="273239"/>
                </a:solidFill>
                <a:effectLst/>
              </a:rPr>
              <a:t>][j], (Distance from </a:t>
            </a:r>
            <a:r>
              <a:rPr lang="en-IN" sz="2400" b="0" dirty="0" err="1">
                <a:solidFill>
                  <a:srgbClr val="273239"/>
                </a:solidFill>
                <a:effectLst/>
              </a:rPr>
              <a:t>i</a:t>
            </a:r>
            <a:r>
              <a:rPr lang="en-IN" sz="2400" b="0" dirty="0">
                <a:solidFill>
                  <a:srgbClr val="273239"/>
                </a:solidFill>
                <a:effectLst/>
              </a:rPr>
              <a:t> to </a:t>
            </a:r>
            <a:r>
              <a:rPr lang="en-IN" sz="2400" b="1" dirty="0">
                <a:solidFill>
                  <a:srgbClr val="273239"/>
                </a:solidFill>
                <a:effectLst/>
              </a:rPr>
              <a:t>B</a:t>
            </a:r>
            <a:r>
              <a:rPr lang="en-IN" sz="2400" b="0" dirty="0">
                <a:solidFill>
                  <a:srgbClr val="273239"/>
                </a:solidFill>
                <a:effectLst/>
              </a:rPr>
              <a:t>) + (Distance from </a:t>
            </a:r>
            <a:r>
              <a:rPr lang="en-IN" sz="2400" b="1" dirty="0">
                <a:solidFill>
                  <a:srgbClr val="273239"/>
                </a:solidFill>
                <a:effectLst/>
              </a:rPr>
              <a:t>B</a:t>
            </a:r>
            <a:r>
              <a:rPr lang="en-IN" sz="2400" b="0" dirty="0">
                <a:solidFill>
                  <a:srgbClr val="273239"/>
                </a:solidFill>
                <a:effectLst/>
              </a:rPr>
              <a:t> to j ))</a:t>
            </a:r>
            <a:br>
              <a:rPr lang="en-IN" sz="2400" b="0" dirty="0">
                <a:solidFill>
                  <a:srgbClr val="273239"/>
                </a:solidFill>
                <a:effectLst/>
              </a:rPr>
            </a:br>
            <a:r>
              <a:rPr lang="en-IN" sz="2400" b="0" dirty="0">
                <a:solidFill>
                  <a:srgbClr val="273239"/>
                </a:solidFill>
                <a:effectLst/>
              </a:rPr>
              <a:t>= Distance[</a:t>
            </a:r>
            <a:r>
              <a:rPr lang="en-IN" sz="2400" b="0" dirty="0" err="1">
                <a:solidFill>
                  <a:srgbClr val="273239"/>
                </a:solidFill>
                <a:effectLst/>
              </a:rPr>
              <a:t>i</a:t>
            </a:r>
            <a:r>
              <a:rPr lang="en-IN" sz="2400" b="0" dirty="0">
                <a:solidFill>
                  <a:srgbClr val="273239"/>
                </a:solidFill>
                <a:effectLst/>
              </a:rPr>
              <a:t>][j] = minimum (Distance[</a:t>
            </a:r>
            <a:r>
              <a:rPr lang="en-IN" sz="2400" b="0" dirty="0" err="1">
                <a:solidFill>
                  <a:srgbClr val="273239"/>
                </a:solidFill>
                <a:effectLst/>
              </a:rPr>
              <a:t>i</a:t>
            </a:r>
            <a:r>
              <a:rPr lang="en-IN" sz="2400" b="0" dirty="0">
                <a:solidFill>
                  <a:srgbClr val="273239"/>
                </a:solidFill>
                <a:effectLst/>
              </a:rPr>
              <a:t>][j], Distance[</a:t>
            </a:r>
            <a:r>
              <a:rPr lang="en-IN" sz="2400" b="0" dirty="0" err="1">
                <a:solidFill>
                  <a:srgbClr val="273239"/>
                </a:solidFill>
                <a:effectLst/>
              </a:rPr>
              <a:t>i</a:t>
            </a:r>
            <a:r>
              <a:rPr lang="en-IN" sz="2400" b="0" dirty="0">
                <a:solidFill>
                  <a:srgbClr val="273239"/>
                </a:solidFill>
                <a:effectLst/>
              </a:rPr>
              <a:t>][</a:t>
            </a:r>
            <a:r>
              <a:rPr lang="en-IN" sz="2400" b="1" dirty="0">
                <a:solidFill>
                  <a:srgbClr val="273239"/>
                </a:solidFill>
                <a:effectLst/>
              </a:rPr>
              <a:t>B</a:t>
            </a:r>
            <a:r>
              <a:rPr lang="en-IN" sz="2400" b="0" dirty="0">
                <a:solidFill>
                  <a:srgbClr val="273239"/>
                </a:solidFill>
                <a:effectLst/>
              </a:rPr>
              <a:t>] + Distance[</a:t>
            </a:r>
            <a:r>
              <a:rPr lang="en-IN" sz="2400" b="1" dirty="0">
                <a:solidFill>
                  <a:srgbClr val="273239"/>
                </a:solidFill>
                <a:effectLst/>
              </a:rPr>
              <a:t>B</a:t>
            </a:r>
            <a:r>
              <a:rPr lang="en-IN" sz="2400" b="0" dirty="0">
                <a:solidFill>
                  <a:srgbClr val="273239"/>
                </a:solidFill>
                <a:effectLst/>
              </a:rPr>
              <a:t>][j])</a:t>
            </a:r>
          </a:p>
        </p:txBody>
      </p:sp>
      <p:pic>
        <p:nvPicPr>
          <p:cNvPr id="5122" name="Picture 2" descr="step3drawio">
            <a:extLst>
              <a:ext uri="{FF2B5EF4-FFF2-40B4-BE49-F238E27FC236}">
                <a16:creationId xmlns:a16="http://schemas.microsoft.com/office/drawing/2014/main" id="{9ECCEA71-4FB5-AA99-B469-2599A2B045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2095" y="2078182"/>
            <a:ext cx="9326879" cy="4297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8232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D96BA7-EC28-6EF7-AAE4-C4C33E23B1AD}"/>
              </a:ext>
            </a:extLst>
          </p:cNvPr>
          <p:cNvSpPr txBox="1"/>
          <p:nvPr/>
        </p:nvSpPr>
        <p:spPr>
          <a:xfrm>
            <a:off x="698269" y="368409"/>
            <a:ext cx="10291156" cy="1323439"/>
          </a:xfrm>
          <a:prstGeom prst="rect">
            <a:avLst/>
          </a:prstGeom>
          <a:noFill/>
        </p:spPr>
        <p:txBody>
          <a:bodyPr wrap="square">
            <a:spAutoFit/>
          </a:bodyPr>
          <a:lstStyle/>
          <a:p>
            <a:pPr algn="l" rtl="0" fontAlgn="base"/>
            <a:r>
              <a:rPr lang="en-IN" sz="2000" b="1" u="sng" dirty="0">
                <a:solidFill>
                  <a:srgbClr val="273239"/>
                </a:solidFill>
                <a:effectLst/>
                <a:latin typeface="Nunito" pitchFamily="2" charset="0"/>
              </a:rPr>
              <a:t>Step 4</a:t>
            </a:r>
            <a:r>
              <a:rPr lang="en-IN" sz="2000" b="0" dirty="0">
                <a:solidFill>
                  <a:srgbClr val="273239"/>
                </a:solidFill>
                <a:effectLst/>
                <a:latin typeface="Nunito" pitchFamily="2" charset="0"/>
              </a:rPr>
              <a:t>: Treat node </a:t>
            </a:r>
            <a:r>
              <a:rPr lang="en-IN" sz="2000" b="1" dirty="0">
                <a:solidFill>
                  <a:srgbClr val="273239"/>
                </a:solidFill>
                <a:effectLst/>
                <a:latin typeface="Nunito" pitchFamily="2" charset="0"/>
              </a:rPr>
              <a:t>C </a:t>
            </a:r>
            <a:r>
              <a:rPr lang="en-IN" sz="2000" b="0" dirty="0">
                <a:solidFill>
                  <a:srgbClr val="273239"/>
                </a:solidFill>
                <a:effectLst/>
                <a:latin typeface="Nunito" pitchFamily="2" charset="0"/>
              </a:rPr>
              <a:t>as an intermediate node and calculate the Distance[][] for every {</a:t>
            </a:r>
            <a:r>
              <a:rPr lang="en-IN" sz="2000" b="0" dirty="0" err="1">
                <a:solidFill>
                  <a:srgbClr val="273239"/>
                </a:solidFill>
                <a:effectLst/>
                <a:latin typeface="Nunito" pitchFamily="2" charset="0"/>
              </a:rPr>
              <a:t>i,j</a:t>
            </a:r>
            <a:r>
              <a:rPr lang="en-IN" sz="2000" b="0" dirty="0">
                <a:solidFill>
                  <a:srgbClr val="273239"/>
                </a:solidFill>
                <a:effectLst/>
                <a:latin typeface="Nunito" pitchFamily="2" charset="0"/>
              </a:rPr>
              <a:t>} node pair using the formula:</a:t>
            </a:r>
          </a:p>
          <a:p>
            <a:pPr algn="l" rtl="0" fontAlgn="base"/>
            <a:r>
              <a:rPr lang="en-IN" sz="2000" b="0" dirty="0">
                <a:solidFill>
                  <a:srgbClr val="273239"/>
                </a:solidFill>
                <a:effectLst/>
                <a:latin typeface="Nunito" pitchFamily="2" charset="0"/>
              </a:rPr>
              <a:t>= Distance[</a:t>
            </a:r>
            <a:r>
              <a:rPr lang="en-IN" sz="2000" b="0" dirty="0" err="1">
                <a:solidFill>
                  <a:srgbClr val="273239"/>
                </a:solidFill>
                <a:effectLst/>
                <a:latin typeface="Nunito" pitchFamily="2" charset="0"/>
              </a:rPr>
              <a:t>i</a:t>
            </a:r>
            <a:r>
              <a:rPr lang="en-IN" sz="2000" b="0" dirty="0">
                <a:solidFill>
                  <a:srgbClr val="273239"/>
                </a:solidFill>
                <a:effectLst/>
                <a:latin typeface="Nunito" pitchFamily="2" charset="0"/>
              </a:rPr>
              <a:t>][j] = minimum (Distance[</a:t>
            </a:r>
            <a:r>
              <a:rPr lang="en-IN" sz="2000" b="0" dirty="0" err="1">
                <a:solidFill>
                  <a:srgbClr val="273239"/>
                </a:solidFill>
                <a:effectLst/>
                <a:latin typeface="Nunito" pitchFamily="2" charset="0"/>
              </a:rPr>
              <a:t>i</a:t>
            </a:r>
            <a:r>
              <a:rPr lang="en-IN" sz="2000" b="0" dirty="0">
                <a:solidFill>
                  <a:srgbClr val="273239"/>
                </a:solidFill>
                <a:effectLst/>
                <a:latin typeface="Nunito" pitchFamily="2" charset="0"/>
              </a:rPr>
              <a:t>][j], (Distance from </a:t>
            </a:r>
            <a:r>
              <a:rPr lang="en-IN" sz="2000" b="0" dirty="0" err="1">
                <a:solidFill>
                  <a:srgbClr val="273239"/>
                </a:solidFill>
                <a:effectLst/>
                <a:latin typeface="Nunito" pitchFamily="2" charset="0"/>
              </a:rPr>
              <a:t>i</a:t>
            </a:r>
            <a:r>
              <a:rPr lang="en-IN" sz="2000" b="0" dirty="0">
                <a:solidFill>
                  <a:srgbClr val="273239"/>
                </a:solidFill>
                <a:effectLst/>
                <a:latin typeface="Nunito" pitchFamily="2" charset="0"/>
              </a:rPr>
              <a:t> to </a:t>
            </a:r>
            <a:r>
              <a:rPr lang="en-IN" sz="2000" b="1" dirty="0">
                <a:solidFill>
                  <a:srgbClr val="273239"/>
                </a:solidFill>
                <a:effectLst/>
                <a:latin typeface="Nunito" pitchFamily="2" charset="0"/>
              </a:rPr>
              <a:t>C</a:t>
            </a:r>
            <a:r>
              <a:rPr lang="en-IN" sz="2000" b="0" dirty="0">
                <a:solidFill>
                  <a:srgbClr val="273239"/>
                </a:solidFill>
                <a:effectLst/>
                <a:latin typeface="Nunito" pitchFamily="2" charset="0"/>
              </a:rPr>
              <a:t>) + (Distance from </a:t>
            </a:r>
            <a:r>
              <a:rPr lang="en-IN" sz="2000" b="1" dirty="0">
                <a:solidFill>
                  <a:srgbClr val="273239"/>
                </a:solidFill>
                <a:effectLst/>
                <a:latin typeface="Nunito" pitchFamily="2" charset="0"/>
              </a:rPr>
              <a:t>C </a:t>
            </a:r>
            <a:r>
              <a:rPr lang="en-IN" sz="2000" b="0" dirty="0">
                <a:solidFill>
                  <a:srgbClr val="273239"/>
                </a:solidFill>
                <a:effectLst/>
                <a:latin typeface="Nunito" pitchFamily="2" charset="0"/>
              </a:rPr>
              <a:t>to j ))</a:t>
            </a:r>
            <a:br>
              <a:rPr lang="en-IN" sz="2000" b="0" dirty="0">
                <a:solidFill>
                  <a:srgbClr val="273239"/>
                </a:solidFill>
                <a:effectLst/>
                <a:latin typeface="Nunito" pitchFamily="2" charset="0"/>
              </a:rPr>
            </a:br>
            <a:r>
              <a:rPr lang="en-IN" sz="2000" b="0" dirty="0">
                <a:solidFill>
                  <a:srgbClr val="273239"/>
                </a:solidFill>
                <a:effectLst/>
                <a:latin typeface="Nunito" pitchFamily="2" charset="0"/>
              </a:rPr>
              <a:t>= Distance[</a:t>
            </a:r>
            <a:r>
              <a:rPr lang="en-IN" sz="2000" b="0" dirty="0" err="1">
                <a:solidFill>
                  <a:srgbClr val="273239"/>
                </a:solidFill>
                <a:effectLst/>
                <a:latin typeface="Nunito" pitchFamily="2" charset="0"/>
              </a:rPr>
              <a:t>i</a:t>
            </a:r>
            <a:r>
              <a:rPr lang="en-IN" sz="2000" b="0" dirty="0">
                <a:solidFill>
                  <a:srgbClr val="273239"/>
                </a:solidFill>
                <a:effectLst/>
                <a:latin typeface="Nunito" pitchFamily="2" charset="0"/>
              </a:rPr>
              <a:t>][j] = minimum (Distance[</a:t>
            </a:r>
            <a:r>
              <a:rPr lang="en-IN" sz="2000" b="0" dirty="0" err="1">
                <a:solidFill>
                  <a:srgbClr val="273239"/>
                </a:solidFill>
                <a:effectLst/>
                <a:latin typeface="Nunito" pitchFamily="2" charset="0"/>
              </a:rPr>
              <a:t>i</a:t>
            </a:r>
            <a:r>
              <a:rPr lang="en-IN" sz="2000" b="0" dirty="0">
                <a:solidFill>
                  <a:srgbClr val="273239"/>
                </a:solidFill>
                <a:effectLst/>
                <a:latin typeface="Nunito" pitchFamily="2" charset="0"/>
              </a:rPr>
              <a:t>][j], Distance[</a:t>
            </a:r>
            <a:r>
              <a:rPr lang="en-IN" sz="2000" b="0" dirty="0" err="1">
                <a:solidFill>
                  <a:srgbClr val="273239"/>
                </a:solidFill>
                <a:effectLst/>
                <a:latin typeface="Nunito" pitchFamily="2" charset="0"/>
              </a:rPr>
              <a:t>i</a:t>
            </a:r>
            <a:r>
              <a:rPr lang="en-IN" sz="2000" b="0" dirty="0">
                <a:solidFill>
                  <a:srgbClr val="273239"/>
                </a:solidFill>
                <a:effectLst/>
                <a:latin typeface="Nunito" pitchFamily="2" charset="0"/>
              </a:rPr>
              <a:t>][</a:t>
            </a:r>
            <a:r>
              <a:rPr lang="en-IN" sz="2000" b="1" dirty="0">
                <a:solidFill>
                  <a:srgbClr val="273239"/>
                </a:solidFill>
                <a:effectLst/>
                <a:latin typeface="Nunito" pitchFamily="2" charset="0"/>
              </a:rPr>
              <a:t>C</a:t>
            </a:r>
            <a:r>
              <a:rPr lang="en-IN" sz="2000" b="0" dirty="0">
                <a:solidFill>
                  <a:srgbClr val="273239"/>
                </a:solidFill>
                <a:effectLst/>
                <a:latin typeface="Nunito" pitchFamily="2" charset="0"/>
              </a:rPr>
              <a:t>] + Distance[</a:t>
            </a:r>
            <a:r>
              <a:rPr lang="en-IN" sz="2000" b="1" dirty="0">
                <a:solidFill>
                  <a:srgbClr val="273239"/>
                </a:solidFill>
                <a:effectLst/>
                <a:latin typeface="Nunito" pitchFamily="2" charset="0"/>
              </a:rPr>
              <a:t>C</a:t>
            </a:r>
            <a:r>
              <a:rPr lang="en-IN" sz="2000" b="0" dirty="0">
                <a:solidFill>
                  <a:srgbClr val="273239"/>
                </a:solidFill>
                <a:effectLst/>
                <a:latin typeface="Nunito" pitchFamily="2" charset="0"/>
              </a:rPr>
              <a:t>][j])</a:t>
            </a:r>
          </a:p>
        </p:txBody>
      </p:sp>
      <p:pic>
        <p:nvPicPr>
          <p:cNvPr id="6146" name="Picture 2" descr="step4drawio">
            <a:extLst>
              <a:ext uri="{FF2B5EF4-FFF2-40B4-BE49-F238E27FC236}">
                <a16:creationId xmlns:a16="http://schemas.microsoft.com/office/drawing/2014/main" id="{FF34D1AB-C2A5-459B-BA38-01D6C9145D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28739" y="2329382"/>
            <a:ext cx="6867525" cy="3629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01779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0EA1573-FC37-7676-4659-89CF8F340973}"/>
              </a:ext>
            </a:extLst>
          </p:cNvPr>
          <p:cNvSpPr txBox="1"/>
          <p:nvPr/>
        </p:nvSpPr>
        <p:spPr>
          <a:xfrm>
            <a:off x="465512" y="119028"/>
            <a:ext cx="10183091" cy="1200329"/>
          </a:xfrm>
          <a:prstGeom prst="rect">
            <a:avLst/>
          </a:prstGeom>
          <a:noFill/>
        </p:spPr>
        <p:txBody>
          <a:bodyPr wrap="square">
            <a:spAutoFit/>
          </a:bodyPr>
          <a:lstStyle/>
          <a:p>
            <a:pPr algn="l" rtl="0" fontAlgn="base"/>
            <a:r>
              <a:rPr lang="en-IN" b="1" u="sng" dirty="0">
                <a:solidFill>
                  <a:srgbClr val="273239"/>
                </a:solidFill>
                <a:effectLst/>
              </a:rPr>
              <a:t>Step 5</a:t>
            </a:r>
            <a:r>
              <a:rPr lang="en-IN" b="0" dirty="0">
                <a:solidFill>
                  <a:srgbClr val="273239"/>
                </a:solidFill>
                <a:effectLst/>
              </a:rPr>
              <a:t>: Treat node </a:t>
            </a:r>
            <a:r>
              <a:rPr lang="en-IN" b="1" dirty="0">
                <a:solidFill>
                  <a:srgbClr val="273239"/>
                </a:solidFill>
                <a:effectLst/>
              </a:rPr>
              <a:t>D </a:t>
            </a:r>
            <a:r>
              <a:rPr lang="en-IN" b="0" dirty="0">
                <a:solidFill>
                  <a:srgbClr val="273239"/>
                </a:solidFill>
                <a:effectLst/>
              </a:rPr>
              <a:t>as an intermediate node and calculate the Distance[][] for every {</a:t>
            </a:r>
            <a:r>
              <a:rPr lang="en-IN" b="0" dirty="0" err="1">
                <a:solidFill>
                  <a:srgbClr val="273239"/>
                </a:solidFill>
                <a:effectLst/>
              </a:rPr>
              <a:t>i,j</a:t>
            </a:r>
            <a:r>
              <a:rPr lang="en-IN" b="0" dirty="0">
                <a:solidFill>
                  <a:srgbClr val="273239"/>
                </a:solidFill>
                <a:effectLst/>
              </a:rPr>
              <a:t>} node pair using the formula:</a:t>
            </a:r>
          </a:p>
          <a:p>
            <a:pPr algn="l" rtl="0" fontAlgn="base"/>
            <a:r>
              <a:rPr lang="en-IN" b="0" dirty="0">
                <a:solidFill>
                  <a:srgbClr val="273239"/>
                </a:solidFill>
                <a:effectLst/>
              </a:rPr>
              <a:t>= Distance[</a:t>
            </a:r>
            <a:r>
              <a:rPr lang="en-IN" b="0" dirty="0" err="1">
                <a:solidFill>
                  <a:srgbClr val="273239"/>
                </a:solidFill>
                <a:effectLst/>
              </a:rPr>
              <a:t>i</a:t>
            </a:r>
            <a:r>
              <a:rPr lang="en-IN" b="0" dirty="0">
                <a:solidFill>
                  <a:srgbClr val="273239"/>
                </a:solidFill>
                <a:effectLst/>
              </a:rPr>
              <a:t>][j] = minimum (Distance[</a:t>
            </a:r>
            <a:r>
              <a:rPr lang="en-IN" b="0" dirty="0" err="1">
                <a:solidFill>
                  <a:srgbClr val="273239"/>
                </a:solidFill>
                <a:effectLst/>
              </a:rPr>
              <a:t>i</a:t>
            </a:r>
            <a:r>
              <a:rPr lang="en-IN" b="0" dirty="0">
                <a:solidFill>
                  <a:srgbClr val="273239"/>
                </a:solidFill>
                <a:effectLst/>
              </a:rPr>
              <a:t>][j], (Distance from </a:t>
            </a:r>
            <a:r>
              <a:rPr lang="en-IN" b="0" dirty="0" err="1">
                <a:solidFill>
                  <a:srgbClr val="273239"/>
                </a:solidFill>
                <a:effectLst/>
              </a:rPr>
              <a:t>i</a:t>
            </a:r>
            <a:r>
              <a:rPr lang="en-IN" b="0" dirty="0">
                <a:solidFill>
                  <a:srgbClr val="273239"/>
                </a:solidFill>
                <a:effectLst/>
              </a:rPr>
              <a:t> to</a:t>
            </a:r>
            <a:r>
              <a:rPr lang="en-IN" b="1" dirty="0">
                <a:solidFill>
                  <a:srgbClr val="273239"/>
                </a:solidFill>
                <a:effectLst/>
              </a:rPr>
              <a:t> D</a:t>
            </a:r>
            <a:r>
              <a:rPr lang="en-IN" b="0" dirty="0">
                <a:solidFill>
                  <a:srgbClr val="273239"/>
                </a:solidFill>
                <a:effectLst/>
              </a:rPr>
              <a:t>) + (Distance from </a:t>
            </a:r>
            <a:r>
              <a:rPr lang="en-IN" b="1" dirty="0">
                <a:solidFill>
                  <a:srgbClr val="273239"/>
                </a:solidFill>
                <a:effectLst/>
              </a:rPr>
              <a:t>D </a:t>
            </a:r>
            <a:r>
              <a:rPr lang="en-IN" b="0" dirty="0">
                <a:solidFill>
                  <a:srgbClr val="273239"/>
                </a:solidFill>
                <a:effectLst/>
              </a:rPr>
              <a:t>to j ))</a:t>
            </a:r>
            <a:br>
              <a:rPr lang="en-IN" b="0" dirty="0">
                <a:solidFill>
                  <a:srgbClr val="273239"/>
                </a:solidFill>
                <a:effectLst/>
              </a:rPr>
            </a:br>
            <a:r>
              <a:rPr lang="en-IN" b="0" dirty="0">
                <a:solidFill>
                  <a:srgbClr val="273239"/>
                </a:solidFill>
                <a:effectLst/>
              </a:rPr>
              <a:t>= Distance[</a:t>
            </a:r>
            <a:r>
              <a:rPr lang="en-IN" b="0" dirty="0" err="1">
                <a:solidFill>
                  <a:srgbClr val="273239"/>
                </a:solidFill>
                <a:effectLst/>
              </a:rPr>
              <a:t>i</a:t>
            </a:r>
            <a:r>
              <a:rPr lang="en-IN" b="0" dirty="0">
                <a:solidFill>
                  <a:srgbClr val="273239"/>
                </a:solidFill>
                <a:effectLst/>
              </a:rPr>
              <a:t>][j] = minimum (Distance[</a:t>
            </a:r>
            <a:r>
              <a:rPr lang="en-IN" b="0" dirty="0" err="1">
                <a:solidFill>
                  <a:srgbClr val="273239"/>
                </a:solidFill>
                <a:effectLst/>
              </a:rPr>
              <a:t>i</a:t>
            </a:r>
            <a:r>
              <a:rPr lang="en-IN" b="0" dirty="0">
                <a:solidFill>
                  <a:srgbClr val="273239"/>
                </a:solidFill>
                <a:effectLst/>
              </a:rPr>
              <a:t>][j], Distance[</a:t>
            </a:r>
            <a:r>
              <a:rPr lang="en-IN" b="0" dirty="0" err="1">
                <a:solidFill>
                  <a:srgbClr val="273239"/>
                </a:solidFill>
                <a:effectLst/>
              </a:rPr>
              <a:t>i</a:t>
            </a:r>
            <a:r>
              <a:rPr lang="en-IN" b="0" dirty="0">
                <a:solidFill>
                  <a:srgbClr val="273239"/>
                </a:solidFill>
                <a:effectLst/>
              </a:rPr>
              <a:t>][</a:t>
            </a:r>
            <a:r>
              <a:rPr lang="en-IN" b="1" dirty="0">
                <a:solidFill>
                  <a:srgbClr val="273239"/>
                </a:solidFill>
                <a:effectLst/>
              </a:rPr>
              <a:t>D</a:t>
            </a:r>
            <a:r>
              <a:rPr lang="en-IN" b="0" dirty="0">
                <a:solidFill>
                  <a:srgbClr val="273239"/>
                </a:solidFill>
                <a:effectLst/>
              </a:rPr>
              <a:t>] + Distance[</a:t>
            </a:r>
            <a:r>
              <a:rPr lang="en-IN" b="1" dirty="0">
                <a:solidFill>
                  <a:srgbClr val="273239"/>
                </a:solidFill>
                <a:effectLst/>
              </a:rPr>
              <a:t>D</a:t>
            </a:r>
            <a:r>
              <a:rPr lang="en-IN" b="0" dirty="0">
                <a:solidFill>
                  <a:srgbClr val="273239"/>
                </a:solidFill>
                <a:effectLst/>
              </a:rPr>
              <a:t>][j])</a:t>
            </a:r>
          </a:p>
        </p:txBody>
      </p:sp>
      <p:pic>
        <p:nvPicPr>
          <p:cNvPr id="7170" name="Picture 2" descr="step5drawio">
            <a:extLst>
              <a:ext uri="{FF2B5EF4-FFF2-40B4-BE49-F238E27FC236}">
                <a16:creationId xmlns:a16="http://schemas.microsoft.com/office/drawing/2014/main" id="{11E4CAB5-CC46-DB9E-9355-97104AB1C0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2422" y="2063375"/>
            <a:ext cx="9243753" cy="40464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4429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EB0250A-773C-5F41-C9F8-3E5FA53661EC}"/>
              </a:ext>
            </a:extLst>
          </p:cNvPr>
          <p:cNvSpPr txBox="1"/>
          <p:nvPr/>
        </p:nvSpPr>
        <p:spPr>
          <a:xfrm>
            <a:off x="157942" y="202155"/>
            <a:ext cx="10640291" cy="1323439"/>
          </a:xfrm>
          <a:prstGeom prst="rect">
            <a:avLst/>
          </a:prstGeom>
          <a:noFill/>
        </p:spPr>
        <p:txBody>
          <a:bodyPr wrap="square">
            <a:spAutoFit/>
          </a:bodyPr>
          <a:lstStyle/>
          <a:p>
            <a:pPr algn="l" rtl="0" fontAlgn="base"/>
            <a:r>
              <a:rPr lang="en-IN" sz="2000" b="1" i="1" u="sng" dirty="0">
                <a:solidFill>
                  <a:srgbClr val="273239"/>
                </a:solidFill>
                <a:effectLst/>
              </a:rPr>
              <a:t>Step 6</a:t>
            </a:r>
            <a:r>
              <a:rPr lang="en-IN" sz="2000" b="0" i="1" dirty="0">
                <a:solidFill>
                  <a:srgbClr val="273239"/>
                </a:solidFill>
                <a:effectLst/>
              </a:rPr>
              <a:t>: Treat node </a:t>
            </a:r>
            <a:r>
              <a:rPr lang="en-IN" sz="2000" b="1" i="1" dirty="0">
                <a:solidFill>
                  <a:srgbClr val="273239"/>
                </a:solidFill>
                <a:effectLst/>
              </a:rPr>
              <a:t>E </a:t>
            </a:r>
            <a:r>
              <a:rPr lang="en-IN" sz="2000" b="0" i="1" dirty="0">
                <a:solidFill>
                  <a:srgbClr val="273239"/>
                </a:solidFill>
                <a:effectLst/>
              </a:rPr>
              <a:t>as an intermediate node and calculate the Distance[][] for every {</a:t>
            </a:r>
            <a:r>
              <a:rPr lang="en-IN" sz="2000" b="0" i="1" dirty="0" err="1">
                <a:solidFill>
                  <a:srgbClr val="273239"/>
                </a:solidFill>
                <a:effectLst/>
              </a:rPr>
              <a:t>i,j</a:t>
            </a:r>
            <a:r>
              <a:rPr lang="en-IN" sz="2000" b="0" i="1" dirty="0">
                <a:solidFill>
                  <a:srgbClr val="273239"/>
                </a:solidFill>
                <a:effectLst/>
              </a:rPr>
              <a:t>} node pair using the formula:</a:t>
            </a:r>
          </a:p>
          <a:p>
            <a:pPr algn="l" rtl="0" fontAlgn="base"/>
            <a:r>
              <a:rPr lang="en-IN" sz="2000" b="0" i="1" dirty="0">
                <a:solidFill>
                  <a:srgbClr val="273239"/>
                </a:solidFill>
                <a:effectLst/>
              </a:rPr>
              <a:t>= Distance[</a:t>
            </a:r>
            <a:r>
              <a:rPr lang="en-IN" sz="2000" b="0" i="1" dirty="0" err="1">
                <a:solidFill>
                  <a:srgbClr val="273239"/>
                </a:solidFill>
                <a:effectLst/>
              </a:rPr>
              <a:t>i</a:t>
            </a:r>
            <a:r>
              <a:rPr lang="en-IN" sz="2000" b="0" i="1" dirty="0">
                <a:solidFill>
                  <a:srgbClr val="273239"/>
                </a:solidFill>
                <a:effectLst/>
              </a:rPr>
              <a:t>][j] = minimum (Distance[</a:t>
            </a:r>
            <a:r>
              <a:rPr lang="en-IN" sz="2000" b="0" i="1" dirty="0" err="1">
                <a:solidFill>
                  <a:srgbClr val="273239"/>
                </a:solidFill>
                <a:effectLst/>
              </a:rPr>
              <a:t>i</a:t>
            </a:r>
            <a:r>
              <a:rPr lang="en-IN" sz="2000" b="0" i="1" dirty="0">
                <a:solidFill>
                  <a:srgbClr val="273239"/>
                </a:solidFill>
                <a:effectLst/>
              </a:rPr>
              <a:t>][j], (Distance from </a:t>
            </a:r>
            <a:r>
              <a:rPr lang="en-IN" sz="2000" b="0" i="1" dirty="0" err="1">
                <a:solidFill>
                  <a:srgbClr val="273239"/>
                </a:solidFill>
                <a:effectLst/>
              </a:rPr>
              <a:t>i</a:t>
            </a:r>
            <a:r>
              <a:rPr lang="en-IN" sz="2000" b="0" i="1" dirty="0">
                <a:solidFill>
                  <a:srgbClr val="273239"/>
                </a:solidFill>
                <a:effectLst/>
              </a:rPr>
              <a:t> to </a:t>
            </a:r>
            <a:r>
              <a:rPr lang="en-IN" sz="2000" b="1" i="1" dirty="0">
                <a:solidFill>
                  <a:srgbClr val="273239"/>
                </a:solidFill>
                <a:effectLst/>
              </a:rPr>
              <a:t>E</a:t>
            </a:r>
            <a:r>
              <a:rPr lang="en-IN" sz="2000" b="0" i="1" dirty="0">
                <a:solidFill>
                  <a:srgbClr val="273239"/>
                </a:solidFill>
                <a:effectLst/>
              </a:rPr>
              <a:t>) + (Distance from </a:t>
            </a:r>
            <a:r>
              <a:rPr lang="en-IN" sz="2000" b="1" i="1" dirty="0">
                <a:solidFill>
                  <a:srgbClr val="273239"/>
                </a:solidFill>
                <a:effectLst/>
              </a:rPr>
              <a:t>E</a:t>
            </a:r>
            <a:r>
              <a:rPr lang="en-IN" sz="2000" b="0" i="1" dirty="0">
                <a:solidFill>
                  <a:srgbClr val="273239"/>
                </a:solidFill>
                <a:effectLst/>
              </a:rPr>
              <a:t> to j ))</a:t>
            </a:r>
            <a:br>
              <a:rPr lang="en-IN" sz="2000" b="0" i="1" dirty="0">
                <a:solidFill>
                  <a:srgbClr val="273239"/>
                </a:solidFill>
                <a:effectLst/>
              </a:rPr>
            </a:br>
            <a:r>
              <a:rPr lang="en-IN" sz="2000" b="0" i="1" dirty="0">
                <a:solidFill>
                  <a:srgbClr val="273239"/>
                </a:solidFill>
                <a:effectLst/>
              </a:rPr>
              <a:t>= Distance[</a:t>
            </a:r>
            <a:r>
              <a:rPr lang="en-IN" sz="2000" b="0" i="1" dirty="0" err="1">
                <a:solidFill>
                  <a:srgbClr val="273239"/>
                </a:solidFill>
                <a:effectLst/>
              </a:rPr>
              <a:t>i</a:t>
            </a:r>
            <a:r>
              <a:rPr lang="en-IN" sz="2000" b="0" i="1" dirty="0">
                <a:solidFill>
                  <a:srgbClr val="273239"/>
                </a:solidFill>
                <a:effectLst/>
              </a:rPr>
              <a:t>][j] = minimum (Distance[</a:t>
            </a:r>
            <a:r>
              <a:rPr lang="en-IN" sz="2000" b="0" i="1" dirty="0" err="1">
                <a:solidFill>
                  <a:srgbClr val="273239"/>
                </a:solidFill>
                <a:effectLst/>
              </a:rPr>
              <a:t>i</a:t>
            </a:r>
            <a:r>
              <a:rPr lang="en-IN" sz="2000" b="0" i="1" dirty="0">
                <a:solidFill>
                  <a:srgbClr val="273239"/>
                </a:solidFill>
                <a:effectLst/>
              </a:rPr>
              <a:t>][j], Distance[</a:t>
            </a:r>
            <a:r>
              <a:rPr lang="en-IN" sz="2000" b="0" i="1" dirty="0" err="1">
                <a:solidFill>
                  <a:srgbClr val="273239"/>
                </a:solidFill>
                <a:effectLst/>
              </a:rPr>
              <a:t>i</a:t>
            </a:r>
            <a:r>
              <a:rPr lang="en-IN" sz="2000" b="0" i="1" dirty="0">
                <a:solidFill>
                  <a:srgbClr val="273239"/>
                </a:solidFill>
                <a:effectLst/>
              </a:rPr>
              <a:t>][</a:t>
            </a:r>
            <a:r>
              <a:rPr lang="en-IN" sz="2000" b="1" i="1" dirty="0">
                <a:solidFill>
                  <a:srgbClr val="273239"/>
                </a:solidFill>
                <a:effectLst/>
              </a:rPr>
              <a:t>E</a:t>
            </a:r>
            <a:r>
              <a:rPr lang="en-IN" sz="2000" b="0" i="1" dirty="0">
                <a:solidFill>
                  <a:srgbClr val="273239"/>
                </a:solidFill>
                <a:effectLst/>
              </a:rPr>
              <a:t>] + Distance[</a:t>
            </a:r>
            <a:r>
              <a:rPr lang="en-IN" sz="2000" b="1" i="1" dirty="0">
                <a:solidFill>
                  <a:srgbClr val="273239"/>
                </a:solidFill>
                <a:effectLst/>
              </a:rPr>
              <a:t>E</a:t>
            </a:r>
            <a:r>
              <a:rPr lang="en-IN" sz="2000" b="0" i="1" dirty="0">
                <a:solidFill>
                  <a:srgbClr val="273239"/>
                </a:solidFill>
                <a:effectLst/>
              </a:rPr>
              <a:t>][j])</a:t>
            </a:r>
          </a:p>
        </p:txBody>
      </p:sp>
      <p:pic>
        <p:nvPicPr>
          <p:cNvPr id="8194" name="Picture 2" descr="step6drawio">
            <a:extLst>
              <a:ext uri="{FF2B5EF4-FFF2-40B4-BE49-F238E27FC236}">
                <a16:creationId xmlns:a16="http://schemas.microsoft.com/office/drawing/2014/main" id="{560B700C-C28B-B240-C22B-5F13D4909B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2237" y="2088314"/>
            <a:ext cx="6867525" cy="3629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0911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AD083CE-F9B4-85B1-48A4-0EBD858CD262}"/>
              </a:ext>
            </a:extLst>
          </p:cNvPr>
          <p:cNvSpPr txBox="1"/>
          <p:nvPr/>
        </p:nvSpPr>
        <p:spPr>
          <a:xfrm>
            <a:off x="432262" y="473520"/>
            <a:ext cx="10382596" cy="646331"/>
          </a:xfrm>
          <a:prstGeom prst="rect">
            <a:avLst/>
          </a:prstGeom>
          <a:noFill/>
        </p:spPr>
        <p:txBody>
          <a:bodyPr wrap="square">
            <a:spAutoFit/>
          </a:bodyPr>
          <a:lstStyle/>
          <a:p>
            <a:r>
              <a:rPr lang="en-US" b="1" dirty="0">
                <a:solidFill>
                  <a:srgbClr val="273239"/>
                </a:solidFill>
                <a:effectLst/>
              </a:rPr>
              <a:t>Step 7</a:t>
            </a:r>
            <a:r>
              <a:rPr lang="en-US" b="0" dirty="0">
                <a:solidFill>
                  <a:srgbClr val="273239"/>
                </a:solidFill>
                <a:effectLst/>
              </a:rPr>
              <a:t>: Since all the nodes have been treated as an intermediate node, we can now return the updated Distance[][] matrix as our answer matrix.</a:t>
            </a:r>
            <a:endParaRPr lang="en-IN" dirty="0"/>
          </a:p>
        </p:txBody>
      </p:sp>
      <p:pic>
        <p:nvPicPr>
          <p:cNvPr id="9218" name="Picture 2" descr="step7drawio">
            <a:extLst>
              <a:ext uri="{FF2B5EF4-FFF2-40B4-BE49-F238E27FC236}">
                <a16:creationId xmlns:a16="http://schemas.microsoft.com/office/drawing/2014/main" id="{DAB82454-3B82-8615-837D-C0ABE32A7C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3238" y="1662113"/>
            <a:ext cx="6105525" cy="3533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3881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negative weight graphs example">
            <a:extLst>
              <a:ext uri="{FF2B5EF4-FFF2-40B4-BE49-F238E27FC236}">
                <a16:creationId xmlns:a16="http://schemas.microsoft.com/office/drawing/2014/main" id="{075C0E3C-8BB7-6D5A-BE95-701115D22B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6957" y="746585"/>
            <a:ext cx="4798868" cy="2815417"/>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Structural regression model of motivational factors for Japanese ...">
            <a:extLst>
              <a:ext uri="{FF2B5EF4-FFF2-40B4-BE49-F238E27FC236}">
                <a16:creationId xmlns:a16="http://schemas.microsoft.com/office/drawing/2014/main" id="{8033F634-8ED3-8FC0-3C7F-9D7B3DDCDE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2209" y="2514600"/>
            <a:ext cx="6743700" cy="4343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4880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29163D-E2A5-2A97-99E8-7187EDC7E8EA}"/>
              </a:ext>
            </a:extLst>
          </p:cNvPr>
          <p:cNvSpPr txBox="1"/>
          <p:nvPr/>
        </p:nvSpPr>
        <p:spPr>
          <a:xfrm>
            <a:off x="87085" y="1045754"/>
            <a:ext cx="11869783" cy="4524315"/>
          </a:xfrm>
          <a:prstGeom prst="rect">
            <a:avLst/>
          </a:prstGeom>
          <a:noFill/>
        </p:spPr>
        <p:txBody>
          <a:bodyPr wrap="square">
            <a:spAutoFit/>
          </a:bodyPr>
          <a:lstStyle/>
          <a:p>
            <a:pPr algn="ctr"/>
            <a:r>
              <a:rPr lang="en-IN" sz="3200" b="1" kern="0" dirty="0">
                <a:effectLst/>
                <a:latin typeface="Times New Roman" panose="02020603050405020304" pitchFamily="18" charset="0"/>
                <a:ea typeface="Times New Roman" panose="02020603050405020304" pitchFamily="18" charset="0"/>
              </a:rPr>
              <a:t>Dynamic Programming:</a:t>
            </a:r>
            <a:r>
              <a:rPr lang="en-IN" sz="3200" kern="0" dirty="0">
                <a:effectLst/>
                <a:latin typeface="Times New Roman" panose="02020603050405020304" pitchFamily="18" charset="0"/>
                <a:ea typeface="Times New Roman" panose="02020603050405020304" pitchFamily="18" charset="0"/>
              </a:rPr>
              <a:t> </a:t>
            </a:r>
          </a:p>
          <a:p>
            <a:pPr marL="457200" indent="-457200">
              <a:buFont typeface="Arial" panose="020B0604020202020204" pitchFamily="34" charset="0"/>
              <a:buChar char="•"/>
            </a:pPr>
            <a:r>
              <a:rPr lang="en-IN" sz="3200" kern="0" dirty="0">
                <a:effectLst/>
                <a:latin typeface="Times New Roman" panose="02020603050405020304" pitchFamily="18" charset="0"/>
                <a:ea typeface="Times New Roman" panose="02020603050405020304" pitchFamily="18" charset="0"/>
              </a:rPr>
              <a:t>General Method</a:t>
            </a:r>
          </a:p>
          <a:p>
            <a:pPr marL="457200" indent="-457200">
              <a:buFont typeface="Arial" panose="020B0604020202020204" pitchFamily="34" charset="0"/>
              <a:buChar char="•"/>
            </a:pPr>
            <a:r>
              <a:rPr lang="en-IN" sz="3200" kern="0" dirty="0">
                <a:effectLst/>
                <a:latin typeface="Times New Roman" panose="02020603050405020304" pitchFamily="18" charset="0"/>
                <a:ea typeface="Times New Roman" panose="02020603050405020304" pitchFamily="18" charset="0"/>
              </a:rPr>
              <a:t>All pairs shortest paths</a:t>
            </a:r>
          </a:p>
          <a:p>
            <a:pPr marL="457200" indent="-457200">
              <a:buFont typeface="Arial" panose="020B0604020202020204" pitchFamily="34" charset="0"/>
              <a:buChar char="•"/>
            </a:pPr>
            <a:r>
              <a:rPr lang="en-IN" sz="3200" kern="0" dirty="0">
                <a:effectLst/>
                <a:latin typeface="Times New Roman" panose="02020603050405020304" pitchFamily="18" charset="0"/>
                <a:ea typeface="Times New Roman" panose="02020603050405020304" pitchFamily="18" charset="0"/>
              </a:rPr>
              <a:t> Single Source Shortest Paths– General Weights (Bellman Ford Algorithm) </a:t>
            </a:r>
          </a:p>
          <a:p>
            <a:pPr marL="457200" indent="-457200">
              <a:buFont typeface="Arial" panose="020B0604020202020204" pitchFamily="34" charset="0"/>
              <a:buChar char="•"/>
            </a:pPr>
            <a:r>
              <a:rPr lang="en-IN" sz="3200" kern="0" dirty="0">
                <a:effectLst/>
                <a:latin typeface="Times New Roman" panose="02020603050405020304" pitchFamily="18" charset="0"/>
                <a:ea typeface="Times New Roman" panose="02020603050405020304" pitchFamily="18" charset="0"/>
              </a:rPr>
              <a:t>Optimal Binary Search Trees</a:t>
            </a:r>
          </a:p>
          <a:p>
            <a:pPr marL="457200" indent="-457200">
              <a:buFont typeface="Arial" panose="020B0604020202020204" pitchFamily="34" charset="0"/>
              <a:buChar char="•"/>
            </a:pPr>
            <a:r>
              <a:rPr lang="en-IN" sz="3200" kern="0" dirty="0">
                <a:effectLst/>
                <a:latin typeface="Times New Roman" panose="02020603050405020304" pitchFamily="18" charset="0"/>
                <a:ea typeface="Times New Roman" panose="02020603050405020304" pitchFamily="18" charset="0"/>
              </a:rPr>
              <a:t>0/1 Knapsack</a:t>
            </a:r>
          </a:p>
          <a:p>
            <a:pPr marL="457200" indent="-457200">
              <a:buFont typeface="Arial" panose="020B0604020202020204" pitchFamily="34" charset="0"/>
              <a:buChar char="•"/>
            </a:pPr>
            <a:r>
              <a:rPr lang="en-IN" sz="3200" kern="0" dirty="0">
                <a:effectLst/>
                <a:latin typeface="Times New Roman" panose="02020603050405020304" pitchFamily="18" charset="0"/>
                <a:ea typeface="Times New Roman" panose="02020603050405020304" pitchFamily="18" charset="0"/>
              </a:rPr>
              <a:t>String Editing</a:t>
            </a:r>
          </a:p>
          <a:p>
            <a:pPr marL="457200" indent="-457200">
              <a:buFont typeface="Arial" panose="020B0604020202020204" pitchFamily="34" charset="0"/>
              <a:buChar char="•"/>
            </a:pPr>
            <a:r>
              <a:rPr lang="en-IN" sz="3200" kern="0" dirty="0">
                <a:effectLst/>
                <a:latin typeface="Times New Roman" panose="02020603050405020304" pitchFamily="18" charset="0"/>
                <a:ea typeface="Times New Roman" panose="02020603050405020304" pitchFamily="18" charset="0"/>
              </a:rPr>
              <a:t>Travelling Salesperson problem.</a:t>
            </a:r>
            <a:endParaRPr lang="en-IN" sz="3200" dirty="0"/>
          </a:p>
        </p:txBody>
      </p:sp>
    </p:spTree>
    <p:extLst>
      <p:ext uri="{BB962C8B-B14F-4D97-AF65-F5344CB8AC3E}">
        <p14:creationId xmlns:p14="http://schemas.microsoft.com/office/powerpoint/2010/main" val="30856399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9D94698-05A0-3440-E51B-F808FD988751}"/>
              </a:ext>
            </a:extLst>
          </p:cNvPr>
          <p:cNvPicPr>
            <a:picLocks noChangeAspect="1"/>
          </p:cNvPicPr>
          <p:nvPr/>
        </p:nvPicPr>
        <p:blipFill>
          <a:blip r:embed="rId2"/>
          <a:stretch>
            <a:fillRect/>
          </a:stretch>
        </p:blipFill>
        <p:spPr>
          <a:xfrm>
            <a:off x="1795549" y="1238596"/>
            <a:ext cx="7863840" cy="5311833"/>
          </a:xfrm>
          <a:prstGeom prst="rect">
            <a:avLst/>
          </a:prstGeom>
        </p:spPr>
      </p:pic>
      <p:sp>
        <p:nvSpPr>
          <p:cNvPr id="5" name="TextBox 4">
            <a:extLst>
              <a:ext uri="{FF2B5EF4-FFF2-40B4-BE49-F238E27FC236}">
                <a16:creationId xmlns:a16="http://schemas.microsoft.com/office/drawing/2014/main" id="{FB860637-CDEC-F2B8-E1B2-F83BB88530E4}"/>
              </a:ext>
            </a:extLst>
          </p:cNvPr>
          <p:cNvSpPr txBox="1"/>
          <p:nvPr/>
        </p:nvSpPr>
        <p:spPr>
          <a:xfrm>
            <a:off x="3048693" y="534389"/>
            <a:ext cx="6097384" cy="369332"/>
          </a:xfrm>
          <a:prstGeom prst="rect">
            <a:avLst/>
          </a:prstGeom>
          <a:noFill/>
        </p:spPr>
        <p:txBody>
          <a:bodyPr wrap="square">
            <a:spAutoFit/>
          </a:bodyPr>
          <a:lstStyle/>
          <a:p>
            <a:r>
              <a:rPr lang="en-US" sz="1800" b="0" i="0" dirty="0">
                <a:solidFill>
                  <a:srgbClr val="000000"/>
                </a:solidFill>
                <a:effectLst/>
                <a:latin typeface="Verdana" panose="020B0604030504040204" pitchFamily="34" charset="0"/>
              </a:rPr>
              <a:t>Floyd-</a:t>
            </a:r>
            <a:r>
              <a:rPr lang="en-US" sz="1800" b="0" i="0" dirty="0" err="1">
                <a:solidFill>
                  <a:srgbClr val="000000"/>
                </a:solidFill>
                <a:effectLst/>
                <a:latin typeface="Verdana" panose="020B0604030504040204" pitchFamily="34" charset="0"/>
              </a:rPr>
              <a:t>Warshall’s</a:t>
            </a:r>
            <a:r>
              <a:rPr lang="en-US" sz="1800" b="0" i="0" dirty="0">
                <a:solidFill>
                  <a:srgbClr val="000000"/>
                </a:solidFill>
                <a:effectLst/>
                <a:latin typeface="Verdana" panose="020B0604030504040204" pitchFamily="34" charset="0"/>
              </a:rPr>
              <a:t> algorithm </a:t>
            </a:r>
            <a:endParaRPr lang="en-IN" dirty="0"/>
          </a:p>
        </p:txBody>
      </p:sp>
    </p:spTree>
    <p:extLst>
      <p:ext uri="{BB962C8B-B14F-4D97-AF65-F5344CB8AC3E}">
        <p14:creationId xmlns:p14="http://schemas.microsoft.com/office/powerpoint/2010/main" val="39865221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68E51D-88CA-A4FD-AD01-39FDB5A65B76}"/>
              </a:ext>
            </a:extLst>
          </p:cNvPr>
          <p:cNvSpPr txBox="1"/>
          <p:nvPr/>
        </p:nvSpPr>
        <p:spPr>
          <a:xfrm>
            <a:off x="507076" y="1230252"/>
            <a:ext cx="11430000" cy="3970318"/>
          </a:xfrm>
          <a:prstGeom prst="rect">
            <a:avLst/>
          </a:prstGeom>
          <a:noFill/>
        </p:spPr>
        <p:txBody>
          <a:bodyPr wrap="square">
            <a:spAutoFit/>
          </a:bodyPr>
          <a:lstStyle/>
          <a:p>
            <a:pPr algn="l" fontAlgn="base"/>
            <a:r>
              <a:rPr lang="en-US" sz="2800" b="1" i="0" u="sng" dirty="0">
                <a:solidFill>
                  <a:srgbClr val="273239"/>
                </a:solidFill>
                <a:effectLst/>
                <a:latin typeface="Nunito" pitchFamily="2" charset="0"/>
              </a:rPr>
              <a:t>Real World Applications of Floyd-</a:t>
            </a:r>
            <a:r>
              <a:rPr lang="en-US" sz="2800" b="1" i="0" u="sng" dirty="0" err="1">
                <a:solidFill>
                  <a:srgbClr val="273239"/>
                </a:solidFill>
                <a:effectLst/>
                <a:latin typeface="Nunito" pitchFamily="2" charset="0"/>
              </a:rPr>
              <a:t>Warshall</a:t>
            </a:r>
            <a:r>
              <a:rPr lang="en-US" sz="2800" b="1" i="0" u="sng" dirty="0">
                <a:solidFill>
                  <a:srgbClr val="273239"/>
                </a:solidFill>
                <a:effectLst/>
                <a:latin typeface="Nunito" pitchFamily="2" charset="0"/>
              </a:rPr>
              <a:t> Algorithm:</a:t>
            </a:r>
            <a:endParaRPr lang="en-US" sz="2800" b="1" i="0" dirty="0">
              <a:solidFill>
                <a:srgbClr val="273239"/>
              </a:solidFill>
              <a:effectLst/>
              <a:latin typeface="Nunito" pitchFamily="2" charset="0"/>
            </a:endParaRPr>
          </a:p>
          <a:p>
            <a:pPr algn="l" fontAlgn="base">
              <a:buFont typeface="Arial" panose="020B0604020202020204" pitchFamily="34" charset="0"/>
              <a:buChar char="•"/>
            </a:pPr>
            <a:r>
              <a:rPr lang="en-US" sz="2800" b="0" i="0" dirty="0">
                <a:solidFill>
                  <a:srgbClr val="273239"/>
                </a:solidFill>
                <a:effectLst/>
                <a:latin typeface="Nunito" pitchFamily="2" charset="0"/>
              </a:rPr>
              <a:t>In computer networking, the algorithm can be used to find the shortest path between all pairs of nodes in a network. This is termed as </a:t>
            </a:r>
            <a:r>
              <a:rPr lang="en-US" sz="2800" b="1" i="0" dirty="0">
                <a:solidFill>
                  <a:srgbClr val="273239"/>
                </a:solidFill>
                <a:effectLst/>
                <a:latin typeface="Nunito" pitchFamily="2" charset="0"/>
              </a:rPr>
              <a:t>network routing</a:t>
            </a:r>
            <a:r>
              <a:rPr lang="en-US" sz="2800" b="0" i="0" dirty="0">
                <a:solidFill>
                  <a:srgbClr val="273239"/>
                </a:solidFill>
                <a:effectLst/>
                <a:latin typeface="Nunito" pitchFamily="2" charset="0"/>
              </a:rPr>
              <a:t>.</a:t>
            </a:r>
          </a:p>
          <a:p>
            <a:pPr algn="l" fontAlgn="base">
              <a:buFont typeface="Arial" panose="020B0604020202020204" pitchFamily="34" charset="0"/>
              <a:buChar char="•"/>
            </a:pPr>
            <a:r>
              <a:rPr lang="en-US" sz="2800" b="0" i="0" dirty="0">
                <a:solidFill>
                  <a:srgbClr val="273239"/>
                </a:solidFill>
                <a:effectLst/>
                <a:latin typeface="Nunito" pitchFamily="2" charset="0"/>
              </a:rPr>
              <a:t>Flight Connectivity In the aviation industry to find the shortest path between the airports.</a:t>
            </a:r>
          </a:p>
          <a:p>
            <a:pPr algn="l" fontAlgn="base">
              <a:buFont typeface="Arial" panose="020B0604020202020204" pitchFamily="34" charset="0"/>
              <a:buChar char="•"/>
            </a:pPr>
            <a:r>
              <a:rPr lang="en-US" sz="2800" b="1" i="0" dirty="0">
                <a:solidFill>
                  <a:srgbClr val="273239"/>
                </a:solidFill>
                <a:effectLst/>
                <a:latin typeface="Nunito" pitchFamily="2" charset="0"/>
              </a:rPr>
              <a:t>GIS</a:t>
            </a:r>
            <a:r>
              <a:rPr lang="en-US" sz="2800" b="0" i="0" dirty="0">
                <a:solidFill>
                  <a:srgbClr val="273239"/>
                </a:solidFill>
                <a:effectLst/>
                <a:latin typeface="Nunito" pitchFamily="2" charset="0"/>
              </a:rPr>
              <a:t>(</a:t>
            </a:r>
            <a:r>
              <a:rPr lang="en-US" sz="2800" b="1" i="0" dirty="0">
                <a:solidFill>
                  <a:srgbClr val="273239"/>
                </a:solidFill>
                <a:effectLst/>
                <a:latin typeface="Nunito" pitchFamily="2" charset="0"/>
              </a:rPr>
              <a:t>Geographic Information Systems</a:t>
            </a:r>
            <a:r>
              <a:rPr lang="en-US" sz="2800" b="0" i="0" dirty="0">
                <a:solidFill>
                  <a:srgbClr val="273239"/>
                </a:solidFill>
                <a:effectLst/>
                <a:latin typeface="Nunito" pitchFamily="2" charset="0"/>
              </a:rPr>
              <a:t>) applications often involve analyzing spatial data, such as road networks, to find the shortest paths between locations.</a:t>
            </a:r>
          </a:p>
        </p:txBody>
      </p:sp>
    </p:spTree>
    <p:extLst>
      <p:ext uri="{BB962C8B-B14F-4D97-AF65-F5344CB8AC3E}">
        <p14:creationId xmlns:p14="http://schemas.microsoft.com/office/powerpoint/2010/main" val="13888428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6072B3-6418-57EC-DF16-102F19C55170}"/>
              </a:ext>
            </a:extLst>
          </p:cNvPr>
          <p:cNvSpPr txBox="1"/>
          <p:nvPr/>
        </p:nvSpPr>
        <p:spPr>
          <a:xfrm>
            <a:off x="827313" y="3108012"/>
            <a:ext cx="11295017" cy="1077218"/>
          </a:xfrm>
          <a:prstGeom prst="rect">
            <a:avLst/>
          </a:prstGeom>
          <a:noFill/>
        </p:spPr>
        <p:txBody>
          <a:bodyPr wrap="square">
            <a:spAutoFit/>
          </a:bodyPr>
          <a:lstStyle/>
          <a:p>
            <a:pPr algn="ctr"/>
            <a:r>
              <a:rPr lang="en-IN" sz="3200" kern="0" dirty="0">
                <a:solidFill>
                  <a:srgbClr val="FF0000"/>
                </a:solidFill>
                <a:effectLst/>
                <a:latin typeface="Times New Roman" panose="02020603050405020304" pitchFamily="18" charset="0"/>
                <a:ea typeface="Times New Roman" panose="02020603050405020304" pitchFamily="18" charset="0"/>
              </a:rPr>
              <a:t>Single Source Shortest Paths– General Weights </a:t>
            </a:r>
          </a:p>
          <a:p>
            <a:pPr algn="ctr"/>
            <a:r>
              <a:rPr lang="en-IN" sz="3200" kern="0" dirty="0">
                <a:solidFill>
                  <a:srgbClr val="FF0000"/>
                </a:solidFill>
                <a:effectLst/>
                <a:latin typeface="Times New Roman" panose="02020603050405020304" pitchFamily="18" charset="0"/>
                <a:ea typeface="Times New Roman" panose="02020603050405020304" pitchFamily="18" charset="0"/>
              </a:rPr>
              <a:t>(Bellman Ford Algorithm) </a:t>
            </a:r>
            <a:endParaRPr lang="en-IN" sz="3200" dirty="0">
              <a:solidFill>
                <a:srgbClr val="FF0000"/>
              </a:solidFill>
            </a:endParaRPr>
          </a:p>
        </p:txBody>
      </p:sp>
    </p:spTree>
    <p:extLst>
      <p:ext uri="{BB962C8B-B14F-4D97-AF65-F5344CB8AC3E}">
        <p14:creationId xmlns:p14="http://schemas.microsoft.com/office/powerpoint/2010/main" val="23254284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0CE8F26-A4A7-4151-BB88-81A7369A5653}"/>
              </a:ext>
            </a:extLst>
          </p:cNvPr>
          <p:cNvSpPr txBox="1"/>
          <p:nvPr/>
        </p:nvSpPr>
        <p:spPr>
          <a:xfrm>
            <a:off x="1550127" y="714103"/>
            <a:ext cx="9440090" cy="523220"/>
          </a:xfrm>
          <a:prstGeom prst="rect">
            <a:avLst/>
          </a:prstGeom>
          <a:noFill/>
        </p:spPr>
        <p:txBody>
          <a:bodyPr wrap="square">
            <a:spAutoFit/>
          </a:bodyPr>
          <a:lstStyle/>
          <a:p>
            <a:pPr algn="ctr" fontAlgn="base"/>
            <a:r>
              <a:rPr lang="en-US" sz="2800" b="1" i="0" dirty="0">
                <a:solidFill>
                  <a:srgbClr val="FF0000"/>
                </a:solidFill>
                <a:effectLst/>
                <a:latin typeface="Nunito" pitchFamily="2" charset="0"/>
              </a:rPr>
              <a:t>Dijkstra’s Algorithm fail on negative weights?</a:t>
            </a:r>
          </a:p>
        </p:txBody>
      </p:sp>
      <p:pic>
        <p:nvPicPr>
          <p:cNvPr id="5" name="Picture 4">
            <a:extLst>
              <a:ext uri="{FF2B5EF4-FFF2-40B4-BE49-F238E27FC236}">
                <a16:creationId xmlns:a16="http://schemas.microsoft.com/office/drawing/2014/main" id="{E79E5A52-7DF9-D544-F004-C186C1491071}"/>
              </a:ext>
            </a:extLst>
          </p:cNvPr>
          <p:cNvPicPr>
            <a:picLocks noChangeAspect="1"/>
          </p:cNvPicPr>
          <p:nvPr/>
        </p:nvPicPr>
        <p:blipFill>
          <a:blip r:embed="rId2"/>
          <a:stretch>
            <a:fillRect/>
          </a:stretch>
        </p:blipFill>
        <p:spPr>
          <a:xfrm>
            <a:off x="331531" y="1865090"/>
            <a:ext cx="3029373" cy="2553056"/>
          </a:xfrm>
          <a:prstGeom prst="rect">
            <a:avLst/>
          </a:prstGeom>
        </p:spPr>
      </p:pic>
      <p:pic>
        <p:nvPicPr>
          <p:cNvPr id="7" name="Picture 6">
            <a:extLst>
              <a:ext uri="{FF2B5EF4-FFF2-40B4-BE49-F238E27FC236}">
                <a16:creationId xmlns:a16="http://schemas.microsoft.com/office/drawing/2014/main" id="{D36DFF1C-F5CC-D074-5621-16B959573325}"/>
              </a:ext>
            </a:extLst>
          </p:cNvPr>
          <p:cNvPicPr>
            <a:picLocks noChangeAspect="1"/>
          </p:cNvPicPr>
          <p:nvPr/>
        </p:nvPicPr>
        <p:blipFill>
          <a:blip r:embed="rId3"/>
          <a:stretch>
            <a:fillRect/>
          </a:stretch>
        </p:blipFill>
        <p:spPr>
          <a:xfrm>
            <a:off x="3495312" y="1577951"/>
            <a:ext cx="2600688" cy="2953162"/>
          </a:xfrm>
          <a:prstGeom prst="rect">
            <a:avLst/>
          </a:prstGeom>
        </p:spPr>
      </p:pic>
      <p:pic>
        <p:nvPicPr>
          <p:cNvPr id="9" name="Picture 8">
            <a:extLst>
              <a:ext uri="{FF2B5EF4-FFF2-40B4-BE49-F238E27FC236}">
                <a16:creationId xmlns:a16="http://schemas.microsoft.com/office/drawing/2014/main" id="{BA5EF1AE-1636-0FC7-B583-32727981E601}"/>
              </a:ext>
            </a:extLst>
          </p:cNvPr>
          <p:cNvPicPr>
            <a:picLocks noChangeAspect="1"/>
          </p:cNvPicPr>
          <p:nvPr/>
        </p:nvPicPr>
        <p:blipFill>
          <a:blip r:embed="rId4"/>
          <a:stretch>
            <a:fillRect/>
          </a:stretch>
        </p:blipFill>
        <p:spPr>
          <a:xfrm>
            <a:off x="7296794" y="1697030"/>
            <a:ext cx="2457793" cy="2715004"/>
          </a:xfrm>
          <a:prstGeom prst="rect">
            <a:avLst/>
          </a:prstGeom>
        </p:spPr>
      </p:pic>
      <p:sp>
        <p:nvSpPr>
          <p:cNvPr id="11" name="TextBox 10">
            <a:extLst>
              <a:ext uri="{FF2B5EF4-FFF2-40B4-BE49-F238E27FC236}">
                <a16:creationId xmlns:a16="http://schemas.microsoft.com/office/drawing/2014/main" id="{BC63BEBD-A4EB-84F8-63AF-CDDC4CBD2B97}"/>
              </a:ext>
            </a:extLst>
          </p:cNvPr>
          <p:cNvSpPr txBox="1"/>
          <p:nvPr/>
        </p:nvSpPr>
        <p:spPr>
          <a:xfrm>
            <a:off x="487680" y="4490676"/>
            <a:ext cx="11277600" cy="1754326"/>
          </a:xfrm>
          <a:prstGeom prst="rect">
            <a:avLst/>
          </a:prstGeom>
          <a:noFill/>
        </p:spPr>
        <p:txBody>
          <a:bodyPr wrap="square">
            <a:spAutoFit/>
          </a:bodyPr>
          <a:lstStyle/>
          <a:p>
            <a:pPr algn="l" fontAlgn="base">
              <a:buFont typeface="Arial" panose="020B0604020202020204" pitchFamily="34" charset="0"/>
              <a:buChar char="•"/>
            </a:pPr>
            <a:r>
              <a:rPr lang="en-US" b="0" i="0" dirty="0">
                <a:solidFill>
                  <a:srgbClr val="273239"/>
                </a:solidFill>
                <a:effectLst/>
                <a:latin typeface="Nunito" pitchFamily="2" charset="0"/>
              </a:rPr>
              <a:t>Since Dijkstra follows a Greedy Approach, once a node is marked as visited it cannot be reconsidered even if there is another path with less cost or distance. This issue arises only if there exists a negative weight or edge in the graph.</a:t>
            </a:r>
          </a:p>
          <a:p>
            <a:pPr algn="l" fontAlgn="base">
              <a:buFont typeface="Arial" panose="020B0604020202020204" pitchFamily="34" charset="0"/>
              <a:buChar char="•"/>
            </a:pPr>
            <a:r>
              <a:rPr lang="en-US" b="0" i="0" dirty="0">
                <a:solidFill>
                  <a:srgbClr val="273239"/>
                </a:solidFill>
                <a:effectLst/>
                <a:latin typeface="Nunito" pitchFamily="2" charset="0"/>
              </a:rPr>
              <a:t>So this algorithm </a:t>
            </a:r>
            <a:r>
              <a:rPr lang="en-US" b="1" i="0" dirty="0">
                <a:solidFill>
                  <a:srgbClr val="273239"/>
                </a:solidFill>
                <a:effectLst/>
                <a:latin typeface="Nunito" pitchFamily="2" charset="0"/>
              </a:rPr>
              <a:t>fails to find the minimum distance in case of negative weights</a:t>
            </a:r>
            <a:r>
              <a:rPr lang="en-US" b="0" i="0" dirty="0">
                <a:solidFill>
                  <a:srgbClr val="273239"/>
                </a:solidFill>
                <a:effectLst/>
                <a:latin typeface="Nunito" pitchFamily="2" charset="0"/>
              </a:rPr>
              <a:t>, so as an alternative </a:t>
            </a:r>
            <a:r>
              <a:rPr lang="en-US" b="0" i="0" u="sng" dirty="0">
                <a:solidFill>
                  <a:srgbClr val="273239"/>
                </a:solidFill>
                <a:effectLst/>
                <a:latin typeface="Nunito" pitchFamily="2" charset="0"/>
                <a:hlinkClick r:id="rId5"/>
              </a:rPr>
              <a:t>Bellman-Ford algorithm</a:t>
            </a:r>
            <a:r>
              <a:rPr lang="en-US" b="0" i="0" dirty="0">
                <a:solidFill>
                  <a:srgbClr val="273239"/>
                </a:solidFill>
                <a:effectLst/>
                <a:latin typeface="Nunito" pitchFamily="2" charset="0"/>
              </a:rPr>
              <a:t> is used to find the shortest distance in case of negative weights, as it stops the loop when it encounters a negative cycle.</a:t>
            </a:r>
          </a:p>
        </p:txBody>
      </p:sp>
    </p:spTree>
    <p:extLst>
      <p:ext uri="{BB962C8B-B14F-4D97-AF65-F5344CB8AC3E}">
        <p14:creationId xmlns:p14="http://schemas.microsoft.com/office/powerpoint/2010/main" val="33919032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BA04BED-3C73-2ED3-E3F3-1CD29050D6F1}"/>
              </a:ext>
            </a:extLst>
          </p:cNvPr>
          <p:cNvSpPr txBox="1"/>
          <p:nvPr/>
        </p:nvSpPr>
        <p:spPr>
          <a:xfrm>
            <a:off x="2741122" y="476200"/>
            <a:ext cx="6097384" cy="523220"/>
          </a:xfrm>
          <a:prstGeom prst="rect">
            <a:avLst/>
          </a:prstGeom>
          <a:noFill/>
        </p:spPr>
        <p:txBody>
          <a:bodyPr wrap="square">
            <a:spAutoFit/>
          </a:bodyPr>
          <a:lstStyle/>
          <a:p>
            <a:pPr algn="ctr" fontAlgn="base"/>
            <a:r>
              <a:rPr lang="en-IN" sz="2800" b="1" i="0" dirty="0">
                <a:solidFill>
                  <a:srgbClr val="FF0000"/>
                </a:solidFill>
                <a:effectLst/>
                <a:latin typeface="Source Sans 3"/>
              </a:rPr>
              <a:t>Bellman–Ford Algorithm</a:t>
            </a:r>
          </a:p>
        </p:txBody>
      </p:sp>
      <p:sp>
        <p:nvSpPr>
          <p:cNvPr id="5" name="TextBox 4">
            <a:extLst>
              <a:ext uri="{FF2B5EF4-FFF2-40B4-BE49-F238E27FC236}">
                <a16:creationId xmlns:a16="http://schemas.microsoft.com/office/drawing/2014/main" id="{A76CA5FF-40E4-B0C7-8E41-0BEA80F19952}"/>
              </a:ext>
            </a:extLst>
          </p:cNvPr>
          <p:cNvSpPr txBox="1"/>
          <p:nvPr/>
        </p:nvSpPr>
        <p:spPr>
          <a:xfrm>
            <a:off x="274320" y="1227296"/>
            <a:ext cx="11496502" cy="4893647"/>
          </a:xfrm>
          <a:prstGeom prst="rect">
            <a:avLst/>
          </a:prstGeom>
          <a:noFill/>
        </p:spPr>
        <p:txBody>
          <a:bodyPr wrap="square">
            <a:spAutoFit/>
          </a:bodyPr>
          <a:lstStyle/>
          <a:p>
            <a:pPr marL="342900" indent="-342900">
              <a:buFont typeface="Arial" panose="020B0604020202020204" pitchFamily="34" charset="0"/>
              <a:buChar char="•"/>
            </a:pPr>
            <a:r>
              <a:rPr lang="en-US" sz="2400" b="1" i="1" dirty="0">
                <a:solidFill>
                  <a:srgbClr val="273239"/>
                </a:solidFill>
                <a:effectLst/>
                <a:latin typeface="Nunito" pitchFamily="2" charset="0"/>
              </a:rPr>
              <a:t>Bellman-Ford</a:t>
            </a:r>
            <a:r>
              <a:rPr lang="en-US" sz="2400" b="0" i="1" dirty="0">
                <a:solidFill>
                  <a:srgbClr val="273239"/>
                </a:solidFill>
                <a:effectLst/>
                <a:latin typeface="Nunito" pitchFamily="2" charset="0"/>
              </a:rPr>
              <a:t> is a </a:t>
            </a:r>
            <a:r>
              <a:rPr lang="en-US" sz="2400" b="1" i="1" dirty="0">
                <a:solidFill>
                  <a:srgbClr val="273239"/>
                </a:solidFill>
                <a:effectLst/>
                <a:latin typeface="Nunito" pitchFamily="2" charset="0"/>
              </a:rPr>
              <a:t>single source</a:t>
            </a:r>
            <a:r>
              <a:rPr lang="en-US" sz="2400" b="0" i="1" dirty="0">
                <a:solidFill>
                  <a:srgbClr val="273239"/>
                </a:solidFill>
                <a:effectLst/>
                <a:latin typeface="Nunito" pitchFamily="2" charset="0"/>
              </a:rPr>
              <a:t> shortest path algorithm that determines the shortest path between a given source vertex and every other vertex in a graph.</a:t>
            </a:r>
          </a:p>
          <a:p>
            <a:pPr marL="342900" indent="-342900">
              <a:buFont typeface="Arial" panose="020B0604020202020204" pitchFamily="34" charset="0"/>
              <a:buChar char="•"/>
            </a:pPr>
            <a:r>
              <a:rPr lang="en-US" sz="2400" b="0" i="1" dirty="0">
                <a:solidFill>
                  <a:srgbClr val="273239"/>
                </a:solidFill>
                <a:effectLst/>
                <a:latin typeface="Nunito" pitchFamily="2" charset="0"/>
              </a:rPr>
              <a:t> This algorithm can be used on both </a:t>
            </a:r>
            <a:r>
              <a:rPr lang="en-US" sz="2400" b="1" i="1" dirty="0">
                <a:solidFill>
                  <a:srgbClr val="273239"/>
                </a:solidFill>
                <a:effectLst/>
                <a:latin typeface="Nunito" pitchFamily="2" charset="0"/>
              </a:rPr>
              <a:t>weighted</a:t>
            </a:r>
            <a:r>
              <a:rPr lang="en-US" sz="2400" b="0" i="1" dirty="0">
                <a:solidFill>
                  <a:srgbClr val="273239"/>
                </a:solidFill>
                <a:effectLst/>
                <a:latin typeface="Nunito" pitchFamily="2" charset="0"/>
              </a:rPr>
              <a:t> and </a:t>
            </a:r>
            <a:r>
              <a:rPr lang="en-US" sz="2400" b="1" i="1" dirty="0">
                <a:solidFill>
                  <a:srgbClr val="273239"/>
                </a:solidFill>
                <a:effectLst/>
                <a:latin typeface="Nunito" pitchFamily="2" charset="0"/>
              </a:rPr>
              <a:t>unweighted</a:t>
            </a:r>
            <a:r>
              <a:rPr lang="en-US" sz="2400" b="0" i="1" dirty="0">
                <a:solidFill>
                  <a:srgbClr val="273239"/>
                </a:solidFill>
                <a:effectLst/>
                <a:latin typeface="Nunito" pitchFamily="2" charset="0"/>
              </a:rPr>
              <a:t> graphs.</a:t>
            </a:r>
          </a:p>
          <a:p>
            <a:pPr marL="342900" indent="-342900">
              <a:buFont typeface="Arial" panose="020B0604020202020204" pitchFamily="34" charset="0"/>
              <a:buChar char="•"/>
            </a:pPr>
            <a:r>
              <a:rPr lang="en-US" sz="2400" b="0" i="0" dirty="0">
                <a:solidFill>
                  <a:srgbClr val="273239"/>
                </a:solidFill>
                <a:effectLst/>
                <a:latin typeface="Nunito" pitchFamily="2" charset="0"/>
              </a:rPr>
              <a:t>A </a:t>
            </a:r>
            <a:r>
              <a:rPr lang="en-US" sz="2400" b="1" i="0" dirty="0">
                <a:solidFill>
                  <a:srgbClr val="273239"/>
                </a:solidFill>
                <a:effectLst/>
                <a:latin typeface="Nunito" pitchFamily="2" charset="0"/>
              </a:rPr>
              <a:t>Bellman-Ford </a:t>
            </a:r>
            <a:r>
              <a:rPr lang="en-US" sz="2400" b="0" i="0" dirty="0">
                <a:solidFill>
                  <a:srgbClr val="273239"/>
                </a:solidFill>
                <a:effectLst/>
                <a:latin typeface="Nunito" pitchFamily="2" charset="0"/>
              </a:rPr>
              <a:t>algorithm is also guaranteed to find the shortest path in a graph, similar to </a:t>
            </a:r>
            <a:r>
              <a:rPr lang="en-US" sz="2400" b="1" i="0" u="sng" dirty="0">
                <a:effectLst/>
                <a:latin typeface="Nunito" pitchFamily="2" charset="0"/>
                <a:hlinkClick r:id="rId2"/>
              </a:rPr>
              <a:t>Dijkstra’s algorithm</a:t>
            </a:r>
            <a:r>
              <a:rPr lang="en-US" sz="2400" b="0" i="0" dirty="0">
                <a:solidFill>
                  <a:srgbClr val="273239"/>
                </a:solidFill>
                <a:effectLst/>
                <a:latin typeface="Nunito" pitchFamily="2" charset="0"/>
              </a:rPr>
              <a:t>.</a:t>
            </a:r>
          </a:p>
          <a:p>
            <a:pPr marL="342900" indent="-342900">
              <a:buFont typeface="Arial" panose="020B0604020202020204" pitchFamily="34" charset="0"/>
              <a:buChar char="•"/>
            </a:pPr>
            <a:r>
              <a:rPr lang="en-US" sz="2400" b="0" i="0" dirty="0">
                <a:solidFill>
                  <a:srgbClr val="273239"/>
                </a:solidFill>
                <a:effectLst/>
                <a:latin typeface="Nunito" pitchFamily="2" charset="0"/>
              </a:rPr>
              <a:t> Although Bellman-Ford is slower than </a:t>
            </a:r>
            <a:r>
              <a:rPr lang="en-US" sz="2400" b="1" i="0" dirty="0">
                <a:solidFill>
                  <a:srgbClr val="273239"/>
                </a:solidFill>
                <a:effectLst/>
                <a:latin typeface="Nunito" pitchFamily="2" charset="0"/>
              </a:rPr>
              <a:t>Dijkstra’s algorithm</a:t>
            </a:r>
            <a:r>
              <a:rPr lang="en-US" sz="2400" b="0" i="0" dirty="0">
                <a:solidFill>
                  <a:srgbClr val="273239"/>
                </a:solidFill>
                <a:effectLst/>
                <a:latin typeface="Nunito" pitchFamily="2" charset="0"/>
              </a:rPr>
              <a:t>, it is capable of handling graphs with </a:t>
            </a:r>
            <a:r>
              <a:rPr lang="en-US" sz="2400" b="1" i="0" dirty="0">
                <a:solidFill>
                  <a:srgbClr val="273239"/>
                </a:solidFill>
                <a:effectLst/>
                <a:latin typeface="Nunito" pitchFamily="2" charset="0"/>
              </a:rPr>
              <a:t>negative edge weights</a:t>
            </a:r>
            <a:r>
              <a:rPr lang="en-US" sz="2400" b="0" i="0" dirty="0">
                <a:solidFill>
                  <a:srgbClr val="273239"/>
                </a:solidFill>
                <a:effectLst/>
                <a:latin typeface="Nunito" pitchFamily="2" charset="0"/>
              </a:rPr>
              <a:t>, which makes it more versatile.</a:t>
            </a:r>
          </a:p>
          <a:p>
            <a:pPr marL="342900" indent="-342900">
              <a:buFont typeface="Arial" panose="020B0604020202020204" pitchFamily="34" charset="0"/>
              <a:buChar char="•"/>
            </a:pPr>
            <a:r>
              <a:rPr lang="en-US" sz="2400" b="0" i="0" dirty="0">
                <a:solidFill>
                  <a:srgbClr val="273239"/>
                </a:solidFill>
                <a:effectLst/>
                <a:latin typeface="Nunito" pitchFamily="2" charset="0"/>
              </a:rPr>
              <a:t> The shortest path cannot be found if there exists a </a:t>
            </a:r>
            <a:r>
              <a:rPr lang="en-US" sz="2400" b="1" i="0" dirty="0">
                <a:solidFill>
                  <a:srgbClr val="273239"/>
                </a:solidFill>
                <a:effectLst/>
                <a:latin typeface="Nunito" pitchFamily="2" charset="0"/>
              </a:rPr>
              <a:t>negative cycle</a:t>
            </a:r>
            <a:r>
              <a:rPr lang="en-US" sz="2400" b="0" i="0" dirty="0">
                <a:solidFill>
                  <a:srgbClr val="273239"/>
                </a:solidFill>
                <a:effectLst/>
                <a:latin typeface="Nunito" pitchFamily="2" charset="0"/>
              </a:rPr>
              <a:t> in the graph.</a:t>
            </a:r>
          </a:p>
          <a:p>
            <a:pPr marL="342900" indent="-342900">
              <a:buFont typeface="Arial" panose="020B0604020202020204" pitchFamily="34" charset="0"/>
              <a:buChar char="•"/>
            </a:pPr>
            <a:r>
              <a:rPr lang="en-US" sz="2400" b="0" i="0" dirty="0">
                <a:solidFill>
                  <a:srgbClr val="273239"/>
                </a:solidFill>
                <a:effectLst/>
                <a:latin typeface="Nunito" pitchFamily="2" charset="0"/>
              </a:rPr>
              <a:t> If we continue to go around the negative cycle an infinite number of times, then the cost of the path will continue to decrease (even though the length of the path is increasing). </a:t>
            </a:r>
          </a:p>
          <a:p>
            <a:pPr marL="342900" indent="-342900">
              <a:buFont typeface="Arial" panose="020B0604020202020204" pitchFamily="34" charset="0"/>
              <a:buChar char="•"/>
            </a:pPr>
            <a:r>
              <a:rPr lang="en-US" sz="2400" b="0" i="0" dirty="0">
                <a:solidFill>
                  <a:srgbClr val="273239"/>
                </a:solidFill>
                <a:effectLst/>
                <a:latin typeface="Nunito" pitchFamily="2" charset="0"/>
              </a:rPr>
              <a:t>As a result, </a:t>
            </a:r>
            <a:r>
              <a:rPr lang="en-US" sz="2400" b="1" i="0" dirty="0">
                <a:solidFill>
                  <a:srgbClr val="273239"/>
                </a:solidFill>
                <a:effectLst/>
                <a:latin typeface="Nunito" pitchFamily="2" charset="0"/>
              </a:rPr>
              <a:t>Bellman-Ford</a:t>
            </a:r>
            <a:r>
              <a:rPr lang="en-US" sz="2400" b="0" i="0" dirty="0">
                <a:solidFill>
                  <a:srgbClr val="273239"/>
                </a:solidFill>
                <a:effectLst/>
                <a:latin typeface="Nunito" pitchFamily="2" charset="0"/>
              </a:rPr>
              <a:t> is also capable of detecting </a:t>
            </a:r>
            <a:r>
              <a:rPr lang="en-US" sz="2400" b="1" i="0" dirty="0">
                <a:solidFill>
                  <a:srgbClr val="273239"/>
                </a:solidFill>
                <a:effectLst/>
                <a:latin typeface="Nunito" pitchFamily="2" charset="0"/>
              </a:rPr>
              <a:t>negative cycles</a:t>
            </a:r>
            <a:r>
              <a:rPr lang="en-US" sz="2400" b="0" i="0" dirty="0">
                <a:solidFill>
                  <a:srgbClr val="273239"/>
                </a:solidFill>
                <a:effectLst/>
                <a:latin typeface="Nunito" pitchFamily="2" charset="0"/>
              </a:rPr>
              <a:t>, which is an important feature</a:t>
            </a:r>
            <a:endParaRPr lang="en-IN" sz="2400" dirty="0"/>
          </a:p>
        </p:txBody>
      </p:sp>
    </p:spTree>
    <p:extLst>
      <p:ext uri="{BB962C8B-B14F-4D97-AF65-F5344CB8AC3E}">
        <p14:creationId xmlns:p14="http://schemas.microsoft.com/office/powerpoint/2010/main" val="34753348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0201C3-5C7E-6A79-E040-D71C6033A689}"/>
              </a:ext>
            </a:extLst>
          </p:cNvPr>
          <p:cNvSpPr txBox="1"/>
          <p:nvPr/>
        </p:nvSpPr>
        <p:spPr>
          <a:xfrm>
            <a:off x="382386" y="1997839"/>
            <a:ext cx="11022676" cy="3785652"/>
          </a:xfrm>
          <a:prstGeom prst="rect">
            <a:avLst/>
          </a:prstGeom>
          <a:noFill/>
        </p:spPr>
        <p:txBody>
          <a:bodyPr wrap="square">
            <a:spAutoFit/>
          </a:bodyPr>
          <a:lstStyle/>
          <a:p>
            <a:r>
              <a:rPr lang="en-IN" sz="2400" b="1" i="0" dirty="0">
                <a:solidFill>
                  <a:srgbClr val="FF0000"/>
                </a:solidFill>
                <a:effectLst/>
                <a:latin typeface="Source Sans 3"/>
              </a:rPr>
              <a:t>Bellman–Ford Algorithm work based on dynamic programming:</a:t>
            </a:r>
          </a:p>
          <a:p>
            <a:endParaRPr lang="en-US" sz="2400" b="0" i="0" dirty="0">
              <a:solidFill>
                <a:srgbClr val="273239"/>
              </a:solidFill>
              <a:effectLst/>
              <a:latin typeface="Nunito" pitchFamily="2" charset="0"/>
            </a:endParaRPr>
          </a:p>
          <a:p>
            <a:r>
              <a:rPr lang="en-US" sz="2400" dirty="0">
                <a:solidFill>
                  <a:srgbClr val="273239"/>
                </a:solidFill>
                <a:latin typeface="Nunito" pitchFamily="2" charset="0"/>
              </a:rPr>
              <a:t>T</a:t>
            </a:r>
            <a:r>
              <a:rPr lang="en-US" sz="2400" b="0" i="0" dirty="0">
                <a:solidFill>
                  <a:srgbClr val="273239"/>
                </a:solidFill>
                <a:effectLst/>
                <a:latin typeface="Nunito" pitchFamily="2" charset="0"/>
              </a:rPr>
              <a:t>he main difference between the greedy approach and dynamic programming is that the greedy approach makes locally optimal choices at each step without considering the future consequences, while dynamic programming solves subproblems recursively and reuses their solutions to avoid repeated calculations. </a:t>
            </a:r>
          </a:p>
          <a:p>
            <a:r>
              <a:rPr lang="en-US" sz="2400" b="0" i="0" dirty="0">
                <a:solidFill>
                  <a:srgbClr val="273239"/>
                </a:solidFill>
                <a:effectLst/>
                <a:latin typeface="Nunito" pitchFamily="2" charset="0"/>
              </a:rPr>
              <a:t>The greedy approach is generally faster and simpler, but may not always provide the optimal solution, while dynamic programming guarantees the optimal solution but is slower and more complex.</a:t>
            </a:r>
            <a:endParaRPr lang="en-IN" sz="2400" dirty="0"/>
          </a:p>
        </p:txBody>
      </p:sp>
    </p:spTree>
    <p:extLst>
      <p:ext uri="{BB962C8B-B14F-4D97-AF65-F5344CB8AC3E}">
        <p14:creationId xmlns:p14="http://schemas.microsoft.com/office/powerpoint/2010/main" val="1065646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18DB7F-1B92-87CE-DFFF-D75993A5A4FD}"/>
              </a:ext>
            </a:extLst>
          </p:cNvPr>
          <p:cNvSpPr txBox="1"/>
          <p:nvPr/>
        </p:nvSpPr>
        <p:spPr>
          <a:xfrm>
            <a:off x="83128" y="185528"/>
            <a:ext cx="11396749" cy="6986528"/>
          </a:xfrm>
          <a:prstGeom prst="rect">
            <a:avLst/>
          </a:prstGeom>
          <a:noFill/>
        </p:spPr>
        <p:txBody>
          <a:bodyPr wrap="square">
            <a:spAutoFit/>
          </a:bodyPr>
          <a:lstStyle/>
          <a:p>
            <a:r>
              <a:rPr lang="en-US" sz="2800" b="0" i="1" dirty="0">
                <a:solidFill>
                  <a:srgbClr val="273239"/>
                </a:solidFill>
                <a:effectLst/>
                <a:latin typeface="Nunito" pitchFamily="2" charset="0"/>
              </a:rPr>
              <a:t>The Bellman-Ford algorithm’s primary principle is that it starts with a single source and calculates the distance to each node. The distance is initially unknown and assumed to be infinite, but as time goes on, the algorithm relaxes those paths by identifying a few shorter paths. Hence it is said that Bellman-Ford is based on </a:t>
            </a:r>
          </a:p>
          <a:p>
            <a:pPr algn="ctr"/>
            <a:r>
              <a:rPr lang="en-US" sz="2800" b="0" i="1" dirty="0">
                <a:solidFill>
                  <a:srgbClr val="273239"/>
                </a:solidFill>
                <a:effectLst/>
                <a:latin typeface="Nunito" pitchFamily="2" charset="0"/>
              </a:rPr>
              <a:t>“</a:t>
            </a:r>
            <a:r>
              <a:rPr lang="en-US" sz="2800" b="1" i="1" dirty="0">
                <a:solidFill>
                  <a:srgbClr val="273239"/>
                </a:solidFill>
                <a:effectLst/>
                <a:latin typeface="Nunito" pitchFamily="2" charset="0"/>
              </a:rPr>
              <a:t>Principle of Relaxation</a:t>
            </a:r>
            <a:r>
              <a:rPr lang="en-US" sz="2800" b="0" i="1" dirty="0">
                <a:solidFill>
                  <a:srgbClr val="273239"/>
                </a:solidFill>
                <a:effectLst/>
                <a:latin typeface="Nunito" pitchFamily="2" charset="0"/>
              </a:rPr>
              <a:t>“.</a:t>
            </a:r>
          </a:p>
          <a:p>
            <a:pPr algn="l" fontAlgn="base"/>
            <a:r>
              <a:rPr lang="en-US" sz="2800" b="1" i="0" u="sng" dirty="0">
                <a:solidFill>
                  <a:srgbClr val="273239"/>
                </a:solidFill>
                <a:effectLst/>
                <a:latin typeface="Nunito" pitchFamily="2" charset="0"/>
              </a:rPr>
              <a:t>Principle of Relaxation of Edges for Bellman-Ford:</a:t>
            </a:r>
            <a:endParaRPr lang="en-US" sz="2800" b="1" i="0" dirty="0">
              <a:solidFill>
                <a:srgbClr val="273239"/>
              </a:solidFill>
              <a:effectLst/>
              <a:latin typeface="Nunito" pitchFamily="2" charset="0"/>
            </a:endParaRPr>
          </a:p>
          <a:p>
            <a:pPr algn="l" fontAlgn="base">
              <a:buFont typeface="Arial" panose="020B0604020202020204" pitchFamily="34" charset="0"/>
              <a:buChar char="•"/>
            </a:pPr>
            <a:r>
              <a:rPr lang="en-US" sz="2800" b="0" i="0" dirty="0">
                <a:solidFill>
                  <a:srgbClr val="273239"/>
                </a:solidFill>
                <a:effectLst/>
                <a:latin typeface="Nunito" pitchFamily="2" charset="0"/>
              </a:rPr>
              <a:t>It states that for the graph having </a:t>
            </a:r>
            <a:r>
              <a:rPr lang="en-US" sz="2800" b="1" i="0" dirty="0">
                <a:solidFill>
                  <a:srgbClr val="273239"/>
                </a:solidFill>
                <a:effectLst/>
                <a:latin typeface="Nunito" pitchFamily="2" charset="0"/>
              </a:rPr>
              <a:t>N</a:t>
            </a:r>
            <a:r>
              <a:rPr lang="en-US" sz="2800" b="0" i="0" dirty="0">
                <a:solidFill>
                  <a:srgbClr val="273239"/>
                </a:solidFill>
                <a:effectLst/>
                <a:latin typeface="Nunito" pitchFamily="2" charset="0"/>
              </a:rPr>
              <a:t> vertices, all the edges should be relaxed </a:t>
            </a:r>
            <a:r>
              <a:rPr lang="en-US" sz="2800" b="1" i="0" dirty="0">
                <a:solidFill>
                  <a:srgbClr val="273239"/>
                </a:solidFill>
                <a:effectLst/>
                <a:latin typeface="Nunito" pitchFamily="2" charset="0"/>
              </a:rPr>
              <a:t>N-1 </a:t>
            </a:r>
            <a:r>
              <a:rPr lang="en-US" sz="2800" b="0" i="0" dirty="0">
                <a:solidFill>
                  <a:srgbClr val="273239"/>
                </a:solidFill>
                <a:effectLst/>
                <a:latin typeface="Nunito" pitchFamily="2" charset="0"/>
              </a:rPr>
              <a:t>times to compute the single source shortest path.</a:t>
            </a:r>
          </a:p>
          <a:p>
            <a:pPr algn="l" fontAlgn="base">
              <a:buFont typeface="Arial" panose="020B0604020202020204" pitchFamily="34" charset="0"/>
              <a:buChar char="•"/>
            </a:pPr>
            <a:r>
              <a:rPr lang="en-US" sz="2800" b="0" i="0" dirty="0">
                <a:solidFill>
                  <a:srgbClr val="273239"/>
                </a:solidFill>
                <a:effectLst/>
                <a:latin typeface="Nunito" pitchFamily="2" charset="0"/>
              </a:rPr>
              <a:t>In order to detect whether a negative cycle exists or not, relax all the edge one more time and if the shortest distance for any node reduces then we can say that a negative cycle exists. </a:t>
            </a:r>
          </a:p>
          <a:p>
            <a:pPr algn="l" fontAlgn="base">
              <a:buFont typeface="Arial" panose="020B0604020202020204" pitchFamily="34" charset="0"/>
              <a:buChar char="•"/>
            </a:pPr>
            <a:r>
              <a:rPr lang="en-US" sz="2800" b="0" i="0" dirty="0">
                <a:solidFill>
                  <a:srgbClr val="273239"/>
                </a:solidFill>
                <a:effectLst/>
                <a:latin typeface="Nunito" pitchFamily="2" charset="0"/>
              </a:rPr>
              <a:t>In short if we relax the edges </a:t>
            </a:r>
            <a:r>
              <a:rPr lang="en-US" sz="2800" b="1" i="0" dirty="0">
                <a:solidFill>
                  <a:srgbClr val="273239"/>
                </a:solidFill>
                <a:effectLst/>
                <a:latin typeface="Nunito" pitchFamily="2" charset="0"/>
              </a:rPr>
              <a:t>N</a:t>
            </a:r>
            <a:r>
              <a:rPr lang="en-US" sz="2800" b="0" i="0" dirty="0">
                <a:solidFill>
                  <a:srgbClr val="273239"/>
                </a:solidFill>
                <a:effectLst/>
                <a:latin typeface="Nunito" pitchFamily="2" charset="0"/>
              </a:rPr>
              <a:t> times, and there is any change in the shortest distance of any node between the </a:t>
            </a:r>
            <a:r>
              <a:rPr lang="en-US" sz="2800" b="1" i="0" dirty="0">
                <a:solidFill>
                  <a:srgbClr val="273239"/>
                </a:solidFill>
                <a:effectLst/>
                <a:latin typeface="Nunito" pitchFamily="2" charset="0"/>
              </a:rPr>
              <a:t>N-1th</a:t>
            </a:r>
            <a:r>
              <a:rPr lang="en-US" sz="2800" b="0" i="0" dirty="0">
                <a:solidFill>
                  <a:srgbClr val="273239"/>
                </a:solidFill>
                <a:effectLst/>
                <a:latin typeface="Nunito" pitchFamily="2" charset="0"/>
              </a:rPr>
              <a:t> and </a:t>
            </a:r>
            <a:r>
              <a:rPr lang="en-US" sz="2800" b="1" i="0" dirty="0">
                <a:solidFill>
                  <a:srgbClr val="273239"/>
                </a:solidFill>
                <a:effectLst/>
                <a:latin typeface="Nunito" pitchFamily="2" charset="0"/>
              </a:rPr>
              <a:t>Nth</a:t>
            </a:r>
            <a:r>
              <a:rPr lang="en-US" sz="2800" b="0" i="0" dirty="0">
                <a:solidFill>
                  <a:srgbClr val="273239"/>
                </a:solidFill>
                <a:effectLst/>
                <a:latin typeface="Nunito" pitchFamily="2" charset="0"/>
              </a:rPr>
              <a:t> relaxation than a negative cycle exists, otherwise not exist.</a:t>
            </a:r>
          </a:p>
          <a:p>
            <a:endParaRPr lang="en-IN" sz="2800" dirty="0"/>
          </a:p>
        </p:txBody>
      </p:sp>
    </p:spTree>
    <p:extLst>
      <p:ext uri="{BB962C8B-B14F-4D97-AF65-F5344CB8AC3E}">
        <p14:creationId xmlns:p14="http://schemas.microsoft.com/office/powerpoint/2010/main" val="18409419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F999D59-DE0C-D2D5-81B0-AAC9B03615B6}"/>
              </a:ext>
            </a:extLst>
          </p:cNvPr>
          <p:cNvPicPr>
            <a:picLocks noChangeAspect="1"/>
          </p:cNvPicPr>
          <p:nvPr/>
        </p:nvPicPr>
        <p:blipFill>
          <a:blip r:embed="rId2"/>
          <a:stretch>
            <a:fillRect/>
          </a:stretch>
        </p:blipFill>
        <p:spPr>
          <a:xfrm>
            <a:off x="3703383" y="191949"/>
            <a:ext cx="4286470" cy="1968601"/>
          </a:xfrm>
          <a:prstGeom prst="rect">
            <a:avLst/>
          </a:prstGeom>
        </p:spPr>
      </p:pic>
      <p:pic>
        <p:nvPicPr>
          <p:cNvPr id="5" name="Picture 4">
            <a:extLst>
              <a:ext uri="{FF2B5EF4-FFF2-40B4-BE49-F238E27FC236}">
                <a16:creationId xmlns:a16="http://schemas.microsoft.com/office/drawing/2014/main" id="{A2C2DBE9-5ECD-BE6A-14C8-0D891BB0DFC7}"/>
              </a:ext>
            </a:extLst>
          </p:cNvPr>
          <p:cNvPicPr>
            <a:picLocks noChangeAspect="1"/>
          </p:cNvPicPr>
          <p:nvPr/>
        </p:nvPicPr>
        <p:blipFill>
          <a:blip r:embed="rId3"/>
          <a:stretch>
            <a:fillRect/>
          </a:stretch>
        </p:blipFill>
        <p:spPr>
          <a:xfrm>
            <a:off x="525605" y="2780493"/>
            <a:ext cx="4540483" cy="2178162"/>
          </a:xfrm>
          <a:prstGeom prst="rect">
            <a:avLst/>
          </a:prstGeom>
        </p:spPr>
      </p:pic>
      <p:sp>
        <p:nvSpPr>
          <p:cNvPr id="7" name="TextBox 6">
            <a:extLst>
              <a:ext uri="{FF2B5EF4-FFF2-40B4-BE49-F238E27FC236}">
                <a16:creationId xmlns:a16="http://schemas.microsoft.com/office/drawing/2014/main" id="{BEE84190-1686-5506-BAB5-553F26506672}"/>
              </a:ext>
            </a:extLst>
          </p:cNvPr>
          <p:cNvSpPr txBox="1"/>
          <p:nvPr/>
        </p:nvSpPr>
        <p:spPr>
          <a:xfrm>
            <a:off x="5093622" y="3701533"/>
            <a:ext cx="6097384" cy="369332"/>
          </a:xfrm>
          <a:prstGeom prst="rect">
            <a:avLst/>
          </a:prstGeom>
          <a:noFill/>
        </p:spPr>
        <p:txBody>
          <a:bodyPr wrap="square">
            <a:spAutoFit/>
          </a:bodyPr>
          <a:lstStyle/>
          <a:p>
            <a:r>
              <a:rPr lang="en-US" b="0" i="0" dirty="0">
                <a:solidFill>
                  <a:srgbClr val="333333"/>
                </a:solidFill>
                <a:effectLst/>
                <a:latin typeface="inter-regular"/>
              </a:rPr>
              <a:t>Since the graph has six vertices so it will have five iterations.</a:t>
            </a:r>
            <a:endParaRPr lang="en-IN" dirty="0"/>
          </a:p>
        </p:txBody>
      </p:sp>
      <p:sp>
        <p:nvSpPr>
          <p:cNvPr id="8" name="TextBox 7">
            <a:extLst>
              <a:ext uri="{FF2B5EF4-FFF2-40B4-BE49-F238E27FC236}">
                <a16:creationId xmlns:a16="http://schemas.microsoft.com/office/drawing/2014/main" id="{5295939E-74B2-C32B-F32E-AB4E927CA978}"/>
              </a:ext>
            </a:extLst>
          </p:cNvPr>
          <p:cNvSpPr txBox="1"/>
          <p:nvPr/>
        </p:nvSpPr>
        <p:spPr>
          <a:xfrm>
            <a:off x="2044931" y="5644342"/>
            <a:ext cx="7365076" cy="369332"/>
          </a:xfrm>
          <a:prstGeom prst="rect">
            <a:avLst/>
          </a:prstGeom>
          <a:noFill/>
        </p:spPr>
        <p:txBody>
          <a:bodyPr wrap="square" rtlCol="0">
            <a:spAutoFit/>
          </a:bodyPr>
          <a:lstStyle/>
          <a:p>
            <a:r>
              <a:rPr lang="en-IN" dirty="0"/>
              <a:t>Edge list: (</a:t>
            </a:r>
            <a:r>
              <a:rPr lang="en-IN" dirty="0" err="1"/>
              <a:t>a,b</a:t>
            </a:r>
            <a:r>
              <a:rPr lang="en-IN" dirty="0"/>
              <a:t>), (</a:t>
            </a:r>
            <a:r>
              <a:rPr lang="en-IN" dirty="0" err="1"/>
              <a:t>a,c</a:t>
            </a:r>
            <a:r>
              <a:rPr lang="en-IN" dirty="0"/>
              <a:t>), (</a:t>
            </a:r>
            <a:r>
              <a:rPr lang="en-IN" dirty="0" err="1"/>
              <a:t>a,d</a:t>
            </a:r>
            <a:r>
              <a:rPr lang="en-IN" dirty="0"/>
              <a:t>), (</a:t>
            </a:r>
            <a:r>
              <a:rPr lang="en-IN" dirty="0" err="1"/>
              <a:t>b,e</a:t>
            </a:r>
            <a:r>
              <a:rPr lang="en-IN" dirty="0"/>
              <a:t>), (</a:t>
            </a:r>
            <a:r>
              <a:rPr lang="en-IN" dirty="0" err="1"/>
              <a:t>c,e</a:t>
            </a:r>
            <a:r>
              <a:rPr lang="en-IN" dirty="0"/>
              <a:t>), (</a:t>
            </a:r>
            <a:r>
              <a:rPr lang="en-IN" dirty="0" err="1"/>
              <a:t>c,b</a:t>
            </a:r>
            <a:r>
              <a:rPr lang="en-IN" dirty="0"/>
              <a:t>),, (d, e), (</a:t>
            </a:r>
            <a:r>
              <a:rPr lang="en-IN" dirty="0" err="1"/>
              <a:t>d,f</a:t>
            </a:r>
            <a:r>
              <a:rPr lang="en-IN" dirty="0"/>
              <a:t>), (</a:t>
            </a:r>
            <a:r>
              <a:rPr lang="en-IN" dirty="0" err="1"/>
              <a:t>e,f</a:t>
            </a:r>
            <a:r>
              <a:rPr lang="en-IN" dirty="0"/>
              <a:t>)</a:t>
            </a:r>
          </a:p>
        </p:txBody>
      </p:sp>
    </p:spTree>
    <p:extLst>
      <p:ext uri="{BB962C8B-B14F-4D97-AF65-F5344CB8AC3E}">
        <p14:creationId xmlns:p14="http://schemas.microsoft.com/office/powerpoint/2010/main" val="494587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8DB573E-5E4B-B95B-31A5-4D430B3E7E1A}"/>
              </a:ext>
            </a:extLst>
          </p:cNvPr>
          <p:cNvPicPr>
            <a:picLocks noChangeAspect="1"/>
          </p:cNvPicPr>
          <p:nvPr/>
        </p:nvPicPr>
        <p:blipFill>
          <a:blip r:embed="rId2"/>
          <a:stretch>
            <a:fillRect/>
          </a:stretch>
        </p:blipFill>
        <p:spPr>
          <a:xfrm>
            <a:off x="3493248" y="777124"/>
            <a:ext cx="5451247" cy="2963603"/>
          </a:xfrm>
          <a:prstGeom prst="rect">
            <a:avLst/>
          </a:prstGeom>
        </p:spPr>
      </p:pic>
      <p:sp>
        <p:nvSpPr>
          <p:cNvPr id="3" name="TextBox 2">
            <a:extLst>
              <a:ext uri="{FF2B5EF4-FFF2-40B4-BE49-F238E27FC236}">
                <a16:creationId xmlns:a16="http://schemas.microsoft.com/office/drawing/2014/main" id="{5C61CD3E-BD2A-619C-7958-2294AD5F6633}"/>
              </a:ext>
            </a:extLst>
          </p:cNvPr>
          <p:cNvSpPr txBox="1"/>
          <p:nvPr/>
        </p:nvSpPr>
        <p:spPr>
          <a:xfrm>
            <a:off x="374073" y="565265"/>
            <a:ext cx="1795549" cy="369332"/>
          </a:xfrm>
          <a:prstGeom prst="rect">
            <a:avLst/>
          </a:prstGeom>
          <a:noFill/>
        </p:spPr>
        <p:txBody>
          <a:bodyPr wrap="square" rtlCol="0">
            <a:spAutoFit/>
          </a:bodyPr>
          <a:lstStyle/>
          <a:p>
            <a:r>
              <a:rPr lang="en-IN" dirty="0"/>
              <a:t>First iteration</a:t>
            </a:r>
          </a:p>
        </p:txBody>
      </p:sp>
      <p:sp>
        <p:nvSpPr>
          <p:cNvPr id="4" name="TextBox 3">
            <a:extLst>
              <a:ext uri="{FF2B5EF4-FFF2-40B4-BE49-F238E27FC236}">
                <a16:creationId xmlns:a16="http://schemas.microsoft.com/office/drawing/2014/main" id="{830A8238-9010-CE52-FA32-7AA2A3412752}"/>
              </a:ext>
            </a:extLst>
          </p:cNvPr>
          <p:cNvSpPr txBox="1"/>
          <p:nvPr/>
        </p:nvSpPr>
        <p:spPr>
          <a:xfrm>
            <a:off x="473825" y="4048298"/>
            <a:ext cx="10964488" cy="2585323"/>
          </a:xfrm>
          <a:prstGeom prst="rect">
            <a:avLst/>
          </a:prstGeom>
          <a:noFill/>
        </p:spPr>
        <p:txBody>
          <a:bodyPr wrap="square" rtlCol="0">
            <a:spAutoFit/>
          </a:bodyPr>
          <a:lstStyle/>
          <a:p>
            <a:r>
              <a:rPr lang="en-IN" dirty="0"/>
              <a:t>(A,B)= 0+6= 6</a:t>
            </a:r>
          </a:p>
          <a:p>
            <a:r>
              <a:rPr lang="en-IN" dirty="0"/>
              <a:t>(A,C)= 0+4 =4</a:t>
            </a:r>
          </a:p>
          <a:p>
            <a:r>
              <a:rPr lang="en-IN" dirty="0"/>
              <a:t>(A,D) = 0+ 5 =5</a:t>
            </a:r>
          </a:p>
          <a:p>
            <a:r>
              <a:rPr lang="en-IN" dirty="0"/>
              <a:t>(B,E)= 6-1 =5</a:t>
            </a:r>
          </a:p>
          <a:p>
            <a:r>
              <a:rPr lang="en-IN" dirty="0"/>
              <a:t>(C,E) =  4+3=7 (NO CHANGE)</a:t>
            </a:r>
          </a:p>
          <a:p>
            <a:r>
              <a:rPr lang="en-IN" dirty="0"/>
              <a:t>(D,C)= (5-2)=3 CHANGE</a:t>
            </a:r>
          </a:p>
          <a:p>
            <a:r>
              <a:rPr lang="en-IN" dirty="0"/>
              <a:t>(D,F)= 5-1= 4</a:t>
            </a:r>
          </a:p>
          <a:p>
            <a:r>
              <a:rPr lang="en-IN" dirty="0"/>
              <a:t>(E,F)= 5+3=8 (NO CHANGE)</a:t>
            </a:r>
          </a:p>
          <a:p>
            <a:r>
              <a:rPr lang="en-IN" dirty="0"/>
              <a:t>(C,B)= 3-1=1 (CHANGE)</a:t>
            </a:r>
          </a:p>
        </p:txBody>
      </p:sp>
      <p:cxnSp>
        <p:nvCxnSpPr>
          <p:cNvPr id="6" name="Straight Connector 5">
            <a:extLst>
              <a:ext uri="{FF2B5EF4-FFF2-40B4-BE49-F238E27FC236}">
                <a16:creationId xmlns:a16="http://schemas.microsoft.com/office/drawing/2014/main" id="{83EB65F6-193B-4958-A81D-AAA7AB364A01}"/>
              </a:ext>
            </a:extLst>
          </p:cNvPr>
          <p:cNvCxnSpPr>
            <a:cxnSpLocks/>
          </p:cNvCxnSpPr>
          <p:nvPr/>
        </p:nvCxnSpPr>
        <p:spPr>
          <a:xfrm flipH="1">
            <a:off x="5486400" y="934597"/>
            <a:ext cx="58189" cy="28263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093F1EF2-3AFF-22F6-3158-FB8DEA0E389E}"/>
              </a:ext>
            </a:extLst>
          </p:cNvPr>
          <p:cNvSpPr txBox="1"/>
          <p:nvPr/>
        </p:nvSpPr>
        <p:spPr>
          <a:xfrm>
            <a:off x="5660967" y="847898"/>
            <a:ext cx="435031" cy="523220"/>
          </a:xfrm>
          <a:prstGeom prst="rect">
            <a:avLst/>
          </a:prstGeom>
          <a:noFill/>
        </p:spPr>
        <p:txBody>
          <a:bodyPr wrap="square" rtlCol="0">
            <a:spAutoFit/>
          </a:bodyPr>
          <a:lstStyle/>
          <a:p>
            <a:r>
              <a:rPr lang="en-IN" sz="2800" dirty="0">
                <a:solidFill>
                  <a:srgbClr val="FF0000"/>
                </a:solidFill>
              </a:rPr>
              <a:t>6</a:t>
            </a:r>
          </a:p>
        </p:txBody>
      </p:sp>
      <p:cxnSp>
        <p:nvCxnSpPr>
          <p:cNvPr id="10" name="Straight Connector 9">
            <a:extLst>
              <a:ext uri="{FF2B5EF4-FFF2-40B4-BE49-F238E27FC236}">
                <a16:creationId xmlns:a16="http://schemas.microsoft.com/office/drawing/2014/main" id="{C4A91053-A2FE-86CD-4BAD-5008E33461D4}"/>
              </a:ext>
            </a:extLst>
          </p:cNvPr>
          <p:cNvCxnSpPr>
            <a:cxnSpLocks/>
          </p:cNvCxnSpPr>
          <p:nvPr/>
        </p:nvCxnSpPr>
        <p:spPr>
          <a:xfrm flipH="1" flipV="1">
            <a:off x="5730240" y="2009709"/>
            <a:ext cx="80356" cy="30757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65EFC2B-81AB-6C5C-63E2-21B5146093C4}"/>
              </a:ext>
            </a:extLst>
          </p:cNvPr>
          <p:cNvCxnSpPr>
            <a:cxnSpLocks/>
          </p:cNvCxnSpPr>
          <p:nvPr/>
        </p:nvCxnSpPr>
        <p:spPr>
          <a:xfrm flipH="1" flipV="1">
            <a:off x="5425440" y="3483834"/>
            <a:ext cx="80356" cy="30757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308AC2A5-B9D8-7D6F-F16A-B637921BBAA1}"/>
              </a:ext>
            </a:extLst>
          </p:cNvPr>
          <p:cNvSpPr txBox="1"/>
          <p:nvPr/>
        </p:nvSpPr>
        <p:spPr>
          <a:xfrm>
            <a:off x="5813367" y="1923011"/>
            <a:ext cx="435031" cy="461665"/>
          </a:xfrm>
          <a:prstGeom prst="rect">
            <a:avLst/>
          </a:prstGeom>
          <a:noFill/>
        </p:spPr>
        <p:txBody>
          <a:bodyPr wrap="square" rtlCol="0">
            <a:spAutoFit/>
          </a:bodyPr>
          <a:lstStyle/>
          <a:p>
            <a:r>
              <a:rPr lang="en-IN" sz="2400" dirty="0">
                <a:solidFill>
                  <a:srgbClr val="FF0000"/>
                </a:solidFill>
              </a:rPr>
              <a:t>4</a:t>
            </a:r>
          </a:p>
        </p:txBody>
      </p:sp>
      <p:sp>
        <p:nvSpPr>
          <p:cNvPr id="14" name="TextBox 13">
            <a:extLst>
              <a:ext uri="{FF2B5EF4-FFF2-40B4-BE49-F238E27FC236}">
                <a16:creationId xmlns:a16="http://schemas.microsoft.com/office/drawing/2014/main" id="{DFD75675-D4FD-5FAE-B177-34EA3B048BA3}"/>
              </a:ext>
            </a:extLst>
          </p:cNvPr>
          <p:cNvSpPr txBox="1"/>
          <p:nvPr/>
        </p:nvSpPr>
        <p:spPr>
          <a:xfrm>
            <a:off x="5591695" y="3397136"/>
            <a:ext cx="435031" cy="369332"/>
          </a:xfrm>
          <a:prstGeom prst="rect">
            <a:avLst/>
          </a:prstGeom>
          <a:noFill/>
        </p:spPr>
        <p:txBody>
          <a:bodyPr wrap="square" rtlCol="0">
            <a:spAutoFit/>
          </a:bodyPr>
          <a:lstStyle/>
          <a:p>
            <a:r>
              <a:rPr lang="en-IN" dirty="0">
                <a:solidFill>
                  <a:srgbClr val="FF0000"/>
                </a:solidFill>
              </a:rPr>
              <a:t>5</a:t>
            </a:r>
          </a:p>
        </p:txBody>
      </p:sp>
      <p:cxnSp>
        <p:nvCxnSpPr>
          <p:cNvPr id="15" name="Straight Connector 14">
            <a:extLst>
              <a:ext uri="{FF2B5EF4-FFF2-40B4-BE49-F238E27FC236}">
                <a16:creationId xmlns:a16="http://schemas.microsoft.com/office/drawing/2014/main" id="{A84C008D-C1B3-9A1A-3A69-DEB87FF61B99}"/>
              </a:ext>
            </a:extLst>
          </p:cNvPr>
          <p:cNvCxnSpPr>
            <a:cxnSpLocks/>
          </p:cNvCxnSpPr>
          <p:nvPr/>
        </p:nvCxnSpPr>
        <p:spPr>
          <a:xfrm flipH="1">
            <a:off x="7683729" y="895805"/>
            <a:ext cx="58189" cy="28263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BBE5BEC4-EEB4-66E8-E476-9ACB8733C16D}"/>
              </a:ext>
            </a:extLst>
          </p:cNvPr>
          <p:cNvSpPr txBox="1"/>
          <p:nvPr/>
        </p:nvSpPr>
        <p:spPr>
          <a:xfrm>
            <a:off x="7708668" y="892233"/>
            <a:ext cx="435031" cy="369332"/>
          </a:xfrm>
          <a:prstGeom prst="rect">
            <a:avLst/>
          </a:prstGeom>
          <a:noFill/>
        </p:spPr>
        <p:txBody>
          <a:bodyPr wrap="square" rtlCol="0">
            <a:spAutoFit/>
          </a:bodyPr>
          <a:lstStyle/>
          <a:p>
            <a:r>
              <a:rPr lang="en-IN" dirty="0">
                <a:solidFill>
                  <a:srgbClr val="FF0000"/>
                </a:solidFill>
              </a:rPr>
              <a:t>5</a:t>
            </a:r>
          </a:p>
        </p:txBody>
      </p:sp>
      <p:cxnSp>
        <p:nvCxnSpPr>
          <p:cNvPr id="17" name="Straight Connector 16">
            <a:extLst>
              <a:ext uri="{FF2B5EF4-FFF2-40B4-BE49-F238E27FC236}">
                <a16:creationId xmlns:a16="http://schemas.microsoft.com/office/drawing/2014/main" id="{7AEAEDE3-86B6-027A-AD6F-79949659EE4A}"/>
              </a:ext>
            </a:extLst>
          </p:cNvPr>
          <p:cNvCxnSpPr>
            <a:cxnSpLocks/>
          </p:cNvCxnSpPr>
          <p:nvPr/>
        </p:nvCxnSpPr>
        <p:spPr>
          <a:xfrm flipH="1" flipV="1">
            <a:off x="5946370" y="1989515"/>
            <a:ext cx="80356" cy="30757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E6B26E5-A17F-84B5-6AE8-A95C017AEC72}"/>
              </a:ext>
            </a:extLst>
          </p:cNvPr>
          <p:cNvSpPr txBox="1"/>
          <p:nvPr/>
        </p:nvSpPr>
        <p:spPr>
          <a:xfrm>
            <a:off x="5888183" y="2255518"/>
            <a:ext cx="435031" cy="369332"/>
          </a:xfrm>
          <a:prstGeom prst="rect">
            <a:avLst/>
          </a:prstGeom>
          <a:noFill/>
        </p:spPr>
        <p:txBody>
          <a:bodyPr wrap="square" rtlCol="0">
            <a:spAutoFit/>
          </a:bodyPr>
          <a:lstStyle/>
          <a:p>
            <a:r>
              <a:rPr lang="en-IN" dirty="0">
                <a:solidFill>
                  <a:srgbClr val="FF0000"/>
                </a:solidFill>
              </a:rPr>
              <a:t>3</a:t>
            </a:r>
          </a:p>
        </p:txBody>
      </p:sp>
      <p:cxnSp>
        <p:nvCxnSpPr>
          <p:cNvPr id="20" name="Straight Connector 19">
            <a:extLst>
              <a:ext uri="{FF2B5EF4-FFF2-40B4-BE49-F238E27FC236}">
                <a16:creationId xmlns:a16="http://schemas.microsoft.com/office/drawing/2014/main" id="{65D520DD-3700-0C29-70D1-BD9ABAFD09AD}"/>
              </a:ext>
            </a:extLst>
          </p:cNvPr>
          <p:cNvCxnSpPr>
            <a:cxnSpLocks/>
          </p:cNvCxnSpPr>
          <p:nvPr/>
        </p:nvCxnSpPr>
        <p:spPr>
          <a:xfrm flipH="1" flipV="1">
            <a:off x="7628312" y="3546481"/>
            <a:ext cx="80356" cy="30757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E27861DC-4236-B8D1-98AD-44F20D1AE56D}"/>
              </a:ext>
            </a:extLst>
          </p:cNvPr>
          <p:cNvSpPr txBox="1"/>
          <p:nvPr/>
        </p:nvSpPr>
        <p:spPr>
          <a:xfrm>
            <a:off x="7789024" y="3483034"/>
            <a:ext cx="435031" cy="369332"/>
          </a:xfrm>
          <a:prstGeom prst="rect">
            <a:avLst/>
          </a:prstGeom>
          <a:noFill/>
        </p:spPr>
        <p:txBody>
          <a:bodyPr wrap="square" rtlCol="0">
            <a:spAutoFit/>
          </a:bodyPr>
          <a:lstStyle/>
          <a:p>
            <a:r>
              <a:rPr lang="en-IN" dirty="0">
                <a:solidFill>
                  <a:srgbClr val="FF0000"/>
                </a:solidFill>
              </a:rPr>
              <a:t>4</a:t>
            </a:r>
          </a:p>
        </p:txBody>
      </p:sp>
      <p:cxnSp>
        <p:nvCxnSpPr>
          <p:cNvPr id="22" name="Straight Connector 21">
            <a:extLst>
              <a:ext uri="{FF2B5EF4-FFF2-40B4-BE49-F238E27FC236}">
                <a16:creationId xmlns:a16="http://schemas.microsoft.com/office/drawing/2014/main" id="{E1DA2533-8CD6-AACC-9DAF-F83EC18D12DC}"/>
              </a:ext>
            </a:extLst>
          </p:cNvPr>
          <p:cNvCxnSpPr>
            <a:cxnSpLocks/>
          </p:cNvCxnSpPr>
          <p:nvPr/>
        </p:nvCxnSpPr>
        <p:spPr>
          <a:xfrm flipH="1" flipV="1">
            <a:off x="5824453" y="985855"/>
            <a:ext cx="80356" cy="30757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77A380BB-0EF3-D6C1-DA70-0BECC0F6AD74}"/>
              </a:ext>
            </a:extLst>
          </p:cNvPr>
          <p:cNvSpPr txBox="1"/>
          <p:nvPr/>
        </p:nvSpPr>
        <p:spPr>
          <a:xfrm>
            <a:off x="5882642" y="695497"/>
            <a:ext cx="435031" cy="369332"/>
          </a:xfrm>
          <a:prstGeom prst="rect">
            <a:avLst/>
          </a:prstGeom>
          <a:noFill/>
        </p:spPr>
        <p:txBody>
          <a:bodyPr wrap="square" rtlCol="0">
            <a:spAutoFit/>
          </a:bodyPr>
          <a:lstStyle/>
          <a:p>
            <a:r>
              <a:rPr lang="en-IN" dirty="0">
                <a:solidFill>
                  <a:srgbClr val="FF0000"/>
                </a:solidFill>
              </a:rPr>
              <a:t>1</a:t>
            </a:r>
          </a:p>
        </p:txBody>
      </p:sp>
    </p:spTree>
    <p:extLst>
      <p:ext uri="{BB962C8B-B14F-4D97-AF65-F5344CB8AC3E}">
        <p14:creationId xmlns:p14="http://schemas.microsoft.com/office/powerpoint/2010/main" val="1913081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FF365D4-9742-3861-BA3A-9940E5A124B9}"/>
              </a:ext>
            </a:extLst>
          </p:cNvPr>
          <p:cNvSpPr txBox="1"/>
          <p:nvPr/>
        </p:nvSpPr>
        <p:spPr>
          <a:xfrm>
            <a:off x="374073" y="565265"/>
            <a:ext cx="1795549" cy="369332"/>
          </a:xfrm>
          <a:prstGeom prst="rect">
            <a:avLst/>
          </a:prstGeom>
          <a:noFill/>
        </p:spPr>
        <p:txBody>
          <a:bodyPr wrap="square" rtlCol="0">
            <a:spAutoFit/>
          </a:bodyPr>
          <a:lstStyle/>
          <a:p>
            <a:r>
              <a:rPr lang="en-IN" dirty="0"/>
              <a:t>Final iteration</a:t>
            </a:r>
          </a:p>
        </p:txBody>
      </p:sp>
      <p:pic>
        <p:nvPicPr>
          <p:cNvPr id="4" name="Picture 3">
            <a:extLst>
              <a:ext uri="{FF2B5EF4-FFF2-40B4-BE49-F238E27FC236}">
                <a16:creationId xmlns:a16="http://schemas.microsoft.com/office/drawing/2014/main" id="{4EA4714F-CA99-5C49-B599-8F2865DD0780}"/>
              </a:ext>
            </a:extLst>
          </p:cNvPr>
          <p:cNvPicPr>
            <a:picLocks noChangeAspect="1"/>
          </p:cNvPicPr>
          <p:nvPr/>
        </p:nvPicPr>
        <p:blipFill>
          <a:blip r:embed="rId2"/>
          <a:stretch>
            <a:fillRect/>
          </a:stretch>
        </p:blipFill>
        <p:spPr>
          <a:xfrm>
            <a:off x="1238596" y="1752316"/>
            <a:ext cx="8354291" cy="4241159"/>
          </a:xfrm>
          <a:prstGeom prst="rect">
            <a:avLst/>
          </a:prstGeom>
        </p:spPr>
      </p:pic>
    </p:spTree>
    <p:extLst>
      <p:ext uri="{BB962C8B-B14F-4D97-AF65-F5344CB8AC3E}">
        <p14:creationId xmlns:p14="http://schemas.microsoft.com/office/powerpoint/2010/main" val="2825002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228BEB-F214-83DA-C6FE-9D19E0BF58CC}"/>
              </a:ext>
            </a:extLst>
          </p:cNvPr>
          <p:cNvSpPr txBox="1"/>
          <p:nvPr/>
        </p:nvSpPr>
        <p:spPr>
          <a:xfrm>
            <a:off x="69669" y="657218"/>
            <a:ext cx="11582400" cy="4524315"/>
          </a:xfrm>
          <a:prstGeom prst="rect">
            <a:avLst/>
          </a:prstGeom>
          <a:noFill/>
        </p:spPr>
        <p:txBody>
          <a:bodyPr wrap="square">
            <a:spAutoFit/>
          </a:bodyPr>
          <a:lstStyle/>
          <a:p>
            <a:pPr marL="457200" indent="-457200">
              <a:buFont typeface="Arial" panose="020B0604020202020204" pitchFamily="34" charset="0"/>
              <a:buChar char="•"/>
            </a:pPr>
            <a:r>
              <a:rPr lang="en-US" sz="3200" b="0" i="0" dirty="0">
                <a:solidFill>
                  <a:srgbClr val="2B2A29"/>
                </a:solidFill>
                <a:effectLst/>
              </a:rPr>
              <a:t>Dynamic programming is a technique that breaks the problems into sub-problems, and saves the result for future purposes so that we do not need to compute the result again. </a:t>
            </a:r>
          </a:p>
          <a:p>
            <a:pPr marL="457200" indent="-457200">
              <a:buFont typeface="Arial" panose="020B0604020202020204" pitchFamily="34" charset="0"/>
              <a:buChar char="•"/>
            </a:pPr>
            <a:r>
              <a:rPr lang="en-US" sz="3200" b="0" i="0" dirty="0">
                <a:solidFill>
                  <a:srgbClr val="2B2A29"/>
                </a:solidFill>
                <a:effectLst/>
              </a:rPr>
              <a:t>The subproblems are optimized to optimize the overall solution is known as optimal substructure property. </a:t>
            </a:r>
          </a:p>
          <a:p>
            <a:pPr marL="457200" indent="-457200">
              <a:buFont typeface="Arial" panose="020B0604020202020204" pitchFamily="34" charset="0"/>
              <a:buChar char="•"/>
            </a:pPr>
            <a:r>
              <a:rPr lang="en-US" sz="3200" b="0" i="0" dirty="0">
                <a:solidFill>
                  <a:srgbClr val="2B2A29"/>
                </a:solidFill>
                <a:effectLst/>
              </a:rPr>
              <a:t>The main use of dynamic programming is to solve optimization problems. </a:t>
            </a:r>
          </a:p>
          <a:p>
            <a:pPr marL="457200" indent="-457200">
              <a:buFont typeface="Arial" panose="020B0604020202020204" pitchFamily="34" charset="0"/>
              <a:buChar char="•"/>
            </a:pPr>
            <a:r>
              <a:rPr lang="en-US" sz="3200" b="0" i="0" dirty="0">
                <a:solidFill>
                  <a:srgbClr val="2B2A29"/>
                </a:solidFill>
                <a:effectLst/>
              </a:rPr>
              <a:t>The dynamic programming guarantees to find the optimal solution of a problem if the solution exists.</a:t>
            </a:r>
            <a:endParaRPr lang="en-IN" sz="3200" dirty="0"/>
          </a:p>
        </p:txBody>
      </p:sp>
    </p:spTree>
    <p:extLst>
      <p:ext uri="{BB962C8B-B14F-4D97-AF65-F5344CB8AC3E}">
        <p14:creationId xmlns:p14="http://schemas.microsoft.com/office/powerpoint/2010/main" val="19648395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33DBB70-71E8-EE66-BD0F-D7E3360BD366}"/>
              </a:ext>
            </a:extLst>
          </p:cNvPr>
          <p:cNvPicPr>
            <a:picLocks noChangeAspect="1"/>
          </p:cNvPicPr>
          <p:nvPr/>
        </p:nvPicPr>
        <p:blipFill>
          <a:blip r:embed="rId2"/>
          <a:stretch>
            <a:fillRect/>
          </a:stretch>
        </p:blipFill>
        <p:spPr>
          <a:xfrm>
            <a:off x="1097280" y="166256"/>
            <a:ext cx="10199716" cy="6483926"/>
          </a:xfrm>
          <a:prstGeom prst="rect">
            <a:avLst/>
          </a:prstGeom>
        </p:spPr>
      </p:pic>
    </p:spTree>
    <p:extLst>
      <p:ext uri="{BB962C8B-B14F-4D97-AF65-F5344CB8AC3E}">
        <p14:creationId xmlns:p14="http://schemas.microsoft.com/office/powerpoint/2010/main" val="2581874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9B2BD78-FA90-E1C7-FA8E-081B66732308}"/>
              </a:ext>
            </a:extLst>
          </p:cNvPr>
          <p:cNvSpPr txBox="1"/>
          <p:nvPr/>
        </p:nvSpPr>
        <p:spPr>
          <a:xfrm>
            <a:off x="89367" y="423644"/>
            <a:ext cx="8988136" cy="1569660"/>
          </a:xfrm>
          <a:prstGeom prst="rect">
            <a:avLst/>
          </a:prstGeom>
          <a:noFill/>
        </p:spPr>
        <p:txBody>
          <a:bodyPr wrap="square">
            <a:spAutoFit/>
          </a:bodyPr>
          <a:lstStyle/>
          <a:p>
            <a:pPr algn="l"/>
            <a:r>
              <a:rPr lang="en-US" sz="3200" b="1" i="0" dirty="0">
                <a:solidFill>
                  <a:srgbClr val="25265E"/>
                </a:solidFill>
                <a:effectLst/>
                <a:latin typeface="euclid_circular_a"/>
              </a:rPr>
              <a:t>Bellman Ford's Algorithm Applications</a:t>
            </a:r>
          </a:p>
          <a:p>
            <a:pPr algn="l">
              <a:buFont typeface="+mj-lt"/>
              <a:buAutoNum type="arabicPeriod"/>
            </a:pPr>
            <a:r>
              <a:rPr lang="en-US" sz="3200" b="0" i="0" dirty="0">
                <a:effectLst/>
                <a:latin typeface="euclid_circular_a"/>
              </a:rPr>
              <a:t>For calculating shortest paths in routing algorithms</a:t>
            </a:r>
          </a:p>
          <a:p>
            <a:pPr algn="l">
              <a:buFont typeface="+mj-lt"/>
              <a:buAutoNum type="arabicPeriod"/>
            </a:pPr>
            <a:r>
              <a:rPr lang="en-US" sz="3200" b="0" i="0" dirty="0">
                <a:effectLst/>
                <a:latin typeface="euclid_circular_a"/>
              </a:rPr>
              <a:t>For finding the shortest path</a:t>
            </a:r>
          </a:p>
        </p:txBody>
      </p:sp>
    </p:spTree>
    <p:extLst>
      <p:ext uri="{BB962C8B-B14F-4D97-AF65-F5344CB8AC3E}">
        <p14:creationId xmlns:p14="http://schemas.microsoft.com/office/powerpoint/2010/main" val="36236736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B6D9C8-6D28-4C63-F909-A5C447D55818}"/>
              </a:ext>
            </a:extLst>
          </p:cNvPr>
          <p:cNvSpPr txBox="1"/>
          <p:nvPr/>
        </p:nvSpPr>
        <p:spPr>
          <a:xfrm>
            <a:off x="390698" y="867034"/>
            <a:ext cx="11188931" cy="1569660"/>
          </a:xfrm>
          <a:prstGeom prst="rect">
            <a:avLst/>
          </a:prstGeom>
          <a:noFill/>
        </p:spPr>
        <p:txBody>
          <a:bodyPr wrap="square">
            <a:spAutoFit/>
          </a:bodyPr>
          <a:lstStyle/>
          <a:p>
            <a:pPr algn="just"/>
            <a:r>
              <a:rPr lang="en-US" sz="2400" b="1" i="0" dirty="0">
                <a:solidFill>
                  <a:srgbClr val="333333"/>
                </a:solidFill>
                <a:effectLst/>
                <a:latin typeface="inter-bold"/>
              </a:rPr>
              <a:t>Drawbacks of Bellman ford algorithm</a:t>
            </a:r>
            <a:endParaRPr lang="en-US" sz="2400" b="0" i="0" dirty="0">
              <a:solidFill>
                <a:srgbClr val="333333"/>
              </a:solidFill>
              <a:effectLst/>
              <a:latin typeface="inter-regular"/>
            </a:endParaRPr>
          </a:p>
          <a:p>
            <a:pPr algn="just">
              <a:buFont typeface="Arial" panose="020B0604020202020204" pitchFamily="34" charset="0"/>
              <a:buChar char="•"/>
            </a:pPr>
            <a:r>
              <a:rPr lang="en-US" sz="2400" b="0" i="0" dirty="0">
                <a:solidFill>
                  <a:srgbClr val="000000"/>
                </a:solidFill>
                <a:effectLst/>
                <a:latin typeface="inter-regular"/>
              </a:rPr>
              <a:t>The bellman ford algorithm does not produce a correct answer if the sum of the edges of a cycle is negative. Let's understand this property through an example. Consider the below graph.</a:t>
            </a:r>
          </a:p>
        </p:txBody>
      </p:sp>
      <p:pic>
        <p:nvPicPr>
          <p:cNvPr id="5" name="Picture 4">
            <a:extLst>
              <a:ext uri="{FF2B5EF4-FFF2-40B4-BE49-F238E27FC236}">
                <a16:creationId xmlns:a16="http://schemas.microsoft.com/office/drawing/2014/main" id="{0031D2A1-C11E-F190-44E0-0FEBB8EAA36B}"/>
              </a:ext>
            </a:extLst>
          </p:cNvPr>
          <p:cNvPicPr>
            <a:picLocks noChangeAspect="1"/>
          </p:cNvPicPr>
          <p:nvPr/>
        </p:nvPicPr>
        <p:blipFill>
          <a:blip r:embed="rId2"/>
          <a:stretch>
            <a:fillRect/>
          </a:stretch>
        </p:blipFill>
        <p:spPr>
          <a:xfrm>
            <a:off x="2265277" y="2086608"/>
            <a:ext cx="6680543" cy="4546834"/>
          </a:xfrm>
          <a:prstGeom prst="rect">
            <a:avLst/>
          </a:prstGeom>
        </p:spPr>
      </p:pic>
    </p:spTree>
    <p:extLst>
      <p:ext uri="{BB962C8B-B14F-4D97-AF65-F5344CB8AC3E}">
        <p14:creationId xmlns:p14="http://schemas.microsoft.com/office/powerpoint/2010/main" val="35115814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FAE1C82-55DD-D8CA-7F9A-59AC8C13C2F4}"/>
              </a:ext>
            </a:extLst>
          </p:cNvPr>
          <p:cNvPicPr>
            <a:picLocks noChangeAspect="1"/>
          </p:cNvPicPr>
          <p:nvPr/>
        </p:nvPicPr>
        <p:blipFill>
          <a:blip r:embed="rId2"/>
          <a:stretch>
            <a:fillRect/>
          </a:stretch>
        </p:blipFill>
        <p:spPr>
          <a:xfrm>
            <a:off x="2144685" y="130157"/>
            <a:ext cx="7001392" cy="3203248"/>
          </a:xfrm>
          <a:prstGeom prst="rect">
            <a:avLst/>
          </a:prstGeom>
        </p:spPr>
      </p:pic>
      <p:sp>
        <p:nvSpPr>
          <p:cNvPr id="5" name="TextBox 4">
            <a:extLst>
              <a:ext uri="{FF2B5EF4-FFF2-40B4-BE49-F238E27FC236}">
                <a16:creationId xmlns:a16="http://schemas.microsoft.com/office/drawing/2014/main" id="{E30A5CCC-6605-7CF7-A101-8542D62734CC}"/>
              </a:ext>
            </a:extLst>
          </p:cNvPr>
          <p:cNvSpPr txBox="1"/>
          <p:nvPr/>
        </p:nvSpPr>
        <p:spPr>
          <a:xfrm>
            <a:off x="623455" y="3588523"/>
            <a:ext cx="8522622" cy="3139321"/>
          </a:xfrm>
          <a:prstGeom prst="rect">
            <a:avLst/>
          </a:prstGeom>
          <a:noFill/>
        </p:spPr>
        <p:txBody>
          <a:bodyPr wrap="square">
            <a:spAutoFit/>
          </a:bodyPr>
          <a:lstStyle/>
          <a:p>
            <a:pPr algn="just"/>
            <a:r>
              <a:rPr lang="en-US" b="1" i="0" dirty="0">
                <a:solidFill>
                  <a:srgbClr val="333333"/>
                </a:solidFill>
                <a:effectLst/>
                <a:latin typeface="inter-bold"/>
              </a:rPr>
              <a:t>4</a:t>
            </a:r>
            <a:r>
              <a:rPr lang="en-US" b="1" i="0" baseline="30000" dirty="0">
                <a:solidFill>
                  <a:srgbClr val="333333"/>
                </a:solidFill>
                <a:effectLst/>
                <a:latin typeface="inter-bold"/>
              </a:rPr>
              <a:t>th</a:t>
            </a:r>
            <a:r>
              <a:rPr lang="en-US" b="1" i="0" dirty="0">
                <a:solidFill>
                  <a:srgbClr val="333333"/>
                </a:solidFill>
                <a:effectLst/>
                <a:latin typeface="inter-bold"/>
              </a:rPr>
              <a:t> iteration</a:t>
            </a:r>
            <a:endParaRPr lang="en-US" b="0" i="0" dirty="0">
              <a:solidFill>
                <a:srgbClr val="333333"/>
              </a:solidFill>
              <a:effectLst/>
              <a:latin typeface="inter-regular"/>
            </a:endParaRPr>
          </a:p>
          <a:p>
            <a:pPr algn="just"/>
            <a:r>
              <a:rPr lang="en-US" b="0" i="0" dirty="0">
                <a:solidFill>
                  <a:srgbClr val="333333"/>
                </a:solidFill>
                <a:effectLst/>
                <a:latin typeface="inter-regular"/>
              </a:rPr>
              <a:t>The first edge is (1, 3). Since (0 +5) equals to 5 which is greater than -6 so there would be no change in the vertex 3.</a:t>
            </a:r>
          </a:p>
          <a:p>
            <a:pPr algn="just"/>
            <a:r>
              <a:rPr lang="en-US" b="0" i="0" dirty="0">
                <a:solidFill>
                  <a:srgbClr val="333333"/>
                </a:solidFill>
                <a:effectLst/>
                <a:latin typeface="inter-regular"/>
              </a:rPr>
              <a:t>The next edge is (1, 2). Since (0 + 4) is greater than 2 so there would be no </a:t>
            </a:r>
            <a:r>
              <a:rPr lang="en-US" b="0" i="0" dirty="0" err="1">
                <a:solidFill>
                  <a:srgbClr val="333333"/>
                </a:solidFill>
                <a:effectLst/>
                <a:latin typeface="inter-regular"/>
              </a:rPr>
              <a:t>updation</a:t>
            </a:r>
            <a:r>
              <a:rPr lang="en-US" b="0" i="0" dirty="0">
                <a:solidFill>
                  <a:srgbClr val="333333"/>
                </a:solidFill>
                <a:effectLst/>
                <a:latin typeface="inter-regular"/>
              </a:rPr>
              <a:t>.</a:t>
            </a:r>
          </a:p>
          <a:p>
            <a:pPr algn="just"/>
            <a:r>
              <a:rPr lang="en-US" b="0" i="0" dirty="0">
                <a:solidFill>
                  <a:srgbClr val="333333"/>
                </a:solidFill>
                <a:effectLst/>
                <a:latin typeface="inter-regular"/>
              </a:rPr>
              <a:t>The next edge is (3, 2). Since (-6 + 7) equals to 1 which is less than 3 so update:</a:t>
            </a:r>
          </a:p>
          <a:p>
            <a:pPr algn="just"/>
            <a:r>
              <a:rPr lang="en-US" b="0" i="0" dirty="0">
                <a:solidFill>
                  <a:srgbClr val="333333"/>
                </a:solidFill>
                <a:effectLst/>
                <a:latin typeface="inter-regular"/>
              </a:rPr>
              <a:t>d(v) = d(u) + c(u, v)</a:t>
            </a:r>
          </a:p>
          <a:p>
            <a:pPr algn="just"/>
            <a:r>
              <a:rPr lang="en-US" b="0" i="0" dirty="0">
                <a:solidFill>
                  <a:srgbClr val="333333"/>
                </a:solidFill>
                <a:effectLst/>
                <a:latin typeface="inter-regular"/>
              </a:rPr>
              <a:t>d(2) = d(3) +c(3, 2)</a:t>
            </a:r>
          </a:p>
          <a:p>
            <a:pPr algn="just"/>
            <a:r>
              <a:rPr lang="en-US" b="0" i="0" dirty="0">
                <a:solidFill>
                  <a:srgbClr val="333333"/>
                </a:solidFill>
                <a:effectLst/>
                <a:latin typeface="inter-regular"/>
              </a:rPr>
              <a:t>= -6 + 7 = 1</a:t>
            </a:r>
          </a:p>
          <a:p>
            <a:pPr algn="just"/>
            <a:r>
              <a:rPr lang="en-US" b="0" i="0" dirty="0">
                <a:solidFill>
                  <a:srgbClr val="333333"/>
                </a:solidFill>
                <a:effectLst/>
                <a:latin typeface="inter-regular"/>
              </a:rPr>
              <a:t>In this case, the value of the vertex is updated. So, we conclude that the bellman ford algorithm does not work when the graph contains the negative weight cycle.</a:t>
            </a:r>
          </a:p>
          <a:p>
            <a:pPr algn="just"/>
            <a:r>
              <a:rPr lang="en-US" b="0" i="0" dirty="0">
                <a:solidFill>
                  <a:srgbClr val="333333"/>
                </a:solidFill>
                <a:effectLst/>
                <a:latin typeface="inter-regular"/>
              </a:rPr>
              <a:t>Therefore, the value at vertex 2 is 1.</a:t>
            </a:r>
          </a:p>
        </p:txBody>
      </p:sp>
      <p:sp>
        <p:nvSpPr>
          <p:cNvPr id="8" name="TextBox 7">
            <a:extLst>
              <a:ext uri="{FF2B5EF4-FFF2-40B4-BE49-F238E27FC236}">
                <a16:creationId xmlns:a16="http://schemas.microsoft.com/office/drawing/2014/main" id="{8942BF90-031A-07DC-1A8E-B1FA5E4B7868}"/>
              </a:ext>
            </a:extLst>
          </p:cNvPr>
          <p:cNvSpPr txBox="1"/>
          <p:nvPr/>
        </p:nvSpPr>
        <p:spPr>
          <a:xfrm>
            <a:off x="324196" y="474345"/>
            <a:ext cx="3275215" cy="369332"/>
          </a:xfrm>
          <a:prstGeom prst="rect">
            <a:avLst/>
          </a:prstGeom>
          <a:noFill/>
        </p:spPr>
        <p:txBody>
          <a:bodyPr wrap="square">
            <a:spAutoFit/>
          </a:bodyPr>
          <a:lstStyle/>
          <a:p>
            <a:pPr algn="just"/>
            <a:r>
              <a:rPr lang="en-US" b="1" i="0" dirty="0">
                <a:solidFill>
                  <a:srgbClr val="333333"/>
                </a:solidFill>
                <a:effectLst/>
                <a:latin typeface="inter-bold"/>
              </a:rPr>
              <a:t>3</a:t>
            </a:r>
            <a:r>
              <a:rPr lang="en-US" b="1" i="0" baseline="30000" dirty="0">
                <a:solidFill>
                  <a:srgbClr val="333333"/>
                </a:solidFill>
                <a:effectLst/>
                <a:latin typeface="inter-bold"/>
              </a:rPr>
              <a:t>rd</a:t>
            </a:r>
            <a:r>
              <a:rPr lang="en-US" b="1" i="0" dirty="0">
                <a:solidFill>
                  <a:srgbClr val="333333"/>
                </a:solidFill>
                <a:effectLst/>
                <a:latin typeface="inter-bold"/>
              </a:rPr>
              <a:t> iteration</a:t>
            </a:r>
            <a:endParaRPr lang="en-US" b="0" i="0" dirty="0">
              <a:solidFill>
                <a:srgbClr val="333333"/>
              </a:solidFill>
              <a:effectLst/>
              <a:latin typeface="inter-regular"/>
            </a:endParaRPr>
          </a:p>
        </p:txBody>
      </p:sp>
    </p:spTree>
    <p:extLst>
      <p:ext uri="{BB962C8B-B14F-4D97-AF65-F5344CB8AC3E}">
        <p14:creationId xmlns:p14="http://schemas.microsoft.com/office/powerpoint/2010/main" val="10191135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negative weight graphs example">
            <a:extLst>
              <a:ext uri="{FF2B5EF4-FFF2-40B4-BE49-F238E27FC236}">
                <a16:creationId xmlns:a16="http://schemas.microsoft.com/office/drawing/2014/main" id="{90638FF9-445A-5114-BFF6-1C8D3AC4F2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9578" y="548640"/>
            <a:ext cx="6359237" cy="47465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0413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DF2141-90A4-B712-7940-AE7AFE4E48D9}"/>
              </a:ext>
            </a:extLst>
          </p:cNvPr>
          <p:cNvSpPr txBox="1"/>
          <p:nvPr/>
        </p:nvSpPr>
        <p:spPr>
          <a:xfrm>
            <a:off x="139337" y="296484"/>
            <a:ext cx="11669486" cy="3785652"/>
          </a:xfrm>
          <a:prstGeom prst="rect">
            <a:avLst/>
          </a:prstGeom>
          <a:noFill/>
        </p:spPr>
        <p:txBody>
          <a:bodyPr wrap="square">
            <a:spAutoFit/>
          </a:bodyPr>
          <a:lstStyle/>
          <a:p>
            <a:pPr algn="l"/>
            <a:r>
              <a:rPr lang="en-US" sz="2400" b="0" i="0" dirty="0">
                <a:solidFill>
                  <a:srgbClr val="FF0000"/>
                </a:solidFill>
                <a:effectLst/>
              </a:rPr>
              <a:t>Dynamic programming approach work:</a:t>
            </a:r>
          </a:p>
          <a:p>
            <a:pPr algn="l"/>
            <a:endParaRPr lang="en-US" sz="2400" b="0" i="0" dirty="0">
              <a:solidFill>
                <a:srgbClr val="FF0000"/>
              </a:solidFill>
              <a:effectLst/>
            </a:endParaRPr>
          </a:p>
          <a:p>
            <a:pPr algn="just"/>
            <a:r>
              <a:rPr lang="en-US" sz="2400" b="0" i="0" dirty="0">
                <a:solidFill>
                  <a:srgbClr val="2B2A29"/>
                </a:solidFill>
                <a:effectLst/>
              </a:rPr>
              <a:t>The following are the steps that the dynamic programming follows:</a:t>
            </a:r>
          </a:p>
          <a:p>
            <a:pPr algn="l" fontAlgn="base">
              <a:buFont typeface="Arial" panose="020B0604020202020204" pitchFamily="34" charset="0"/>
              <a:buChar char="•"/>
            </a:pPr>
            <a:r>
              <a:rPr lang="en-US" sz="2400" b="1" i="0" dirty="0">
                <a:solidFill>
                  <a:srgbClr val="273239"/>
                </a:solidFill>
                <a:effectLst/>
              </a:rPr>
              <a:t>Identify Subproblems:</a:t>
            </a:r>
            <a:r>
              <a:rPr lang="en-US" sz="2400" b="0" i="0" dirty="0">
                <a:solidFill>
                  <a:srgbClr val="273239"/>
                </a:solidFill>
                <a:effectLst/>
              </a:rPr>
              <a:t> Divide the main problem into smaller, independent subproblems.</a:t>
            </a:r>
          </a:p>
          <a:p>
            <a:pPr algn="l" fontAlgn="base">
              <a:buFont typeface="Arial" panose="020B0604020202020204" pitchFamily="34" charset="0"/>
              <a:buChar char="•"/>
            </a:pPr>
            <a:r>
              <a:rPr lang="en-US" sz="2400" b="1" i="0" dirty="0">
                <a:solidFill>
                  <a:srgbClr val="273239"/>
                </a:solidFill>
                <a:effectLst/>
              </a:rPr>
              <a:t>Store Solutions: </a:t>
            </a:r>
            <a:r>
              <a:rPr lang="en-US" sz="2400" b="0" i="0" dirty="0">
                <a:solidFill>
                  <a:srgbClr val="273239"/>
                </a:solidFill>
                <a:effectLst/>
              </a:rPr>
              <a:t>Solve each subproblem and store the solution in a table or array.</a:t>
            </a:r>
          </a:p>
          <a:p>
            <a:pPr algn="l" fontAlgn="base">
              <a:buFont typeface="Arial" panose="020B0604020202020204" pitchFamily="34" charset="0"/>
              <a:buChar char="•"/>
            </a:pPr>
            <a:r>
              <a:rPr lang="en-US" sz="2400" b="1" i="0" dirty="0">
                <a:solidFill>
                  <a:srgbClr val="273239"/>
                </a:solidFill>
                <a:effectLst/>
              </a:rPr>
              <a:t>Build Up Solutions:</a:t>
            </a:r>
            <a:r>
              <a:rPr lang="en-US" sz="2400" b="0" i="0" dirty="0">
                <a:solidFill>
                  <a:srgbClr val="273239"/>
                </a:solidFill>
                <a:effectLst/>
              </a:rPr>
              <a:t> Use the stored solutions to build up the solution to the main problem.</a:t>
            </a:r>
          </a:p>
          <a:p>
            <a:pPr algn="l" fontAlgn="base">
              <a:buFont typeface="Arial" panose="020B0604020202020204" pitchFamily="34" charset="0"/>
              <a:buChar char="•"/>
            </a:pPr>
            <a:r>
              <a:rPr lang="en-US" sz="2400" b="1" i="0" dirty="0">
                <a:solidFill>
                  <a:srgbClr val="273239"/>
                </a:solidFill>
                <a:effectLst/>
              </a:rPr>
              <a:t>Avoid Redundancy:</a:t>
            </a:r>
            <a:r>
              <a:rPr lang="en-US" sz="2400" b="0" i="0" dirty="0">
                <a:solidFill>
                  <a:srgbClr val="273239"/>
                </a:solidFill>
                <a:effectLst/>
              </a:rPr>
              <a:t> By storing solutions, DP ensures that each subproblem is solved only once, reducing computation time.</a:t>
            </a:r>
          </a:p>
          <a:p>
            <a:pPr algn="just">
              <a:buFont typeface="Arial" panose="020B0604020202020204" pitchFamily="34" charset="0"/>
              <a:buChar char="•"/>
            </a:pPr>
            <a:endParaRPr lang="en-US" sz="2400" dirty="0">
              <a:solidFill>
                <a:srgbClr val="2B2A29"/>
              </a:solidFill>
            </a:endParaRPr>
          </a:p>
          <a:p>
            <a:pPr algn="just"/>
            <a:endParaRPr lang="en-US" sz="2400" b="0" i="0" dirty="0">
              <a:solidFill>
                <a:srgbClr val="2B2A29"/>
              </a:solidFill>
              <a:effectLst/>
            </a:endParaRPr>
          </a:p>
        </p:txBody>
      </p:sp>
    </p:spTree>
    <p:extLst>
      <p:ext uri="{BB962C8B-B14F-4D97-AF65-F5344CB8AC3E}">
        <p14:creationId xmlns:p14="http://schemas.microsoft.com/office/powerpoint/2010/main" val="1692461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15DF56B-50D7-41A1-4A19-E0A9A428C3C2}"/>
              </a:ext>
            </a:extLst>
          </p:cNvPr>
          <p:cNvPicPr>
            <a:picLocks noChangeAspect="1"/>
          </p:cNvPicPr>
          <p:nvPr/>
        </p:nvPicPr>
        <p:blipFill>
          <a:blip r:embed="rId2"/>
          <a:stretch>
            <a:fillRect/>
          </a:stretch>
        </p:blipFill>
        <p:spPr>
          <a:xfrm>
            <a:off x="7837714" y="3294800"/>
            <a:ext cx="4207983" cy="2910336"/>
          </a:xfrm>
          <a:prstGeom prst="rect">
            <a:avLst/>
          </a:prstGeom>
        </p:spPr>
      </p:pic>
      <p:sp>
        <p:nvSpPr>
          <p:cNvPr id="4" name="Rectangle 1">
            <a:extLst>
              <a:ext uri="{FF2B5EF4-FFF2-40B4-BE49-F238E27FC236}">
                <a16:creationId xmlns:a16="http://schemas.microsoft.com/office/drawing/2014/main" id="{37181A5A-412C-5937-8F68-CB70B8F02244}"/>
              </a:ext>
            </a:extLst>
          </p:cNvPr>
          <p:cNvSpPr>
            <a:spLocks noChangeArrowheads="1"/>
          </p:cNvSpPr>
          <p:nvPr/>
        </p:nvSpPr>
        <p:spPr bwMode="auto">
          <a:xfrm>
            <a:off x="165465" y="259864"/>
            <a:ext cx="9143998"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273239"/>
                </a:solidFill>
                <a:effectLst/>
              </a:rPr>
              <a:t>Consider the problem of finding the Fibonacci sequence:</a:t>
            </a:r>
            <a:endParaRPr kumimoji="0" lang="en-US" altLang="en-US" sz="24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rPr>
              <a:t>Fibonacci sequence:</a:t>
            </a:r>
            <a:r>
              <a:rPr kumimoji="0" lang="en-US" altLang="en-US" sz="2400" b="0" i="0" u="none" strike="noStrike" cap="none" normalizeH="0" baseline="0">
                <a:ln>
                  <a:noFill/>
                </a:ln>
                <a:solidFill>
                  <a:schemeClr val="tx1"/>
                </a:solidFill>
                <a:effectLst/>
              </a:rPr>
              <a:t> 0, 1, 1, 2, 3, 5, 8, 13, 21, 34, </a:t>
            </a:r>
          </a:p>
        </p:txBody>
      </p:sp>
      <p:sp>
        <p:nvSpPr>
          <p:cNvPr id="6" name="TextBox 5">
            <a:extLst>
              <a:ext uri="{FF2B5EF4-FFF2-40B4-BE49-F238E27FC236}">
                <a16:creationId xmlns:a16="http://schemas.microsoft.com/office/drawing/2014/main" id="{B02234B5-8EDC-04F2-5DAD-5D73412645FB}"/>
              </a:ext>
            </a:extLst>
          </p:cNvPr>
          <p:cNvSpPr txBox="1"/>
          <p:nvPr/>
        </p:nvSpPr>
        <p:spPr>
          <a:xfrm>
            <a:off x="718451" y="1156286"/>
            <a:ext cx="10515605" cy="1938992"/>
          </a:xfrm>
          <a:prstGeom prst="rect">
            <a:avLst/>
          </a:prstGeom>
          <a:noFill/>
        </p:spPr>
        <p:txBody>
          <a:bodyPr wrap="square">
            <a:spAutoFit/>
          </a:bodyPr>
          <a:lstStyle/>
          <a:p>
            <a:pPr algn="l" rtl="0" fontAlgn="base"/>
            <a:r>
              <a:rPr lang="en-US" sz="2400" b="1" i="0" dirty="0">
                <a:solidFill>
                  <a:srgbClr val="273239"/>
                </a:solidFill>
                <a:effectLst/>
                <a:latin typeface="Nunito" pitchFamily="2" charset="0"/>
              </a:rPr>
              <a:t>Brute Force Approach:</a:t>
            </a:r>
            <a:endParaRPr lang="en-US" sz="2400" b="0" i="0" dirty="0">
              <a:solidFill>
                <a:srgbClr val="273239"/>
              </a:solidFill>
              <a:effectLst/>
              <a:latin typeface="Nunito" pitchFamily="2" charset="0"/>
            </a:endParaRPr>
          </a:p>
          <a:p>
            <a:pPr algn="just" rtl="0" fontAlgn="base"/>
            <a:r>
              <a:rPr lang="en-US" sz="2400" b="0" i="0" dirty="0">
                <a:solidFill>
                  <a:srgbClr val="273239"/>
                </a:solidFill>
                <a:effectLst/>
                <a:latin typeface="Nunito" pitchFamily="2" charset="0"/>
              </a:rPr>
              <a:t>To find the nth Fibonacci number using a brute force approach, you would simply add the </a:t>
            </a:r>
            <a:r>
              <a:rPr lang="en-US" sz="2400" b="1" i="0" dirty="0">
                <a:solidFill>
                  <a:srgbClr val="273239"/>
                </a:solidFill>
                <a:effectLst/>
                <a:latin typeface="Nunito" pitchFamily="2" charset="0"/>
              </a:rPr>
              <a:t>(n-1)</a:t>
            </a:r>
            <a:r>
              <a:rPr lang="en-US" sz="2400" b="1" i="0" dirty="0" err="1">
                <a:solidFill>
                  <a:srgbClr val="273239"/>
                </a:solidFill>
                <a:effectLst/>
                <a:latin typeface="Nunito" pitchFamily="2" charset="0"/>
              </a:rPr>
              <a:t>th</a:t>
            </a:r>
            <a:r>
              <a:rPr lang="en-US" sz="2400" b="1" i="0" dirty="0">
                <a:solidFill>
                  <a:srgbClr val="273239"/>
                </a:solidFill>
                <a:effectLst/>
                <a:latin typeface="Nunito" pitchFamily="2" charset="0"/>
              </a:rPr>
              <a:t> </a:t>
            </a:r>
            <a:r>
              <a:rPr lang="en-US" sz="2400" b="0" i="0" dirty="0">
                <a:solidFill>
                  <a:srgbClr val="273239"/>
                </a:solidFill>
                <a:effectLst/>
                <a:latin typeface="Nunito" pitchFamily="2" charset="0"/>
              </a:rPr>
              <a:t>and</a:t>
            </a:r>
            <a:r>
              <a:rPr lang="en-US" sz="2400" b="1" i="0" dirty="0">
                <a:solidFill>
                  <a:srgbClr val="273239"/>
                </a:solidFill>
                <a:effectLst/>
                <a:latin typeface="Nunito" pitchFamily="2" charset="0"/>
              </a:rPr>
              <a:t> (n-2)</a:t>
            </a:r>
            <a:r>
              <a:rPr lang="en-US" sz="2400" b="1" i="0" dirty="0" err="1">
                <a:solidFill>
                  <a:srgbClr val="273239"/>
                </a:solidFill>
                <a:effectLst/>
                <a:latin typeface="Nunito" pitchFamily="2" charset="0"/>
              </a:rPr>
              <a:t>th</a:t>
            </a:r>
            <a:r>
              <a:rPr lang="en-US" sz="2400" b="0" i="0" dirty="0">
                <a:solidFill>
                  <a:srgbClr val="273239"/>
                </a:solidFill>
                <a:effectLst/>
                <a:latin typeface="Nunito" pitchFamily="2" charset="0"/>
              </a:rPr>
              <a:t> Fibonacci numbers. This would work, but it would be inefficient for large values of </a:t>
            </a:r>
            <a:r>
              <a:rPr lang="en-US" sz="2400" b="1" i="0" dirty="0">
                <a:solidFill>
                  <a:srgbClr val="273239"/>
                </a:solidFill>
                <a:effectLst/>
                <a:latin typeface="Nunito" pitchFamily="2" charset="0"/>
              </a:rPr>
              <a:t>n</a:t>
            </a:r>
            <a:r>
              <a:rPr lang="en-US" sz="2400" b="0" i="0" dirty="0">
                <a:solidFill>
                  <a:srgbClr val="273239"/>
                </a:solidFill>
                <a:effectLst/>
                <a:latin typeface="Nunito" pitchFamily="2" charset="0"/>
              </a:rPr>
              <a:t>, as it would require calculating all the previous Fibonacci numbers.</a:t>
            </a:r>
          </a:p>
        </p:txBody>
      </p:sp>
      <p:sp>
        <p:nvSpPr>
          <p:cNvPr id="8" name="TextBox 7">
            <a:extLst>
              <a:ext uri="{FF2B5EF4-FFF2-40B4-BE49-F238E27FC236}">
                <a16:creationId xmlns:a16="http://schemas.microsoft.com/office/drawing/2014/main" id="{F992C9D0-D192-D17D-967A-5D44A18263E2}"/>
              </a:ext>
            </a:extLst>
          </p:cNvPr>
          <p:cNvSpPr txBox="1"/>
          <p:nvPr/>
        </p:nvSpPr>
        <p:spPr>
          <a:xfrm>
            <a:off x="761991" y="3139331"/>
            <a:ext cx="6104708" cy="1200329"/>
          </a:xfrm>
          <a:prstGeom prst="rect">
            <a:avLst/>
          </a:prstGeom>
          <a:noFill/>
        </p:spPr>
        <p:txBody>
          <a:bodyPr wrap="square">
            <a:spAutoFit/>
          </a:bodyPr>
          <a:lstStyle/>
          <a:p>
            <a:pPr algn="l" rtl="0" fontAlgn="base"/>
            <a:r>
              <a:rPr lang="en-IN" sz="2400" b="1" i="0" dirty="0">
                <a:solidFill>
                  <a:srgbClr val="FF0000"/>
                </a:solidFill>
                <a:effectLst/>
                <a:latin typeface="Nunito" pitchFamily="2" charset="0"/>
              </a:rPr>
              <a:t>Dynamic Programming Approach:</a:t>
            </a:r>
            <a:endParaRPr lang="en-IN" sz="2400" b="0" i="0" dirty="0">
              <a:solidFill>
                <a:srgbClr val="FF0000"/>
              </a:solidFill>
              <a:effectLst/>
              <a:latin typeface="Nunito" pitchFamily="2" charset="0"/>
            </a:endParaRPr>
          </a:p>
          <a:p>
            <a:br>
              <a:rPr lang="en-IN" sz="2400" dirty="0">
                <a:solidFill>
                  <a:srgbClr val="FF0000"/>
                </a:solidFill>
              </a:rPr>
            </a:br>
            <a:endParaRPr lang="en-IN" sz="2400" dirty="0">
              <a:solidFill>
                <a:srgbClr val="FF0000"/>
              </a:solidFill>
            </a:endParaRPr>
          </a:p>
        </p:txBody>
      </p:sp>
      <p:sp>
        <p:nvSpPr>
          <p:cNvPr id="10" name="TextBox 9">
            <a:extLst>
              <a:ext uri="{FF2B5EF4-FFF2-40B4-BE49-F238E27FC236}">
                <a16:creationId xmlns:a16="http://schemas.microsoft.com/office/drawing/2014/main" id="{7E00A72C-8FAF-87BA-FBF0-701398850699}"/>
              </a:ext>
            </a:extLst>
          </p:cNvPr>
          <p:cNvSpPr txBox="1"/>
          <p:nvPr/>
        </p:nvSpPr>
        <p:spPr>
          <a:xfrm>
            <a:off x="146303" y="3896812"/>
            <a:ext cx="7763257" cy="2308324"/>
          </a:xfrm>
          <a:prstGeom prst="rect">
            <a:avLst/>
          </a:prstGeom>
          <a:noFill/>
        </p:spPr>
        <p:txBody>
          <a:bodyPr wrap="square">
            <a:spAutoFit/>
          </a:bodyPr>
          <a:lstStyle/>
          <a:p>
            <a:pPr algn="l" rtl="0" fontAlgn="base"/>
            <a:r>
              <a:rPr lang="en-US" b="0" i="0" dirty="0">
                <a:solidFill>
                  <a:srgbClr val="273239"/>
                </a:solidFill>
                <a:effectLst/>
                <a:latin typeface="sofia-pro"/>
              </a:rPr>
              <a:t>Fibonacci Series using Dynamic Programming</a:t>
            </a:r>
          </a:p>
          <a:p>
            <a:pPr algn="l" fontAlgn="base">
              <a:buFont typeface="Arial" panose="020B0604020202020204" pitchFamily="34" charset="0"/>
              <a:buChar char="•"/>
            </a:pPr>
            <a:r>
              <a:rPr lang="en-US" b="1" i="0" dirty="0">
                <a:solidFill>
                  <a:srgbClr val="273239"/>
                </a:solidFill>
                <a:effectLst/>
                <a:latin typeface="Nunito" pitchFamily="2" charset="0"/>
              </a:rPr>
              <a:t>Subproblems: </a:t>
            </a:r>
            <a:r>
              <a:rPr lang="en-US" b="0" i="0" dirty="0">
                <a:solidFill>
                  <a:srgbClr val="273239"/>
                </a:solidFill>
                <a:effectLst/>
                <a:latin typeface="Nunito" pitchFamily="2" charset="0"/>
              </a:rPr>
              <a:t>F(0), F(1), F(2), F(3), …</a:t>
            </a:r>
          </a:p>
          <a:p>
            <a:pPr algn="l" fontAlgn="base">
              <a:buFont typeface="Arial" panose="020B0604020202020204" pitchFamily="34" charset="0"/>
              <a:buChar char="•"/>
            </a:pPr>
            <a:r>
              <a:rPr lang="en-US" b="1" i="0" dirty="0">
                <a:solidFill>
                  <a:srgbClr val="273239"/>
                </a:solidFill>
                <a:effectLst/>
                <a:latin typeface="Nunito" pitchFamily="2" charset="0"/>
              </a:rPr>
              <a:t>Store Solutions:</a:t>
            </a:r>
            <a:r>
              <a:rPr lang="en-US" b="0" i="0" dirty="0">
                <a:solidFill>
                  <a:srgbClr val="273239"/>
                </a:solidFill>
                <a:effectLst/>
                <a:latin typeface="Nunito" pitchFamily="2" charset="0"/>
              </a:rPr>
              <a:t> Create a table to store the values of F(n) as they are calculated.</a:t>
            </a:r>
          </a:p>
          <a:p>
            <a:pPr algn="l" fontAlgn="base">
              <a:buFont typeface="Arial" panose="020B0604020202020204" pitchFamily="34" charset="0"/>
              <a:buChar char="•"/>
            </a:pPr>
            <a:r>
              <a:rPr lang="en-US" b="1" i="0" dirty="0">
                <a:solidFill>
                  <a:srgbClr val="273239"/>
                </a:solidFill>
                <a:effectLst/>
                <a:latin typeface="Nunito" pitchFamily="2" charset="0"/>
              </a:rPr>
              <a:t>Build Up Solutions:</a:t>
            </a:r>
            <a:r>
              <a:rPr lang="en-US" b="0" i="0" dirty="0">
                <a:solidFill>
                  <a:srgbClr val="273239"/>
                </a:solidFill>
                <a:effectLst/>
                <a:latin typeface="Nunito" pitchFamily="2" charset="0"/>
              </a:rPr>
              <a:t> For F(n), look up F(n-1) and F(n-2) in the table and add them.</a:t>
            </a:r>
          </a:p>
          <a:p>
            <a:pPr algn="l" fontAlgn="base">
              <a:buFont typeface="Arial" panose="020B0604020202020204" pitchFamily="34" charset="0"/>
              <a:buChar char="•"/>
            </a:pPr>
            <a:r>
              <a:rPr lang="en-US" b="1" i="0" dirty="0">
                <a:solidFill>
                  <a:srgbClr val="273239"/>
                </a:solidFill>
                <a:effectLst/>
                <a:latin typeface="Nunito" pitchFamily="2" charset="0"/>
              </a:rPr>
              <a:t>Avoid Redundancy: </a:t>
            </a:r>
            <a:r>
              <a:rPr lang="en-US" b="0" i="0" dirty="0">
                <a:solidFill>
                  <a:srgbClr val="273239"/>
                </a:solidFill>
                <a:effectLst/>
                <a:latin typeface="Nunito" pitchFamily="2" charset="0"/>
              </a:rPr>
              <a:t>The table ensures that each subproblem (e.g., F(2)) is solved only once.</a:t>
            </a:r>
          </a:p>
        </p:txBody>
      </p:sp>
    </p:spTree>
    <p:extLst>
      <p:ext uri="{BB962C8B-B14F-4D97-AF65-F5344CB8AC3E}">
        <p14:creationId xmlns:p14="http://schemas.microsoft.com/office/powerpoint/2010/main" val="2648951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23D4E0-1D2C-53BC-7352-67BE7386471E}"/>
              </a:ext>
            </a:extLst>
          </p:cNvPr>
          <p:cNvSpPr txBox="1"/>
          <p:nvPr/>
        </p:nvSpPr>
        <p:spPr>
          <a:xfrm>
            <a:off x="705394" y="724372"/>
            <a:ext cx="10842172" cy="2308324"/>
          </a:xfrm>
          <a:prstGeom prst="rect">
            <a:avLst/>
          </a:prstGeom>
          <a:noFill/>
        </p:spPr>
        <p:txBody>
          <a:bodyPr wrap="square">
            <a:spAutoFit/>
          </a:bodyPr>
          <a:lstStyle/>
          <a:p>
            <a:pPr algn="l" fontAlgn="base"/>
            <a:r>
              <a:rPr lang="en-US" b="1" i="0" dirty="0">
                <a:solidFill>
                  <a:srgbClr val="FF0000"/>
                </a:solidFill>
                <a:effectLst/>
                <a:latin typeface="Nunito" pitchFamily="2" charset="0"/>
              </a:rPr>
              <a:t>When to Use Dynamic Programming (DP)?</a:t>
            </a:r>
          </a:p>
          <a:p>
            <a:pPr algn="l" rtl="0" fontAlgn="base"/>
            <a:r>
              <a:rPr lang="en-US" b="0" i="0" dirty="0">
                <a:solidFill>
                  <a:srgbClr val="273239"/>
                </a:solidFill>
                <a:effectLst/>
                <a:latin typeface="Nunito" pitchFamily="2" charset="0"/>
              </a:rPr>
              <a:t>Dynamic programming is an optimization technique used when solving problems that consists of the following characteristics:</a:t>
            </a:r>
          </a:p>
          <a:p>
            <a:pPr marL="342900" indent="-342900" algn="l" fontAlgn="base">
              <a:buAutoNum type="arabicPeriod"/>
            </a:pPr>
            <a:r>
              <a:rPr lang="en-US" b="1" i="0" dirty="0">
                <a:solidFill>
                  <a:srgbClr val="273239"/>
                </a:solidFill>
                <a:effectLst/>
                <a:latin typeface="Nunito" pitchFamily="2" charset="0"/>
              </a:rPr>
              <a:t>Optimal Substructure: </a:t>
            </a:r>
            <a:r>
              <a:rPr lang="en-US" b="0" i="0" dirty="0">
                <a:solidFill>
                  <a:srgbClr val="273239"/>
                </a:solidFill>
                <a:effectLst/>
                <a:latin typeface="Nunito" pitchFamily="2" charset="0"/>
              </a:rPr>
              <a:t>combine the optimal results of subproblems to achieve the optimal result of the bigger problem.</a:t>
            </a:r>
            <a:endParaRPr lang="en-US" b="1" i="0" dirty="0">
              <a:solidFill>
                <a:srgbClr val="273239"/>
              </a:solidFill>
              <a:effectLst/>
              <a:latin typeface="Nunito" pitchFamily="2" charset="0"/>
            </a:endParaRPr>
          </a:p>
          <a:p>
            <a:pPr marL="342900" indent="-342900" fontAlgn="base">
              <a:buFontTx/>
              <a:buAutoNum type="arabicPeriod"/>
            </a:pPr>
            <a:r>
              <a:rPr lang="en-IN" b="1" i="0" dirty="0">
                <a:solidFill>
                  <a:srgbClr val="273239"/>
                </a:solidFill>
                <a:effectLst/>
                <a:latin typeface="Nunito" pitchFamily="2" charset="0"/>
              </a:rPr>
              <a:t>Overlapping Subproblems: </a:t>
            </a:r>
            <a:r>
              <a:rPr lang="en-US" b="0" i="0" dirty="0">
                <a:solidFill>
                  <a:srgbClr val="273239"/>
                </a:solidFill>
                <a:effectLst/>
                <a:latin typeface="Nunito" pitchFamily="2" charset="0"/>
              </a:rPr>
              <a:t>The same subproblems are solved repeatedly in different parts of the problem.</a:t>
            </a:r>
            <a:endParaRPr lang="en-IN" b="1" i="0" dirty="0">
              <a:solidFill>
                <a:srgbClr val="273239"/>
              </a:solidFill>
              <a:effectLst/>
              <a:latin typeface="Nunito" pitchFamily="2" charset="0"/>
            </a:endParaRPr>
          </a:p>
          <a:p>
            <a:pPr marL="342900" indent="-342900" algn="l" fontAlgn="base">
              <a:buAutoNum type="arabicPeriod"/>
            </a:pPr>
            <a:endParaRPr lang="en-US" b="1" i="0" dirty="0">
              <a:solidFill>
                <a:srgbClr val="273239"/>
              </a:solidFill>
              <a:effectLst/>
              <a:latin typeface="Nunito" pitchFamily="2" charset="0"/>
            </a:endParaRPr>
          </a:p>
        </p:txBody>
      </p:sp>
      <p:sp>
        <p:nvSpPr>
          <p:cNvPr id="5" name="TextBox 4">
            <a:extLst>
              <a:ext uri="{FF2B5EF4-FFF2-40B4-BE49-F238E27FC236}">
                <a16:creationId xmlns:a16="http://schemas.microsoft.com/office/drawing/2014/main" id="{40AFDA43-0229-1188-3726-8064F5B03BCC}"/>
              </a:ext>
            </a:extLst>
          </p:cNvPr>
          <p:cNvSpPr txBox="1"/>
          <p:nvPr/>
        </p:nvSpPr>
        <p:spPr>
          <a:xfrm>
            <a:off x="644429" y="3640911"/>
            <a:ext cx="9605560" cy="1815882"/>
          </a:xfrm>
          <a:prstGeom prst="rect">
            <a:avLst/>
          </a:prstGeom>
          <a:noFill/>
        </p:spPr>
        <p:txBody>
          <a:bodyPr wrap="square">
            <a:spAutoFit/>
          </a:bodyPr>
          <a:lstStyle/>
          <a:p>
            <a:pPr algn="l"/>
            <a:r>
              <a:rPr lang="en-US" sz="2800" b="0" i="0" dirty="0">
                <a:solidFill>
                  <a:srgbClr val="FF0000"/>
                </a:solidFill>
                <a:effectLst/>
              </a:rPr>
              <a:t>Approaches of dynamic programming:</a:t>
            </a:r>
          </a:p>
          <a:p>
            <a:pPr algn="just"/>
            <a:r>
              <a:rPr lang="en-US" sz="2800" b="0" i="0" dirty="0">
                <a:solidFill>
                  <a:srgbClr val="2B2A29"/>
                </a:solidFill>
                <a:effectLst/>
              </a:rPr>
              <a:t>There are two approaches to dynamic programming:</a:t>
            </a:r>
          </a:p>
          <a:p>
            <a:pPr algn="just">
              <a:buFont typeface="Arial" panose="020B0604020202020204" pitchFamily="34" charset="0"/>
              <a:buChar char="•"/>
            </a:pPr>
            <a:r>
              <a:rPr lang="en-US" sz="2800" b="0" i="0" dirty="0">
                <a:solidFill>
                  <a:srgbClr val="2B2A29"/>
                </a:solidFill>
                <a:effectLst/>
              </a:rPr>
              <a:t>Top-down approach</a:t>
            </a:r>
          </a:p>
          <a:p>
            <a:pPr algn="just">
              <a:buFont typeface="Arial" panose="020B0604020202020204" pitchFamily="34" charset="0"/>
              <a:buChar char="•"/>
            </a:pPr>
            <a:r>
              <a:rPr lang="en-US" sz="2800" b="0" i="0" dirty="0">
                <a:solidFill>
                  <a:srgbClr val="2B2A29"/>
                </a:solidFill>
                <a:effectLst/>
              </a:rPr>
              <a:t>Bottom-up approach</a:t>
            </a:r>
          </a:p>
        </p:txBody>
      </p:sp>
    </p:spTree>
    <p:extLst>
      <p:ext uri="{BB962C8B-B14F-4D97-AF65-F5344CB8AC3E}">
        <p14:creationId xmlns:p14="http://schemas.microsoft.com/office/powerpoint/2010/main" val="3687674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34290E-03AF-7FAE-1AFC-BFF0CAC5358F}"/>
              </a:ext>
            </a:extLst>
          </p:cNvPr>
          <p:cNvSpPr txBox="1"/>
          <p:nvPr/>
        </p:nvSpPr>
        <p:spPr>
          <a:xfrm>
            <a:off x="200297" y="472004"/>
            <a:ext cx="11721737" cy="6001643"/>
          </a:xfrm>
          <a:prstGeom prst="rect">
            <a:avLst/>
          </a:prstGeom>
          <a:noFill/>
        </p:spPr>
        <p:txBody>
          <a:bodyPr wrap="square">
            <a:spAutoFit/>
          </a:bodyPr>
          <a:lstStyle/>
          <a:p>
            <a:pPr algn="l" fontAlgn="base"/>
            <a:r>
              <a:rPr lang="en-US" sz="3200" b="1" i="0" dirty="0">
                <a:solidFill>
                  <a:srgbClr val="273239"/>
                </a:solidFill>
                <a:effectLst/>
              </a:rPr>
              <a:t>1. Top-Down Approach (</a:t>
            </a:r>
            <a:r>
              <a:rPr lang="en-US" sz="3200" b="1" i="0" dirty="0" err="1">
                <a:solidFill>
                  <a:srgbClr val="273239"/>
                </a:solidFill>
                <a:effectLst/>
              </a:rPr>
              <a:t>Memoization</a:t>
            </a:r>
            <a:r>
              <a:rPr lang="en-US" sz="3200" b="1" i="0" dirty="0">
                <a:solidFill>
                  <a:srgbClr val="273239"/>
                </a:solidFill>
                <a:effectLst/>
              </a:rPr>
              <a:t>):</a:t>
            </a:r>
          </a:p>
          <a:p>
            <a:pPr algn="l" rtl="0" fontAlgn="base"/>
            <a:r>
              <a:rPr lang="en-US" sz="3200" b="0" i="0" dirty="0">
                <a:solidFill>
                  <a:srgbClr val="273239"/>
                </a:solidFill>
                <a:effectLst/>
              </a:rPr>
              <a:t>In the top-down approach, also known as </a:t>
            </a:r>
            <a:r>
              <a:rPr lang="en-US" sz="3200" b="1" i="0" dirty="0" err="1">
                <a:solidFill>
                  <a:srgbClr val="273239"/>
                </a:solidFill>
                <a:effectLst/>
              </a:rPr>
              <a:t>memoization</a:t>
            </a:r>
            <a:r>
              <a:rPr lang="en-US" sz="3200" b="0" i="0" dirty="0">
                <a:solidFill>
                  <a:srgbClr val="273239"/>
                </a:solidFill>
                <a:effectLst/>
              </a:rPr>
              <a:t>, we start with the final solution and recursively break it down into smaller subproblems. To avoid redundant calculations, we store the results of solved subproblems in a </a:t>
            </a:r>
            <a:r>
              <a:rPr lang="en-US" sz="3200" b="0" i="0" dirty="0" err="1">
                <a:solidFill>
                  <a:srgbClr val="273239"/>
                </a:solidFill>
                <a:effectLst/>
              </a:rPr>
              <a:t>memoization</a:t>
            </a:r>
            <a:r>
              <a:rPr lang="en-US" sz="3200" b="0" i="0" dirty="0">
                <a:solidFill>
                  <a:srgbClr val="273239"/>
                </a:solidFill>
                <a:effectLst/>
              </a:rPr>
              <a:t> table.</a:t>
            </a:r>
          </a:p>
          <a:p>
            <a:pPr algn="l" rtl="0" fontAlgn="base"/>
            <a:r>
              <a:rPr lang="en-US" sz="3200" b="0" i="0" dirty="0">
                <a:solidFill>
                  <a:srgbClr val="273239"/>
                </a:solidFill>
                <a:effectLst/>
              </a:rPr>
              <a:t>Let’s breakdown Top down approach:</a:t>
            </a:r>
          </a:p>
          <a:p>
            <a:pPr algn="l" fontAlgn="base">
              <a:buFont typeface="Arial" panose="020B0604020202020204" pitchFamily="34" charset="0"/>
              <a:buChar char="•"/>
            </a:pPr>
            <a:r>
              <a:rPr lang="en-US" sz="3200" b="0" i="0" dirty="0">
                <a:solidFill>
                  <a:srgbClr val="273239"/>
                </a:solidFill>
                <a:effectLst/>
              </a:rPr>
              <a:t>Starts with the final solution and recursively breaks it down into smaller subproblems.</a:t>
            </a:r>
          </a:p>
          <a:p>
            <a:pPr algn="l" fontAlgn="base">
              <a:buFont typeface="Arial" panose="020B0604020202020204" pitchFamily="34" charset="0"/>
              <a:buChar char="•"/>
            </a:pPr>
            <a:r>
              <a:rPr lang="en-US" sz="3200" b="0" i="0" dirty="0">
                <a:solidFill>
                  <a:srgbClr val="273239"/>
                </a:solidFill>
                <a:effectLst/>
              </a:rPr>
              <a:t>Stores the solutions to subproblems in a table to avoid redundant calculations.</a:t>
            </a:r>
          </a:p>
          <a:p>
            <a:pPr algn="l" fontAlgn="base">
              <a:buFont typeface="Arial" panose="020B0604020202020204" pitchFamily="34" charset="0"/>
              <a:buChar char="•"/>
            </a:pPr>
            <a:r>
              <a:rPr lang="en-US" sz="3200" b="0" i="0" dirty="0">
                <a:solidFill>
                  <a:srgbClr val="273239"/>
                </a:solidFill>
                <a:effectLst/>
              </a:rPr>
              <a:t>Suitable when the number of subproblems is large and many of them are reused.</a:t>
            </a:r>
          </a:p>
        </p:txBody>
      </p:sp>
    </p:spTree>
    <p:extLst>
      <p:ext uri="{BB962C8B-B14F-4D97-AF65-F5344CB8AC3E}">
        <p14:creationId xmlns:p14="http://schemas.microsoft.com/office/powerpoint/2010/main" val="1272191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48ED78B-A31D-88B2-1D59-BE39BA9D51FE}"/>
              </a:ext>
            </a:extLst>
          </p:cNvPr>
          <p:cNvSpPr txBox="1"/>
          <p:nvPr/>
        </p:nvSpPr>
        <p:spPr>
          <a:xfrm>
            <a:off x="348343" y="783328"/>
            <a:ext cx="11538857" cy="4154984"/>
          </a:xfrm>
          <a:prstGeom prst="rect">
            <a:avLst/>
          </a:prstGeom>
          <a:noFill/>
        </p:spPr>
        <p:txBody>
          <a:bodyPr wrap="square">
            <a:spAutoFit/>
          </a:bodyPr>
          <a:lstStyle/>
          <a:p>
            <a:pPr algn="l" fontAlgn="base"/>
            <a:r>
              <a:rPr lang="en-US" sz="2400" b="1" i="0" dirty="0">
                <a:solidFill>
                  <a:srgbClr val="273239"/>
                </a:solidFill>
                <a:effectLst/>
                <a:latin typeface="Nunito" pitchFamily="2" charset="0"/>
              </a:rPr>
              <a:t>2. Bottom-Up Approach (Tabulation):</a:t>
            </a:r>
            <a:br>
              <a:rPr lang="en-US" sz="2400" b="1" i="0" dirty="0">
                <a:solidFill>
                  <a:srgbClr val="273239"/>
                </a:solidFill>
                <a:effectLst/>
                <a:latin typeface="Nunito" pitchFamily="2" charset="0"/>
              </a:rPr>
            </a:br>
            <a:endParaRPr lang="en-US" sz="2400" b="1" i="0" dirty="0">
              <a:solidFill>
                <a:srgbClr val="273239"/>
              </a:solidFill>
              <a:effectLst/>
              <a:latin typeface="Nunito" pitchFamily="2" charset="0"/>
            </a:endParaRPr>
          </a:p>
          <a:p>
            <a:pPr algn="l" rtl="0" fontAlgn="base"/>
            <a:r>
              <a:rPr lang="en-US" sz="2400" b="0" i="0" dirty="0">
                <a:solidFill>
                  <a:srgbClr val="273239"/>
                </a:solidFill>
                <a:effectLst/>
                <a:latin typeface="Nunito" pitchFamily="2" charset="0"/>
              </a:rPr>
              <a:t>In the bottom-up approach, also known as </a:t>
            </a:r>
            <a:r>
              <a:rPr lang="en-US" sz="2400" b="1" i="0" dirty="0">
                <a:solidFill>
                  <a:srgbClr val="273239"/>
                </a:solidFill>
                <a:effectLst/>
                <a:latin typeface="Nunito" pitchFamily="2" charset="0"/>
              </a:rPr>
              <a:t>tabulation</a:t>
            </a:r>
            <a:r>
              <a:rPr lang="en-US" sz="2400" b="0" i="0" dirty="0">
                <a:solidFill>
                  <a:srgbClr val="273239"/>
                </a:solidFill>
                <a:effectLst/>
                <a:latin typeface="Nunito" pitchFamily="2" charset="0"/>
              </a:rPr>
              <a:t>, we start with the smallest subproblems and gradually build up to the final solution. We store the results of solved subproblems in a table to avoid redundant calculations.</a:t>
            </a:r>
          </a:p>
          <a:p>
            <a:pPr algn="l" rtl="0" fontAlgn="base"/>
            <a:r>
              <a:rPr lang="en-US" sz="2400" b="0" i="0" dirty="0">
                <a:solidFill>
                  <a:srgbClr val="273239"/>
                </a:solidFill>
                <a:effectLst/>
                <a:latin typeface="Nunito" pitchFamily="2" charset="0"/>
              </a:rPr>
              <a:t>Let’s breakdown Bottom-up approach:</a:t>
            </a:r>
          </a:p>
          <a:p>
            <a:pPr algn="l" fontAlgn="base">
              <a:buFont typeface="Arial" panose="020B0604020202020204" pitchFamily="34" charset="0"/>
              <a:buChar char="•"/>
            </a:pPr>
            <a:r>
              <a:rPr lang="en-US" sz="2400" b="0" i="0" dirty="0">
                <a:solidFill>
                  <a:srgbClr val="273239"/>
                </a:solidFill>
                <a:effectLst/>
                <a:latin typeface="Nunito" pitchFamily="2" charset="0"/>
              </a:rPr>
              <a:t>Starts with the smallest subproblems and gradually builds up to the final solution.</a:t>
            </a:r>
          </a:p>
          <a:p>
            <a:pPr algn="l" fontAlgn="base">
              <a:buFont typeface="Arial" panose="020B0604020202020204" pitchFamily="34" charset="0"/>
              <a:buChar char="•"/>
            </a:pPr>
            <a:r>
              <a:rPr lang="en-US" sz="2400" b="0" i="0" dirty="0">
                <a:solidFill>
                  <a:srgbClr val="273239"/>
                </a:solidFill>
                <a:effectLst/>
                <a:latin typeface="Nunito" pitchFamily="2" charset="0"/>
              </a:rPr>
              <a:t>Fills a table with solutions to subproblems in a bottom-up manner.</a:t>
            </a:r>
          </a:p>
          <a:p>
            <a:pPr algn="l" fontAlgn="base">
              <a:buFont typeface="Arial" panose="020B0604020202020204" pitchFamily="34" charset="0"/>
              <a:buChar char="•"/>
            </a:pPr>
            <a:r>
              <a:rPr lang="en-US" sz="2400" b="0" i="0" dirty="0">
                <a:solidFill>
                  <a:srgbClr val="273239"/>
                </a:solidFill>
                <a:effectLst/>
                <a:latin typeface="Nunito" pitchFamily="2" charset="0"/>
              </a:rPr>
              <a:t>Suitable when the number of subproblems is small and the optimal solution can be directly computed from the solutions to smaller subproblems.</a:t>
            </a:r>
          </a:p>
        </p:txBody>
      </p:sp>
    </p:spTree>
    <p:extLst>
      <p:ext uri="{BB962C8B-B14F-4D97-AF65-F5344CB8AC3E}">
        <p14:creationId xmlns:p14="http://schemas.microsoft.com/office/powerpoint/2010/main" val="943208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3A3231-E65B-FCBB-276C-A50AC3DCC8F0}"/>
              </a:ext>
            </a:extLst>
          </p:cNvPr>
          <p:cNvSpPr txBox="1"/>
          <p:nvPr/>
        </p:nvSpPr>
        <p:spPr>
          <a:xfrm>
            <a:off x="113211" y="972589"/>
            <a:ext cx="12078789" cy="5940088"/>
          </a:xfrm>
          <a:prstGeom prst="rect">
            <a:avLst/>
          </a:prstGeom>
          <a:noFill/>
        </p:spPr>
        <p:txBody>
          <a:bodyPr wrap="square">
            <a:spAutoFit/>
          </a:bodyPr>
          <a:lstStyle/>
          <a:p>
            <a:pPr algn="l" fontAlgn="base"/>
            <a:r>
              <a:rPr lang="en-US" sz="2000" b="1" i="0" dirty="0">
                <a:solidFill>
                  <a:srgbClr val="273239"/>
                </a:solidFill>
                <a:effectLst/>
                <a:latin typeface="Nunito" pitchFamily="2" charset="0"/>
              </a:rPr>
              <a:t>Common Algorithms that Use Dynamic Programming:</a:t>
            </a:r>
          </a:p>
          <a:p>
            <a:pPr algn="l" fontAlgn="base">
              <a:buFont typeface="Arial" panose="020B0604020202020204" pitchFamily="34" charset="0"/>
              <a:buChar char="•"/>
            </a:pPr>
            <a:r>
              <a:rPr lang="en-US" sz="2000" b="1" i="0" dirty="0">
                <a:solidFill>
                  <a:srgbClr val="273239"/>
                </a:solidFill>
                <a:effectLst/>
                <a:latin typeface="Nunito" pitchFamily="2" charset="0"/>
              </a:rPr>
              <a:t>Longest Common Subsequence (LCS): </a:t>
            </a:r>
            <a:r>
              <a:rPr lang="en-US" sz="2000" b="0" i="0" dirty="0">
                <a:solidFill>
                  <a:srgbClr val="273239"/>
                </a:solidFill>
                <a:effectLst/>
                <a:latin typeface="Nunito" pitchFamily="2" charset="0"/>
              </a:rPr>
              <a:t>Finds the longest common subsequence between two strings.</a:t>
            </a:r>
          </a:p>
          <a:p>
            <a:pPr algn="l" fontAlgn="base">
              <a:buFont typeface="Arial" panose="020B0604020202020204" pitchFamily="34" charset="0"/>
              <a:buChar char="•"/>
            </a:pPr>
            <a:r>
              <a:rPr lang="en-US" sz="2000" b="1" i="0" dirty="0">
                <a:solidFill>
                  <a:srgbClr val="273239"/>
                </a:solidFill>
                <a:effectLst/>
                <a:latin typeface="Nunito" pitchFamily="2" charset="0"/>
              </a:rPr>
              <a:t>Shortest Path in a Graph:</a:t>
            </a:r>
            <a:r>
              <a:rPr lang="en-US" sz="2000" b="0" i="0" dirty="0">
                <a:solidFill>
                  <a:srgbClr val="273239"/>
                </a:solidFill>
                <a:effectLst/>
                <a:latin typeface="Nunito" pitchFamily="2" charset="0"/>
              </a:rPr>
              <a:t> Finds the shortest path between two nodes in a graph.</a:t>
            </a:r>
          </a:p>
          <a:p>
            <a:pPr algn="l" fontAlgn="base">
              <a:buFont typeface="Arial" panose="020B0604020202020204" pitchFamily="34" charset="0"/>
              <a:buChar char="•"/>
            </a:pPr>
            <a:r>
              <a:rPr lang="en-US" sz="2000" b="1" i="0" dirty="0">
                <a:solidFill>
                  <a:srgbClr val="273239"/>
                </a:solidFill>
                <a:effectLst/>
                <a:latin typeface="Nunito" pitchFamily="2" charset="0"/>
              </a:rPr>
              <a:t>Knapsack Problem: </a:t>
            </a:r>
            <a:r>
              <a:rPr lang="en-US" sz="2000" b="0" i="0" dirty="0">
                <a:solidFill>
                  <a:srgbClr val="273239"/>
                </a:solidFill>
                <a:effectLst/>
                <a:latin typeface="Nunito" pitchFamily="2" charset="0"/>
              </a:rPr>
              <a:t>Determines the maximum value of items that can be placed in a knapsack with a given capacity.</a:t>
            </a:r>
          </a:p>
          <a:p>
            <a:pPr algn="l" fontAlgn="base">
              <a:buFont typeface="Arial" panose="020B0604020202020204" pitchFamily="34" charset="0"/>
              <a:buChar char="•"/>
            </a:pPr>
            <a:r>
              <a:rPr lang="en-US" sz="2000" b="1" i="0" dirty="0">
                <a:solidFill>
                  <a:srgbClr val="273239"/>
                </a:solidFill>
                <a:effectLst/>
                <a:latin typeface="Nunito" pitchFamily="2" charset="0"/>
              </a:rPr>
              <a:t>Matrix Chain Multiplication: </a:t>
            </a:r>
            <a:r>
              <a:rPr lang="en-US" sz="2000" b="0" i="0" dirty="0">
                <a:solidFill>
                  <a:srgbClr val="273239"/>
                </a:solidFill>
                <a:effectLst/>
                <a:latin typeface="Nunito" pitchFamily="2" charset="0"/>
              </a:rPr>
              <a:t>Optimizes the order of matrix multiplication to minimize the number of operations.</a:t>
            </a:r>
          </a:p>
          <a:p>
            <a:pPr algn="l" fontAlgn="base">
              <a:buFont typeface="Arial" panose="020B0604020202020204" pitchFamily="34" charset="0"/>
              <a:buChar char="•"/>
            </a:pPr>
            <a:r>
              <a:rPr lang="en-US" sz="2000" b="1" i="0" dirty="0">
                <a:solidFill>
                  <a:srgbClr val="273239"/>
                </a:solidFill>
                <a:effectLst/>
                <a:latin typeface="Nunito" pitchFamily="2" charset="0"/>
              </a:rPr>
              <a:t>Fibonacci Sequence: </a:t>
            </a:r>
            <a:r>
              <a:rPr lang="en-US" sz="2000" b="0" i="0" dirty="0">
                <a:solidFill>
                  <a:srgbClr val="273239"/>
                </a:solidFill>
                <a:effectLst/>
                <a:latin typeface="Nunito" pitchFamily="2" charset="0"/>
              </a:rPr>
              <a:t>Calculates the nth Fibonacci number.</a:t>
            </a:r>
          </a:p>
          <a:p>
            <a:pPr algn="l" fontAlgn="base">
              <a:buFont typeface="Arial" panose="020B0604020202020204" pitchFamily="34" charset="0"/>
              <a:buChar char="•"/>
            </a:pPr>
            <a:endParaRPr lang="en-US" sz="2000" b="0" i="0" dirty="0">
              <a:solidFill>
                <a:srgbClr val="273239"/>
              </a:solidFill>
              <a:effectLst/>
              <a:latin typeface="Nunito" pitchFamily="2" charset="0"/>
            </a:endParaRPr>
          </a:p>
          <a:p>
            <a:pPr algn="l" fontAlgn="base"/>
            <a:r>
              <a:rPr lang="en-US" sz="2000" b="1" i="0" dirty="0">
                <a:solidFill>
                  <a:srgbClr val="273239"/>
                </a:solidFill>
                <a:effectLst/>
                <a:latin typeface="Nunito" pitchFamily="2" charset="0"/>
              </a:rPr>
              <a:t>Advantages of Dynamic Programming (DP)</a:t>
            </a:r>
          </a:p>
          <a:p>
            <a:pPr algn="l" rtl="0" fontAlgn="base"/>
            <a:r>
              <a:rPr lang="en-US" sz="2000" b="0" i="0" dirty="0">
                <a:solidFill>
                  <a:srgbClr val="273239"/>
                </a:solidFill>
                <a:effectLst/>
                <a:latin typeface="Nunito" pitchFamily="2" charset="0"/>
              </a:rPr>
              <a:t>Dynamic programming has a wide range of advantages, including:</a:t>
            </a:r>
          </a:p>
          <a:p>
            <a:pPr algn="l" fontAlgn="base">
              <a:buFont typeface="Arial" panose="020B0604020202020204" pitchFamily="34" charset="0"/>
              <a:buChar char="•"/>
            </a:pPr>
            <a:r>
              <a:rPr lang="en-US" sz="2000" b="0" i="0" dirty="0">
                <a:solidFill>
                  <a:srgbClr val="273239"/>
                </a:solidFill>
                <a:effectLst/>
                <a:latin typeface="Nunito" pitchFamily="2" charset="0"/>
              </a:rPr>
              <a:t>Avoids recomputing the same subproblems multiple times, leading to significant time savings.</a:t>
            </a:r>
          </a:p>
          <a:p>
            <a:pPr algn="l" fontAlgn="base">
              <a:buFont typeface="Arial" panose="020B0604020202020204" pitchFamily="34" charset="0"/>
              <a:buChar char="•"/>
            </a:pPr>
            <a:r>
              <a:rPr lang="en-US" sz="2000" b="0" i="0" dirty="0">
                <a:solidFill>
                  <a:srgbClr val="273239"/>
                </a:solidFill>
                <a:effectLst/>
                <a:latin typeface="Nunito" pitchFamily="2" charset="0"/>
              </a:rPr>
              <a:t>Ensures that the optimal solution is found by considering all possible combinations.</a:t>
            </a:r>
          </a:p>
          <a:p>
            <a:pPr algn="l" fontAlgn="base">
              <a:buFont typeface="Arial" panose="020B0604020202020204" pitchFamily="34" charset="0"/>
              <a:buChar char="•"/>
            </a:pPr>
            <a:r>
              <a:rPr lang="en-US" sz="2000" b="0" i="0" dirty="0">
                <a:solidFill>
                  <a:srgbClr val="273239"/>
                </a:solidFill>
                <a:effectLst/>
                <a:latin typeface="Nunito" pitchFamily="2" charset="0"/>
              </a:rPr>
              <a:t>Breaks down complex problems into smaller, more manageable subproblems.</a:t>
            </a:r>
          </a:p>
          <a:p>
            <a:pPr algn="l" fontAlgn="base"/>
            <a:r>
              <a:rPr lang="en-US" sz="2000" b="1" i="0" dirty="0">
                <a:solidFill>
                  <a:srgbClr val="273239"/>
                </a:solidFill>
                <a:effectLst/>
                <a:latin typeface="Nunito" pitchFamily="2" charset="0"/>
              </a:rPr>
              <a:t>Applications of Dynamic Programming (DP)</a:t>
            </a:r>
          </a:p>
          <a:p>
            <a:pPr algn="l" rtl="0" fontAlgn="base"/>
            <a:r>
              <a:rPr lang="en-US" sz="2000" b="0" i="0" dirty="0">
                <a:solidFill>
                  <a:srgbClr val="273239"/>
                </a:solidFill>
                <a:effectLst/>
                <a:latin typeface="Nunito" pitchFamily="2" charset="0"/>
              </a:rPr>
              <a:t>Dynamic programming has a wide range of applications, including:</a:t>
            </a:r>
          </a:p>
          <a:p>
            <a:pPr algn="l" fontAlgn="base">
              <a:buFont typeface="Arial" panose="020B0604020202020204" pitchFamily="34" charset="0"/>
              <a:buChar char="•"/>
            </a:pPr>
            <a:r>
              <a:rPr lang="en-US" sz="2000" b="1" i="0" dirty="0">
                <a:solidFill>
                  <a:srgbClr val="273239"/>
                </a:solidFill>
                <a:effectLst/>
                <a:latin typeface="Nunito" pitchFamily="2" charset="0"/>
              </a:rPr>
              <a:t>Optimization: </a:t>
            </a:r>
            <a:r>
              <a:rPr lang="en-US" sz="2000" b="0" i="0" dirty="0">
                <a:solidFill>
                  <a:srgbClr val="273239"/>
                </a:solidFill>
                <a:effectLst/>
                <a:latin typeface="Nunito" pitchFamily="2" charset="0"/>
              </a:rPr>
              <a:t>Knapsack problem, shortest path problem, maximum subarray problem</a:t>
            </a:r>
          </a:p>
          <a:p>
            <a:pPr algn="l" fontAlgn="base">
              <a:buFont typeface="Arial" panose="020B0604020202020204" pitchFamily="34" charset="0"/>
              <a:buChar char="•"/>
            </a:pPr>
            <a:r>
              <a:rPr lang="en-US" sz="2000" b="1" i="0" dirty="0">
                <a:solidFill>
                  <a:srgbClr val="273239"/>
                </a:solidFill>
                <a:effectLst/>
                <a:latin typeface="Nunito" pitchFamily="2" charset="0"/>
              </a:rPr>
              <a:t>Computer Science: </a:t>
            </a:r>
            <a:r>
              <a:rPr lang="en-US" sz="2000" b="0" i="0" dirty="0">
                <a:solidFill>
                  <a:srgbClr val="273239"/>
                </a:solidFill>
                <a:effectLst/>
                <a:latin typeface="Nunito" pitchFamily="2" charset="0"/>
              </a:rPr>
              <a:t>Longest common subsequence, edit distance, string matching</a:t>
            </a:r>
          </a:p>
          <a:p>
            <a:pPr algn="l" fontAlgn="base">
              <a:buFont typeface="Arial" panose="020B0604020202020204" pitchFamily="34" charset="0"/>
              <a:buChar char="•"/>
            </a:pPr>
            <a:r>
              <a:rPr lang="en-US" sz="2000" b="1" i="0" dirty="0">
                <a:solidFill>
                  <a:srgbClr val="273239"/>
                </a:solidFill>
                <a:effectLst/>
                <a:latin typeface="Nunito" pitchFamily="2" charset="0"/>
              </a:rPr>
              <a:t>Operations Research: </a:t>
            </a:r>
            <a:r>
              <a:rPr lang="en-US" sz="2000" b="0" i="0" dirty="0">
                <a:solidFill>
                  <a:srgbClr val="273239"/>
                </a:solidFill>
                <a:effectLst/>
                <a:latin typeface="Nunito" pitchFamily="2" charset="0"/>
              </a:rPr>
              <a:t>Inventory management, scheduling, resource allocation</a:t>
            </a:r>
          </a:p>
        </p:txBody>
      </p:sp>
    </p:spTree>
    <p:extLst>
      <p:ext uri="{BB962C8B-B14F-4D97-AF65-F5344CB8AC3E}">
        <p14:creationId xmlns:p14="http://schemas.microsoft.com/office/powerpoint/2010/main" val="27752359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2480</Words>
  <Application>Microsoft Office PowerPoint</Application>
  <PresentationFormat>Widescreen</PresentationFormat>
  <Paragraphs>153</Paragraphs>
  <Slides>34</Slides>
  <Notes>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34</vt:i4>
      </vt:variant>
    </vt:vector>
  </HeadingPairs>
  <TitlesOfParts>
    <vt:vector size="48" baseType="lpstr">
      <vt:lpstr>Arial</vt:lpstr>
      <vt:lpstr>Calibri</vt:lpstr>
      <vt:lpstr>Calibri Light</vt:lpstr>
      <vt:lpstr>euclid_circular_a</vt:lpstr>
      <vt:lpstr>inherit</vt:lpstr>
      <vt:lpstr>inter-bold</vt:lpstr>
      <vt:lpstr>inter-regular</vt:lpstr>
      <vt:lpstr>Nunito</vt:lpstr>
      <vt:lpstr>sofia-pro</vt:lpstr>
      <vt:lpstr>Source Sans 3</vt:lpstr>
      <vt:lpstr>Times New Roman</vt:lpstr>
      <vt:lpstr>var(--ff-lato)</vt:lpstr>
      <vt:lpstr>Verdana</vt:lpstr>
      <vt:lpstr>Office Theme</vt:lpstr>
      <vt:lpstr>Unit - IV</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Jyothsna Kilari</dc:creator>
  <cp:lastModifiedBy>Jyothsna Kilari</cp:lastModifiedBy>
  <cp:revision>1</cp:revision>
  <dcterms:created xsi:type="dcterms:W3CDTF">2025-08-14T08:19:31Z</dcterms:created>
  <dcterms:modified xsi:type="dcterms:W3CDTF">2025-08-14T08:20:03Z</dcterms:modified>
</cp:coreProperties>
</file>