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8" r:id="rId11"/>
    <p:sldId id="275" r:id="rId12"/>
    <p:sldId id="269" r:id="rId13"/>
    <p:sldId id="270" r:id="rId14"/>
    <p:sldId id="276" r:id="rId15"/>
    <p:sldId id="277" r:id="rId16"/>
    <p:sldId id="266" r:id="rId17"/>
    <p:sldId id="267" r:id="rId18"/>
    <p:sldId id="271" r:id="rId19"/>
    <p:sldId id="272" r:id="rId20"/>
    <p:sldId id="273" r:id="rId21"/>
    <p:sldId id="274" r:id="rId22"/>
    <p:sldId id="278" r:id="rId23"/>
    <p:sldId id="279" r:id="rId24"/>
    <p:sldId id="280" r:id="rId25"/>
    <p:sldId id="281" r:id="rId26"/>
    <p:sldId id="282" r:id="rId27"/>
    <p:sldId id="294" r:id="rId28"/>
    <p:sldId id="295" r:id="rId29"/>
    <p:sldId id="313" r:id="rId30"/>
    <p:sldId id="299" r:id="rId31"/>
    <p:sldId id="324" r:id="rId32"/>
    <p:sldId id="318" r:id="rId33"/>
    <p:sldId id="319" r:id="rId34"/>
    <p:sldId id="320" r:id="rId35"/>
    <p:sldId id="321" r:id="rId36"/>
    <p:sldId id="317" r:id="rId37"/>
    <p:sldId id="322" r:id="rId38"/>
    <p:sldId id="323" r:id="rId39"/>
    <p:sldId id="325" r:id="rId40"/>
    <p:sldId id="326" r:id="rId41"/>
    <p:sldId id="327" r:id="rId42"/>
    <p:sldId id="328" r:id="rId43"/>
    <p:sldId id="329" r:id="rId44"/>
    <p:sldId id="330" r:id="rId45"/>
    <p:sldId id="331" r:id="rId46"/>
    <p:sldId id="332" r:id="rId47"/>
    <p:sldId id="333" r:id="rId48"/>
    <p:sldId id="334" r:id="rId49"/>
    <p:sldId id="335" r:id="rId50"/>
    <p:sldId id="336" r:id="rId51"/>
    <p:sldId id="337" r:id="rId52"/>
    <p:sldId id="338" r:id="rId53"/>
    <p:sldId id="339" r:id="rId54"/>
    <p:sldId id="340" r:id="rId55"/>
    <p:sldId id="341" r:id="rId56"/>
    <p:sldId id="342" r:id="rId57"/>
    <p:sldId id="343"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9" d="100"/>
          <a:sy n="79" d="100"/>
        </p:scale>
        <p:origin x="730" y="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0CF455BF-EF8F-4A97-86B3-547B9CC545A7}" type="datetimeFigureOut">
              <a:rPr lang="en-IN" smtClean="0"/>
              <a:t>29-01-2026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2609182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0CF455BF-EF8F-4A97-86B3-547B9CC545A7}" type="datetimeFigureOut">
              <a:rPr lang="en-IN" smtClean="0"/>
              <a:t>29-01-2026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646865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0CF455BF-EF8F-4A97-86B3-547B9CC545A7}" type="datetimeFigureOut">
              <a:rPr lang="en-IN" smtClean="0"/>
              <a:t>29-01-2026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2682930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0CF455BF-EF8F-4A97-86B3-547B9CC545A7}" type="datetimeFigureOut">
              <a:rPr lang="en-IN" smtClean="0"/>
              <a:t>29-01-2026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3119270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CF455BF-EF8F-4A97-86B3-547B9CC545A7}" type="datetimeFigureOut">
              <a:rPr lang="en-IN" smtClean="0"/>
              <a:t>29-01-2026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12250754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0CF455BF-EF8F-4A97-86B3-547B9CC545A7}" type="datetimeFigureOut">
              <a:rPr lang="en-IN" smtClean="0"/>
              <a:t>29-01-2026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1231358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0CF455BF-EF8F-4A97-86B3-547B9CC545A7}" type="datetimeFigureOut">
              <a:rPr lang="en-IN" smtClean="0"/>
              <a:t>29-01-2026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1465007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0CF455BF-EF8F-4A97-86B3-547B9CC545A7}" type="datetimeFigureOut">
              <a:rPr lang="en-IN" smtClean="0"/>
              <a:t>29-01-2026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2933861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F455BF-EF8F-4A97-86B3-547B9CC545A7}" type="datetimeFigureOut">
              <a:rPr lang="en-IN" smtClean="0"/>
              <a:t>29-01-2026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1279655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F455BF-EF8F-4A97-86B3-547B9CC545A7}" type="datetimeFigureOut">
              <a:rPr lang="en-IN" smtClean="0"/>
              <a:t>29-01-2026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3483515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CF455BF-EF8F-4A97-86B3-547B9CC545A7}" type="datetimeFigureOut">
              <a:rPr lang="en-IN" smtClean="0"/>
              <a:t>29-01-2026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25CD6FD-E462-4AF3-8544-7FF657756E56}" type="slidenum">
              <a:rPr lang="en-IN" smtClean="0"/>
              <a:t>‹#›</a:t>
            </a:fld>
            <a:endParaRPr lang="en-IN"/>
          </a:p>
        </p:txBody>
      </p:sp>
    </p:spTree>
    <p:extLst>
      <p:ext uri="{BB962C8B-B14F-4D97-AF65-F5344CB8AC3E}">
        <p14:creationId xmlns:p14="http://schemas.microsoft.com/office/powerpoint/2010/main" val="845030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455BF-EF8F-4A97-86B3-547B9CC545A7}" type="datetimeFigureOut">
              <a:rPr lang="en-IN" smtClean="0"/>
              <a:t>29-01-2026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5CD6FD-E462-4AF3-8544-7FF657756E56}" type="slidenum">
              <a:rPr lang="en-IN" smtClean="0"/>
              <a:t>‹#›</a:t>
            </a:fld>
            <a:endParaRPr lang="en-IN"/>
          </a:p>
        </p:txBody>
      </p:sp>
    </p:spTree>
    <p:extLst>
      <p:ext uri="{BB962C8B-B14F-4D97-AF65-F5344CB8AC3E}">
        <p14:creationId xmlns:p14="http://schemas.microsoft.com/office/powerpoint/2010/main" val="3812801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Imsherlocked@gmail.com" TargetMode="External"/><Relationship Id="rId1" Type="http://schemas.openxmlformats.org/officeDocument/2006/relationships/slideLayout" Target="../slideLayouts/slideLayout4.xml"/><Relationship Id="rId5" Type="http://schemas.openxmlformats.org/officeDocument/2006/relationships/image" Target="../media/image3.jpeg"/><Relationship Id="rId4" Type="http://schemas.microsoft.com/office/2007/relationships/hdphoto" Target="../media/hdphoto2.wdp"/></Relationships>
</file>

<file path=ppt/slides/_rels/slide2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tretch>
            <a:fillRect/>
          </a:stretch>
        </p:blipFill>
        <p:spPr>
          <a:xfrm>
            <a:off x="3598654" y="1889066"/>
            <a:ext cx="4596442" cy="2831469"/>
          </a:xfrm>
          <a:prstGeom prst="rect">
            <a:avLst/>
          </a:prstGeom>
        </p:spPr>
      </p:pic>
      <p:sp>
        <p:nvSpPr>
          <p:cNvPr id="3" name="TextBox 2">
            <a:extLst>
              <a:ext uri="{FF2B5EF4-FFF2-40B4-BE49-F238E27FC236}">
                <a16:creationId xmlns:a16="http://schemas.microsoft.com/office/drawing/2014/main" id="{4358EEA3-9831-4E42-E1F0-EB5949CF2E6A}"/>
              </a:ext>
            </a:extLst>
          </p:cNvPr>
          <p:cNvSpPr txBox="1"/>
          <p:nvPr/>
        </p:nvSpPr>
        <p:spPr>
          <a:xfrm>
            <a:off x="2849686" y="4535869"/>
            <a:ext cx="6094378" cy="369332"/>
          </a:xfrm>
          <a:prstGeom prst="rect">
            <a:avLst/>
          </a:prstGeom>
          <a:noFill/>
        </p:spPr>
        <p:txBody>
          <a:bodyPr wrap="square">
            <a:spAutoFit/>
          </a:bodyPr>
          <a:lstStyle/>
          <a:p>
            <a:pPr algn="ctr"/>
            <a:r>
              <a:rPr lang="en-US" sz="1800" b="1" dirty="0">
                <a:solidFill>
                  <a:srgbClr val="000000"/>
                </a:solidFill>
                <a:effectLst/>
                <a:latin typeface="Times New Roman" panose="02020603050405020304" pitchFamily="18" charset="0"/>
                <a:ea typeface="Times New Roman" panose="02020603050405020304" pitchFamily="18" charset="0"/>
              </a:rPr>
              <a:t>Source Code Management </a:t>
            </a:r>
            <a:endParaRPr lang="en-US" dirty="0"/>
          </a:p>
        </p:txBody>
      </p:sp>
    </p:spTree>
    <p:extLst>
      <p:ext uri="{BB962C8B-B14F-4D97-AF65-F5344CB8AC3E}">
        <p14:creationId xmlns:p14="http://schemas.microsoft.com/office/powerpoint/2010/main" val="304016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620D3-AEF1-F50B-E436-0D85F545226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4DEC2E5-5A62-3153-6AF0-D3DC69E32AFA}"/>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D31E00E6-E62E-3685-6AAE-565DFF9C3BF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32B47CE3-2858-1752-7DAF-6F13AE763809}"/>
              </a:ext>
            </a:extLst>
          </p:cNvPr>
          <p:cNvSpPr/>
          <p:nvPr/>
        </p:nvSpPr>
        <p:spPr>
          <a:xfrm>
            <a:off x="3480539" y="671210"/>
            <a:ext cx="5230919"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Framework</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397FF404-D94E-4FC7-111F-103B00A37001}"/>
              </a:ext>
            </a:extLst>
          </p:cNvPr>
          <p:cNvSpPr txBox="1"/>
          <p:nvPr/>
        </p:nvSpPr>
        <p:spPr>
          <a:xfrm>
            <a:off x="929222" y="1484977"/>
            <a:ext cx="9944100" cy="2246769"/>
          </a:xfrm>
          <a:prstGeom prst="rect">
            <a:avLst/>
          </a:prstGeom>
          <a:noFill/>
        </p:spPr>
        <p:txBody>
          <a:bodyPr wrap="square">
            <a:spAutoFit/>
          </a:bodyPr>
          <a:lstStyle/>
          <a:p>
            <a:r>
              <a:rPr lang="en-US" sz="2000" b="1" dirty="0">
                <a:latin typeface="Bookman Old Style" panose="02050604050505020204" pitchFamily="18" charset="0"/>
              </a:rPr>
              <a:t>1. Version repository: </a:t>
            </a:r>
          </a:p>
          <a:p>
            <a:endParaRPr lang="en-US" sz="2000" dirty="0">
              <a:latin typeface="Bookman Old Style" panose="02050604050505020204" pitchFamily="18" charset="0"/>
            </a:endParaRPr>
          </a:p>
          <a:p>
            <a:r>
              <a:rPr lang="en-US" sz="2000" dirty="0">
                <a:latin typeface="Bookman Old Style" panose="02050604050505020204" pitchFamily="18" charset="0"/>
              </a:rPr>
              <a:t>An SCM system maintains a complete history of all versions of the source code, including every modification made over time. </a:t>
            </a:r>
          </a:p>
          <a:p>
            <a:r>
              <a:rPr lang="en-US" sz="2000" dirty="0">
                <a:latin typeface="Bookman Old Style" panose="02050604050505020204" pitchFamily="18" charset="0"/>
              </a:rPr>
              <a:t>Thus, developers can access and review any previous state of the codebase, making it easier to track changes, debug issues, or restore earlier versions if necessary.</a:t>
            </a:r>
          </a:p>
        </p:txBody>
      </p:sp>
      <p:sp>
        <p:nvSpPr>
          <p:cNvPr id="6" name="TextBox 5">
            <a:extLst>
              <a:ext uri="{FF2B5EF4-FFF2-40B4-BE49-F238E27FC236}">
                <a16:creationId xmlns:a16="http://schemas.microsoft.com/office/drawing/2014/main" id="{683F0913-D546-5B91-BDCD-6944310B818C}"/>
              </a:ext>
            </a:extLst>
          </p:cNvPr>
          <p:cNvSpPr txBox="1"/>
          <p:nvPr/>
        </p:nvSpPr>
        <p:spPr>
          <a:xfrm>
            <a:off x="929222" y="3973357"/>
            <a:ext cx="10069457" cy="1754326"/>
          </a:xfrm>
          <a:prstGeom prst="rect">
            <a:avLst/>
          </a:prstGeom>
          <a:noFill/>
        </p:spPr>
        <p:txBody>
          <a:bodyPr wrap="square">
            <a:spAutoFit/>
          </a:bodyPr>
          <a:lstStyle/>
          <a:p>
            <a:r>
              <a:rPr lang="en-US" i="1" dirty="0">
                <a:latin typeface="Bookman Old Style" panose="02050604050505020204" pitchFamily="18" charset="0"/>
              </a:rPr>
              <a:t>Consider a Student Management System where a developer modifies the attendance calculation logic on Monday. On Wednesday, it is discovered that the updated logic produces incorrect attendance percentages. </a:t>
            </a:r>
          </a:p>
          <a:p>
            <a:r>
              <a:rPr lang="en-US" i="1" dirty="0">
                <a:latin typeface="Bookman Old Style" panose="02050604050505020204" pitchFamily="18" charset="0"/>
              </a:rPr>
              <a:t>Using the version repository maintained by Git, the developer can review previous commits, identify the earlier correct version of the code, and restore it. This allows the team to fix the issue quickly without rewriting the logic from scratch.</a:t>
            </a:r>
            <a:endParaRPr lang="en-IN" i="1" dirty="0">
              <a:latin typeface="Bookman Old Style" panose="02050604050505020204" pitchFamily="18" charset="0"/>
            </a:endParaRPr>
          </a:p>
        </p:txBody>
      </p:sp>
    </p:spTree>
    <p:extLst>
      <p:ext uri="{BB962C8B-B14F-4D97-AF65-F5344CB8AC3E}">
        <p14:creationId xmlns:p14="http://schemas.microsoft.com/office/powerpoint/2010/main" val="196935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576DE-47A3-80BB-A19A-FA6B1A452A1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AFD9730-F932-CB9B-4991-43EA73607ECC}"/>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AECA4CF7-6EEE-7398-87F8-C9331A3FE2B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50F836A0-47AD-BBB6-F6BA-BDB2C78BF83C}"/>
              </a:ext>
            </a:extLst>
          </p:cNvPr>
          <p:cNvSpPr/>
          <p:nvPr/>
        </p:nvSpPr>
        <p:spPr>
          <a:xfrm>
            <a:off x="3480539" y="671210"/>
            <a:ext cx="5230919"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Framework</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C08F014D-03DF-132A-3205-A2148B8068CE}"/>
              </a:ext>
            </a:extLst>
          </p:cNvPr>
          <p:cNvSpPr txBox="1"/>
          <p:nvPr/>
        </p:nvSpPr>
        <p:spPr>
          <a:xfrm>
            <a:off x="912757" y="1668071"/>
            <a:ext cx="10266719" cy="1938992"/>
          </a:xfrm>
          <a:prstGeom prst="rect">
            <a:avLst/>
          </a:prstGeom>
          <a:noFill/>
        </p:spPr>
        <p:txBody>
          <a:bodyPr wrap="square">
            <a:spAutoFit/>
          </a:bodyPr>
          <a:lstStyle/>
          <a:p>
            <a:r>
              <a:rPr lang="en-US" sz="2000" b="1" dirty="0">
                <a:latin typeface="Bookman Old Style" panose="02050604050505020204" pitchFamily="18" charset="0"/>
              </a:rPr>
              <a:t>2. Branching and merging: </a:t>
            </a:r>
          </a:p>
          <a:p>
            <a:r>
              <a:rPr lang="en-US" sz="2000" dirty="0">
                <a:latin typeface="Bookman Old Style" panose="02050604050505020204" pitchFamily="18" charset="0"/>
              </a:rPr>
              <a:t>Allows developers to create independent branches for new features. That means developers can work in isolated environments (branches) when creating new features or fixing issues without disrupting the primary codebase (main branch).</a:t>
            </a:r>
          </a:p>
          <a:p>
            <a:endParaRPr lang="en-US" sz="2000" b="1" dirty="0">
              <a:latin typeface="Bookman Old Style" panose="02050604050505020204" pitchFamily="18" charset="0"/>
            </a:endParaRPr>
          </a:p>
          <a:p>
            <a:endParaRPr lang="en-US" sz="2000" b="1" dirty="0">
              <a:latin typeface="Bookman Old Style" panose="02050604050505020204" pitchFamily="18" charset="0"/>
            </a:endParaRPr>
          </a:p>
        </p:txBody>
      </p:sp>
      <p:sp>
        <p:nvSpPr>
          <p:cNvPr id="6" name="TextBox 5">
            <a:extLst>
              <a:ext uri="{FF2B5EF4-FFF2-40B4-BE49-F238E27FC236}">
                <a16:creationId xmlns:a16="http://schemas.microsoft.com/office/drawing/2014/main" id="{60CC7B75-57FA-CCC1-F8C7-A8BE2BAB1E55}"/>
              </a:ext>
            </a:extLst>
          </p:cNvPr>
          <p:cNvSpPr txBox="1"/>
          <p:nvPr/>
        </p:nvSpPr>
        <p:spPr>
          <a:xfrm>
            <a:off x="1012524" y="3429000"/>
            <a:ext cx="9994782" cy="1754326"/>
          </a:xfrm>
          <a:prstGeom prst="rect">
            <a:avLst/>
          </a:prstGeom>
          <a:noFill/>
        </p:spPr>
        <p:txBody>
          <a:bodyPr wrap="square">
            <a:spAutoFit/>
          </a:bodyPr>
          <a:lstStyle/>
          <a:p>
            <a:r>
              <a:rPr lang="en-US" i="1" dirty="0">
                <a:latin typeface="Bookman Old Style" panose="02050604050505020204" pitchFamily="18" charset="0"/>
              </a:rPr>
              <a:t>In a project, one developer creates a branch named </a:t>
            </a:r>
            <a:r>
              <a:rPr lang="en-US" b="1" i="1" dirty="0">
                <a:latin typeface="Bookman Old Style" panose="02050604050505020204" pitchFamily="18" charset="0"/>
              </a:rPr>
              <a:t>fee-module </a:t>
            </a:r>
            <a:r>
              <a:rPr lang="en-US" i="1" dirty="0">
                <a:latin typeface="Bookman Old Style" panose="02050604050505020204" pitchFamily="18" charset="0"/>
              </a:rPr>
              <a:t>to implement fee management features, while another developer creates a branch named </a:t>
            </a:r>
            <a:r>
              <a:rPr lang="en-US" b="1" i="1" dirty="0">
                <a:latin typeface="Bookman Old Style" panose="02050604050505020204" pitchFamily="18" charset="0"/>
              </a:rPr>
              <a:t>attendance-module </a:t>
            </a:r>
            <a:r>
              <a:rPr lang="en-US" i="1" dirty="0">
                <a:latin typeface="Bookman Old Style" panose="02050604050505020204" pitchFamily="18" charset="0"/>
              </a:rPr>
              <a:t>to work on attendance tracking. Both developers work independently without interfering with each other’s code. </a:t>
            </a:r>
          </a:p>
          <a:p>
            <a:r>
              <a:rPr lang="en-US" i="1" dirty="0">
                <a:latin typeface="Bookman Old Style" panose="02050604050505020204" pitchFamily="18" charset="0"/>
              </a:rPr>
              <a:t>Once their features are completed and tested, the branches are merged into the main branch, ensuring stable and conflict-free integration.</a:t>
            </a:r>
            <a:endParaRPr lang="en-IN" i="1" dirty="0">
              <a:latin typeface="Bookman Old Style" panose="02050604050505020204" pitchFamily="18" charset="0"/>
            </a:endParaRPr>
          </a:p>
        </p:txBody>
      </p:sp>
    </p:spTree>
    <p:extLst>
      <p:ext uri="{BB962C8B-B14F-4D97-AF65-F5344CB8AC3E}">
        <p14:creationId xmlns:p14="http://schemas.microsoft.com/office/powerpoint/2010/main" val="1406597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76FEC-7383-5B1E-1C90-50EFFCB7342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99E35A3-1C92-77A0-1056-08010BB6D7FC}"/>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9A312039-E54B-9F9E-9E06-59F209A5642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D42B7657-C83B-DF05-1A7D-F1386CD527C5}"/>
              </a:ext>
            </a:extLst>
          </p:cNvPr>
          <p:cNvSpPr/>
          <p:nvPr/>
        </p:nvSpPr>
        <p:spPr>
          <a:xfrm>
            <a:off x="3480539" y="671210"/>
            <a:ext cx="5230919"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Framework</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153EE9BC-FDAC-405C-EACE-4FDE6872DA1F}"/>
              </a:ext>
            </a:extLst>
          </p:cNvPr>
          <p:cNvSpPr txBox="1"/>
          <p:nvPr/>
        </p:nvSpPr>
        <p:spPr>
          <a:xfrm>
            <a:off x="912757" y="1668071"/>
            <a:ext cx="10266719" cy="1631216"/>
          </a:xfrm>
          <a:prstGeom prst="rect">
            <a:avLst/>
          </a:prstGeom>
          <a:noFill/>
        </p:spPr>
        <p:txBody>
          <a:bodyPr wrap="square">
            <a:spAutoFit/>
          </a:bodyPr>
          <a:lstStyle/>
          <a:p>
            <a:r>
              <a:rPr lang="en-US" sz="2000" b="1" dirty="0">
                <a:latin typeface="Bookman Old Style" panose="02050604050505020204" pitchFamily="18" charset="0"/>
              </a:rPr>
              <a:t>3. Access control: </a:t>
            </a:r>
          </a:p>
          <a:p>
            <a:r>
              <a:rPr lang="en-US" sz="2000" dirty="0">
                <a:latin typeface="Bookman Old Style" panose="02050604050505020204" pitchFamily="18" charset="0"/>
              </a:rPr>
              <a:t>Ensures that only authorized personnel can make changes to the codebase. It means setting up user roles and permissions within an SCM system to ensure that only authorized developers or team members can make changes. This protects the integrity of the code.</a:t>
            </a:r>
          </a:p>
        </p:txBody>
      </p:sp>
      <p:sp>
        <p:nvSpPr>
          <p:cNvPr id="6" name="TextBox 5">
            <a:extLst>
              <a:ext uri="{FF2B5EF4-FFF2-40B4-BE49-F238E27FC236}">
                <a16:creationId xmlns:a16="http://schemas.microsoft.com/office/drawing/2014/main" id="{055551CE-B961-DF7C-2EA5-46ACED2690EB}"/>
              </a:ext>
            </a:extLst>
          </p:cNvPr>
          <p:cNvSpPr txBox="1"/>
          <p:nvPr/>
        </p:nvSpPr>
        <p:spPr>
          <a:xfrm>
            <a:off x="912757" y="3707777"/>
            <a:ext cx="9956526" cy="1477328"/>
          </a:xfrm>
          <a:prstGeom prst="rect">
            <a:avLst/>
          </a:prstGeom>
          <a:noFill/>
        </p:spPr>
        <p:txBody>
          <a:bodyPr wrap="square">
            <a:spAutoFit/>
          </a:bodyPr>
          <a:lstStyle/>
          <a:p>
            <a:r>
              <a:rPr lang="en-US" i="1" dirty="0">
                <a:latin typeface="Bookman Old Style" panose="02050604050505020204" pitchFamily="18" charset="0"/>
              </a:rPr>
              <a:t>In a GitHub repository, </a:t>
            </a:r>
            <a:r>
              <a:rPr lang="en-US" b="1" i="1" dirty="0">
                <a:latin typeface="Bookman Old Style" panose="02050604050505020204" pitchFamily="18" charset="0"/>
              </a:rPr>
              <a:t>junior developers </a:t>
            </a:r>
            <a:r>
              <a:rPr lang="en-US" i="1" dirty="0">
                <a:latin typeface="Bookman Old Style" panose="02050604050505020204" pitchFamily="18" charset="0"/>
              </a:rPr>
              <a:t>are given read-only access, allowing them to view the code but not modify it. </a:t>
            </a:r>
            <a:r>
              <a:rPr lang="en-US" b="1" i="1" dirty="0">
                <a:latin typeface="Bookman Old Style" panose="02050604050505020204" pitchFamily="18" charset="0"/>
              </a:rPr>
              <a:t>Senior developers </a:t>
            </a:r>
            <a:r>
              <a:rPr lang="en-US" i="1" dirty="0">
                <a:latin typeface="Bookman Old Style" panose="02050604050505020204" pitchFamily="18" charset="0"/>
              </a:rPr>
              <a:t>are granted write access, enabling them to commit changes, while only the project lead has permission to merge changes into the main branch. This setup prevents unauthorized or accidental modifications and maintains code integrity.</a:t>
            </a:r>
            <a:endParaRPr lang="en-IN" i="1" dirty="0">
              <a:latin typeface="Bookman Old Style" panose="02050604050505020204" pitchFamily="18" charset="0"/>
            </a:endParaRPr>
          </a:p>
        </p:txBody>
      </p:sp>
    </p:spTree>
    <p:extLst>
      <p:ext uri="{BB962C8B-B14F-4D97-AF65-F5344CB8AC3E}">
        <p14:creationId xmlns:p14="http://schemas.microsoft.com/office/powerpoint/2010/main" val="1874292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6223A9-728B-259B-D032-307799EAE99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C770A7B-35B4-6309-36A4-AE56DDF31BEF}"/>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06B2AE0B-A234-40CD-B937-17D4D1CD091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C5FD20F3-D480-AC09-D9C5-520AC976865D}"/>
              </a:ext>
            </a:extLst>
          </p:cNvPr>
          <p:cNvSpPr/>
          <p:nvPr/>
        </p:nvSpPr>
        <p:spPr>
          <a:xfrm>
            <a:off x="3480539" y="671210"/>
            <a:ext cx="5230919"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Framework</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78B4114B-75AB-C5B1-9742-F537F8F1DDB0}"/>
              </a:ext>
            </a:extLst>
          </p:cNvPr>
          <p:cNvSpPr txBox="1"/>
          <p:nvPr/>
        </p:nvSpPr>
        <p:spPr>
          <a:xfrm>
            <a:off x="793630" y="1668071"/>
            <a:ext cx="10266719" cy="1323439"/>
          </a:xfrm>
          <a:prstGeom prst="rect">
            <a:avLst/>
          </a:prstGeom>
          <a:noFill/>
        </p:spPr>
        <p:txBody>
          <a:bodyPr wrap="square">
            <a:spAutoFit/>
          </a:bodyPr>
          <a:lstStyle/>
          <a:p>
            <a:r>
              <a:rPr lang="en-US" sz="2000" b="1" dirty="0">
                <a:latin typeface="Bookman Old Style" panose="02050604050505020204" pitchFamily="18" charset="0"/>
              </a:rPr>
              <a:t>4. Change logs: </a:t>
            </a:r>
          </a:p>
          <a:p>
            <a:r>
              <a:rPr lang="en-US" sz="2000" dirty="0">
                <a:latin typeface="Bookman Old Style" panose="02050604050505020204" pitchFamily="18" charset="0"/>
              </a:rPr>
              <a:t>Maintaining detailed records of every change ensures a comprehensive history of modifications made to the source code.</a:t>
            </a:r>
          </a:p>
          <a:p>
            <a:endParaRPr lang="en-US" sz="2000" b="1" dirty="0">
              <a:latin typeface="Bookman Old Style" panose="02050604050505020204" pitchFamily="18" charset="0"/>
            </a:endParaRPr>
          </a:p>
        </p:txBody>
      </p:sp>
      <p:sp>
        <p:nvSpPr>
          <p:cNvPr id="6" name="TextBox 5">
            <a:extLst>
              <a:ext uri="{FF2B5EF4-FFF2-40B4-BE49-F238E27FC236}">
                <a16:creationId xmlns:a16="http://schemas.microsoft.com/office/drawing/2014/main" id="{D42FCEAC-E05B-E1C1-3F6E-477878FC49A3}"/>
              </a:ext>
            </a:extLst>
          </p:cNvPr>
          <p:cNvSpPr txBox="1"/>
          <p:nvPr/>
        </p:nvSpPr>
        <p:spPr>
          <a:xfrm>
            <a:off x="875581" y="3435603"/>
            <a:ext cx="10184768" cy="1200329"/>
          </a:xfrm>
          <a:prstGeom prst="rect">
            <a:avLst/>
          </a:prstGeom>
          <a:noFill/>
        </p:spPr>
        <p:txBody>
          <a:bodyPr wrap="square">
            <a:spAutoFit/>
          </a:bodyPr>
          <a:lstStyle/>
          <a:p>
            <a:r>
              <a:rPr lang="en-US" i="1" dirty="0">
                <a:latin typeface="Bookman Old Style" panose="02050604050505020204" pitchFamily="18" charset="0"/>
              </a:rPr>
              <a:t>A developer commits code with the message “</a:t>
            </a:r>
            <a:r>
              <a:rPr lang="en-US" b="1" i="1" dirty="0">
                <a:latin typeface="Bookman Old Style" panose="02050604050505020204" pitchFamily="18" charset="0"/>
              </a:rPr>
              <a:t>Fixed null pointer exception in login module</a:t>
            </a:r>
            <a:r>
              <a:rPr lang="en-US" i="1" dirty="0">
                <a:latin typeface="Bookman Old Style" panose="02050604050505020204" pitchFamily="18" charset="0"/>
              </a:rPr>
              <a:t>”. Later, when reviewing the project history, the team can easily understand what change was made, who made it, and the purpose of the change. This detailed change log helps during debugging, audits, and future enhancements.</a:t>
            </a:r>
            <a:endParaRPr lang="en-IN" i="1" dirty="0">
              <a:latin typeface="Bookman Old Style" panose="02050604050505020204" pitchFamily="18" charset="0"/>
            </a:endParaRPr>
          </a:p>
        </p:txBody>
      </p:sp>
    </p:spTree>
    <p:extLst>
      <p:ext uri="{BB962C8B-B14F-4D97-AF65-F5344CB8AC3E}">
        <p14:creationId xmlns:p14="http://schemas.microsoft.com/office/powerpoint/2010/main" val="68102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77E5F-F57B-F9F8-0F21-BC4F5A03146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461569F-5656-C2EC-446A-2AD6830A09B3}"/>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D5A36AF6-9AF1-0B4C-6469-818A4EE21EF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A80622E6-1592-270C-2FFF-789B8C2FD800}"/>
              </a:ext>
            </a:extLst>
          </p:cNvPr>
          <p:cNvSpPr/>
          <p:nvPr/>
        </p:nvSpPr>
        <p:spPr>
          <a:xfrm>
            <a:off x="3480539" y="671210"/>
            <a:ext cx="5230919"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Framework</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DDF9209A-9431-57D2-0712-D3722CA40F78}"/>
              </a:ext>
            </a:extLst>
          </p:cNvPr>
          <p:cNvSpPr txBox="1"/>
          <p:nvPr/>
        </p:nvSpPr>
        <p:spPr>
          <a:xfrm>
            <a:off x="793630" y="1668071"/>
            <a:ext cx="10266719" cy="1015663"/>
          </a:xfrm>
          <a:prstGeom prst="rect">
            <a:avLst/>
          </a:prstGeom>
          <a:noFill/>
        </p:spPr>
        <p:txBody>
          <a:bodyPr wrap="square">
            <a:spAutoFit/>
          </a:bodyPr>
          <a:lstStyle/>
          <a:p>
            <a:r>
              <a:rPr lang="en-US" sz="2000" b="1" dirty="0">
                <a:latin typeface="Bookman Old Style" panose="02050604050505020204" pitchFamily="18" charset="0"/>
              </a:rPr>
              <a:t>5. Conflict resolution tools: </a:t>
            </a:r>
          </a:p>
          <a:p>
            <a:r>
              <a:rPr lang="en-US" sz="2000" dirty="0">
                <a:latin typeface="Bookman Old Style" panose="02050604050505020204" pitchFamily="18" charset="0"/>
              </a:rPr>
              <a:t>Helps manage and resolve code conflicts when two developers work on the same file.</a:t>
            </a:r>
          </a:p>
        </p:txBody>
      </p:sp>
      <p:sp>
        <p:nvSpPr>
          <p:cNvPr id="6" name="TextBox 5">
            <a:extLst>
              <a:ext uri="{FF2B5EF4-FFF2-40B4-BE49-F238E27FC236}">
                <a16:creationId xmlns:a16="http://schemas.microsoft.com/office/drawing/2014/main" id="{5AECA8DA-DA8F-0072-1884-BC67327CE52A}"/>
              </a:ext>
            </a:extLst>
          </p:cNvPr>
          <p:cNvSpPr txBox="1"/>
          <p:nvPr/>
        </p:nvSpPr>
        <p:spPr>
          <a:xfrm>
            <a:off x="793630" y="2983158"/>
            <a:ext cx="10136038" cy="1477328"/>
          </a:xfrm>
          <a:prstGeom prst="rect">
            <a:avLst/>
          </a:prstGeom>
          <a:noFill/>
        </p:spPr>
        <p:txBody>
          <a:bodyPr wrap="square">
            <a:spAutoFit/>
          </a:bodyPr>
          <a:lstStyle/>
          <a:p>
            <a:r>
              <a:rPr lang="en-US" i="1" dirty="0">
                <a:latin typeface="Bookman Old Style" panose="02050604050505020204" pitchFamily="18" charset="0"/>
              </a:rPr>
              <a:t>Two developers modify the same Java file—one updates the </a:t>
            </a:r>
            <a:r>
              <a:rPr lang="en-US" b="1" i="1" dirty="0">
                <a:latin typeface="Bookman Old Style" panose="02050604050505020204" pitchFamily="18" charset="0"/>
              </a:rPr>
              <a:t>login validation logic </a:t>
            </a:r>
            <a:r>
              <a:rPr lang="en-US" i="1" dirty="0">
                <a:latin typeface="Bookman Old Style" panose="02050604050505020204" pitchFamily="18" charset="0"/>
              </a:rPr>
              <a:t>while the other </a:t>
            </a:r>
            <a:r>
              <a:rPr lang="en-US" b="1" i="1" dirty="0">
                <a:latin typeface="Bookman Old Style" panose="02050604050505020204" pitchFamily="18" charset="0"/>
              </a:rPr>
              <a:t>updates error handling </a:t>
            </a:r>
            <a:r>
              <a:rPr lang="en-US" i="1" dirty="0">
                <a:latin typeface="Bookman Old Style" panose="02050604050505020204" pitchFamily="18" charset="0"/>
              </a:rPr>
              <a:t>in the </a:t>
            </a:r>
            <a:r>
              <a:rPr lang="en-US" b="1" i="1" dirty="0">
                <a:latin typeface="Bookman Old Style" panose="02050604050505020204" pitchFamily="18" charset="0"/>
              </a:rPr>
              <a:t>same file</a:t>
            </a:r>
            <a:r>
              <a:rPr lang="en-US" i="1" dirty="0">
                <a:latin typeface="Bookman Old Style" panose="02050604050505020204" pitchFamily="18" charset="0"/>
              </a:rPr>
              <a:t>. </a:t>
            </a:r>
          </a:p>
          <a:p>
            <a:r>
              <a:rPr lang="en-US" i="1" dirty="0">
                <a:latin typeface="Bookman Old Style" panose="02050604050505020204" pitchFamily="18" charset="0"/>
              </a:rPr>
              <a:t>When merging changes, Git detects a conflict and highlights the conflicting lines. The developer manually reviews both versions, selects the correct logic, and resolves the conflict, ensuring that both changes are preserved correctly.</a:t>
            </a:r>
            <a:endParaRPr lang="en-IN" i="1" dirty="0">
              <a:latin typeface="Bookman Old Style" panose="02050604050505020204" pitchFamily="18" charset="0"/>
            </a:endParaRPr>
          </a:p>
        </p:txBody>
      </p:sp>
    </p:spTree>
    <p:extLst>
      <p:ext uri="{BB962C8B-B14F-4D97-AF65-F5344CB8AC3E}">
        <p14:creationId xmlns:p14="http://schemas.microsoft.com/office/powerpoint/2010/main" val="3296806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5A257-C7DF-8EE1-B3DA-46FD53E136D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21BCBDF-58BB-213C-A7D9-306DB8D6C6FD}"/>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98CF43D1-C7C7-B961-07B2-2D5A2B8AD42B}"/>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C527473F-EFAA-5512-BC47-5516134E05E0}"/>
              </a:ext>
            </a:extLst>
          </p:cNvPr>
          <p:cNvSpPr/>
          <p:nvPr/>
        </p:nvSpPr>
        <p:spPr>
          <a:xfrm>
            <a:off x="3480539" y="671210"/>
            <a:ext cx="5230919"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Framework</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8D5B7DEC-36C0-4767-287B-BEA4A9158D44}"/>
              </a:ext>
            </a:extLst>
          </p:cNvPr>
          <p:cNvSpPr txBox="1"/>
          <p:nvPr/>
        </p:nvSpPr>
        <p:spPr>
          <a:xfrm>
            <a:off x="793630" y="1668071"/>
            <a:ext cx="10266719" cy="1015663"/>
          </a:xfrm>
          <a:prstGeom prst="rect">
            <a:avLst/>
          </a:prstGeom>
          <a:noFill/>
        </p:spPr>
        <p:txBody>
          <a:bodyPr wrap="square">
            <a:spAutoFit/>
          </a:bodyPr>
          <a:lstStyle/>
          <a:p>
            <a:r>
              <a:rPr lang="en-US" sz="2000" b="1" dirty="0">
                <a:latin typeface="Bookman Old Style" panose="02050604050505020204" pitchFamily="18" charset="0"/>
              </a:rPr>
              <a:t>6. CI/CD: </a:t>
            </a:r>
          </a:p>
          <a:p>
            <a:r>
              <a:rPr lang="en-US" sz="2000" dirty="0">
                <a:latin typeface="Bookman Old Style" panose="02050604050505020204" pitchFamily="18" charset="0"/>
              </a:rPr>
              <a:t>Integrates testing and deployment pipelines, automating repetitive tasks and reducing manual effort.</a:t>
            </a:r>
          </a:p>
        </p:txBody>
      </p:sp>
      <p:sp>
        <p:nvSpPr>
          <p:cNvPr id="6" name="TextBox 5">
            <a:extLst>
              <a:ext uri="{FF2B5EF4-FFF2-40B4-BE49-F238E27FC236}">
                <a16:creationId xmlns:a16="http://schemas.microsoft.com/office/drawing/2014/main" id="{8004F03E-3D2D-D1F2-73B2-12BA10386191}"/>
              </a:ext>
            </a:extLst>
          </p:cNvPr>
          <p:cNvSpPr txBox="1"/>
          <p:nvPr/>
        </p:nvSpPr>
        <p:spPr>
          <a:xfrm>
            <a:off x="884206" y="3158604"/>
            <a:ext cx="9579635" cy="1754326"/>
          </a:xfrm>
          <a:prstGeom prst="rect">
            <a:avLst/>
          </a:prstGeom>
          <a:noFill/>
        </p:spPr>
        <p:txBody>
          <a:bodyPr wrap="square">
            <a:spAutoFit/>
          </a:bodyPr>
          <a:lstStyle/>
          <a:p>
            <a:r>
              <a:rPr lang="en-US" i="1" dirty="0">
                <a:latin typeface="Bookman Old Style" panose="02050604050505020204" pitchFamily="18" charset="0"/>
              </a:rPr>
              <a:t>In a DevOps setup, whenever a developer </a:t>
            </a:r>
            <a:r>
              <a:rPr lang="en-US" b="1" i="1" dirty="0">
                <a:latin typeface="Bookman Old Style" panose="02050604050505020204" pitchFamily="18" charset="0"/>
              </a:rPr>
              <a:t>pushes code </a:t>
            </a:r>
            <a:r>
              <a:rPr lang="en-US" i="1" dirty="0">
                <a:latin typeface="Bookman Old Style" panose="02050604050505020204" pitchFamily="18" charset="0"/>
              </a:rPr>
              <a:t>to the </a:t>
            </a:r>
            <a:r>
              <a:rPr lang="en-US" b="1" i="1" dirty="0">
                <a:latin typeface="Bookman Old Style" panose="02050604050505020204" pitchFamily="18" charset="0"/>
              </a:rPr>
              <a:t>Git</a:t>
            </a:r>
            <a:r>
              <a:rPr lang="en-US" i="1" dirty="0">
                <a:latin typeface="Bookman Old Style" panose="02050604050505020204" pitchFamily="18" charset="0"/>
              </a:rPr>
              <a:t> repository, </a:t>
            </a:r>
            <a:r>
              <a:rPr lang="en-US" b="1" i="1" dirty="0">
                <a:latin typeface="Bookman Old Style" panose="02050604050505020204" pitchFamily="18" charset="0"/>
              </a:rPr>
              <a:t>Jenkins</a:t>
            </a:r>
            <a:r>
              <a:rPr lang="en-US" i="1" dirty="0">
                <a:latin typeface="Bookman Old Style" panose="02050604050505020204" pitchFamily="18" charset="0"/>
              </a:rPr>
              <a:t> automatically </a:t>
            </a:r>
            <a:r>
              <a:rPr lang="en-US" b="1" i="1" dirty="0">
                <a:latin typeface="Bookman Old Style" panose="02050604050505020204" pitchFamily="18" charset="0"/>
              </a:rPr>
              <a:t>builds </a:t>
            </a:r>
            <a:r>
              <a:rPr lang="en-US" i="1" dirty="0">
                <a:latin typeface="Bookman Old Style" panose="02050604050505020204" pitchFamily="18" charset="0"/>
              </a:rPr>
              <a:t>the application, </a:t>
            </a:r>
            <a:r>
              <a:rPr lang="en-US" b="1" i="1" dirty="0">
                <a:latin typeface="Bookman Old Style" panose="02050604050505020204" pitchFamily="18" charset="0"/>
              </a:rPr>
              <a:t>runs unit tests </a:t>
            </a:r>
            <a:r>
              <a:rPr lang="en-US" i="1" dirty="0">
                <a:latin typeface="Bookman Old Style" panose="02050604050505020204" pitchFamily="18" charset="0"/>
              </a:rPr>
              <a:t>using </a:t>
            </a:r>
            <a:r>
              <a:rPr lang="en-US" b="1" i="1" dirty="0">
                <a:latin typeface="Bookman Old Style" panose="02050604050505020204" pitchFamily="18" charset="0"/>
              </a:rPr>
              <a:t>JUnit</a:t>
            </a:r>
            <a:r>
              <a:rPr lang="en-US" i="1" dirty="0">
                <a:latin typeface="Bookman Old Style" panose="02050604050505020204" pitchFamily="18" charset="0"/>
              </a:rPr>
              <a:t>, and performs code </a:t>
            </a:r>
            <a:r>
              <a:rPr lang="en-US" b="1" i="1" dirty="0">
                <a:latin typeface="Bookman Old Style" panose="02050604050505020204" pitchFamily="18" charset="0"/>
              </a:rPr>
              <a:t>quality analysis </a:t>
            </a:r>
            <a:r>
              <a:rPr lang="en-US" i="1" dirty="0">
                <a:latin typeface="Bookman Old Style" panose="02050604050505020204" pitchFamily="18" charset="0"/>
              </a:rPr>
              <a:t>using </a:t>
            </a:r>
            <a:r>
              <a:rPr lang="en-US" b="1" i="1" dirty="0">
                <a:latin typeface="Bookman Old Style" panose="02050604050505020204" pitchFamily="18" charset="0"/>
              </a:rPr>
              <a:t>SonarQube</a:t>
            </a:r>
            <a:r>
              <a:rPr lang="en-US" i="1" dirty="0">
                <a:latin typeface="Bookman Old Style" panose="02050604050505020204" pitchFamily="18" charset="0"/>
              </a:rPr>
              <a:t>. </a:t>
            </a:r>
          </a:p>
          <a:p>
            <a:r>
              <a:rPr lang="en-US" i="1" dirty="0">
                <a:latin typeface="Bookman Old Style" panose="02050604050505020204" pitchFamily="18" charset="0"/>
              </a:rPr>
              <a:t>If all checks pass, the application is deployed automatically to a test server. This automation reduces manual effort, minimizes errors, and ensures faster and more reliable software delivery.</a:t>
            </a:r>
            <a:endParaRPr lang="en-IN" i="1" dirty="0">
              <a:latin typeface="Bookman Old Style" panose="02050604050505020204" pitchFamily="18" charset="0"/>
            </a:endParaRPr>
          </a:p>
        </p:txBody>
      </p:sp>
    </p:spTree>
    <p:extLst>
      <p:ext uri="{BB962C8B-B14F-4D97-AF65-F5344CB8AC3E}">
        <p14:creationId xmlns:p14="http://schemas.microsoft.com/office/powerpoint/2010/main" val="270730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64894-2F2D-6A4C-9EE3-9B39DCC22E61}"/>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102EF5F-6F94-2C94-6286-CB199930240B}"/>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C27B1471-1308-A56B-066A-6D8DB81BA46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458073F0-617E-4D88-343A-45D9DD11B41B}"/>
              </a:ext>
            </a:extLst>
          </p:cNvPr>
          <p:cNvSpPr/>
          <p:nvPr/>
        </p:nvSpPr>
        <p:spPr>
          <a:xfrm>
            <a:off x="4459173" y="546527"/>
            <a:ext cx="3273653" cy="400110"/>
          </a:xfrm>
          <a:prstGeom prst="rect">
            <a:avLst/>
          </a:prstGeom>
        </p:spPr>
        <p:txBody>
          <a:bodyPr wrap="none">
            <a:spAutoFit/>
          </a:bodyPr>
          <a:lstStyle/>
          <a:p>
            <a:r>
              <a:rPr lang="en-US" sz="2000" b="1" dirty="0">
                <a:solidFill>
                  <a:srgbClr val="0070C0"/>
                </a:solidFill>
                <a:latin typeface="Bookman Old Style" panose="02050604050505020204" pitchFamily="18" charset="0"/>
                <a:ea typeface="Times New Roman" panose="02020603050405020304" pitchFamily="18" charset="0"/>
              </a:rPr>
              <a:t>Roles and Code in SCM</a:t>
            </a:r>
            <a:endParaRPr lang="en-IN" sz="2000" b="1" dirty="0">
              <a:solidFill>
                <a:srgbClr val="0070C0"/>
              </a:solidFill>
              <a:latin typeface="Bookman Old Style" panose="02050604050505020204" pitchFamily="18" charset="0"/>
            </a:endParaRPr>
          </a:p>
        </p:txBody>
      </p:sp>
      <p:sp>
        <p:nvSpPr>
          <p:cNvPr id="3" name="Rectangle: Rounded Corners 2">
            <a:extLst>
              <a:ext uri="{FF2B5EF4-FFF2-40B4-BE49-F238E27FC236}">
                <a16:creationId xmlns:a16="http://schemas.microsoft.com/office/drawing/2014/main" id="{E66CC8CB-8A30-6948-9A43-5774520E7DAB}"/>
              </a:ext>
            </a:extLst>
          </p:cNvPr>
          <p:cNvSpPr/>
          <p:nvPr/>
        </p:nvSpPr>
        <p:spPr>
          <a:xfrm>
            <a:off x="862277" y="1741250"/>
            <a:ext cx="2373549" cy="363814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latin typeface="Bookman Old Style" panose="02050604050505020204" pitchFamily="18" charset="0"/>
              </a:rPr>
              <a:t>Developer</a:t>
            </a:r>
          </a:p>
          <a:p>
            <a:pPr algn="ctr"/>
            <a:endParaRPr lang="en-US" b="1" dirty="0">
              <a:latin typeface="Bookman Old Style" panose="02050604050505020204" pitchFamily="18" charset="0"/>
            </a:endParaRPr>
          </a:p>
          <a:p>
            <a:pPr algn="ctr"/>
            <a:r>
              <a:rPr lang="en-US" dirty="0">
                <a:latin typeface="Bookman Old Style" panose="02050604050505020204" pitchFamily="18" charset="0"/>
              </a:rPr>
              <a:t>Developers write, modify, and commit source code. They create branches for new features and ensure code follows standards.</a:t>
            </a:r>
          </a:p>
          <a:p>
            <a:pPr algn="ctr"/>
            <a:endParaRPr lang="en-US" dirty="0">
              <a:latin typeface="Bookman Old Style" panose="02050604050505020204" pitchFamily="18" charset="0"/>
            </a:endParaRPr>
          </a:p>
        </p:txBody>
      </p:sp>
      <p:sp>
        <p:nvSpPr>
          <p:cNvPr id="6" name="Rectangle: Rounded Corners 5">
            <a:extLst>
              <a:ext uri="{FF2B5EF4-FFF2-40B4-BE49-F238E27FC236}">
                <a16:creationId xmlns:a16="http://schemas.microsoft.com/office/drawing/2014/main" id="{A0387B68-E32A-A1D0-0174-41B9E376D85F}"/>
              </a:ext>
            </a:extLst>
          </p:cNvPr>
          <p:cNvSpPr/>
          <p:nvPr/>
        </p:nvSpPr>
        <p:spPr>
          <a:xfrm>
            <a:off x="3534141" y="1741249"/>
            <a:ext cx="2373549" cy="363814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latin typeface="Bookman Old Style" panose="02050604050505020204" pitchFamily="18" charset="0"/>
              </a:rPr>
              <a:t>Reviewer</a:t>
            </a:r>
          </a:p>
          <a:p>
            <a:pPr algn="ctr"/>
            <a:endParaRPr lang="en-US" b="1" dirty="0">
              <a:latin typeface="Bookman Old Style" panose="02050604050505020204" pitchFamily="18" charset="0"/>
            </a:endParaRPr>
          </a:p>
          <a:p>
            <a:pPr algn="ctr"/>
            <a:r>
              <a:rPr lang="en-US" b="1" dirty="0">
                <a:latin typeface="Bookman Old Style" panose="02050604050505020204" pitchFamily="18" charset="0"/>
              </a:rPr>
              <a:t> </a:t>
            </a:r>
            <a:r>
              <a:rPr lang="en-US" dirty="0">
                <a:latin typeface="Bookman Old Style" panose="02050604050505020204" pitchFamily="18" charset="0"/>
              </a:rPr>
              <a:t>Reviewers examine code changes for correctness, readability, and adherence to best practices before merging.</a:t>
            </a:r>
          </a:p>
        </p:txBody>
      </p:sp>
      <p:sp>
        <p:nvSpPr>
          <p:cNvPr id="9" name="Rectangle: Rounded Corners 8">
            <a:extLst>
              <a:ext uri="{FF2B5EF4-FFF2-40B4-BE49-F238E27FC236}">
                <a16:creationId xmlns:a16="http://schemas.microsoft.com/office/drawing/2014/main" id="{29A9B183-6161-3D2C-4B58-3FCED05F724B}"/>
              </a:ext>
            </a:extLst>
          </p:cNvPr>
          <p:cNvSpPr/>
          <p:nvPr/>
        </p:nvSpPr>
        <p:spPr>
          <a:xfrm>
            <a:off x="6206005" y="1741249"/>
            <a:ext cx="2373549" cy="363814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latin typeface="Bookman Old Style" panose="02050604050505020204" pitchFamily="18" charset="0"/>
              </a:rPr>
              <a:t>Maintainer:</a:t>
            </a:r>
          </a:p>
          <a:p>
            <a:pPr algn="ctr"/>
            <a:endParaRPr lang="en-US" b="1" dirty="0">
              <a:latin typeface="Bookman Old Style" panose="02050604050505020204" pitchFamily="18" charset="0"/>
            </a:endParaRPr>
          </a:p>
          <a:p>
            <a:pPr algn="ctr"/>
            <a:r>
              <a:rPr lang="en-US" b="1" dirty="0">
                <a:latin typeface="Bookman Old Style" panose="02050604050505020204" pitchFamily="18" charset="0"/>
              </a:rPr>
              <a:t>  </a:t>
            </a:r>
            <a:r>
              <a:rPr lang="en-US" dirty="0">
                <a:latin typeface="Bookman Old Style" panose="02050604050505020204" pitchFamily="18" charset="0"/>
              </a:rPr>
              <a:t>Maintainers manage main branches, approve merges, and oversee releases.</a:t>
            </a:r>
          </a:p>
        </p:txBody>
      </p:sp>
      <p:sp>
        <p:nvSpPr>
          <p:cNvPr id="10" name="Rectangle: Rounded Corners 9">
            <a:extLst>
              <a:ext uri="{FF2B5EF4-FFF2-40B4-BE49-F238E27FC236}">
                <a16:creationId xmlns:a16="http://schemas.microsoft.com/office/drawing/2014/main" id="{E1AAD590-C89A-32CA-070D-CB4D624CFE2F}"/>
              </a:ext>
            </a:extLst>
          </p:cNvPr>
          <p:cNvSpPr/>
          <p:nvPr/>
        </p:nvSpPr>
        <p:spPr>
          <a:xfrm>
            <a:off x="8877869" y="1741248"/>
            <a:ext cx="2373549" cy="3638145"/>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b="1" dirty="0">
                <a:latin typeface="Bookman Old Style" panose="02050604050505020204" pitchFamily="18" charset="0"/>
              </a:rPr>
              <a:t>DevOps engineer </a:t>
            </a:r>
          </a:p>
          <a:p>
            <a:pPr algn="ctr"/>
            <a:endParaRPr lang="en-US" b="1" dirty="0">
              <a:latin typeface="Bookman Old Style" panose="02050604050505020204" pitchFamily="18" charset="0"/>
            </a:endParaRPr>
          </a:p>
          <a:p>
            <a:pPr algn="ctr"/>
            <a:r>
              <a:rPr lang="en-US" dirty="0">
                <a:latin typeface="Bookman Old Style" panose="02050604050505020204" pitchFamily="18" charset="0"/>
              </a:rPr>
              <a:t>DevOps engineers integrate SCM with CI/CD pipelines to automate build, test, and deployment processes.</a:t>
            </a:r>
          </a:p>
        </p:txBody>
      </p:sp>
    </p:spTree>
    <p:extLst>
      <p:ext uri="{BB962C8B-B14F-4D97-AF65-F5344CB8AC3E}">
        <p14:creationId xmlns:p14="http://schemas.microsoft.com/office/powerpoint/2010/main" val="2767115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animBg="1"/>
      <p:bldP spid="6" grpId="0" animBg="1"/>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25B7B-71BF-FBC2-2C80-918F4972B6B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EB305B2-E541-CB8D-0FA8-4D91D3DA8E83}"/>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C2B6C5A6-A31B-A281-47CA-B67DE6F2AEB1}"/>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2A9F565A-B300-AA30-07D9-2CE494E36AA5}"/>
              </a:ext>
            </a:extLst>
          </p:cNvPr>
          <p:cNvSpPr/>
          <p:nvPr/>
        </p:nvSpPr>
        <p:spPr>
          <a:xfrm>
            <a:off x="3872474" y="546527"/>
            <a:ext cx="4447051" cy="400110"/>
          </a:xfrm>
          <a:prstGeom prst="rect">
            <a:avLst/>
          </a:prstGeom>
        </p:spPr>
        <p:txBody>
          <a:bodyPr wrap="none">
            <a:spAutoFit/>
          </a:bodyPr>
          <a:lstStyle/>
          <a:p>
            <a:r>
              <a:rPr lang="en-US" sz="2000" b="1" dirty="0">
                <a:solidFill>
                  <a:schemeClr val="accent2">
                    <a:lumMod val="75000"/>
                  </a:schemeClr>
                </a:solidFill>
                <a:latin typeface="Bookman Old Style" panose="02050604050505020204" pitchFamily="18" charset="0"/>
                <a:ea typeface="Times New Roman" panose="02020603050405020304" pitchFamily="18" charset="0"/>
              </a:rPr>
              <a:t>Source Code Management Tools</a:t>
            </a:r>
            <a:endParaRPr lang="en-IN" sz="2000" b="1" dirty="0">
              <a:solidFill>
                <a:schemeClr val="accent2">
                  <a:lumMod val="75000"/>
                </a:schemeClr>
              </a:solidFill>
              <a:latin typeface="Bookman Old Style" panose="02050604050505020204" pitchFamily="18" charset="0"/>
            </a:endParaRPr>
          </a:p>
        </p:txBody>
      </p:sp>
      <p:pic>
        <p:nvPicPr>
          <p:cNvPr id="2050" name="Picture 2" descr="Source code management tools">
            <a:extLst>
              <a:ext uri="{FF2B5EF4-FFF2-40B4-BE49-F238E27FC236}">
                <a16:creationId xmlns:a16="http://schemas.microsoft.com/office/drawing/2014/main" id="{0258A2F1-B1A4-4977-2EAD-BBE9AB33A53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5929" y="1071320"/>
            <a:ext cx="7780140" cy="5240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9565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AC5CC-E3E8-6258-B2D6-B7944C7EE6D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63C9469-A894-C0B8-9F98-765717801FA9}"/>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8A51CD51-DDA0-E979-71AD-CD46370DADCD}"/>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7D6E643D-9761-257D-432D-15F7B0CED43A}"/>
              </a:ext>
            </a:extLst>
          </p:cNvPr>
          <p:cNvSpPr/>
          <p:nvPr/>
        </p:nvSpPr>
        <p:spPr>
          <a:xfrm>
            <a:off x="3480539" y="671210"/>
            <a:ext cx="5025735"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Migration</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EEF1D319-F118-8589-1F6A-48D316DA8C3A}"/>
              </a:ext>
            </a:extLst>
          </p:cNvPr>
          <p:cNvSpPr txBox="1"/>
          <p:nvPr/>
        </p:nvSpPr>
        <p:spPr>
          <a:xfrm>
            <a:off x="793630" y="1668071"/>
            <a:ext cx="10266719" cy="3333348"/>
          </a:xfrm>
          <a:prstGeom prst="rect">
            <a:avLst/>
          </a:prstGeom>
          <a:noFill/>
        </p:spPr>
        <p:txBody>
          <a:bodyPr wrap="square">
            <a:spAutoFit/>
          </a:bodyPr>
          <a:lstStyle/>
          <a:p>
            <a:pPr>
              <a:lnSpc>
                <a:spcPct val="118000"/>
              </a:lnSpc>
            </a:pPr>
            <a:r>
              <a:rPr lang="en-US" sz="2000" b="1" dirty="0">
                <a:latin typeface="Bookman Old Style" panose="02050604050505020204" pitchFamily="18" charset="0"/>
              </a:rPr>
              <a:t>Source Code Management Migration </a:t>
            </a:r>
            <a:r>
              <a:rPr lang="en-US" sz="2000" dirty="0">
                <a:latin typeface="Bookman Old Style" panose="02050604050505020204" pitchFamily="18" charset="0"/>
              </a:rPr>
              <a:t>involves </a:t>
            </a:r>
            <a:r>
              <a:rPr lang="en-US" sz="2000" b="1" dirty="0">
                <a:latin typeface="Bookman Old Style" panose="02050604050505020204" pitchFamily="18" charset="0"/>
              </a:rPr>
              <a:t>moving software repositories </a:t>
            </a:r>
            <a:r>
              <a:rPr lang="en-US" sz="2000" dirty="0">
                <a:latin typeface="Bookman Old Style" panose="02050604050505020204" pitchFamily="18" charset="0"/>
              </a:rPr>
              <a:t>and processes from an </a:t>
            </a:r>
            <a:r>
              <a:rPr lang="en-US" sz="2000" b="1" dirty="0">
                <a:latin typeface="Bookman Old Style" panose="02050604050505020204" pitchFamily="18" charset="0"/>
              </a:rPr>
              <a:t>older system </a:t>
            </a:r>
            <a:r>
              <a:rPr lang="en-US" sz="2000" dirty="0">
                <a:latin typeface="Bookman Old Style" panose="02050604050505020204" pitchFamily="18" charset="0"/>
              </a:rPr>
              <a:t>(like legacy mainframe tools such as CA </a:t>
            </a:r>
            <a:r>
              <a:rPr lang="en-US" sz="2000" dirty="0" err="1">
                <a:latin typeface="Bookman Old Style" panose="02050604050505020204" pitchFamily="18" charset="0"/>
              </a:rPr>
              <a:t>Endevor</a:t>
            </a:r>
            <a:r>
              <a:rPr lang="en-US" sz="2000" dirty="0">
                <a:latin typeface="Bookman Old Style" panose="02050604050505020204" pitchFamily="18" charset="0"/>
              </a:rPr>
              <a:t>) to modern, cloud-native platforms (like Git, GitHub, GitLab, Azure DevOps) </a:t>
            </a:r>
            <a:r>
              <a:rPr lang="en-US" sz="2000" b="1" dirty="0">
                <a:latin typeface="Bookman Old Style" panose="02050604050505020204" pitchFamily="18" charset="0"/>
              </a:rPr>
              <a:t>for better agility, collaboration, and DevOps integration</a:t>
            </a:r>
            <a:r>
              <a:rPr lang="en-US" sz="2000" dirty="0">
                <a:latin typeface="Bookman Old Style" panose="02050604050505020204" pitchFamily="18" charset="0"/>
              </a:rPr>
              <a:t>. </a:t>
            </a:r>
          </a:p>
          <a:p>
            <a:pPr>
              <a:lnSpc>
                <a:spcPct val="118000"/>
              </a:lnSpc>
            </a:pPr>
            <a:endParaRPr lang="en-US" sz="2000" dirty="0">
              <a:latin typeface="Bookman Old Style" panose="02050604050505020204" pitchFamily="18" charset="0"/>
            </a:endParaRPr>
          </a:p>
          <a:p>
            <a:pPr>
              <a:lnSpc>
                <a:spcPct val="118000"/>
              </a:lnSpc>
            </a:pPr>
            <a:r>
              <a:rPr lang="en-US" sz="2000" dirty="0">
                <a:latin typeface="Bookman Old Style" panose="02050604050505020204" pitchFamily="18" charset="0"/>
              </a:rPr>
              <a:t>This process modernizes development, fixes old inconsistencies, and enables continuous integration/continuous delivery (CI/CD) by automating workflows, though it requires careful handling of data, metadata, and pipeline configurations to avoid loss.</a:t>
            </a:r>
          </a:p>
        </p:txBody>
      </p:sp>
    </p:spTree>
    <p:extLst>
      <p:ext uri="{BB962C8B-B14F-4D97-AF65-F5344CB8AC3E}">
        <p14:creationId xmlns:p14="http://schemas.microsoft.com/office/powerpoint/2010/main" val="195526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65A60-D40B-A2CE-EFFF-18F491E2B95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5BCFC96-F1C4-110C-AA7B-33AB6CA86D51}"/>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A53B0EC3-6F80-F7E8-704F-D138BC48E9E8}"/>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90864531-31DE-8E3D-301F-8BD54C96DC23}"/>
              </a:ext>
            </a:extLst>
          </p:cNvPr>
          <p:cNvSpPr/>
          <p:nvPr/>
        </p:nvSpPr>
        <p:spPr>
          <a:xfrm>
            <a:off x="3583132" y="546527"/>
            <a:ext cx="5025735"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Migration</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28BB2670-DC20-F803-460F-511EE7B12213}"/>
              </a:ext>
            </a:extLst>
          </p:cNvPr>
          <p:cNvSpPr txBox="1"/>
          <p:nvPr/>
        </p:nvSpPr>
        <p:spPr>
          <a:xfrm>
            <a:off x="793630" y="879768"/>
            <a:ext cx="10266719" cy="5512406"/>
          </a:xfrm>
          <a:prstGeom prst="rect">
            <a:avLst/>
          </a:prstGeom>
          <a:noFill/>
        </p:spPr>
        <p:txBody>
          <a:bodyPr wrap="square">
            <a:spAutoFit/>
          </a:bodyPr>
          <a:lstStyle/>
          <a:p>
            <a:pPr>
              <a:lnSpc>
                <a:spcPct val="118000"/>
              </a:lnSpc>
            </a:pPr>
            <a:r>
              <a:rPr lang="en-US" sz="2000" b="1" dirty="0">
                <a:latin typeface="Bookman Old Style" panose="02050604050505020204" pitchFamily="18" charset="0"/>
              </a:rPr>
              <a:t>Motivation: </a:t>
            </a:r>
          </a:p>
          <a:p>
            <a:pPr>
              <a:lnSpc>
                <a:spcPct val="118000"/>
              </a:lnSpc>
            </a:pPr>
            <a:r>
              <a:rPr lang="en-US" sz="2000" dirty="0">
                <a:latin typeface="Bookman Old Style" panose="02050604050505020204" pitchFamily="18" charset="0"/>
              </a:rPr>
              <a:t>To escape complex, costly legacy systems, gain scalability, improve developer productivity, and adopt modern DevOps practices.</a:t>
            </a:r>
          </a:p>
          <a:p>
            <a:pPr>
              <a:lnSpc>
                <a:spcPct val="118000"/>
              </a:lnSpc>
            </a:pPr>
            <a:endParaRPr lang="en-US" sz="2000" dirty="0">
              <a:latin typeface="Bookman Old Style" panose="02050604050505020204" pitchFamily="18" charset="0"/>
            </a:endParaRPr>
          </a:p>
          <a:p>
            <a:pPr>
              <a:lnSpc>
                <a:spcPct val="118000"/>
              </a:lnSpc>
            </a:pPr>
            <a:r>
              <a:rPr lang="en-US" sz="2000" b="1" dirty="0">
                <a:latin typeface="Bookman Old Style" panose="02050604050505020204" pitchFamily="18" charset="0"/>
              </a:rPr>
              <a:t>Common Transitions: </a:t>
            </a:r>
          </a:p>
          <a:p>
            <a:pPr>
              <a:lnSpc>
                <a:spcPct val="118000"/>
              </a:lnSpc>
            </a:pPr>
            <a:r>
              <a:rPr lang="en-US" sz="2000" dirty="0">
                <a:latin typeface="Bookman Old Style" panose="02050604050505020204" pitchFamily="18" charset="0"/>
              </a:rPr>
              <a:t>Moving from mainframe tools like </a:t>
            </a:r>
            <a:r>
              <a:rPr lang="en-US" sz="2000" dirty="0" err="1">
                <a:latin typeface="Bookman Old Style" panose="02050604050505020204" pitchFamily="18" charset="0"/>
              </a:rPr>
              <a:t>Endevor</a:t>
            </a:r>
            <a:r>
              <a:rPr lang="en-US" sz="2000" dirty="0">
                <a:latin typeface="Bookman Old Style" panose="02050604050505020204" pitchFamily="18" charset="0"/>
              </a:rPr>
              <a:t> to Git-based systems (GitHub, GitLab, Azure DevOps).</a:t>
            </a:r>
          </a:p>
          <a:p>
            <a:pPr>
              <a:lnSpc>
                <a:spcPct val="118000"/>
              </a:lnSpc>
            </a:pPr>
            <a:endParaRPr lang="en-US" sz="2000" dirty="0">
              <a:latin typeface="Bookman Old Style" panose="02050604050505020204" pitchFamily="18" charset="0"/>
            </a:endParaRPr>
          </a:p>
          <a:p>
            <a:pPr>
              <a:lnSpc>
                <a:spcPct val="118000"/>
              </a:lnSpc>
            </a:pPr>
            <a:r>
              <a:rPr lang="en-US" sz="2000" b="1" dirty="0">
                <a:latin typeface="Bookman Old Style" panose="02050604050505020204" pitchFamily="18" charset="0"/>
              </a:rPr>
              <a:t>Challenges: </a:t>
            </a:r>
          </a:p>
          <a:p>
            <a:pPr>
              <a:lnSpc>
                <a:spcPct val="118000"/>
              </a:lnSpc>
            </a:pPr>
            <a:r>
              <a:rPr lang="en-US" sz="2000" dirty="0">
                <a:latin typeface="Bookman Old Style" panose="02050604050505020204" pitchFamily="18" charset="0"/>
              </a:rPr>
              <a:t>Manual migrations are time-consuming, risk data loss (webhooks, large files), cause user attribution errors, and break CI/CD pipelines.</a:t>
            </a:r>
          </a:p>
          <a:p>
            <a:pPr>
              <a:lnSpc>
                <a:spcPct val="118000"/>
              </a:lnSpc>
            </a:pPr>
            <a:endParaRPr lang="en-US" sz="2000" dirty="0">
              <a:latin typeface="Bookman Old Style" panose="02050604050505020204" pitchFamily="18" charset="0"/>
            </a:endParaRPr>
          </a:p>
          <a:p>
            <a:pPr>
              <a:lnSpc>
                <a:spcPct val="118000"/>
              </a:lnSpc>
            </a:pPr>
            <a:r>
              <a:rPr lang="en-US" sz="2000" b="1" dirty="0">
                <a:latin typeface="Bookman Old Style" panose="02050604050505020204" pitchFamily="18" charset="0"/>
              </a:rPr>
              <a:t>Solutions: </a:t>
            </a:r>
          </a:p>
          <a:p>
            <a:pPr>
              <a:lnSpc>
                <a:spcPct val="118000"/>
              </a:lnSpc>
            </a:pPr>
            <a:r>
              <a:rPr lang="en-US" sz="2000" dirty="0">
                <a:latin typeface="Bookman Old Style" panose="02050604050505020204" pitchFamily="18" charset="0"/>
              </a:rPr>
              <a:t>Automated platforms that extract, transform, and load code, handle metadata, validate data, and manage pipeline reconfigurations.</a:t>
            </a:r>
          </a:p>
        </p:txBody>
      </p:sp>
    </p:spTree>
    <p:extLst>
      <p:ext uri="{BB962C8B-B14F-4D97-AF65-F5344CB8AC3E}">
        <p14:creationId xmlns:p14="http://schemas.microsoft.com/office/powerpoint/2010/main" val="1621880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92845AC4-578D-8980-AE06-A6503696290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6" name="Rectangle 5"/>
          <p:cNvSpPr/>
          <p:nvPr/>
        </p:nvSpPr>
        <p:spPr>
          <a:xfrm>
            <a:off x="1204823" y="2414904"/>
            <a:ext cx="9782353" cy="1200329"/>
          </a:xfrm>
          <a:prstGeom prst="rect">
            <a:avLst/>
          </a:prstGeom>
        </p:spPr>
        <p:txBody>
          <a:bodyPr wrap="square">
            <a:spAutoFit/>
          </a:bodyPr>
          <a:lstStyle/>
          <a:p>
            <a:pPr algn="ctr"/>
            <a:r>
              <a:rPr lang="en-US" dirty="0">
                <a:latin typeface="Bookman Old Style" panose="02050604050505020204" pitchFamily="18" charset="0"/>
              </a:rPr>
              <a:t>Source Code Management (SCM) refers to the </a:t>
            </a:r>
            <a:r>
              <a:rPr lang="en-US" b="1" dirty="0">
                <a:latin typeface="Bookman Old Style" panose="02050604050505020204" pitchFamily="18" charset="0"/>
              </a:rPr>
              <a:t>systematic control, tracking, and management of changes made to source code </a:t>
            </a:r>
            <a:r>
              <a:rPr lang="en-US" dirty="0">
                <a:latin typeface="Bookman Old Style" panose="02050604050505020204" pitchFamily="18" charset="0"/>
              </a:rPr>
              <a:t>over time. It enables </a:t>
            </a:r>
            <a:r>
              <a:rPr lang="en-US" b="1" dirty="0">
                <a:latin typeface="Bookman Old Style" panose="02050604050505020204" pitchFamily="18" charset="0"/>
              </a:rPr>
              <a:t>multiple developers to work collaboratively </a:t>
            </a:r>
            <a:r>
              <a:rPr lang="en-US" dirty="0">
                <a:latin typeface="Bookman Old Style" panose="02050604050505020204" pitchFamily="18" charset="0"/>
              </a:rPr>
              <a:t>on the same codebase while maintaining </a:t>
            </a:r>
            <a:r>
              <a:rPr lang="en-US" b="1" dirty="0">
                <a:latin typeface="Bookman Old Style" panose="02050604050505020204" pitchFamily="18" charset="0"/>
              </a:rPr>
              <a:t>consistency, traceability, and integrity </a:t>
            </a:r>
            <a:r>
              <a:rPr lang="en-US" dirty="0">
                <a:latin typeface="Bookman Old Style" panose="02050604050505020204" pitchFamily="18" charset="0"/>
              </a:rPr>
              <a:t>of the software.</a:t>
            </a:r>
            <a:endParaRPr lang="en-IN" dirty="0">
              <a:latin typeface="Bookman Old Style" panose="02050604050505020204" pitchFamily="18" charset="0"/>
            </a:endParaRPr>
          </a:p>
        </p:txBody>
      </p:sp>
      <p:sp>
        <p:nvSpPr>
          <p:cNvPr id="7" name="Rectangle 6"/>
          <p:cNvSpPr/>
          <p:nvPr/>
        </p:nvSpPr>
        <p:spPr>
          <a:xfrm>
            <a:off x="3894505" y="1542519"/>
            <a:ext cx="4493538" cy="400110"/>
          </a:xfrm>
          <a:prstGeom prst="rect">
            <a:avLst/>
          </a:prstGeom>
        </p:spPr>
        <p:txBody>
          <a:bodyPr wrap="none">
            <a:spAutoFit/>
          </a:bodyPr>
          <a:lstStyle/>
          <a:p>
            <a:r>
              <a:rPr lang="en-IN" sz="2000" b="1" dirty="0">
                <a:solidFill>
                  <a:srgbClr val="7030A0"/>
                </a:solidFill>
                <a:latin typeface="Bookman Old Style" panose="02050604050505020204" pitchFamily="18" charset="0"/>
                <a:ea typeface="Times New Roman" panose="02020603050405020304" pitchFamily="18" charset="0"/>
              </a:rPr>
              <a:t>Source Code Management (SCM)</a:t>
            </a:r>
            <a:endParaRPr lang="en-IN" sz="2000" b="1" dirty="0">
              <a:solidFill>
                <a:srgbClr val="7030A0"/>
              </a:solidFill>
              <a:latin typeface="Bookman Old Style" panose="02050604050505020204" pitchFamily="18" charset="0"/>
            </a:endParaRPr>
          </a:p>
        </p:txBody>
      </p:sp>
      <p:sp>
        <p:nvSpPr>
          <p:cNvPr id="2" name="Rectangle 1"/>
          <p:cNvSpPr/>
          <p:nvPr/>
        </p:nvSpPr>
        <p:spPr>
          <a:xfrm>
            <a:off x="1429843" y="4201851"/>
            <a:ext cx="9332312" cy="646331"/>
          </a:xfrm>
          <a:prstGeom prst="rect">
            <a:avLst/>
          </a:prstGeom>
        </p:spPr>
        <p:txBody>
          <a:bodyPr wrap="square">
            <a:spAutoFit/>
          </a:bodyPr>
          <a:lstStyle/>
          <a:p>
            <a:pPr algn="ctr"/>
            <a:r>
              <a:rPr lang="en-US" i="1" dirty="0">
                <a:latin typeface="Times New Roman" panose="02020603050405020304" pitchFamily="18" charset="0"/>
                <a:ea typeface="Times New Roman" panose="02020603050405020304" pitchFamily="18" charset="0"/>
              </a:rPr>
              <a:t>In a team developing a Student Management System, SCM ensures that changes made to the attendance module do not overwrite changes made simultaneously to the fee module.</a:t>
            </a:r>
            <a:endParaRPr lang="en-IN" dirty="0"/>
          </a:p>
        </p:txBody>
      </p:sp>
    </p:spTree>
    <p:extLst>
      <p:ext uri="{BB962C8B-B14F-4D97-AF65-F5344CB8AC3E}">
        <p14:creationId xmlns:p14="http://schemas.microsoft.com/office/powerpoint/2010/main" val="2341481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15208-6AEF-A1D7-11C6-EA78ADE2C81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E2B0C69-19C4-8193-17CE-940E67513AC4}"/>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DEE885B2-2F4C-5379-3AA4-A83882FD533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E86BE248-044B-6740-00C5-79C89E0C1D4F}"/>
              </a:ext>
            </a:extLst>
          </p:cNvPr>
          <p:cNvSpPr/>
          <p:nvPr/>
        </p:nvSpPr>
        <p:spPr>
          <a:xfrm>
            <a:off x="3583132" y="546527"/>
            <a:ext cx="5025735"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Migration</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58F4AE88-CD73-6BCA-7424-072783993F37}"/>
              </a:ext>
            </a:extLst>
          </p:cNvPr>
          <p:cNvSpPr txBox="1"/>
          <p:nvPr/>
        </p:nvSpPr>
        <p:spPr>
          <a:xfrm>
            <a:off x="793630" y="1249419"/>
            <a:ext cx="10266719" cy="4786054"/>
          </a:xfrm>
          <a:prstGeom prst="rect">
            <a:avLst/>
          </a:prstGeom>
          <a:noFill/>
        </p:spPr>
        <p:txBody>
          <a:bodyPr wrap="square">
            <a:spAutoFit/>
          </a:bodyPr>
          <a:lstStyle/>
          <a:p>
            <a:pPr>
              <a:lnSpc>
                <a:spcPct val="118000"/>
              </a:lnSpc>
            </a:pPr>
            <a:r>
              <a:rPr lang="en-US" sz="2000" b="1" dirty="0">
                <a:latin typeface="Bookman Old Style" panose="02050604050505020204" pitchFamily="18" charset="0"/>
              </a:rPr>
              <a:t>Types of SCM Migration</a:t>
            </a:r>
          </a:p>
          <a:p>
            <a:pPr>
              <a:lnSpc>
                <a:spcPct val="118000"/>
              </a:lnSpc>
            </a:pPr>
            <a:endParaRPr lang="en-US" sz="2000" dirty="0">
              <a:latin typeface="Bookman Old Style" panose="02050604050505020204" pitchFamily="18" charset="0"/>
            </a:endParaRPr>
          </a:p>
          <a:p>
            <a:pPr>
              <a:lnSpc>
                <a:spcPct val="118000"/>
              </a:lnSpc>
            </a:pPr>
            <a:r>
              <a:rPr lang="en-US" sz="2000" b="1" dirty="0">
                <a:latin typeface="Bookman Old Style" panose="02050604050505020204" pitchFamily="18" charset="0"/>
              </a:rPr>
              <a:t>1. Legacy to Modern: </a:t>
            </a:r>
            <a:r>
              <a:rPr lang="en-US" sz="2000" dirty="0">
                <a:latin typeface="Bookman Old Style" panose="02050604050505020204" pitchFamily="18" charset="0"/>
              </a:rPr>
              <a:t>The most common, shifting from tools like </a:t>
            </a:r>
            <a:r>
              <a:rPr lang="en-US" sz="2000" dirty="0" err="1">
                <a:latin typeface="Bookman Old Style" panose="02050604050505020204" pitchFamily="18" charset="0"/>
              </a:rPr>
              <a:t>Endevor</a:t>
            </a:r>
            <a:r>
              <a:rPr lang="en-US" sz="2000" dirty="0">
                <a:latin typeface="Bookman Old Style" panose="02050604050505020204" pitchFamily="18" charset="0"/>
              </a:rPr>
              <a:t> or TFS to Git platforms.</a:t>
            </a:r>
          </a:p>
          <a:p>
            <a:pPr>
              <a:lnSpc>
                <a:spcPct val="118000"/>
              </a:lnSpc>
            </a:pPr>
            <a:endParaRPr lang="en-US" sz="2000" dirty="0">
              <a:latin typeface="Bookman Old Style" panose="02050604050505020204" pitchFamily="18" charset="0"/>
            </a:endParaRPr>
          </a:p>
          <a:p>
            <a:pPr>
              <a:lnSpc>
                <a:spcPct val="118000"/>
              </a:lnSpc>
            </a:pPr>
            <a:r>
              <a:rPr lang="en-US" sz="2000" b="1" dirty="0">
                <a:latin typeface="Bookman Old Style" panose="02050604050505020204" pitchFamily="18" charset="0"/>
              </a:rPr>
              <a:t>2. Platform to Platform: </a:t>
            </a:r>
            <a:r>
              <a:rPr lang="en-US" sz="2000" dirty="0">
                <a:latin typeface="Bookman Old Style" panose="02050604050505020204" pitchFamily="18" charset="0"/>
              </a:rPr>
              <a:t>Moving between modern systems (e.g., Gerrit to GitHub).</a:t>
            </a:r>
          </a:p>
          <a:p>
            <a:pPr>
              <a:lnSpc>
                <a:spcPct val="118000"/>
              </a:lnSpc>
            </a:pPr>
            <a:endParaRPr lang="en-US" sz="2000" dirty="0">
              <a:latin typeface="Bookman Old Style" panose="02050604050505020204" pitchFamily="18" charset="0"/>
            </a:endParaRPr>
          </a:p>
          <a:p>
            <a:pPr>
              <a:lnSpc>
                <a:spcPct val="118000"/>
              </a:lnSpc>
            </a:pPr>
            <a:r>
              <a:rPr lang="en-US" sz="2000" b="1" dirty="0">
                <a:latin typeface="Bookman Old Style" panose="02050604050505020204" pitchFamily="18" charset="0"/>
              </a:rPr>
              <a:t>3. Data Migration: </a:t>
            </a:r>
            <a:r>
              <a:rPr lang="en-US" sz="2000" dirty="0">
                <a:latin typeface="Bookman Old Style" panose="02050604050505020204" pitchFamily="18" charset="0"/>
              </a:rPr>
              <a:t>Transferring repositories, branches, commit history, and associated metadata.</a:t>
            </a:r>
          </a:p>
          <a:p>
            <a:pPr>
              <a:lnSpc>
                <a:spcPct val="118000"/>
              </a:lnSpc>
            </a:pPr>
            <a:endParaRPr lang="en-US" sz="2000" dirty="0">
              <a:latin typeface="Bookman Old Style" panose="02050604050505020204" pitchFamily="18" charset="0"/>
            </a:endParaRPr>
          </a:p>
          <a:p>
            <a:pPr>
              <a:lnSpc>
                <a:spcPct val="118000"/>
              </a:lnSpc>
            </a:pPr>
            <a:r>
              <a:rPr lang="en-US" sz="2000" b="1" dirty="0">
                <a:latin typeface="Bookman Old Style" panose="02050604050505020204" pitchFamily="18" charset="0"/>
              </a:rPr>
              <a:t>4. Pipeline Migration: </a:t>
            </a:r>
            <a:r>
              <a:rPr lang="en-US" sz="2000" dirty="0">
                <a:latin typeface="Bookman Old Style" panose="02050604050505020204" pitchFamily="18" charset="0"/>
              </a:rPr>
              <a:t>Reconfiguring CI/CD tools (Jenkins, Azure Pipelines) to work with the new SCM. </a:t>
            </a:r>
          </a:p>
        </p:txBody>
      </p:sp>
    </p:spTree>
    <p:extLst>
      <p:ext uri="{BB962C8B-B14F-4D97-AF65-F5344CB8AC3E}">
        <p14:creationId xmlns:p14="http://schemas.microsoft.com/office/powerpoint/2010/main" val="4200190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fade">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C4820E-70F7-7E15-3D0E-0D2AB45F1C3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589CE0C-0241-3D3B-385E-8C6C2ED7AADE}"/>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93025083-5A1C-2ABB-92C2-6FE36BE798D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A48A3E09-E009-98B9-AB39-7BA77274EDE3}"/>
              </a:ext>
            </a:extLst>
          </p:cNvPr>
          <p:cNvSpPr/>
          <p:nvPr/>
        </p:nvSpPr>
        <p:spPr>
          <a:xfrm>
            <a:off x="3583132" y="546527"/>
            <a:ext cx="5025735" cy="400110"/>
          </a:xfrm>
          <a:prstGeom prst="rect">
            <a:avLst/>
          </a:prstGeom>
        </p:spPr>
        <p:txBody>
          <a:bodyPr wrap="none">
            <a:spAutoFit/>
          </a:bodyPr>
          <a:lstStyle/>
          <a:p>
            <a:r>
              <a:rPr lang="en-US" sz="2000" b="1" dirty="0">
                <a:solidFill>
                  <a:schemeClr val="accent6">
                    <a:lumMod val="50000"/>
                  </a:schemeClr>
                </a:solidFill>
                <a:latin typeface="Bookman Old Style" panose="02050604050505020204" pitchFamily="18" charset="0"/>
                <a:ea typeface="Times New Roman" panose="02020603050405020304" pitchFamily="18" charset="0"/>
              </a:rPr>
              <a:t>Source Code Management Migration</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76CD6CE7-0294-9633-1D59-023AD598FFE7}"/>
              </a:ext>
            </a:extLst>
          </p:cNvPr>
          <p:cNvSpPr txBox="1"/>
          <p:nvPr/>
        </p:nvSpPr>
        <p:spPr>
          <a:xfrm>
            <a:off x="793630" y="1341268"/>
            <a:ext cx="10266719" cy="4256165"/>
          </a:xfrm>
          <a:prstGeom prst="rect">
            <a:avLst/>
          </a:prstGeom>
          <a:noFill/>
        </p:spPr>
        <p:txBody>
          <a:bodyPr wrap="square">
            <a:spAutoFit/>
          </a:bodyPr>
          <a:lstStyle/>
          <a:p>
            <a:pPr>
              <a:lnSpc>
                <a:spcPct val="118000"/>
              </a:lnSpc>
              <a:spcBef>
                <a:spcPts val="600"/>
              </a:spcBef>
              <a:spcAft>
                <a:spcPts val="600"/>
              </a:spcAft>
            </a:pPr>
            <a:r>
              <a:rPr lang="en-US" sz="2000" b="1" dirty="0">
                <a:latin typeface="Bookman Old Style" panose="02050604050505020204" pitchFamily="18" charset="0"/>
              </a:rPr>
              <a:t>Migration Process</a:t>
            </a:r>
          </a:p>
          <a:p>
            <a:pPr>
              <a:lnSpc>
                <a:spcPct val="118000"/>
              </a:lnSpc>
              <a:spcBef>
                <a:spcPts val="600"/>
              </a:spcBef>
              <a:spcAft>
                <a:spcPts val="600"/>
              </a:spcAft>
            </a:pPr>
            <a:r>
              <a:rPr lang="en-US" sz="2000" b="1" dirty="0">
                <a:latin typeface="Bookman Old Style" panose="02050604050505020204" pitchFamily="18" charset="0"/>
              </a:rPr>
              <a:t>1. Assessment: </a:t>
            </a:r>
            <a:r>
              <a:rPr lang="en-US" sz="2000" dirty="0">
                <a:latin typeface="Bookman Old Style" panose="02050604050505020204" pitchFamily="18" charset="0"/>
              </a:rPr>
              <a:t>Understand the existing code, repository structure, and pipeline dependencies.</a:t>
            </a:r>
          </a:p>
          <a:p>
            <a:pPr>
              <a:lnSpc>
                <a:spcPct val="118000"/>
              </a:lnSpc>
              <a:spcBef>
                <a:spcPts val="600"/>
              </a:spcBef>
              <a:spcAft>
                <a:spcPts val="600"/>
              </a:spcAft>
            </a:pPr>
            <a:r>
              <a:rPr lang="en-US" sz="2000" b="1" dirty="0">
                <a:latin typeface="Bookman Old Style" panose="02050604050505020204" pitchFamily="18" charset="0"/>
              </a:rPr>
              <a:t>2. Extraction: </a:t>
            </a:r>
            <a:r>
              <a:rPr lang="en-US" sz="2000" dirty="0">
                <a:latin typeface="Bookman Old Style" panose="02050604050505020204" pitchFamily="18" charset="0"/>
              </a:rPr>
              <a:t>Pull data from the source SCM.</a:t>
            </a:r>
          </a:p>
          <a:p>
            <a:pPr>
              <a:lnSpc>
                <a:spcPct val="118000"/>
              </a:lnSpc>
              <a:spcBef>
                <a:spcPts val="600"/>
              </a:spcBef>
              <a:spcAft>
                <a:spcPts val="600"/>
              </a:spcAft>
            </a:pPr>
            <a:r>
              <a:rPr lang="en-US" sz="2000" b="1" dirty="0">
                <a:latin typeface="Bookman Old Style" panose="02050604050505020204" pitchFamily="18" charset="0"/>
              </a:rPr>
              <a:t>3. Transformation: </a:t>
            </a:r>
            <a:r>
              <a:rPr lang="en-US" sz="2000" dirty="0">
                <a:latin typeface="Bookman Old Style" panose="02050604050505020204" pitchFamily="18" charset="0"/>
              </a:rPr>
              <a:t>Convert data (folder structures, branches, metadata) to fit the target system.</a:t>
            </a:r>
          </a:p>
          <a:p>
            <a:pPr>
              <a:lnSpc>
                <a:spcPct val="118000"/>
              </a:lnSpc>
              <a:spcBef>
                <a:spcPts val="600"/>
              </a:spcBef>
              <a:spcAft>
                <a:spcPts val="600"/>
              </a:spcAft>
            </a:pPr>
            <a:r>
              <a:rPr lang="en-US" sz="2000" b="1" dirty="0">
                <a:latin typeface="Bookman Old Style" panose="02050604050505020204" pitchFamily="18" charset="0"/>
              </a:rPr>
              <a:t>4. Loading: </a:t>
            </a:r>
            <a:r>
              <a:rPr lang="en-US" sz="2000" dirty="0">
                <a:latin typeface="Bookman Old Style" panose="02050604050505020204" pitchFamily="18" charset="0"/>
              </a:rPr>
              <a:t>Import transformed data into the new SCM.</a:t>
            </a:r>
          </a:p>
          <a:p>
            <a:pPr>
              <a:lnSpc>
                <a:spcPct val="118000"/>
              </a:lnSpc>
              <a:spcBef>
                <a:spcPts val="600"/>
              </a:spcBef>
              <a:spcAft>
                <a:spcPts val="600"/>
              </a:spcAft>
            </a:pPr>
            <a:r>
              <a:rPr lang="en-US" sz="2000" b="1" dirty="0">
                <a:latin typeface="Bookman Old Style" panose="02050604050505020204" pitchFamily="18" charset="0"/>
              </a:rPr>
              <a:t>5. Validation: </a:t>
            </a:r>
            <a:r>
              <a:rPr lang="en-US" sz="2000" dirty="0">
                <a:latin typeface="Bookman Old Style" panose="02050604050505020204" pitchFamily="18" charset="0"/>
              </a:rPr>
              <a:t>Verify data integrity and report discrepancies.</a:t>
            </a:r>
          </a:p>
          <a:p>
            <a:pPr>
              <a:lnSpc>
                <a:spcPct val="118000"/>
              </a:lnSpc>
              <a:spcBef>
                <a:spcPts val="600"/>
              </a:spcBef>
              <a:spcAft>
                <a:spcPts val="600"/>
              </a:spcAft>
            </a:pPr>
            <a:r>
              <a:rPr lang="en-US" sz="2000" b="1" dirty="0">
                <a:latin typeface="Bookman Old Style" panose="02050604050505020204" pitchFamily="18" charset="0"/>
              </a:rPr>
              <a:t>6. Pipeline Adaptation: </a:t>
            </a:r>
            <a:r>
              <a:rPr lang="en-US" sz="2000" dirty="0">
                <a:latin typeface="Bookman Old Style" panose="02050604050505020204" pitchFamily="18" charset="0"/>
              </a:rPr>
              <a:t>Reconfigure build/deploy processes. </a:t>
            </a:r>
          </a:p>
        </p:txBody>
      </p:sp>
    </p:spTree>
    <p:extLst>
      <p:ext uri="{BB962C8B-B14F-4D97-AF65-F5344CB8AC3E}">
        <p14:creationId xmlns:p14="http://schemas.microsoft.com/office/powerpoint/2010/main" val="1270103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C899B-D66C-AA46-76F5-E394DF0862B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28C7B3E-C9F5-A427-6708-24EBF61812E6}"/>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tretch>
            <a:fillRect/>
          </a:stretch>
        </p:blipFill>
        <p:spPr>
          <a:xfrm>
            <a:off x="3598654" y="1889066"/>
            <a:ext cx="4596442" cy="2831469"/>
          </a:xfrm>
          <a:prstGeom prst="rect">
            <a:avLst/>
          </a:prstGeom>
        </p:spPr>
      </p:pic>
      <p:sp>
        <p:nvSpPr>
          <p:cNvPr id="3" name="TextBox 2">
            <a:extLst>
              <a:ext uri="{FF2B5EF4-FFF2-40B4-BE49-F238E27FC236}">
                <a16:creationId xmlns:a16="http://schemas.microsoft.com/office/drawing/2014/main" id="{E58CDCBE-FE16-3305-4FA3-1F0317353F1D}"/>
              </a:ext>
            </a:extLst>
          </p:cNvPr>
          <p:cNvSpPr txBox="1"/>
          <p:nvPr/>
        </p:nvSpPr>
        <p:spPr>
          <a:xfrm>
            <a:off x="2849686" y="4535869"/>
            <a:ext cx="6094378" cy="369332"/>
          </a:xfrm>
          <a:prstGeom prst="rect">
            <a:avLst/>
          </a:prstGeom>
          <a:noFill/>
        </p:spPr>
        <p:txBody>
          <a:bodyPr wrap="square">
            <a:spAutoFit/>
          </a:bodyPr>
          <a:lstStyle/>
          <a:p>
            <a:pPr algn="ctr"/>
            <a:r>
              <a:rPr lang="en-US" sz="1800" b="1" dirty="0">
                <a:solidFill>
                  <a:srgbClr val="000000"/>
                </a:solidFill>
                <a:effectLst/>
                <a:latin typeface="Times New Roman" panose="02020603050405020304" pitchFamily="18" charset="0"/>
                <a:ea typeface="Times New Roman" panose="02020603050405020304" pitchFamily="18" charset="0"/>
              </a:rPr>
              <a:t>Version Control</a:t>
            </a:r>
            <a:endParaRPr lang="en-US" dirty="0"/>
          </a:p>
        </p:txBody>
      </p:sp>
    </p:spTree>
    <p:extLst>
      <p:ext uri="{BB962C8B-B14F-4D97-AF65-F5344CB8AC3E}">
        <p14:creationId xmlns:p14="http://schemas.microsoft.com/office/powerpoint/2010/main" val="38731263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A9234-C78F-DB80-5068-EB134BC5969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3D17FF8-72C1-ADFA-40A3-AB51646B9104}"/>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3CA1C676-FE6F-AF22-2D62-AD00291F3DCF}"/>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E4F73A01-D7C0-813D-542E-88837559ED9F}"/>
              </a:ext>
            </a:extLst>
          </p:cNvPr>
          <p:cNvSpPr/>
          <p:nvPr/>
        </p:nvSpPr>
        <p:spPr>
          <a:xfrm>
            <a:off x="0" y="546527"/>
            <a:ext cx="12192000" cy="400110"/>
          </a:xfrm>
          <a:prstGeom prst="rect">
            <a:avLst/>
          </a:prstGeom>
        </p:spPr>
        <p:txBody>
          <a:bodyPr wrap="square">
            <a:spAutoFit/>
          </a:bodyPr>
          <a:lstStyle/>
          <a:p>
            <a:pPr algn="ctr"/>
            <a:r>
              <a:rPr lang="en-US" sz="2000" b="1" dirty="0">
                <a:solidFill>
                  <a:schemeClr val="accent6">
                    <a:lumMod val="50000"/>
                  </a:schemeClr>
                </a:solidFill>
                <a:latin typeface="Bookman Old Style" panose="02050604050505020204" pitchFamily="18" charset="0"/>
                <a:ea typeface="Times New Roman" panose="02020603050405020304" pitchFamily="18" charset="0"/>
              </a:rPr>
              <a:t>Version Control</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E8AB01BF-9A59-E626-C365-5B8761E9681C}"/>
              </a:ext>
            </a:extLst>
          </p:cNvPr>
          <p:cNvSpPr txBox="1"/>
          <p:nvPr/>
        </p:nvSpPr>
        <p:spPr>
          <a:xfrm>
            <a:off x="793630" y="1341268"/>
            <a:ext cx="10266719" cy="4100225"/>
          </a:xfrm>
          <a:prstGeom prst="rect">
            <a:avLst/>
          </a:prstGeom>
          <a:noFill/>
        </p:spPr>
        <p:txBody>
          <a:bodyPr wrap="square">
            <a:spAutoFit/>
          </a:bodyPr>
          <a:lstStyle/>
          <a:p>
            <a:pPr marL="342900" indent="-342900">
              <a:lnSpc>
                <a:spcPct val="118000"/>
              </a:lnSpc>
              <a:spcBef>
                <a:spcPts val="600"/>
              </a:spcBef>
              <a:spcAft>
                <a:spcPts val="600"/>
              </a:spcAft>
              <a:buFont typeface="Arial" panose="020B0604020202020204" pitchFamily="34" charset="0"/>
              <a:buChar char="•"/>
            </a:pPr>
            <a:r>
              <a:rPr lang="en-US" sz="2000" b="1" dirty="0">
                <a:latin typeface="Bookman Old Style" panose="02050604050505020204" pitchFamily="18" charset="0"/>
              </a:rPr>
              <a:t>Version control </a:t>
            </a:r>
            <a:r>
              <a:rPr lang="en-US" sz="2000" dirty="0">
                <a:latin typeface="Bookman Old Style" panose="02050604050505020204" pitchFamily="18" charset="0"/>
              </a:rPr>
              <a:t>(or </a:t>
            </a:r>
            <a:r>
              <a:rPr lang="en-US" sz="2000" b="1" dirty="0">
                <a:latin typeface="Bookman Old Style" panose="02050604050505020204" pitchFamily="18" charset="0"/>
              </a:rPr>
              <a:t>revision control</a:t>
            </a:r>
            <a:r>
              <a:rPr lang="en-US" sz="2000" dirty="0">
                <a:latin typeface="Bookman Old Style" panose="02050604050505020204" pitchFamily="18" charset="0"/>
              </a:rPr>
              <a:t>, or </a:t>
            </a:r>
            <a:r>
              <a:rPr lang="en-US" sz="2000" b="1" dirty="0">
                <a:latin typeface="Bookman Old Style" panose="02050604050505020204" pitchFamily="18" charset="0"/>
              </a:rPr>
              <a:t>source control</a:t>
            </a:r>
            <a:r>
              <a:rPr lang="en-US" sz="2000" dirty="0">
                <a:latin typeface="Bookman Old Style" panose="02050604050505020204" pitchFamily="18" charset="0"/>
              </a:rPr>
              <a:t>) is all about </a:t>
            </a:r>
            <a:r>
              <a:rPr lang="en-US" sz="2000" b="1" dirty="0">
                <a:latin typeface="Bookman Old Style" panose="02050604050505020204" pitchFamily="18" charset="0"/>
              </a:rPr>
              <a:t>managing multiple versions </a:t>
            </a:r>
            <a:r>
              <a:rPr lang="en-US" sz="2000" dirty="0">
                <a:latin typeface="Bookman Old Style" panose="02050604050505020204" pitchFamily="18" charset="0"/>
              </a:rPr>
              <a:t>of documents, programs, web sites, etc.</a:t>
            </a:r>
          </a:p>
          <a:p>
            <a:pPr marL="800100" lvl="1" indent="-342900">
              <a:lnSpc>
                <a:spcPct val="118000"/>
              </a:lnSpc>
              <a:spcBef>
                <a:spcPts val="600"/>
              </a:spcBef>
              <a:spcAft>
                <a:spcPts val="600"/>
              </a:spcAft>
              <a:buFont typeface="Arial" panose="020B0604020202020204" pitchFamily="34" charset="0"/>
              <a:buChar char="•"/>
            </a:pPr>
            <a:r>
              <a:rPr lang="en-US" sz="2000" dirty="0">
                <a:latin typeface="Bookman Old Style" panose="02050604050505020204" pitchFamily="18" charset="0"/>
              </a:rPr>
              <a:t>Almost all “real” projects use some kind of version control	</a:t>
            </a:r>
          </a:p>
          <a:p>
            <a:pPr marL="800100" lvl="1" indent="-342900">
              <a:lnSpc>
                <a:spcPct val="118000"/>
              </a:lnSpc>
              <a:spcBef>
                <a:spcPts val="600"/>
              </a:spcBef>
              <a:spcAft>
                <a:spcPts val="600"/>
              </a:spcAft>
              <a:buFont typeface="Arial" panose="020B0604020202020204" pitchFamily="34" charset="0"/>
              <a:buChar char="•"/>
            </a:pPr>
            <a:r>
              <a:rPr lang="en-US" sz="2000" dirty="0">
                <a:latin typeface="Bookman Old Style" panose="02050604050505020204" pitchFamily="18" charset="0"/>
              </a:rPr>
              <a:t>Essential for team projects, but also very useful for individual projects</a:t>
            </a:r>
          </a:p>
          <a:p>
            <a:pPr marL="342900" indent="-342900">
              <a:lnSpc>
                <a:spcPct val="118000"/>
              </a:lnSpc>
              <a:spcBef>
                <a:spcPts val="600"/>
              </a:spcBef>
              <a:spcAft>
                <a:spcPts val="600"/>
              </a:spcAft>
              <a:buFont typeface="Arial" panose="020B0604020202020204" pitchFamily="34" charset="0"/>
              <a:buChar char="•"/>
            </a:pPr>
            <a:r>
              <a:rPr lang="en-US" sz="2000" dirty="0">
                <a:latin typeface="Bookman Old Style" panose="02050604050505020204" pitchFamily="18" charset="0"/>
              </a:rPr>
              <a:t>Some </a:t>
            </a:r>
            <a:r>
              <a:rPr lang="en-US" sz="2000" b="1" dirty="0">
                <a:latin typeface="Bookman Old Style" panose="02050604050505020204" pitchFamily="18" charset="0"/>
              </a:rPr>
              <a:t>well-known version control </a:t>
            </a:r>
            <a:r>
              <a:rPr lang="en-US" sz="2000" dirty="0">
                <a:latin typeface="Bookman Old Style" panose="02050604050505020204" pitchFamily="18" charset="0"/>
              </a:rPr>
              <a:t>systems are </a:t>
            </a:r>
            <a:r>
              <a:rPr lang="en-US" sz="2000" b="1" dirty="0">
                <a:latin typeface="Bookman Old Style" panose="02050604050505020204" pitchFamily="18" charset="0"/>
              </a:rPr>
              <a:t>CVS</a:t>
            </a:r>
            <a:r>
              <a:rPr lang="en-US" sz="2000" dirty="0">
                <a:latin typeface="Bookman Old Style" panose="02050604050505020204" pitchFamily="18" charset="0"/>
              </a:rPr>
              <a:t>, </a:t>
            </a:r>
            <a:r>
              <a:rPr lang="en-US" sz="2000" b="1" dirty="0">
                <a:latin typeface="Bookman Old Style" panose="02050604050505020204" pitchFamily="18" charset="0"/>
              </a:rPr>
              <a:t>Subversion</a:t>
            </a:r>
            <a:r>
              <a:rPr lang="en-US" sz="2000" dirty="0">
                <a:latin typeface="Bookman Old Style" panose="02050604050505020204" pitchFamily="18" charset="0"/>
              </a:rPr>
              <a:t>, </a:t>
            </a:r>
            <a:r>
              <a:rPr lang="en-US" sz="2000" b="1" dirty="0">
                <a:latin typeface="Bookman Old Style" panose="02050604050505020204" pitchFamily="18" charset="0"/>
              </a:rPr>
              <a:t>Mercurial</a:t>
            </a:r>
            <a:r>
              <a:rPr lang="en-US" sz="2000" dirty="0">
                <a:latin typeface="Bookman Old Style" panose="02050604050505020204" pitchFamily="18" charset="0"/>
              </a:rPr>
              <a:t>, and </a:t>
            </a:r>
            <a:r>
              <a:rPr lang="en-US" sz="2000" b="1" dirty="0">
                <a:latin typeface="Bookman Old Style" panose="02050604050505020204" pitchFamily="18" charset="0"/>
              </a:rPr>
              <a:t>Git</a:t>
            </a:r>
          </a:p>
          <a:p>
            <a:pPr marL="342900" indent="-342900">
              <a:lnSpc>
                <a:spcPct val="118000"/>
              </a:lnSpc>
              <a:spcBef>
                <a:spcPts val="600"/>
              </a:spcBef>
              <a:spcAft>
                <a:spcPts val="600"/>
              </a:spcAft>
              <a:buFont typeface="Arial" panose="020B0604020202020204" pitchFamily="34" charset="0"/>
              <a:buChar char="•"/>
            </a:pPr>
            <a:r>
              <a:rPr lang="en-US" sz="2000" b="1" dirty="0">
                <a:latin typeface="Bookman Old Style" panose="02050604050505020204" pitchFamily="18" charset="0"/>
              </a:rPr>
              <a:t>Distributed systems </a:t>
            </a:r>
            <a:r>
              <a:rPr lang="en-US" sz="2000" dirty="0">
                <a:latin typeface="Bookman Old Style" panose="02050604050505020204" pitchFamily="18" charset="0"/>
              </a:rPr>
              <a:t>like Mercurial and </a:t>
            </a:r>
            <a:r>
              <a:rPr lang="en-US" sz="2000" b="1" dirty="0">
                <a:latin typeface="Bookman Old Style" panose="02050604050505020204" pitchFamily="18" charset="0"/>
              </a:rPr>
              <a:t>Git </a:t>
            </a:r>
            <a:r>
              <a:rPr lang="en-US" sz="2000" dirty="0">
                <a:latin typeface="Bookman Old Style" panose="02050604050505020204" pitchFamily="18" charset="0"/>
              </a:rPr>
              <a:t>are </a:t>
            </a:r>
            <a:r>
              <a:rPr lang="en-US" sz="2000" b="1" dirty="0">
                <a:latin typeface="Bookman Old Style" panose="02050604050505020204" pitchFamily="18" charset="0"/>
              </a:rPr>
              <a:t>newer </a:t>
            </a:r>
            <a:r>
              <a:rPr lang="en-US" sz="2000" dirty="0">
                <a:latin typeface="Bookman Old Style" panose="02050604050505020204" pitchFamily="18" charset="0"/>
              </a:rPr>
              <a:t>and are gradually replacing centralized systems like CVS and Subversion</a:t>
            </a:r>
          </a:p>
          <a:p>
            <a:pPr marL="342900" indent="-342900">
              <a:lnSpc>
                <a:spcPct val="118000"/>
              </a:lnSpc>
              <a:spcBef>
                <a:spcPts val="600"/>
              </a:spcBef>
              <a:spcAft>
                <a:spcPts val="600"/>
              </a:spcAft>
              <a:buFont typeface="Arial" panose="020B0604020202020204" pitchFamily="34" charset="0"/>
              <a:buChar char="•"/>
            </a:pPr>
            <a:endParaRPr lang="en-US" sz="2000" b="1" dirty="0">
              <a:latin typeface="Bookman Old Style" panose="02050604050505020204" pitchFamily="18" charset="0"/>
            </a:endParaRPr>
          </a:p>
        </p:txBody>
      </p:sp>
    </p:spTree>
    <p:extLst>
      <p:ext uri="{BB962C8B-B14F-4D97-AF65-F5344CB8AC3E}">
        <p14:creationId xmlns:p14="http://schemas.microsoft.com/office/powerpoint/2010/main" val="94343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C7097-B53C-1BF5-1B7C-1F3A32043F6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4E3BB7A-65D1-20D6-235D-8511D86BE84D}"/>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09DB762F-2429-8835-1412-377B188E596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0417F832-4503-69AE-DB7B-DFA2A889389E}"/>
              </a:ext>
            </a:extLst>
          </p:cNvPr>
          <p:cNvSpPr/>
          <p:nvPr/>
        </p:nvSpPr>
        <p:spPr>
          <a:xfrm>
            <a:off x="0" y="546527"/>
            <a:ext cx="12192000" cy="400110"/>
          </a:xfrm>
          <a:prstGeom prst="rect">
            <a:avLst/>
          </a:prstGeom>
        </p:spPr>
        <p:txBody>
          <a:bodyPr wrap="square">
            <a:spAutoFit/>
          </a:bodyPr>
          <a:lstStyle/>
          <a:p>
            <a:pPr algn="ctr"/>
            <a:r>
              <a:rPr lang="en-US" sz="2000" b="1" dirty="0">
                <a:solidFill>
                  <a:schemeClr val="accent6">
                    <a:lumMod val="50000"/>
                  </a:schemeClr>
                </a:solidFill>
                <a:latin typeface="Bookman Old Style" panose="02050604050505020204" pitchFamily="18" charset="0"/>
                <a:ea typeface="Times New Roman" panose="02020603050405020304" pitchFamily="18" charset="0"/>
              </a:rPr>
              <a:t>What is Git/GitLab/GitHub?</a:t>
            </a:r>
            <a:endParaRPr lang="en-IN" sz="2000" b="1" dirty="0">
              <a:solidFill>
                <a:schemeClr val="accent6">
                  <a:lumMod val="50000"/>
                </a:schemeClr>
              </a:solidFill>
              <a:latin typeface="Bookman Old Style" panose="02050604050505020204" pitchFamily="18" charset="0"/>
            </a:endParaRPr>
          </a:p>
        </p:txBody>
      </p:sp>
      <p:sp>
        <p:nvSpPr>
          <p:cNvPr id="6" name="TextBox 5">
            <a:extLst>
              <a:ext uri="{FF2B5EF4-FFF2-40B4-BE49-F238E27FC236}">
                <a16:creationId xmlns:a16="http://schemas.microsoft.com/office/drawing/2014/main" id="{93BEDD2A-60D2-AB29-F1C0-59DF2C3257BC}"/>
              </a:ext>
            </a:extLst>
          </p:cNvPr>
          <p:cNvSpPr txBox="1"/>
          <p:nvPr/>
        </p:nvSpPr>
        <p:spPr>
          <a:xfrm>
            <a:off x="511528" y="1415526"/>
            <a:ext cx="6240292" cy="4747903"/>
          </a:xfrm>
          <a:prstGeom prst="rect">
            <a:avLst/>
          </a:prstGeom>
          <a:noFill/>
        </p:spPr>
        <p:txBody>
          <a:bodyPr wrap="square">
            <a:spAutoFit/>
          </a:bodyPr>
          <a:lstStyle/>
          <a:p>
            <a:pPr>
              <a:lnSpc>
                <a:spcPct val="160000"/>
              </a:lnSpc>
            </a:pPr>
            <a:r>
              <a:rPr lang="en-US" sz="2400" b="1" dirty="0">
                <a:latin typeface="Bookman Old Style" panose="02050604050505020204" pitchFamily="18" charset="0"/>
              </a:rPr>
              <a:t>Git: </a:t>
            </a:r>
            <a:r>
              <a:rPr lang="en-US" sz="2400" dirty="0">
                <a:latin typeface="Bookman Old Style" panose="02050604050505020204" pitchFamily="18" charset="0"/>
              </a:rPr>
              <a:t>Version Control System.</a:t>
            </a:r>
          </a:p>
          <a:p>
            <a:pPr>
              <a:lnSpc>
                <a:spcPct val="160000"/>
              </a:lnSpc>
            </a:pPr>
            <a:r>
              <a:rPr lang="en-US" sz="2400" b="1" dirty="0">
                <a:latin typeface="Bookman Old Style" panose="02050604050505020204" pitchFamily="18" charset="0"/>
              </a:rPr>
              <a:t>GitLab/GitHub: </a:t>
            </a:r>
            <a:r>
              <a:rPr lang="en-US" sz="2400" dirty="0">
                <a:latin typeface="Bookman Old Style" panose="02050604050505020204" pitchFamily="18" charset="0"/>
              </a:rPr>
              <a:t>Source Code management System/platform used to host git repositories and to share it with others enabling collaboration.</a:t>
            </a:r>
          </a:p>
          <a:p>
            <a:pPr>
              <a:lnSpc>
                <a:spcPct val="160000"/>
              </a:lnSpc>
            </a:pPr>
            <a:r>
              <a:rPr lang="en-US" sz="2400" b="1" dirty="0">
                <a:latin typeface="Bookman Old Style" panose="02050604050505020204" pitchFamily="18" charset="0"/>
              </a:rPr>
              <a:t>GitLab </a:t>
            </a:r>
            <a:r>
              <a:rPr lang="en-US" sz="2400" dirty="0">
                <a:latin typeface="Bookman Old Style" panose="02050604050505020204" pitchFamily="18" charset="0"/>
              </a:rPr>
              <a:t>has a built-in CI/CD whereas GitHub doesn’t.</a:t>
            </a:r>
          </a:p>
          <a:p>
            <a:pPr>
              <a:lnSpc>
                <a:spcPct val="160000"/>
              </a:lnSpc>
            </a:pPr>
            <a:endParaRPr lang="en-US" sz="2400" dirty="0">
              <a:latin typeface="Bookman Old Style" panose="02050604050505020204" pitchFamily="18" charset="0"/>
            </a:endParaRPr>
          </a:p>
        </p:txBody>
      </p:sp>
      <p:pic>
        <p:nvPicPr>
          <p:cNvPr id="8" name="Picture 2" descr="What's the difference between git, GitHub, and GitLab?">
            <a:extLst>
              <a:ext uri="{FF2B5EF4-FFF2-40B4-BE49-F238E27FC236}">
                <a16:creationId xmlns:a16="http://schemas.microsoft.com/office/drawing/2014/main" id="{E3A28C1A-DE72-335D-182F-E35A9EEFCE3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95865" y="1925229"/>
            <a:ext cx="4996543" cy="28105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2718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1D4FAE-5978-8C70-E494-ECC85524993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C1BE580-5E0C-A9C7-CB7B-59432AD01321}"/>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88689E97-8CC9-6ECE-69A7-2149E652910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9BEEA3CA-0BEA-4645-655D-318E58B72F8F}"/>
              </a:ext>
            </a:extLst>
          </p:cNvPr>
          <p:cNvSpPr/>
          <p:nvPr/>
        </p:nvSpPr>
        <p:spPr>
          <a:xfrm>
            <a:off x="0" y="546527"/>
            <a:ext cx="12192000" cy="400110"/>
          </a:xfrm>
          <a:prstGeom prst="rect">
            <a:avLst/>
          </a:prstGeom>
        </p:spPr>
        <p:txBody>
          <a:bodyPr wrap="square">
            <a:spAutoFit/>
          </a:bodyPr>
          <a:lstStyle/>
          <a:p>
            <a:pPr algn="ctr"/>
            <a:r>
              <a:rPr lang="en-US" sz="2000" b="1" dirty="0">
                <a:solidFill>
                  <a:schemeClr val="accent6">
                    <a:lumMod val="50000"/>
                  </a:schemeClr>
                </a:solidFill>
                <a:latin typeface="Bookman Old Style" panose="02050604050505020204" pitchFamily="18" charset="0"/>
                <a:ea typeface="Times New Roman" panose="02020603050405020304" pitchFamily="18" charset="0"/>
              </a:rPr>
              <a:t>Git Installation</a:t>
            </a:r>
            <a:endParaRPr lang="en-IN" sz="2000" b="1" dirty="0">
              <a:solidFill>
                <a:schemeClr val="accent6">
                  <a:lumMod val="50000"/>
                </a:schemeClr>
              </a:solidFill>
              <a:latin typeface="Bookman Old Style" panose="02050604050505020204" pitchFamily="18" charset="0"/>
            </a:endParaRPr>
          </a:p>
        </p:txBody>
      </p:sp>
      <p:sp>
        <p:nvSpPr>
          <p:cNvPr id="3" name="TextBox 2">
            <a:extLst>
              <a:ext uri="{FF2B5EF4-FFF2-40B4-BE49-F238E27FC236}">
                <a16:creationId xmlns:a16="http://schemas.microsoft.com/office/drawing/2014/main" id="{97D2E8FA-854D-764B-BAA7-C588559787F2}"/>
              </a:ext>
            </a:extLst>
          </p:cNvPr>
          <p:cNvSpPr txBox="1"/>
          <p:nvPr/>
        </p:nvSpPr>
        <p:spPr>
          <a:xfrm>
            <a:off x="793630" y="1341268"/>
            <a:ext cx="10266719" cy="2185855"/>
          </a:xfrm>
          <a:prstGeom prst="rect">
            <a:avLst/>
          </a:prstGeom>
          <a:noFill/>
        </p:spPr>
        <p:txBody>
          <a:bodyPr wrap="square">
            <a:spAutoFit/>
          </a:bodyPr>
          <a:lstStyle/>
          <a:p>
            <a:pPr marL="342900" indent="-342900">
              <a:lnSpc>
                <a:spcPct val="118000"/>
              </a:lnSpc>
              <a:spcBef>
                <a:spcPts val="600"/>
              </a:spcBef>
              <a:spcAft>
                <a:spcPts val="600"/>
              </a:spcAft>
              <a:buFont typeface="Arial" panose="020B0604020202020204" pitchFamily="34" charset="0"/>
              <a:buChar char="•"/>
            </a:pPr>
            <a:r>
              <a:rPr lang="en-US" sz="2000" dirty="0">
                <a:latin typeface="Bookman Old Style" panose="02050604050505020204" pitchFamily="18" charset="0"/>
              </a:rPr>
              <a:t>There are online materials that are better</a:t>
            </a:r>
          </a:p>
          <a:p>
            <a:pPr marL="342900" indent="-342900">
              <a:lnSpc>
                <a:spcPct val="118000"/>
              </a:lnSpc>
              <a:spcBef>
                <a:spcPts val="600"/>
              </a:spcBef>
              <a:spcAft>
                <a:spcPts val="600"/>
              </a:spcAft>
              <a:buFont typeface="Arial" panose="020B0604020202020204" pitchFamily="34" charset="0"/>
              <a:buChar char="•"/>
            </a:pPr>
            <a:r>
              <a:rPr lang="en-US" sz="2000" dirty="0">
                <a:latin typeface="Bookman Old Style" panose="02050604050505020204" pitchFamily="18" charset="0"/>
              </a:rPr>
              <a:t>Standard one:  http://git-scm.com/downloads</a:t>
            </a:r>
          </a:p>
          <a:p>
            <a:pPr marL="342900" indent="-342900">
              <a:lnSpc>
                <a:spcPct val="118000"/>
              </a:lnSpc>
              <a:spcBef>
                <a:spcPts val="600"/>
              </a:spcBef>
              <a:spcAft>
                <a:spcPts val="600"/>
              </a:spcAft>
              <a:buFont typeface="Arial" panose="020B0604020202020204" pitchFamily="34" charset="0"/>
              <a:buChar char="•"/>
            </a:pPr>
            <a:r>
              <a:rPr lang="en-US" sz="2000" dirty="0">
                <a:latin typeface="Bookman Old Style" panose="02050604050505020204" pitchFamily="18" charset="0"/>
              </a:rPr>
              <a:t>Here’s one from </a:t>
            </a:r>
            <a:r>
              <a:rPr lang="en-US" sz="2000" dirty="0" err="1">
                <a:latin typeface="Bookman Old Style" panose="02050604050505020204" pitchFamily="18" charset="0"/>
              </a:rPr>
              <a:t>StackExchange</a:t>
            </a:r>
            <a:r>
              <a:rPr lang="en-US" sz="2000" dirty="0">
                <a:latin typeface="Bookman Old Style" panose="02050604050505020204" pitchFamily="18" charset="0"/>
              </a:rPr>
              <a:t>:</a:t>
            </a:r>
            <a:br>
              <a:rPr lang="en-US" sz="2000" dirty="0">
                <a:latin typeface="Bookman Old Style" panose="02050604050505020204" pitchFamily="18" charset="0"/>
              </a:rPr>
            </a:br>
            <a:r>
              <a:rPr lang="en-US" sz="2000" dirty="0">
                <a:latin typeface="Bookman Old Style" panose="02050604050505020204" pitchFamily="18" charset="0"/>
              </a:rPr>
              <a:t>http://stackoverflow.com/questions/315911/git-for-beginners-the-definitive-practical-guide#323764</a:t>
            </a:r>
          </a:p>
        </p:txBody>
      </p:sp>
    </p:spTree>
    <p:extLst>
      <p:ext uri="{BB962C8B-B14F-4D97-AF65-F5344CB8AC3E}">
        <p14:creationId xmlns:p14="http://schemas.microsoft.com/office/powerpoint/2010/main" val="3609707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D8F17-47B4-848F-713B-FC3BC7326DA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F134790-A0ED-2ECF-EBBB-95A6B1BA4991}"/>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03950D0E-B460-E68A-BC8D-BE2520C4B02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C81155D3-EF9E-1967-BFBD-31DD2AAB34EE}"/>
              </a:ext>
            </a:extLst>
          </p:cNvPr>
          <p:cNvSpPr/>
          <p:nvPr/>
        </p:nvSpPr>
        <p:spPr>
          <a:xfrm>
            <a:off x="0" y="546527"/>
            <a:ext cx="12192000" cy="400110"/>
          </a:xfrm>
          <a:prstGeom prst="rect">
            <a:avLst/>
          </a:prstGeom>
        </p:spPr>
        <p:txBody>
          <a:bodyPr wrap="square">
            <a:spAutoFit/>
          </a:bodyPr>
          <a:lstStyle/>
          <a:p>
            <a:pPr algn="ctr"/>
            <a:r>
              <a:rPr lang="en-US" sz="2000" b="1" dirty="0">
                <a:solidFill>
                  <a:schemeClr val="accent6">
                    <a:lumMod val="50000"/>
                  </a:schemeClr>
                </a:solidFill>
                <a:latin typeface="Bookman Old Style" panose="02050604050505020204" pitchFamily="18" charset="0"/>
                <a:ea typeface="Times New Roman" panose="02020603050405020304" pitchFamily="18" charset="0"/>
              </a:rPr>
              <a:t>Git working</a:t>
            </a:r>
            <a:endParaRPr lang="en-IN" sz="2000" b="1" dirty="0">
              <a:solidFill>
                <a:schemeClr val="accent6">
                  <a:lumMod val="50000"/>
                </a:schemeClr>
              </a:solidFill>
              <a:latin typeface="Bookman Old Style" panose="02050604050505020204" pitchFamily="18" charset="0"/>
            </a:endParaRPr>
          </a:p>
        </p:txBody>
      </p:sp>
      <p:pic>
        <p:nvPicPr>
          <p:cNvPr id="2" name="Picture 1">
            <a:extLst>
              <a:ext uri="{FF2B5EF4-FFF2-40B4-BE49-F238E27FC236}">
                <a16:creationId xmlns:a16="http://schemas.microsoft.com/office/drawing/2014/main" id="{C7ED9DB0-04B4-37F1-B111-C8BCFA729E99}"/>
              </a:ext>
            </a:extLst>
          </p:cNvPr>
          <p:cNvPicPr>
            <a:picLocks noChangeAspect="1"/>
          </p:cNvPicPr>
          <p:nvPr/>
        </p:nvPicPr>
        <p:blipFill>
          <a:blip r:embed="rId5"/>
          <a:stretch>
            <a:fillRect/>
          </a:stretch>
        </p:blipFill>
        <p:spPr>
          <a:xfrm>
            <a:off x="1795130" y="1970002"/>
            <a:ext cx="8229600" cy="2736340"/>
          </a:xfrm>
          <a:prstGeom prst="rect">
            <a:avLst/>
          </a:prstGeom>
          <a:noFill/>
        </p:spPr>
      </p:pic>
    </p:spTree>
    <p:extLst>
      <p:ext uri="{BB962C8B-B14F-4D97-AF65-F5344CB8AC3E}">
        <p14:creationId xmlns:p14="http://schemas.microsoft.com/office/powerpoint/2010/main" val="85375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42046-7D73-2EB0-40EE-5F0A0A69CE05}"/>
              </a:ext>
            </a:extLst>
          </p:cNvPr>
          <p:cNvSpPr>
            <a:spLocks noGrp="1"/>
          </p:cNvSpPr>
          <p:nvPr>
            <p:ph type="title"/>
          </p:nvPr>
        </p:nvSpPr>
        <p:spPr>
          <a:xfrm>
            <a:off x="609600" y="442556"/>
            <a:ext cx="9956800" cy="1143000"/>
          </a:xfrm>
        </p:spPr>
        <p:txBody>
          <a:bodyPr>
            <a:normAutofit/>
          </a:bodyPr>
          <a:lstStyle/>
          <a:p>
            <a:pPr algn="ctr"/>
            <a:r>
              <a:rPr lang="en-US" sz="2800" b="1" dirty="0">
                <a:latin typeface="Bookman Old Style" panose="02050604050505020204" pitchFamily="18" charset="0"/>
              </a:rPr>
              <a:t>Setting up Git</a:t>
            </a:r>
          </a:p>
        </p:txBody>
      </p:sp>
      <p:sp>
        <p:nvSpPr>
          <p:cNvPr id="3" name="Content Placeholder 2">
            <a:extLst>
              <a:ext uri="{FF2B5EF4-FFF2-40B4-BE49-F238E27FC236}">
                <a16:creationId xmlns:a16="http://schemas.microsoft.com/office/drawing/2014/main" id="{85C998A1-4735-019D-DD48-1AC85BD43A1B}"/>
              </a:ext>
            </a:extLst>
          </p:cNvPr>
          <p:cNvSpPr>
            <a:spLocks noGrp="1"/>
          </p:cNvSpPr>
          <p:nvPr>
            <p:ph sz="half" idx="1"/>
          </p:nvPr>
        </p:nvSpPr>
        <p:spPr>
          <a:xfrm>
            <a:off x="729574" y="1600201"/>
            <a:ext cx="11578540" cy="4350384"/>
          </a:xfrm>
        </p:spPr>
        <p:txBody>
          <a:bodyPr>
            <a:normAutofit/>
          </a:bodyPr>
          <a:lstStyle/>
          <a:p>
            <a:r>
              <a:rPr lang="en-CA" dirty="0">
                <a:latin typeface="Bookman Old Style" panose="02050604050505020204" pitchFamily="18" charset="0"/>
              </a:rPr>
              <a:t>$ git --version</a:t>
            </a:r>
          </a:p>
          <a:p>
            <a:r>
              <a:rPr lang="en-CA" dirty="0">
                <a:latin typeface="Bookman Old Style" panose="02050604050505020204" pitchFamily="18" charset="0"/>
              </a:rPr>
              <a:t>$ git config --global user.name </a:t>
            </a:r>
            <a:r>
              <a:rPr lang="en-CA" dirty="0">
                <a:solidFill>
                  <a:srgbClr val="BA2121"/>
                </a:solidFill>
                <a:latin typeface="Bookman Old Style" panose="02050604050505020204" pitchFamily="18" charset="0"/>
              </a:rPr>
              <a:t>“</a:t>
            </a:r>
            <a:r>
              <a:rPr lang="en-CA" dirty="0" err="1">
                <a:solidFill>
                  <a:srgbClr val="BA2121"/>
                </a:solidFill>
                <a:effectLst/>
                <a:latin typeface="Bookman Old Style" panose="02050604050505020204" pitchFamily="18" charset="0"/>
              </a:rPr>
              <a:t>psaikiran-pvp</a:t>
            </a:r>
            <a:r>
              <a:rPr lang="en-CA" dirty="0">
                <a:solidFill>
                  <a:srgbClr val="BA2121"/>
                </a:solidFill>
                <a:effectLst/>
                <a:latin typeface="Bookman Old Style" panose="02050604050505020204" pitchFamily="18" charset="0"/>
              </a:rPr>
              <a:t>”</a:t>
            </a:r>
            <a:endParaRPr lang="en-CA" dirty="0">
              <a:latin typeface="Bookman Old Style" panose="02050604050505020204" pitchFamily="18" charset="0"/>
            </a:endParaRPr>
          </a:p>
          <a:p>
            <a:r>
              <a:rPr lang="en-CA" dirty="0">
                <a:latin typeface="Bookman Old Style" panose="02050604050505020204" pitchFamily="18" charset="0"/>
              </a:rPr>
              <a:t>$ git config --global </a:t>
            </a:r>
            <a:r>
              <a:rPr lang="en-CA" dirty="0" err="1">
                <a:latin typeface="Bookman Old Style" panose="02050604050505020204" pitchFamily="18" charset="0"/>
              </a:rPr>
              <a:t>user.email</a:t>
            </a:r>
            <a:r>
              <a:rPr lang="en-CA" dirty="0">
                <a:latin typeface="Bookman Old Style" panose="02050604050505020204" pitchFamily="18" charset="0"/>
              </a:rPr>
              <a:t> </a:t>
            </a:r>
            <a:r>
              <a:rPr lang="en-CA" dirty="0">
                <a:solidFill>
                  <a:srgbClr val="C00000"/>
                </a:solidFill>
                <a:latin typeface="Bookman Old Style" panose="02050604050505020204" pitchFamily="18" charset="0"/>
                <a:hlinkClick r:id="rId2">
                  <a:extLst>
                    <a:ext uri="{A12FA001-AC4F-418D-AE19-62706E023703}">
                      <ahyp:hlinkClr xmlns:ahyp="http://schemas.microsoft.com/office/drawing/2018/hyperlinkcolor" val="tx"/>
                    </a:ext>
                  </a:extLst>
                </a:hlinkClick>
              </a:rPr>
              <a:t>“</a:t>
            </a:r>
            <a:r>
              <a:rPr lang="en-CA" dirty="0">
                <a:solidFill>
                  <a:srgbClr val="C00000"/>
                </a:solidFill>
                <a:latin typeface="Bookman Old Style" panose="02050604050505020204" pitchFamily="18" charset="0"/>
              </a:rPr>
              <a:t>psaikiran@pvpsiddhartha.ac.in</a:t>
            </a:r>
            <a:r>
              <a:rPr lang="en-CA" dirty="0">
                <a:solidFill>
                  <a:srgbClr val="BA2121"/>
                </a:solidFill>
                <a:latin typeface="Bookman Old Style" panose="02050604050505020204" pitchFamily="18" charset="0"/>
              </a:rPr>
              <a:t>”</a:t>
            </a:r>
          </a:p>
          <a:p>
            <a:r>
              <a:rPr lang="en-CA" dirty="0">
                <a:latin typeface="Bookman Old Style" panose="02050604050505020204" pitchFamily="18" charset="0"/>
              </a:rPr>
              <a:t>$ git config -h (list of commands)</a:t>
            </a:r>
          </a:p>
          <a:p>
            <a:r>
              <a:rPr lang="en-CA" dirty="0">
                <a:latin typeface="Bookman Old Style" panose="02050604050505020204" pitchFamily="18" charset="0"/>
              </a:rPr>
              <a:t>$ git config --help (git manual)</a:t>
            </a:r>
          </a:p>
        </p:txBody>
      </p:sp>
      <p:sp>
        <p:nvSpPr>
          <p:cNvPr id="6" name="Footer Placeholder 5">
            <a:extLst>
              <a:ext uri="{FF2B5EF4-FFF2-40B4-BE49-F238E27FC236}">
                <a16:creationId xmlns:a16="http://schemas.microsoft.com/office/drawing/2014/main" id="{7FF1F238-8D02-75E9-EE1B-51B7A9493642}"/>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a:t>
            </a:r>
            <a:endParaRPr lang="en-US" dirty="0"/>
          </a:p>
        </p:txBody>
      </p:sp>
      <p:pic>
        <p:nvPicPr>
          <p:cNvPr id="4" name="Picture 3">
            <a:extLst>
              <a:ext uri="{FF2B5EF4-FFF2-40B4-BE49-F238E27FC236}">
                <a16:creationId xmlns:a16="http://schemas.microsoft.com/office/drawing/2014/main" id="{B5ECE7A4-2103-D13A-4089-F0A93646531C}"/>
              </a:ext>
            </a:extLst>
          </p:cNvPr>
          <p:cNvPicPr>
            <a:picLocks noChangeAspect="1"/>
          </p:cNvPicPr>
          <p:nvPr/>
        </p:nvPicPr>
        <p:blipFill rotWithShape="1">
          <a:blip r:embed="rId3" cstate="print">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F7C81489-06D8-1F03-8BD3-18CF3D4883D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352264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C6FBB-0DD3-0B17-FBBE-78F96A6C4A6C}"/>
              </a:ext>
            </a:extLst>
          </p:cNvPr>
          <p:cNvSpPr>
            <a:spLocks noGrp="1"/>
          </p:cNvSpPr>
          <p:nvPr>
            <p:ph type="title"/>
          </p:nvPr>
        </p:nvSpPr>
        <p:spPr>
          <a:xfrm>
            <a:off x="609600" y="131527"/>
            <a:ext cx="9956800" cy="1143000"/>
          </a:xfrm>
        </p:spPr>
        <p:txBody>
          <a:bodyPr>
            <a:normAutofit/>
          </a:bodyPr>
          <a:lstStyle/>
          <a:p>
            <a:pPr algn="ctr"/>
            <a:r>
              <a:rPr lang="en-US" sz="2800" b="1" dirty="0">
                <a:latin typeface="Bookman Old Style" panose="02050604050505020204" pitchFamily="18" charset="0"/>
              </a:rPr>
              <a:t>Creating a Repository</a:t>
            </a:r>
          </a:p>
        </p:txBody>
      </p:sp>
      <p:sp>
        <p:nvSpPr>
          <p:cNvPr id="3" name="Content Placeholder 2">
            <a:extLst>
              <a:ext uri="{FF2B5EF4-FFF2-40B4-BE49-F238E27FC236}">
                <a16:creationId xmlns:a16="http://schemas.microsoft.com/office/drawing/2014/main" id="{E02D45AF-B877-7E24-7615-BF380B83004A}"/>
              </a:ext>
            </a:extLst>
          </p:cNvPr>
          <p:cNvSpPr>
            <a:spLocks noGrp="1"/>
          </p:cNvSpPr>
          <p:nvPr>
            <p:ph sz="half" idx="1"/>
          </p:nvPr>
        </p:nvSpPr>
        <p:spPr>
          <a:xfrm>
            <a:off x="609601" y="1253808"/>
            <a:ext cx="10422673" cy="4350384"/>
          </a:xfrm>
        </p:spPr>
        <p:txBody>
          <a:bodyPr>
            <a:noAutofit/>
          </a:bodyPr>
          <a:lstStyle/>
          <a:p>
            <a:r>
              <a:rPr lang="en-CA" sz="2400" dirty="0">
                <a:latin typeface="Bookman Old Style" panose="02050604050505020204" pitchFamily="18" charset="0"/>
              </a:rPr>
              <a:t>$ </a:t>
            </a:r>
            <a:r>
              <a:rPr lang="en-CA" sz="2400" dirty="0" err="1">
                <a:latin typeface="Bookman Old Style" panose="02050604050505020204" pitchFamily="18" charset="0"/>
              </a:rPr>
              <a:t>mkdir</a:t>
            </a:r>
            <a:r>
              <a:rPr lang="en-CA" sz="2400" dirty="0">
                <a:latin typeface="Bookman Old Style" panose="02050604050505020204" pitchFamily="18" charset="0"/>
              </a:rPr>
              <a:t> </a:t>
            </a:r>
            <a:r>
              <a:rPr lang="en-CA" sz="2400" dirty="0" err="1">
                <a:latin typeface="Bookman Old Style" panose="02050604050505020204" pitchFamily="18" charset="0"/>
              </a:rPr>
              <a:t>gitlab</a:t>
            </a:r>
            <a:r>
              <a:rPr lang="en-CA" sz="2400" dirty="0">
                <a:latin typeface="Bookman Old Style" panose="02050604050505020204" pitchFamily="18" charset="0"/>
              </a:rPr>
              <a:t> (make a directory - repository)</a:t>
            </a:r>
          </a:p>
          <a:p>
            <a:r>
              <a:rPr lang="en-CA" sz="2400" dirty="0">
                <a:latin typeface="Bookman Old Style" panose="02050604050505020204" pitchFamily="18" charset="0"/>
              </a:rPr>
              <a:t>$ </a:t>
            </a:r>
            <a:r>
              <a:rPr lang="en-CA" sz="2400" dirty="0">
                <a:solidFill>
                  <a:srgbClr val="008000"/>
                </a:solidFill>
                <a:latin typeface="Bookman Old Style" panose="02050604050505020204" pitchFamily="18" charset="0"/>
              </a:rPr>
              <a:t>cd</a:t>
            </a:r>
            <a:r>
              <a:rPr lang="en-CA" sz="2400" dirty="0">
                <a:latin typeface="Bookman Old Style" panose="02050604050505020204" pitchFamily="18" charset="0"/>
              </a:rPr>
              <a:t> </a:t>
            </a:r>
            <a:r>
              <a:rPr lang="en-CA" sz="2400" dirty="0" err="1">
                <a:latin typeface="Bookman Old Style" panose="02050604050505020204" pitchFamily="18" charset="0"/>
              </a:rPr>
              <a:t>gitlab</a:t>
            </a:r>
            <a:endParaRPr lang="en-CA" sz="2400" dirty="0">
              <a:latin typeface="Bookman Old Style" panose="02050604050505020204" pitchFamily="18" charset="0"/>
            </a:endParaRPr>
          </a:p>
          <a:p>
            <a:r>
              <a:rPr lang="en-CA" sz="2400" dirty="0">
                <a:latin typeface="Bookman Old Style" panose="02050604050505020204" pitchFamily="18" charset="0"/>
              </a:rPr>
              <a:t>$ git </a:t>
            </a:r>
            <a:r>
              <a:rPr lang="en-CA" sz="2400" dirty="0" err="1">
                <a:latin typeface="Bookman Old Style" panose="02050604050505020204" pitchFamily="18" charset="0"/>
              </a:rPr>
              <a:t>init</a:t>
            </a:r>
            <a:r>
              <a:rPr lang="en-CA" sz="2400" dirty="0">
                <a:latin typeface="Bookman Old Style" panose="02050604050505020204" pitchFamily="18" charset="0"/>
              </a:rPr>
              <a:t> (to initialise git)</a:t>
            </a:r>
          </a:p>
          <a:p>
            <a:r>
              <a:rPr lang="en-CA" sz="2400" dirty="0">
                <a:latin typeface="Bookman Old Style" panose="02050604050505020204" pitchFamily="18" charset="0"/>
              </a:rPr>
              <a:t>$ vim </a:t>
            </a:r>
            <a:r>
              <a:rPr lang="en-CA" sz="2400" dirty="0" err="1">
                <a:latin typeface="Bookman Old Style" panose="02050604050505020204" pitchFamily="18" charset="0"/>
              </a:rPr>
              <a:t>readme.md</a:t>
            </a:r>
            <a:r>
              <a:rPr lang="en-CA" sz="2400" dirty="0">
                <a:latin typeface="Bookman Old Style" panose="02050604050505020204" pitchFamily="18" charset="0"/>
              </a:rPr>
              <a:t> (Press ‘</a:t>
            </a:r>
            <a:r>
              <a:rPr lang="en-CA" sz="2400" dirty="0" err="1">
                <a:latin typeface="Bookman Old Style" panose="02050604050505020204" pitchFamily="18" charset="0"/>
              </a:rPr>
              <a:t>i</a:t>
            </a:r>
            <a:r>
              <a:rPr lang="en-CA" sz="2400" dirty="0">
                <a:latin typeface="Bookman Old Style" panose="02050604050505020204" pitchFamily="18" charset="0"/>
              </a:rPr>
              <a:t>’ to go to insert mode, press ’escape’ to come out of insert mode. Press ‘:x’ to save and exit)</a:t>
            </a:r>
          </a:p>
          <a:p>
            <a:r>
              <a:rPr lang="en-CA" sz="2400" dirty="0">
                <a:latin typeface="Bookman Old Style" panose="02050604050505020204" pitchFamily="18" charset="0"/>
              </a:rPr>
              <a:t>$ ls (to list items)</a:t>
            </a:r>
          </a:p>
          <a:p>
            <a:r>
              <a:rPr lang="en-CA" sz="2400" dirty="0">
                <a:latin typeface="Bookman Old Style" panose="02050604050505020204" pitchFamily="18" charset="0"/>
              </a:rPr>
              <a:t>$ ls -a (to show hidden directory)</a:t>
            </a:r>
          </a:p>
          <a:p>
            <a:r>
              <a:rPr lang="en-CA" sz="2400" dirty="0">
                <a:latin typeface="Bookman Old Style" panose="02050604050505020204" pitchFamily="18" charset="0"/>
              </a:rPr>
              <a:t>$ git status (to show on which branch are you)</a:t>
            </a:r>
          </a:p>
          <a:p>
            <a:r>
              <a:rPr lang="en-US" sz="2400" dirty="0">
                <a:latin typeface="Bookman Old Style" panose="02050604050505020204" pitchFamily="18" charset="0"/>
              </a:rPr>
              <a:t>$ git add . (sends file to staging area)</a:t>
            </a:r>
          </a:p>
          <a:p>
            <a:r>
              <a:rPr lang="en-US" sz="2400" dirty="0">
                <a:latin typeface="Bookman Old Style" panose="02050604050505020204" pitchFamily="18" charset="0"/>
              </a:rPr>
              <a:t>$ git commit -m “my initial commit” (sends file to local repo)</a:t>
            </a:r>
          </a:p>
        </p:txBody>
      </p:sp>
      <p:sp>
        <p:nvSpPr>
          <p:cNvPr id="6" name="Footer Placeholder 5">
            <a:extLst>
              <a:ext uri="{FF2B5EF4-FFF2-40B4-BE49-F238E27FC236}">
                <a16:creationId xmlns:a16="http://schemas.microsoft.com/office/drawing/2014/main" id="{23C5F005-AC6E-41C7-DA5D-A75BCE8DF356}"/>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a:t>
            </a:r>
            <a:endParaRPr lang="en-US" dirty="0"/>
          </a:p>
        </p:txBody>
      </p:sp>
      <p:pic>
        <p:nvPicPr>
          <p:cNvPr id="4" name="Picture 3">
            <a:extLst>
              <a:ext uri="{FF2B5EF4-FFF2-40B4-BE49-F238E27FC236}">
                <a16:creationId xmlns:a16="http://schemas.microsoft.com/office/drawing/2014/main" id="{BA1C9FD0-D2BA-0118-9362-091D90CE2F48}"/>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74A1E970-1B5B-DB66-4DBC-3E47141563D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7439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DF83462-391F-84B4-93FC-66C29565E02D}"/>
              </a:ext>
            </a:extLst>
          </p:cNvPr>
          <p:cNvSpPr>
            <a:spLocks noGrp="1"/>
          </p:cNvSpPr>
          <p:nvPr>
            <p:ph sz="half" idx="1"/>
          </p:nvPr>
        </p:nvSpPr>
        <p:spPr>
          <a:xfrm>
            <a:off x="793630" y="879629"/>
            <a:ext cx="9956800" cy="4350384"/>
          </a:xfrm>
        </p:spPr>
        <p:txBody>
          <a:bodyPr>
            <a:noAutofit/>
          </a:bodyPr>
          <a:lstStyle/>
          <a:p>
            <a:r>
              <a:rPr lang="en-US" sz="2000" dirty="0">
                <a:latin typeface="Bookman Old Style" panose="02050604050505020204" pitchFamily="18" charset="0"/>
              </a:rPr>
              <a:t>vim </a:t>
            </a:r>
            <a:r>
              <a:rPr lang="en-US" sz="2000" dirty="0" err="1">
                <a:latin typeface="Bookman Old Style" panose="02050604050505020204" pitchFamily="18" charset="0"/>
              </a:rPr>
              <a:t>index.html</a:t>
            </a:r>
            <a:r>
              <a:rPr lang="en-US" sz="2000" dirty="0">
                <a:latin typeface="Bookman Old Style" panose="02050604050505020204" pitchFamily="18" charset="0"/>
              </a:rPr>
              <a:t> </a:t>
            </a:r>
          </a:p>
          <a:p>
            <a:r>
              <a:rPr lang="en-US" sz="2000" dirty="0">
                <a:latin typeface="Bookman Old Style" panose="02050604050505020204" pitchFamily="18" charset="0"/>
              </a:rPr>
              <a:t>vim </a:t>
            </a:r>
            <a:r>
              <a:rPr lang="en-US" sz="2000" dirty="0" err="1">
                <a:latin typeface="Bookman Old Style" panose="02050604050505020204" pitchFamily="18" charset="0"/>
              </a:rPr>
              <a:t>readme.md</a:t>
            </a:r>
            <a:r>
              <a:rPr lang="en-US" sz="2000" dirty="0">
                <a:latin typeface="Bookman Old Style" panose="02050604050505020204" pitchFamily="18" charset="0"/>
              </a:rPr>
              <a:t> (”Hello! I am learning git”)</a:t>
            </a:r>
          </a:p>
          <a:p>
            <a:r>
              <a:rPr lang="en-US" sz="2000" dirty="0">
                <a:latin typeface="Bookman Old Style" panose="02050604050505020204" pitchFamily="18" charset="0"/>
              </a:rPr>
              <a:t>git status</a:t>
            </a:r>
          </a:p>
          <a:p>
            <a:r>
              <a:rPr lang="en-US" sz="2000" dirty="0">
                <a:latin typeface="Bookman Old Style" panose="02050604050505020204" pitchFamily="18" charset="0"/>
              </a:rPr>
              <a:t>git add . </a:t>
            </a:r>
          </a:p>
          <a:p>
            <a:r>
              <a:rPr lang="en-US" sz="2000" dirty="0">
                <a:latin typeface="Bookman Old Style" panose="02050604050505020204" pitchFamily="18" charset="0"/>
              </a:rPr>
              <a:t>git commit -m “Added </a:t>
            </a:r>
            <a:r>
              <a:rPr lang="en-US" sz="2000" dirty="0" err="1">
                <a:latin typeface="Bookman Old Style" panose="02050604050505020204" pitchFamily="18" charset="0"/>
              </a:rPr>
              <a:t>index.html</a:t>
            </a:r>
            <a:r>
              <a:rPr lang="en-US" sz="2000" dirty="0">
                <a:latin typeface="Bookman Old Style" panose="02050604050505020204" pitchFamily="18" charset="0"/>
              </a:rPr>
              <a:t> and readme”</a:t>
            </a:r>
          </a:p>
          <a:p>
            <a:r>
              <a:rPr lang="en-US" sz="2000" dirty="0">
                <a:latin typeface="Bookman Old Style" panose="02050604050505020204" pitchFamily="18" charset="0"/>
              </a:rPr>
              <a:t>git status</a:t>
            </a:r>
          </a:p>
          <a:p>
            <a:r>
              <a:rPr lang="en-US" sz="2000" dirty="0">
                <a:latin typeface="Bookman Old Style" panose="02050604050505020204" pitchFamily="18" charset="0"/>
              </a:rPr>
              <a:t>git reset HEAD </a:t>
            </a:r>
            <a:r>
              <a:rPr lang="en-US" sz="2000" dirty="0" err="1">
                <a:latin typeface="Bookman Old Style" panose="02050604050505020204" pitchFamily="18" charset="0"/>
              </a:rPr>
              <a:t>readme.md</a:t>
            </a:r>
            <a:r>
              <a:rPr lang="en-US" sz="2000" dirty="0">
                <a:latin typeface="Bookman Old Style" panose="02050604050505020204" pitchFamily="18" charset="0"/>
              </a:rPr>
              <a:t> (Note: Removes from the staging area and it doesn’t mean that the changes have gone away. Need to commit)</a:t>
            </a:r>
          </a:p>
          <a:p>
            <a:r>
              <a:rPr lang="en-US" sz="2000" dirty="0">
                <a:latin typeface="Bookman Old Style" panose="02050604050505020204" pitchFamily="18" charset="0"/>
              </a:rPr>
              <a:t>git status</a:t>
            </a:r>
          </a:p>
          <a:p>
            <a:r>
              <a:rPr lang="en-US" sz="2000" dirty="0">
                <a:latin typeface="Bookman Old Style" panose="02050604050505020204" pitchFamily="18" charset="0"/>
              </a:rPr>
              <a:t>git commit -m “added first page” (Commits only </a:t>
            </a:r>
            <a:r>
              <a:rPr lang="en-US" sz="2000" dirty="0" err="1">
                <a:latin typeface="Bookman Old Style" panose="02050604050505020204" pitchFamily="18" charset="0"/>
              </a:rPr>
              <a:t>index.html</a:t>
            </a:r>
            <a:r>
              <a:rPr lang="en-US" sz="2000" dirty="0">
                <a:latin typeface="Bookman Old Style" panose="02050604050505020204" pitchFamily="18" charset="0"/>
              </a:rPr>
              <a:t>)</a:t>
            </a:r>
          </a:p>
          <a:p>
            <a:r>
              <a:rPr lang="en-US" sz="2000" dirty="0">
                <a:latin typeface="Bookman Old Style" panose="02050604050505020204" pitchFamily="18" charset="0"/>
              </a:rPr>
              <a:t>git status</a:t>
            </a:r>
          </a:p>
          <a:p>
            <a:r>
              <a:rPr lang="en-US" sz="2000" dirty="0">
                <a:latin typeface="Bookman Old Style" panose="02050604050505020204" pitchFamily="18" charset="0"/>
              </a:rPr>
              <a:t>git add .</a:t>
            </a:r>
          </a:p>
          <a:p>
            <a:r>
              <a:rPr lang="en-US" sz="2000" dirty="0">
                <a:latin typeface="Bookman Old Style" panose="02050604050505020204" pitchFamily="18" charset="0"/>
              </a:rPr>
              <a:t>git commit -m “added readme”</a:t>
            </a:r>
          </a:p>
          <a:p>
            <a:r>
              <a:rPr lang="en-US" sz="2000" dirty="0">
                <a:latin typeface="Bookman Old Style" panose="02050604050505020204" pitchFamily="18" charset="0"/>
              </a:rPr>
              <a:t>git status</a:t>
            </a:r>
          </a:p>
        </p:txBody>
      </p:sp>
      <p:sp>
        <p:nvSpPr>
          <p:cNvPr id="3" name="Content Placeholder 2">
            <a:extLst>
              <a:ext uri="{FF2B5EF4-FFF2-40B4-BE49-F238E27FC236}">
                <a16:creationId xmlns:a16="http://schemas.microsoft.com/office/drawing/2014/main" id="{318F6002-B76D-99B0-21D3-E83683440618}"/>
              </a:ext>
            </a:extLst>
          </p:cNvPr>
          <p:cNvSpPr>
            <a:spLocks noGrp="1"/>
          </p:cNvSpPr>
          <p:nvPr>
            <p:ph type="title"/>
          </p:nvPr>
        </p:nvSpPr>
        <p:spPr>
          <a:xfrm>
            <a:off x="528199" y="0"/>
            <a:ext cx="10969139" cy="940443"/>
          </a:xfrm>
        </p:spPr>
        <p:txBody>
          <a:bodyPr anchor="ctr">
            <a:normAutofit/>
          </a:bodyPr>
          <a:lstStyle/>
          <a:p>
            <a:pPr marL="48767" algn="ctr"/>
            <a:r>
              <a:rPr lang="en-US" sz="2400" b="1" dirty="0">
                <a:latin typeface="Bookman Old Style" panose="02050604050505020204" pitchFamily="18" charset="0"/>
              </a:rPr>
              <a:t>Git Unstage files </a:t>
            </a:r>
          </a:p>
        </p:txBody>
      </p:sp>
      <p:sp>
        <p:nvSpPr>
          <p:cNvPr id="6" name="Footer Placeholder 5">
            <a:extLst>
              <a:ext uri="{FF2B5EF4-FFF2-40B4-BE49-F238E27FC236}">
                <a16:creationId xmlns:a16="http://schemas.microsoft.com/office/drawing/2014/main" id="{A022E6AF-42DB-A2D2-413C-0A8C73A0820E}"/>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45D70C25-913C-17E0-A4EA-02310AAF759B}"/>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920E7943-D3D3-8D2D-2317-E9296A41689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97103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25254-375B-6F94-8756-09F901CDDB7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BB18E7B-FB39-341D-92EA-C2C64FB018CA}"/>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BD755847-0D12-95FB-F2E2-5A2987F054F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8F299525-C343-CE18-7146-BCAAB557ECEC}"/>
              </a:ext>
            </a:extLst>
          </p:cNvPr>
          <p:cNvSpPr/>
          <p:nvPr/>
        </p:nvSpPr>
        <p:spPr>
          <a:xfrm>
            <a:off x="1204823" y="2512184"/>
            <a:ext cx="9782353" cy="923330"/>
          </a:xfrm>
          <a:prstGeom prst="rect">
            <a:avLst/>
          </a:prstGeom>
        </p:spPr>
        <p:txBody>
          <a:bodyPr wrap="square">
            <a:spAutoFit/>
          </a:bodyPr>
          <a:lstStyle/>
          <a:p>
            <a:r>
              <a:rPr lang="en-US" dirty="0">
                <a:latin typeface="Bookman Old Style" panose="02050604050505020204" pitchFamily="18" charset="0"/>
              </a:rPr>
              <a:t>In modern software projects, several developers work on the same application simultaneously. Source code control enables safe collaboration by managing concurrent changes and resolving conflicts.</a:t>
            </a:r>
            <a:endParaRPr lang="en-IN" dirty="0">
              <a:latin typeface="Bookman Old Style" panose="02050604050505020204" pitchFamily="18" charset="0"/>
            </a:endParaRPr>
          </a:p>
        </p:txBody>
      </p:sp>
      <p:sp>
        <p:nvSpPr>
          <p:cNvPr id="7" name="Rectangle 6">
            <a:extLst>
              <a:ext uri="{FF2B5EF4-FFF2-40B4-BE49-F238E27FC236}">
                <a16:creationId xmlns:a16="http://schemas.microsoft.com/office/drawing/2014/main" id="{AF5C157A-9F3A-33B1-ED85-9823C9EEA33F}"/>
              </a:ext>
            </a:extLst>
          </p:cNvPr>
          <p:cNvSpPr/>
          <p:nvPr/>
        </p:nvSpPr>
        <p:spPr>
          <a:xfrm>
            <a:off x="3875050" y="826379"/>
            <a:ext cx="4137671" cy="400110"/>
          </a:xfrm>
          <a:prstGeom prst="rect">
            <a:avLst/>
          </a:prstGeom>
        </p:spPr>
        <p:txBody>
          <a:bodyPr wrap="none">
            <a:spAutoFit/>
          </a:bodyPr>
          <a:lstStyle/>
          <a:p>
            <a:r>
              <a:rPr lang="en-US" sz="2000" b="1" dirty="0">
                <a:solidFill>
                  <a:schemeClr val="accent5">
                    <a:lumMod val="75000"/>
                  </a:schemeClr>
                </a:solidFill>
                <a:latin typeface="Bookman Old Style" panose="02050604050505020204" pitchFamily="18" charset="0"/>
                <a:ea typeface="Times New Roman" panose="02020603050405020304" pitchFamily="18" charset="0"/>
              </a:rPr>
              <a:t>Need for Source Code Control</a:t>
            </a:r>
            <a:endParaRPr lang="en-IN" sz="2000" b="1" dirty="0">
              <a:solidFill>
                <a:schemeClr val="accent5">
                  <a:lumMod val="75000"/>
                </a:schemeClr>
              </a:solidFill>
              <a:latin typeface="Bookman Old Style" panose="02050604050505020204" pitchFamily="18" charset="0"/>
            </a:endParaRPr>
          </a:p>
        </p:txBody>
      </p:sp>
      <p:sp>
        <p:nvSpPr>
          <p:cNvPr id="2" name="Rectangle 1">
            <a:extLst>
              <a:ext uri="{FF2B5EF4-FFF2-40B4-BE49-F238E27FC236}">
                <a16:creationId xmlns:a16="http://schemas.microsoft.com/office/drawing/2014/main" id="{FB976A3D-AD96-BB07-8235-03072889382B}"/>
              </a:ext>
            </a:extLst>
          </p:cNvPr>
          <p:cNvSpPr/>
          <p:nvPr/>
        </p:nvSpPr>
        <p:spPr>
          <a:xfrm>
            <a:off x="1204823" y="3803021"/>
            <a:ext cx="9332312" cy="646331"/>
          </a:xfrm>
          <a:prstGeom prst="rect">
            <a:avLst/>
          </a:prstGeom>
        </p:spPr>
        <p:txBody>
          <a:bodyPr wrap="square">
            <a:spAutoFit/>
          </a:bodyPr>
          <a:lstStyle/>
          <a:p>
            <a:r>
              <a:rPr lang="en-US" i="1" dirty="0">
                <a:latin typeface="Times New Roman" panose="02020603050405020304" pitchFamily="18" charset="0"/>
                <a:ea typeface="Times New Roman" panose="02020603050405020304" pitchFamily="18" charset="0"/>
              </a:rPr>
              <a:t>Two developers modifying different parts of the same Java file can merge their changes without losing work.</a:t>
            </a:r>
            <a:endParaRPr lang="en-IN" dirty="0"/>
          </a:p>
        </p:txBody>
      </p:sp>
      <p:sp>
        <p:nvSpPr>
          <p:cNvPr id="8" name="TextBox 7">
            <a:extLst>
              <a:ext uri="{FF2B5EF4-FFF2-40B4-BE49-F238E27FC236}">
                <a16:creationId xmlns:a16="http://schemas.microsoft.com/office/drawing/2014/main" id="{1A226685-4AB0-D294-6C98-72EF25469B69}"/>
              </a:ext>
            </a:extLst>
          </p:cNvPr>
          <p:cNvSpPr txBox="1"/>
          <p:nvPr/>
        </p:nvSpPr>
        <p:spPr>
          <a:xfrm>
            <a:off x="1089374" y="1895710"/>
            <a:ext cx="6240292" cy="400110"/>
          </a:xfrm>
          <a:prstGeom prst="rect">
            <a:avLst/>
          </a:prstGeom>
          <a:noFill/>
        </p:spPr>
        <p:txBody>
          <a:bodyPr wrap="square">
            <a:spAutoFit/>
          </a:bodyPr>
          <a:lstStyle/>
          <a:p>
            <a:r>
              <a:rPr lang="en-US" sz="2000" b="1" dirty="0">
                <a:latin typeface="Bookman Old Style" panose="02050604050505020204" pitchFamily="18" charset="0"/>
              </a:rPr>
              <a:t>Collaboration among multiple developers</a:t>
            </a:r>
          </a:p>
        </p:txBody>
      </p:sp>
    </p:spTree>
    <p:extLst>
      <p:ext uri="{BB962C8B-B14F-4D97-AF65-F5344CB8AC3E}">
        <p14:creationId xmlns:p14="http://schemas.microsoft.com/office/powerpoint/2010/main" val="1949447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p:bldP spid="8"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C6FBB-0DD3-0B17-FBBE-78F96A6C4A6C}"/>
              </a:ext>
            </a:extLst>
          </p:cNvPr>
          <p:cNvSpPr>
            <a:spLocks noGrp="1"/>
          </p:cNvSpPr>
          <p:nvPr>
            <p:ph type="title"/>
          </p:nvPr>
        </p:nvSpPr>
        <p:spPr/>
        <p:txBody>
          <a:bodyPr>
            <a:normAutofit/>
          </a:bodyPr>
          <a:lstStyle/>
          <a:p>
            <a:pPr algn="ctr"/>
            <a:r>
              <a:rPr lang="en-US" sz="2800" b="1" dirty="0">
                <a:latin typeface="Bookman Old Style" panose="02050604050505020204" pitchFamily="18" charset="0"/>
              </a:rPr>
              <a:t>Track Changes</a:t>
            </a:r>
          </a:p>
        </p:txBody>
      </p:sp>
      <p:sp>
        <p:nvSpPr>
          <p:cNvPr id="3" name="Content Placeholder 2">
            <a:extLst>
              <a:ext uri="{FF2B5EF4-FFF2-40B4-BE49-F238E27FC236}">
                <a16:creationId xmlns:a16="http://schemas.microsoft.com/office/drawing/2014/main" id="{E02D45AF-B877-7E24-7615-BF380B83004A}"/>
              </a:ext>
            </a:extLst>
          </p:cNvPr>
          <p:cNvSpPr>
            <a:spLocks noGrp="1"/>
          </p:cNvSpPr>
          <p:nvPr>
            <p:ph sz="half" idx="1"/>
          </p:nvPr>
        </p:nvSpPr>
        <p:spPr>
          <a:xfrm>
            <a:off x="609600" y="1600201"/>
            <a:ext cx="9956800" cy="4350384"/>
          </a:xfrm>
        </p:spPr>
        <p:txBody>
          <a:bodyPr>
            <a:normAutofit/>
          </a:bodyPr>
          <a:lstStyle/>
          <a:p>
            <a:pPr algn="l"/>
            <a:r>
              <a:rPr lang="en-CA" dirty="0">
                <a:latin typeface="Bookman Old Style" panose="02050604050505020204" pitchFamily="18" charset="0"/>
              </a:rPr>
              <a:t>$ git </a:t>
            </a:r>
            <a:r>
              <a:rPr lang="en-CA" dirty="0">
                <a:solidFill>
                  <a:schemeClr val="tx2"/>
                </a:solidFill>
                <a:latin typeface="Bookman Old Style" panose="02050604050505020204" pitchFamily="18" charset="0"/>
              </a:rPr>
              <a:t>status</a:t>
            </a:r>
          </a:p>
          <a:p>
            <a:pPr algn="l"/>
            <a:r>
              <a:rPr lang="en-CA" b="0" i="0" dirty="0">
                <a:solidFill>
                  <a:schemeClr val="tx2"/>
                </a:solidFill>
                <a:effectLst/>
                <a:latin typeface="Bookman Old Style" panose="02050604050505020204" pitchFamily="18" charset="0"/>
              </a:rPr>
              <a:t>$ git log (shows the time and dat</a:t>
            </a:r>
            <a:r>
              <a:rPr lang="en-CA" dirty="0">
                <a:solidFill>
                  <a:schemeClr val="tx2"/>
                </a:solidFill>
                <a:latin typeface="Bookman Old Style" panose="02050604050505020204" pitchFamily="18" charset="0"/>
              </a:rPr>
              <a:t>e of each commit</a:t>
            </a:r>
            <a:r>
              <a:rPr lang="en-CA" b="0" i="0" dirty="0">
                <a:solidFill>
                  <a:schemeClr val="tx2"/>
                </a:solidFill>
                <a:effectLst/>
                <a:latin typeface="Bookman Old Style" panose="02050604050505020204" pitchFamily="18" charset="0"/>
              </a:rPr>
              <a:t>)</a:t>
            </a:r>
          </a:p>
          <a:p>
            <a:r>
              <a:rPr lang="en-CA" b="0" i="0" dirty="0">
                <a:solidFill>
                  <a:schemeClr val="tx2"/>
                </a:solidFill>
                <a:effectLst/>
                <a:latin typeface="Bookman Old Style" panose="02050604050505020204" pitchFamily="18" charset="0"/>
              </a:rPr>
              <a:t>$ git log --patch (shows the details of the file)</a:t>
            </a:r>
          </a:p>
          <a:p>
            <a:pPr algn="l"/>
            <a:r>
              <a:rPr lang="en-CA" b="0" i="0" dirty="0">
                <a:solidFill>
                  <a:schemeClr val="tx2"/>
                </a:solidFill>
                <a:effectLst/>
                <a:latin typeface="Bookman Old Style" panose="02050604050505020204" pitchFamily="18" charset="0"/>
              </a:rPr>
              <a:t>$ git diff (helps to review changes)</a:t>
            </a:r>
          </a:p>
          <a:p>
            <a:pPr algn="l"/>
            <a:r>
              <a:rPr lang="en-CA" dirty="0">
                <a:solidFill>
                  <a:schemeClr val="tx2"/>
                </a:solidFill>
                <a:latin typeface="Bookman Old Style" panose="02050604050505020204" pitchFamily="18" charset="0"/>
              </a:rPr>
              <a:t>$ git diff --staged (Press q to quit)</a:t>
            </a:r>
            <a:br>
              <a:rPr lang="en-CA" b="0" i="0" dirty="0">
                <a:solidFill>
                  <a:srgbClr val="404040"/>
                </a:solidFill>
                <a:effectLst/>
                <a:latin typeface="Bookman Old Style" panose="02050604050505020204" pitchFamily="18" charset="0"/>
              </a:rPr>
            </a:br>
            <a:endParaRPr lang="en-CA" b="0" i="0" dirty="0">
              <a:solidFill>
                <a:srgbClr val="404040"/>
              </a:solidFill>
              <a:effectLst/>
              <a:latin typeface="Bookman Old Style" panose="02050604050505020204" pitchFamily="18" charset="0"/>
            </a:endParaRPr>
          </a:p>
          <a:p>
            <a:endParaRPr lang="en-US" dirty="0">
              <a:latin typeface="Bookman Old Style" panose="02050604050505020204" pitchFamily="18" charset="0"/>
            </a:endParaRPr>
          </a:p>
        </p:txBody>
      </p:sp>
      <p:sp>
        <p:nvSpPr>
          <p:cNvPr id="6" name="Footer Placeholder 5">
            <a:extLst>
              <a:ext uri="{FF2B5EF4-FFF2-40B4-BE49-F238E27FC236}">
                <a16:creationId xmlns:a16="http://schemas.microsoft.com/office/drawing/2014/main" id="{23C5F005-AC6E-41C7-DA5D-A75BCE8DF356}"/>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a:t>
            </a:r>
            <a:endParaRPr lang="en-US" dirty="0"/>
          </a:p>
        </p:txBody>
      </p:sp>
      <p:pic>
        <p:nvPicPr>
          <p:cNvPr id="4" name="Picture 3">
            <a:extLst>
              <a:ext uri="{FF2B5EF4-FFF2-40B4-BE49-F238E27FC236}">
                <a16:creationId xmlns:a16="http://schemas.microsoft.com/office/drawing/2014/main" id="{818C5276-DD3A-D22B-4DC6-0910B55AFF12}"/>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9E9D1962-6CA7-281E-E5A1-D4473519769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260988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1B6D4-ABFD-7B4B-0617-CBB825F5B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697BDF-BA99-FFAA-19AF-86518DCA6FC6}"/>
              </a:ext>
            </a:extLst>
          </p:cNvPr>
          <p:cNvSpPr>
            <a:spLocks noGrp="1"/>
          </p:cNvSpPr>
          <p:nvPr>
            <p:ph type="title"/>
          </p:nvPr>
        </p:nvSpPr>
        <p:spPr/>
        <p:txBody>
          <a:bodyPr>
            <a:normAutofit/>
          </a:bodyPr>
          <a:lstStyle/>
          <a:p>
            <a:pPr algn="ctr"/>
            <a:r>
              <a:rPr lang="en-US" sz="2800" b="1" dirty="0">
                <a:latin typeface="Bookman Old Style" panose="02050604050505020204" pitchFamily="18" charset="0"/>
              </a:rPr>
              <a:t>Track Changes</a:t>
            </a:r>
          </a:p>
        </p:txBody>
      </p:sp>
      <p:sp>
        <p:nvSpPr>
          <p:cNvPr id="3" name="Content Placeholder 2">
            <a:extLst>
              <a:ext uri="{FF2B5EF4-FFF2-40B4-BE49-F238E27FC236}">
                <a16:creationId xmlns:a16="http://schemas.microsoft.com/office/drawing/2014/main" id="{3ABD5B27-99CC-7157-EB42-BC4A3F484A62}"/>
              </a:ext>
            </a:extLst>
          </p:cNvPr>
          <p:cNvSpPr>
            <a:spLocks noGrp="1"/>
          </p:cNvSpPr>
          <p:nvPr>
            <p:ph sz="half" idx="1"/>
          </p:nvPr>
        </p:nvSpPr>
        <p:spPr>
          <a:xfrm>
            <a:off x="609600" y="1600201"/>
            <a:ext cx="9956800" cy="4350384"/>
          </a:xfrm>
        </p:spPr>
        <p:txBody>
          <a:bodyPr>
            <a:normAutofit/>
          </a:bodyPr>
          <a:lstStyle/>
          <a:p>
            <a:pPr algn="l"/>
            <a:r>
              <a:rPr lang="en-CA" dirty="0">
                <a:latin typeface="Bookman Old Style" panose="02050604050505020204" pitchFamily="18" charset="0"/>
              </a:rPr>
              <a:t>$ git </a:t>
            </a:r>
            <a:r>
              <a:rPr lang="en-CA" dirty="0">
                <a:solidFill>
                  <a:schemeClr val="tx2"/>
                </a:solidFill>
                <a:latin typeface="Bookman Old Style" panose="02050604050505020204" pitchFamily="18" charset="0"/>
              </a:rPr>
              <a:t>status</a:t>
            </a:r>
          </a:p>
          <a:p>
            <a:pPr algn="l"/>
            <a:r>
              <a:rPr lang="en-CA" b="0" i="0" dirty="0">
                <a:solidFill>
                  <a:schemeClr val="tx2"/>
                </a:solidFill>
                <a:effectLst/>
                <a:latin typeface="Bookman Old Style" panose="02050604050505020204" pitchFamily="18" charset="0"/>
              </a:rPr>
              <a:t>$ git log (shows the time and dat</a:t>
            </a:r>
            <a:r>
              <a:rPr lang="en-CA" dirty="0">
                <a:solidFill>
                  <a:schemeClr val="tx2"/>
                </a:solidFill>
                <a:latin typeface="Bookman Old Style" panose="02050604050505020204" pitchFamily="18" charset="0"/>
              </a:rPr>
              <a:t>e of each commit</a:t>
            </a:r>
            <a:r>
              <a:rPr lang="en-CA" b="0" i="0" dirty="0">
                <a:solidFill>
                  <a:schemeClr val="tx2"/>
                </a:solidFill>
                <a:effectLst/>
                <a:latin typeface="Bookman Old Style" panose="02050604050505020204" pitchFamily="18" charset="0"/>
              </a:rPr>
              <a:t>)</a:t>
            </a:r>
          </a:p>
          <a:p>
            <a:r>
              <a:rPr lang="en-CA" b="0" i="0" dirty="0">
                <a:solidFill>
                  <a:schemeClr val="tx2"/>
                </a:solidFill>
                <a:effectLst/>
                <a:latin typeface="Bookman Old Style" panose="02050604050505020204" pitchFamily="18" charset="0"/>
              </a:rPr>
              <a:t>$ git log --patch (shows the details of the file)</a:t>
            </a:r>
          </a:p>
          <a:p>
            <a:pPr algn="l"/>
            <a:r>
              <a:rPr lang="en-CA" b="0" i="0" dirty="0">
                <a:solidFill>
                  <a:schemeClr val="tx2"/>
                </a:solidFill>
                <a:effectLst/>
                <a:latin typeface="Bookman Old Style" panose="02050604050505020204" pitchFamily="18" charset="0"/>
              </a:rPr>
              <a:t>$ git diff (helps to review changes)</a:t>
            </a:r>
          </a:p>
          <a:p>
            <a:pPr algn="l"/>
            <a:r>
              <a:rPr lang="en-CA" dirty="0">
                <a:solidFill>
                  <a:schemeClr val="tx2"/>
                </a:solidFill>
                <a:latin typeface="Bookman Old Style" panose="02050604050505020204" pitchFamily="18" charset="0"/>
              </a:rPr>
              <a:t>$ git diff --staged (Press q to quit)</a:t>
            </a:r>
            <a:br>
              <a:rPr lang="en-CA" b="0" i="0" dirty="0">
                <a:solidFill>
                  <a:srgbClr val="404040"/>
                </a:solidFill>
                <a:effectLst/>
                <a:latin typeface="Bookman Old Style" panose="02050604050505020204" pitchFamily="18" charset="0"/>
              </a:rPr>
            </a:br>
            <a:endParaRPr lang="en-CA" b="0" i="0" dirty="0">
              <a:solidFill>
                <a:srgbClr val="404040"/>
              </a:solidFill>
              <a:effectLst/>
              <a:latin typeface="Bookman Old Style" panose="02050604050505020204" pitchFamily="18" charset="0"/>
            </a:endParaRPr>
          </a:p>
          <a:p>
            <a:endParaRPr lang="en-US" dirty="0">
              <a:latin typeface="Bookman Old Style" panose="02050604050505020204" pitchFamily="18" charset="0"/>
            </a:endParaRPr>
          </a:p>
        </p:txBody>
      </p:sp>
      <p:sp>
        <p:nvSpPr>
          <p:cNvPr id="6" name="Footer Placeholder 5">
            <a:extLst>
              <a:ext uri="{FF2B5EF4-FFF2-40B4-BE49-F238E27FC236}">
                <a16:creationId xmlns:a16="http://schemas.microsoft.com/office/drawing/2014/main" id="{7FDE616C-2CEA-7554-8D1B-D67F1F9A607E}"/>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a:t>
            </a:r>
            <a:endParaRPr lang="en-US" dirty="0"/>
          </a:p>
        </p:txBody>
      </p:sp>
      <p:pic>
        <p:nvPicPr>
          <p:cNvPr id="4" name="Picture 3">
            <a:extLst>
              <a:ext uri="{FF2B5EF4-FFF2-40B4-BE49-F238E27FC236}">
                <a16:creationId xmlns:a16="http://schemas.microsoft.com/office/drawing/2014/main" id="{421142C5-5B3E-7670-7F3E-CDFB300DAB3C}"/>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A65EB0CE-58E4-26D5-F87E-C9D5F9E77BC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06501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8C900-1D52-BEAA-2151-D534E2501E83}"/>
              </a:ext>
            </a:extLst>
          </p:cNvPr>
          <p:cNvSpPr>
            <a:spLocks noGrp="1"/>
          </p:cNvSpPr>
          <p:nvPr>
            <p:ph type="title"/>
          </p:nvPr>
        </p:nvSpPr>
        <p:spPr/>
        <p:txBody>
          <a:bodyPr>
            <a:normAutofit/>
          </a:bodyPr>
          <a:lstStyle/>
          <a:p>
            <a:pPr algn="ctr"/>
            <a:r>
              <a:rPr lang="en-US" sz="2800" b="1" dirty="0">
                <a:latin typeface="Bookman Old Style" panose="02050604050505020204" pitchFamily="18" charset="0"/>
              </a:rPr>
              <a:t>Committing a folder</a:t>
            </a:r>
          </a:p>
        </p:txBody>
      </p:sp>
      <p:sp>
        <p:nvSpPr>
          <p:cNvPr id="3" name="Content Placeholder 2">
            <a:extLst>
              <a:ext uri="{FF2B5EF4-FFF2-40B4-BE49-F238E27FC236}">
                <a16:creationId xmlns:a16="http://schemas.microsoft.com/office/drawing/2014/main" id="{8B4E4AF2-84B0-479A-08F3-B8E8F794EDAB}"/>
              </a:ext>
            </a:extLst>
          </p:cNvPr>
          <p:cNvSpPr>
            <a:spLocks noGrp="1"/>
          </p:cNvSpPr>
          <p:nvPr>
            <p:ph idx="1"/>
          </p:nvPr>
        </p:nvSpPr>
        <p:spPr/>
        <p:txBody>
          <a:bodyPr>
            <a:normAutofit/>
          </a:bodyPr>
          <a:lstStyle/>
          <a:p>
            <a:r>
              <a:rPr lang="en-US" dirty="0" err="1"/>
              <a:t>mkdir</a:t>
            </a:r>
            <a:r>
              <a:rPr lang="en-US" dirty="0"/>
              <a:t> temp</a:t>
            </a:r>
          </a:p>
          <a:p>
            <a:r>
              <a:rPr lang="en-US" dirty="0"/>
              <a:t>ls -a</a:t>
            </a:r>
          </a:p>
          <a:p>
            <a:r>
              <a:rPr lang="en-US" dirty="0"/>
              <a:t>git status</a:t>
            </a:r>
          </a:p>
          <a:p>
            <a:r>
              <a:rPr lang="en-US" dirty="0"/>
              <a:t>touch temp/.</a:t>
            </a:r>
            <a:r>
              <a:rPr lang="en-US" dirty="0" err="1"/>
              <a:t>gitkeep</a:t>
            </a:r>
            <a:r>
              <a:rPr lang="en-US" dirty="0"/>
              <a:t> (Create an empty file inside an empty folder)</a:t>
            </a:r>
          </a:p>
          <a:p>
            <a:r>
              <a:rPr lang="en-US" dirty="0"/>
              <a:t>git status</a:t>
            </a:r>
          </a:p>
          <a:p>
            <a:r>
              <a:rPr lang="en-US" dirty="0"/>
              <a:t>git add .</a:t>
            </a:r>
          </a:p>
          <a:p>
            <a:r>
              <a:rPr lang="en-US" dirty="0"/>
              <a:t>git commit -m “Added a temp folder”</a:t>
            </a:r>
          </a:p>
          <a:p>
            <a:r>
              <a:rPr lang="en-US" dirty="0"/>
              <a:t>git status</a:t>
            </a:r>
          </a:p>
        </p:txBody>
      </p:sp>
      <p:sp>
        <p:nvSpPr>
          <p:cNvPr id="5" name="Footer Placeholder 4">
            <a:extLst>
              <a:ext uri="{FF2B5EF4-FFF2-40B4-BE49-F238E27FC236}">
                <a16:creationId xmlns:a16="http://schemas.microsoft.com/office/drawing/2014/main" id="{856C04FE-0B5D-58A6-04D1-019832253C88}"/>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a:t>
            </a:r>
            <a:endParaRPr lang="en-US" dirty="0"/>
          </a:p>
        </p:txBody>
      </p:sp>
      <p:pic>
        <p:nvPicPr>
          <p:cNvPr id="7" name="Picture 6">
            <a:extLst>
              <a:ext uri="{FF2B5EF4-FFF2-40B4-BE49-F238E27FC236}">
                <a16:creationId xmlns:a16="http://schemas.microsoft.com/office/drawing/2014/main" id="{F6608E23-EA8B-8FB7-BEC9-8631DB0D0200}"/>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7272F7C8-1E0C-BEAC-1458-B32F3336FCB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8996599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C119-935A-287F-6602-984520A79AEA}"/>
              </a:ext>
            </a:extLst>
          </p:cNvPr>
          <p:cNvSpPr>
            <a:spLocks noGrp="1"/>
          </p:cNvSpPr>
          <p:nvPr>
            <p:ph type="title"/>
          </p:nvPr>
        </p:nvSpPr>
        <p:spPr/>
        <p:txBody>
          <a:bodyPr>
            <a:normAutofit/>
          </a:bodyPr>
          <a:lstStyle/>
          <a:p>
            <a:pPr algn="ctr"/>
            <a:r>
              <a:rPr lang="en-US" sz="2400" b="1" dirty="0">
                <a:latin typeface="Bookman Old Style" panose="02050604050505020204" pitchFamily="18" charset="0"/>
              </a:rPr>
              <a:t>Delete Files</a:t>
            </a:r>
          </a:p>
        </p:txBody>
      </p:sp>
      <p:sp>
        <p:nvSpPr>
          <p:cNvPr id="3" name="Content Placeholder 2">
            <a:extLst>
              <a:ext uri="{FF2B5EF4-FFF2-40B4-BE49-F238E27FC236}">
                <a16:creationId xmlns:a16="http://schemas.microsoft.com/office/drawing/2014/main" id="{876E8092-E499-31CF-9E83-F084759FE91B}"/>
              </a:ext>
            </a:extLst>
          </p:cNvPr>
          <p:cNvSpPr>
            <a:spLocks noGrp="1"/>
          </p:cNvSpPr>
          <p:nvPr>
            <p:ph idx="1"/>
          </p:nvPr>
        </p:nvSpPr>
        <p:spPr/>
        <p:txBody>
          <a:bodyPr>
            <a:normAutofit/>
          </a:bodyPr>
          <a:lstStyle/>
          <a:p>
            <a:r>
              <a:rPr lang="en-US" dirty="0"/>
              <a:t>touch </a:t>
            </a:r>
            <a:r>
              <a:rPr lang="en-US" dirty="0" err="1"/>
              <a:t>newfile.txt</a:t>
            </a:r>
            <a:endParaRPr lang="en-US" dirty="0"/>
          </a:p>
          <a:p>
            <a:r>
              <a:rPr lang="en-US" dirty="0"/>
              <a:t>ls -a</a:t>
            </a:r>
          </a:p>
          <a:p>
            <a:r>
              <a:rPr lang="en-US" dirty="0"/>
              <a:t>git status</a:t>
            </a:r>
          </a:p>
          <a:p>
            <a:r>
              <a:rPr lang="en-US" dirty="0"/>
              <a:t>rm </a:t>
            </a:r>
            <a:r>
              <a:rPr lang="en-US" dirty="0" err="1"/>
              <a:t>newfile.txt</a:t>
            </a:r>
            <a:endParaRPr lang="en-US" dirty="0"/>
          </a:p>
          <a:p>
            <a:r>
              <a:rPr lang="en-US" dirty="0"/>
              <a:t>git status</a:t>
            </a:r>
          </a:p>
          <a:p>
            <a:r>
              <a:rPr lang="en-US" dirty="0"/>
              <a:t>Question: Will it be removed?</a:t>
            </a:r>
          </a:p>
        </p:txBody>
      </p:sp>
      <p:sp>
        <p:nvSpPr>
          <p:cNvPr id="5" name="Footer Placeholder 4">
            <a:extLst>
              <a:ext uri="{FF2B5EF4-FFF2-40B4-BE49-F238E27FC236}">
                <a16:creationId xmlns:a16="http://schemas.microsoft.com/office/drawing/2014/main" id="{4472A646-D2E1-D67F-BCBC-05D484200246}"/>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a:t>
            </a:r>
            <a:endParaRPr lang="en-US" dirty="0"/>
          </a:p>
        </p:txBody>
      </p:sp>
      <p:pic>
        <p:nvPicPr>
          <p:cNvPr id="7" name="Picture 6">
            <a:extLst>
              <a:ext uri="{FF2B5EF4-FFF2-40B4-BE49-F238E27FC236}">
                <a16:creationId xmlns:a16="http://schemas.microsoft.com/office/drawing/2014/main" id="{6CC15865-D0D4-9A0A-A5F4-477591D20BCC}"/>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9864E5DD-E833-D136-E399-81E9E672517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504573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6C119-935A-287F-6602-984520A79AEA}"/>
              </a:ext>
            </a:extLst>
          </p:cNvPr>
          <p:cNvSpPr>
            <a:spLocks noGrp="1"/>
          </p:cNvSpPr>
          <p:nvPr>
            <p:ph type="title"/>
          </p:nvPr>
        </p:nvSpPr>
        <p:spPr/>
        <p:txBody>
          <a:bodyPr>
            <a:normAutofit/>
          </a:bodyPr>
          <a:lstStyle/>
          <a:p>
            <a:pPr algn="ctr"/>
            <a:r>
              <a:rPr lang="en-US" sz="2400" b="1" dirty="0">
                <a:latin typeface="Bookman Old Style" panose="02050604050505020204" pitchFamily="18" charset="0"/>
              </a:rPr>
              <a:t>Delete Folder</a:t>
            </a:r>
          </a:p>
        </p:txBody>
      </p:sp>
      <p:sp>
        <p:nvSpPr>
          <p:cNvPr id="3" name="Content Placeholder 2">
            <a:extLst>
              <a:ext uri="{FF2B5EF4-FFF2-40B4-BE49-F238E27FC236}">
                <a16:creationId xmlns:a16="http://schemas.microsoft.com/office/drawing/2014/main" id="{876E8092-E499-31CF-9E83-F084759FE91B}"/>
              </a:ext>
            </a:extLst>
          </p:cNvPr>
          <p:cNvSpPr>
            <a:spLocks noGrp="1"/>
          </p:cNvSpPr>
          <p:nvPr>
            <p:ph idx="1"/>
          </p:nvPr>
        </p:nvSpPr>
        <p:spPr/>
        <p:txBody>
          <a:bodyPr>
            <a:normAutofit/>
          </a:bodyPr>
          <a:lstStyle/>
          <a:p>
            <a:r>
              <a:rPr lang="en-US" dirty="0"/>
              <a:t>rm -rf -- temp</a:t>
            </a:r>
          </a:p>
          <a:p>
            <a:r>
              <a:rPr lang="en-US" dirty="0"/>
              <a:t>ls -a</a:t>
            </a:r>
          </a:p>
          <a:p>
            <a:r>
              <a:rPr lang="en-US" dirty="0"/>
              <a:t>git status</a:t>
            </a:r>
          </a:p>
          <a:p>
            <a:r>
              <a:rPr lang="en-US" dirty="0"/>
              <a:t>git add .</a:t>
            </a:r>
          </a:p>
          <a:p>
            <a:r>
              <a:rPr lang="en-US" dirty="0"/>
              <a:t>git commit -m “removed file and folder”</a:t>
            </a:r>
          </a:p>
        </p:txBody>
      </p:sp>
      <p:sp>
        <p:nvSpPr>
          <p:cNvPr id="5" name="Footer Placeholder 4">
            <a:extLst>
              <a:ext uri="{FF2B5EF4-FFF2-40B4-BE49-F238E27FC236}">
                <a16:creationId xmlns:a16="http://schemas.microsoft.com/office/drawing/2014/main" id="{4472A646-D2E1-D67F-BCBC-05D484200246}"/>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a:t>
            </a:r>
            <a:endParaRPr lang="en-US" dirty="0"/>
          </a:p>
        </p:txBody>
      </p:sp>
      <p:pic>
        <p:nvPicPr>
          <p:cNvPr id="7" name="Picture 6">
            <a:extLst>
              <a:ext uri="{FF2B5EF4-FFF2-40B4-BE49-F238E27FC236}">
                <a16:creationId xmlns:a16="http://schemas.microsoft.com/office/drawing/2014/main" id="{537D1075-BC94-BAE4-0276-281D9230DEA3}"/>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02607ABC-9A46-4990-B660-1C6F77872FB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588418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03364-1711-3F50-5B5D-66F26435448C}"/>
              </a:ext>
            </a:extLst>
          </p:cNvPr>
          <p:cNvSpPr>
            <a:spLocks noGrp="1"/>
          </p:cNvSpPr>
          <p:nvPr>
            <p:ph type="title"/>
          </p:nvPr>
        </p:nvSpPr>
        <p:spPr>
          <a:xfrm>
            <a:off x="267632" y="258300"/>
            <a:ext cx="11924369" cy="940443"/>
          </a:xfrm>
        </p:spPr>
        <p:txBody>
          <a:bodyPr>
            <a:noAutofit/>
          </a:bodyPr>
          <a:lstStyle/>
          <a:p>
            <a:pPr algn="ctr"/>
            <a:r>
              <a:rPr lang="en-US" sz="2800" b="1" dirty="0">
                <a:latin typeface="Bookman Old Style" panose="02050604050505020204" pitchFamily="18" charset="0"/>
              </a:rPr>
              <a:t>Ignore files (For private files not in repo)</a:t>
            </a:r>
          </a:p>
        </p:txBody>
      </p:sp>
      <p:sp>
        <p:nvSpPr>
          <p:cNvPr id="3" name="Content Placeholder 2">
            <a:extLst>
              <a:ext uri="{FF2B5EF4-FFF2-40B4-BE49-F238E27FC236}">
                <a16:creationId xmlns:a16="http://schemas.microsoft.com/office/drawing/2014/main" id="{3F3DDC22-E850-27B5-F08B-175B50D8846D}"/>
              </a:ext>
            </a:extLst>
          </p:cNvPr>
          <p:cNvSpPr>
            <a:spLocks noGrp="1"/>
          </p:cNvSpPr>
          <p:nvPr>
            <p:ph idx="1"/>
          </p:nvPr>
        </p:nvSpPr>
        <p:spPr/>
        <p:txBody>
          <a:bodyPr>
            <a:normAutofit lnSpcReduction="10000"/>
          </a:bodyPr>
          <a:lstStyle/>
          <a:p>
            <a:r>
              <a:rPr lang="en-US" dirty="0" err="1"/>
              <a:t>mkdir</a:t>
            </a:r>
            <a:r>
              <a:rPr lang="en-US" dirty="0"/>
              <a:t> config</a:t>
            </a:r>
          </a:p>
          <a:p>
            <a:r>
              <a:rPr lang="en-US" dirty="0"/>
              <a:t>touch config/</a:t>
            </a:r>
            <a:r>
              <a:rPr lang="en-US" dirty="0" err="1"/>
              <a:t>private.txt</a:t>
            </a:r>
            <a:endParaRPr lang="en-US" dirty="0"/>
          </a:p>
          <a:p>
            <a:r>
              <a:rPr lang="en-US" dirty="0"/>
              <a:t>git status</a:t>
            </a:r>
          </a:p>
          <a:p>
            <a:r>
              <a:rPr lang="en-US" dirty="0"/>
              <a:t>vim .</a:t>
            </a:r>
            <a:r>
              <a:rPr lang="en-US" dirty="0" err="1"/>
              <a:t>gitignore</a:t>
            </a:r>
            <a:r>
              <a:rPr lang="en-US" dirty="0"/>
              <a:t> (config/ - specify files and folders you want to ignore)</a:t>
            </a:r>
          </a:p>
          <a:p>
            <a:r>
              <a:rPr lang="en-US" dirty="0"/>
              <a:t>git status</a:t>
            </a:r>
          </a:p>
          <a:p>
            <a:r>
              <a:rPr lang="en-US" dirty="0"/>
              <a:t>ls -a</a:t>
            </a:r>
          </a:p>
          <a:p>
            <a:r>
              <a:rPr lang="en-US" dirty="0"/>
              <a:t>git add .</a:t>
            </a:r>
          </a:p>
          <a:p>
            <a:r>
              <a:rPr lang="en-US" dirty="0"/>
              <a:t>git commit -m “Added </a:t>
            </a:r>
            <a:r>
              <a:rPr lang="en-US" dirty="0" err="1"/>
              <a:t>gitignore</a:t>
            </a:r>
            <a:r>
              <a:rPr lang="en-US" dirty="0"/>
              <a:t> config”</a:t>
            </a:r>
          </a:p>
          <a:p>
            <a:r>
              <a:rPr lang="en-US" dirty="0"/>
              <a:t>git status</a:t>
            </a:r>
          </a:p>
          <a:p>
            <a:endParaRPr lang="en-US" dirty="0"/>
          </a:p>
        </p:txBody>
      </p:sp>
      <p:sp>
        <p:nvSpPr>
          <p:cNvPr id="5" name="Footer Placeholder 4">
            <a:extLst>
              <a:ext uri="{FF2B5EF4-FFF2-40B4-BE49-F238E27FC236}">
                <a16:creationId xmlns:a16="http://schemas.microsoft.com/office/drawing/2014/main" id="{44AB8A2B-6004-9C7A-A89B-F0F0848A9FB5}"/>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 </a:t>
            </a:r>
            <a:endParaRPr lang="en-US" dirty="0"/>
          </a:p>
        </p:txBody>
      </p:sp>
      <p:pic>
        <p:nvPicPr>
          <p:cNvPr id="7" name="Picture 6">
            <a:extLst>
              <a:ext uri="{FF2B5EF4-FFF2-40B4-BE49-F238E27FC236}">
                <a16:creationId xmlns:a16="http://schemas.microsoft.com/office/drawing/2014/main" id="{BECE8FC0-7E27-25A8-7455-92011AA6C1F7}"/>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F195C8F9-5BA6-318C-E2B3-776CFFA31E4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539313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DF83462-391F-84B4-93FC-66C29565E02D}"/>
              </a:ext>
            </a:extLst>
          </p:cNvPr>
          <p:cNvSpPr>
            <a:spLocks noGrp="1"/>
          </p:cNvSpPr>
          <p:nvPr>
            <p:ph sz="half" idx="1"/>
          </p:nvPr>
        </p:nvSpPr>
        <p:spPr>
          <a:xfrm>
            <a:off x="609600" y="1417639"/>
            <a:ext cx="9956800" cy="4350384"/>
          </a:xfrm>
        </p:spPr>
        <p:txBody>
          <a:bodyPr>
            <a:normAutofit fontScale="92500" lnSpcReduction="20000"/>
          </a:bodyPr>
          <a:lstStyle/>
          <a:p>
            <a:r>
              <a:rPr lang="en-US" dirty="0"/>
              <a:t>git checkout -b feature/new-table</a:t>
            </a:r>
          </a:p>
          <a:p>
            <a:r>
              <a:rPr lang="en-US" dirty="0"/>
              <a:t>git status</a:t>
            </a:r>
          </a:p>
          <a:p>
            <a:r>
              <a:rPr lang="en-US" dirty="0"/>
              <a:t>vim </a:t>
            </a:r>
            <a:r>
              <a:rPr lang="en-US" dirty="0" err="1"/>
              <a:t>index.html</a:t>
            </a:r>
            <a:r>
              <a:rPr lang="en-US" dirty="0"/>
              <a:t> (Make some changes in the branch feature/new-table)</a:t>
            </a:r>
          </a:p>
          <a:p>
            <a:r>
              <a:rPr lang="en-US" dirty="0"/>
              <a:t>git add .</a:t>
            </a:r>
          </a:p>
          <a:p>
            <a:r>
              <a:rPr lang="en-US" dirty="0"/>
              <a:t>git commit -m “Added a table”</a:t>
            </a:r>
          </a:p>
          <a:p>
            <a:r>
              <a:rPr lang="en-US" dirty="0"/>
              <a:t>cat </a:t>
            </a:r>
            <a:r>
              <a:rPr lang="en-US" dirty="0" err="1"/>
              <a:t>index.html</a:t>
            </a:r>
            <a:endParaRPr lang="en-US" dirty="0"/>
          </a:p>
          <a:p>
            <a:r>
              <a:rPr lang="en-US" dirty="0"/>
              <a:t>git checkout master</a:t>
            </a:r>
          </a:p>
          <a:p>
            <a:r>
              <a:rPr lang="en-US" dirty="0"/>
              <a:t>cat </a:t>
            </a:r>
            <a:r>
              <a:rPr lang="en-US" dirty="0" err="1"/>
              <a:t>index.html</a:t>
            </a:r>
            <a:endParaRPr lang="en-US" dirty="0"/>
          </a:p>
          <a:p>
            <a:r>
              <a:rPr lang="en-US" dirty="0"/>
              <a:t>git checkout feature/new-table</a:t>
            </a:r>
          </a:p>
          <a:p>
            <a:r>
              <a:rPr lang="en-US" dirty="0"/>
              <a:t>git branch -d feature/new-table</a:t>
            </a:r>
          </a:p>
        </p:txBody>
      </p:sp>
      <p:sp>
        <p:nvSpPr>
          <p:cNvPr id="3" name="Content Placeholder 2">
            <a:extLst>
              <a:ext uri="{FF2B5EF4-FFF2-40B4-BE49-F238E27FC236}">
                <a16:creationId xmlns:a16="http://schemas.microsoft.com/office/drawing/2014/main" id="{318F6002-B76D-99B0-21D3-E83683440618}"/>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Git Branch </a:t>
            </a:r>
          </a:p>
        </p:txBody>
      </p:sp>
      <p:sp>
        <p:nvSpPr>
          <p:cNvPr id="6" name="Footer Placeholder 5">
            <a:extLst>
              <a:ext uri="{FF2B5EF4-FFF2-40B4-BE49-F238E27FC236}">
                <a16:creationId xmlns:a16="http://schemas.microsoft.com/office/drawing/2014/main" id="{A022E6AF-42DB-A2D2-413C-0A8C73A0820E}"/>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2B6A9509-1132-D723-6F4E-2F438591F5AF}"/>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CED4C39C-A8EF-744C-28FF-29802003844D}"/>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125867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BF212-38CC-A9EE-0123-4472A3F1E7BB}"/>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2C02B5CF-DA9D-97D9-F93C-5FC82F2A4F68}"/>
              </a:ext>
            </a:extLst>
          </p:cNvPr>
          <p:cNvSpPr>
            <a:spLocks noGrp="1"/>
          </p:cNvSpPr>
          <p:nvPr>
            <p:ph sz="half" idx="1"/>
          </p:nvPr>
        </p:nvSpPr>
        <p:spPr>
          <a:xfrm>
            <a:off x="609600" y="1417639"/>
            <a:ext cx="9956800" cy="4350384"/>
          </a:xfrm>
        </p:spPr>
        <p:txBody>
          <a:bodyPr>
            <a:normAutofit/>
          </a:bodyPr>
          <a:lstStyle/>
          <a:p>
            <a:pPr marL="0" indent="0">
              <a:buNone/>
            </a:pPr>
            <a:r>
              <a:rPr lang="en-US" dirty="0"/>
              <a:t>1. </a:t>
            </a:r>
            <a:r>
              <a:rPr lang="en-US" b="1" dirty="0"/>
              <a:t>Fast-forward merge</a:t>
            </a:r>
          </a:p>
          <a:p>
            <a:r>
              <a:rPr lang="en-US" dirty="0"/>
              <a:t>git checkout master</a:t>
            </a:r>
          </a:p>
          <a:p>
            <a:r>
              <a:rPr lang="en-US" dirty="0"/>
              <a:t>git merge feature/new-table</a:t>
            </a:r>
          </a:p>
          <a:p>
            <a:r>
              <a:rPr lang="en-US" dirty="0"/>
              <a:t>git log</a:t>
            </a:r>
          </a:p>
          <a:p>
            <a:r>
              <a:rPr lang="en-US" dirty="0"/>
              <a:t>git branch</a:t>
            </a:r>
          </a:p>
          <a:p>
            <a:r>
              <a:rPr lang="en-US" dirty="0"/>
              <a:t>git branch -d feature/new-table</a:t>
            </a:r>
          </a:p>
        </p:txBody>
      </p:sp>
      <p:sp>
        <p:nvSpPr>
          <p:cNvPr id="3" name="Content Placeholder 2">
            <a:extLst>
              <a:ext uri="{FF2B5EF4-FFF2-40B4-BE49-F238E27FC236}">
                <a16:creationId xmlns:a16="http://schemas.microsoft.com/office/drawing/2014/main" id="{C9B71160-E9E8-0CEB-DCB6-0E88C0363A17}"/>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Git Merge</a:t>
            </a:r>
          </a:p>
        </p:txBody>
      </p:sp>
      <p:sp>
        <p:nvSpPr>
          <p:cNvPr id="6" name="Footer Placeholder 5">
            <a:extLst>
              <a:ext uri="{FF2B5EF4-FFF2-40B4-BE49-F238E27FC236}">
                <a16:creationId xmlns:a16="http://schemas.microsoft.com/office/drawing/2014/main" id="{1C05C599-7E18-47D5-2B6A-DF7E6F1C7085}"/>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788A4F4F-79DA-81C1-A00C-4255D9CC0006}"/>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17A90198-4A1B-7C2E-0B3D-3C210134EE46}"/>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pic>
        <p:nvPicPr>
          <p:cNvPr id="5" name="Picture 4" descr="What Is a Git Merge Fast Forward?">
            <a:extLst>
              <a:ext uri="{FF2B5EF4-FFF2-40B4-BE49-F238E27FC236}">
                <a16:creationId xmlns:a16="http://schemas.microsoft.com/office/drawing/2014/main" id="{54CB2414-284F-5C96-192D-0D63ADA52C6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9572" y="412110"/>
            <a:ext cx="7472428" cy="42782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51379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C57C5-8676-2152-A1DC-1C6234669680}"/>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6951CCC2-E3A0-3414-80DE-378DDBC37CD6}"/>
              </a:ext>
            </a:extLst>
          </p:cNvPr>
          <p:cNvSpPr>
            <a:spLocks noGrp="1"/>
          </p:cNvSpPr>
          <p:nvPr>
            <p:ph sz="half" idx="1"/>
          </p:nvPr>
        </p:nvSpPr>
        <p:spPr>
          <a:xfrm>
            <a:off x="609600" y="1417639"/>
            <a:ext cx="9956800" cy="4350384"/>
          </a:xfrm>
        </p:spPr>
        <p:txBody>
          <a:bodyPr>
            <a:normAutofit/>
          </a:bodyPr>
          <a:lstStyle/>
          <a:p>
            <a:pPr marL="0" indent="0">
              <a:buNone/>
            </a:pPr>
            <a:r>
              <a:rPr lang="en-US" b="1" dirty="0"/>
              <a:t>Merge Conflicts</a:t>
            </a:r>
          </a:p>
          <a:p>
            <a:r>
              <a:rPr lang="en-US" dirty="0"/>
              <a:t>git merge --abort</a:t>
            </a:r>
          </a:p>
          <a:p>
            <a:r>
              <a:rPr lang="en-US" dirty="0"/>
              <a:t>git rebase --abort</a:t>
            </a:r>
          </a:p>
          <a:p>
            <a:r>
              <a:rPr lang="en-US" dirty="0"/>
              <a:t>Go to the IDE (code .) and accept the changes</a:t>
            </a:r>
          </a:p>
          <a:p>
            <a:r>
              <a:rPr lang="en-US" dirty="0"/>
              <a:t>Then merge</a:t>
            </a:r>
          </a:p>
          <a:p>
            <a:r>
              <a:rPr lang="en-US" dirty="0"/>
              <a:t>git checkout master</a:t>
            </a:r>
          </a:p>
          <a:p>
            <a:r>
              <a:rPr lang="en-US" dirty="0"/>
              <a:t>git merge branch2</a:t>
            </a:r>
          </a:p>
        </p:txBody>
      </p:sp>
      <p:sp>
        <p:nvSpPr>
          <p:cNvPr id="3" name="Content Placeholder 2">
            <a:extLst>
              <a:ext uri="{FF2B5EF4-FFF2-40B4-BE49-F238E27FC236}">
                <a16:creationId xmlns:a16="http://schemas.microsoft.com/office/drawing/2014/main" id="{DFEB38AB-348F-600C-68B8-566AFD34E2A6}"/>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Git Merge</a:t>
            </a:r>
          </a:p>
        </p:txBody>
      </p:sp>
      <p:sp>
        <p:nvSpPr>
          <p:cNvPr id="6" name="Footer Placeholder 5">
            <a:extLst>
              <a:ext uri="{FF2B5EF4-FFF2-40B4-BE49-F238E27FC236}">
                <a16:creationId xmlns:a16="http://schemas.microsoft.com/office/drawing/2014/main" id="{8026CA20-1A86-0617-58C2-E3E61AE0D68F}"/>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303BEDC1-7266-1DE9-5819-02D793F1D5B9}"/>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1ECB69A5-5633-F98A-4931-01393D09945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344581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EBD95E-5E42-F819-0765-8B659B8E2BF5}"/>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53A357ED-01B5-B401-7C74-AFCD4907F2D2}"/>
              </a:ext>
            </a:extLst>
          </p:cNvPr>
          <p:cNvSpPr>
            <a:spLocks noGrp="1"/>
          </p:cNvSpPr>
          <p:nvPr>
            <p:ph sz="half" idx="1"/>
          </p:nvPr>
        </p:nvSpPr>
        <p:spPr>
          <a:xfrm>
            <a:off x="609600" y="1417639"/>
            <a:ext cx="9956800" cy="4350384"/>
          </a:xfrm>
        </p:spPr>
        <p:txBody>
          <a:bodyPr>
            <a:normAutofit/>
          </a:bodyPr>
          <a:lstStyle/>
          <a:p>
            <a:r>
              <a:rPr lang="en-US" sz="2400" dirty="0"/>
              <a:t>Get the files from your repository before starting</a:t>
            </a:r>
          </a:p>
          <a:p>
            <a:r>
              <a:rPr lang="en-US" sz="2400" dirty="0"/>
              <a:t>Make a local </a:t>
            </a:r>
            <a:r>
              <a:rPr lang="en-US" sz="2400" dirty="0" err="1"/>
              <a:t>respository</a:t>
            </a:r>
            <a:r>
              <a:rPr lang="en-US" sz="2400" dirty="0"/>
              <a:t> as a clone of master</a:t>
            </a:r>
          </a:p>
          <a:p>
            <a:r>
              <a:rPr lang="en-US" sz="2400" dirty="0"/>
              <a:t>1. Clone the repo (default branch):</a:t>
            </a:r>
          </a:p>
          <a:p>
            <a:pPr lvl="1"/>
            <a:r>
              <a:rPr lang="en-US" b="1" dirty="0"/>
              <a:t>git clone &lt;repo-</a:t>
            </a:r>
            <a:r>
              <a:rPr lang="en-US" b="1" dirty="0" err="1"/>
              <a:t>url</a:t>
            </a:r>
            <a:r>
              <a:rPr lang="en-US" b="1" dirty="0"/>
              <a:t>&gt;</a:t>
            </a:r>
          </a:p>
          <a:p>
            <a:pPr lvl="2"/>
            <a:r>
              <a:rPr lang="en-US" sz="2400" dirty="0"/>
              <a:t>This clones the default branch (like main).</a:t>
            </a:r>
          </a:p>
          <a:p>
            <a:r>
              <a:rPr lang="en-US" sz="2400" dirty="0"/>
              <a:t>2. Clone a specific branch:</a:t>
            </a:r>
          </a:p>
          <a:p>
            <a:pPr lvl="1"/>
            <a:r>
              <a:rPr lang="en-US" b="1" dirty="0"/>
              <a:t>git clone -b &lt;branch-name&gt; &lt;repo-</a:t>
            </a:r>
            <a:r>
              <a:rPr lang="en-US" b="1" dirty="0" err="1"/>
              <a:t>url</a:t>
            </a:r>
            <a:r>
              <a:rPr lang="en-US" b="1" dirty="0"/>
              <a:t>&gt;</a:t>
            </a:r>
          </a:p>
          <a:p>
            <a:pPr lvl="1"/>
            <a:r>
              <a:rPr lang="en-US" dirty="0"/>
              <a:t>git clone -b feature/login https://github.com/user/repo.git</a:t>
            </a:r>
          </a:p>
        </p:txBody>
      </p:sp>
      <p:sp>
        <p:nvSpPr>
          <p:cNvPr id="3" name="Content Placeholder 2">
            <a:extLst>
              <a:ext uri="{FF2B5EF4-FFF2-40B4-BE49-F238E27FC236}">
                <a16:creationId xmlns:a16="http://schemas.microsoft.com/office/drawing/2014/main" id="{2A62748C-CD51-138D-70FA-82546F021366}"/>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Working with GitHub Repositories</a:t>
            </a:r>
          </a:p>
        </p:txBody>
      </p:sp>
      <p:sp>
        <p:nvSpPr>
          <p:cNvPr id="6" name="Footer Placeholder 5">
            <a:extLst>
              <a:ext uri="{FF2B5EF4-FFF2-40B4-BE49-F238E27FC236}">
                <a16:creationId xmlns:a16="http://schemas.microsoft.com/office/drawing/2014/main" id="{FAF51AF1-FE86-D1A2-82B6-4D2AC7375B4A}"/>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29515B2E-8C41-7E74-407D-836A114BD8F5}"/>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CED6CBE3-1870-D864-2372-EE652B8974B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55721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042F1-FBCC-03AF-2096-88A1E059AA11}"/>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8ED9B1BE-833C-F9AA-BD36-AA59193977C1}"/>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A6F6878D-5A9E-1ABD-CF29-97EC8913FB1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1A9DBA43-517D-BB02-CEAE-F75CED7668E2}"/>
              </a:ext>
            </a:extLst>
          </p:cNvPr>
          <p:cNvSpPr/>
          <p:nvPr/>
        </p:nvSpPr>
        <p:spPr>
          <a:xfrm>
            <a:off x="1204823" y="2512184"/>
            <a:ext cx="9782353" cy="646331"/>
          </a:xfrm>
          <a:prstGeom prst="rect">
            <a:avLst/>
          </a:prstGeom>
        </p:spPr>
        <p:txBody>
          <a:bodyPr wrap="square">
            <a:spAutoFit/>
          </a:bodyPr>
          <a:lstStyle/>
          <a:p>
            <a:r>
              <a:rPr lang="en-US" dirty="0">
                <a:latin typeface="Bookman Old Style" panose="02050604050505020204" pitchFamily="18" charset="0"/>
              </a:rPr>
              <a:t>SCM maintains a complete history of changes, including who made the change, when it was made, and why it was made.</a:t>
            </a:r>
            <a:endParaRPr lang="en-IN" dirty="0">
              <a:latin typeface="Bookman Old Style" panose="02050604050505020204" pitchFamily="18" charset="0"/>
            </a:endParaRPr>
          </a:p>
        </p:txBody>
      </p:sp>
      <p:sp>
        <p:nvSpPr>
          <p:cNvPr id="7" name="Rectangle 6">
            <a:extLst>
              <a:ext uri="{FF2B5EF4-FFF2-40B4-BE49-F238E27FC236}">
                <a16:creationId xmlns:a16="http://schemas.microsoft.com/office/drawing/2014/main" id="{5BE01B8C-765C-E819-4D20-DAA1A2E04379}"/>
              </a:ext>
            </a:extLst>
          </p:cNvPr>
          <p:cNvSpPr/>
          <p:nvPr/>
        </p:nvSpPr>
        <p:spPr>
          <a:xfrm>
            <a:off x="3875050" y="826379"/>
            <a:ext cx="4137671" cy="400110"/>
          </a:xfrm>
          <a:prstGeom prst="rect">
            <a:avLst/>
          </a:prstGeom>
        </p:spPr>
        <p:txBody>
          <a:bodyPr wrap="none">
            <a:spAutoFit/>
          </a:bodyPr>
          <a:lstStyle/>
          <a:p>
            <a:r>
              <a:rPr lang="en-US" sz="2000" b="1" dirty="0">
                <a:solidFill>
                  <a:schemeClr val="accent5">
                    <a:lumMod val="75000"/>
                  </a:schemeClr>
                </a:solidFill>
                <a:latin typeface="Bookman Old Style" panose="02050604050505020204" pitchFamily="18" charset="0"/>
                <a:ea typeface="Times New Roman" panose="02020603050405020304" pitchFamily="18" charset="0"/>
              </a:rPr>
              <a:t>Need for Source Code Control</a:t>
            </a:r>
            <a:endParaRPr lang="en-IN" sz="2000" b="1" dirty="0">
              <a:solidFill>
                <a:schemeClr val="accent5">
                  <a:lumMod val="75000"/>
                </a:schemeClr>
              </a:solidFill>
              <a:latin typeface="Bookman Old Style" panose="02050604050505020204" pitchFamily="18" charset="0"/>
            </a:endParaRPr>
          </a:p>
        </p:txBody>
      </p:sp>
      <p:sp>
        <p:nvSpPr>
          <p:cNvPr id="2" name="Rectangle 1">
            <a:extLst>
              <a:ext uri="{FF2B5EF4-FFF2-40B4-BE49-F238E27FC236}">
                <a16:creationId xmlns:a16="http://schemas.microsoft.com/office/drawing/2014/main" id="{3F658429-6E9B-66B1-7B69-C1148DD8CB7B}"/>
              </a:ext>
            </a:extLst>
          </p:cNvPr>
          <p:cNvSpPr/>
          <p:nvPr/>
        </p:nvSpPr>
        <p:spPr>
          <a:xfrm>
            <a:off x="1204823" y="3803021"/>
            <a:ext cx="9332312" cy="646331"/>
          </a:xfrm>
          <a:prstGeom prst="rect">
            <a:avLst/>
          </a:prstGeom>
        </p:spPr>
        <p:txBody>
          <a:bodyPr wrap="square">
            <a:spAutoFit/>
          </a:bodyPr>
          <a:lstStyle/>
          <a:p>
            <a:r>
              <a:rPr lang="en-US" i="1" dirty="0">
                <a:latin typeface="Times New Roman" panose="02020603050405020304" pitchFamily="18" charset="0"/>
                <a:ea typeface="Times New Roman" panose="02020603050405020304" pitchFamily="18" charset="0"/>
              </a:rPr>
              <a:t>If a bug is introduced in a recent update, developers can identify the exact commit where the bug originated and revert to a stable version.</a:t>
            </a:r>
            <a:endParaRPr lang="en-IN" dirty="0"/>
          </a:p>
        </p:txBody>
      </p:sp>
      <p:sp>
        <p:nvSpPr>
          <p:cNvPr id="8" name="TextBox 7">
            <a:extLst>
              <a:ext uri="{FF2B5EF4-FFF2-40B4-BE49-F238E27FC236}">
                <a16:creationId xmlns:a16="http://schemas.microsoft.com/office/drawing/2014/main" id="{163B6EF5-25B6-37E3-F246-4F74C6A9C854}"/>
              </a:ext>
            </a:extLst>
          </p:cNvPr>
          <p:cNvSpPr txBox="1"/>
          <p:nvPr/>
        </p:nvSpPr>
        <p:spPr>
          <a:xfrm>
            <a:off x="1089374" y="1895710"/>
            <a:ext cx="6240292" cy="400110"/>
          </a:xfrm>
          <a:prstGeom prst="rect">
            <a:avLst/>
          </a:prstGeom>
          <a:noFill/>
        </p:spPr>
        <p:txBody>
          <a:bodyPr wrap="square">
            <a:spAutoFit/>
          </a:bodyPr>
          <a:lstStyle/>
          <a:p>
            <a:r>
              <a:rPr lang="en-US" sz="2000" b="1" dirty="0">
                <a:latin typeface="Bookman Old Style" panose="02050604050505020204" pitchFamily="18" charset="0"/>
              </a:rPr>
              <a:t>Version tracking and history</a:t>
            </a:r>
          </a:p>
        </p:txBody>
      </p:sp>
    </p:spTree>
    <p:extLst>
      <p:ext uri="{BB962C8B-B14F-4D97-AF65-F5344CB8AC3E}">
        <p14:creationId xmlns:p14="http://schemas.microsoft.com/office/powerpoint/2010/main" val="3689310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p:bldP spid="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D6B7D-CD3D-326C-913C-4B7C46FF76A7}"/>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2199326B-16DE-0850-76F5-CF4D07A457CB}"/>
              </a:ext>
            </a:extLst>
          </p:cNvPr>
          <p:cNvSpPr>
            <a:spLocks noGrp="1"/>
          </p:cNvSpPr>
          <p:nvPr>
            <p:ph sz="half" idx="1"/>
          </p:nvPr>
        </p:nvSpPr>
        <p:spPr>
          <a:xfrm>
            <a:off x="609600" y="1417639"/>
            <a:ext cx="9956800" cy="4350384"/>
          </a:xfrm>
        </p:spPr>
        <p:txBody>
          <a:bodyPr>
            <a:normAutofit/>
          </a:bodyPr>
          <a:lstStyle/>
          <a:p>
            <a:pPr marL="0" indent="0">
              <a:buNone/>
            </a:pPr>
            <a:r>
              <a:rPr lang="en-US" sz="2400" b="1" dirty="0"/>
              <a:t>Get Updates</a:t>
            </a:r>
          </a:p>
          <a:p>
            <a:r>
              <a:rPr lang="en-US" sz="2400" dirty="0"/>
              <a:t>To update the repo after cloning:</a:t>
            </a:r>
          </a:p>
          <a:p>
            <a:r>
              <a:rPr lang="en-US" sz="2400" dirty="0"/>
              <a:t>1. Fetch updates (check for changes):</a:t>
            </a:r>
          </a:p>
          <a:p>
            <a:pPr lvl="1"/>
            <a:r>
              <a:rPr lang="en-US" b="1" dirty="0"/>
              <a:t>git fetch</a:t>
            </a:r>
          </a:p>
          <a:p>
            <a:r>
              <a:rPr lang="en-US" sz="2400" dirty="0"/>
              <a:t>2. Merge updates into your branch:</a:t>
            </a:r>
          </a:p>
          <a:p>
            <a:pPr lvl="1"/>
            <a:r>
              <a:rPr lang="en-US" b="1" dirty="0"/>
              <a:t>git pull</a:t>
            </a:r>
          </a:p>
          <a:p>
            <a:pPr lvl="1"/>
            <a:r>
              <a:rPr lang="en-US" dirty="0"/>
              <a:t>(git pull = git fetch + git merge)</a:t>
            </a:r>
          </a:p>
          <a:p>
            <a:r>
              <a:rPr lang="en-US" sz="2400" dirty="0"/>
              <a:t>3. See what changed</a:t>
            </a:r>
          </a:p>
          <a:p>
            <a:pPr lvl="1"/>
            <a:r>
              <a:rPr lang="en-US" dirty="0"/>
              <a:t>git diff</a:t>
            </a:r>
          </a:p>
          <a:p>
            <a:endParaRPr lang="en-US" sz="2400" dirty="0"/>
          </a:p>
        </p:txBody>
      </p:sp>
      <p:sp>
        <p:nvSpPr>
          <p:cNvPr id="3" name="Content Placeholder 2">
            <a:extLst>
              <a:ext uri="{FF2B5EF4-FFF2-40B4-BE49-F238E27FC236}">
                <a16:creationId xmlns:a16="http://schemas.microsoft.com/office/drawing/2014/main" id="{9863EAEB-AA2D-C92B-3A60-82647B18C581}"/>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Working with GitHub Repositories</a:t>
            </a:r>
          </a:p>
        </p:txBody>
      </p:sp>
      <p:sp>
        <p:nvSpPr>
          <p:cNvPr id="6" name="Footer Placeholder 5">
            <a:extLst>
              <a:ext uri="{FF2B5EF4-FFF2-40B4-BE49-F238E27FC236}">
                <a16:creationId xmlns:a16="http://schemas.microsoft.com/office/drawing/2014/main" id="{FEB5D713-C499-167D-96BF-3EFB84B0CA3C}"/>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B82E5B3E-BFC1-FB84-0ABD-A3A1C58471AA}"/>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80C94777-87BF-E286-232B-0CDDC61F5F4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0945918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F28E7-825E-9A56-EA4C-AA8DB876D88D}"/>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E5DABFD-FA21-1021-72F9-7C7CFF85D435}"/>
              </a:ext>
            </a:extLst>
          </p:cNvPr>
          <p:cNvSpPr>
            <a:spLocks noGrp="1"/>
          </p:cNvSpPr>
          <p:nvPr>
            <p:ph sz="half" idx="1"/>
          </p:nvPr>
        </p:nvSpPr>
        <p:spPr>
          <a:xfrm>
            <a:off x="609600" y="1417639"/>
            <a:ext cx="9956800" cy="4350384"/>
          </a:xfrm>
        </p:spPr>
        <p:txBody>
          <a:bodyPr>
            <a:noAutofit/>
          </a:bodyPr>
          <a:lstStyle/>
          <a:p>
            <a:pPr marL="0" indent="0">
              <a:buNone/>
            </a:pPr>
            <a:r>
              <a:rPr lang="en-US" sz="2400" b="1" dirty="0"/>
              <a:t>Put changes back up into repository</a:t>
            </a:r>
          </a:p>
          <a:p>
            <a:r>
              <a:rPr lang="en-US" sz="2400" dirty="0"/>
              <a:t>Stage changes</a:t>
            </a:r>
          </a:p>
          <a:p>
            <a:pPr lvl="1"/>
            <a:r>
              <a:rPr lang="en-US" b="1" dirty="0"/>
              <a:t>git add –all (or particular files)</a:t>
            </a:r>
          </a:p>
          <a:p>
            <a:pPr lvl="1"/>
            <a:r>
              <a:rPr lang="en-US" b="1" dirty="0"/>
              <a:t>Still only in your repository</a:t>
            </a:r>
          </a:p>
          <a:p>
            <a:r>
              <a:rPr lang="en-US" sz="2400" dirty="0"/>
              <a:t>Commit your staged changes in your repository</a:t>
            </a:r>
          </a:p>
          <a:p>
            <a:pPr lvl="1"/>
            <a:r>
              <a:rPr lang="en-US" b="1" dirty="0"/>
              <a:t>git commit -m "the reason for the change"</a:t>
            </a:r>
          </a:p>
          <a:p>
            <a:r>
              <a:rPr lang="en-US" sz="2400" dirty="0"/>
              <a:t>Update the </a:t>
            </a:r>
            <a:r>
              <a:rPr lang="en-US" sz="2400" dirty="0" err="1"/>
              <a:t>respository</a:t>
            </a:r>
            <a:r>
              <a:rPr lang="en-US" sz="2400" dirty="0"/>
              <a:t>:  </a:t>
            </a:r>
          </a:p>
          <a:p>
            <a:pPr lvl="1"/>
            <a:r>
              <a:rPr lang="en-US" b="1" dirty="0"/>
              <a:t>git push origin</a:t>
            </a:r>
          </a:p>
          <a:p>
            <a:r>
              <a:rPr lang="en-US" sz="2400" b="1" dirty="0"/>
              <a:t>Who can update?- </a:t>
            </a:r>
          </a:p>
          <a:p>
            <a:pPr lvl="1"/>
            <a:r>
              <a:rPr lang="en-US" dirty="0"/>
              <a:t>Collaborators with write access can push changes.</a:t>
            </a:r>
          </a:p>
          <a:p>
            <a:pPr lvl="1"/>
            <a:r>
              <a:rPr lang="en-US" dirty="0"/>
              <a:t>Anyone can fork, make changes, and create a Pull Request.</a:t>
            </a:r>
          </a:p>
        </p:txBody>
      </p:sp>
      <p:sp>
        <p:nvSpPr>
          <p:cNvPr id="3" name="Content Placeholder 2">
            <a:extLst>
              <a:ext uri="{FF2B5EF4-FFF2-40B4-BE49-F238E27FC236}">
                <a16:creationId xmlns:a16="http://schemas.microsoft.com/office/drawing/2014/main" id="{6407901C-88A6-16DC-2E15-3B8571E53454}"/>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Working with GitHub Repositories</a:t>
            </a:r>
          </a:p>
        </p:txBody>
      </p:sp>
      <p:sp>
        <p:nvSpPr>
          <p:cNvPr id="6" name="Footer Placeholder 5">
            <a:extLst>
              <a:ext uri="{FF2B5EF4-FFF2-40B4-BE49-F238E27FC236}">
                <a16:creationId xmlns:a16="http://schemas.microsoft.com/office/drawing/2014/main" id="{E4B5322E-50CB-73FB-281F-ABAC5A479BDB}"/>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BC010D8B-1550-5A58-D8B3-0DAE0879D2A6}"/>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169E35F4-5401-A414-3D49-D1F59877149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49437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7487CF-19C7-F8E5-D373-65BBCCA0B23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A1E0E5D-9782-F403-C8C2-26C35CEA8C0A}"/>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tretch>
            <a:fillRect/>
          </a:stretch>
        </p:blipFill>
        <p:spPr>
          <a:xfrm>
            <a:off x="3598654" y="1889066"/>
            <a:ext cx="4596442" cy="2831469"/>
          </a:xfrm>
          <a:prstGeom prst="rect">
            <a:avLst/>
          </a:prstGeom>
        </p:spPr>
      </p:pic>
      <p:sp>
        <p:nvSpPr>
          <p:cNvPr id="3" name="TextBox 2">
            <a:extLst>
              <a:ext uri="{FF2B5EF4-FFF2-40B4-BE49-F238E27FC236}">
                <a16:creationId xmlns:a16="http://schemas.microsoft.com/office/drawing/2014/main" id="{E168573D-9CE6-935A-2ACE-F3E1E9054621}"/>
              </a:ext>
            </a:extLst>
          </p:cNvPr>
          <p:cNvSpPr txBox="1"/>
          <p:nvPr/>
        </p:nvSpPr>
        <p:spPr>
          <a:xfrm>
            <a:off x="2849686" y="4535869"/>
            <a:ext cx="6094378" cy="369332"/>
          </a:xfrm>
          <a:prstGeom prst="rect">
            <a:avLst/>
          </a:prstGeom>
          <a:noFill/>
        </p:spPr>
        <p:txBody>
          <a:bodyPr wrap="square">
            <a:spAutoFit/>
          </a:bodyPr>
          <a:lstStyle/>
          <a:p>
            <a:pPr algn="ctr"/>
            <a:r>
              <a:rPr lang="en-US" sz="1800" b="1" dirty="0">
                <a:solidFill>
                  <a:srgbClr val="000000"/>
                </a:solidFill>
                <a:effectLst/>
                <a:latin typeface="Times New Roman" panose="02020603050405020304" pitchFamily="18" charset="0"/>
                <a:ea typeface="Times New Roman" panose="02020603050405020304" pitchFamily="18" charset="0"/>
              </a:rPr>
              <a:t>Unit Testing</a:t>
            </a:r>
            <a:endParaRPr lang="en-US" dirty="0"/>
          </a:p>
        </p:txBody>
      </p:sp>
    </p:spTree>
    <p:extLst>
      <p:ext uri="{BB962C8B-B14F-4D97-AF65-F5344CB8AC3E}">
        <p14:creationId xmlns:p14="http://schemas.microsoft.com/office/powerpoint/2010/main" val="5523647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E593A-3835-6513-D1D0-D4D8452987E1}"/>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69A17ED-8225-29BD-CFCD-529F4B3B255F}"/>
              </a:ext>
            </a:extLst>
          </p:cNvPr>
          <p:cNvSpPr>
            <a:spLocks noGrp="1"/>
          </p:cNvSpPr>
          <p:nvPr>
            <p:ph sz="half" idx="1"/>
          </p:nvPr>
        </p:nvSpPr>
        <p:spPr>
          <a:xfrm>
            <a:off x="609600" y="1417639"/>
            <a:ext cx="10969138" cy="4350384"/>
          </a:xfrm>
        </p:spPr>
        <p:txBody>
          <a:bodyPr>
            <a:noAutofit/>
          </a:bodyPr>
          <a:lstStyle/>
          <a:p>
            <a:pPr>
              <a:lnSpc>
                <a:spcPct val="160000"/>
              </a:lnSpc>
            </a:pPr>
            <a:r>
              <a:rPr lang="en-US" sz="2400" dirty="0"/>
              <a:t>Unit tests are designed in such a way that even the smallest possible unit of code, such as a function, method, or procedure, is tested in isolation from the rest of the system.</a:t>
            </a:r>
          </a:p>
          <a:p>
            <a:pPr>
              <a:lnSpc>
                <a:spcPct val="160000"/>
              </a:lnSpc>
            </a:pPr>
            <a:r>
              <a:rPr lang="en-US" sz="2400" dirty="0"/>
              <a:t>Unit testing allows developers to quickly identify and fix bugs, errors, and issues in the early stages of the development process, improving the overall quality of the software and reducing the time required for later testing.</a:t>
            </a:r>
          </a:p>
        </p:txBody>
      </p:sp>
      <p:sp>
        <p:nvSpPr>
          <p:cNvPr id="3" name="Content Placeholder 2">
            <a:extLst>
              <a:ext uri="{FF2B5EF4-FFF2-40B4-BE49-F238E27FC236}">
                <a16:creationId xmlns:a16="http://schemas.microsoft.com/office/drawing/2014/main" id="{40EE59FD-F61D-F25C-0D51-81E47920FE60}"/>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Unit Testing</a:t>
            </a:r>
          </a:p>
        </p:txBody>
      </p:sp>
      <p:sp>
        <p:nvSpPr>
          <p:cNvPr id="6" name="Footer Placeholder 5">
            <a:extLst>
              <a:ext uri="{FF2B5EF4-FFF2-40B4-BE49-F238E27FC236}">
                <a16:creationId xmlns:a16="http://schemas.microsoft.com/office/drawing/2014/main" id="{88E37E3E-8E15-B814-A4CA-1E542A3A2618}"/>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96D03E1D-4C43-D5A9-6DB9-5EDF0A2C4AC0}"/>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10B593F8-0D00-25A9-0531-DDA546E1B99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641759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ACF42-3A63-7CEF-2F06-EA5DFACC9452}"/>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72258D12-C077-D595-4836-F7C2FE3A029F}"/>
              </a:ext>
            </a:extLst>
          </p:cNvPr>
          <p:cNvSpPr>
            <a:spLocks noGrp="1"/>
          </p:cNvSpPr>
          <p:nvPr>
            <p:ph sz="half" idx="1"/>
          </p:nvPr>
        </p:nvSpPr>
        <p:spPr>
          <a:xfrm>
            <a:off x="609600" y="1417639"/>
            <a:ext cx="10969138" cy="4350384"/>
          </a:xfrm>
        </p:spPr>
        <p:txBody>
          <a:bodyPr>
            <a:noAutofit/>
          </a:bodyPr>
          <a:lstStyle/>
          <a:p>
            <a:pPr>
              <a:lnSpc>
                <a:spcPct val="160000"/>
              </a:lnSpc>
            </a:pPr>
            <a:r>
              <a:rPr lang="en-US" sz="2400" b="1" dirty="0"/>
              <a:t>Early detection of defects: </a:t>
            </a:r>
            <a:r>
              <a:rPr lang="en-US" sz="2400" dirty="0"/>
              <a:t>Unit tests help developers to </a:t>
            </a:r>
            <a:r>
              <a:rPr lang="en-US" sz="2400" b="1" dirty="0"/>
              <a:t>identify </a:t>
            </a:r>
            <a:r>
              <a:rPr lang="en-US" sz="2400" dirty="0"/>
              <a:t>any defects and errors in the </a:t>
            </a:r>
            <a:r>
              <a:rPr lang="en-US" sz="2400" b="1" dirty="0"/>
              <a:t>early stages </a:t>
            </a:r>
            <a:r>
              <a:rPr lang="en-US" sz="2400" dirty="0"/>
              <a:t>of the development process which makes it easy for the developers to fix errors, bugs, and defects quickly and it also reduces the risks of errors going unnoticed.</a:t>
            </a:r>
          </a:p>
          <a:p>
            <a:pPr>
              <a:lnSpc>
                <a:spcPct val="160000"/>
              </a:lnSpc>
            </a:pPr>
            <a:r>
              <a:rPr lang="en-US" sz="2400" b="1" dirty="0"/>
              <a:t>CI/CD Pipelines: </a:t>
            </a:r>
            <a:r>
              <a:rPr lang="en-US" sz="2400" dirty="0"/>
              <a:t>Integrating unit tests into CI/CD pipelines ensures that even when there is a </a:t>
            </a:r>
            <a:r>
              <a:rPr lang="en-US" sz="2400" b="1" dirty="0"/>
              <a:t>small change </a:t>
            </a:r>
            <a:r>
              <a:rPr lang="en-US" sz="2400" dirty="0"/>
              <a:t>in the code it </a:t>
            </a:r>
            <a:r>
              <a:rPr lang="en-US" sz="2400" b="1" dirty="0"/>
              <a:t>triggers an automated build </a:t>
            </a:r>
            <a:r>
              <a:rPr lang="en-US" sz="2400" dirty="0"/>
              <a:t>and a set of unit tests allowing for the early detection of issues.</a:t>
            </a:r>
          </a:p>
        </p:txBody>
      </p:sp>
      <p:sp>
        <p:nvSpPr>
          <p:cNvPr id="3" name="Content Placeholder 2">
            <a:extLst>
              <a:ext uri="{FF2B5EF4-FFF2-40B4-BE49-F238E27FC236}">
                <a16:creationId xmlns:a16="http://schemas.microsoft.com/office/drawing/2014/main" id="{0635D4DC-FA26-86DD-3F02-06FC50789067}"/>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Importance of Unit Testing in DevOps Pipelines</a:t>
            </a:r>
          </a:p>
        </p:txBody>
      </p:sp>
      <p:sp>
        <p:nvSpPr>
          <p:cNvPr id="6" name="Footer Placeholder 5">
            <a:extLst>
              <a:ext uri="{FF2B5EF4-FFF2-40B4-BE49-F238E27FC236}">
                <a16:creationId xmlns:a16="http://schemas.microsoft.com/office/drawing/2014/main" id="{58ABAC59-16AC-318A-1770-4A1D30BF197D}"/>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C350B351-9B92-0C2A-FC21-A07CE2350205}"/>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C747A8EB-8699-D5D0-C2F6-11AB7BA57F8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726130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060F1-D1FE-223B-C2AE-8E97078699B2}"/>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7C53D85E-C0F0-03E6-ECC4-5BCCA0B17E32}"/>
              </a:ext>
            </a:extLst>
          </p:cNvPr>
          <p:cNvSpPr>
            <a:spLocks noGrp="1"/>
          </p:cNvSpPr>
          <p:nvPr>
            <p:ph sz="half" idx="1"/>
          </p:nvPr>
        </p:nvSpPr>
        <p:spPr>
          <a:xfrm>
            <a:off x="609600" y="1417639"/>
            <a:ext cx="10969138" cy="4350384"/>
          </a:xfrm>
        </p:spPr>
        <p:txBody>
          <a:bodyPr>
            <a:noAutofit/>
          </a:bodyPr>
          <a:lstStyle/>
          <a:p>
            <a:pPr>
              <a:lnSpc>
                <a:spcPct val="160000"/>
              </a:lnSpc>
            </a:pPr>
            <a:r>
              <a:rPr lang="en-US" sz="2400" b="1" dirty="0"/>
              <a:t>Improved quality: </a:t>
            </a:r>
            <a:r>
              <a:rPr lang="en-US" sz="2400" dirty="0"/>
              <a:t>Unit tests help to ensure that every piece of code is working as intended and producing the expected results. This results in improved quality and reliability of the software.</a:t>
            </a:r>
          </a:p>
          <a:p>
            <a:pPr>
              <a:lnSpc>
                <a:spcPct val="160000"/>
              </a:lnSpc>
            </a:pPr>
            <a:r>
              <a:rPr lang="en-US" sz="2400" b="1" dirty="0"/>
              <a:t>Easier maintenance: </a:t>
            </a:r>
            <a:r>
              <a:rPr lang="en-US" sz="2400" dirty="0"/>
              <a:t>Unit testing helps to identify defects in the early stages of the development process which makes it easier to maintain the code and keep it up-to-date.</a:t>
            </a:r>
          </a:p>
        </p:txBody>
      </p:sp>
      <p:sp>
        <p:nvSpPr>
          <p:cNvPr id="3" name="Content Placeholder 2">
            <a:extLst>
              <a:ext uri="{FF2B5EF4-FFF2-40B4-BE49-F238E27FC236}">
                <a16:creationId xmlns:a16="http://schemas.microsoft.com/office/drawing/2014/main" id="{5506E89C-CC06-D2EA-3732-E8AE34619B58}"/>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Importance of Unit Testing in DevOps Pipelines</a:t>
            </a:r>
          </a:p>
        </p:txBody>
      </p:sp>
      <p:sp>
        <p:nvSpPr>
          <p:cNvPr id="6" name="Footer Placeholder 5">
            <a:extLst>
              <a:ext uri="{FF2B5EF4-FFF2-40B4-BE49-F238E27FC236}">
                <a16:creationId xmlns:a16="http://schemas.microsoft.com/office/drawing/2014/main" id="{566CA143-BA26-231E-4B92-4B5DFC4870FF}"/>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6F353458-95D3-88F8-4515-899FCD24E971}"/>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09A91881-A4EF-89EF-A24B-4946744E170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5096615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950EF-3315-C3C7-41C0-9B3C7887E6B0}"/>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F671C47-23BC-C23E-6A3A-E8C6C94854DC}"/>
              </a:ext>
            </a:extLst>
          </p:cNvPr>
          <p:cNvSpPr>
            <a:spLocks noGrp="1"/>
          </p:cNvSpPr>
          <p:nvPr>
            <p:ph sz="half" idx="1"/>
          </p:nvPr>
        </p:nvSpPr>
        <p:spPr>
          <a:xfrm>
            <a:off x="609600" y="1417639"/>
            <a:ext cx="10969138" cy="4350384"/>
          </a:xfrm>
        </p:spPr>
        <p:txBody>
          <a:bodyPr>
            <a:noAutofit/>
          </a:bodyPr>
          <a:lstStyle/>
          <a:p>
            <a:pPr>
              <a:lnSpc>
                <a:spcPct val="160000"/>
              </a:lnSpc>
            </a:pPr>
            <a:r>
              <a:rPr lang="en-US" sz="2400" b="1" dirty="0"/>
              <a:t>Collaboration: </a:t>
            </a:r>
            <a:r>
              <a:rPr lang="en-US" sz="2400" dirty="0"/>
              <a:t>unit testing helps to foster collaboration between developers, testers, and operational teams making it easier to ensure that the software meets the required needs of the client or not and reducing the risk of defects being introduced in later stages of the development cycle.</a:t>
            </a:r>
          </a:p>
          <a:p>
            <a:pPr>
              <a:lnSpc>
                <a:spcPct val="160000"/>
              </a:lnSpc>
            </a:pPr>
            <a:r>
              <a:rPr lang="en-US" sz="2400" b="1" dirty="0"/>
              <a:t>Continuous feedback: </a:t>
            </a:r>
            <a:r>
              <a:rPr lang="en-US" sz="2400" dirty="0"/>
              <a:t>Unit tests run in a continuous feedback loop which gives immediate information about the success or failure of their unit tests to the developers this helps developers to easily identify defects and resolve them.</a:t>
            </a:r>
          </a:p>
        </p:txBody>
      </p:sp>
      <p:sp>
        <p:nvSpPr>
          <p:cNvPr id="3" name="Content Placeholder 2">
            <a:extLst>
              <a:ext uri="{FF2B5EF4-FFF2-40B4-BE49-F238E27FC236}">
                <a16:creationId xmlns:a16="http://schemas.microsoft.com/office/drawing/2014/main" id="{CA999D32-FF67-4BF5-46AC-51ED09D3212F}"/>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Importance of Unit Testing in DevOps Pipelines</a:t>
            </a:r>
          </a:p>
        </p:txBody>
      </p:sp>
      <p:sp>
        <p:nvSpPr>
          <p:cNvPr id="6" name="Footer Placeholder 5">
            <a:extLst>
              <a:ext uri="{FF2B5EF4-FFF2-40B4-BE49-F238E27FC236}">
                <a16:creationId xmlns:a16="http://schemas.microsoft.com/office/drawing/2014/main" id="{66FD8035-B119-2DCB-CC0F-0675420046B1}"/>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3ACB16FE-36A9-33ED-9063-E2030CC20009}"/>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280C909F-1D4C-8684-E7D4-AF595F1DC18B}"/>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0984538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C85DC-47CA-5301-FB03-14A5824243D3}"/>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5988B193-EFDE-41D4-94D2-9ABA62EAFAF0}"/>
              </a:ext>
            </a:extLst>
          </p:cNvPr>
          <p:cNvSpPr>
            <a:spLocks noGrp="1"/>
          </p:cNvSpPr>
          <p:nvPr>
            <p:ph sz="half" idx="1"/>
          </p:nvPr>
        </p:nvSpPr>
        <p:spPr>
          <a:xfrm>
            <a:off x="609600" y="1417639"/>
            <a:ext cx="10969138" cy="4350384"/>
          </a:xfrm>
        </p:spPr>
        <p:txBody>
          <a:bodyPr>
            <a:noAutofit/>
          </a:bodyPr>
          <a:lstStyle/>
          <a:p>
            <a:pPr>
              <a:lnSpc>
                <a:spcPct val="160000"/>
              </a:lnSpc>
            </a:pPr>
            <a:r>
              <a:rPr lang="en-US" sz="2400" b="1" dirty="0"/>
              <a:t>Automation: </a:t>
            </a:r>
            <a:r>
              <a:rPr lang="en-US" sz="2400" dirty="0"/>
              <a:t>Unit testing is an automated process that starts its process automatically whenever there is a change in the code (even if there is a smallest change). There is no human intervention in the unit testing process it is a fully automated process which means there is no chance of errors performed by humans. This helps developers to address the issues quickly.</a:t>
            </a:r>
          </a:p>
        </p:txBody>
      </p:sp>
      <p:sp>
        <p:nvSpPr>
          <p:cNvPr id="3" name="Content Placeholder 2">
            <a:extLst>
              <a:ext uri="{FF2B5EF4-FFF2-40B4-BE49-F238E27FC236}">
                <a16:creationId xmlns:a16="http://schemas.microsoft.com/office/drawing/2014/main" id="{1473B230-F21C-32B4-F3A0-0F47E3213542}"/>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Importance of Unit Testing in DevOps Pipelines</a:t>
            </a:r>
          </a:p>
        </p:txBody>
      </p:sp>
      <p:sp>
        <p:nvSpPr>
          <p:cNvPr id="6" name="Footer Placeholder 5">
            <a:extLst>
              <a:ext uri="{FF2B5EF4-FFF2-40B4-BE49-F238E27FC236}">
                <a16:creationId xmlns:a16="http://schemas.microsoft.com/office/drawing/2014/main" id="{4C723CFB-55B9-8940-76E6-87F20F6EC3A3}"/>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6C38BF11-8C9D-C077-15C6-C9E24F56CEEB}"/>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DE71AA97-6A5C-C267-E493-4B700186901D}"/>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990838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A6BD0-FF85-1B5C-36C2-F6015BA99298}"/>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7B3D1BB-BDDE-5821-4397-27A51D2DC2EC}"/>
              </a:ext>
            </a:extLst>
          </p:cNvPr>
          <p:cNvSpPr>
            <a:spLocks noGrp="1"/>
          </p:cNvSpPr>
          <p:nvPr>
            <p:ph sz="half" idx="1"/>
          </p:nvPr>
        </p:nvSpPr>
        <p:spPr>
          <a:xfrm>
            <a:off x="609600" y="1291175"/>
            <a:ext cx="10969138" cy="4350384"/>
          </a:xfrm>
        </p:spPr>
        <p:txBody>
          <a:bodyPr>
            <a:noAutofit/>
          </a:bodyPr>
          <a:lstStyle/>
          <a:p>
            <a:pPr marL="0" indent="0">
              <a:lnSpc>
                <a:spcPct val="160000"/>
              </a:lnSpc>
              <a:buNone/>
            </a:pPr>
            <a:r>
              <a:rPr lang="en-US" sz="2400" b="1" dirty="0"/>
              <a:t>Step 1. Choose a CI Service</a:t>
            </a:r>
          </a:p>
          <a:p>
            <a:pPr>
              <a:lnSpc>
                <a:spcPct val="160000"/>
              </a:lnSpc>
            </a:pPr>
            <a:r>
              <a:rPr lang="en-US" sz="2400" dirty="0"/>
              <a:t>Select a CI service that integrates well with your version control system (e.g., Git) and supports the programming languages and frameworks used in your project. </a:t>
            </a:r>
          </a:p>
          <a:p>
            <a:pPr>
              <a:lnSpc>
                <a:spcPct val="160000"/>
              </a:lnSpc>
            </a:pPr>
            <a:r>
              <a:rPr lang="en-US" sz="2400" dirty="0"/>
              <a:t>Popular choices include Jenkins, Travis CI, </a:t>
            </a:r>
            <a:r>
              <a:rPr lang="en-US" sz="2400" dirty="0" err="1"/>
              <a:t>CircleCI</a:t>
            </a:r>
            <a:r>
              <a:rPr lang="en-US" sz="2400" dirty="0"/>
              <a:t>, GitLab CI/CD, and GitHub Actions.</a:t>
            </a:r>
          </a:p>
          <a:p>
            <a:pPr marL="0" indent="0">
              <a:lnSpc>
                <a:spcPct val="160000"/>
              </a:lnSpc>
              <a:buNone/>
            </a:pPr>
            <a:r>
              <a:rPr lang="en-US" sz="2400" b="1" dirty="0"/>
              <a:t>Step 2. Version Control System</a:t>
            </a:r>
          </a:p>
          <a:p>
            <a:pPr>
              <a:lnSpc>
                <a:spcPct val="160000"/>
              </a:lnSpc>
            </a:pPr>
            <a:r>
              <a:rPr lang="en-US" sz="2400" dirty="0"/>
              <a:t>Ensure that your codebase is stored in a version control system (e.g., Git). </a:t>
            </a:r>
          </a:p>
          <a:p>
            <a:pPr>
              <a:lnSpc>
                <a:spcPct val="160000"/>
              </a:lnSpc>
            </a:pPr>
            <a:r>
              <a:rPr lang="en-US" sz="2400" dirty="0"/>
              <a:t>CI systems typically interact with version control to trigger builds on code changes.</a:t>
            </a:r>
          </a:p>
        </p:txBody>
      </p:sp>
      <p:sp>
        <p:nvSpPr>
          <p:cNvPr id="3" name="Content Placeholder 2">
            <a:extLst>
              <a:ext uri="{FF2B5EF4-FFF2-40B4-BE49-F238E27FC236}">
                <a16:creationId xmlns:a16="http://schemas.microsoft.com/office/drawing/2014/main" id="{83F5AFB3-91DF-D912-3C8A-2DCD18679FC9}"/>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Integration in Continuous Integration (CI)</a:t>
            </a:r>
          </a:p>
        </p:txBody>
      </p:sp>
      <p:sp>
        <p:nvSpPr>
          <p:cNvPr id="6" name="Footer Placeholder 5">
            <a:extLst>
              <a:ext uri="{FF2B5EF4-FFF2-40B4-BE49-F238E27FC236}">
                <a16:creationId xmlns:a16="http://schemas.microsoft.com/office/drawing/2014/main" id="{BAFFBA61-9751-1C40-A70C-F840A0210D3B}"/>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A7356F41-B056-65A4-E44C-3071E50CE9F1}"/>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72F03A6D-9F45-1594-76D6-13CCAEEAC851}"/>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9660312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807F6-7B4D-D66F-6758-7B5A0515D3AF}"/>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10E9EE0-D065-10C1-2651-41BE436529B6}"/>
              </a:ext>
            </a:extLst>
          </p:cNvPr>
          <p:cNvSpPr>
            <a:spLocks noGrp="1"/>
          </p:cNvSpPr>
          <p:nvPr>
            <p:ph sz="half" idx="1"/>
          </p:nvPr>
        </p:nvSpPr>
        <p:spPr>
          <a:xfrm>
            <a:off x="609600" y="1291175"/>
            <a:ext cx="10969138" cy="4350384"/>
          </a:xfrm>
        </p:spPr>
        <p:txBody>
          <a:bodyPr>
            <a:noAutofit/>
          </a:bodyPr>
          <a:lstStyle/>
          <a:p>
            <a:pPr marL="0" indent="0">
              <a:lnSpc>
                <a:spcPct val="160000"/>
              </a:lnSpc>
              <a:buNone/>
            </a:pPr>
            <a:r>
              <a:rPr lang="en-US" sz="2400" b="1" dirty="0"/>
              <a:t>Step 3. Create a Build Script</a:t>
            </a:r>
          </a:p>
          <a:p>
            <a:pPr marL="0" indent="0">
              <a:lnSpc>
                <a:spcPct val="160000"/>
              </a:lnSpc>
              <a:buNone/>
            </a:pPr>
            <a:r>
              <a:rPr lang="en-US" sz="2400" dirty="0"/>
              <a:t>Write a script (e.g., a shell script, </a:t>
            </a:r>
            <a:r>
              <a:rPr lang="en-US" sz="2400" dirty="0" err="1"/>
              <a:t>Makefile</a:t>
            </a:r>
            <a:r>
              <a:rPr lang="en-US" sz="2400" dirty="0"/>
              <a:t>, or configuration file) that defines how to build your project. This script should include the necessary commands to compile your code and run unit tests.</a:t>
            </a:r>
          </a:p>
          <a:p>
            <a:pPr marL="0" indent="0">
              <a:lnSpc>
                <a:spcPct val="160000"/>
              </a:lnSpc>
              <a:buNone/>
            </a:pPr>
            <a:r>
              <a:rPr lang="en-US" sz="2400" b="1" dirty="0"/>
              <a:t>Step 4. Set Up Unit Testing Framework</a:t>
            </a:r>
          </a:p>
          <a:p>
            <a:pPr marL="0" indent="0">
              <a:lnSpc>
                <a:spcPct val="160000"/>
              </a:lnSpc>
              <a:buNone/>
            </a:pPr>
            <a:r>
              <a:rPr lang="en-US" sz="2400" dirty="0"/>
              <a:t>Choose a unit testing framework that suits your programming language (e.g., JUnit for Java, </a:t>
            </a:r>
            <a:r>
              <a:rPr lang="en-US" sz="2400" dirty="0" err="1"/>
              <a:t>pytest</a:t>
            </a:r>
            <a:r>
              <a:rPr lang="en-US" sz="2400" dirty="0"/>
              <a:t> for Python, NUnit for .NET). Write unit tests for your codebase, covering critical functionalities.</a:t>
            </a:r>
          </a:p>
        </p:txBody>
      </p:sp>
      <p:sp>
        <p:nvSpPr>
          <p:cNvPr id="3" name="Content Placeholder 2">
            <a:extLst>
              <a:ext uri="{FF2B5EF4-FFF2-40B4-BE49-F238E27FC236}">
                <a16:creationId xmlns:a16="http://schemas.microsoft.com/office/drawing/2014/main" id="{8355301D-C432-9CED-3D8E-BB6718FD1CBA}"/>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Integration in Continuous Integration (CI)</a:t>
            </a:r>
          </a:p>
        </p:txBody>
      </p:sp>
      <p:sp>
        <p:nvSpPr>
          <p:cNvPr id="6" name="Footer Placeholder 5">
            <a:extLst>
              <a:ext uri="{FF2B5EF4-FFF2-40B4-BE49-F238E27FC236}">
                <a16:creationId xmlns:a16="http://schemas.microsoft.com/office/drawing/2014/main" id="{55C0459F-E46D-568A-4908-6E609C61576F}"/>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60D08DBC-7338-2265-56B3-E7EEDEFA00CF}"/>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947A77E5-7000-70E0-80CF-BC1B428D5C3D}"/>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923519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ADC141-8055-605F-5BC6-2D62996C581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F499CA7-8BC4-CCF9-AB9B-E2645D27F290}"/>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0495B79B-4A9F-8929-CF64-7E97F47CC01C}"/>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E8DCD312-AFDA-AFAE-D36D-3E8F8A1B07BC}"/>
              </a:ext>
            </a:extLst>
          </p:cNvPr>
          <p:cNvSpPr/>
          <p:nvPr/>
        </p:nvSpPr>
        <p:spPr>
          <a:xfrm>
            <a:off x="1204823" y="2512184"/>
            <a:ext cx="9782353" cy="646331"/>
          </a:xfrm>
          <a:prstGeom prst="rect">
            <a:avLst/>
          </a:prstGeom>
        </p:spPr>
        <p:txBody>
          <a:bodyPr wrap="square">
            <a:spAutoFit/>
          </a:bodyPr>
          <a:lstStyle/>
          <a:p>
            <a:r>
              <a:rPr lang="en-US" dirty="0">
                <a:latin typeface="Bookman Old Style" panose="02050604050505020204" pitchFamily="18" charset="0"/>
              </a:rPr>
              <a:t>SCM repositories act as reliable backups of source code, preventing permanent loss due to accidental deletion or system failure.</a:t>
            </a:r>
            <a:endParaRPr lang="en-IN" dirty="0">
              <a:latin typeface="Bookman Old Style" panose="02050604050505020204" pitchFamily="18" charset="0"/>
            </a:endParaRPr>
          </a:p>
        </p:txBody>
      </p:sp>
      <p:sp>
        <p:nvSpPr>
          <p:cNvPr id="7" name="Rectangle 6">
            <a:extLst>
              <a:ext uri="{FF2B5EF4-FFF2-40B4-BE49-F238E27FC236}">
                <a16:creationId xmlns:a16="http://schemas.microsoft.com/office/drawing/2014/main" id="{C3A7EF0B-6FAB-6DA1-3986-ADB6050E0CD0}"/>
              </a:ext>
            </a:extLst>
          </p:cNvPr>
          <p:cNvSpPr/>
          <p:nvPr/>
        </p:nvSpPr>
        <p:spPr>
          <a:xfrm>
            <a:off x="3875050" y="826379"/>
            <a:ext cx="4137671" cy="400110"/>
          </a:xfrm>
          <a:prstGeom prst="rect">
            <a:avLst/>
          </a:prstGeom>
        </p:spPr>
        <p:txBody>
          <a:bodyPr wrap="none">
            <a:spAutoFit/>
          </a:bodyPr>
          <a:lstStyle/>
          <a:p>
            <a:r>
              <a:rPr lang="en-US" sz="2000" b="1" dirty="0">
                <a:solidFill>
                  <a:schemeClr val="accent5">
                    <a:lumMod val="75000"/>
                  </a:schemeClr>
                </a:solidFill>
                <a:latin typeface="Bookman Old Style" panose="02050604050505020204" pitchFamily="18" charset="0"/>
                <a:ea typeface="Times New Roman" panose="02020603050405020304" pitchFamily="18" charset="0"/>
              </a:rPr>
              <a:t>Need for Source Code Control</a:t>
            </a:r>
            <a:endParaRPr lang="en-IN" sz="2000" b="1" dirty="0">
              <a:solidFill>
                <a:schemeClr val="accent5">
                  <a:lumMod val="75000"/>
                </a:schemeClr>
              </a:solidFill>
              <a:latin typeface="Bookman Old Style" panose="02050604050505020204" pitchFamily="18" charset="0"/>
            </a:endParaRPr>
          </a:p>
        </p:txBody>
      </p:sp>
      <p:sp>
        <p:nvSpPr>
          <p:cNvPr id="2" name="Rectangle 1">
            <a:extLst>
              <a:ext uri="{FF2B5EF4-FFF2-40B4-BE49-F238E27FC236}">
                <a16:creationId xmlns:a16="http://schemas.microsoft.com/office/drawing/2014/main" id="{6A915ABD-E011-EE62-4F60-B04CC613123E}"/>
              </a:ext>
            </a:extLst>
          </p:cNvPr>
          <p:cNvSpPr/>
          <p:nvPr/>
        </p:nvSpPr>
        <p:spPr>
          <a:xfrm>
            <a:off x="1204823" y="3803021"/>
            <a:ext cx="9332312" cy="646331"/>
          </a:xfrm>
          <a:prstGeom prst="rect">
            <a:avLst/>
          </a:prstGeom>
        </p:spPr>
        <p:txBody>
          <a:bodyPr wrap="square">
            <a:spAutoFit/>
          </a:bodyPr>
          <a:lstStyle/>
          <a:p>
            <a:r>
              <a:rPr lang="en-US" i="1" dirty="0">
                <a:latin typeface="Times New Roman" panose="02020603050405020304" pitchFamily="18" charset="0"/>
                <a:ea typeface="Times New Roman" panose="02020603050405020304" pitchFamily="18" charset="0"/>
              </a:rPr>
              <a:t>If a developer’s laptop crashes, the complete codebase can be restored from the remote Git repository.</a:t>
            </a:r>
            <a:endParaRPr lang="en-IN" dirty="0"/>
          </a:p>
        </p:txBody>
      </p:sp>
      <p:sp>
        <p:nvSpPr>
          <p:cNvPr id="8" name="TextBox 7">
            <a:extLst>
              <a:ext uri="{FF2B5EF4-FFF2-40B4-BE49-F238E27FC236}">
                <a16:creationId xmlns:a16="http://schemas.microsoft.com/office/drawing/2014/main" id="{9041AC09-798A-53CA-156F-4BEF9DAD9679}"/>
              </a:ext>
            </a:extLst>
          </p:cNvPr>
          <p:cNvSpPr txBox="1"/>
          <p:nvPr/>
        </p:nvSpPr>
        <p:spPr>
          <a:xfrm>
            <a:off x="1089374" y="1895710"/>
            <a:ext cx="6240292" cy="400110"/>
          </a:xfrm>
          <a:prstGeom prst="rect">
            <a:avLst/>
          </a:prstGeom>
          <a:noFill/>
        </p:spPr>
        <p:txBody>
          <a:bodyPr wrap="square">
            <a:spAutoFit/>
          </a:bodyPr>
          <a:lstStyle/>
          <a:p>
            <a:r>
              <a:rPr lang="en-US" sz="2000" b="1" dirty="0">
                <a:latin typeface="Bookman Old Style" panose="02050604050505020204" pitchFamily="18" charset="0"/>
              </a:rPr>
              <a:t>Backup and recovery</a:t>
            </a:r>
          </a:p>
        </p:txBody>
      </p:sp>
    </p:spTree>
    <p:extLst>
      <p:ext uri="{BB962C8B-B14F-4D97-AF65-F5344CB8AC3E}">
        <p14:creationId xmlns:p14="http://schemas.microsoft.com/office/powerpoint/2010/main" val="241808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p:bldP spid="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E7AAB-7B83-8308-2995-3CE91BCDE2BF}"/>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CFFAD5C7-B56A-1B51-0131-19581E2D60D0}"/>
              </a:ext>
            </a:extLst>
          </p:cNvPr>
          <p:cNvSpPr>
            <a:spLocks noGrp="1"/>
          </p:cNvSpPr>
          <p:nvPr>
            <p:ph sz="half" idx="1"/>
          </p:nvPr>
        </p:nvSpPr>
        <p:spPr>
          <a:xfrm>
            <a:off x="609600" y="1291175"/>
            <a:ext cx="10969138" cy="4350384"/>
          </a:xfrm>
        </p:spPr>
        <p:txBody>
          <a:bodyPr>
            <a:noAutofit/>
          </a:bodyPr>
          <a:lstStyle/>
          <a:p>
            <a:pPr marL="0" indent="0">
              <a:lnSpc>
                <a:spcPct val="160000"/>
              </a:lnSpc>
              <a:buNone/>
            </a:pPr>
            <a:r>
              <a:rPr lang="en-US" sz="2400" b="1" dirty="0"/>
              <a:t>Step 5. Configure CI Pipeline</a:t>
            </a:r>
          </a:p>
          <a:p>
            <a:pPr marL="0" indent="0">
              <a:lnSpc>
                <a:spcPct val="160000"/>
              </a:lnSpc>
              <a:buNone/>
            </a:pPr>
            <a:r>
              <a:rPr lang="en-US" sz="2400" dirty="0"/>
              <a:t>Configure your CI service to use the build script and execute it whenever changes are pushed to the version control system. This typically involves defining a CI pipeline configuration file (e.g., .</a:t>
            </a:r>
            <a:r>
              <a:rPr lang="en-US" sz="2400" dirty="0" err="1"/>
              <a:t>travis.yml</a:t>
            </a:r>
            <a:r>
              <a:rPr lang="en-US" sz="2400" dirty="0"/>
              <a:t>, .</a:t>
            </a:r>
            <a:r>
              <a:rPr lang="en-US" sz="2400" dirty="0" err="1"/>
              <a:t>gitlab-ci.yml</a:t>
            </a:r>
            <a:r>
              <a:rPr lang="en-US" sz="2400" dirty="0"/>
              <a:t>, or a GitHub Actions workflow).</a:t>
            </a:r>
          </a:p>
          <a:p>
            <a:pPr marL="0" indent="0">
              <a:lnSpc>
                <a:spcPct val="160000"/>
              </a:lnSpc>
              <a:buNone/>
            </a:pPr>
            <a:r>
              <a:rPr lang="en-US" sz="2400" b="1" dirty="0"/>
              <a:t>Step 6. Trigger on Code Changes:</a:t>
            </a:r>
          </a:p>
          <a:p>
            <a:pPr marL="0" indent="0">
              <a:lnSpc>
                <a:spcPct val="160000"/>
              </a:lnSpc>
              <a:buNone/>
            </a:pPr>
            <a:r>
              <a:rPr lang="en-US" sz="2400" dirty="0"/>
              <a:t>Configure the CI pipeline to trigger builds and unit tests on every code commit or pull request. This ensures that changes are tested automatically, catching issues early in the development cycle.</a:t>
            </a:r>
          </a:p>
        </p:txBody>
      </p:sp>
      <p:sp>
        <p:nvSpPr>
          <p:cNvPr id="3" name="Content Placeholder 2">
            <a:extLst>
              <a:ext uri="{FF2B5EF4-FFF2-40B4-BE49-F238E27FC236}">
                <a16:creationId xmlns:a16="http://schemas.microsoft.com/office/drawing/2014/main" id="{2FEE9DA5-17FF-08DD-E9D0-50FB48640C00}"/>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Integration in Continuous Integration (CI)</a:t>
            </a:r>
          </a:p>
        </p:txBody>
      </p:sp>
      <p:sp>
        <p:nvSpPr>
          <p:cNvPr id="6" name="Footer Placeholder 5">
            <a:extLst>
              <a:ext uri="{FF2B5EF4-FFF2-40B4-BE49-F238E27FC236}">
                <a16:creationId xmlns:a16="http://schemas.microsoft.com/office/drawing/2014/main" id="{A4955F87-F812-1B9C-DDAE-EFAE0F3C08CD}"/>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C7356816-544C-97D3-74B4-620ECE9468B4}"/>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2030F488-86B5-D8DF-4B19-B230C5C00CB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28667214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BF3935-E6C7-0537-8C39-96AF9DFB54B3}"/>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948BC177-E9E2-FF0D-FACF-4EBB9A3D28E8}"/>
              </a:ext>
            </a:extLst>
          </p:cNvPr>
          <p:cNvSpPr>
            <a:spLocks noGrp="1"/>
          </p:cNvSpPr>
          <p:nvPr>
            <p:ph sz="half" idx="1"/>
          </p:nvPr>
        </p:nvSpPr>
        <p:spPr>
          <a:xfrm>
            <a:off x="609600" y="1291175"/>
            <a:ext cx="10969138" cy="4350384"/>
          </a:xfrm>
        </p:spPr>
        <p:txBody>
          <a:bodyPr>
            <a:noAutofit/>
          </a:bodyPr>
          <a:lstStyle/>
          <a:p>
            <a:pPr marL="0" indent="0">
              <a:lnSpc>
                <a:spcPct val="160000"/>
              </a:lnSpc>
              <a:buNone/>
            </a:pPr>
            <a:r>
              <a:rPr lang="en-US" sz="2400" b="1" dirty="0"/>
              <a:t>Step 7. Parallelize and Distribute Tests</a:t>
            </a:r>
          </a:p>
          <a:p>
            <a:pPr marL="0" indent="0">
              <a:lnSpc>
                <a:spcPct val="160000"/>
              </a:lnSpc>
              <a:buNone/>
            </a:pPr>
            <a:r>
              <a:rPr lang="en-US" sz="2400" dirty="0"/>
              <a:t>If your project has a large test suite, consider parallelizing and distributing tests across multiple agents or containers to speed up the testing process.</a:t>
            </a:r>
          </a:p>
          <a:p>
            <a:pPr marL="0" indent="0">
              <a:lnSpc>
                <a:spcPct val="160000"/>
              </a:lnSpc>
              <a:buNone/>
            </a:pPr>
            <a:r>
              <a:rPr lang="en-US" sz="2400" b="1" dirty="0"/>
              <a:t>Step 8. Notify Developers</a:t>
            </a:r>
          </a:p>
          <a:p>
            <a:pPr marL="0" indent="0">
              <a:lnSpc>
                <a:spcPct val="160000"/>
              </a:lnSpc>
              <a:buNone/>
            </a:pPr>
            <a:r>
              <a:rPr lang="en-US" sz="2400" dirty="0"/>
              <a:t>Configure notifications to alert developers of build and test results. Email, Slack messages, or integration with collaboration tools can be used to inform the team about the status of each build.</a:t>
            </a:r>
          </a:p>
        </p:txBody>
      </p:sp>
      <p:sp>
        <p:nvSpPr>
          <p:cNvPr id="3" name="Content Placeholder 2">
            <a:extLst>
              <a:ext uri="{FF2B5EF4-FFF2-40B4-BE49-F238E27FC236}">
                <a16:creationId xmlns:a16="http://schemas.microsoft.com/office/drawing/2014/main" id="{B1F9DA4B-0779-611C-180D-8B178724C0DE}"/>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Integration in Continuous Integration (CI)</a:t>
            </a:r>
          </a:p>
        </p:txBody>
      </p:sp>
      <p:sp>
        <p:nvSpPr>
          <p:cNvPr id="6" name="Footer Placeholder 5">
            <a:extLst>
              <a:ext uri="{FF2B5EF4-FFF2-40B4-BE49-F238E27FC236}">
                <a16:creationId xmlns:a16="http://schemas.microsoft.com/office/drawing/2014/main" id="{7B7AB930-7918-3CCF-EB76-2A7AD7EC835F}"/>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63ACA85D-3FF4-903F-D9B7-8A6D70C695B8}"/>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9619656C-14EB-E76D-A8F2-710C3099BD2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0812011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FE311-86C1-4958-030E-3B606DA02C42}"/>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E3BFEC36-BFCB-C1BB-E11E-8FB6C4DF368E}"/>
              </a:ext>
            </a:extLst>
          </p:cNvPr>
          <p:cNvSpPr>
            <a:spLocks noGrp="1"/>
          </p:cNvSpPr>
          <p:nvPr>
            <p:ph sz="half" idx="1"/>
          </p:nvPr>
        </p:nvSpPr>
        <p:spPr>
          <a:xfrm>
            <a:off x="609600" y="1291175"/>
            <a:ext cx="10969138" cy="4350384"/>
          </a:xfrm>
        </p:spPr>
        <p:txBody>
          <a:bodyPr>
            <a:noAutofit/>
          </a:bodyPr>
          <a:lstStyle/>
          <a:p>
            <a:pPr marL="0" indent="0">
              <a:lnSpc>
                <a:spcPct val="160000"/>
              </a:lnSpc>
              <a:buNone/>
            </a:pPr>
            <a:r>
              <a:rPr lang="en-US" sz="2400" b="1" dirty="0"/>
              <a:t>Step 9. Integrate Code Coverage</a:t>
            </a:r>
          </a:p>
          <a:p>
            <a:pPr marL="0" indent="0">
              <a:lnSpc>
                <a:spcPct val="160000"/>
              </a:lnSpc>
              <a:buNone/>
            </a:pPr>
            <a:r>
              <a:rPr lang="en-US" sz="2400" dirty="0"/>
              <a:t>Consider integrating code coverage tools to measure how much of your code is covered by tests. This helps identify areas of your codebase that might need additional testing.</a:t>
            </a:r>
          </a:p>
          <a:p>
            <a:pPr marL="0" indent="0">
              <a:lnSpc>
                <a:spcPct val="160000"/>
              </a:lnSpc>
              <a:buNone/>
            </a:pPr>
            <a:r>
              <a:rPr lang="en-US" sz="2400" b="1" dirty="0"/>
              <a:t>Step 10. Extend to Deployment</a:t>
            </a:r>
          </a:p>
          <a:p>
            <a:pPr marL="0" indent="0">
              <a:lnSpc>
                <a:spcPct val="160000"/>
              </a:lnSpc>
              <a:buNone/>
            </a:pPr>
            <a:r>
              <a:rPr lang="en-US" sz="2400" dirty="0"/>
              <a:t>Expand your CI pipeline to include deployment steps once all tests pass successfully. This ensures that only thoroughly tested and validated code is deployed to production environments.</a:t>
            </a:r>
          </a:p>
        </p:txBody>
      </p:sp>
      <p:sp>
        <p:nvSpPr>
          <p:cNvPr id="3" name="Content Placeholder 2">
            <a:extLst>
              <a:ext uri="{FF2B5EF4-FFF2-40B4-BE49-F238E27FC236}">
                <a16:creationId xmlns:a16="http://schemas.microsoft.com/office/drawing/2014/main" id="{7B758E09-774A-62E7-1771-FBDF61FC8C22}"/>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Integration in Continuous Integration (CI)</a:t>
            </a:r>
          </a:p>
        </p:txBody>
      </p:sp>
      <p:sp>
        <p:nvSpPr>
          <p:cNvPr id="6" name="Footer Placeholder 5">
            <a:extLst>
              <a:ext uri="{FF2B5EF4-FFF2-40B4-BE49-F238E27FC236}">
                <a16:creationId xmlns:a16="http://schemas.microsoft.com/office/drawing/2014/main" id="{A8B3B6BD-90AD-FBC2-12C8-7D898F46CF48}"/>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CC8A15AB-8D42-16EF-7136-3FB9D9592A41}"/>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03290137-896C-65CC-BAD6-539B56DCB471}"/>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6955255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7AD3C-9506-1AD5-76CB-2F21D06A8BE2}"/>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29DDF3C6-57B4-103B-F542-B5D48E8B456C}"/>
              </a:ext>
            </a:extLst>
          </p:cNvPr>
          <p:cNvSpPr>
            <a:spLocks noGrp="1"/>
          </p:cNvSpPr>
          <p:nvPr>
            <p:ph sz="half" idx="1"/>
          </p:nvPr>
        </p:nvSpPr>
        <p:spPr>
          <a:xfrm>
            <a:off x="609600" y="1291175"/>
            <a:ext cx="10969138" cy="4350384"/>
          </a:xfrm>
        </p:spPr>
        <p:txBody>
          <a:bodyPr>
            <a:noAutofit/>
          </a:bodyPr>
          <a:lstStyle/>
          <a:p>
            <a:pPr marL="0" indent="0">
              <a:lnSpc>
                <a:spcPct val="160000"/>
              </a:lnSpc>
              <a:buNone/>
            </a:pPr>
            <a:r>
              <a:rPr lang="en-US" sz="2400" b="1" dirty="0"/>
              <a:t>JUnit: </a:t>
            </a:r>
          </a:p>
          <a:p>
            <a:pPr marL="534988" indent="-534988">
              <a:lnSpc>
                <a:spcPct val="160000"/>
              </a:lnSpc>
            </a:pPr>
            <a:r>
              <a:rPr lang="en-US" sz="2400" dirty="0"/>
              <a:t>JUnit is a widely used testing framework for Java </a:t>
            </a:r>
          </a:p>
          <a:p>
            <a:pPr marL="534988" indent="-534988">
              <a:lnSpc>
                <a:spcPct val="160000"/>
              </a:lnSpc>
            </a:pPr>
            <a:r>
              <a:rPr lang="en-US" sz="2400" dirty="0"/>
              <a:t>JUnit tests data before it is added to the code.</a:t>
            </a:r>
          </a:p>
          <a:p>
            <a:pPr marL="534988" indent="-534988">
              <a:lnSpc>
                <a:spcPct val="160000"/>
              </a:lnSpc>
            </a:pPr>
            <a:r>
              <a:rPr lang="en-US" sz="2400" dirty="0"/>
              <a:t>It provides annotations for defining test methods, test fixtures, and the execution order of tests </a:t>
            </a:r>
          </a:p>
          <a:p>
            <a:pPr marL="534988" indent="-534988">
              <a:lnSpc>
                <a:spcPct val="160000"/>
              </a:lnSpc>
            </a:pPr>
            <a:r>
              <a:rPr lang="en-US" sz="2400" dirty="0"/>
              <a:t>JUnit is also used to rapidly build codes that can increase the quality of the software’s code.</a:t>
            </a:r>
          </a:p>
        </p:txBody>
      </p:sp>
      <p:sp>
        <p:nvSpPr>
          <p:cNvPr id="3" name="Content Placeholder 2">
            <a:extLst>
              <a:ext uri="{FF2B5EF4-FFF2-40B4-BE49-F238E27FC236}">
                <a16:creationId xmlns:a16="http://schemas.microsoft.com/office/drawing/2014/main" id="{6EC6BEBE-D7B3-7B11-9CBF-7229A78043FF}"/>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Tools for Unit Testing in DevOps</a:t>
            </a:r>
          </a:p>
        </p:txBody>
      </p:sp>
      <p:sp>
        <p:nvSpPr>
          <p:cNvPr id="6" name="Footer Placeholder 5">
            <a:extLst>
              <a:ext uri="{FF2B5EF4-FFF2-40B4-BE49-F238E27FC236}">
                <a16:creationId xmlns:a16="http://schemas.microsoft.com/office/drawing/2014/main" id="{256623D5-0A18-4BE7-2477-FC7466E786FE}"/>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7C982757-8BFA-7AC7-BD5E-724F0EF4A4D6}"/>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AAB90AC1-90BA-830F-0737-E6D567A90F98}"/>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219045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66F547-428D-1FBA-5CAE-0146245B90C0}"/>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6A05377D-A29B-E9F2-0AE6-F260EABAF6C4}"/>
              </a:ext>
            </a:extLst>
          </p:cNvPr>
          <p:cNvSpPr>
            <a:spLocks noGrp="1"/>
          </p:cNvSpPr>
          <p:nvPr>
            <p:ph sz="half" idx="1"/>
          </p:nvPr>
        </p:nvSpPr>
        <p:spPr>
          <a:xfrm>
            <a:off x="609600" y="1291175"/>
            <a:ext cx="10969138" cy="4350384"/>
          </a:xfrm>
        </p:spPr>
        <p:txBody>
          <a:bodyPr>
            <a:noAutofit/>
          </a:bodyPr>
          <a:lstStyle/>
          <a:p>
            <a:pPr marL="0" indent="0">
              <a:lnSpc>
                <a:spcPct val="160000"/>
              </a:lnSpc>
              <a:buNone/>
            </a:pPr>
            <a:r>
              <a:rPr lang="en-US" sz="2400" b="1" dirty="0"/>
              <a:t>NUnit: </a:t>
            </a:r>
          </a:p>
          <a:p>
            <a:pPr marL="534988" indent="-534988">
              <a:lnSpc>
                <a:spcPct val="160000"/>
              </a:lnSpc>
            </a:pPr>
            <a:r>
              <a:rPr lang="en-US" sz="2400" dirty="0"/>
              <a:t>NUnit is a unit testing framework based on a.NET platform like C#. </a:t>
            </a:r>
          </a:p>
          <a:p>
            <a:pPr marL="534988" indent="-534988">
              <a:lnSpc>
                <a:spcPct val="160000"/>
              </a:lnSpc>
            </a:pPr>
            <a:r>
              <a:rPr lang="en-US" sz="2400" dirty="0"/>
              <a:t>It is a free tool that allows you to write test scripts manually but not automatically </a:t>
            </a:r>
          </a:p>
          <a:p>
            <a:pPr marL="534988" indent="-534988">
              <a:lnSpc>
                <a:spcPct val="160000"/>
              </a:lnSpc>
            </a:pPr>
            <a:r>
              <a:rPr lang="en-US" sz="2400" dirty="0"/>
              <a:t>NUnit works in the same way as JUnit works for Java. </a:t>
            </a:r>
          </a:p>
          <a:p>
            <a:pPr marL="534988" indent="-534988">
              <a:lnSpc>
                <a:spcPct val="160000"/>
              </a:lnSpc>
            </a:pPr>
            <a:r>
              <a:rPr lang="en-US" sz="2400" dirty="0"/>
              <a:t>It supports parameterized tests and assertions.</a:t>
            </a:r>
          </a:p>
        </p:txBody>
      </p:sp>
      <p:sp>
        <p:nvSpPr>
          <p:cNvPr id="3" name="Content Placeholder 2">
            <a:extLst>
              <a:ext uri="{FF2B5EF4-FFF2-40B4-BE49-F238E27FC236}">
                <a16:creationId xmlns:a16="http://schemas.microsoft.com/office/drawing/2014/main" id="{D121472E-0911-CEB5-A3EC-EB7DE11DD147}"/>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Tools for Unit Testing in DevOps</a:t>
            </a:r>
          </a:p>
        </p:txBody>
      </p:sp>
      <p:sp>
        <p:nvSpPr>
          <p:cNvPr id="6" name="Footer Placeholder 5">
            <a:extLst>
              <a:ext uri="{FF2B5EF4-FFF2-40B4-BE49-F238E27FC236}">
                <a16:creationId xmlns:a16="http://schemas.microsoft.com/office/drawing/2014/main" id="{0378D695-EA3F-E3B7-8150-9D1F7CBA2BF2}"/>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8A9400F0-9656-0B6F-D151-0687701A4608}"/>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E54AE807-36BF-14A3-9208-3232CC1821DB}"/>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6241926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F2CAD-BF24-BDA4-AE03-D66E608DCD12}"/>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45648934-A7EA-DA15-3618-B1739E98E3FA}"/>
              </a:ext>
            </a:extLst>
          </p:cNvPr>
          <p:cNvSpPr>
            <a:spLocks noGrp="1"/>
          </p:cNvSpPr>
          <p:nvPr>
            <p:ph sz="half" idx="1"/>
          </p:nvPr>
        </p:nvSpPr>
        <p:spPr>
          <a:xfrm>
            <a:off x="609600" y="1291175"/>
            <a:ext cx="10969138" cy="4350384"/>
          </a:xfrm>
        </p:spPr>
        <p:txBody>
          <a:bodyPr>
            <a:noAutofit/>
          </a:bodyPr>
          <a:lstStyle/>
          <a:p>
            <a:pPr marL="0" indent="0">
              <a:lnSpc>
                <a:spcPct val="160000"/>
              </a:lnSpc>
              <a:buNone/>
            </a:pPr>
            <a:r>
              <a:rPr lang="en-US" sz="2400" b="1" dirty="0"/>
              <a:t>Selenium: </a:t>
            </a:r>
          </a:p>
          <a:p>
            <a:pPr marL="534988" indent="-534988">
              <a:lnSpc>
                <a:spcPct val="160000"/>
              </a:lnSpc>
            </a:pPr>
            <a:r>
              <a:rPr lang="en-US" sz="2400" dirty="0"/>
              <a:t>Selenium is a tool used for automated testing of web applications. </a:t>
            </a:r>
          </a:p>
          <a:p>
            <a:pPr marL="534988" indent="-534988">
              <a:lnSpc>
                <a:spcPct val="160000"/>
              </a:lnSpc>
            </a:pPr>
            <a:r>
              <a:rPr lang="en-US" sz="2400" dirty="0"/>
              <a:t>The open-source tool has a built-in scripting language for simple automation of test cases and is one of the most popular automation technologies. </a:t>
            </a:r>
          </a:p>
          <a:p>
            <a:pPr marL="534988" indent="-534988">
              <a:lnSpc>
                <a:spcPct val="160000"/>
              </a:lnSpc>
            </a:pPr>
            <a:r>
              <a:rPr lang="en-US" sz="2400" dirty="0"/>
              <a:t>It can also be integrated into CI/CD pipelines for testing web-based user interfaces.</a:t>
            </a:r>
          </a:p>
        </p:txBody>
      </p:sp>
      <p:sp>
        <p:nvSpPr>
          <p:cNvPr id="3" name="Content Placeholder 2">
            <a:extLst>
              <a:ext uri="{FF2B5EF4-FFF2-40B4-BE49-F238E27FC236}">
                <a16:creationId xmlns:a16="http://schemas.microsoft.com/office/drawing/2014/main" id="{FA6631C4-6693-6E0A-0BDB-5AEEB13EF343}"/>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Tools for Unit Testing in DevOps</a:t>
            </a:r>
          </a:p>
        </p:txBody>
      </p:sp>
      <p:sp>
        <p:nvSpPr>
          <p:cNvPr id="6" name="Footer Placeholder 5">
            <a:extLst>
              <a:ext uri="{FF2B5EF4-FFF2-40B4-BE49-F238E27FC236}">
                <a16:creationId xmlns:a16="http://schemas.microsoft.com/office/drawing/2014/main" id="{F93F641F-1856-3140-A6ED-A6196D8FE00A}"/>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9E6BBB68-2206-E82A-37A6-4797B9141984}"/>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E0562B69-D25A-AACE-22A8-6D762526616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04817053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8FA60-EDC3-CF29-D3B5-D2DE821E9FEB}"/>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14DC6703-C952-91DD-AA27-3F5D3E5209EC}"/>
              </a:ext>
            </a:extLst>
          </p:cNvPr>
          <p:cNvSpPr>
            <a:spLocks noGrp="1"/>
          </p:cNvSpPr>
          <p:nvPr>
            <p:ph sz="half" idx="1"/>
          </p:nvPr>
        </p:nvSpPr>
        <p:spPr>
          <a:xfrm>
            <a:off x="609600" y="1291175"/>
            <a:ext cx="10969138" cy="4350384"/>
          </a:xfrm>
        </p:spPr>
        <p:txBody>
          <a:bodyPr>
            <a:noAutofit/>
          </a:bodyPr>
          <a:lstStyle/>
          <a:p>
            <a:pPr marL="0" indent="0">
              <a:lnSpc>
                <a:spcPct val="160000"/>
              </a:lnSpc>
              <a:buNone/>
            </a:pPr>
            <a:r>
              <a:rPr lang="en-US" sz="2400" b="1" dirty="0"/>
              <a:t>Automate Unit Tests: </a:t>
            </a:r>
            <a:r>
              <a:rPr lang="en-US" sz="2400" dirty="0"/>
              <a:t>Automation can allow us to focus on what is essential and avoid human intervention. </a:t>
            </a:r>
          </a:p>
          <a:p>
            <a:pPr marL="0" indent="0">
              <a:lnSpc>
                <a:spcPct val="160000"/>
              </a:lnSpc>
              <a:buNone/>
            </a:pPr>
            <a:r>
              <a:rPr lang="en-US" sz="2400" dirty="0"/>
              <a:t>Automation ensures that tests are consistently executed with every code change, reducing the likelihood of introducing bugs.</a:t>
            </a:r>
          </a:p>
          <a:p>
            <a:pPr marL="0" indent="0">
              <a:lnSpc>
                <a:spcPct val="160000"/>
              </a:lnSpc>
              <a:buNone/>
            </a:pPr>
            <a:r>
              <a:rPr lang="en-US" sz="2400" b="1" dirty="0"/>
              <a:t>Run Tests in Isolation: </a:t>
            </a:r>
            <a:r>
              <a:rPr lang="en-US" sz="2400" dirty="0"/>
              <a:t>Ensure that unit tests are independent of each other and can run in isolation. </a:t>
            </a:r>
          </a:p>
          <a:p>
            <a:pPr marL="0" indent="0">
              <a:lnSpc>
                <a:spcPct val="160000"/>
              </a:lnSpc>
              <a:buNone/>
            </a:pPr>
            <a:r>
              <a:rPr lang="en-US" sz="2400" dirty="0"/>
              <a:t>This helps identify the exact source of failures and prevents cascading failures in other tests</a:t>
            </a:r>
          </a:p>
        </p:txBody>
      </p:sp>
      <p:sp>
        <p:nvSpPr>
          <p:cNvPr id="3" name="Content Placeholder 2">
            <a:extLst>
              <a:ext uri="{FF2B5EF4-FFF2-40B4-BE49-F238E27FC236}">
                <a16:creationId xmlns:a16="http://schemas.microsoft.com/office/drawing/2014/main" id="{5BA5EDC0-35FD-F09C-8569-BA7F6F295958}"/>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Unit Testing Best Practices in DevOps</a:t>
            </a:r>
          </a:p>
        </p:txBody>
      </p:sp>
      <p:sp>
        <p:nvSpPr>
          <p:cNvPr id="6" name="Footer Placeholder 5">
            <a:extLst>
              <a:ext uri="{FF2B5EF4-FFF2-40B4-BE49-F238E27FC236}">
                <a16:creationId xmlns:a16="http://schemas.microsoft.com/office/drawing/2014/main" id="{ACB54919-5A53-AD1F-E377-BC047C27CF16}"/>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E404488C-4C90-FF65-172D-3410CA275E88}"/>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669529C1-A253-AC52-E7F6-ABD5DC24113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223811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F1D12-DA3D-311B-6259-E761425726CD}"/>
            </a:ext>
          </a:extLst>
        </p:cNvPr>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9C2B4D5-7B61-1928-CB0C-3730342E49EC}"/>
              </a:ext>
            </a:extLst>
          </p:cNvPr>
          <p:cNvSpPr>
            <a:spLocks noGrp="1"/>
          </p:cNvSpPr>
          <p:nvPr>
            <p:ph sz="half" idx="1"/>
          </p:nvPr>
        </p:nvSpPr>
        <p:spPr>
          <a:xfrm>
            <a:off x="609600" y="1291175"/>
            <a:ext cx="10969138" cy="4350384"/>
          </a:xfrm>
        </p:spPr>
        <p:txBody>
          <a:bodyPr>
            <a:noAutofit/>
          </a:bodyPr>
          <a:lstStyle/>
          <a:p>
            <a:pPr marL="457200" indent="-457200">
              <a:lnSpc>
                <a:spcPct val="130000"/>
              </a:lnSpc>
              <a:spcBef>
                <a:spcPts val="600"/>
              </a:spcBef>
              <a:buFont typeface="+mj-lt"/>
              <a:buAutoNum type="arabicPeriod"/>
            </a:pPr>
            <a:r>
              <a:rPr lang="en-US" sz="2400" dirty="0"/>
              <a:t>The process is </a:t>
            </a:r>
            <a:r>
              <a:rPr lang="en-US" sz="2400" b="1" dirty="0"/>
              <a:t>time-consuming </a:t>
            </a:r>
            <a:r>
              <a:rPr lang="en-US" sz="2400" dirty="0"/>
              <a:t>for writing the unit test cases.</a:t>
            </a:r>
          </a:p>
          <a:p>
            <a:pPr marL="457200" indent="-457200">
              <a:lnSpc>
                <a:spcPct val="130000"/>
              </a:lnSpc>
              <a:spcBef>
                <a:spcPts val="600"/>
              </a:spcBef>
              <a:buFont typeface="+mj-lt"/>
              <a:buAutoNum type="arabicPeriod"/>
            </a:pPr>
            <a:r>
              <a:rPr lang="en-US" sz="2400" dirty="0"/>
              <a:t>Unit Testing will </a:t>
            </a:r>
            <a:r>
              <a:rPr lang="en-US" sz="2400" b="1" dirty="0"/>
              <a:t>not cover all the errors </a:t>
            </a:r>
            <a:r>
              <a:rPr lang="en-US" sz="2400" dirty="0"/>
              <a:t>in the module because there is a chance of having errors in the modules while doing integration testing.</a:t>
            </a:r>
          </a:p>
          <a:p>
            <a:pPr marL="457200" indent="-457200">
              <a:lnSpc>
                <a:spcPct val="130000"/>
              </a:lnSpc>
              <a:spcBef>
                <a:spcPts val="600"/>
              </a:spcBef>
              <a:buFont typeface="+mj-lt"/>
              <a:buAutoNum type="arabicPeriod"/>
            </a:pPr>
            <a:r>
              <a:rPr lang="en-US" sz="2400" dirty="0"/>
              <a:t>Unit Testing is </a:t>
            </a:r>
            <a:r>
              <a:rPr lang="en-US" sz="2400" b="1" dirty="0"/>
              <a:t>not efficient </a:t>
            </a:r>
            <a:r>
              <a:rPr lang="en-US" sz="2400" dirty="0"/>
              <a:t>for checking the </a:t>
            </a:r>
            <a:r>
              <a:rPr lang="en-US" sz="2400" b="1" dirty="0"/>
              <a:t>errors in the UI</a:t>
            </a:r>
            <a:r>
              <a:rPr lang="en-US" sz="2400" dirty="0"/>
              <a:t>(User Interface) part of the module.</a:t>
            </a:r>
          </a:p>
          <a:p>
            <a:pPr marL="457200" indent="-457200">
              <a:lnSpc>
                <a:spcPct val="130000"/>
              </a:lnSpc>
              <a:spcBef>
                <a:spcPts val="600"/>
              </a:spcBef>
              <a:buFont typeface="+mj-lt"/>
              <a:buAutoNum type="arabicPeriod"/>
            </a:pPr>
            <a:r>
              <a:rPr lang="en-US" sz="2400" dirty="0"/>
              <a:t>It requires </a:t>
            </a:r>
            <a:r>
              <a:rPr lang="en-US" sz="2400" b="1" dirty="0"/>
              <a:t>more time </a:t>
            </a:r>
            <a:r>
              <a:rPr lang="en-US" sz="2400" dirty="0"/>
              <a:t>for maintenance when the </a:t>
            </a:r>
            <a:r>
              <a:rPr lang="en-US" sz="2400" b="1" dirty="0"/>
              <a:t>source code is changed frequently</a:t>
            </a:r>
            <a:r>
              <a:rPr lang="en-US" sz="2400" dirty="0"/>
              <a:t>.</a:t>
            </a:r>
          </a:p>
          <a:p>
            <a:pPr marL="457200" indent="-457200">
              <a:lnSpc>
                <a:spcPct val="130000"/>
              </a:lnSpc>
              <a:spcBef>
                <a:spcPts val="600"/>
              </a:spcBef>
              <a:buFont typeface="+mj-lt"/>
              <a:buAutoNum type="arabicPeriod"/>
            </a:pPr>
            <a:r>
              <a:rPr lang="en-US" sz="2400" dirty="0"/>
              <a:t>It cannot cover the non-functional testing parameters such as scalability, the performance of the system, etc.</a:t>
            </a:r>
          </a:p>
        </p:txBody>
      </p:sp>
      <p:sp>
        <p:nvSpPr>
          <p:cNvPr id="3" name="Content Placeholder 2">
            <a:extLst>
              <a:ext uri="{FF2B5EF4-FFF2-40B4-BE49-F238E27FC236}">
                <a16:creationId xmlns:a16="http://schemas.microsoft.com/office/drawing/2014/main" id="{389D90D1-39EF-98B2-17E0-40B334326C1B}"/>
              </a:ext>
            </a:extLst>
          </p:cNvPr>
          <p:cNvSpPr>
            <a:spLocks noGrp="1"/>
          </p:cNvSpPr>
          <p:nvPr>
            <p:ph type="title"/>
          </p:nvPr>
        </p:nvSpPr>
        <p:spPr>
          <a:xfrm>
            <a:off x="609600" y="233493"/>
            <a:ext cx="10969139" cy="940443"/>
          </a:xfrm>
        </p:spPr>
        <p:txBody>
          <a:bodyPr anchor="ctr">
            <a:normAutofit/>
          </a:bodyPr>
          <a:lstStyle/>
          <a:p>
            <a:pPr marL="48767" algn="ctr"/>
            <a:r>
              <a:rPr lang="en-US" sz="2800" b="1" dirty="0">
                <a:latin typeface="Bookman Old Style" panose="02050604050505020204" pitchFamily="18" charset="0"/>
              </a:rPr>
              <a:t>Limitation of Unit Testing in </a:t>
            </a:r>
            <a:r>
              <a:rPr lang="en-US" sz="2800" b="1" dirty="0" err="1">
                <a:latin typeface="Bookman Old Style" panose="02050604050505020204" pitchFamily="18" charset="0"/>
              </a:rPr>
              <a:t>Devops</a:t>
            </a:r>
            <a:endParaRPr lang="en-US" sz="2800" b="1" dirty="0">
              <a:latin typeface="Bookman Old Style" panose="02050604050505020204" pitchFamily="18" charset="0"/>
            </a:endParaRPr>
          </a:p>
        </p:txBody>
      </p:sp>
      <p:sp>
        <p:nvSpPr>
          <p:cNvPr id="6" name="Footer Placeholder 5">
            <a:extLst>
              <a:ext uri="{FF2B5EF4-FFF2-40B4-BE49-F238E27FC236}">
                <a16:creationId xmlns:a16="http://schemas.microsoft.com/office/drawing/2014/main" id="{5EBC386B-2CA3-8DA6-68C8-3D9BA593BCEF}"/>
              </a:ext>
            </a:extLst>
          </p:cNvPr>
          <p:cNvSpPr>
            <a:spLocks noGrp="1"/>
          </p:cNvSpPr>
          <p:nvPr>
            <p:ph type="ftr" sz="quarter" idx="3"/>
          </p:nvPr>
        </p:nvSpPr>
        <p:spPr>
          <a:xfrm>
            <a:off x="5182756" y="4767263"/>
            <a:ext cx="2895600" cy="273844"/>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800"/>
              </a:spcAft>
            </a:pPr>
            <a:r>
              <a:rPr lang="en-US"/>
              <a:t> </a:t>
            </a:r>
          </a:p>
        </p:txBody>
      </p:sp>
      <p:pic>
        <p:nvPicPr>
          <p:cNvPr id="4" name="Picture 3">
            <a:extLst>
              <a:ext uri="{FF2B5EF4-FFF2-40B4-BE49-F238E27FC236}">
                <a16:creationId xmlns:a16="http://schemas.microsoft.com/office/drawing/2014/main" id="{DCB9C309-C24A-A470-6DD5-A6F49AE50B46}"/>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8" name="Picture 7">
            <a:extLst>
              <a:ext uri="{FF2B5EF4-FFF2-40B4-BE49-F238E27FC236}">
                <a16:creationId xmlns:a16="http://schemas.microsoft.com/office/drawing/2014/main" id="{E02E0BF3-D909-B3DB-9013-F1CC702D4293}"/>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086856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38165-803B-08BD-9185-07F8DD892D8B}"/>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161A8B5-89CF-A876-F4AD-AB8C436BF24C}"/>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29EEF06B-DAFD-5E2A-8061-5C0BCDF7400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3744B2EB-4BFA-D561-DA35-AFF358AE89D8}"/>
              </a:ext>
            </a:extLst>
          </p:cNvPr>
          <p:cNvSpPr/>
          <p:nvPr/>
        </p:nvSpPr>
        <p:spPr>
          <a:xfrm>
            <a:off x="1204823" y="2512184"/>
            <a:ext cx="9782353" cy="646331"/>
          </a:xfrm>
          <a:prstGeom prst="rect">
            <a:avLst/>
          </a:prstGeom>
        </p:spPr>
        <p:txBody>
          <a:bodyPr wrap="square">
            <a:spAutoFit/>
          </a:bodyPr>
          <a:lstStyle/>
          <a:p>
            <a:r>
              <a:rPr lang="en-US" dirty="0">
                <a:latin typeface="Bookman Old Style" panose="02050604050505020204" pitchFamily="18" charset="0"/>
              </a:rPr>
              <a:t>SCM acts as the single source of truth for automated build, test, and deployment pipelines in DevOps.</a:t>
            </a:r>
            <a:endParaRPr lang="en-IN" dirty="0">
              <a:latin typeface="Bookman Old Style" panose="02050604050505020204" pitchFamily="18" charset="0"/>
            </a:endParaRPr>
          </a:p>
        </p:txBody>
      </p:sp>
      <p:sp>
        <p:nvSpPr>
          <p:cNvPr id="7" name="Rectangle 6">
            <a:extLst>
              <a:ext uri="{FF2B5EF4-FFF2-40B4-BE49-F238E27FC236}">
                <a16:creationId xmlns:a16="http://schemas.microsoft.com/office/drawing/2014/main" id="{4CC0025E-8546-0EB9-1F41-7FA311CCC874}"/>
              </a:ext>
            </a:extLst>
          </p:cNvPr>
          <p:cNvSpPr/>
          <p:nvPr/>
        </p:nvSpPr>
        <p:spPr>
          <a:xfrm>
            <a:off x="3875050" y="826379"/>
            <a:ext cx="4137671" cy="400110"/>
          </a:xfrm>
          <a:prstGeom prst="rect">
            <a:avLst/>
          </a:prstGeom>
        </p:spPr>
        <p:txBody>
          <a:bodyPr wrap="none">
            <a:spAutoFit/>
          </a:bodyPr>
          <a:lstStyle/>
          <a:p>
            <a:r>
              <a:rPr lang="en-US" sz="2000" b="1" dirty="0">
                <a:solidFill>
                  <a:schemeClr val="accent5">
                    <a:lumMod val="75000"/>
                  </a:schemeClr>
                </a:solidFill>
                <a:latin typeface="Bookman Old Style" panose="02050604050505020204" pitchFamily="18" charset="0"/>
                <a:ea typeface="Times New Roman" panose="02020603050405020304" pitchFamily="18" charset="0"/>
              </a:rPr>
              <a:t>Need for Source Code Control</a:t>
            </a:r>
            <a:endParaRPr lang="en-IN" sz="2000" b="1" dirty="0">
              <a:solidFill>
                <a:schemeClr val="accent5">
                  <a:lumMod val="75000"/>
                </a:schemeClr>
              </a:solidFill>
              <a:latin typeface="Bookman Old Style" panose="02050604050505020204" pitchFamily="18" charset="0"/>
            </a:endParaRPr>
          </a:p>
        </p:txBody>
      </p:sp>
      <p:sp>
        <p:nvSpPr>
          <p:cNvPr id="2" name="Rectangle 1">
            <a:extLst>
              <a:ext uri="{FF2B5EF4-FFF2-40B4-BE49-F238E27FC236}">
                <a16:creationId xmlns:a16="http://schemas.microsoft.com/office/drawing/2014/main" id="{8BA24742-4026-C3EB-CC17-E4969490DAA8}"/>
              </a:ext>
            </a:extLst>
          </p:cNvPr>
          <p:cNvSpPr/>
          <p:nvPr/>
        </p:nvSpPr>
        <p:spPr>
          <a:xfrm>
            <a:off x="1204823" y="3803021"/>
            <a:ext cx="9332312" cy="369332"/>
          </a:xfrm>
          <a:prstGeom prst="rect">
            <a:avLst/>
          </a:prstGeom>
        </p:spPr>
        <p:txBody>
          <a:bodyPr wrap="square">
            <a:spAutoFit/>
          </a:bodyPr>
          <a:lstStyle/>
          <a:p>
            <a:r>
              <a:rPr lang="en-US" i="1" dirty="0">
                <a:latin typeface="Times New Roman" panose="02020603050405020304" pitchFamily="18" charset="0"/>
                <a:ea typeface="Times New Roman" panose="02020603050405020304" pitchFamily="18" charset="0"/>
              </a:rPr>
              <a:t>Every Git commit can automatically trigger Jenkins to build and test the application.</a:t>
            </a:r>
            <a:endParaRPr lang="en-IN" dirty="0"/>
          </a:p>
        </p:txBody>
      </p:sp>
      <p:sp>
        <p:nvSpPr>
          <p:cNvPr id="8" name="TextBox 7">
            <a:extLst>
              <a:ext uri="{FF2B5EF4-FFF2-40B4-BE49-F238E27FC236}">
                <a16:creationId xmlns:a16="http://schemas.microsoft.com/office/drawing/2014/main" id="{A9B4B9AC-37FF-1D91-1514-4CDB50DA98DD}"/>
              </a:ext>
            </a:extLst>
          </p:cNvPr>
          <p:cNvSpPr txBox="1"/>
          <p:nvPr/>
        </p:nvSpPr>
        <p:spPr>
          <a:xfrm>
            <a:off x="1089374" y="1895710"/>
            <a:ext cx="6240292" cy="400110"/>
          </a:xfrm>
          <a:prstGeom prst="rect">
            <a:avLst/>
          </a:prstGeom>
          <a:noFill/>
        </p:spPr>
        <p:txBody>
          <a:bodyPr wrap="square">
            <a:spAutoFit/>
          </a:bodyPr>
          <a:lstStyle/>
          <a:p>
            <a:r>
              <a:rPr lang="en-US" sz="2000" b="1" dirty="0">
                <a:latin typeface="Bookman Old Style" panose="02050604050505020204" pitchFamily="18" charset="0"/>
              </a:rPr>
              <a:t>Support for DevOps and CI/CD</a:t>
            </a:r>
          </a:p>
        </p:txBody>
      </p:sp>
    </p:spTree>
    <p:extLst>
      <p:ext uri="{BB962C8B-B14F-4D97-AF65-F5344CB8AC3E}">
        <p14:creationId xmlns:p14="http://schemas.microsoft.com/office/powerpoint/2010/main" val="1044889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9E136D-1DA7-7A39-1D89-890F6212EB94}"/>
            </a:ext>
          </a:extLst>
        </p:cNvPr>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1416031F-13AC-0733-0CD2-A01221B09E9D}"/>
              </a:ext>
            </a:extLst>
          </p:cNvPr>
          <p:cNvSpPr/>
          <p:nvPr/>
        </p:nvSpPr>
        <p:spPr>
          <a:xfrm>
            <a:off x="542419" y="1807098"/>
            <a:ext cx="3438973" cy="303766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latin typeface="Bookman Old Style" panose="02050604050505020204" pitchFamily="18" charset="0"/>
              </a:rPr>
              <a:t>Early systems relied on developers manually maintaining multiple copies of files. </a:t>
            </a:r>
          </a:p>
          <a:p>
            <a:pPr algn="ctr"/>
            <a:r>
              <a:rPr lang="en-US" dirty="0">
                <a:latin typeface="Bookman Old Style" panose="02050604050505020204" pitchFamily="18" charset="0"/>
              </a:rPr>
              <a:t>This approach was error-prone and inefficient, as developers had to remember which file represented the latest version.</a:t>
            </a:r>
            <a:endParaRPr lang="en-US" dirty="0"/>
          </a:p>
        </p:txBody>
      </p:sp>
      <p:pic>
        <p:nvPicPr>
          <p:cNvPr id="4" name="Picture 3">
            <a:extLst>
              <a:ext uri="{FF2B5EF4-FFF2-40B4-BE49-F238E27FC236}">
                <a16:creationId xmlns:a16="http://schemas.microsoft.com/office/drawing/2014/main" id="{E8599256-32B3-7980-78E9-DBD41A85540D}"/>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07F931AB-EF5B-9394-1E82-7F8890ED4499}"/>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B86148D9-542C-DD46-339E-8065B62B3974}"/>
              </a:ext>
            </a:extLst>
          </p:cNvPr>
          <p:cNvSpPr/>
          <p:nvPr/>
        </p:nvSpPr>
        <p:spPr>
          <a:xfrm>
            <a:off x="3514013" y="452777"/>
            <a:ext cx="5064207" cy="400110"/>
          </a:xfrm>
          <a:prstGeom prst="rect">
            <a:avLst/>
          </a:prstGeom>
        </p:spPr>
        <p:txBody>
          <a:bodyPr wrap="none">
            <a:spAutoFit/>
          </a:bodyPr>
          <a:lstStyle/>
          <a:p>
            <a:r>
              <a:rPr lang="en-US" sz="2000" b="1" dirty="0">
                <a:solidFill>
                  <a:schemeClr val="accent2">
                    <a:lumMod val="75000"/>
                  </a:schemeClr>
                </a:solidFill>
                <a:latin typeface="Bookman Old Style" panose="02050604050505020204" pitchFamily="18" charset="0"/>
                <a:ea typeface="Times New Roman" panose="02020603050405020304" pitchFamily="18" charset="0"/>
              </a:rPr>
              <a:t>History of Source Code Management</a:t>
            </a:r>
            <a:endParaRPr lang="en-IN" sz="2000" b="1" dirty="0">
              <a:solidFill>
                <a:schemeClr val="accent2">
                  <a:lumMod val="75000"/>
                </a:schemeClr>
              </a:solidFill>
              <a:latin typeface="Bookman Old Style" panose="02050604050505020204" pitchFamily="18" charset="0"/>
            </a:endParaRPr>
          </a:p>
        </p:txBody>
      </p:sp>
      <p:sp>
        <p:nvSpPr>
          <p:cNvPr id="2" name="Rectangle 1">
            <a:extLst>
              <a:ext uri="{FF2B5EF4-FFF2-40B4-BE49-F238E27FC236}">
                <a16:creationId xmlns:a16="http://schemas.microsoft.com/office/drawing/2014/main" id="{3E5F84E4-79E2-015F-3FDF-FE61C10EF53A}"/>
              </a:ext>
            </a:extLst>
          </p:cNvPr>
          <p:cNvSpPr/>
          <p:nvPr/>
        </p:nvSpPr>
        <p:spPr>
          <a:xfrm>
            <a:off x="793630" y="4844760"/>
            <a:ext cx="3187762" cy="1077218"/>
          </a:xfrm>
          <a:prstGeom prst="rect">
            <a:avLst/>
          </a:prstGeom>
        </p:spPr>
        <p:txBody>
          <a:bodyPr wrap="square">
            <a:spAutoFit/>
          </a:bodyPr>
          <a:lstStyle/>
          <a:p>
            <a:r>
              <a:rPr lang="en-US" sz="1600" i="1" dirty="0">
                <a:latin typeface="Bookman Old Style" panose="02050604050505020204" pitchFamily="18" charset="0"/>
                <a:ea typeface="Times New Roman" panose="02020603050405020304" pitchFamily="18" charset="0"/>
              </a:rPr>
              <a:t>Files named </a:t>
            </a:r>
            <a:r>
              <a:rPr lang="en-US" sz="1600" b="1" i="1" dirty="0" err="1">
                <a:latin typeface="Bookman Old Style" panose="02050604050505020204" pitchFamily="18" charset="0"/>
                <a:ea typeface="Times New Roman" panose="02020603050405020304" pitchFamily="18" charset="0"/>
              </a:rPr>
              <a:t>project_final.c</a:t>
            </a:r>
            <a:r>
              <a:rPr lang="en-US" sz="1600" b="1" i="1" dirty="0">
                <a:latin typeface="Bookman Old Style" panose="02050604050505020204" pitchFamily="18" charset="0"/>
                <a:ea typeface="Times New Roman" panose="02020603050405020304" pitchFamily="18" charset="0"/>
              </a:rPr>
              <a:t>, project_final_v2.c</a:t>
            </a:r>
            <a:r>
              <a:rPr lang="en-US" sz="1600" i="1" dirty="0">
                <a:latin typeface="Bookman Old Style" panose="02050604050505020204" pitchFamily="18" charset="0"/>
                <a:ea typeface="Times New Roman" panose="02020603050405020304" pitchFamily="18" charset="0"/>
              </a:rPr>
              <a:t>, and </a:t>
            </a:r>
            <a:r>
              <a:rPr lang="en-US" sz="1600" b="1" i="1" dirty="0" err="1">
                <a:latin typeface="Bookman Old Style" panose="02050604050505020204" pitchFamily="18" charset="0"/>
                <a:ea typeface="Times New Roman" panose="02020603050405020304" pitchFamily="18" charset="0"/>
              </a:rPr>
              <a:t>project_latest.c</a:t>
            </a:r>
            <a:r>
              <a:rPr lang="en-US" sz="1600" i="1" dirty="0">
                <a:latin typeface="Bookman Old Style" panose="02050604050505020204" pitchFamily="18" charset="0"/>
                <a:ea typeface="Times New Roman" panose="02020603050405020304" pitchFamily="18" charset="0"/>
              </a:rPr>
              <a:t> often confused.</a:t>
            </a:r>
            <a:endParaRPr lang="en-IN" sz="1600" dirty="0">
              <a:latin typeface="Bookman Old Style" panose="02050604050505020204" pitchFamily="18" charset="0"/>
            </a:endParaRPr>
          </a:p>
        </p:txBody>
      </p:sp>
      <p:sp>
        <p:nvSpPr>
          <p:cNvPr id="8" name="TextBox 7">
            <a:extLst>
              <a:ext uri="{FF2B5EF4-FFF2-40B4-BE49-F238E27FC236}">
                <a16:creationId xmlns:a16="http://schemas.microsoft.com/office/drawing/2014/main" id="{AB5470C5-6944-0573-6FE0-1D3743519783}"/>
              </a:ext>
            </a:extLst>
          </p:cNvPr>
          <p:cNvSpPr txBox="1"/>
          <p:nvPr/>
        </p:nvSpPr>
        <p:spPr>
          <a:xfrm>
            <a:off x="2975852" y="799862"/>
            <a:ext cx="6240292" cy="400110"/>
          </a:xfrm>
          <a:prstGeom prst="rect">
            <a:avLst/>
          </a:prstGeom>
          <a:noFill/>
        </p:spPr>
        <p:txBody>
          <a:bodyPr wrap="square">
            <a:spAutoFit/>
          </a:bodyPr>
          <a:lstStyle/>
          <a:p>
            <a:pPr algn="ctr"/>
            <a:r>
              <a:rPr lang="en-US" sz="2000" b="1" dirty="0">
                <a:latin typeface="Bookman Old Style" panose="02050604050505020204" pitchFamily="18" charset="0"/>
              </a:rPr>
              <a:t>Early Systems</a:t>
            </a:r>
          </a:p>
        </p:txBody>
      </p:sp>
      <p:sp>
        <p:nvSpPr>
          <p:cNvPr id="9" name="Rectangle: Rounded Corners 8">
            <a:extLst>
              <a:ext uri="{FF2B5EF4-FFF2-40B4-BE49-F238E27FC236}">
                <a16:creationId xmlns:a16="http://schemas.microsoft.com/office/drawing/2014/main" id="{C3C8CE65-5F18-C890-9AD1-E232641E8BC2}"/>
              </a:ext>
            </a:extLst>
          </p:cNvPr>
          <p:cNvSpPr/>
          <p:nvPr/>
        </p:nvSpPr>
        <p:spPr>
          <a:xfrm>
            <a:off x="4444134" y="2181510"/>
            <a:ext cx="3600639" cy="2483104"/>
          </a:xfrm>
          <a:prstGeom prst="roundRect">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latin typeface="Bookman Old Style" panose="02050604050505020204" pitchFamily="18" charset="0"/>
              </a:rPr>
              <a:t>Code was stored in shared folders where multiple users accessed the same files. </a:t>
            </a:r>
          </a:p>
          <a:p>
            <a:pPr algn="ctr"/>
            <a:r>
              <a:rPr lang="en-US" dirty="0">
                <a:latin typeface="Bookman Old Style" panose="02050604050505020204" pitchFamily="18" charset="0"/>
              </a:rPr>
              <a:t>When one user modified a file, it overwrote the previous version, resulting in the loss of changes.</a:t>
            </a:r>
          </a:p>
        </p:txBody>
      </p:sp>
      <p:sp>
        <p:nvSpPr>
          <p:cNvPr id="10" name="Rectangle: Rounded Corners 9">
            <a:extLst>
              <a:ext uri="{FF2B5EF4-FFF2-40B4-BE49-F238E27FC236}">
                <a16:creationId xmlns:a16="http://schemas.microsoft.com/office/drawing/2014/main" id="{7E8ABC8E-4B01-F6F9-FBA8-5A0DE82B076E}"/>
              </a:ext>
            </a:extLst>
          </p:cNvPr>
          <p:cNvSpPr/>
          <p:nvPr/>
        </p:nvSpPr>
        <p:spPr>
          <a:xfrm>
            <a:off x="8494087" y="1784101"/>
            <a:ext cx="3007252" cy="273926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a:latin typeface="Bookman Old Style" panose="02050604050505020204" pitchFamily="18" charset="0"/>
              </a:rPr>
              <a:t>These systems lacked any mechanism to track versions or changes. Restoring older versions or reviewing change history was impossible.</a:t>
            </a:r>
          </a:p>
        </p:txBody>
      </p:sp>
      <p:sp>
        <p:nvSpPr>
          <p:cNvPr id="12" name="TextBox 11">
            <a:extLst>
              <a:ext uri="{FF2B5EF4-FFF2-40B4-BE49-F238E27FC236}">
                <a16:creationId xmlns:a16="http://schemas.microsoft.com/office/drawing/2014/main" id="{9B7484A1-85BF-0044-7892-B536E5D0A2AE}"/>
              </a:ext>
            </a:extLst>
          </p:cNvPr>
          <p:cNvSpPr txBox="1"/>
          <p:nvPr/>
        </p:nvSpPr>
        <p:spPr>
          <a:xfrm>
            <a:off x="1030099" y="1447819"/>
            <a:ext cx="2667810" cy="369332"/>
          </a:xfrm>
          <a:prstGeom prst="rect">
            <a:avLst/>
          </a:prstGeom>
          <a:noFill/>
        </p:spPr>
        <p:txBody>
          <a:bodyPr wrap="square">
            <a:spAutoFit/>
          </a:bodyPr>
          <a:lstStyle/>
          <a:p>
            <a:r>
              <a:rPr lang="en-US" dirty="0">
                <a:latin typeface="Bookman Old Style" panose="02050604050505020204" pitchFamily="18" charset="0"/>
              </a:rPr>
              <a:t>Manual file backups</a:t>
            </a:r>
            <a:endParaRPr lang="en-US" dirty="0"/>
          </a:p>
        </p:txBody>
      </p:sp>
      <p:sp>
        <p:nvSpPr>
          <p:cNvPr id="14" name="TextBox 13">
            <a:extLst>
              <a:ext uri="{FF2B5EF4-FFF2-40B4-BE49-F238E27FC236}">
                <a16:creationId xmlns:a16="http://schemas.microsoft.com/office/drawing/2014/main" id="{A20BCD67-3DA5-282D-7EDC-C10E99505D3E}"/>
              </a:ext>
            </a:extLst>
          </p:cNvPr>
          <p:cNvSpPr txBox="1"/>
          <p:nvPr/>
        </p:nvSpPr>
        <p:spPr>
          <a:xfrm>
            <a:off x="4518253" y="1547057"/>
            <a:ext cx="3438973" cy="646331"/>
          </a:xfrm>
          <a:prstGeom prst="rect">
            <a:avLst/>
          </a:prstGeom>
          <a:noFill/>
        </p:spPr>
        <p:txBody>
          <a:bodyPr wrap="square">
            <a:spAutoFit/>
          </a:bodyPr>
          <a:lstStyle/>
          <a:p>
            <a:pPr algn="ctr"/>
            <a:r>
              <a:rPr lang="en-US" dirty="0">
                <a:latin typeface="Bookman Old Style" panose="02050604050505020204" pitchFamily="18" charset="0"/>
              </a:rPr>
              <a:t>Shared folders with overwritten files:</a:t>
            </a:r>
          </a:p>
        </p:txBody>
      </p:sp>
      <p:sp>
        <p:nvSpPr>
          <p:cNvPr id="16" name="TextBox 15">
            <a:extLst>
              <a:ext uri="{FF2B5EF4-FFF2-40B4-BE49-F238E27FC236}">
                <a16:creationId xmlns:a16="http://schemas.microsoft.com/office/drawing/2014/main" id="{ACFB3A29-44DC-EBC2-5FF2-09B928B699F1}"/>
              </a:ext>
            </a:extLst>
          </p:cNvPr>
          <p:cNvSpPr txBox="1"/>
          <p:nvPr/>
        </p:nvSpPr>
        <p:spPr>
          <a:xfrm>
            <a:off x="4711631" y="4776346"/>
            <a:ext cx="3333142" cy="1077218"/>
          </a:xfrm>
          <a:prstGeom prst="rect">
            <a:avLst/>
          </a:prstGeom>
          <a:noFill/>
        </p:spPr>
        <p:txBody>
          <a:bodyPr wrap="square">
            <a:spAutoFit/>
          </a:bodyPr>
          <a:lstStyle/>
          <a:p>
            <a:r>
              <a:rPr lang="en-US" sz="1600" i="1" dirty="0">
                <a:latin typeface="Bookman Old Style" panose="02050604050505020204" pitchFamily="18" charset="0"/>
              </a:rPr>
              <a:t>A developer updating a shared file might unintentionally overwrite another developer’s earlier work.</a:t>
            </a:r>
          </a:p>
        </p:txBody>
      </p:sp>
      <p:sp>
        <p:nvSpPr>
          <p:cNvPr id="18" name="TextBox 17">
            <a:extLst>
              <a:ext uri="{FF2B5EF4-FFF2-40B4-BE49-F238E27FC236}">
                <a16:creationId xmlns:a16="http://schemas.microsoft.com/office/drawing/2014/main" id="{9CACB9BF-55E4-BBF8-16A7-4BFABCED99E6}"/>
              </a:ext>
            </a:extLst>
          </p:cNvPr>
          <p:cNvSpPr txBox="1"/>
          <p:nvPr/>
        </p:nvSpPr>
        <p:spPr>
          <a:xfrm>
            <a:off x="8744731" y="1396288"/>
            <a:ext cx="2505963" cy="369332"/>
          </a:xfrm>
          <a:prstGeom prst="rect">
            <a:avLst/>
          </a:prstGeom>
          <a:noFill/>
        </p:spPr>
        <p:txBody>
          <a:bodyPr wrap="square">
            <a:spAutoFit/>
          </a:bodyPr>
          <a:lstStyle/>
          <a:p>
            <a:pPr algn="ctr"/>
            <a:r>
              <a:rPr lang="en-US" dirty="0">
                <a:latin typeface="Bookman Old Style" panose="02050604050505020204" pitchFamily="18" charset="0"/>
              </a:rPr>
              <a:t>No version tracking:</a:t>
            </a:r>
          </a:p>
        </p:txBody>
      </p:sp>
      <p:sp>
        <p:nvSpPr>
          <p:cNvPr id="20" name="TextBox 19">
            <a:extLst>
              <a:ext uri="{FF2B5EF4-FFF2-40B4-BE49-F238E27FC236}">
                <a16:creationId xmlns:a16="http://schemas.microsoft.com/office/drawing/2014/main" id="{227B33E6-392C-B8C7-458E-071E514CEAEC}"/>
              </a:ext>
            </a:extLst>
          </p:cNvPr>
          <p:cNvSpPr txBox="1"/>
          <p:nvPr/>
        </p:nvSpPr>
        <p:spPr>
          <a:xfrm>
            <a:off x="8578220" y="4591680"/>
            <a:ext cx="3120146" cy="1077218"/>
          </a:xfrm>
          <a:prstGeom prst="rect">
            <a:avLst/>
          </a:prstGeom>
          <a:noFill/>
        </p:spPr>
        <p:txBody>
          <a:bodyPr wrap="square">
            <a:spAutoFit/>
          </a:bodyPr>
          <a:lstStyle/>
          <a:p>
            <a:r>
              <a:rPr lang="en-US" sz="1600" i="1" dirty="0">
                <a:latin typeface="Bookman Old Style" panose="02050604050505020204" pitchFamily="18" charset="0"/>
              </a:rPr>
              <a:t>If a working feature stopped functioning, developers had no way to identify what change caused the issue.</a:t>
            </a:r>
          </a:p>
        </p:txBody>
      </p:sp>
    </p:spTree>
    <p:extLst>
      <p:ext uri="{BB962C8B-B14F-4D97-AF65-F5344CB8AC3E}">
        <p14:creationId xmlns:p14="http://schemas.microsoft.com/office/powerpoint/2010/main" val="2338487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fade">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fade">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p:bldP spid="2" grpId="0"/>
      <p:bldP spid="8" grpId="0"/>
      <p:bldP spid="9" grpId="0" animBg="1"/>
      <p:bldP spid="10" grpId="0" animBg="1"/>
      <p:bldP spid="12" grpId="0"/>
      <p:bldP spid="14" grpId="0"/>
      <p:bldP spid="16" grpId="0"/>
      <p:bldP spid="18"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FE770-19D6-2F71-A006-40671680F55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594AA7A-C8F3-C142-5111-2C78AAB6D178}"/>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6AE67A01-D9D3-38A2-9D3A-1F05C7122AA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7984C1F4-9127-3D83-4A82-324B7AF7B4EF}"/>
              </a:ext>
            </a:extLst>
          </p:cNvPr>
          <p:cNvSpPr/>
          <p:nvPr/>
        </p:nvSpPr>
        <p:spPr>
          <a:xfrm>
            <a:off x="3514013" y="452777"/>
            <a:ext cx="5064207" cy="400110"/>
          </a:xfrm>
          <a:prstGeom prst="rect">
            <a:avLst/>
          </a:prstGeom>
        </p:spPr>
        <p:txBody>
          <a:bodyPr wrap="none">
            <a:spAutoFit/>
          </a:bodyPr>
          <a:lstStyle/>
          <a:p>
            <a:r>
              <a:rPr lang="en-US" sz="2000" b="1" dirty="0">
                <a:solidFill>
                  <a:schemeClr val="accent2">
                    <a:lumMod val="75000"/>
                  </a:schemeClr>
                </a:solidFill>
                <a:latin typeface="Bookman Old Style" panose="02050604050505020204" pitchFamily="18" charset="0"/>
                <a:ea typeface="Times New Roman" panose="02020603050405020304" pitchFamily="18" charset="0"/>
              </a:rPr>
              <a:t>History of Source Code Management</a:t>
            </a:r>
            <a:endParaRPr lang="en-IN" sz="2000" b="1" dirty="0">
              <a:solidFill>
                <a:schemeClr val="accent2">
                  <a:lumMod val="75000"/>
                </a:schemeClr>
              </a:solidFill>
              <a:latin typeface="Bookman Old Style" panose="02050604050505020204" pitchFamily="18" charset="0"/>
            </a:endParaRPr>
          </a:p>
        </p:txBody>
      </p:sp>
      <p:sp>
        <p:nvSpPr>
          <p:cNvPr id="2" name="Rectangle 1">
            <a:extLst>
              <a:ext uri="{FF2B5EF4-FFF2-40B4-BE49-F238E27FC236}">
                <a16:creationId xmlns:a16="http://schemas.microsoft.com/office/drawing/2014/main" id="{4796C523-E28E-616F-0E42-203F29EA5269}"/>
              </a:ext>
            </a:extLst>
          </p:cNvPr>
          <p:cNvSpPr/>
          <p:nvPr/>
        </p:nvSpPr>
        <p:spPr>
          <a:xfrm>
            <a:off x="1118681" y="4844759"/>
            <a:ext cx="10068127" cy="338554"/>
          </a:xfrm>
          <a:prstGeom prst="rect">
            <a:avLst/>
          </a:prstGeom>
        </p:spPr>
        <p:txBody>
          <a:bodyPr wrap="square">
            <a:spAutoFit/>
          </a:bodyPr>
          <a:lstStyle/>
          <a:p>
            <a:r>
              <a:rPr lang="en-US" sz="1600" i="1" dirty="0">
                <a:latin typeface="Bookman Old Style" panose="02050604050505020204" pitchFamily="18" charset="0"/>
                <a:ea typeface="Times New Roman" panose="02020603050405020304" pitchFamily="18" charset="0"/>
              </a:rPr>
              <a:t>If the SVN server is down, developers cannot commit or retrieve code.</a:t>
            </a:r>
            <a:endParaRPr lang="en-IN" sz="1600" dirty="0">
              <a:latin typeface="Bookman Old Style" panose="02050604050505020204" pitchFamily="18" charset="0"/>
            </a:endParaRPr>
          </a:p>
        </p:txBody>
      </p:sp>
      <p:sp>
        <p:nvSpPr>
          <p:cNvPr id="8" name="TextBox 7">
            <a:extLst>
              <a:ext uri="{FF2B5EF4-FFF2-40B4-BE49-F238E27FC236}">
                <a16:creationId xmlns:a16="http://schemas.microsoft.com/office/drawing/2014/main" id="{2E42086F-0803-3F78-78FE-506990329A9E}"/>
              </a:ext>
            </a:extLst>
          </p:cNvPr>
          <p:cNvSpPr txBox="1"/>
          <p:nvPr/>
        </p:nvSpPr>
        <p:spPr>
          <a:xfrm>
            <a:off x="2975852" y="799862"/>
            <a:ext cx="6240292" cy="400110"/>
          </a:xfrm>
          <a:prstGeom prst="rect">
            <a:avLst/>
          </a:prstGeom>
          <a:noFill/>
        </p:spPr>
        <p:txBody>
          <a:bodyPr wrap="square">
            <a:spAutoFit/>
          </a:bodyPr>
          <a:lstStyle/>
          <a:p>
            <a:pPr algn="ctr"/>
            <a:r>
              <a:rPr lang="en-US" sz="2000" b="1" dirty="0">
                <a:latin typeface="Bookman Old Style" panose="02050604050505020204" pitchFamily="18" charset="0"/>
              </a:rPr>
              <a:t>Centralized Version Control Systems (CVCS)</a:t>
            </a:r>
          </a:p>
        </p:txBody>
      </p:sp>
      <p:sp>
        <p:nvSpPr>
          <p:cNvPr id="12" name="TextBox 11">
            <a:extLst>
              <a:ext uri="{FF2B5EF4-FFF2-40B4-BE49-F238E27FC236}">
                <a16:creationId xmlns:a16="http://schemas.microsoft.com/office/drawing/2014/main" id="{688BD656-1B1A-76BA-88EC-AB3FC9618D32}"/>
              </a:ext>
            </a:extLst>
          </p:cNvPr>
          <p:cNvSpPr txBox="1"/>
          <p:nvPr/>
        </p:nvSpPr>
        <p:spPr>
          <a:xfrm>
            <a:off x="1030098" y="1613195"/>
            <a:ext cx="9825969" cy="2585323"/>
          </a:xfrm>
          <a:prstGeom prst="rect">
            <a:avLst/>
          </a:prstGeom>
          <a:noFill/>
        </p:spPr>
        <p:txBody>
          <a:bodyPr wrap="square">
            <a:spAutoFit/>
          </a:bodyPr>
          <a:lstStyle/>
          <a:p>
            <a:r>
              <a:rPr lang="en-US" b="1" dirty="0">
                <a:latin typeface="Bookman Old Style" panose="02050604050505020204" pitchFamily="18" charset="0"/>
              </a:rPr>
              <a:t>Central repository concept:</a:t>
            </a:r>
          </a:p>
          <a:p>
            <a:endParaRPr lang="en-US" dirty="0">
              <a:latin typeface="Bookman Old Style" panose="02050604050505020204" pitchFamily="18" charset="0"/>
            </a:endParaRPr>
          </a:p>
          <a:p>
            <a:r>
              <a:rPr lang="en-US" dirty="0">
                <a:latin typeface="Bookman Old Style" panose="02050604050505020204" pitchFamily="18" charset="0"/>
              </a:rPr>
              <a:t>CVCS tools such as CVS and Subversion store all source code in a central server. Developers check out files, make changes, and commit them back to the server.</a:t>
            </a:r>
          </a:p>
          <a:p>
            <a:endParaRPr lang="en-US" dirty="0">
              <a:latin typeface="Bookman Old Style" panose="02050604050505020204" pitchFamily="18" charset="0"/>
            </a:endParaRPr>
          </a:p>
          <a:p>
            <a:r>
              <a:rPr lang="en-US" b="1" dirty="0">
                <a:latin typeface="Bookman Old Style" panose="02050604050505020204" pitchFamily="18" charset="0"/>
              </a:rPr>
              <a:t>Dependency on central server:</a:t>
            </a:r>
          </a:p>
          <a:p>
            <a:endParaRPr lang="en-US" dirty="0">
              <a:latin typeface="Bookman Old Style" panose="02050604050505020204" pitchFamily="18" charset="0"/>
            </a:endParaRPr>
          </a:p>
          <a:p>
            <a:r>
              <a:rPr lang="en-US" dirty="0">
                <a:latin typeface="Bookman Old Style" panose="02050604050505020204" pitchFamily="18" charset="0"/>
              </a:rPr>
              <a:t>All operations depend on the availability of the central server, making it a single point of failure.</a:t>
            </a:r>
          </a:p>
        </p:txBody>
      </p:sp>
    </p:spTree>
    <p:extLst>
      <p:ext uri="{BB962C8B-B14F-4D97-AF65-F5344CB8AC3E}">
        <p14:creationId xmlns:p14="http://schemas.microsoft.com/office/powerpoint/2010/main" val="2124593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8"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A206AD-F54E-D836-5748-633991C1E40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D6D5532-3CC2-B3AA-16D3-9CCA3E67DCC4}"/>
              </a:ext>
            </a:extLst>
          </p:cNvPr>
          <p:cNvPicPr>
            <a:picLocks noChangeAspect="1"/>
          </p:cNvPicPr>
          <p:nvPr/>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l="19487" t="8534" r="19330" b="42720"/>
          <a:stretch/>
        </p:blipFill>
        <p:spPr>
          <a:xfrm>
            <a:off x="112143" y="77638"/>
            <a:ext cx="1362974" cy="668944"/>
          </a:xfrm>
          <a:prstGeom prst="rect">
            <a:avLst/>
          </a:prstGeom>
        </p:spPr>
      </p:pic>
      <p:pic>
        <p:nvPicPr>
          <p:cNvPr id="5" name="Picture 4">
            <a:extLst>
              <a:ext uri="{FF2B5EF4-FFF2-40B4-BE49-F238E27FC236}">
                <a16:creationId xmlns:a16="http://schemas.microsoft.com/office/drawing/2014/main" id="{CB067A76-4D8A-2753-774E-E8CAB6A475CF}"/>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32921" t="-4236" b="1"/>
          <a:stretch/>
        </p:blipFill>
        <p:spPr>
          <a:xfrm>
            <a:off x="6046117" y="6392174"/>
            <a:ext cx="6033739" cy="244166"/>
          </a:xfrm>
          <a:prstGeom prst="rect">
            <a:avLst/>
          </a:prstGeom>
          <a:ln>
            <a:noFill/>
          </a:ln>
          <a:effectLst>
            <a:outerShdw blurRad="292100" dist="139700" dir="2700000" algn="tl" rotWithShape="0">
              <a:srgbClr val="333333">
                <a:alpha val="65000"/>
              </a:srgbClr>
            </a:outerShdw>
          </a:effectLst>
        </p:spPr>
      </p:pic>
      <p:sp>
        <p:nvSpPr>
          <p:cNvPr id="7" name="Rectangle 6">
            <a:extLst>
              <a:ext uri="{FF2B5EF4-FFF2-40B4-BE49-F238E27FC236}">
                <a16:creationId xmlns:a16="http://schemas.microsoft.com/office/drawing/2014/main" id="{DB7C85EF-0217-A137-65D9-B86ED0390F72}"/>
              </a:ext>
            </a:extLst>
          </p:cNvPr>
          <p:cNvSpPr/>
          <p:nvPr/>
        </p:nvSpPr>
        <p:spPr>
          <a:xfrm>
            <a:off x="3514013" y="452777"/>
            <a:ext cx="5064207" cy="400110"/>
          </a:xfrm>
          <a:prstGeom prst="rect">
            <a:avLst/>
          </a:prstGeom>
        </p:spPr>
        <p:txBody>
          <a:bodyPr wrap="none">
            <a:spAutoFit/>
          </a:bodyPr>
          <a:lstStyle/>
          <a:p>
            <a:r>
              <a:rPr lang="en-US" sz="2000" b="1" dirty="0">
                <a:solidFill>
                  <a:schemeClr val="accent2">
                    <a:lumMod val="75000"/>
                  </a:schemeClr>
                </a:solidFill>
                <a:latin typeface="Bookman Old Style" panose="02050604050505020204" pitchFamily="18" charset="0"/>
                <a:ea typeface="Times New Roman" panose="02020603050405020304" pitchFamily="18" charset="0"/>
              </a:rPr>
              <a:t>History of Source Code Management</a:t>
            </a:r>
            <a:endParaRPr lang="en-IN" sz="2000" b="1" dirty="0">
              <a:solidFill>
                <a:schemeClr val="accent2">
                  <a:lumMod val="75000"/>
                </a:schemeClr>
              </a:solidFill>
              <a:latin typeface="Bookman Old Style" panose="02050604050505020204" pitchFamily="18" charset="0"/>
            </a:endParaRPr>
          </a:p>
        </p:txBody>
      </p:sp>
      <p:sp>
        <p:nvSpPr>
          <p:cNvPr id="2" name="Rectangle 1">
            <a:extLst>
              <a:ext uri="{FF2B5EF4-FFF2-40B4-BE49-F238E27FC236}">
                <a16:creationId xmlns:a16="http://schemas.microsoft.com/office/drawing/2014/main" id="{717FB7A5-F73B-BF4A-D0BF-C63B0A529DAA}"/>
              </a:ext>
            </a:extLst>
          </p:cNvPr>
          <p:cNvSpPr/>
          <p:nvPr/>
        </p:nvSpPr>
        <p:spPr>
          <a:xfrm>
            <a:off x="1118681" y="4757207"/>
            <a:ext cx="10068127" cy="338554"/>
          </a:xfrm>
          <a:prstGeom prst="rect">
            <a:avLst/>
          </a:prstGeom>
        </p:spPr>
        <p:txBody>
          <a:bodyPr wrap="square">
            <a:spAutoFit/>
          </a:bodyPr>
          <a:lstStyle/>
          <a:p>
            <a:r>
              <a:rPr lang="en-US" sz="1600" i="1" dirty="0">
                <a:latin typeface="Bookman Old Style" panose="02050604050505020204" pitchFamily="18" charset="0"/>
                <a:ea typeface="Times New Roman" panose="02020603050405020304" pitchFamily="18" charset="0"/>
              </a:rPr>
              <a:t>A developer can work on a feature while travelling and push commits later.</a:t>
            </a:r>
            <a:endParaRPr lang="en-IN" sz="1600" dirty="0">
              <a:latin typeface="Bookman Old Style" panose="02050604050505020204" pitchFamily="18" charset="0"/>
            </a:endParaRPr>
          </a:p>
        </p:txBody>
      </p:sp>
      <p:sp>
        <p:nvSpPr>
          <p:cNvPr id="8" name="TextBox 7">
            <a:extLst>
              <a:ext uri="{FF2B5EF4-FFF2-40B4-BE49-F238E27FC236}">
                <a16:creationId xmlns:a16="http://schemas.microsoft.com/office/drawing/2014/main" id="{8F4CFD5F-78B1-0958-53A4-73DD310EF395}"/>
              </a:ext>
            </a:extLst>
          </p:cNvPr>
          <p:cNvSpPr txBox="1"/>
          <p:nvPr/>
        </p:nvSpPr>
        <p:spPr>
          <a:xfrm>
            <a:off x="2975852" y="799862"/>
            <a:ext cx="6240292" cy="400110"/>
          </a:xfrm>
          <a:prstGeom prst="rect">
            <a:avLst/>
          </a:prstGeom>
          <a:noFill/>
        </p:spPr>
        <p:txBody>
          <a:bodyPr wrap="square">
            <a:spAutoFit/>
          </a:bodyPr>
          <a:lstStyle/>
          <a:p>
            <a:pPr algn="ctr"/>
            <a:r>
              <a:rPr lang="en-US" sz="2000" b="1" dirty="0">
                <a:latin typeface="Bookman Old Style" panose="02050604050505020204" pitchFamily="18" charset="0"/>
              </a:rPr>
              <a:t>Distributed Version Control Systems (DVCS)</a:t>
            </a:r>
          </a:p>
        </p:txBody>
      </p:sp>
      <p:sp>
        <p:nvSpPr>
          <p:cNvPr id="12" name="TextBox 11">
            <a:extLst>
              <a:ext uri="{FF2B5EF4-FFF2-40B4-BE49-F238E27FC236}">
                <a16:creationId xmlns:a16="http://schemas.microsoft.com/office/drawing/2014/main" id="{30CEC769-9EE9-373D-3109-BB56FF540648}"/>
              </a:ext>
            </a:extLst>
          </p:cNvPr>
          <p:cNvSpPr txBox="1"/>
          <p:nvPr/>
        </p:nvSpPr>
        <p:spPr>
          <a:xfrm>
            <a:off x="1030098" y="1710475"/>
            <a:ext cx="9825969" cy="2308324"/>
          </a:xfrm>
          <a:prstGeom prst="rect">
            <a:avLst/>
          </a:prstGeom>
          <a:noFill/>
        </p:spPr>
        <p:txBody>
          <a:bodyPr wrap="square">
            <a:spAutoFit/>
          </a:bodyPr>
          <a:lstStyle/>
          <a:p>
            <a:r>
              <a:rPr lang="en-US" b="1" dirty="0">
                <a:latin typeface="Bookman Old Style" panose="02050604050505020204" pitchFamily="18" charset="0"/>
              </a:rPr>
              <a:t>Complete local repository:</a:t>
            </a:r>
          </a:p>
          <a:p>
            <a:endParaRPr lang="en-US" b="1" dirty="0">
              <a:latin typeface="Bookman Old Style" panose="02050604050505020204" pitchFamily="18" charset="0"/>
            </a:endParaRPr>
          </a:p>
          <a:p>
            <a:r>
              <a:rPr lang="en-US" dirty="0">
                <a:latin typeface="Bookman Old Style" panose="02050604050505020204" pitchFamily="18" charset="0"/>
              </a:rPr>
              <a:t>In DVCS tools like Git, each developer maintains a complete copy of the repository, including full history.</a:t>
            </a:r>
          </a:p>
          <a:p>
            <a:endParaRPr lang="en-US" dirty="0">
              <a:latin typeface="Bookman Old Style" panose="02050604050505020204" pitchFamily="18" charset="0"/>
            </a:endParaRPr>
          </a:p>
          <a:p>
            <a:r>
              <a:rPr lang="en-US" b="1" dirty="0">
                <a:latin typeface="Bookman Old Style" panose="02050604050505020204" pitchFamily="18" charset="0"/>
              </a:rPr>
              <a:t>Offline work support:</a:t>
            </a:r>
          </a:p>
          <a:p>
            <a:endParaRPr lang="en-US" dirty="0">
              <a:latin typeface="Bookman Old Style" panose="02050604050505020204" pitchFamily="18" charset="0"/>
            </a:endParaRPr>
          </a:p>
          <a:p>
            <a:r>
              <a:rPr lang="en-US" dirty="0">
                <a:latin typeface="Bookman Old Style" panose="02050604050505020204" pitchFamily="18" charset="0"/>
              </a:rPr>
              <a:t>Developers can commit changes locally even without internet connectivity.</a:t>
            </a:r>
          </a:p>
        </p:txBody>
      </p:sp>
    </p:spTree>
    <p:extLst>
      <p:ext uri="{BB962C8B-B14F-4D97-AF65-F5344CB8AC3E}">
        <p14:creationId xmlns:p14="http://schemas.microsoft.com/office/powerpoint/2010/main" val="1415115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8" grpId="0"/>
      <p:bldP spid="1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2603</TotalTime>
  <Words>3998</Words>
  <Application>Microsoft Office PowerPoint</Application>
  <PresentationFormat>Widescreen</PresentationFormat>
  <Paragraphs>378</Paragraphs>
  <Slides>57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Arial</vt:lpstr>
      <vt:lpstr>Bookman Old Style</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Setting up Git</vt:lpstr>
      <vt:lpstr>Creating a Repository</vt:lpstr>
      <vt:lpstr>Git Unstage files </vt:lpstr>
      <vt:lpstr>Track Changes</vt:lpstr>
      <vt:lpstr>Track Changes</vt:lpstr>
      <vt:lpstr>Committing a folder</vt:lpstr>
      <vt:lpstr>Delete Files</vt:lpstr>
      <vt:lpstr>Delete Folder</vt:lpstr>
      <vt:lpstr>Ignore files (For private files not in repo)</vt:lpstr>
      <vt:lpstr>Git Branch </vt:lpstr>
      <vt:lpstr>Git Merge</vt:lpstr>
      <vt:lpstr>Git Merge</vt:lpstr>
      <vt:lpstr>Working with GitHub Repositories</vt:lpstr>
      <vt:lpstr>Working with GitHub Repositories</vt:lpstr>
      <vt:lpstr>Working with GitHub Repositories</vt:lpstr>
      <vt:lpstr>PowerPoint Presentation</vt:lpstr>
      <vt:lpstr>Unit Testing</vt:lpstr>
      <vt:lpstr>Importance of Unit Testing in DevOps Pipelines</vt:lpstr>
      <vt:lpstr>Importance of Unit Testing in DevOps Pipelines</vt:lpstr>
      <vt:lpstr>Importance of Unit Testing in DevOps Pipelines</vt:lpstr>
      <vt:lpstr>Importance of Unit Testing in DevOps Pipelines</vt:lpstr>
      <vt:lpstr>Integration in Continuous Integration (CI)</vt:lpstr>
      <vt:lpstr>Integration in Continuous Integration (CI)</vt:lpstr>
      <vt:lpstr>Integration in Continuous Integration (CI)</vt:lpstr>
      <vt:lpstr>Integration in Continuous Integration (CI)</vt:lpstr>
      <vt:lpstr>Integration in Continuous Integration (CI)</vt:lpstr>
      <vt:lpstr>Tools for Unit Testing in DevOps</vt:lpstr>
      <vt:lpstr>Tools for Unit Testing in DevOps</vt:lpstr>
      <vt:lpstr>Tools for Unit Testing in DevOps</vt:lpstr>
      <vt:lpstr>Unit Testing Best Practices in DevOps</vt:lpstr>
      <vt:lpstr>Limitation of Unit Testing in Devops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PSK</dc:creator>
  <cp:lastModifiedBy>Dr. Sai Kiran Pasupuleti</cp:lastModifiedBy>
  <cp:revision>311</cp:revision>
  <dcterms:created xsi:type="dcterms:W3CDTF">2025-11-22T06:18:36Z</dcterms:created>
  <dcterms:modified xsi:type="dcterms:W3CDTF">2026-01-29T17:13:56Z</dcterms:modified>
</cp:coreProperties>
</file>