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23"/>
  </p:notesMasterIdLst>
  <p:handoutMasterIdLst>
    <p:handoutMasterId r:id="rId24"/>
  </p:handoutMasterIdLst>
  <p:sldIdLst>
    <p:sldId id="256" r:id="rId2"/>
    <p:sldId id="876" r:id="rId3"/>
    <p:sldId id="846" r:id="rId4"/>
    <p:sldId id="928" r:id="rId5"/>
    <p:sldId id="929" r:id="rId6"/>
    <p:sldId id="933" r:id="rId7"/>
    <p:sldId id="930" r:id="rId8"/>
    <p:sldId id="934" r:id="rId9"/>
    <p:sldId id="935" r:id="rId10"/>
    <p:sldId id="932" r:id="rId11"/>
    <p:sldId id="927" r:id="rId12"/>
    <p:sldId id="925" r:id="rId13"/>
    <p:sldId id="926" r:id="rId14"/>
    <p:sldId id="895" r:id="rId15"/>
    <p:sldId id="917" r:id="rId16"/>
    <p:sldId id="923" r:id="rId17"/>
    <p:sldId id="922" r:id="rId18"/>
    <p:sldId id="919" r:id="rId19"/>
    <p:sldId id="920" r:id="rId20"/>
    <p:sldId id="921" r:id="rId21"/>
    <p:sldId id="93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CC3300"/>
    <a:srgbClr val="009900"/>
    <a:srgbClr val="6600CC"/>
    <a:srgbClr val="CC0000"/>
    <a:srgbClr val="FF3300"/>
    <a:srgbClr val="669900"/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462" autoAdjust="0"/>
  </p:normalViewPr>
  <p:slideViewPr>
    <p:cSldViewPr>
      <p:cViewPr>
        <p:scale>
          <a:sx n="69" d="100"/>
          <a:sy n="69" d="100"/>
        </p:scale>
        <p:origin x="-132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8/11/2024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Dot_produc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UNIT-III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981200"/>
            <a:ext cx="563880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Imprint MT Shadow" pitchFamily="82" charset="0"/>
                <a:cs typeface="Times New Roman" pitchFamily="18" charset="0"/>
              </a:rPr>
              <a:t>Convolutional Neural Networks</a:t>
            </a:r>
            <a:endParaRPr lang="en-US" sz="6600" b="1" dirty="0">
              <a:solidFill>
                <a:srgbClr val="7030A0"/>
              </a:solidFill>
              <a:latin typeface="Imprint MT Shadow" pitchFamily="82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3. Fourier Transform: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Fourier Transform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is a tool</a:t>
            </a:r>
            <a:r>
              <a:rPr lang="en-US" dirty="0">
                <a:latin typeface="Baskerville Old Face" pitchFamily="18" charset="0"/>
              </a:rPr>
              <a:t> that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breaks a waveform (a function or signal)</a:t>
            </a:r>
            <a:r>
              <a:rPr lang="en-US" dirty="0">
                <a:latin typeface="Baskerville Old Face" pitchFamily="18" charset="0"/>
              </a:rPr>
              <a:t> into </a:t>
            </a:r>
            <a:r>
              <a:rPr lang="en-US" b="1" dirty="0">
                <a:latin typeface="Baskerville Old Face" pitchFamily="18" charset="0"/>
              </a:rPr>
              <a:t>an alternate representation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characterized by sine and cosines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Fourier transform </a:t>
            </a:r>
            <a:r>
              <a:rPr lang="en-US" dirty="0">
                <a:latin typeface="Baskerville Old Face" pitchFamily="18" charset="0"/>
              </a:rPr>
              <a:t>is 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mathematical formula</a:t>
            </a:r>
            <a:r>
              <a:rPr lang="en-US" dirty="0">
                <a:latin typeface="Baskerville Old Face" pitchFamily="18" charset="0"/>
              </a:rPr>
              <a:t> that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transforms a signal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sampled in time or space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latin typeface="Baskerville Old Face" pitchFamily="18" charset="0"/>
              </a:rPr>
              <a:t>the same signal sampled</a:t>
            </a:r>
            <a:r>
              <a:rPr lang="en-US" dirty="0">
                <a:latin typeface="Baskerville Old Face" pitchFamily="18" charset="0"/>
              </a:rPr>
              <a:t> in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temporal or spatial frequency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According to 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convolution property,</a:t>
            </a:r>
            <a:r>
              <a:rPr lang="en-US" dirty="0">
                <a:latin typeface="Baskerville Old Face" pitchFamily="18" charset="0"/>
              </a:rPr>
              <a:t> the </a:t>
            </a:r>
            <a:r>
              <a:rPr lang="en-US" b="1" dirty="0">
                <a:latin typeface="Baskerville Old Face" pitchFamily="18" charset="0"/>
              </a:rPr>
              <a:t>Fourier transform </a:t>
            </a:r>
            <a:r>
              <a:rPr lang="en-US" dirty="0">
                <a:latin typeface="Baskerville Old Face" pitchFamily="18" charset="0"/>
              </a:rPr>
              <a:t>maps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convolution to 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multiplication </a:t>
            </a:r>
            <a:r>
              <a:rPr lang="en-US" b="1" dirty="0" smtClean="0">
                <a:latin typeface="Baskerville Old Face" pitchFamily="18" charset="0"/>
              </a:rPr>
              <a:t>and also we can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use Seperable Kernels.</a:t>
            </a:r>
            <a:endParaRPr lang="en-US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153400" cy="259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862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main advantage of Fourier analysis </a:t>
            </a:r>
            <a:r>
              <a:rPr lang="en-US" sz="2400" dirty="0">
                <a:latin typeface="Baskerville Old Face" pitchFamily="18" charset="0"/>
              </a:rPr>
              <a:t>is that 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very little information is lost from the signal during the transformation</a:t>
            </a:r>
            <a:r>
              <a:rPr lang="en-US" sz="2400" dirty="0">
                <a:latin typeface="Baskerville Old Face" pitchFamily="18" charset="0"/>
              </a:rPr>
              <a:t>. The Fourier transform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maintains information on amplitude, harmonics, </a:t>
            </a:r>
            <a:r>
              <a:rPr lang="en-US" sz="2400" dirty="0" smtClean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uses all parts of the waveform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translate the signal into the frequency domain.</a:t>
            </a:r>
            <a:endParaRPr lang="en-US" sz="2400" b="1" dirty="0">
              <a:solidFill>
                <a:srgbClr val="CC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CC"/>
                </a:solidFill>
                <a:latin typeface="Baskerville Old Face" pitchFamily="18" charset="0"/>
              </a:rPr>
              <a:t>Seperable Kernels: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Convolution is equivalent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converting both input and kernel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latin typeface="Baskerville Old Face" pitchFamily="18" charset="0"/>
              </a:rPr>
              <a:t>to frequency domain </a:t>
            </a:r>
            <a:r>
              <a:rPr lang="en-US" dirty="0">
                <a:latin typeface="Baskerville Old Face" pitchFamily="18" charset="0"/>
              </a:rPr>
              <a:t>using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Fourier transform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performing point-wise multiplication of two signals: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3" y="2667000"/>
            <a:ext cx="41910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886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3300"/>
                </a:solidFill>
                <a:latin typeface="Baskerville Old Face" pitchFamily="18" charset="0"/>
              </a:rPr>
              <a:t>Converting back to time domain </a:t>
            </a:r>
            <a:r>
              <a:rPr lang="en-US" sz="2400" dirty="0">
                <a:latin typeface="Baskerville Old Face" pitchFamily="18" charset="0"/>
              </a:rPr>
              <a:t>using an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inverse Fourier transform.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410200"/>
            <a:ext cx="6649316" cy="605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When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d-dimensional kernel </a:t>
            </a:r>
            <a:r>
              <a:rPr lang="en-US" dirty="0">
                <a:latin typeface="Baskerville Old Face" pitchFamily="18" charset="0"/>
              </a:rPr>
              <a:t>can be expressed as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outer product of d vectors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one vector per dimension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kernel is called separable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kernel also takes fewer parameters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represent as vectors.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5146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257800"/>
            <a:ext cx="8111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An example application </a:t>
            </a:r>
            <a:r>
              <a:rPr lang="en-US" sz="2400" dirty="0">
                <a:latin typeface="Baskerville Old Face" pitchFamily="18" charset="0"/>
              </a:rPr>
              <a:t>of the </a:t>
            </a:r>
            <a:r>
              <a:rPr lang="en-US" sz="2400" b="1" dirty="0">
                <a:latin typeface="Baskerville Old Face" pitchFamily="18" charset="0"/>
              </a:rPr>
              <a:t>Fourier transform </a:t>
            </a:r>
            <a:r>
              <a:rPr lang="en-US" sz="2400" dirty="0">
                <a:latin typeface="Baskerville Old Face" pitchFamily="18" charset="0"/>
              </a:rPr>
              <a:t>is determining the </a:t>
            </a:r>
            <a:r>
              <a:rPr lang="en-US" sz="2400" b="1" dirty="0">
                <a:solidFill>
                  <a:srgbClr val="6600CC"/>
                </a:solidFill>
                <a:latin typeface="Baskerville Old Face" pitchFamily="18" charset="0"/>
              </a:rPr>
              <a:t>constituent pitches in a musical </a:t>
            </a:r>
            <a:r>
              <a:rPr lang="en-US" sz="2400" b="1" dirty="0" smtClean="0">
                <a:solidFill>
                  <a:srgbClr val="6600CC"/>
                </a:solidFill>
                <a:latin typeface="Baskerville Old Face" pitchFamily="18" charset="0"/>
              </a:rPr>
              <a:t>waveform.</a:t>
            </a:r>
            <a:endParaRPr lang="en-US" sz="2400" b="1" dirty="0">
              <a:solidFill>
                <a:srgbClr val="6600CC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599"/>
            <a:ext cx="8686800" cy="6096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Typically, </a:t>
            </a:r>
            <a:r>
              <a:rPr lang="en-US" b="1" dirty="0" smtClean="0">
                <a:latin typeface="Baskerville Old Face" pitchFamily="18" charset="0"/>
              </a:rPr>
              <a:t>the most expensive part of </a:t>
            </a:r>
            <a:r>
              <a:rPr lang="en-US" b="1" dirty="0" err="1" smtClean="0">
                <a:solidFill>
                  <a:srgbClr val="FF3300"/>
                </a:solidFill>
                <a:latin typeface="Baskerville Old Face" pitchFamily="18" charset="0"/>
              </a:rPr>
              <a:t>conv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 network training </a:t>
            </a:r>
            <a:r>
              <a:rPr lang="en-US" dirty="0" smtClean="0">
                <a:latin typeface="Baskerville Old Face" pitchFamily="18" charset="0"/>
              </a:rPr>
              <a:t>is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learning the features.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There are </a:t>
            </a: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3 basic strategies</a:t>
            </a:r>
            <a:r>
              <a:rPr lang="en-US" dirty="0" smtClean="0">
                <a:latin typeface="Baskerville Old Face" pitchFamily="18" charset="0"/>
              </a:rPr>
              <a:t> for obtaining </a:t>
            </a:r>
            <a:r>
              <a:rPr lang="en-US" b="1" dirty="0" smtClean="0">
                <a:latin typeface="Baskerville Old Face" pitchFamily="18" charset="0"/>
              </a:rPr>
              <a:t>convolution kernels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without supervised training.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CC"/>
                </a:solidFill>
                <a:latin typeface="Baskerville Old Face" pitchFamily="18" charset="0"/>
              </a:rPr>
              <a:t>1. Simply initialize randomly: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random filters work well </a:t>
            </a:r>
            <a:r>
              <a:rPr lang="en-US" dirty="0" smtClean="0">
                <a:latin typeface="Baskerville Old Face" pitchFamily="18" charset="0"/>
              </a:rPr>
              <a:t>in </a:t>
            </a:r>
            <a:r>
              <a:rPr lang="en-US" b="1" dirty="0" smtClean="0">
                <a:latin typeface="Baskerville Old Face" pitchFamily="18" charset="0"/>
              </a:rPr>
              <a:t>convolutional networks</a:t>
            </a:r>
            <a:r>
              <a:rPr lang="en-US" dirty="0" smtClean="0">
                <a:latin typeface="Baskerville Old Face" pitchFamily="18" charset="0"/>
              </a:rPr>
              <a:t>. Inexpensive way to </a:t>
            </a:r>
            <a:r>
              <a:rPr lang="en-US" b="1" dirty="0" smtClean="0">
                <a:latin typeface="Baskerville Old Face" pitchFamily="18" charset="0"/>
              </a:rPr>
              <a:t>choose the architecture of a convolutional network: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latin typeface="Baskerville Old Face" pitchFamily="18" charset="0"/>
              </a:rPr>
              <a:t>Evaluate the performance of several convolutional network </a:t>
            </a:r>
            <a:r>
              <a:rPr lang="en-US" sz="2400" dirty="0" smtClean="0">
                <a:latin typeface="Baskerville Old Face" pitchFamily="18" charset="0"/>
              </a:rPr>
              <a:t>architecture by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training only the last layer.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Rando</a:t>
            </a: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m or Unsupervised Features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09599"/>
            <a:ext cx="8458200" cy="6096001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Take the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best of these architectures </a:t>
            </a:r>
            <a:r>
              <a:rPr lang="en-US" sz="2400" dirty="0" smtClean="0">
                <a:latin typeface="Baskerville Old Face" pitchFamily="18" charset="0"/>
              </a:rPr>
              <a:t>and </a:t>
            </a:r>
            <a:r>
              <a:rPr lang="en-US" sz="2400" b="1" dirty="0" smtClean="0">
                <a:solidFill>
                  <a:srgbClr val="660033"/>
                </a:solidFill>
                <a:latin typeface="Baskerville Old Face" pitchFamily="18" charset="0"/>
              </a:rPr>
              <a:t>train the entire architecture</a:t>
            </a:r>
            <a:r>
              <a:rPr lang="en-US" sz="2400" dirty="0" smtClean="0">
                <a:latin typeface="Baskerville Old Face" pitchFamily="18" charset="0"/>
              </a:rPr>
              <a:t> using a </a:t>
            </a:r>
            <a:r>
              <a:rPr lang="en-US" sz="2400" b="1" dirty="0" smtClean="0">
                <a:latin typeface="Baskerville Old Face" pitchFamily="18" charset="0"/>
              </a:rPr>
              <a:t>more expensive approach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b="1" dirty="0" smtClean="0"/>
              <a:t>2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.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Design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them by hand</a:t>
            </a:r>
          </a:p>
          <a:p>
            <a:pPr marL="111125" lvl="1" indent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3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. Unsupervised training of kernels may be performed</a:t>
            </a:r>
            <a:r>
              <a:rPr lang="en-US" sz="2400" dirty="0">
                <a:latin typeface="Baskerville Old Face" pitchFamily="18" charset="0"/>
              </a:rPr>
              <a:t>; </a:t>
            </a: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Eg: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applying k-means clustering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latin typeface="Baskerville Old Face" pitchFamily="18" charset="0"/>
              </a:rPr>
              <a:t>image patches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using the centroids as convolutional kernels</a:t>
            </a:r>
            <a:r>
              <a:rPr lang="en-US" sz="2400" dirty="0">
                <a:solidFill>
                  <a:srgbClr val="CC3399"/>
                </a:solidFill>
                <a:latin typeface="Baskerville Old Face" pitchFamily="18" charset="0"/>
              </a:rPr>
              <a:t>. </a:t>
            </a: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Unsupervised pre training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may offer regularization effect </a:t>
            </a:r>
            <a:r>
              <a:rPr lang="en-US" sz="2400" dirty="0">
                <a:latin typeface="Baskerville Old Face" pitchFamily="18" charset="0"/>
              </a:rPr>
              <a:t>(not well established). </a:t>
            </a:r>
            <a:r>
              <a:rPr lang="en-US" sz="2400" b="1" dirty="0">
                <a:latin typeface="Baskerville Old Face" pitchFamily="18" charset="0"/>
              </a:rPr>
              <a:t>It may also allow for training of larger CNNs </a:t>
            </a:r>
            <a:r>
              <a:rPr lang="en-US" sz="2400" dirty="0">
                <a:latin typeface="Baskerville Old Face" pitchFamily="18" charset="0"/>
              </a:rPr>
              <a:t>because of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reduced computation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cost.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09599"/>
            <a:ext cx="8458200" cy="6096001"/>
          </a:xfrm>
        </p:spPr>
        <p:txBody>
          <a:bodyPr>
            <a:noAutofit/>
          </a:bodyPr>
          <a:lstStyle/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Learning the features from unsupervised criterion allows them to be determined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separately from the classifier layer </a:t>
            </a:r>
            <a:r>
              <a:rPr lang="en-US" sz="2400" dirty="0" smtClean="0">
                <a:latin typeface="Baskerville Old Face" pitchFamily="18" charset="0"/>
              </a:rPr>
              <a:t>at the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top of the architecture.</a:t>
            </a: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Another </a:t>
            </a:r>
            <a:r>
              <a:rPr lang="en-US" sz="2400" dirty="0">
                <a:latin typeface="Baskerville Old Face" pitchFamily="18" charset="0"/>
              </a:rPr>
              <a:t>approach for CNN training is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greedy layer-wise </a:t>
            </a:r>
            <a:r>
              <a:rPr lang="en-US" sz="2400" b="1" dirty="0" err="1">
                <a:solidFill>
                  <a:srgbClr val="CC0000"/>
                </a:solidFill>
                <a:latin typeface="Baskerville Old Face" pitchFamily="18" charset="0"/>
              </a:rPr>
              <a:t>pretraining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most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notably used in convolutional deep belief network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US" sz="2400" dirty="0" smtClean="0">
              <a:latin typeface="Baskerville Old Face" pitchFamily="18" charset="0"/>
            </a:endParaRP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9900"/>
                </a:solidFill>
                <a:latin typeface="Baskerville Old Face" pitchFamily="18" charset="0"/>
              </a:rPr>
              <a:t>For example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dirty="0" smtClean="0">
                <a:latin typeface="Baskerville Old Face" pitchFamily="18" charset="0"/>
              </a:rPr>
              <a:t>In </a:t>
            </a:r>
            <a:r>
              <a:rPr lang="en-US" sz="2400" dirty="0">
                <a:latin typeface="Baskerville Old Face" pitchFamily="18" charset="0"/>
              </a:rPr>
              <a:t>the case of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multi-layer perceptrons</a:t>
            </a:r>
            <a:r>
              <a:rPr lang="en-US" sz="2400" dirty="0">
                <a:latin typeface="Baskerville Old Face" pitchFamily="18" charset="0"/>
              </a:rPr>
              <a:t>, starting with the </a:t>
            </a:r>
            <a:r>
              <a:rPr lang="en-US" sz="2400" b="1" dirty="0">
                <a:latin typeface="Baskerville Old Face" pitchFamily="18" charset="0"/>
              </a:rPr>
              <a:t>first layer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each layer is trained in isolation</a:t>
            </a:r>
            <a:r>
              <a:rPr lang="en-US" sz="2400" dirty="0">
                <a:latin typeface="Baskerville Old Face" pitchFamily="18" charset="0"/>
              </a:rPr>
              <a:t>. </a:t>
            </a:r>
            <a:r>
              <a:rPr lang="en-US" sz="2400" dirty="0">
                <a:latin typeface="Baskerville Old Face" pitchFamily="18" charset="0"/>
              </a:rPr>
              <a:t>Once the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first layer is trained,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its output is stored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used as input for training the next layer, and so on.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5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248400"/>
          </a:xfrm>
        </p:spPr>
        <p:txBody>
          <a:bodyPr>
            <a:noAutofit/>
          </a:bodyPr>
          <a:lstStyle/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skerville Old Face" pitchFamily="18" charset="0"/>
              </a:rPr>
              <a:t>Instead of training an entire convolutional layer at a time</a:t>
            </a:r>
            <a:r>
              <a:rPr lang="en-US" sz="2400" dirty="0">
                <a:latin typeface="Baskerville Old Face" pitchFamily="18" charset="0"/>
              </a:rPr>
              <a:t>, we can </a:t>
            </a: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train a model of small patch, </a:t>
            </a:r>
            <a:r>
              <a:rPr lang="en-US" sz="2400" dirty="0">
                <a:latin typeface="Baskerville Old Face" pitchFamily="18" charset="0"/>
              </a:rPr>
              <a:t>we can use the </a:t>
            </a:r>
            <a:r>
              <a:rPr lang="en-US" sz="2400" b="1" dirty="0">
                <a:latin typeface="Baskerville Old Face" pitchFamily="18" charset="0"/>
              </a:rPr>
              <a:t>parameters from this patch-based</a:t>
            </a:r>
            <a:r>
              <a:rPr lang="en-US" sz="2400" dirty="0">
                <a:latin typeface="Baskerville Old Face" pitchFamily="18" charset="0"/>
              </a:rPr>
              <a:t> to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define the kernels </a:t>
            </a:r>
            <a:r>
              <a:rPr lang="en-US" sz="2400" dirty="0">
                <a:latin typeface="Baskerville Old Face" pitchFamily="18" charset="0"/>
              </a:rPr>
              <a:t>of a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convolutional layer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Today</a:t>
            </a:r>
            <a:r>
              <a:rPr lang="en-US" sz="2400" dirty="0">
                <a:latin typeface="Baskerville Old Face" pitchFamily="18" charset="0"/>
              </a:rPr>
              <a:t>, most convolution networks are trained in a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purely supervised fashion,</a:t>
            </a:r>
            <a:r>
              <a:rPr lang="en-US" sz="2400" dirty="0">
                <a:latin typeface="Baskerville Old Face" pitchFamily="18" charset="0"/>
              </a:rPr>
              <a:t> using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full forward and back-propagation </a:t>
            </a:r>
            <a:r>
              <a:rPr lang="en-US" sz="2400" b="1" dirty="0">
                <a:latin typeface="Baskerville Old Face" pitchFamily="18" charset="0"/>
              </a:rPr>
              <a:t>through the entire network </a:t>
            </a:r>
            <a:r>
              <a:rPr lang="en-US" sz="2400" dirty="0">
                <a:latin typeface="Baskerville Old Face" pitchFamily="18" charset="0"/>
              </a:rPr>
              <a:t>on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each training iteration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.</a:t>
            </a: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rgbClr val="6600CC"/>
                </a:solidFill>
                <a:latin typeface="Baskerville Old Face" pitchFamily="18" charset="0"/>
              </a:rPr>
              <a:t>reduce the computational cost of training the CNN</a:t>
            </a:r>
            <a:r>
              <a:rPr lang="en-US" sz="2400" dirty="0">
                <a:latin typeface="Baskerville Old Face" pitchFamily="18" charset="0"/>
              </a:rPr>
              <a:t>, we can use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features not learned by supervised training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US" sz="2400" dirty="0" smtClean="0">
              <a:latin typeface="Baskerville Old Face" pitchFamily="18" charset="0"/>
            </a:endParaRP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1.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Baskerville Old Face" pitchFamily="18" charset="0"/>
              </a:rPr>
              <a:t>Random initialization </a:t>
            </a:r>
            <a:r>
              <a:rPr lang="en-US" sz="2400" dirty="0">
                <a:latin typeface="Baskerville Old Face" pitchFamily="18" charset="0"/>
              </a:rPr>
              <a:t>has been shown to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create filters </a:t>
            </a:r>
            <a:r>
              <a:rPr lang="en-US" sz="2400" dirty="0">
                <a:latin typeface="Baskerville Old Face" pitchFamily="18" charset="0"/>
              </a:rPr>
              <a:t>that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features are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selective </a:t>
            </a:r>
            <a:r>
              <a:rPr lang="en-US" sz="2400" b="1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translation invariant</a:t>
            </a:r>
            <a:r>
              <a:rPr lang="en-US" sz="2400" dirty="0">
                <a:solidFill>
                  <a:srgbClr val="660033"/>
                </a:solidFill>
                <a:latin typeface="Baskerville Old Face" pitchFamily="18" charset="0"/>
              </a:rPr>
              <a:t>. </a:t>
            </a:r>
            <a:r>
              <a:rPr lang="en-US" sz="2400" dirty="0">
                <a:latin typeface="Baskerville Old Face" pitchFamily="18" charset="0"/>
              </a:rPr>
              <a:t>This can be used to </a:t>
            </a:r>
            <a:r>
              <a:rPr lang="en-US" sz="2400" b="1" dirty="0">
                <a:latin typeface="Baskerville Old Face" pitchFamily="18" charset="0"/>
              </a:rPr>
              <a:t>inexpensively select the model architecture</a:t>
            </a:r>
            <a:r>
              <a:rPr lang="en-US" sz="2400" dirty="0">
                <a:latin typeface="Baskerville Old Face" pitchFamily="18" charset="0"/>
              </a:rPr>
              <a:t>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5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399"/>
            <a:ext cx="5105400" cy="3022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416766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3399"/>
                </a:solidFill>
                <a:latin typeface="Baskerville Old Face" pitchFamily="18" charset="0"/>
              </a:rPr>
              <a:t>Fig: Transition Invariant </a:t>
            </a:r>
            <a:endParaRPr lang="en-US" sz="2400" b="1" dirty="0">
              <a:solidFill>
                <a:srgbClr val="CC3399"/>
              </a:solidFill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660033"/>
                </a:solidFill>
                <a:latin typeface="Baskerville Old Face" pitchFamily="18" charset="0"/>
              </a:rPr>
              <a:t>Randomly initialize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several CNN architectures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just train the last classification layer. </a:t>
            </a:r>
            <a:r>
              <a:rPr lang="en-US" sz="2400" dirty="0">
                <a:latin typeface="Baskerville Old Face" pitchFamily="18" charset="0"/>
              </a:rPr>
              <a:t>Once a </a:t>
            </a:r>
            <a:r>
              <a:rPr lang="en-US" sz="2400" b="1" dirty="0" smtClean="0">
                <a:latin typeface="Baskerville Old Face" pitchFamily="18" charset="0"/>
              </a:rPr>
              <a:t>Features are extracted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>
                <a:latin typeface="Baskerville Old Face" pitchFamily="18" charset="0"/>
              </a:rPr>
              <a:t>that model can be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fully trained in a supervised manner.</a:t>
            </a:r>
          </a:p>
        </p:txBody>
      </p:sp>
    </p:spTree>
    <p:extLst>
      <p:ext uri="{BB962C8B-B14F-4D97-AF65-F5344CB8AC3E}">
        <p14:creationId xmlns:p14="http://schemas.microsoft.com/office/powerpoint/2010/main" val="29062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248400"/>
          </a:xfrm>
        </p:spPr>
        <p:txBody>
          <a:bodyPr>
            <a:noAutofit/>
          </a:bodyPr>
          <a:lstStyle/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2.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Hand designed kernels </a:t>
            </a:r>
            <a:r>
              <a:rPr lang="en-US" sz="2400" dirty="0">
                <a:latin typeface="Baskerville Old Face" pitchFamily="18" charset="0"/>
              </a:rPr>
              <a:t>may be used; </a:t>
            </a:r>
            <a:r>
              <a:rPr lang="en-US" sz="2400" b="1" dirty="0">
                <a:latin typeface="Baskerville Old Face" pitchFamily="18" charset="0"/>
              </a:rPr>
              <a:t>e.g.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detect edges </a:t>
            </a:r>
            <a:r>
              <a:rPr lang="en-US" sz="2400" dirty="0">
                <a:latin typeface="Baskerville Old Face" pitchFamily="18" charset="0"/>
              </a:rPr>
              <a:t>at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different orientations and intensities.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284159" cy="4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305800" cy="3505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Efficient Convolution Algorithms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33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Random or Unsupervised Features</a:t>
            </a:r>
            <a:endParaRPr lang="en-US" sz="2800" b="1" dirty="0">
              <a:solidFill>
                <a:srgbClr val="660033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6248400"/>
          </a:xfrm>
        </p:spPr>
        <p:txBody>
          <a:bodyPr>
            <a:noAutofit/>
          </a:bodyPr>
          <a:lstStyle/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3.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Unsupervised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training of kernels may be performed</a:t>
            </a:r>
            <a:r>
              <a:rPr lang="en-US" sz="2400" dirty="0">
                <a:latin typeface="Baskerville Old Face" pitchFamily="18" charset="0"/>
              </a:rPr>
              <a:t>; </a:t>
            </a:r>
            <a:endParaRPr lang="en-US" sz="2400" dirty="0" smtClean="0">
              <a:latin typeface="Baskerville Old Face" pitchFamily="18" charset="0"/>
            </a:endParaRP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Eg: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applying k-means clustering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latin typeface="Baskerville Old Face" pitchFamily="18" charset="0"/>
              </a:rPr>
              <a:t>image patches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using the centroids as convolutional kernels</a:t>
            </a:r>
            <a:r>
              <a:rPr lang="en-US" sz="2400" dirty="0">
                <a:solidFill>
                  <a:srgbClr val="CC3399"/>
                </a:solidFill>
                <a:latin typeface="Baskerville Old Face" pitchFamily="18" charset="0"/>
              </a:rPr>
              <a:t>. </a:t>
            </a:r>
            <a:endParaRPr lang="en-US" sz="2400" dirty="0" smtClean="0">
              <a:solidFill>
                <a:srgbClr val="CC3399"/>
              </a:solidFill>
              <a:latin typeface="Baskerville Old Face" pitchFamily="18" charset="0"/>
            </a:endParaRPr>
          </a:p>
          <a:p>
            <a:pPr marL="111125" lvl="1" indent="2555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Unsupervised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pre training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may offer regularization effect </a:t>
            </a:r>
            <a:r>
              <a:rPr lang="en-US" sz="2400" dirty="0">
                <a:latin typeface="Baskerville Old Face" pitchFamily="18" charset="0"/>
              </a:rPr>
              <a:t>(not well established). </a:t>
            </a:r>
            <a:r>
              <a:rPr lang="en-US" sz="2400" b="1" dirty="0">
                <a:latin typeface="Baskerville Old Face" pitchFamily="18" charset="0"/>
              </a:rPr>
              <a:t>It may also allow for training of larger CNNs </a:t>
            </a:r>
            <a:r>
              <a:rPr lang="en-US" sz="2400" dirty="0">
                <a:latin typeface="Baskerville Old Face" pitchFamily="18" charset="0"/>
              </a:rPr>
              <a:t>because of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reduced computation cost.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2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rtificial Intelligence Conference Intelligent Smart Product Launch Google  Slide and PowerPoint Template, Intelligent, Smart Product Launch, Ai Slide 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In the </a:t>
            </a: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CNN Architecture</a:t>
            </a:r>
            <a:r>
              <a:rPr lang="en-US" dirty="0" smtClean="0">
                <a:latin typeface="Baskerville Old Face" pitchFamily="18" charset="0"/>
              </a:rPr>
              <a:t>, There are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many Efficient Algorithms are used </a:t>
            </a:r>
            <a:r>
              <a:rPr lang="en-US" b="1" dirty="0" smtClean="0">
                <a:latin typeface="Baskerville Old Face" pitchFamily="18" charset="0"/>
              </a:rPr>
              <a:t>based on Research occur </a:t>
            </a:r>
            <a:r>
              <a:rPr lang="en-US" dirty="0" smtClean="0">
                <a:latin typeface="Baskerville Old Face" pitchFamily="18" charset="0"/>
              </a:rPr>
              <a:t>in 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Object Detection and Image Classification.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Here we will show the basic Convolution Algorithms are: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1. </a:t>
            </a: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One Dimensional (1D) Convolution Algorithm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2. Two Dimensional(2D) Convolution Algorith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m</a:t>
            </a:r>
            <a:endParaRPr lang="en-US" sz="2400" b="1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3. Fourier Transform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Efficient Convolution Algorithms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1. One Dimensional Convolution(ID): </a:t>
            </a:r>
            <a:r>
              <a:rPr lang="en-US" dirty="0">
                <a:latin typeface="Baskerville Old Face" pitchFamily="18" charset="0"/>
              </a:rPr>
              <a:t>1D CNN can perform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activity recognition task </a:t>
            </a:r>
            <a:r>
              <a:rPr lang="en-US" dirty="0">
                <a:latin typeface="Baskerville Old Face" pitchFamily="18" charset="0"/>
              </a:rPr>
              <a:t>from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accelerometer data, </a:t>
            </a:r>
            <a:r>
              <a:rPr lang="en-US" dirty="0">
                <a:latin typeface="Baskerville Old Face" pitchFamily="18" charset="0"/>
              </a:rPr>
              <a:t>such as </a:t>
            </a:r>
            <a:r>
              <a:rPr lang="en-US" b="1" dirty="0">
                <a:solidFill>
                  <a:srgbClr val="669900"/>
                </a:solidFill>
                <a:latin typeface="Baskerville Old Face" pitchFamily="18" charset="0"/>
              </a:rPr>
              <a:t>if the person is standing, walking, jumping etc. </a:t>
            </a:r>
            <a:r>
              <a:rPr lang="en-US" dirty="0">
                <a:latin typeface="Baskerville Old Face" pitchFamily="18" charset="0"/>
              </a:rPr>
              <a:t>In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1D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convolution example</a:t>
            </a:r>
            <a:r>
              <a:rPr lang="en-US" dirty="0">
                <a:latin typeface="Baskerville Old Face" pitchFamily="18" charset="0"/>
              </a:rPr>
              <a:t> has 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one input channel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 smtClean="0">
                <a:latin typeface="Baskerville Old Face" pitchFamily="18" charset="0"/>
              </a:rPr>
              <a:t>one </a:t>
            </a:r>
            <a:r>
              <a:rPr lang="en-US" b="1" dirty="0">
                <a:latin typeface="Baskerville Old Face" pitchFamily="18" charset="0"/>
              </a:rPr>
              <a:t>output channel</a:t>
            </a:r>
            <a:r>
              <a:rPr lang="en-US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In ID our Input is One Dimensional Array. 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In the given Example</a:t>
            </a:r>
            <a:r>
              <a:rPr lang="en-US" dirty="0" smtClean="0">
                <a:latin typeface="Baskerville Old Face" pitchFamily="18" charset="0"/>
              </a:rPr>
              <a:t>, we have </a:t>
            </a: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taken the Input Vector</a:t>
            </a:r>
            <a:r>
              <a:rPr lang="en-US" dirty="0" smtClean="0">
                <a:latin typeface="Baskerville Old Face" pitchFamily="18" charset="0"/>
              </a:rPr>
              <a:t>, and 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simply multiplied with the Number. 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( This is the simplest case of 1D Convolution)</a:t>
            </a:r>
            <a:endParaRPr lang="en-US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6926"/>
            <a:ext cx="47244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9" y="4846926"/>
            <a:ext cx="3711286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But we can used this in Deep Learning ,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we have aware of Feature Vector, Filter or Weights, Feature Map.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Generally, 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Here the Input size is 12</a:t>
            </a:r>
            <a:r>
              <a:rPr lang="en-US" dirty="0" smtClean="0">
                <a:latin typeface="Baskerville Old Face" pitchFamily="18" charset="0"/>
              </a:rPr>
              <a:t> and </a:t>
            </a: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Filter size is 1</a:t>
            </a:r>
            <a:r>
              <a:rPr lang="en-US" dirty="0" smtClean="0">
                <a:latin typeface="Baskerville Old Face" pitchFamily="18" charset="0"/>
              </a:rPr>
              <a:t> and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Output Size is 12.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But in </a:t>
            </a:r>
            <a:r>
              <a:rPr lang="en-US" b="1" dirty="0" smtClean="0">
                <a:latin typeface="Baskerville Old Face" pitchFamily="18" charset="0"/>
              </a:rPr>
              <a:t>Deep Learning </a:t>
            </a:r>
            <a:r>
              <a:rPr lang="en-US" dirty="0" smtClean="0">
                <a:latin typeface="Baskerville Old Face" pitchFamily="18" charset="0"/>
              </a:rPr>
              <a:t>all can represent by using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Matrix Form</a:t>
            </a:r>
            <a:r>
              <a:rPr lang="en-US" dirty="0" smtClean="0">
                <a:latin typeface="Baskerville Old Face" pitchFamily="18" charset="0"/>
              </a:rPr>
              <a:t>. So, </a:t>
            </a:r>
            <a:r>
              <a:rPr lang="en-US" b="1" dirty="0" smtClean="0">
                <a:solidFill>
                  <a:srgbClr val="CC3300"/>
                </a:solidFill>
                <a:latin typeface="Baskerville Old Face" pitchFamily="18" charset="0"/>
              </a:rPr>
              <a:t>Input Size is 12 x1 and Filter Size 1x1 and Output Size 12x1.</a:t>
            </a:r>
            <a:endParaRPr lang="en-US" b="1" dirty="0">
              <a:solidFill>
                <a:srgbClr val="CC33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5054"/>
            <a:ext cx="7010400" cy="204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Eg-3:  </a:t>
            </a:r>
            <a:r>
              <a:rPr lang="en-US" sz="2400" b="1" dirty="0" smtClean="0">
                <a:latin typeface="Baskerville Old Face" pitchFamily="18" charset="0"/>
              </a:rPr>
              <a:t>Suppose here we can take the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Filter Size 3x 1.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Next, we can move this filter to next position </a:t>
            </a: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(</a:t>
            </a:r>
            <a:r>
              <a:rPr lang="en-US" b="1" dirty="0" err="1" smtClean="0">
                <a:solidFill>
                  <a:srgbClr val="CC0000"/>
                </a:solidFill>
                <a:latin typeface="Baskerville Old Face" pitchFamily="18" charset="0"/>
              </a:rPr>
              <a:t>i.e</a:t>
            </a: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, Right Direction)</a:t>
            </a: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6" y="4714398"/>
            <a:ext cx="4438650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3818" y="4856797"/>
            <a:ext cx="12192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7x3 =21</a:t>
            </a:r>
          </a:p>
          <a:p>
            <a:r>
              <a:rPr lang="en-US" b="1" dirty="0" smtClean="0"/>
              <a:t>6x2= 12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------</a:t>
            </a:r>
          </a:p>
          <a:p>
            <a:r>
              <a:rPr lang="en-US" b="1" dirty="0" smtClean="0"/>
              <a:t>         33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------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4419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14159" y="1678824"/>
            <a:ext cx="12192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9x3 =27</a:t>
            </a:r>
          </a:p>
          <a:p>
            <a:r>
              <a:rPr lang="en-US" b="1" dirty="0" smtClean="0"/>
              <a:t>7x6= 42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------</a:t>
            </a:r>
          </a:p>
          <a:p>
            <a:r>
              <a:rPr lang="en-US" b="1" dirty="0" smtClean="0"/>
              <a:t>         69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------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8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Eg-2:  </a:t>
            </a:r>
            <a:r>
              <a:rPr lang="en-US" sz="2400" b="1" dirty="0" smtClean="0">
                <a:latin typeface="Baskerville Old Face" pitchFamily="18" charset="0"/>
              </a:rPr>
              <a:t>Suppose here we can take the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Filter Size 3x 1.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So here, we can use padding due to loss of information.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2</a:t>
            </a:r>
            <a:r>
              <a:rPr lang="en-US" b="1" u="sng" dirty="0">
                <a:solidFill>
                  <a:srgbClr val="6600CC"/>
                </a:solidFill>
                <a:latin typeface="Baskerville Old Face" pitchFamily="18" charset="0"/>
              </a:rPr>
              <a:t>. Two Dimensional Convolution(2D): </a:t>
            </a:r>
            <a:r>
              <a:rPr lang="en-US" dirty="0" smtClean="0">
                <a:latin typeface="Baskerville Old Face" pitchFamily="18" charset="0"/>
              </a:rPr>
              <a:t>In </a:t>
            </a:r>
            <a:r>
              <a:rPr lang="en-US" dirty="0">
                <a:latin typeface="Baskerville Old Face" pitchFamily="18" charset="0"/>
              </a:rPr>
              <a:t>2D CNN,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kernel moves in 2 directions.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Input and output data of 2D CNN is 3 dimensional</a:t>
            </a:r>
            <a:r>
              <a:rPr lang="en-US" dirty="0">
                <a:latin typeface="Baskerville Old Face" pitchFamily="18" charset="0"/>
              </a:rPr>
              <a:t>. Mostly used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on Image data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latin typeface="Baskerville Old Face" pitchFamily="18" charset="0"/>
              </a:rPr>
              <a:t>Here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filter comes to play </a:t>
            </a:r>
            <a:r>
              <a:rPr lang="en-US" dirty="0">
                <a:latin typeface="Baskerville Old Face" pitchFamily="18" charset="0"/>
              </a:rPr>
              <a:t>which select </a:t>
            </a:r>
            <a:r>
              <a:rPr lang="en-US" b="1" dirty="0">
                <a:latin typeface="Baskerville Old Face" pitchFamily="18" charset="0"/>
              </a:rPr>
              <a:t>some part of images and applies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dot product </a:t>
            </a:r>
            <a:r>
              <a:rPr lang="en-US" b="1" dirty="0">
                <a:latin typeface="Baskerville Old Face" pitchFamily="18" charset="0"/>
              </a:rPr>
              <a:t>on that.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2" y="1447800"/>
            <a:ext cx="38576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A</a:t>
            </a:r>
            <a:r>
              <a:rPr lang="en-US" dirty="0">
                <a:latin typeface="Baskerville Old Face" pitchFamily="18" charset="0"/>
              </a:rPr>
              <a:t> </a:t>
            </a:r>
            <a:r>
              <a:rPr lang="en-US" b="1" u="sng" dirty="0">
                <a:latin typeface="Baskerville Old Face" pitchFamily="18" charset="0"/>
                <a:hlinkClick r:id="rId2"/>
              </a:rPr>
              <a:t>dot product</a:t>
            </a:r>
            <a:r>
              <a:rPr lang="en-US" dirty="0">
                <a:latin typeface="Baskerville Old Face" pitchFamily="18" charset="0"/>
              </a:rPr>
              <a:t> is the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element-wise multiplication </a:t>
            </a:r>
            <a:r>
              <a:rPr lang="en-US" dirty="0">
                <a:latin typeface="Baskerville Old Face" pitchFamily="18" charset="0"/>
              </a:rPr>
              <a:t>between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filter-sized patch of the input and filter</a:t>
            </a:r>
            <a:r>
              <a:rPr lang="en-US" dirty="0">
                <a:latin typeface="Baskerville Old Face" pitchFamily="18" charset="0"/>
              </a:rPr>
              <a:t>, which is then </a:t>
            </a:r>
            <a:r>
              <a:rPr lang="en-US" b="1" dirty="0">
                <a:latin typeface="Baskerville Old Face" pitchFamily="18" charset="0"/>
              </a:rPr>
              <a:t>summed</a:t>
            </a:r>
            <a:r>
              <a:rPr lang="en-US" dirty="0">
                <a:latin typeface="Baskerville Old Face" pitchFamily="18" charset="0"/>
              </a:rPr>
              <a:t>, always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resulting in a single value</a:t>
            </a:r>
            <a:r>
              <a:rPr lang="en-US" dirty="0">
                <a:latin typeface="Baskerville Old Face" pitchFamily="18" charset="0"/>
              </a:rPr>
              <a:t>. This filter has to be </a:t>
            </a:r>
            <a:r>
              <a:rPr lang="en-US" b="1" dirty="0">
                <a:latin typeface="Baskerville Old Face" pitchFamily="18" charset="0"/>
              </a:rPr>
              <a:t>design to detect specific type of feature in image.</a:t>
            </a:r>
            <a:endParaRPr lang="en-US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23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5560" y="6324600"/>
            <a:ext cx="32880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images </a:t>
            </a:r>
            <a:r>
              <a:rPr lang="en-US" b="1" dirty="0"/>
              <a:t>is just a single 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After filter iterate through entire image(Input), we get feature map.</a:t>
            </a: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6" name="Picture 2" descr="https://miro.medium.com/v2/resize:fit:339/1*4XwRJD_UIRt6A9qAVhjE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5" y="1828800"/>
            <a:ext cx="556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745" y="4556419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We can </a:t>
            </a:r>
            <a:r>
              <a:rPr lang="en-US" sz="2400" b="1" dirty="0">
                <a:latin typeface="Baskerville Old Face" pitchFamily="18" charset="0"/>
              </a:rPr>
              <a:t>change the kernel or filter to detect horizontal or vertical lines as per needed</a:t>
            </a:r>
            <a:r>
              <a:rPr lang="en-US" sz="2400" dirty="0">
                <a:latin typeface="Baskerville Old Face" pitchFamily="18" charset="0"/>
              </a:rPr>
              <a:t>. This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feature map </a:t>
            </a:r>
            <a:r>
              <a:rPr lang="en-US" sz="2400" dirty="0">
                <a:latin typeface="Baskerville Old Face" pitchFamily="18" charset="0"/>
              </a:rPr>
              <a:t>help us to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identify edges, vertical lines, horizontal lines, bends, </a:t>
            </a:r>
            <a:r>
              <a:rPr lang="en-US" sz="2400" b="1" dirty="0" err="1">
                <a:solidFill>
                  <a:srgbClr val="FF0000"/>
                </a:solidFill>
                <a:latin typeface="Baskerville Old Face" pitchFamily="18" charset="0"/>
              </a:rPr>
              <a:t>etc</a:t>
            </a:r>
            <a:endParaRPr lang="en-US" sz="2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30139</TotalTime>
  <Words>912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UNIT-III</vt:lpstr>
      <vt:lpstr>Contents</vt:lpstr>
      <vt:lpstr> Efficient Convolution Algorithms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Random or Unsupervised Features</vt:lpstr>
      <vt:lpstr> Contd..</vt:lpstr>
      <vt:lpstr> Contd..</vt:lpstr>
      <vt:lpstr> Contd..</vt:lpstr>
      <vt:lpstr> Contd..</vt:lpstr>
      <vt:lpstr> Contd..</vt:lpstr>
      <vt:lpstr> 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2313</cp:revision>
  <dcterms:created xsi:type="dcterms:W3CDTF">2013-11-07T06:07:38Z</dcterms:created>
  <dcterms:modified xsi:type="dcterms:W3CDTF">2024-08-11T04:27:40Z</dcterms:modified>
</cp:coreProperties>
</file>